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95" r:id="rId2"/>
    <p:sldId id="298" r:id="rId3"/>
    <p:sldId id="292" r:id="rId4"/>
    <p:sldId id="301" r:id="rId5"/>
    <p:sldId id="287" r:id="rId6"/>
    <p:sldId id="267" r:id="rId7"/>
    <p:sldId id="278" r:id="rId8"/>
    <p:sldId id="303" r:id="rId9"/>
    <p:sldId id="299" r:id="rId10"/>
    <p:sldId id="256" r:id="rId11"/>
    <p:sldId id="269" r:id="rId12"/>
    <p:sldId id="281" r:id="rId13"/>
    <p:sldId id="280" r:id="rId14"/>
    <p:sldId id="300" r:id="rId15"/>
    <p:sldId id="276" r:id="rId16"/>
    <p:sldId id="289" r:id="rId17"/>
    <p:sldId id="273"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6DE"/>
    <a:srgbClr val="08080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66" d="100"/>
          <a:sy n="66" d="100"/>
        </p:scale>
        <p:origin x="100" y="5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2024/12/30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f4604adf-e851-466e-8d13-3733eaa61e46.source.default.zh-Hans</a:t>
            </a:r>
            <a:endParaRPr lang="zh-CN" altLang="en-US"/>
          </a:p>
        </p:txBody>
      </p:sp>
      <p:sp>
        <p:nvSpPr>
          <p:cNvPr id="4" name="灯片编号占位符 3"/>
          <p:cNvSpPr>
            <a:spLocks noGrp="1"/>
          </p:cNvSpPr>
          <p:nvPr>
            <p:ph type="sldNum" sz="quarter" idx="10"/>
          </p:nvPr>
        </p:nvSpPr>
        <p:spPr/>
        <p:txBody>
          <a:bodyPr/>
          <a:lstStyle/>
          <a:p>
            <a:fld id="{FD1E3519-AA41-4C8F-81B1-98F81BDCD14B}" type="slidenum">
              <a:rPr lang="zh-CN" altLang="en-US" smtClean="0"/>
              <a:t>10</a:t>
            </a:fld>
            <a:endParaRPr lang="zh-CN" altLang="en-US"/>
          </a:p>
        </p:txBody>
      </p:sp>
    </p:spTree>
    <p:extLst>
      <p:ext uri="{BB962C8B-B14F-4D97-AF65-F5344CB8AC3E}">
        <p14:creationId xmlns:p14="http://schemas.microsoft.com/office/powerpoint/2010/main" val="2909602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86f7116f-2083-4da5-b387-2492656312cb.source.default.zh-Hans</a:t>
            </a:r>
            <a:endParaRPr lang="zh-CN" altLang="en-US"/>
          </a:p>
        </p:txBody>
      </p:sp>
      <p:sp>
        <p:nvSpPr>
          <p:cNvPr id="4" name="灯片编号占位符 3"/>
          <p:cNvSpPr>
            <a:spLocks noGrp="1"/>
          </p:cNvSpPr>
          <p:nvPr>
            <p:ph type="sldNum" sz="quarter" idx="10"/>
          </p:nvPr>
        </p:nvSpPr>
        <p:spPr/>
        <p:txBody>
          <a:bodyPr/>
          <a:lstStyle/>
          <a:p>
            <a:fld id="{FD1E3519-AA41-4C8F-81B1-98F81BDCD14B}" type="slidenum">
              <a:rPr lang="zh-CN" altLang="en-US" smtClean="0"/>
              <a:t>16</a:t>
            </a:fld>
            <a:endParaRPr lang="zh-CN" altLang="en-US"/>
          </a:p>
        </p:txBody>
      </p:sp>
    </p:spTree>
    <p:extLst>
      <p:ext uri="{BB962C8B-B14F-4D97-AF65-F5344CB8AC3E}">
        <p14:creationId xmlns:p14="http://schemas.microsoft.com/office/powerpoint/2010/main" val="18987726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ABB45D9-6195-2C03-31DC-7C86EFE3A4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821180"/>
            <a:ext cx="6078728" cy="3677453"/>
          </a:xfrm>
        </p:spPr>
        <p:txBody>
          <a:bodyPr vert="horz" lIns="91440" tIns="45720" rIns="91440" bIns="45720" rtlCol="0" anchor="b">
            <a:noAutofit/>
          </a:bodyPr>
          <a:lstStyle>
            <a:lvl1pPr>
              <a:defRPr lang="zh-CN" altLang="en-US" sz="6600" b="1" dirty="0">
                <a:solidFill>
                  <a:srgbClr val="080808"/>
                </a:solidFill>
              </a:defRPr>
            </a:lvl1pPr>
          </a:lstStyle>
          <a:p>
            <a:pPr lvl="0" defTabSz="914354"/>
            <a:r>
              <a:rPr lang="en-US" altLang="zh-CN" dirty="0"/>
              <a:t>Click to edit </a:t>
            </a:r>
            <a:br>
              <a:rPr lang="en-US" altLang="zh-CN" dirty="0"/>
            </a:br>
            <a:r>
              <a:rPr lang="en-US" altLang="zh-CN" dirty="0"/>
              <a:t>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p:ph type="subTitle" idx="1"/>
          </p:nvPr>
        </p:nvSpPr>
        <p:spPr>
          <a:xfrm rot="16200000">
            <a:off x="9609497" y="3378440"/>
            <a:ext cx="3308353" cy="535853"/>
          </a:xfrm>
        </p:spPr>
        <p:txBody>
          <a:bodyPr vert="horz" lIns="91440" tIns="45720" rIns="91440" bIns="45720" rtlCol="0" anchor="t">
            <a:normAutofit/>
          </a:bodyPr>
          <a:lstStyle>
            <a:lvl1pPr marL="0" indent="0">
              <a:spcBef>
                <a:spcPts val="0"/>
              </a:spcBef>
              <a:buNone/>
              <a:defRPr lang="zh-CN" altLang="en-US" sz="1800">
                <a:solidFill>
                  <a:srgbClr val="080808"/>
                </a:solidFill>
              </a:defRPr>
            </a:lvl1pPr>
          </a:lstStyle>
          <a:p>
            <a:pPr marL="228600" lvl="0" indent="-228600" defTabSz="914354"/>
            <a:r>
              <a:rPr lang="en-US" altLang="zh-CN" dirty="0"/>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739128" y="5837829"/>
            <a:ext cx="4779772"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12" name="文本占位符 11">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23900"/>
            <a:ext cx="1039091" cy="296271"/>
          </a:xfrm>
        </p:spPr>
        <p:txBody>
          <a:bodyPr vert="horz" wrap="none" lIns="91440" tIns="45720" rIns="91440" bIns="45720" rtlCol="0" anchor="ctr">
            <a:normAutofit/>
          </a:bodyPr>
          <a:lstStyle>
            <a:lvl1pPr marL="0" indent="0">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日期占位符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62327552-8942-46E8-901A-44C076C97C35}" type="datetime1">
              <a:rPr lang="en-US" altLang="zh-CN" smtClean="0"/>
              <a:t>12/30/2024</a:t>
            </a:fld>
            <a:endParaRPr lang="zh-CN" altLang="en-US"/>
          </a:p>
        </p:txBody>
      </p:sp>
      <p:sp>
        <p:nvSpPr>
          <p:cNvPr id="5" name="页脚占位符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vl1pPr>
            <a:lvl2pPr marL="800100" indent="-342900">
              <a:buFont typeface="+mj-ea"/>
              <a:buAutoNum type="circleNumDbPlain"/>
              <a:defRPr/>
            </a:lvl2pPr>
            <a:lvl3pPr marL="1257300" indent="-342900">
              <a:buFont typeface="+mj-lt"/>
              <a:buAutoNum type="alphaLcParenR"/>
              <a:defRPr/>
            </a:lvl3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5F5093CC-EA8F-46CC-95E3-14466C6B74F0}"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E3EAC383-637D-4997-B597-28ADC11AAC10}"/>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cxnSp>
        <p:nvCxnSpPr>
          <p:cNvPr id="10" name="î$ļíďé">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ïšḻïdê">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00D908D-7526-37F0-F2E7-B71F9E41FD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000C7662-4F6D-4B06-BB36-235FC06BF816}"/>
              </a:ext>
            </a:extLst>
          </p:cNvPr>
          <p:cNvSpPr>
            <a:spLocks noGrp="1"/>
          </p:cNvSpPr>
          <p:nvPr>
            <p:ph type="title"/>
          </p:nvPr>
        </p:nvSpPr>
        <p:spPr>
          <a:xfrm>
            <a:off x="660400" y="2628576"/>
            <a:ext cx="5731164" cy="2048037"/>
          </a:xfrm>
        </p:spPr>
        <p:txBody>
          <a:bodyPr vert="horz" lIns="91440" tIns="45720" rIns="91440" bIns="45720" rtlCol="0" anchor="b">
            <a:noAutofit/>
          </a:bodyPr>
          <a:lstStyle>
            <a:lvl1pPr>
              <a:defRPr lang="zh-CN" altLang="en-US" sz="4800">
                <a:solidFill>
                  <a:srgbClr val="080808"/>
                </a:solidFill>
              </a:defRPr>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p:nvPr>
        </p:nvSpPr>
        <p:spPr>
          <a:xfrm>
            <a:off x="660400" y="4676614"/>
            <a:ext cx="5731164" cy="526761"/>
          </a:xfrm>
        </p:spPr>
        <p:txBody>
          <a:bodyPr>
            <a:normAutofit/>
          </a:bodyPr>
          <a:lstStyle>
            <a:lvl1pPr marL="0" indent="0">
              <a:buNone/>
              <a:defRPr lang="en-US" altLang="zh-CN" sz="1800" kern="1200">
                <a:solidFill>
                  <a:srgbClr val="080808"/>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78DDA6B8-FDAD-D7D7-0619-6B13C254D9EF}"/>
              </a:ext>
            </a:extLst>
          </p:cNvPr>
          <p:cNvGrpSpPr/>
          <p:nvPr userDrawn="1"/>
        </p:nvGrpSpPr>
        <p:grpSpPr>
          <a:xfrm>
            <a:off x="673100" y="382369"/>
            <a:ext cx="5260975" cy="692050"/>
            <a:chOff x="673100" y="382369"/>
            <a:chExt cx="5260975" cy="692050"/>
          </a:xfrm>
        </p:grpSpPr>
        <p:sp>
          <p:nvSpPr>
            <p:cNvPr id="6" name="矩形 5">
              <a:extLst>
                <a:ext uri="{FF2B5EF4-FFF2-40B4-BE49-F238E27FC236}">
                  <a16:creationId xmlns:a16="http://schemas.microsoft.com/office/drawing/2014/main" id="{E1BC8B43-5E76-9566-53E3-46B177BA16BD}"/>
                </a:ext>
              </a:extLst>
            </p:cNvPr>
            <p:cNvSpPr/>
            <p:nvPr userDrawn="1"/>
          </p:nvSpPr>
          <p:spPr>
            <a:xfrm>
              <a:off x="673100" y="1028700"/>
              <a:ext cx="5260975" cy="45719"/>
            </a:xfrm>
            <a:prstGeom prst="rect">
              <a:avLst/>
            </a:prstGeom>
            <a:gradFill>
              <a:gsLst>
                <a:gs pos="0">
                  <a:schemeClr val="accent1"/>
                </a:gs>
                <a:gs pos="100000">
                  <a:schemeClr val="accent1">
                    <a:lumMod val="30000"/>
                    <a:lumOff val="70000"/>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A68EBA65-D957-152A-8327-F5804E1142FF}"/>
                </a:ext>
              </a:extLst>
            </p:cNvPr>
            <p:cNvSpPr txBox="1"/>
            <p:nvPr userDrawn="1"/>
          </p:nvSpPr>
          <p:spPr>
            <a:xfrm>
              <a:off x="673100" y="382369"/>
              <a:ext cx="2954655" cy="646331"/>
            </a:xfrm>
            <a:prstGeom prst="rect">
              <a:avLst/>
            </a:prstGeom>
            <a:noFill/>
          </p:spPr>
          <p:txBody>
            <a:bodyPr wrap="none" rtlCol="0">
              <a:spAutoFit/>
            </a:bodyPr>
            <a:lstStyle/>
            <a:p>
              <a:r>
                <a:rPr lang="zh-CN" altLang="en-US" sz="3600" dirty="0">
                  <a:latin typeface="思源黑体 CN Medium" panose="020B0600000000000000" pitchFamily="34" charset="-122"/>
                  <a:ea typeface="思源黑体 CN Medium" panose="020B0600000000000000" pitchFamily="34" charset="-122"/>
                </a:rPr>
                <a:t>输入标题文字</a:t>
              </a:r>
            </a:p>
          </p:txBody>
        </p:sp>
      </p:grpSp>
    </p:spTree>
    <p:extLst>
      <p:ext uri="{BB962C8B-B14F-4D97-AF65-F5344CB8AC3E}">
        <p14:creationId xmlns:p14="http://schemas.microsoft.com/office/powerpoint/2010/main" val="3257642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44EDA9A1-9141-4F02-9C55-8DE17B37F989}" type="datetime1">
              <a:rPr lang="en-US" altLang="zh-CN" smtClean="0"/>
              <a:t>12/30/2024</a:t>
            </a:fld>
            <a:endParaRPr lang="zh-CN" altLang="en-US"/>
          </a:p>
        </p:txBody>
      </p:sp>
      <p:sp>
        <p:nvSpPr>
          <p:cNvPr id="3" name="页脚占位符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D53DD3A-53BE-3520-5288-B60BAF9BF01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p:nvPr>
        </p:nvSpPr>
        <p:spPr>
          <a:xfrm>
            <a:off x="660400" y="1832374"/>
            <a:ext cx="10858500" cy="2772786"/>
          </a:xfrm>
        </p:spPr>
        <p:txBody>
          <a:bodyPr vert="horz" lIns="91440" tIns="45720" rIns="91440" bIns="45720" rtlCol="0" anchor="b">
            <a:noAutofit/>
          </a:bodyPr>
          <a:lstStyle>
            <a:lvl1pPr marL="0" indent="0" algn="ctr">
              <a:buNone/>
              <a:defRPr lang="en-US" altLang="zh-CN" sz="7200" b="1" smtClean="0">
                <a:solidFill>
                  <a:srgbClr val="080808"/>
                </a:soli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5422392" y="5837829"/>
            <a:ext cx="6096508" cy="296271"/>
          </a:xfrm>
        </p:spPr>
        <p:txBody>
          <a:bodyPr vert="horz" lIns="91440" tIns="45720" rIns="91440" bIns="45720" rtlCol="0" anchor="ctr">
            <a:normAutofit/>
          </a:bodyPr>
          <a:lstStyle>
            <a:lvl1pPr marL="0" indent="0" algn="r">
              <a:buNone/>
              <a:defRPr lang="en-US" altLang="zh-CN" sz="1200" b="0" smtClean="0">
                <a:solidFill>
                  <a:srgbClr val="080808"/>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A34661-10B5-98E1-484B-E4714F7ABC4A}"/>
              </a:ext>
            </a:extLst>
          </p:cNvPr>
          <p:cNvSpPr>
            <a:spLocks noGrp="1"/>
          </p:cNvSpPr>
          <p:nvPr>
            <p:ph type="title"/>
          </p:nvPr>
        </p:nvSpPr>
        <p:spPr/>
        <p:txBody>
          <a:bodyPr/>
          <a:lstStyle/>
          <a:p>
            <a:r>
              <a:rPr lang="zh-CN" altLang="en-US"/>
              <a:t>单击此处编辑母版标题样式</a:t>
            </a:r>
          </a:p>
        </p:txBody>
      </p:sp>
      <p:sp>
        <p:nvSpPr>
          <p:cNvPr id="3" name="页脚占位符 2">
            <a:extLst>
              <a:ext uri="{FF2B5EF4-FFF2-40B4-BE49-F238E27FC236}">
                <a16:creationId xmlns:a16="http://schemas.microsoft.com/office/drawing/2014/main" id="{CB7D77DD-8D4F-659F-BB34-A026BFFAA1C1}"/>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3D22352D-98D1-ECD9-1AD6-3FB5D9401020}"/>
              </a:ext>
            </a:extLst>
          </p:cNvPr>
          <p:cNvSpPr>
            <a:spLocks noGrp="1"/>
          </p:cNvSpPr>
          <p:nvPr>
            <p:ph type="dt" sz="half" idx="11"/>
          </p:nvPr>
        </p:nvSpPr>
        <p:spPr/>
        <p:txBody>
          <a:bodyPr/>
          <a:lstStyle/>
          <a:p>
            <a:fld id="{EFE03BF2-D8AF-46DF-AE0F-0C217AE83FF5}" type="datetime1">
              <a:rPr lang="en-US" altLang="zh-CN" smtClean="0"/>
              <a:t>12/30/2024</a:t>
            </a:fld>
            <a:endParaRPr lang="en-US" altLang="zh-CN"/>
          </a:p>
        </p:txBody>
      </p:sp>
      <p:sp>
        <p:nvSpPr>
          <p:cNvPr id="5" name="灯片编号占位符 4">
            <a:extLst>
              <a:ext uri="{FF2B5EF4-FFF2-40B4-BE49-F238E27FC236}">
                <a16:creationId xmlns:a16="http://schemas.microsoft.com/office/drawing/2014/main" id="{627BEC2C-B284-1680-E5D9-F9A79602C5BE}"/>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921405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036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EFE03BF2-D8AF-46DF-AE0F-0C217AE83FF5}" type="datetime1">
              <a:rPr lang="en-US" altLang="zh-CN" smtClean="0"/>
              <a:t>12/30/2024</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 id="2147483659" r:id="rId9"/>
  </p:sldLayoutIdLst>
  <p:hf sldNum="0"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ags" Target="../tags/tag8.xml"/><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išḻîḍê"/>
        <p:cNvGrpSpPr/>
        <p:nvPr/>
      </p:nvGrpSpPr>
      <p:grpSpPr>
        <a:xfrm>
          <a:off x="0" y="0"/>
          <a:ext cx="0" cy="0"/>
          <a:chOff x="0" y="0"/>
          <a:chExt cx="0" cy="0"/>
        </a:xfrm>
      </p:grpSpPr>
      <p:sp>
        <p:nvSpPr>
          <p:cNvPr id="4" name="ïşḷiḑè">
            <a:extLst>
              <a:ext uri="{FF2B5EF4-FFF2-40B4-BE49-F238E27FC236}">
                <a16:creationId xmlns:a16="http://schemas.microsoft.com/office/drawing/2014/main" id="{EC3BD327-8548-FA21-9184-6315F1921B21}"/>
              </a:ext>
            </a:extLst>
          </p:cNvPr>
          <p:cNvSpPr/>
          <p:nvPr/>
        </p:nvSpPr>
        <p:spPr>
          <a:xfrm>
            <a:off x="660399" y="3200400"/>
            <a:ext cx="4507501" cy="285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8" name="íš1iḍe">
            <a:extLst>
              <a:ext uri="{FF2B5EF4-FFF2-40B4-BE49-F238E27FC236}">
                <a16:creationId xmlns:a16="http://schemas.microsoft.com/office/drawing/2014/main" id="{1DE2FCBB-DDFE-37B5-A5BC-225C4690FD26}"/>
              </a:ext>
            </a:extLst>
          </p:cNvPr>
          <p:cNvSpPr/>
          <p:nvPr/>
        </p:nvSpPr>
        <p:spPr>
          <a:xfrm>
            <a:off x="8637016" y="5300543"/>
            <a:ext cx="939800" cy="1557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9" name="íṩľíḍé">
            <a:extLst>
              <a:ext uri="{FF2B5EF4-FFF2-40B4-BE49-F238E27FC236}">
                <a16:creationId xmlns:a16="http://schemas.microsoft.com/office/drawing/2014/main" id="{6C2532AA-A647-48FF-8A25-36777AF5B18D}"/>
              </a:ext>
            </a:extLst>
          </p:cNvPr>
          <p:cNvSpPr>
            <a:spLocks noGrp="1"/>
          </p:cNvSpPr>
          <p:nvPr>
            <p:ph type="ctrTitle"/>
          </p:nvPr>
        </p:nvSpPr>
        <p:spPr>
          <a:xfrm>
            <a:off x="660399" y="1878708"/>
            <a:ext cx="7442557" cy="2509244"/>
          </a:xfrm>
          <a:ln>
            <a:noFill/>
          </a:ln>
        </p:spPr>
        <p:txBody>
          <a:bodyPr/>
          <a:lstStyle/>
          <a:p>
            <a:pPr>
              <a:lnSpc>
                <a:spcPct val="100000"/>
              </a:lnSpc>
            </a:pPr>
            <a:r>
              <a:rPr lang="zh-CN" altLang="en-US" sz="6000" dirty="0">
                <a:solidFill>
                  <a:srgbClr val="080808"/>
                </a:solidFill>
              </a:rPr>
              <a:t>市场营销基础</a:t>
            </a:r>
            <a:br>
              <a:rPr lang="en-US" altLang="zh-CN" sz="6000" dirty="0">
                <a:solidFill>
                  <a:srgbClr val="080808"/>
                </a:solidFill>
              </a:rPr>
            </a:br>
            <a:br>
              <a:rPr lang="en-GB" altLang="zh-CN" sz="4800" dirty="0">
                <a:solidFill>
                  <a:srgbClr val="080808"/>
                </a:solidFill>
              </a:rPr>
            </a:br>
            <a:r>
              <a:rPr lang="zh-CN" altLang="en-US" sz="3200" dirty="0">
                <a:solidFill>
                  <a:srgbClr val="080808"/>
                </a:solidFill>
              </a:rPr>
              <a:t>（第四版）</a:t>
            </a:r>
            <a:endParaRPr lang="zh-CN" altLang="en-US" sz="4800" dirty="0"/>
          </a:p>
        </p:txBody>
      </p:sp>
      <p:sp>
        <p:nvSpPr>
          <p:cNvPr id="13" name="ïṧḷïdè">
            <a:extLst>
              <a:ext uri="{FF2B5EF4-FFF2-40B4-BE49-F238E27FC236}">
                <a16:creationId xmlns:a16="http://schemas.microsoft.com/office/drawing/2014/main" id="{F03171C0-8F5E-452D-80D2-8537CBEA6B12}"/>
              </a:ext>
            </a:extLst>
          </p:cNvPr>
          <p:cNvSpPr>
            <a:spLocks noGrp="1"/>
          </p:cNvSpPr>
          <p:nvPr>
            <p:ph type="body" sz="quarter" idx="15"/>
          </p:nvPr>
        </p:nvSpPr>
        <p:spPr>
          <a:xfrm>
            <a:off x="660399" y="622435"/>
            <a:ext cx="3786472" cy="708941"/>
          </a:xfrm>
        </p:spPr>
        <p:txBody>
          <a:bodyPr>
            <a:normAutofit/>
          </a:bodyPr>
          <a:lstStyle/>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教育部职业教育与成人教育司推荐教材</a:t>
            </a:r>
          </a:p>
          <a:p>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职业教育</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财经商贸类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专业教学用书</a:t>
            </a:r>
          </a:p>
        </p:txBody>
      </p:sp>
      <p:sp>
        <p:nvSpPr>
          <p:cNvPr id="12" name="TextBox 25">
            <a:extLst>
              <a:ext uri="{FF2B5EF4-FFF2-40B4-BE49-F238E27FC236}">
                <a16:creationId xmlns:a16="http://schemas.microsoft.com/office/drawing/2014/main" id="{33149427-7E30-4F0A-8746-8128769BB21D}"/>
              </a:ext>
            </a:extLst>
          </p:cNvPr>
          <p:cNvSpPr txBox="1"/>
          <p:nvPr/>
        </p:nvSpPr>
        <p:spPr>
          <a:xfrm>
            <a:off x="5026025" y="6169492"/>
            <a:ext cx="2139950" cy="306705"/>
          </a:xfrm>
          <a:prstGeom prst="rect">
            <a:avLst/>
          </a:prstGeom>
          <a:noFill/>
        </p:spPr>
        <p:txBody>
          <a:bodyPr wrap="square" rtlCol="0">
            <a:spAutoFit/>
          </a:bodyPr>
          <a:lstStyle/>
          <a:p>
            <a:pPr algn="ct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华东师范大学出版社</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 -</a:t>
            </a:r>
          </a:p>
        </p:txBody>
      </p:sp>
    </p:spTree>
    <p:custDataLst>
      <p:tags r:id="rId1"/>
    </p:custDataLst>
    <p:extLst>
      <p:ext uri="{BB962C8B-B14F-4D97-AF65-F5344CB8AC3E}">
        <p14:creationId xmlns:p14="http://schemas.microsoft.com/office/powerpoint/2010/main" val="1849254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išľïdê"/>
        <p:cNvGrpSpPr/>
        <p:nvPr/>
      </p:nvGrpSpPr>
      <p:grpSpPr>
        <a:xfrm>
          <a:off x="0" y="0"/>
          <a:ext cx="0" cy="0"/>
          <a:chOff x="0" y="0"/>
          <a:chExt cx="0" cy="0"/>
        </a:xfrm>
      </p:grpSpPr>
      <p:grpSp>
        <p:nvGrpSpPr>
          <p:cNvPr id="3" name="iśḻîďè"/>
          <p:cNvGrpSpPr/>
          <p:nvPr/>
        </p:nvGrpSpPr>
        <p:grpSpPr>
          <a:xfrm>
            <a:off x="842226" y="2111514"/>
            <a:ext cx="10216948" cy="3192039"/>
            <a:chOff x="845588" y="2285137"/>
            <a:chExt cx="10216948" cy="3192039"/>
          </a:xfrm>
        </p:grpSpPr>
        <p:sp>
          <p:nvSpPr>
            <p:cNvPr id="25" name="iṥlïḑé">
              <a:extLst>
                <a:ext uri="{FF2B5EF4-FFF2-40B4-BE49-F238E27FC236}">
                  <a16:creationId xmlns:a16="http://schemas.microsoft.com/office/drawing/2014/main" id="{6BF5EDC4-9BB1-4F3B-B19A-6E6F7D038695}"/>
                </a:ext>
              </a:extLst>
            </p:cNvPr>
            <p:cNvSpPr txBox="1"/>
            <p:nvPr/>
          </p:nvSpPr>
          <p:spPr>
            <a:xfrm>
              <a:off x="4040710" y="2285137"/>
              <a:ext cx="4116528" cy="461665"/>
            </a:xfrm>
            <a:prstGeom prst="rect">
              <a:avLst/>
            </a:prstGeom>
            <a:noFill/>
          </p:spPr>
          <p:txBody>
            <a:bodyPr wrap="square">
              <a:spAutoFit/>
            </a:bodyPr>
            <a:lstStyle/>
            <a:p>
              <a:pPr lvl="0" algn="ctr" defTabSz="913765">
                <a:buSzPct val="25000"/>
                <a:defRPr/>
              </a:pPr>
              <a:r>
                <a:rPr lang="en-US" altLang="zh-CN" sz="2400" b="1" dirty="0"/>
                <a:t>1. </a:t>
              </a:r>
              <a:r>
                <a:rPr lang="zh-CN" altLang="en-US" sz="2400" b="1" dirty="0"/>
                <a:t>包装的含义和作用</a:t>
              </a:r>
              <a:endParaRPr kumimoji="0" lang="en-US" altLang="zh-CN" sz="2400" b="1" i="0" u="none" strike="noStrike" kern="1200" cap="none" spc="0" normalizeH="0" baseline="0" noProof="0" dirty="0">
                <a:ln>
                  <a:noFill/>
                </a:ln>
                <a:effectLst/>
                <a:uLnTx/>
                <a:uFillTx/>
              </a:endParaRPr>
            </a:p>
          </p:txBody>
        </p:sp>
        <p:sp>
          <p:nvSpPr>
            <p:cNvPr id="26" name="íṥlíde">
              <a:extLst>
                <a:ext uri="{FF2B5EF4-FFF2-40B4-BE49-F238E27FC236}">
                  <a16:creationId xmlns:a16="http://schemas.microsoft.com/office/drawing/2014/main" id="{ED11FD86-4CF9-43CC-BEF7-48766EC9C1D7}"/>
                </a:ext>
              </a:extLst>
            </p:cNvPr>
            <p:cNvSpPr txBox="1"/>
            <p:nvPr/>
          </p:nvSpPr>
          <p:spPr>
            <a:xfrm>
              <a:off x="3927153" y="2989722"/>
              <a:ext cx="4397471" cy="285014"/>
            </a:xfrm>
            <a:prstGeom prst="rect">
              <a:avLst/>
            </a:prstGeom>
            <a:noFill/>
          </p:spPr>
          <p:txBody>
            <a:bodyPr wrap="square" rtlCol="0">
              <a:spAutoFit/>
            </a:bodyPr>
            <a:lstStyle>
              <a:defPPr>
                <a:defRPr lang="zh-CN"/>
              </a:defPPr>
              <a:lvl1pPr>
                <a:lnSpc>
                  <a:spcPts val="1500"/>
                </a:lnSpc>
                <a:defRPr sz="900"/>
              </a:lvl1pPr>
            </a:lstStyle>
            <a:p>
              <a:pPr algn="ctr"/>
              <a:r>
                <a:rPr lang="zh-CN" altLang="en-US" sz="1600" b="1" dirty="0"/>
                <a:t>包装是指商品的容器或包装物及其设计装潢。</a:t>
              </a:r>
              <a:endParaRPr lang="en-US" altLang="zh-CN" sz="1600" b="1" dirty="0"/>
            </a:p>
          </p:txBody>
        </p:sp>
        <p:sp>
          <p:nvSpPr>
            <p:cNvPr id="2" name="ïŝḻïďé">
              <a:extLst>
                <a:ext uri="{FF2B5EF4-FFF2-40B4-BE49-F238E27FC236}">
                  <a16:creationId xmlns:a16="http://schemas.microsoft.com/office/drawing/2014/main" id="{228DFB23-4D1D-45B5-9571-C8D444BC1E1F}"/>
                </a:ext>
              </a:extLst>
            </p:cNvPr>
            <p:cNvSpPr/>
            <p:nvPr/>
          </p:nvSpPr>
          <p:spPr>
            <a:xfrm rot="9125540">
              <a:off x="1027863"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iş1ïḍê">
              <a:extLst>
                <a:ext uri="{FF2B5EF4-FFF2-40B4-BE49-F238E27FC236}">
                  <a16:creationId xmlns:a16="http://schemas.microsoft.com/office/drawing/2014/main" id="{45264D0D-AAFD-457D-8E72-C35268A98608}"/>
                </a:ext>
              </a:extLst>
            </p:cNvPr>
            <p:cNvSpPr txBox="1"/>
            <p:nvPr/>
          </p:nvSpPr>
          <p:spPr>
            <a:xfrm>
              <a:off x="1324716" y="4326929"/>
              <a:ext cx="1266161" cy="830997"/>
            </a:xfrm>
            <a:prstGeom prst="rect">
              <a:avLst/>
            </a:prstGeom>
            <a:noFill/>
          </p:spPr>
          <p:txBody>
            <a:bodyPr wrap="square" rtlCol="0">
              <a:spAutoFit/>
            </a:bodyPr>
            <a:lstStyle/>
            <a:p>
              <a:r>
                <a:rPr lang="zh-CN" altLang="en-US" sz="1600" b="1" dirty="0"/>
                <a:t>（</a:t>
              </a:r>
              <a:r>
                <a:rPr lang="en-US" altLang="zh-CN" sz="1600" b="1" dirty="0"/>
                <a:t>1</a:t>
              </a:r>
              <a:r>
                <a:rPr lang="zh-CN" altLang="en-US" sz="1600" b="1" dirty="0"/>
                <a:t>） 保护商品的使用价值</a:t>
              </a:r>
              <a:endParaRPr lang="en-US" altLang="zh-CN" sz="1600" b="1" dirty="0"/>
            </a:p>
          </p:txBody>
        </p:sp>
        <p:sp>
          <p:nvSpPr>
            <p:cNvPr id="28" name="îşḷïďê">
              <a:extLst>
                <a:ext uri="{FF2B5EF4-FFF2-40B4-BE49-F238E27FC236}">
                  <a16:creationId xmlns:a16="http://schemas.microsoft.com/office/drawing/2014/main" id="{33F52AE1-7AC7-4975-9D75-6F298479DA66}"/>
                </a:ext>
              </a:extLst>
            </p:cNvPr>
            <p:cNvSpPr/>
            <p:nvPr/>
          </p:nvSpPr>
          <p:spPr>
            <a:xfrm>
              <a:off x="845588" y="4441979"/>
              <a:ext cx="410200" cy="410198"/>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29" name="iṣľiḋé">
              <a:extLst>
                <a:ext uri="{FF2B5EF4-FFF2-40B4-BE49-F238E27FC236}">
                  <a16:creationId xmlns:a16="http://schemas.microsoft.com/office/drawing/2014/main" id="{882D3CE6-DC39-486F-9B75-BB742EA26630}"/>
                </a:ext>
              </a:extLst>
            </p:cNvPr>
            <p:cNvSpPr/>
            <p:nvPr/>
          </p:nvSpPr>
          <p:spPr>
            <a:xfrm>
              <a:off x="961688" y="4580328"/>
              <a:ext cx="178001" cy="13350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1" name="ís1îdê">
              <a:extLst>
                <a:ext uri="{FF2B5EF4-FFF2-40B4-BE49-F238E27FC236}">
                  <a16:creationId xmlns:a16="http://schemas.microsoft.com/office/drawing/2014/main" id="{03F25A44-1507-494E-BFC7-E2CE8238CAD0}"/>
                </a:ext>
              </a:extLst>
            </p:cNvPr>
            <p:cNvSpPr/>
            <p:nvPr/>
          </p:nvSpPr>
          <p:spPr>
            <a:xfrm rot="9125540">
              <a:off x="3812785"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ïŝļîdê">
              <a:extLst>
                <a:ext uri="{FF2B5EF4-FFF2-40B4-BE49-F238E27FC236}">
                  <a16:creationId xmlns:a16="http://schemas.microsoft.com/office/drawing/2014/main" id="{43B71560-88EF-4C50-9CBB-E961E88FE049}"/>
                </a:ext>
              </a:extLst>
            </p:cNvPr>
            <p:cNvSpPr txBox="1"/>
            <p:nvPr/>
          </p:nvSpPr>
          <p:spPr>
            <a:xfrm>
              <a:off x="4118644" y="4354690"/>
              <a:ext cx="1282976" cy="584775"/>
            </a:xfrm>
            <a:prstGeom prst="rect">
              <a:avLst/>
            </a:prstGeom>
            <a:noFill/>
          </p:spPr>
          <p:txBody>
            <a:bodyPr wrap="square" rtlCol="0">
              <a:spAutoFit/>
            </a:bodyPr>
            <a:lstStyle>
              <a:defPPr>
                <a:defRPr lang="zh-CN"/>
              </a:defPPr>
              <a:lvl1pPr algn="ctr">
                <a:defRPr sz="1400" b="1">
                  <a:gradFill>
                    <a:gsLst>
                      <a:gs pos="0">
                        <a:schemeClr val="accent2">
                          <a:lumMod val="60000"/>
                          <a:lumOff val="40000"/>
                        </a:schemeClr>
                      </a:gs>
                      <a:gs pos="60000">
                        <a:schemeClr val="accent2"/>
                      </a:gs>
                    </a:gsLst>
                    <a:lin ang="2700000" scaled="0"/>
                  </a:gradFill>
                </a:defRPr>
              </a:lvl1pPr>
            </a:lstStyle>
            <a:p>
              <a:pPr algn="l"/>
              <a:r>
                <a:rPr lang="zh-CN" altLang="en-US" sz="1600" dirty="0"/>
                <a:t>（</a:t>
              </a:r>
              <a:r>
                <a:rPr lang="en-US" altLang="zh-CN" sz="1600" dirty="0"/>
                <a:t>2</a:t>
              </a:r>
              <a:r>
                <a:rPr lang="zh-CN" altLang="en-US" sz="1600" dirty="0"/>
                <a:t>） 促进商品的销售</a:t>
              </a:r>
              <a:endParaRPr lang="en-US" altLang="zh-CN" sz="1600" dirty="0"/>
            </a:p>
          </p:txBody>
        </p:sp>
        <p:sp>
          <p:nvSpPr>
            <p:cNvPr id="31" name="iṡlïḓe">
              <a:extLst>
                <a:ext uri="{FF2B5EF4-FFF2-40B4-BE49-F238E27FC236}">
                  <a16:creationId xmlns:a16="http://schemas.microsoft.com/office/drawing/2014/main" id="{A8DD092A-4374-4B08-B2AB-299D11F587FF}"/>
                </a:ext>
              </a:extLst>
            </p:cNvPr>
            <p:cNvSpPr/>
            <p:nvPr/>
          </p:nvSpPr>
          <p:spPr>
            <a:xfrm>
              <a:off x="3630510" y="4441979"/>
              <a:ext cx="410200" cy="410198"/>
            </a:xfrm>
            <a:prstGeom prst="ellipse">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2" name="íṣḷîḍê">
              <a:extLst>
                <a:ext uri="{FF2B5EF4-FFF2-40B4-BE49-F238E27FC236}">
                  <a16:creationId xmlns:a16="http://schemas.microsoft.com/office/drawing/2014/main" id="{E23A0E36-8009-47CC-85F4-F13B1FA4B3DE}"/>
                </a:ext>
              </a:extLst>
            </p:cNvPr>
            <p:cNvSpPr/>
            <p:nvPr/>
          </p:nvSpPr>
          <p:spPr>
            <a:xfrm>
              <a:off x="3754417" y="4564427"/>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4" name="íşľidé">
              <a:extLst>
                <a:ext uri="{FF2B5EF4-FFF2-40B4-BE49-F238E27FC236}">
                  <a16:creationId xmlns:a16="http://schemas.microsoft.com/office/drawing/2014/main" id="{290A8B7D-9E5E-4B60-8FCD-E374250B9FF4}"/>
                </a:ext>
              </a:extLst>
            </p:cNvPr>
            <p:cNvSpPr/>
            <p:nvPr/>
          </p:nvSpPr>
          <p:spPr>
            <a:xfrm rot="9125540">
              <a:off x="6593522"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5" name="ïśľídè">
              <a:extLst>
                <a:ext uri="{FF2B5EF4-FFF2-40B4-BE49-F238E27FC236}">
                  <a16:creationId xmlns:a16="http://schemas.microsoft.com/office/drawing/2014/main" id="{DF1A8234-0DD3-4E94-A9E5-4DD00E16DE40}"/>
                </a:ext>
              </a:extLst>
            </p:cNvPr>
            <p:cNvSpPr txBox="1"/>
            <p:nvPr/>
          </p:nvSpPr>
          <p:spPr>
            <a:xfrm>
              <a:off x="6891706" y="4361039"/>
              <a:ext cx="1255143" cy="584775"/>
            </a:xfrm>
            <a:prstGeom prst="rect">
              <a:avLst/>
            </a:prstGeom>
            <a:noFill/>
          </p:spPr>
          <p:txBody>
            <a:bodyPr wrap="square" rtlCol="0">
              <a:spAutoFit/>
            </a:bodyPr>
            <a:lstStyle/>
            <a:p>
              <a:r>
                <a:rPr lang="zh-CN" altLang="en-US" sz="1600" b="1" dirty="0"/>
                <a:t>（</a:t>
              </a:r>
              <a:r>
                <a:rPr lang="en-US" altLang="zh-CN" sz="1600" b="1" dirty="0"/>
                <a:t>3</a:t>
              </a:r>
              <a:r>
                <a:rPr lang="zh-CN" altLang="en-US" sz="1600" b="1" dirty="0"/>
                <a:t>） 便于经营和消费</a:t>
              </a:r>
              <a:endParaRPr lang="en-US" altLang="zh-CN" sz="1600" b="1" dirty="0"/>
            </a:p>
          </p:txBody>
        </p:sp>
        <p:sp>
          <p:nvSpPr>
            <p:cNvPr id="34" name="î$ľîḓè">
              <a:extLst>
                <a:ext uri="{FF2B5EF4-FFF2-40B4-BE49-F238E27FC236}">
                  <a16:creationId xmlns:a16="http://schemas.microsoft.com/office/drawing/2014/main" id="{13CCB1DE-B350-46D6-A032-A3958859B032}"/>
                </a:ext>
              </a:extLst>
            </p:cNvPr>
            <p:cNvSpPr/>
            <p:nvPr/>
          </p:nvSpPr>
          <p:spPr>
            <a:xfrm>
              <a:off x="6415432" y="4441979"/>
              <a:ext cx="410200" cy="41019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5" name="ïṧļïde">
              <a:extLst>
                <a:ext uri="{FF2B5EF4-FFF2-40B4-BE49-F238E27FC236}">
                  <a16:creationId xmlns:a16="http://schemas.microsoft.com/office/drawing/2014/main" id="{181BBAB7-7083-46CB-895A-037303D64C1E}"/>
                </a:ext>
              </a:extLst>
            </p:cNvPr>
            <p:cNvSpPr/>
            <p:nvPr/>
          </p:nvSpPr>
          <p:spPr>
            <a:xfrm>
              <a:off x="6531532" y="4576158"/>
              <a:ext cx="178001" cy="148188"/>
            </a:xfrm>
            <a:custGeom>
              <a:avLst/>
              <a:gdLst>
                <a:gd name="connsiteX0" fmla="*/ 483573 w 526297"/>
                <a:gd name="connsiteY0" fmla="*/ 133971 h 438150"/>
                <a:gd name="connsiteX1" fmla="*/ 527674 w 526297"/>
                <a:gd name="connsiteY1" fmla="*/ 178072 h 438150"/>
                <a:gd name="connsiteX2" fmla="*/ 527579 w 526297"/>
                <a:gd name="connsiteY2" fmla="*/ 181501 h 438150"/>
                <a:gd name="connsiteX3" fmla="*/ 514244 w 526297"/>
                <a:gd name="connsiteY3" fmla="*/ 355237 h 438150"/>
                <a:gd name="connsiteX4" fmla="*/ 485764 w 526297"/>
                <a:gd name="connsiteY4" fmla="*/ 381621 h 438150"/>
                <a:gd name="connsiteX5" fmla="*/ 454998 w 526297"/>
                <a:gd name="connsiteY5" fmla="*/ 381621 h 438150"/>
                <a:gd name="connsiteX6" fmla="*/ 454998 w 526297"/>
                <a:gd name="connsiteY6" fmla="*/ 438771 h 438150"/>
                <a:gd name="connsiteX7" fmla="*/ 435948 w 526297"/>
                <a:gd name="connsiteY7" fmla="*/ 438771 h 438150"/>
                <a:gd name="connsiteX8" fmla="*/ 435948 w 526297"/>
                <a:gd name="connsiteY8" fmla="*/ 381621 h 438150"/>
                <a:gd name="connsiteX9" fmla="*/ 93048 w 526297"/>
                <a:gd name="connsiteY9" fmla="*/ 381621 h 438150"/>
                <a:gd name="connsiteX10" fmla="*/ 93048 w 526297"/>
                <a:gd name="connsiteY10" fmla="*/ 438771 h 438150"/>
                <a:gd name="connsiteX11" fmla="*/ 73998 w 526297"/>
                <a:gd name="connsiteY11" fmla="*/ 438771 h 438150"/>
                <a:gd name="connsiteX12" fmla="*/ 73998 w 526297"/>
                <a:gd name="connsiteY12" fmla="*/ 381621 h 438150"/>
                <a:gd name="connsiteX13" fmla="*/ 43328 w 526297"/>
                <a:gd name="connsiteY13" fmla="*/ 381621 h 438150"/>
                <a:gd name="connsiteX14" fmla="*/ 14848 w 526297"/>
                <a:gd name="connsiteY14" fmla="*/ 355237 h 438150"/>
                <a:gd name="connsiteX15" fmla="*/ 1513 w 526297"/>
                <a:gd name="connsiteY15" fmla="*/ 181501 h 438150"/>
                <a:gd name="connsiteX16" fmla="*/ 42089 w 526297"/>
                <a:gd name="connsiteY16" fmla="*/ 134162 h 438150"/>
                <a:gd name="connsiteX17" fmla="*/ 45518 w 526297"/>
                <a:gd name="connsiteY17" fmla="*/ 134066 h 438150"/>
                <a:gd name="connsiteX18" fmla="*/ 101906 w 526297"/>
                <a:gd name="connsiteY18" fmla="*/ 180834 h 438150"/>
                <a:gd name="connsiteX19" fmla="*/ 121623 w 526297"/>
                <a:gd name="connsiteY19" fmla="*/ 286371 h 438150"/>
                <a:gd name="connsiteX20" fmla="*/ 407373 w 526297"/>
                <a:gd name="connsiteY20" fmla="*/ 286371 h 438150"/>
                <a:gd name="connsiteX21" fmla="*/ 427185 w 526297"/>
                <a:gd name="connsiteY21" fmla="*/ 180739 h 438150"/>
                <a:gd name="connsiteX22" fmla="*/ 483573 w 526297"/>
                <a:gd name="connsiteY22" fmla="*/ 133971 h 438150"/>
                <a:gd name="connsiteX23" fmla="*/ 416898 w 526297"/>
                <a:gd name="connsiteY23" fmla="*/ 621 h 438150"/>
                <a:gd name="connsiteX24" fmla="*/ 483573 w 526297"/>
                <a:gd name="connsiteY24" fmla="*/ 67296 h 438150"/>
                <a:gd name="connsiteX25" fmla="*/ 483573 w 526297"/>
                <a:gd name="connsiteY25" fmla="*/ 115397 h 438150"/>
                <a:gd name="connsiteX26" fmla="*/ 476429 w 526297"/>
                <a:gd name="connsiteY26" fmla="*/ 114921 h 438150"/>
                <a:gd name="connsiteX27" fmla="*/ 412040 w 526297"/>
                <a:gd name="connsiteY27" fmla="*/ 166451 h 438150"/>
                <a:gd name="connsiteX28" fmla="*/ 411564 w 526297"/>
                <a:gd name="connsiteY28" fmla="*/ 168737 h 438150"/>
                <a:gd name="connsiteX29" fmla="*/ 393086 w 526297"/>
                <a:gd name="connsiteY29" fmla="*/ 267321 h 438150"/>
                <a:gd name="connsiteX30" fmla="*/ 135911 w 526297"/>
                <a:gd name="connsiteY30" fmla="*/ 267321 h 438150"/>
                <a:gd name="connsiteX31" fmla="*/ 117432 w 526297"/>
                <a:gd name="connsiteY31" fmla="*/ 168737 h 438150"/>
                <a:gd name="connsiteX32" fmla="*/ 52567 w 526297"/>
                <a:gd name="connsiteY32" fmla="*/ 114921 h 438150"/>
                <a:gd name="connsiteX33" fmla="*/ 54948 w 526297"/>
                <a:gd name="connsiteY33" fmla="*/ 67296 h 438150"/>
                <a:gd name="connsiteX34" fmla="*/ 121623 w 526297"/>
                <a:gd name="connsiteY34" fmla="*/ 621 h 438150"/>
                <a:gd name="connsiteX35" fmla="*/ 416898 w 526297"/>
                <a:gd name="connsiteY35" fmla="*/ 62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3573" y="133971"/>
                  </a:moveTo>
                  <a:cubicBezTo>
                    <a:pt x="507957" y="133971"/>
                    <a:pt x="527674" y="153688"/>
                    <a:pt x="527674" y="178072"/>
                  </a:cubicBezTo>
                  <a:cubicBezTo>
                    <a:pt x="527674" y="179215"/>
                    <a:pt x="527674" y="180358"/>
                    <a:pt x="527579" y="181501"/>
                  </a:cubicBezTo>
                  <a:lnTo>
                    <a:pt x="514244" y="355237"/>
                  </a:lnTo>
                  <a:cubicBezTo>
                    <a:pt x="513101" y="370096"/>
                    <a:pt x="500718" y="381621"/>
                    <a:pt x="485764" y="381621"/>
                  </a:cubicBezTo>
                  <a:lnTo>
                    <a:pt x="454998" y="381621"/>
                  </a:lnTo>
                  <a:lnTo>
                    <a:pt x="454998" y="438771"/>
                  </a:lnTo>
                  <a:lnTo>
                    <a:pt x="435948" y="438771"/>
                  </a:lnTo>
                  <a:lnTo>
                    <a:pt x="435948" y="381621"/>
                  </a:lnTo>
                  <a:lnTo>
                    <a:pt x="93048" y="381621"/>
                  </a:lnTo>
                  <a:lnTo>
                    <a:pt x="93048" y="438771"/>
                  </a:lnTo>
                  <a:lnTo>
                    <a:pt x="73998" y="438771"/>
                  </a:lnTo>
                  <a:lnTo>
                    <a:pt x="73998" y="381621"/>
                  </a:lnTo>
                  <a:lnTo>
                    <a:pt x="43328" y="381621"/>
                  </a:lnTo>
                  <a:cubicBezTo>
                    <a:pt x="28373" y="381621"/>
                    <a:pt x="15991" y="370096"/>
                    <a:pt x="14848" y="355237"/>
                  </a:cubicBezTo>
                  <a:lnTo>
                    <a:pt x="1513" y="181501"/>
                  </a:lnTo>
                  <a:cubicBezTo>
                    <a:pt x="-392" y="157212"/>
                    <a:pt x="17801" y="135971"/>
                    <a:pt x="42089" y="134162"/>
                  </a:cubicBezTo>
                  <a:cubicBezTo>
                    <a:pt x="43232" y="134066"/>
                    <a:pt x="44375" y="134066"/>
                    <a:pt x="45518" y="134066"/>
                  </a:cubicBezTo>
                  <a:cubicBezTo>
                    <a:pt x="73141" y="134066"/>
                    <a:pt x="96858" y="153688"/>
                    <a:pt x="101906" y="180834"/>
                  </a:cubicBezTo>
                  <a:lnTo>
                    <a:pt x="121623" y="286371"/>
                  </a:lnTo>
                  <a:lnTo>
                    <a:pt x="407373" y="286371"/>
                  </a:lnTo>
                  <a:lnTo>
                    <a:pt x="427185" y="180739"/>
                  </a:lnTo>
                  <a:cubicBezTo>
                    <a:pt x="432233" y="153592"/>
                    <a:pt x="455951" y="133971"/>
                    <a:pt x="483573" y="133971"/>
                  </a:cubicBezTo>
                  <a:close/>
                  <a:moveTo>
                    <a:pt x="416898" y="621"/>
                  </a:moveTo>
                  <a:cubicBezTo>
                    <a:pt x="453760" y="621"/>
                    <a:pt x="483573" y="30434"/>
                    <a:pt x="483573" y="67296"/>
                  </a:cubicBezTo>
                  <a:lnTo>
                    <a:pt x="483573" y="115397"/>
                  </a:lnTo>
                  <a:cubicBezTo>
                    <a:pt x="481192" y="115112"/>
                    <a:pt x="478811" y="114921"/>
                    <a:pt x="476429" y="114921"/>
                  </a:cubicBezTo>
                  <a:cubicBezTo>
                    <a:pt x="445473" y="114921"/>
                    <a:pt x="418803" y="136448"/>
                    <a:pt x="412040" y="166451"/>
                  </a:cubicBezTo>
                  <a:lnTo>
                    <a:pt x="411564" y="168737"/>
                  </a:lnTo>
                  <a:lnTo>
                    <a:pt x="393086" y="267321"/>
                  </a:lnTo>
                  <a:lnTo>
                    <a:pt x="135911" y="267321"/>
                  </a:lnTo>
                  <a:lnTo>
                    <a:pt x="117432" y="168737"/>
                  </a:lnTo>
                  <a:cubicBezTo>
                    <a:pt x="111622" y="137495"/>
                    <a:pt x="84285" y="114921"/>
                    <a:pt x="52567" y="114921"/>
                  </a:cubicBezTo>
                  <a:lnTo>
                    <a:pt x="54948" y="67296"/>
                  </a:lnTo>
                  <a:cubicBezTo>
                    <a:pt x="54948" y="30434"/>
                    <a:pt x="84761" y="621"/>
                    <a:pt x="121623" y="621"/>
                  </a:cubicBezTo>
                  <a:lnTo>
                    <a:pt x="416898" y="621"/>
                  </a:ln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7" name="îṡḻíḋé">
              <a:extLst>
                <a:ext uri="{FF2B5EF4-FFF2-40B4-BE49-F238E27FC236}">
                  <a16:creationId xmlns:a16="http://schemas.microsoft.com/office/drawing/2014/main" id="{0AAC9007-DACD-4C27-AB15-C1184D7C5206}"/>
                </a:ext>
              </a:extLst>
            </p:cNvPr>
            <p:cNvSpPr/>
            <p:nvPr/>
          </p:nvSpPr>
          <p:spPr>
            <a:xfrm rot="9125540">
              <a:off x="9378443" y="3816980"/>
              <a:ext cx="1684093" cy="1660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8" name="iṣlïḓê">
              <a:extLst>
                <a:ext uri="{FF2B5EF4-FFF2-40B4-BE49-F238E27FC236}">
                  <a16:creationId xmlns:a16="http://schemas.microsoft.com/office/drawing/2014/main" id="{A0C2299E-19A9-4FA9-9BD9-29DFD9BB152C}"/>
                </a:ext>
              </a:extLst>
            </p:cNvPr>
            <p:cNvSpPr txBox="1"/>
            <p:nvPr/>
          </p:nvSpPr>
          <p:spPr>
            <a:xfrm>
              <a:off x="9714692" y="4397555"/>
              <a:ext cx="1292195" cy="584775"/>
            </a:xfrm>
            <a:prstGeom prst="rect">
              <a:avLst/>
            </a:prstGeom>
            <a:noFill/>
          </p:spPr>
          <p:txBody>
            <a:bodyPr wrap="square" rtlCol="0">
              <a:spAutoFit/>
            </a:bodyPr>
            <a:lstStyle/>
            <a:p>
              <a:r>
                <a:rPr lang="zh-CN" altLang="en-US" sz="1600" b="1" dirty="0"/>
                <a:t>（</a:t>
              </a:r>
              <a:r>
                <a:rPr lang="en-US" altLang="zh-CN" sz="1600" b="1" dirty="0"/>
                <a:t>4</a:t>
              </a:r>
              <a:r>
                <a:rPr lang="zh-CN" altLang="en-US" sz="1600" b="1" dirty="0"/>
                <a:t>） 便于识别商品</a:t>
              </a:r>
              <a:endParaRPr lang="en-US" altLang="zh-CN" sz="1600" b="1" dirty="0"/>
            </a:p>
          </p:txBody>
        </p:sp>
        <p:sp>
          <p:nvSpPr>
            <p:cNvPr id="37" name="îŝḻïďè">
              <a:extLst>
                <a:ext uri="{FF2B5EF4-FFF2-40B4-BE49-F238E27FC236}">
                  <a16:creationId xmlns:a16="http://schemas.microsoft.com/office/drawing/2014/main" id="{EBDB2EC1-075E-4AE3-9C1D-0452437D44C8}"/>
                </a:ext>
              </a:extLst>
            </p:cNvPr>
            <p:cNvSpPr/>
            <p:nvPr/>
          </p:nvSpPr>
          <p:spPr>
            <a:xfrm>
              <a:off x="9196168" y="4441979"/>
              <a:ext cx="410200" cy="410198"/>
            </a:xfrm>
            <a:prstGeom prst="ellipse">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8" name="íšḻíďê">
              <a:extLst>
                <a:ext uri="{FF2B5EF4-FFF2-40B4-BE49-F238E27FC236}">
                  <a16:creationId xmlns:a16="http://schemas.microsoft.com/office/drawing/2014/main" id="{2C0F2ACB-20A2-4069-A6D1-D321A9A4B357}"/>
                </a:ext>
              </a:extLst>
            </p:cNvPr>
            <p:cNvSpPr/>
            <p:nvPr/>
          </p:nvSpPr>
          <p:spPr>
            <a:xfrm>
              <a:off x="9312268" y="4582557"/>
              <a:ext cx="178001" cy="141741"/>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159 w 514350"/>
                <a:gd name="connsiteY4" fmla="*/ 353046 h 409575"/>
                <a:gd name="connsiteX5" fmla="*/ 115387 w 514350"/>
                <a:gd name="connsiteY5" fmla="*/ 410196 h 409575"/>
                <a:gd name="connsiteX6" fmla="*/ 115387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579" y="621"/>
                    <a:pt x="515342" y="13385"/>
                    <a:pt x="515342" y="29196"/>
                  </a:cubicBezTo>
                  <a:lnTo>
                    <a:pt x="515342" y="324471"/>
                  </a:lnTo>
                  <a:cubicBezTo>
                    <a:pt x="515342" y="340282"/>
                    <a:pt x="502579" y="353046"/>
                    <a:pt x="486767" y="353046"/>
                  </a:cubicBezTo>
                  <a:lnTo>
                    <a:pt x="192159" y="353046"/>
                  </a:lnTo>
                  <a:lnTo>
                    <a:pt x="115387" y="410196"/>
                  </a:lnTo>
                  <a:lnTo>
                    <a:pt x="115387" y="353046"/>
                  </a:lnTo>
                  <a:lnTo>
                    <a:pt x="29567" y="353046"/>
                  </a:lnTo>
                  <a:cubicBezTo>
                    <a:pt x="13755" y="353046"/>
                    <a:pt x="992" y="340282"/>
                    <a:pt x="992" y="324471"/>
                  </a:cubicBezTo>
                  <a:lnTo>
                    <a:pt x="992" y="29196"/>
                  </a:lnTo>
                  <a:cubicBezTo>
                    <a:pt x="992" y="13385"/>
                    <a:pt x="13755" y="621"/>
                    <a:pt x="29567" y="621"/>
                  </a:cubicBezTo>
                  <a:lnTo>
                    <a:pt x="486767" y="621"/>
                  </a:lnTo>
                  <a:close/>
                  <a:moveTo>
                    <a:pt x="124817" y="143496"/>
                  </a:moveTo>
                  <a:cubicBezTo>
                    <a:pt x="106434" y="143496"/>
                    <a:pt x="91480" y="158450"/>
                    <a:pt x="91480" y="176834"/>
                  </a:cubicBezTo>
                  <a:cubicBezTo>
                    <a:pt x="91480" y="195217"/>
                    <a:pt x="106434" y="210171"/>
                    <a:pt x="124817" y="210171"/>
                  </a:cubicBezTo>
                  <a:cubicBezTo>
                    <a:pt x="143200" y="210171"/>
                    <a:pt x="158155" y="195217"/>
                    <a:pt x="158155" y="176834"/>
                  </a:cubicBezTo>
                  <a:cubicBezTo>
                    <a:pt x="158155" y="158450"/>
                    <a:pt x="143200" y="143496"/>
                    <a:pt x="124817" y="143496"/>
                  </a:cubicBezTo>
                  <a:close/>
                  <a:moveTo>
                    <a:pt x="258167" y="143496"/>
                  </a:moveTo>
                  <a:cubicBezTo>
                    <a:pt x="239784" y="143496"/>
                    <a:pt x="224830" y="158450"/>
                    <a:pt x="224830" y="176834"/>
                  </a:cubicBezTo>
                  <a:cubicBezTo>
                    <a:pt x="224830" y="195217"/>
                    <a:pt x="239784" y="210171"/>
                    <a:pt x="258167" y="210171"/>
                  </a:cubicBezTo>
                  <a:cubicBezTo>
                    <a:pt x="276550" y="210171"/>
                    <a:pt x="291505" y="195217"/>
                    <a:pt x="291505" y="176834"/>
                  </a:cubicBezTo>
                  <a:cubicBezTo>
                    <a:pt x="291505" y="158450"/>
                    <a:pt x="276550" y="143496"/>
                    <a:pt x="258167" y="143496"/>
                  </a:cubicBezTo>
                  <a:close/>
                  <a:moveTo>
                    <a:pt x="391517" y="143496"/>
                  </a:moveTo>
                  <a:cubicBezTo>
                    <a:pt x="373134" y="143496"/>
                    <a:pt x="358180" y="158450"/>
                    <a:pt x="358180" y="176834"/>
                  </a:cubicBezTo>
                  <a:cubicBezTo>
                    <a:pt x="358180" y="195217"/>
                    <a:pt x="373134" y="210171"/>
                    <a:pt x="391517" y="210171"/>
                  </a:cubicBezTo>
                  <a:cubicBezTo>
                    <a:pt x="409900" y="210171"/>
                    <a:pt x="424855" y="195217"/>
                    <a:pt x="424855" y="176834"/>
                  </a:cubicBezTo>
                  <a:cubicBezTo>
                    <a:pt x="424855" y="158450"/>
                    <a:pt x="409900" y="143496"/>
                    <a:pt x="391517" y="143496"/>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sp>
        <p:nvSpPr>
          <p:cNvPr id="27" name="文本框 26">
            <a:extLst>
              <a:ext uri="{FF2B5EF4-FFF2-40B4-BE49-F238E27FC236}">
                <a16:creationId xmlns:a16="http://schemas.microsoft.com/office/drawing/2014/main" id="{4BBC96A6-0F86-49A7-8F9F-0771AB5EBB84}"/>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品牌与包装</a:t>
            </a:r>
            <a:endParaRPr lang="en-US" altLang="zh-CN" sz="3600" b="1" dirty="0">
              <a:solidFill>
                <a:schemeClr val="accent1">
                  <a:lumMod val="75000"/>
                </a:schemeClr>
              </a:solidFill>
              <a:latin typeface="+mn-ea"/>
            </a:endParaRPr>
          </a:p>
        </p:txBody>
      </p:sp>
      <p:sp>
        <p:nvSpPr>
          <p:cNvPr id="30" name="îṥḻïďè">
            <a:extLst>
              <a:ext uri="{FF2B5EF4-FFF2-40B4-BE49-F238E27FC236}">
                <a16:creationId xmlns:a16="http://schemas.microsoft.com/office/drawing/2014/main" id="{1624E558-7F9B-4DD5-8BCA-728EB963310C}"/>
              </a:ext>
            </a:extLst>
          </p:cNvPr>
          <p:cNvSpPr/>
          <p:nvPr/>
        </p:nvSpPr>
        <p:spPr>
          <a:xfrm>
            <a:off x="587614" y="1207638"/>
            <a:ext cx="2174837"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二、 包装</a:t>
            </a:r>
          </a:p>
        </p:txBody>
      </p:sp>
    </p:spTree>
    <p:custDataLst>
      <p:tags r:id="rId1"/>
    </p:custDataLst>
    <p:extLst>
      <p:ext uri="{BB962C8B-B14F-4D97-AF65-F5344CB8AC3E}">
        <p14:creationId xmlns:p14="http://schemas.microsoft.com/office/powerpoint/2010/main" val="208768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ïŝľiďè"/>
        <p:cNvGrpSpPr/>
        <p:nvPr/>
      </p:nvGrpSpPr>
      <p:grpSpPr>
        <a:xfrm>
          <a:off x="0" y="0"/>
          <a:ext cx="0" cy="0"/>
          <a:chOff x="0" y="0"/>
          <a:chExt cx="0" cy="0"/>
        </a:xfrm>
      </p:grpSpPr>
      <p:grpSp>
        <p:nvGrpSpPr>
          <p:cNvPr id="4" name="í$ḻïḓè">
            <a:extLst>
              <a:ext uri="{FF2B5EF4-FFF2-40B4-BE49-F238E27FC236}">
                <a16:creationId xmlns:a16="http://schemas.microsoft.com/office/drawing/2014/main" id="{4B900B0E-8E0E-877E-C9E7-7B915317A752}"/>
              </a:ext>
            </a:extLst>
          </p:cNvPr>
          <p:cNvGrpSpPr/>
          <p:nvPr/>
        </p:nvGrpSpPr>
        <p:grpSpPr>
          <a:xfrm>
            <a:off x="1221964" y="1868569"/>
            <a:ext cx="4751649" cy="2275570"/>
            <a:chOff x="1180335" y="1530390"/>
            <a:chExt cx="4751649" cy="3427759"/>
          </a:xfrm>
        </p:grpSpPr>
        <p:sp>
          <p:nvSpPr>
            <p:cNvPr id="8" name="iśľîḍê">
              <a:extLst>
                <a:ext uri="{FF2B5EF4-FFF2-40B4-BE49-F238E27FC236}">
                  <a16:creationId xmlns:a16="http://schemas.microsoft.com/office/drawing/2014/main" id="{A5165A4D-D6EC-E474-EECA-F1E36D937737}"/>
                </a:ext>
              </a:extLst>
            </p:cNvPr>
            <p:cNvSpPr txBox="1"/>
            <p:nvPr/>
          </p:nvSpPr>
          <p:spPr>
            <a:xfrm>
              <a:off x="2059289" y="1742114"/>
              <a:ext cx="3593725" cy="547137"/>
            </a:xfrm>
            <a:prstGeom prst="rect">
              <a:avLst/>
            </a:prstGeom>
            <a:noFill/>
          </p:spPr>
          <p:txBody>
            <a:bodyPr wrap="square" rtlCol="0">
              <a:spAutoFit/>
            </a:bodyPr>
            <a:lstStyle/>
            <a:p>
              <a:pPr>
                <a:lnSpc>
                  <a:spcPct val="150000"/>
                </a:lnSpc>
              </a:pPr>
              <a:r>
                <a:rPr kumimoji="0" lang="en-US" sz="1050" i="0" u="none" strike="noStrike" kern="1200" cap="none" spc="0" normalizeH="0" baseline="0" noProof="0" dirty="0">
                  <a:ln>
                    <a:noFill/>
                  </a:ln>
                  <a:solidFill>
                    <a:srgbClr val="FFFFFF"/>
                  </a:solidFill>
                  <a:effectLst/>
                  <a:uLnTx/>
                  <a:uFillTx/>
                </a:rPr>
                <a:t>Adjust the spacing to adapt to Chinese typesetting, use the reference line in PPT.</a:t>
              </a:r>
            </a:p>
          </p:txBody>
        </p:sp>
        <p:sp>
          <p:nvSpPr>
            <p:cNvPr id="13" name="íṧľîḓè">
              <a:extLst>
                <a:ext uri="{FF2B5EF4-FFF2-40B4-BE49-F238E27FC236}">
                  <a16:creationId xmlns:a16="http://schemas.microsoft.com/office/drawing/2014/main" id="{83EBE02B-7C71-5FB9-EEBF-D435BD3801DD}"/>
                </a:ext>
              </a:extLst>
            </p:cNvPr>
            <p:cNvSpPr txBox="1"/>
            <p:nvPr/>
          </p:nvSpPr>
          <p:spPr>
            <a:xfrm>
              <a:off x="1180335" y="1631123"/>
              <a:ext cx="586987" cy="769441"/>
            </a:xfrm>
            <a:prstGeom prst="rect">
              <a:avLst/>
            </a:prstGeom>
            <a:noFill/>
          </p:spPr>
          <p:txBody>
            <a:bodyPr wrap="square">
              <a:sp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altLang="zh-CN" sz="4400" i="0" u="none" strike="noStrike" kern="1200" cap="none" spc="0" normalizeH="0" baseline="0" noProof="0" dirty="0">
                  <a:ln>
                    <a:noFill/>
                  </a:ln>
                  <a:solidFill>
                    <a:srgbClr val="FFFFFF"/>
                  </a:solidFill>
                  <a:effectLst/>
                  <a:uLnTx/>
                  <a:uFillTx/>
                </a:rPr>
                <a:t>S</a:t>
              </a:r>
            </a:p>
          </p:txBody>
        </p:sp>
        <p:sp>
          <p:nvSpPr>
            <p:cNvPr id="17" name="íṡľiḑê">
              <a:extLst>
                <a:ext uri="{FF2B5EF4-FFF2-40B4-BE49-F238E27FC236}">
                  <a16:creationId xmlns:a16="http://schemas.microsoft.com/office/drawing/2014/main" id="{27F30063-6277-070E-2B52-9B30C4611666}"/>
                </a:ext>
              </a:extLst>
            </p:cNvPr>
            <p:cNvSpPr txBox="1"/>
            <p:nvPr/>
          </p:nvSpPr>
          <p:spPr>
            <a:xfrm>
              <a:off x="1400556" y="1530390"/>
              <a:ext cx="4531428" cy="695420"/>
            </a:xfrm>
            <a:prstGeom prst="rect">
              <a:avLst/>
            </a:prstGeom>
            <a:noFill/>
          </p:spPr>
          <p:txBody>
            <a:bodyPr wrap="square">
              <a:spAutoFit/>
            </a:bodyPr>
            <a:lstStyle/>
            <a:p>
              <a:pPr lvl="0" defTabSz="913765">
                <a:buSzPct val="25000"/>
                <a:defRPr/>
              </a:pPr>
              <a:r>
                <a:rPr lang="en-US" altLang="zh-CN" sz="2400" b="1" dirty="0">
                  <a:solidFill>
                    <a:schemeClr val="accent1"/>
                  </a:solidFill>
                </a:rPr>
                <a:t>2.</a:t>
              </a:r>
              <a:r>
                <a:rPr lang="zh-CN" altLang="en-US" sz="2400" b="1" dirty="0">
                  <a:solidFill>
                    <a:schemeClr val="accent1"/>
                  </a:solidFill>
                </a:rPr>
                <a:t>包装设计的基本要求</a:t>
              </a:r>
              <a:endParaRPr kumimoji="0" lang="en-US" altLang="zh-CN" sz="3200" b="1" i="0" u="none" strike="noStrike" kern="1200" cap="none" spc="0" normalizeH="0" baseline="0" noProof="0" dirty="0">
                <a:ln>
                  <a:noFill/>
                </a:ln>
                <a:effectLst/>
                <a:uLnTx/>
                <a:uFillTx/>
              </a:endParaRPr>
            </a:p>
          </p:txBody>
        </p:sp>
        <p:sp>
          <p:nvSpPr>
            <p:cNvPr id="19" name="íṩľíďe">
              <a:extLst>
                <a:ext uri="{FF2B5EF4-FFF2-40B4-BE49-F238E27FC236}">
                  <a16:creationId xmlns:a16="http://schemas.microsoft.com/office/drawing/2014/main" id="{0171EAB0-0B32-F3D8-43AF-B60F597A6C4D}"/>
                </a:ext>
              </a:extLst>
            </p:cNvPr>
            <p:cNvSpPr txBox="1"/>
            <p:nvPr/>
          </p:nvSpPr>
          <p:spPr>
            <a:xfrm>
              <a:off x="1400557" y="2386529"/>
              <a:ext cx="4531427" cy="2298266"/>
            </a:xfrm>
            <a:prstGeom prst="rect">
              <a:avLst/>
            </a:prstGeom>
            <a:noFill/>
          </p:spPr>
          <p:txBody>
            <a:bodyPr wrap="square" numCol="2"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r>
                <a:rPr lang="zh-CN" altLang="en-US" sz="1600" dirty="0"/>
                <a:t>（</a:t>
              </a:r>
              <a:r>
                <a:rPr lang="en-US" altLang="zh-CN" sz="1600" dirty="0"/>
                <a:t>1</a:t>
              </a:r>
              <a:r>
                <a:rPr lang="zh-CN" altLang="en-US" sz="1600" dirty="0"/>
                <a:t>）独具特色</a:t>
              </a:r>
              <a:endParaRPr lang="en-US" altLang="zh-CN" sz="1600" dirty="0"/>
            </a:p>
            <a:p>
              <a:r>
                <a:rPr lang="zh-CN" altLang="en-US" sz="1600" dirty="0"/>
                <a:t>（</a:t>
              </a:r>
              <a:r>
                <a:rPr lang="en-US" altLang="zh-CN" sz="1600" dirty="0"/>
                <a:t>2</a:t>
              </a:r>
              <a:r>
                <a:rPr lang="zh-CN" altLang="en-US" sz="1600" dirty="0"/>
                <a:t>）体现档次</a:t>
              </a:r>
              <a:endParaRPr lang="en-US" altLang="zh-CN" sz="1600" dirty="0"/>
            </a:p>
            <a:p>
              <a:r>
                <a:rPr lang="zh-CN" altLang="en-US" sz="1600" dirty="0"/>
                <a:t>（</a:t>
              </a:r>
              <a:r>
                <a:rPr lang="en-US" altLang="zh-CN" sz="1600" dirty="0"/>
                <a:t>3</a:t>
              </a:r>
              <a:r>
                <a:rPr lang="zh-CN" altLang="en-US" sz="1600" dirty="0"/>
                <a:t>）便利消费</a:t>
              </a:r>
              <a:endParaRPr lang="en-US" altLang="zh-CN" sz="1600" dirty="0"/>
            </a:p>
            <a:p>
              <a:r>
                <a:rPr lang="zh-CN" altLang="en-US" sz="1600" dirty="0"/>
                <a:t>（</a:t>
              </a:r>
              <a:r>
                <a:rPr lang="en-US" altLang="zh-CN" sz="1600" dirty="0"/>
                <a:t>4</a:t>
              </a:r>
              <a:r>
                <a:rPr lang="zh-CN" altLang="en-US" sz="1600" dirty="0"/>
                <a:t>）透明直观</a:t>
              </a:r>
              <a:endParaRPr lang="en-US" altLang="zh-CN" sz="1600" dirty="0"/>
            </a:p>
            <a:p>
              <a:r>
                <a:rPr lang="zh-CN" altLang="en-US" sz="1600" dirty="0"/>
                <a:t>（</a:t>
              </a:r>
              <a:r>
                <a:rPr lang="en-US" altLang="zh-CN" sz="1600" dirty="0"/>
                <a:t>5</a:t>
              </a:r>
              <a:r>
                <a:rPr lang="zh-CN" altLang="en-US" sz="1600" dirty="0"/>
                <a:t>）真实无欺</a:t>
              </a:r>
            </a:p>
            <a:p>
              <a:r>
                <a:rPr lang="zh-CN" altLang="en-US" sz="1600" dirty="0"/>
                <a:t>（</a:t>
              </a:r>
              <a:r>
                <a:rPr lang="en-US" altLang="zh-CN" sz="1600" dirty="0"/>
                <a:t>6</a:t>
              </a:r>
              <a:r>
                <a:rPr lang="zh-CN" altLang="en-US" sz="1600" dirty="0"/>
                <a:t>）安全卫生</a:t>
              </a:r>
              <a:endParaRPr lang="en-US" altLang="zh-CN" sz="1600" dirty="0"/>
            </a:p>
            <a:p>
              <a:r>
                <a:rPr lang="zh-CN" altLang="en-US" sz="1600" dirty="0"/>
                <a:t>（</a:t>
              </a:r>
              <a:r>
                <a:rPr lang="en-US" altLang="zh-CN" sz="1600" dirty="0"/>
                <a:t>7</a:t>
              </a:r>
              <a:r>
                <a:rPr lang="zh-CN" altLang="en-US" sz="1600" dirty="0"/>
                <a:t>）美观艺术</a:t>
              </a:r>
              <a:endParaRPr lang="en-US" altLang="zh-CN" sz="1600" dirty="0"/>
            </a:p>
          </p:txBody>
        </p:sp>
        <p:cxnSp>
          <p:nvCxnSpPr>
            <p:cNvPr id="20" name="î$ḻïḋè">
              <a:extLst>
                <a:ext uri="{FF2B5EF4-FFF2-40B4-BE49-F238E27FC236}">
                  <a16:creationId xmlns:a16="http://schemas.microsoft.com/office/drawing/2014/main" id="{863596CE-8291-7D51-9124-A19C1B1504DE}"/>
                </a:ext>
              </a:extLst>
            </p:cNvPr>
            <p:cNvCxnSpPr>
              <a:cxnSpLocks/>
            </p:cNvCxnSpPr>
            <p:nvPr/>
          </p:nvCxnSpPr>
          <p:spPr>
            <a:xfrm>
              <a:off x="1633403" y="4958149"/>
              <a:ext cx="2986833" cy="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grpSp>
      <p:sp>
        <p:nvSpPr>
          <p:cNvPr id="21" name="文本框 20">
            <a:extLst>
              <a:ext uri="{FF2B5EF4-FFF2-40B4-BE49-F238E27FC236}">
                <a16:creationId xmlns:a16="http://schemas.microsoft.com/office/drawing/2014/main" id="{000D8AA9-0CEE-4368-82A5-B2893D068154}"/>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品牌与包装</a:t>
            </a:r>
            <a:endParaRPr lang="en-US" altLang="zh-CN" sz="3600" b="1" dirty="0">
              <a:solidFill>
                <a:schemeClr val="accent1">
                  <a:lumMod val="75000"/>
                </a:schemeClr>
              </a:solidFill>
              <a:latin typeface="+mn-ea"/>
            </a:endParaRPr>
          </a:p>
        </p:txBody>
      </p:sp>
      <p:sp>
        <p:nvSpPr>
          <p:cNvPr id="22" name="îṥḻïďè">
            <a:extLst>
              <a:ext uri="{FF2B5EF4-FFF2-40B4-BE49-F238E27FC236}">
                <a16:creationId xmlns:a16="http://schemas.microsoft.com/office/drawing/2014/main" id="{4F31EE46-E2B2-43F7-9BB9-3E7AE61455B5}"/>
              </a:ext>
            </a:extLst>
          </p:cNvPr>
          <p:cNvSpPr/>
          <p:nvPr/>
        </p:nvSpPr>
        <p:spPr>
          <a:xfrm>
            <a:off x="587614" y="1207638"/>
            <a:ext cx="2174837"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二、 包装</a:t>
            </a:r>
          </a:p>
        </p:txBody>
      </p:sp>
      <p:grpSp>
        <p:nvGrpSpPr>
          <p:cNvPr id="23" name="iśḻiḑê">
            <a:extLst>
              <a:ext uri="{FF2B5EF4-FFF2-40B4-BE49-F238E27FC236}">
                <a16:creationId xmlns:a16="http://schemas.microsoft.com/office/drawing/2014/main" id="{DAF360C9-127A-4EC2-9F20-610E68A84107}"/>
              </a:ext>
            </a:extLst>
          </p:cNvPr>
          <p:cNvGrpSpPr/>
          <p:nvPr/>
        </p:nvGrpSpPr>
        <p:grpSpPr>
          <a:xfrm>
            <a:off x="5603092" y="4224547"/>
            <a:ext cx="6232525" cy="2311399"/>
            <a:chOff x="4825999" y="3688671"/>
            <a:chExt cx="6232525" cy="2311399"/>
          </a:xfrm>
        </p:grpSpPr>
        <p:grpSp>
          <p:nvGrpSpPr>
            <p:cNvPr id="24" name="íşļíḓè">
              <a:extLst>
                <a:ext uri="{FF2B5EF4-FFF2-40B4-BE49-F238E27FC236}">
                  <a16:creationId xmlns:a16="http://schemas.microsoft.com/office/drawing/2014/main" id="{57EC2D9E-7374-4FA0-8546-D92FE5AEA5AE}"/>
                </a:ext>
              </a:extLst>
            </p:cNvPr>
            <p:cNvGrpSpPr/>
            <p:nvPr/>
          </p:nvGrpSpPr>
          <p:grpSpPr>
            <a:xfrm>
              <a:off x="4825999" y="3688671"/>
              <a:ext cx="6232525" cy="2311399"/>
              <a:chOff x="660399" y="3048000"/>
              <a:chExt cx="6232525" cy="2311399"/>
            </a:xfrm>
          </p:grpSpPr>
          <p:sp>
            <p:nvSpPr>
              <p:cNvPr id="26" name="ïŝ1ïďé">
                <a:extLst>
                  <a:ext uri="{FF2B5EF4-FFF2-40B4-BE49-F238E27FC236}">
                    <a16:creationId xmlns:a16="http://schemas.microsoft.com/office/drawing/2014/main" id="{3E7309D5-5449-4264-BEF0-0B2909006049}"/>
                  </a:ext>
                </a:extLst>
              </p:cNvPr>
              <p:cNvSpPr/>
              <p:nvPr/>
            </p:nvSpPr>
            <p:spPr>
              <a:xfrm>
                <a:off x="660399" y="3048000"/>
                <a:ext cx="6232525" cy="2311399"/>
              </a:xfrm>
              <a:prstGeom prst="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29" name="iṩ1îḓe">
                <a:extLst>
                  <a:ext uri="{FF2B5EF4-FFF2-40B4-BE49-F238E27FC236}">
                    <a16:creationId xmlns:a16="http://schemas.microsoft.com/office/drawing/2014/main" id="{C3B57625-44D9-4395-B3F2-51A7B306699E}"/>
                  </a:ext>
                </a:extLst>
              </p:cNvPr>
              <p:cNvSpPr/>
              <p:nvPr/>
            </p:nvSpPr>
            <p:spPr>
              <a:xfrm>
                <a:off x="660400" y="3048000"/>
                <a:ext cx="76874" cy="2311399"/>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rgbClr val="FFFFFF"/>
                  </a:solidFill>
                </a:endParaRPr>
              </a:p>
            </p:txBody>
          </p:sp>
        </p:grpSp>
        <p:sp>
          <p:nvSpPr>
            <p:cNvPr id="25" name="ïŝḻiḑê">
              <a:extLst>
                <a:ext uri="{FF2B5EF4-FFF2-40B4-BE49-F238E27FC236}">
                  <a16:creationId xmlns:a16="http://schemas.microsoft.com/office/drawing/2014/main" id="{8D22F092-FEBB-43B7-97D3-097ABD29E74D}"/>
                </a:ext>
              </a:extLst>
            </p:cNvPr>
            <p:cNvSpPr txBox="1"/>
            <p:nvPr/>
          </p:nvSpPr>
          <p:spPr>
            <a:xfrm>
              <a:off x="5403024" y="3896893"/>
              <a:ext cx="4558231" cy="614129"/>
            </a:xfrm>
            <a:prstGeom prst="rect">
              <a:avLst/>
            </a:prstGeom>
            <a:noFill/>
            <a:ln>
              <a:noFill/>
            </a:ln>
          </p:spPr>
          <p:txBody>
            <a:bodyPr wrap="square" lIns="91440" tIns="45720" rIns="91440" bIns="45720" anchor="ctr" anchorCtr="0">
              <a:noAutofit/>
            </a:bodyPr>
            <a:lstStyle/>
            <a:p>
              <a:pPr>
                <a:buSzPct val="25000"/>
              </a:pPr>
              <a:r>
                <a:rPr lang="en-US" altLang="zh-CN" sz="2400" b="1" dirty="0">
                  <a:solidFill>
                    <a:schemeClr val="accent1"/>
                  </a:solidFill>
                </a:rPr>
                <a:t>3.</a:t>
              </a:r>
              <a:r>
                <a:rPr lang="zh-CN" altLang="en-US" sz="2400" b="1" dirty="0">
                  <a:solidFill>
                    <a:schemeClr val="accent1"/>
                  </a:solidFill>
                </a:rPr>
                <a:t>包装的基本策略</a:t>
              </a:r>
              <a:endParaRPr lang="en-US" altLang="zh-CN" sz="2400" b="1" dirty="0">
                <a:solidFill>
                  <a:schemeClr val="accent1"/>
                </a:solidFill>
              </a:endParaRPr>
            </a:p>
          </p:txBody>
        </p:sp>
      </p:grpSp>
      <p:sp>
        <p:nvSpPr>
          <p:cNvPr id="30" name="íṩľíďe">
            <a:extLst>
              <a:ext uri="{FF2B5EF4-FFF2-40B4-BE49-F238E27FC236}">
                <a16:creationId xmlns:a16="http://schemas.microsoft.com/office/drawing/2014/main" id="{90D14039-5BEC-4C68-BC50-FCBC95999A47}"/>
              </a:ext>
            </a:extLst>
          </p:cNvPr>
          <p:cNvSpPr txBox="1"/>
          <p:nvPr/>
        </p:nvSpPr>
        <p:spPr>
          <a:xfrm>
            <a:off x="6096000" y="5046898"/>
            <a:ext cx="4531427" cy="1525739"/>
          </a:xfrm>
          <a:prstGeom prst="rect">
            <a:avLst/>
          </a:prstGeom>
          <a:noFill/>
        </p:spPr>
        <p:txBody>
          <a:bodyPr wrap="square" numCol="2" rtlCol="0">
            <a:spAutoFit/>
          </a:bodyPr>
          <a:lstStyle>
            <a:defPPr>
              <a:defRPr lang="zh-CN"/>
            </a:defPPr>
            <a:lvl1pPr lvl="0" defTabSz="913765">
              <a:lnSpc>
                <a:spcPct val="150000"/>
              </a:lnSpc>
              <a:buSzPct val="25000"/>
              <a:defRPr sz="1050">
                <a:solidFill>
                  <a:schemeClr val="tx1">
                    <a:lumMod val="95000"/>
                    <a:lumOff val="5000"/>
                  </a:schemeClr>
                </a:solidFill>
              </a:defRPr>
            </a:lvl1pPr>
          </a:lstStyle>
          <a:p>
            <a:r>
              <a:rPr lang="zh-CN" altLang="en-US" sz="1600" dirty="0"/>
              <a:t>（</a:t>
            </a:r>
            <a:r>
              <a:rPr lang="en-US" altLang="zh-CN" sz="1600" dirty="0"/>
              <a:t>1</a:t>
            </a:r>
            <a:r>
              <a:rPr lang="zh-CN" altLang="en-US" sz="1600" dirty="0"/>
              <a:t>）统一包装</a:t>
            </a:r>
            <a:endParaRPr lang="en-US" altLang="zh-CN" sz="1600" dirty="0"/>
          </a:p>
          <a:p>
            <a:r>
              <a:rPr lang="zh-CN" altLang="en-US" sz="1600" dirty="0"/>
              <a:t>（</a:t>
            </a:r>
            <a:r>
              <a:rPr lang="en-US" altLang="zh-CN" sz="1600" dirty="0"/>
              <a:t>2</a:t>
            </a:r>
            <a:r>
              <a:rPr lang="zh-CN" altLang="en-US" sz="1600" dirty="0"/>
              <a:t>）配套包装</a:t>
            </a:r>
            <a:endParaRPr lang="en-US" altLang="zh-CN" sz="1600" dirty="0"/>
          </a:p>
          <a:p>
            <a:r>
              <a:rPr lang="zh-CN" altLang="en-US" sz="1600" dirty="0"/>
              <a:t>（</a:t>
            </a:r>
            <a:r>
              <a:rPr lang="en-US" altLang="zh-CN" sz="1600" dirty="0"/>
              <a:t>3</a:t>
            </a:r>
            <a:r>
              <a:rPr lang="zh-CN" altLang="en-US" sz="1600" dirty="0"/>
              <a:t>）再使用包装</a:t>
            </a:r>
            <a:endParaRPr lang="en-US" altLang="zh-CN" sz="1600" dirty="0"/>
          </a:p>
          <a:p>
            <a:endParaRPr lang="en-US" altLang="zh-CN" sz="1600" dirty="0"/>
          </a:p>
          <a:p>
            <a:r>
              <a:rPr lang="zh-CN" altLang="en-US" sz="1600" dirty="0"/>
              <a:t>（</a:t>
            </a:r>
            <a:r>
              <a:rPr lang="en-US" altLang="zh-CN" sz="1600" dirty="0"/>
              <a:t>4</a:t>
            </a:r>
            <a:r>
              <a:rPr lang="zh-CN" altLang="en-US" sz="1600" dirty="0"/>
              <a:t>）分档包装</a:t>
            </a:r>
            <a:endParaRPr lang="en-US" altLang="zh-CN" sz="1600" dirty="0"/>
          </a:p>
          <a:p>
            <a:r>
              <a:rPr lang="zh-CN" altLang="en-US" sz="1600" dirty="0"/>
              <a:t>（</a:t>
            </a:r>
            <a:r>
              <a:rPr lang="en-US" altLang="zh-CN" sz="1600" dirty="0"/>
              <a:t>5</a:t>
            </a:r>
            <a:r>
              <a:rPr lang="zh-CN" altLang="en-US" sz="1600" dirty="0"/>
              <a:t>）附赠品包装</a:t>
            </a:r>
            <a:endParaRPr lang="en-US" altLang="zh-CN" sz="1600" dirty="0"/>
          </a:p>
        </p:txBody>
      </p:sp>
    </p:spTree>
    <p:custDataLst>
      <p:tags r:id="rId1"/>
    </p:custDataLst>
    <p:extLst>
      <p:ext uri="{BB962C8B-B14F-4D97-AF65-F5344CB8AC3E}">
        <p14:creationId xmlns:p14="http://schemas.microsoft.com/office/powerpoint/2010/main" val="1308808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islíḑê"/>
        <p:cNvGrpSpPr/>
        <p:nvPr/>
      </p:nvGrpSpPr>
      <p:grpSpPr>
        <a:xfrm>
          <a:off x="0" y="0"/>
          <a:ext cx="0" cy="0"/>
          <a:chOff x="0" y="0"/>
          <a:chExt cx="0" cy="0"/>
        </a:xfrm>
      </p:grpSpPr>
      <p:grpSp>
        <p:nvGrpSpPr>
          <p:cNvPr id="4" name="îşľîḍé">
            <a:extLst>
              <a:ext uri="{FF2B5EF4-FFF2-40B4-BE49-F238E27FC236}">
                <a16:creationId xmlns:a16="http://schemas.microsoft.com/office/drawing/2014/main" id="{8B036373-372F-B025-0D50-9F3B97B82A3B}"/>
              </a:ext>
            </a:extLst>
          </p:cNvPr>
          <p:cNvGrpSpPr>
            <a:grpSpLocks noChangeAspect="1"/>
          </p:cNvGrpSpPr>
          <p:nvPr/>
        </p:nvGrpSpPr>
        <p:grpSpPr>
          <a:xfrm>
            <a:off x="628191" y="1149361"/>
            <a:ext cx="8766066" cy="1510389"/>
            <a:chOff x="660400" y="1273064"/>
            <a:chExt cx="8766066" cy="1510389"/>
          </a:xfrm>
        </p:grpSpPr>
        <p:sp>
          <p:nvSpPr>
            <p:cNvPr id="7" name="ïšḻîdé">
              <a:extLst>
                <a:ext uri="{FF2B5EF4-FFF2-40B4-BE49-F238E27FC236}">
                  <a16:creationId xmlns:a16="http://schemas.microsoft.com/office/drawing/2014/main" id="{ED836BA6-F95D-45E5-2253-612D6B7A0181}"/>
                </a:ext>
              </a:extLst>
            </p:cNvPr>
            <p:cNvSpPr txBox="1"/>
            <p:nvPr/>
          </p:nvSpPr>
          <p:spPr>
            <a:xfrm>
              <a:off x="660400" y="1273064"/>
              <a:ext cx="7228118" cy="523220"/>
            </a:xfrm>
            <a:prstGeom prst="rect">
              <a:avLst/>
            </a:prstGeom>
            <a:noFill/>
          </p:spPr>
          <p:txBody>
            <a:bodyPr wrap="square">
              <a:spAutoFit/>
            </a:bodyPr>
            <a:lstStyle/>
            <a:p>
              <a:r>
                <a:rPr lang="zh-CN" altLang="en-US" sz="2800" b="1" dirty="0"/>
                <a:t>一、 产品生命周期的概念</a:t>
              </a:r>
              <a:endParaRPr lang="en-US" altLang="zh-CN" sz="2800" b="1" dirty="0"/>
            </a:p>
          </p:txBody>
        </p:sp>
        <p:sp>
          <p:nvSpPr>
            <p:cNvPr id="8" name="iŝļïḍê">
              <a:extLst>
                <a:ext uri="{FF2B5EF4-FFF2-40B4-BE49-F238E27FC236}">
                  <a16:creationId xmlns:a16="http://schemas.microsoft.com/office/drawing/2014/main" id="{368C6D65-790E-ADA0-31B0-320EDF14B889}"/>
                </a:ext>
              </a:extLst>
            </p:cNvPr>
            <p:cNvSpPr txBox="1"/>
            <p:nvPr/>
          </p:nvSpPr>
          <p:spPr>
            <a:xfrm>
              <a:off x="660400" y="1829346"/>
              <a:ext cx="8766066" cy="954107"/>
            </a:xfrm>
            <a:prstGeom prst="rect">
              <a:avLst/>
            </a:prstGeom>
            <a:noFill/>
          </p:spPr>
          <p:txBody>
            <a:bodyPr wrap="square">
              <a:spAutoFit/>
            </a:bodyPr>
            <a:lstStyle/>
            <a:p>
              <a:pPr defTabSz="913765">
                <a:buSzPct val="25000"/>
                <a:defRPr/>
              </a:pPr>
              <a:r>
                <a:rPr lang="en-US" altLang="zh-CN" sz="2400" b="1" dirty="0"/>
                <a:t>1.</a:t>
              </a:r>
              <a:r>
                <a:rPr lang="zh-CN" altLang="en-US" sz="2400" b="1" dirty="0"/>
                <a:t>含义：</a:t>
              </a:r>
              <a:endParaRPr lang="en-US" altLang="zh-CN" sz="2400" b="1" dirty="0"/>
            </a:p>
            <a:p>
              <a:pPr defTabSz="913765">
                <a:buSzPct val="25000"/>
                <a:defRPr/>
              </a:pPr>
              <a:r>
                <a:rPr lang="zh-CN" altLang="en-US" sz="1600" b="1" dirty="0"/>
                <a:t>产品生命周期是现代市场营销学的一个重要概念，是指新产品从开发、上市，在市场上由弱到强，又由盛时衰退到被市场淘汰为止的全过程。</a:t>
              </a:r>
            </a:p>
          </p:txBody>
        </p:sp>
      </p:grpSp>
      <p:sp>
        <p:nvSpPr>
          <p:cNvPr id="15" name="文本框 14">
            <a:extLst>
              <a:ext uri="{FF2B5EF4-FFF2-40B4-BE49-F238E27FC236}">
                <a16:creationId xmlns:a16="http://schemas.microsoft.com/office/drawing/2014/main" id="{5CB448B7-0E68-4BB4-9F4C-3C708E2E0E6C}"/>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产品生命周期</a:t>
            </a:r>
            <a:endParaRPr lang="en-US" altLang="zh-CN" sz="3600" b="1" dirty="0">
              <a:solidFill>
                <a:schemeClr val="accent1">
                  <a:lumMod val="75000"/>
                </a:schemeClr>
              </a:solidFill>
              <a:latin typeface="+mn-ea"/>
            </a:endParaRPr>
          </a:p>
        </p:txBody>
      </p:sp>
      <p:sp>
        <p:nvSpPr>
          <p:cNvPr id="16" name="ïšḻîdé">
            <a:extLst>
              <a:ext uri="{FF2B5EF4-FFF2-40B4-BE49-F238E27FC236}">
                <a16:creationId xmlns:a16="http://schemas.microsoft.com/office/drawing/2014/main" id="{E821865F-BEAA-4DF2-AEC8-8FFB4453C2BA}"/>
              </a:ext>
            </a:extLst>
          </p:cNvPr>
          <p:cNvSpPr txBox="1"/>
          <p:nvPr/>
        </p:nvSpPr>
        <p:spPr>
          <a:xfrm>
            <a:off x="628191" y="2813542"/>
            <a:ext cx="7228118" cy="461665"/>
          </a:xfrm>
          <a:prstGeom prst="rect">
            <a:avLst/>
          </a:prstGeom>
          <a:noFill/>
        </p:spPr>
        <p:txBody>
          <a:bodyPr wrap="square">
            <a:spAutoFit/>
          </a:bodyPr>
          <a:lstStyle/>
          <a:p>
            <a:r>
              <a:rPr lang="en-US" altLang="zh-CN" sz="2400" b="1" dirty="0">
                <a:solidFill>
                  <a:srgbClr val="0236DE"/>
                </a:solidFill>
              </a:rPr>
              <a:t>2. </a:t>
            </a:r>
            <a:r>
              <a:rPr lang="zh-CN" altLang="en-US" sz="2400" b="1" dirty="0">
                <a:solidFill>
                  <a:srgbClr val="0236DE"/>
                </a:solidFill>
              </a:rPr>
              <a:t>产品生命周期阶段：</a:t>
            </a:r>
            <a:endParaRPr lang="en-US" altLang="zh-CN" sz="2400" b="1" dirty="0">
              <a:solidFill>
                <a:srgbClr val="0236DE"/>
              </a:solidFill>
            </a:endParaRPr>
          </a:p>
        </p:txBody>
      </p:sp>
      <p:pic>
        <p:nvPicPr>
          <p:cNvPr id="2" name="图片 1">
            <a:extLst>
              <a:ext uri="{FF2B5EF4-FFF2-40B4-BE49-F238E27FC236}">
                <a16:creationId xmlns:a16="http://schemas.microsoft.com/office/drawing/2014/main" id="{36E3B11C-A086-4204-BDA6-65EBB6CDC4C0}"/>
              </a:ext>
            </a:extLst>
          </p:cNvPr>
          <p:cNvPicPr>
            <a:picLocks noChangeAspect="1"/>
          </p:cNvPicPr>
          <p:nvPr/>
        </p:nvPicPr>
        <p:blipFill>
          <a:blip r:embed="rId3"/>
          <a:stretch>
            <a:fillRect/>
          </a:stretch>
        </p:blipFill>
        <p:spPr>
          <a:xfrm>
            <a:off x="2300512" y="3428999"/>
            <a:ext cx="7228118" cy="3264647"/>
          </a:xfrm>
          <a:prstGeom prst="rect">
            <a:avLst/>
          </a:prstGeom>
        </p:spPr>
      </p:pic>
    </p:spTree>
    <p:custDataLst>
      <p:tags r:id="rId1"/>
    </p:custDataLst>
    <p:extLst>
      <p:ext uri="{BB962C8B-B14F-4D97-AF65-F5344CB8AC3E}">
        <p14:creationId xmlns:p14="http://schemas.microsoft.com/office/powerpoint/2010/main" val="15288578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ïṩ1îďé"/>
        <p:cNvGrpSpPr/>
        <p:nvPr/>
      </p:nvGrpSpPr>
      <p:grpSpPr>
        <a:xfrm>
          <a:off x="0" y="0"/>
          <a:ext cx="0" cy="0"/>
          <a:chOff x="0" y="0"/>
          <a:chExt cx="0" cy="0"/>
        </a:xfrm>
      </p:grpSpPr>
      <p:sp>
        <p:nvSpPr>
          <p:cNvPr id="13" name="文本框 12">
            <a:extLst>
              <a:ext uri="{FF2B5EF4-FFF2-40B4-BE49-F238E27FC236}">
                <a16:creationId xmlns:a16="http://schemas.microsoft.com/office/drawing/2014/main" id="{A3AA11F4-39B4-4F2F-A3BD-7FC0EFD15028}"/>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产品生命周期</a:t>
            </a:r>
            <a:endParaRPr lang="en-US" altLang="zh-CN" sz="3600" b="1" dirty="0">
              <a:solidFill>
                <a:schemeClr val="accent1">
                  <a:lumMod val="75000"/>
                </a:schemeClr>
              </a:solidFill>
              <a:latin typeface="+mn-ea"/>
            </a:endParaRPr>
          </a:p>
        </p:txBody>
      </p:sp>
      <p:sp>
        <p:nvSpPr>
          <p:cNvPr id="15" name="ïšḻîdé">
            <a:extLst>
              <a:ext uri="{FF2B5EF4-FFF2-40B4-BE49-F238E27FC236}">
                <a16:creationId xmlns:a16="http://schemas.microsoft.com/office/drawing/2014/main" id="{757A2A43-DC5C-4B06-AFDA-6C866B0B02CF}"/>
              </a:ext>
            </a:extLst>
          </p:cNvPr>
          <p:cNvSpPr txBox="1"/>
          <p:nvPr/>
        </p:nvSpPr>
        <p:spPr>
          <a:xfrm>
            <a:off x="628191" y="1149361"/>
            <a:ext cx="7228118" cy="523220"/>
          </a:xfrm>
          <a:prstGeom prst="rect">
            <a:avLst/>
          </a:prstGeom>
          <a:noFill/>
        </p:spPr>
        <p:txBody>
          <a:bodyPr wrap="square">
            <a:spAutoFit/>
          </a:bodyPr>
          <a:lstStyle/>
          <a:p>
            <a:r>
              <a:rPr lang="zh-CN" altLang="en-US" sz="2800" b="1" dirty="0"/>
              <a:t>二、 产品生命周期的型态</a:t>
            </a:r>
            <a:endParaRPr lang="en-US" altLang="zh-CN" sz="2800" b="1" dirty="0"/>
          </a:p>
        </p:txBody>
      </p:sp>
      <p:pic>
        <p:nvPicPr>
          <p:cNvPr id="2" name="图片 1">
            <a:extLst>
              <a:ext uri="{FF2B5EF4-FFF2-40B4-BE49-F238E27FC236}">
                <a16:creationId xmlns:a16="http://schemas.microsoft.com/office/drawing/2014/main" id="{3430D14E-8B54-433E-858F-517EF9FABD6D}"/>
              </a:ext>
            </a:extLst>
          </p:cNvPr>
          <p:cNvPicPr>
            <a:picLocks noChangeAspect="1"/>
          </p:cNvPicPr>
          <p:nvPr/>
        </p:nvPicPr>
        <p:blipFill rotWithShape="1">
          <a:blip r:embed="rId3"/>
          <a:srcRect r="57570"/>
          <a:stretch/>
        </p:blipFill>
        <p:spPr>
          <a:xfrm>
            <a:off x="1283592" y="1791856"/>
            <a:ext cx="2653142" cy="2182129"/>
          </a:xfrm>
          <a:prstGeom prst="rect">
            <a:avLst/>
          </a:prstGeom>
        </p:spPr>
      </p:pic>
      <p:pic>
        <p:nvPicPr>
          <p:cNvPr id="3" name="图片 2">
            <a:extLst>
              <a:ext uri="{FF2B5EF4-FFF2-40B4-BE49-F238E27FC236}">
                <a16:creationId xmlns:a16="http://schemas.microsoft.com/office/drawing/2014/main" id="{106DE222-111C-4509-9FF1-E21B894E8B68}"/>
              </a:ext>
            </a:extLst>
          </p:cNvPr>
          <p:cNvPicPr>
            <a:picLocks noChangeAspect="1"/>
          </p:cNvPicPr>
          <p:nvPr/>
        </p:nvPicPr>
        <p:blipFill rotWithShape="1">
          <a:blip r:embed="rId3"/>
          <a:srcRect l="54371"/>
          <a:stretch/>
        </p:blipFill>
        <p:spPr>
          <a:xfrm>
            <a:off x="6462919" y="1791856"/>
            <a:ext cx="2853186" cy="2182128"/>
          </a:xfrm>
          <a:prstGeom prst="rect">
            <a:avLst/>
          </a:prstGeom>
        </p:spPr>
      </p:pic>
      <p:pic>
        <p:nvPicPr>
          <p:cNvPr id="16" name="图片 15">
            <a:extLst>
              <a:ext uri="{FF2B5EF4-FFF2-40B4-BE49-F238E27FC236}">
                <a16:creationId xmlns:a16="http://schemas.microsoft.com/office/drawing/2014/main" id="{8E959343-C6EE-486D-9CD5-CC448D5648AE}"/>
              </a:ext>
            </a:extLst>
          </p:cNvPr>
          <p:cNvPicPr>
            <a:picLocks noChangeAspect="1"/>
          </p:cNvPicPr>
          <p:nvPr/>
        </p:nvPicPr>
        <p:blipFill>
          <a:blip r:embed="rId4"/>
          <a:stretch>
            <a:fillRect/>
          </a:stretch>
        </p:blipFill>
        <p:spPr>
          <a:xfrm>
            <a:off x="1194209" y="4236619"/>
            <a:ext cx="2888110" cy="2182128"/>
          </a:xfrm>
          <a:prstGeom prst="rect">
            <a:avLst/>
          </a:prstGeom>
        </p:spPr>
      </p:pic>
      <p:pic>
        <p:nvPicPr>
          <p:cNvPr id="17" name="图片 16">
            <a:extLst>
              <a:ext uri="{FF2B5EF4-FFF2-40B4-BE49-F238E27FC236}">
                <a16:creationId xmlns:a16="http://schemas.microsoft.com/office/drawing/2014/main" id="{315B9737-C365-4BFC-A8A0-24F0C9260A6F}"/>
              </a:ext>
            </a:extLst>
          </p:cNvPr>
          <p:cNvPicPr>
            <a:picLocks noChangeAspect="1"/>
          </p:cNvPicPr>
          <p:nvPr/>
        </p:nvPicPr>
        <p:blipFill>
          <a:blip r:embed="rId5"/>
          <a:stretch>
            <a:fillRect/>
          </a:stretch>
        </p:blipFill>
        <p:spPr>
          <a:xfrm>
            <a:off x="6506688" y="4331312"/>
            <a:ext cx="2728317" cy="2087436"/>
          </a:xfrm>
          <a:prstGeom prst="rect">
            <a:avLst/>
          </a:prstGeom>
        </p:spPr>
      </p:pic>
      <p:sp>
        <p:nvSpPr>
          <p:cNvPr id="18" name="文本框 17">
            <a:extLst>
              <a:ext uri="{FF2B5EF4-FFF2-40B4-BE49-F238E27FC236}">
                <a16:creationId xmlns:a16="http://schemas.microsoft.com/office/drawing/2014/main" id="{955D8699-A237-41B6-A3EB-96433A5FB2FE}"/>
              </a:ext>
            </a:extLst>
          </p:cNvPr>
          <p:cNvSpPr txBox="1"/>
          <p:nvPr/>
        </p:nvSpPr>
        <p:spPr>
          <a:xfrm>
            <a:off x="2002054" y="3754706"/>
            <a:ext cx="1078030" cy="338554"/>
          </a:xfrm>
          <a:prstGeom prst="rect">
            <a:avLst/>
          </a:prstGeom>
          <a:noFill/>
        </p:spPr>
        <p:txBody>
          <a:bodyPr wrap="square" rtlCol="0">
            <a:spAutoFit/>
          </a:bodyPr>
          <a:lstStyle/>
          <a:p>
            <a:r>
              <a:rPr lang="zh-CN" altLang="en-US" sz="1600" b="1" dirty="0">
                <a:solidFill>
                  <a:srgbClr val="0236DE"/>
                </a:solidFill>
              </a:rPr>
              <a:t>① 循环型</a:t>
            </a:r>
          </a:p>
        </p:txBody>
      </p:sp>
      <p:sp>
        <p:nvSpPr>
          <p:cNvPr id="19" name="文本框 18">
            <a:extLst>
              <a:ext uri="{FF2B5EF4-FFF2-40B4-BE49-F238E27FC236}">
                <a16:creationId xmlns:a16="http://schemas.microsoft.com/office/drawing/2014/main" id="{373DBD3B-3F3F-4BA3-8EB8-0BF1A881308C}"/>
              </a:ext>
            </a:extLst>
          </p:cNvPr>
          <p:cNvSpPr txBox="1"/>
          <p:nvPr/>
        </p:nvSpPr>
        <p:spPr>
          <a:xfrm>
            <a:off x="7317294" y="3804707"/>
            <a:ext cx="1078030" cy="338554"/>
          </a:xfrm>
          <a:prstGeom prst="rect">
            <a:avLst/>
          </a:prstGeom>
          <a:noFill/>
        </p:spPr>
        <p:txBody>
          <a:bodyPr wrap="square" rtlCol="0">
            <a:spAutoFit/>
          </a:bodyPr>
          <a:lstStyle/>
          <a:p>
            <a:r>
              <a:rPr lang="zh-CN" altLang="en-US" sz="1600" b="1" dirty="0">
                <a:solidFill>
                  <a:srgbClr val="0236DE"/>
                </a:solidFill>
              </a:rPr>
              <a:t>② 流行型</a:t>
            </a:r>
          </a:p>
        </p:txBody>
      </p:sp>
      <p:sp>
        <p:nvSpPr>
          <p:cNvPr id="20" name="文本框 19">
            <a:extLst>
              <a:ext uri="{FF2B5EF4-FFF2-40B4-BE49-F238E27FC236}">
                <a16:creationId xmlns:a16="http://schemas.microsoft.com/office/drawing/2014/main" id="{BD40F373-CE3D-4AAB-93C4-08C689EB39E7}"/>
              </a:ext>
            </a:extLst>
          </p:cNvPr>
          <p:cNvSpPr txBox="1"/>
          <p:nvPr/>
        </p:nvSpPr>
        <p:spPr>
          <a:xfrm>
            <a:off x="2002054" y="6249470"/>
            <a:ext cx="1078030" cy="338554"/>
          </a:xfrm>
          <a:prstGeom prst="rect">
            <a:avLst/>
          </a:prstGeom>
          <a:noFill/>
        </p:spPr>
        <p:txBody>
          <a:bodyPr wrap="square" rtlCol="0">
            <a:spAutoFit/>
          </a:bodyPr>
          <a:lstStyle/>
          <a:p>
            <a:r>
              <a:rPr lang="zh-CN" altLang="en-US" sz="1600" b="1" dirty="0">
                <a:solidFill>
                  <a:srgbClr val="0236DE"/>
                </a:solidFill>
              </a:rPr>
              <a:t>③ 时髦型</a:t>
            </a:r>
          </a:p>
        </p:txBody>
      </p:sp>
      <p:sp>
        <p:nvSpPr>
          <p:cNvPr id="21" name="文本框 20">
            <a:extLst>
              <a:ext uri="{FF2B5EF4-FFF2-40B4-BE49-F238E27FC236}">
                <a16:creationId xmlns:a16="http://schemas.microsoft.com/office/drawing/2014/main" id="{4DB9B1FF-2C64-4F31-8B0D-8DE5921496B2}"/>
              </a:ext>
            </a:extLst>
          </p:cNvPr>
          <p:cNvSpPr txBox="1"/>
          <p:nvPr/>
        </p:nvSpPr>
        <p:spPr>
          <a:xfrm>
            <a:off x="7331831" y="6249470"/>
            <a:ext cx="1078030" cy="338554"/>
          </a:xfrm>
          <a:prstGeom prst="rect">
            <a:avLst/>
          </a:prstGeom>
          <a:noFill/>
        </p:spPr>
        <p:txBody>
          <a:bodyPr wrap="square" rtlCol="0">
            <a:spAutoFit/>
          </a:bodyPr>
          <a:lstStyle/>
          <a:p>
            <a:r>
              <a:rPr lang="zh-CN" altLang="en-US" sz="1600" b="1" dirty="0">
                <a:solidFill>
                  <a:srgbClr val="0236DE"/>
                </a:solidFill>
              </a:rPr>
              <a:t>④ 扇贝型</a:t>
            </a:r>
          </a:p>
        </p:txBody>
      </p:sp>
    </p:spTree>
    <p:custDataLst>
      <p:tags r:id="rId1"/>
    </p:custDataLst>
    <p:extLst>
      <p:ext uri="{BB962C8B-B14F-4D97-AF65-F5344CB8AC3E}">
        <p14:creationId xmlns:p14="http://schemas.microsoft.com/office/powerpoint/2010/main" val="3798086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ïṩ1îďé"/>
        <p:cNvGrpSpPr/>
        <p:nvPr/>
      </p:nvGrpSpPr>
      <p:grpSpPr>
        <a:xfrm>
          <a:off x="0" y="0"/>
          <a:ext cx="0" cy="0"/>
          <a:chOff x="0" y="0"/>
          <a:chExt cx="0" cy="0"/>
        </a:xfrm>
      </p:grpSpPr>
      <p:sp>
        <p:nvSpPr>
          <p:cNvPr id="13" name="文本框 12">
            <a:extLst>
              <a:ext uri="{FF2B5EF4-FFF2-40B4-BE49-F238E27FC236}">
                <a16:creationId xmlns:a16="http://schemas.microsoft.com/office/drawing/2014/main" id="{A3AA11F4-39B4-4F2F-A3BD-7FC0EFD15028}"/>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产品生命周期</a:t>
            </a:r>
            <a:endParaRPr lang="en-US" altLang="zh-CN" sz="3600" b="1" dirty="0">
              <a:solidFill>
                <a:schemeClr val="accent1">
                  <a:lumMod val="75000"/>
                </a:schemeClr>
              </a:solidFill>
              <a:latin typeface="+mn-ea"/>
            </a:endParaRPr>
          </a:p>
        </p:txBody>
      </p:sp>
      <p:sp>
        <p:nvSpPr>
          <p:cNvPr id="15" name="ïšḻîdé">
            <a:extLst>
              <a:ext uri="{FF2B5EF4-FFF2-40B4-BE49-F238E27FC236}">
                <a16:creationId xmlns:a16="http://schemas.microsoft.com/office/drawing/2014/main" id="{757A2A43-DC5C-4B06-AFDA-6C866B0B02CF}"/>
              </a:ext>
            </a:extLst>
          </p:cNvPr>
          <p:cNvSpPr txBox="1"/>
          <p:nvPr/>
        </p:nvSpPr>
        <p:spPr>
          <a:xfrm>
            <a:off x="628191" y="1149361"/>
            <a:ext cx="7228118" cy="523220"/>
          </a:xfrm>
          <a:prstGeom prst="rect">
            <a:avLst/>
          </a:prstGeom>
          <a:noFill/>
        </p:spPr>
        <p:txBody>
          <a:bodyPr wrap="square">
            <a:spAutoFit/>
          </a:bodyPr>
          <a:lstStyle/>
          <a:p>
            <a:r>
              <a:rPr lang="zh-CN" altLang="en-US" sz="2800" b="1" dirty="0"/>
              <a:t>三、 产品生命周期各阶段的特点</a:t>
            </a:r>
            <a:endParaRPr lang="en-US" altLang="zh-CN" sz="2800" b="1" dirty="0"/>
          </a:p>
        </p:txBody>
      </p:sp>
      <p:pic>
        <p:nvPicPr>
          <p:cNvPr id="4" name="图片 3">
            <a:extLst>
              <a:ext uri="{FF2B5EF4-FFF2-40B4-BE49-F238E27FC236}">
                <a16:creationId xmlns:a16="http://schemas.microsoft.com/office/drawing/2014/main" id="{DCACAE0A-7B9D-41E1-B420-C5C77E88256C}"/>
              </a:ext>
            </a:extLst>
          </p:cNvPr>
          <p:cNvPicPr>
            <a:picLocks noChangeAspect="1"/>
          </p:cNvPicPr>
          <p:nvPr/>
        </p:nvPicPr>
        <p:blipFill rotWithShape="1">
          <a:blip r:embed="rId3"/>
          <a:srcRect t="1968"/>
          <a:stretch/>
        </p:blipFill>
        <p:spPr>
          <a:xfrm>
            <a:off x="1437216" y="2184933"/>
            <a:ext cx="9317568" cy="4032987"/>
          </a:xfrm>
          <a:prstGeom prst="rect">
            <a:avLst/>
          </a:prstGeom>
        </p:spPr>
      </p:pic>
    </p:spTree>
    <p:custDataLst>
      <p:tags r:id="rId1"/>
    </p:custDataLst>
    <p:extLst>
      <p:ext uri="{BB962C8B-B14F-4D97-AF65-F5344CB8AC3E}">
        <p14:creationId xmlns:p14="http://schemas.microsoft.com/office/powerpoint/2010/main" val="28381564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i$ļïďe"/>
        <p:cNvGrpSpPr/>
        <p:nvPr/>
      </p:nvGrpSpPr>
      <p:grpSpPr>
        <a:xfrm>
          <a:off x="0" y="0"/>
          <a:ext cx="0" cy="0"/>
          <a:chOff x="0" y="0"/>
          <a:chExt cx="0" cy="0"/>
        </a:xfrm>
      </p:grpSpPr>
      <p:grpSp>
        <p:nvGrpSpPr>
          <p:cNvPr id="4" name="íśľîḑé">
            <a:extLst>
              <a:ext uri="{FF2B5EF4-FFF2-40B4-BE49-F238E27FC236}">
                <a16:creationId xmlns:a16="http://schemas.microsoft.com/office/drawing/2014/main" id="{65563B95-F0FF-3528-AEEC-BFF8DF464F88}"/>
              </a:ext>
            </a:extLst>
          </p:cNvPr>
          <p:cNvGrpSpPr/>
          <p:nvPr/>
        </p:nvGrpSpPr>
        <p:grpSpPr>
          <a:xfrm>
            <a:off x="666750" y="1523974"/>
            <a:ext cx="10858500" cy="4001015"/>
            <a:chOff x="660400" y="1716480"/>
            <a:chExt cx="10858500" cy="4001015"/>
          </a:xfrm>
        </p:grpSpPr>
        <p:cxnSp>
          <p:nvCxnSpPr>
            <p:cNvPr id="5" name="iṥḻïdé">
              <a:extLst>
                <a:ext uri="{FF2B5EF4-FFF2-40B4-BE49-F238E27FC236}">
                  <a16:creationId xmlns:a16="http://schemas.microsoft.com/office/drawing/2014/main" id="{48EFC7D7-CA5C-6A6C-6E3C-1F53CC10FD18}"/>
                </a:ext>
              </a:extLst>
            </p:cNvPr>
            <p:cNvCxnSpPr/>
            <p:nvPr/>
          </p:nvCxnSpPr>
          <p:spPr>
            <a:xfrm>
              <a:off x="660400" y="2810590"/>
              <a:ext cx="10858500" cy="0"/>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6" name="iṧlïḑè">
              <a:extLst>
                <a:ext uri="{FF2B5EF4-FFF2-40B4-BE49-F238E27FC236}">
                  <a16:creationId xmlns:a16="http://schemas.microsoft.com/office/drawing/2014/main" id="{3AA2EAE5-5AA5-B7C8-F9B2-416FA8D8F5DB}"/>
                </a:ext>
              </a:extLst>
            </p:cNvPr>
            <p:cNvGrpSpPr/>
            <p:nvPr/>
          </p:nvGrpSpPr>
          <p:grpSpPr>
            <a:xfrm>
              <a:off x="968597" y="2747090"/>
              <a:ext cx="2143291" cy="2834983"/>
              <a:chOff x="726909" y="2416890"/>
              <a:chExt cx="2143291" cy="2834983"/>
            </a:xfrm>
          </p:grpSpPr>
          <p:sp>
            <p:nvSpPr>
              <p:cNvPr id="21" name="ïśḻïde">
                <a:extLst>
                  <a:ext uri="{FF2B5EF4-FFF2-40B4-BE49-F238E27FC236}">
                    <a16:creationId xmlns:a16="http://schemas.microsoft.com/office/drawing/2014/main" id="{A9C7C659-3942-7332-0D61-AF0CA168572F}"/>
                  </a:ext>
                </a:extLst>
              </p:cNvPr>
              <p:cNvSpPr/>
              <p:nvPr/>
            </p:nvSpPr>
            <p:spPr>
              <a:xfrm>
                <a:off x="773925" y="3600358"/>
                <a:ext cx="2096275" cy="16515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50000"/>
                  </a:lnSpc>
                </a:pPr>
                <a:r>
                  <a:rPr kumimoji="1" lang="zh-CN" altLang="en-US" sz="1600" dirty="0">
                    <a:solidFill>
                      <a:schemeClr val="tx1"/>
                    </a:solidFill>
                  </a:rPr>
                  <a:t>（</a:t>
                </a:r>
                <a:r>
                  <a:rPr kumimoji="1" lang="en-US" altLang="zh-CN" sz="1600" dirty="0">
                    <a:solidFill>
                      <a:schemeClr val="tx1"/>
                    </a:solidFill>
                  </a:rPr>
                  <a:t>1</a:t>
                </a:r>
                <a:r>
                  <a:rPr kumimoji="1" lang="zh-CN" altLang="en-US" sz="1600" dirty="0">
                    <a:solidFill>
                      <a:schemeClr val="tx1"/>
                    </a:solidFill>
                  </a:rPr>
                  <a:t>） 快速撇脂策略</a:t>
                </a:r>
                <a:endParaRPr kumimoji="1" lang="en-US" altLang="zh-CN" sz="1600" dirty="0">
                  <a:solidFill>
                    <a:schemeClr val="tx1"/>
                  </a:solidFill>
                </a:endParaRPr>
              </a:p>
              <a:p>
                <a:pPr>
                  <a:lnSpc>
                    <a:spcPct val="150000"/>
                  </a:lnSpc>
                </a:pPr>
                <a:r>
                  <a:rPr kumimoji="1" lang="zh-CN" altLang="en-US" sz="1600" dirty="0">
                    <a:solidFill>
                      <a:schemeClr val="tx1"/>
                    </a:solidFill>
                  </a:rPr>
                  <a:t>（</a:t>
                </a:r>
                <a:r>
                  <a:rPr kumimoji="1" lang="en-US" altLang="zh-CN" sz="1600" dirty="0">
                    <a:solidFill>
                      <a:schemeClr val="tx1"/>
                    </a:solidFill>
                  </a:rPr>
                  <a:t>2</a:t>
                </a:r>
                <a:r>
                  <a:rPr kumimoji="1" lang="zh-CN" altLang="en-US" sz="1600" dirty="0">
                    <a:solidFill>
                      <a:schemeClr val="tx1"/>
                    </a:solidFill>
                  </a:rPr>
                  <a:t>） 缓慢撇脂策略</a:t>
                </a:r>
              </a:p>
              <a:p>
                <a:pPr>
                  <a:lnSpc>
                    <a:spcPct val="150000"/>
                  </a:lnSpc>
                </a:pPr>
                <a:r>
                  <a:rPr kumimoji="1" lang="zh-CN" altLang="en-US" sz="1600" dirty="0">
                    <a:solidFill>
                      <a:schemeClr val="tx1"/>
                    </a:solidFill>
                  </a:rPr>
                  <a:t>（</a:t>
                </a:r>
                <a:r>
                  <a:rPr kumimoji="1" lang="en-US" altLang="zh-CN" sz="1600" dirty="0">
                    <a:solidFill>
                      <a:schemeClr val="tx1"/>
                    </a:solidFill>
                  </a:rPr>
                  <a:t>3</a:t>
                </a:r>
                <a:r>
                  <a:rPr kumimoji="1" lang="zh-CN" altLang="en-US" sz="1600" dirty="0">
                    <a:solidFill>
                      <a:schemeClr val="tx1"/>
                    </a:solidFill>
                  </a:rPr>
                  <a:t>） 快速渗透策略</a:t>
                </a:r>
                <a:endParaRPr kumimoji="1" lang="en-US" altLang="zh-CN" sz="1600" dirty="0">
                  <a:solidFill>
                    <a:schemeClr val="tx1"/>
                  </a:solidFill>
                </a:endParaRPr>
              </a:p>
              <a:p>
                <a:pPr>
                  <a:lnSpc>
                    <a:spcPct val="150000"/>
                  </a:lnSpc>
                </a:pPr>
                <a:r>
                  <a:rPr kumimoji="1" lang="zh-CN" altLang="en-US" sz="1600" dirty="0">
                    <a:solidFill>
                      <a:schemeClr val="tx1"/>
                    </a:solidFill>
                  </a:rPr>
                  <a:t>（</a:t>
                </a:r>
                <a:r>
                  <a:rPr kumimoji="1" lang="en-US" altLang="zh-CN" sz="1600" dirty="0">
                    <a:solidFill>
                      <a:schemeClr val="tx1"/>
                    </a:solidFill>
                  </a:rPr>
                  <a:t>4</a:t>
                </a:r>
                <a:r>
                  <a:rPr kumimoji="1" lang="zh-CN" altLang="en-US" sz="1600" dirty="0">
                    <a:solidFill>
                      <a:schemeClr val="tx1"/>
                    </a:solidFill>
                  </a:rPr>
                  <a:t>） 缓慢渗透策略</a:t>
                </a:r>
                <a:endParaRPr kumimoji="1" lang="en-US" altLang="zh-CN" sz="1600" dirty="0">
                  <a:solidFill>
                    <a:schemeClr val="tx1"/>
                  </a:solidFill>
                </a:endParaRPr>
              </a:p>
            </p:txBody>
          </p:sp>
          <p:sp>
            <p:nvSpPr>
              <p:cNvPr id="22" name="íšḷíḍè">
                <a:extLst>
                  <a:ext uri="{FF2B5EF4-FFF2-40B4-BE49-F238E27FC236}">
                    <a16:creationId xmlns:a16="http://schemas.microsoft.com/office/drawing/2014/main" id="{1BE53923-159C-71BE-5C62-3EBCCBB5F13F}"/>
                  </a:ext>
                </a:extLst>
              </p:cNvPr>
              <p:cNvSpPr/>
              <p:nvPr/>
            </p:nvSpPr>
            <p:spPr>
              <a:xfrm>
                <a:off x="726909" y="2887047"/>
                <a:ext cx="2111946" cy="495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b="1" dirty="0">
                    <a:solidFill>
                      <a:schemeClr val="accent1"/>
                    </a:solidFill>
                  </a:rPr>
                  <a:t>1. </a:t>
                </a:r>
                <a:r>
                  <a:rPr kumimoji="1" lang="zh-CN" altLang="en-US" b="1" dirty="0">
                    <a:solidFill>
                      <a:schemeClr val="accent1"/>
                    </a:solidFill>
                  </a:rPr>
                  <a:t>导入期营销策略</a:t>
                </a:r>
                <a:endParaRPr kumimoji="1" lang="en-US" altLang="zh-CN" b="1" dirty="0">
                  <a:solidFill>
                    <a:schemeClr val="accent1"/>
                  </a:solidFill>
                </a:endParaRPr>
              </a:p>
            </p:txBody>
          </p:sp>
          <p:sp>
            <p:nvSpPr>
              <p:cNvPr id="23" name="îṣľïďê">
                <a:extLst>
                  <a:ext uri="{FF2B5EF4-FFF2-40B4-BE49-F238E27FC236}">
                    <a16:creationId xmlns:a16="http://schemas.microsoft.com/office/drawing/2014/main" id="{E00394FA-E827-777A-EA29-5AE2B31BE84C}"/>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í$ḷïḍê">
              <a:extLst>
                <a:ext uri="{FF2B5EF4-FFF2-40B4-BE49-F238E27FC236}">
                  <a16:creationId xmlns:a16="http://schemas.microsoft.com/office/drawing/2014/main" id="{FF4305FF-08C9-647E-D1EA-B76369B90F13}"/>
                </a:ext>
              </a:extLst>
            </p:cNvPr>
            <p:cNvGrpSpPr/>
            <p:nvPr/>
          </p:nvGrpSpPr>
          <p:grpSpPr>
            <a:xfrm>
              <a:off x="3695313" y="2747090"/>
              <a:ext cx="2096275" cy="2465651"/>
              <a:chOff x="773925" y="2416890"/>
              <a:chExt cx="2096275" cy="2465651"/>
            </a:xfrm>
          </p:grpSpPr>
          <p:sp>
            <p:nvSpPr>
              <p:cNvPr id="18" name="îślïḓe">
                <a:extLst>
                  <a:ext uri="{FF2B5EF4-FFF2-40B4-BE49-F238E27FC236}">
                    <a16:creationId xmlns:a16="http://schemas.microsoft.com/office/drawing/2014/main" id="{C8A2BBE1-9DFE-6B0A-B2AF-8274830A91A9}"/>
                  </a:ext>
                </a:extLst>
              </p:cNvPr>
              <p:cNvSpPr/>
              <p:nvPr/>
            </p:nvSpPr>
            <p:spPr>
              <a:xfrm>
                <a:off x="773925" y="3600358"/>
                <a:ext cx="2096275" cy="12821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50000"/>
                  </a:lnSpc>
                </a:pPr>
                <a:r>
                  <a:rPr kumimoji="1" lang="zh-CN" altLang="en-US" sz="1600" dirty="0">
                    <a:solidFill>
                      <a:schemeClr val="tx1"/>
                    </a:solidFill>
                  </a:rPr>
                  <a:t>此阶段，企业应围绕一个“好”字来选择适宜的策略。</a:t>
                </a:r>
                <a:endParaRPr kumimoji="1" lang="en-US" altLang="zh-CN" sz="1600" dirty="0">
                  <a:solidFill>
                    <a:schemeClr val="tx1"/>
                  </a:solidFill>
                </a:endParaRPr>
              </a:p>
            </p:txBody>
          </p:sp>
          <p:sp>
            <p:nvSpPr>
              <p:cNvPr id="19" name="iṧḻîdé">
                <a:extLst>
                  <a:ext uri="{FF2B5EF4-FFF2-40B4-BE49-F238E27FC236}">
                    <a16:creationId xmlns:a16="http://schemas.microsoft.com/office/drawing/2014/main" id="{94747ADD-3B15-7EC3-3688-AA1D46559B52}"/>
                  </a:ext>
                </a:extLst>
              </p:cNvPr>
              <p:cNvSpPr/>
              <p:nvPr/>
            </p:nvSpPr>
            <p:spPr>
              <a:xfrm>
                <a:off x="773925" y="2887047"/>
                <a:ext cx="2096275" cy="495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b="1" dirty="0">
                    <a:solidFill>
                      <a:schemeClr val="accent1"/>
                    </a:solidFill>
                  </a:rPr>
                  <a:t>2. </a:t>
                </a:r>
                <a:r>
                  <a:rPr kumimoji="1" lang="zh-CN" altLang="en-US" b="1" dirty="0">
                    <a:solidFill>
                      <a:schemeClr val="accent1"/>
                    </a:solidFill>
                  </a:rPr>
                  <a:t>成长期营销策略</a:t>
                </a:r>
                <a:endParaRPr kumimoji="1" lang="en-US" altLang="zh-CN" b="1" dirty="0">
                  <a:solidFill>
                    <a:schemeClr val="accent1"/>
                  </a:solidFill>
                </a:endParaRPr>
              </a:p>
            </p:txBody>
          </p:sp>
          <p:sp>
            <p:nvSpPr>
              <p:cNvPr id="20" name="îṥlídé">
                <a:extLst>
                  <a:ext uri="{FF2B5EF4-FFF2-40B4-BE49-F238E27FC236}">
                    <a16:creationId xmlns:a16="http://schemas.microsoft.com/office/drawing/2014/main" id="{0CE5BD8E-BDCD-3BB9-E581-F6DC344C6B32}"/>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ïṧ1îḋè">
              <a:extLst>
                <a:ext uri="{FF2B5EF4-FFF2-40B4-BE49-F238E27FC236}">
                  <a16:creationId xmlns:a16="http://schemas.microsoft.com/office/drawing/2014/main" id="{485CFD6A-E5F0-F50F-775B-9D8893710942}"/>
                </a:ext>
              </a:extLst>
            </p:cNvPr>
            <p:cNvGrpSpPr/>
            <p:nvPr/>
          </p:nvGrpSpPr>
          <p:grpSpPr>
            <a:xfrm>
              <a:off x="6343667" y="2747090"/>
              <a:ext cx="2127621" cy="2650317"/>
              <a:chOff x="742579" y="2416890"/>
              <a:chExt cx="2127621" cy="2650317"/>
            </a:xfrm>
          </p:grpSpPr>
          <p:sp>
            <p:nvSpPr>
              <p:cNvPr id="15" name="iṡḻíḑè">
                <a:extLst>
                  <a:ext uri="{FF2B5EF4-FFF2-40B4-BE49-F238E27FC236}">
                    <a16:creationId xmlns:a16="http://schemas.microsoft.com/office/drawing/2014/main" id="{9CEBCC5F-3079-6406-9454-B2A4934CA6AD}"/>
                  </a:ext>
                </a:extLst>
              </p:cNvPr>
              <p:cNvSpPr/>
              <p:nvPr/>
            </p:nvSpPr>
            <p:spPr>
              <a:xfrm>
                <a:off x="773925" y="3600358"/>
                <a:ext cx="2096275" cy="1466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1600" dirty="0">
                    <a:solidFill>
                      <a:schemeClr val="tx1"/>
                    </a:solidFill>
                  </a:rPr>
                  <a:t>（</a:t>
                </a:r>
                <a:r>
                  <a:rPr kumimoji="1" lang="en-US" altLang="zh-CN" sz="1600" dirty="0">
                    <a:solidFill>
                      <a:schemeClr val="tx1"/>
                    </a:solidFill>
                  </a:rPr>
                  <a:t>1</a:t>
                </a:r>
                <a:r>
                  <a:rPr kumimoji="1" lang="zh-CN" altLang="en-US" sz="1600" dirty="0">
                    <a:solidFill>
                      <a:schemeClr val="tx1"/>
                    </a:solidFill>
                  </a:rPr>
                  <a:t>） 改革市场策略</a:t>
                </a:r>
                <a:endParaRPr kumimoji="1" lang="en-US" altLang="zh-CN" sz="1600" dirty="0">
                  <a:solidFill>
                    <a:schemeClr val="tx1"/>
                  </a:solidFill>
                </a:endParaRPr>
              </a:p>
              <a:p>
                <a:pPr>
                  <a:lnSpc>
                    <a:spcPct val="130000"/>
                  </a:lnSpc>
                </a:pPr>
                <a:r>
                  <a:rPr kumimoji="1" lang="zh-CN" altLang="en-US" sz="1600" dirty="0">
                    <a:solidFill>
                      <a:schemeClr val="tx1"/>
                    </a:solidFill>
                  </a:rPr>
                  <a:t>（</a:t>
                </a:r>
                <a:r>
                  <a:rPr kumimoji="1" lang="en-US" altLang="zh-CN" sz="1600" dirty="0">
                    <a:solidFill>
                      <a:schemeClr val="tx1"/>
                    </a:solidFill>
                  </a:rPr>
                  <a:t>2</a:t>
                </a:r>
                <a:r>
                  <a:rPr kumimoji="1" lang="zh-CN" altLang="en-US" sz="1600" dirty="0">
                    <a:solidFill>
                      <a:schemeClr val="tx1"/>
                    </a:solidFill>
                  </a:rPr>
                  <a:t>） 改革产品策略</a:t>
                </a:r>
                <a:endParaRPr kumimoji="1" lang="en-US" altLang="zh-CN" sz="1600" dirty="0">
                  <a:solidFill>
                    <a:schemeClr val="tx1"/>
                  </a:solidFill>
                </a:endParaRPr>
              </a:p>
              <a:p>
                <a:pPr>
                  <a:lnSpc>
                    <a:spcPct val="130000"/>
                  </a:lnSpc>
                </a:pPr>
                <a:r>
                  <a:rPr kumimoji="1" lang="zh-CN" altLang="en-US" sz="1600" dirty="0">
                    <a:solidFill>
                      <a:schemeClr val="tx1"/>
                    </a:solidFill>
                  </a:rPr>
                  <a:t>（</a:t>
                </a:r>
                <a:r>
                  <a:rPr kumimoji="1" lang="en-US" altLang="zh-CN" sz="1600" dirty="0">
                    <a:solidFill>
                      <a:schemeClr val="tx1"/>
                    </a:solidFill>
                  </a:rPr>
                  <a:t>3</a:t>
                </a:r>
                <a:r>
                  <a:rPr kumimoji="1" lang="zh-CN" altLang="en-US" sz="1600" dirty="0">
                    <a:solidFill>
                      <a:schemeClr val="tx1"/>
                    </a:solidFill>
                  </a:rPr>
                  <a:t>） 改革市场营销组合策略</a:t>
                </a:r>
                <a:endParaRPr kumimoji="1" lang="en-US" altLang="zh-CN" sz="1600" dirty="0">
                  <a:solidFill>
                    <a:schemeClr val="tx1"/>
                  </a:solidFill>
                </a:endParaRPr>
              </a:p>
            </p:txBody>
          </p:sp>
          <p:sp>
            <p:nvSpPr>
              <p:cNvPr id="16" name="îSḻiḍê">
                <a:extLst>
                  <a:ext uri="{FF2B5EF4-FFF2-40B4-BE49-F238E27FC236}">
                    <a16:creationId xmlns:a16="http://schemas.microsoft.com/office/drawing/2014/main" id="{5EBE3FED-732F-B332-752E-F407162AF7D9}"/>
                  </a:ext>
                </a:extLst>
              </p:cNvPr>
              <p:cNvSpPr/>
              <p:nvPr/>
            </p:nvSpPr>
            <p:spPr>
              <a:xfrm>
                <a:off x="742579" y="2887047"/>
                <a:ext cx="2096275" cy="495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b="1" dirty="0">
                    <a:solidFill>
                      <a:schemeClr val="accent1"/>
                    </a:solidFill>
                  </a:rPr>
                  <a:t>3. </a:t>
                </a:r>
                <a:r>
                  <a:rPr kumimoji="1" lang="zh-CN" altLang="en-US" b="1" dirty="0">
                    <a:solidFill>
                      <a:schemeClr val="accent1"/>
                    </a:solidFill>
                  </a:rPr>
                  <a:t>成熟期营销策略</a:t>
                </a:r>
                <a:endParaRPr kumimoji="1" lang="en-US" altLang="zh-CN" b="1" dirty="0">
                  <a:solidFill>
                    <a:schemeClr val="accent1"/>
                  </a:solidFill>
                </a:endParaRPr>
              </a:p>
            </p:txBody>
          </p:sp>
          <p:sp>
            <p:nvSpPr>
              <p:cNvPr id="17" name="ïṩ1îḋé">
                <a:extLst>
                  <a:ext uri="{FF2B5EF4-FFF2-40B4-BE49-F238E27FC236}">
                    <a16:creationId xmlns:a16="http://schemas.microsoft.com/office/drawing/2014/main" id="{B18A4967-ECF4-D54F-D302-5F03E6E9216E}"/>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íşļïḋè">
              <a:extLst>
                <a:ext uri="{FF2B5EF4-FFF2-40B4-BE49-F238E27FC236}">
                  <a16:creationId xmlns:a16="http://schemas.microsoft.com/office/drawing/2014/main" id="{030A6C23-1D0E-0965-2B02-18F3F3AD9307}"/>
                </a:ext>
              </a:extLst>
            </p:cNvPr>
            <p:cNvGrpSpPr/>
            <p:nvPr/>
          </p:nvGrpSpPr>
          <p:grpSpPr>
            <a:xfrm>
              <a:off x="9054712" y="2747090"/>
              <a:ext cx="2096276" cy="2970405"/>
              <a:chOff x="773924" y="2416890"/>
              <a:chExt cx="2096276" cy="2970405"/>
            </a:xfrm>
          </p:grpSpPr>
          <p:sp>
            <p:nvSpPr>
              <p:cNvPr id="12" name="îş1iďé">
                <a:extLst>
                  <a:ext uri="{FF2B5EF4-FFF2-40B4-BE49-F238E27FC236}">
                    <a16:creationId xmlns:a16="http://schemas.microsoft.com/office/drawing/2014/main" id="{B0801995-BF78-7675-650D-DBD57D647D0F}"/>
                  </a:ext>
                </a:extLst>
              </p:cNvPr>
              <p:cNvSpPr/>
              <p:nvPr/>
            </p:nvSpPr>
            <p:spPr>
              <a:xfrm>
                <a:off x="773925" y="3600358"/>
                <a:ext cx="2096275" cy="1786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zh-CN" altLang="en-US" sz="1600" dirty="0">
                    <a:solidFill>
                      <a:schemeClr val="tx1"/>
                    </a:solidFill>
                  </a:rPr>
                  <a:t>此时，相应的营销策略应是一个“转”字。</a:t>
                </a:r>
                <a:endParaRPr kumimoji="1" lang="en-US" altLang="zh-CN" sz="1600" dirty="0">
                  <a:solidFill>
                    <a:schemeClr val="tx1"/>
                  </a:solidFill>
                </a:endParaRPr>
              </a:p>
              <a:p>
                <a:pPr>
                  <a:lnSpc>
                    <a:spcPct val="130000"/>
                  </a:lnSpc>
                </a:pPr>
                <a:r>
                  <a:rPr kumimoji="1" lang="zh-CN" altLang="en-US" sz="1600" dirty="0">
                    <a:solidFill>
                      <a:schemeClr val="tx1"/>
                    </a:solidFill>
                  </a:rPr>
                  <a:t>（</a:t>
                </a:r>
                <a:r>
                  <a:rPr kumimoji="1" lang="en-US" altLang="zh-CN" sz="1600" dirty="0">
                    <a:solidFill>
                      <a:schemeClr val="tx1"/>
                    </a:solidFill>
                  </a:rPr>
                  <a:t>1</a:t>
                </a:r>
                <a:r>
                  <a:rPr kumimoji="1" lang="zh-CN" altLang="en-US" sz="1600" dirty="0">
                    <a:solidFill>
                      <a:schemeClr val="tx1"/>
                    </a:solidFill>
                  </a:rPr>
                  <a:t>） 集中策略</a:t>
                </a:r>
                <a:endParaRPr kumimoji="1" lang="en-US" altLang="zh-CN" sz="1600" dirty="0">
                  <a:solidFill>
                    <a:schemeClr val="tx1"/>
                  </a:solidFill>
                </a:endParaRPr>
              </a:p>
              <a:p>
                <a:pPr>
                  <a:lnSpc>
                    <a:spcPct val="130000"/>
                  </a:lnSpc>
                </a:pPr>
                <a:r>
                  <a:rPr kumimoji="1" lang="zh-CN" altLang="en-US" sz="1600" dirty="0">
                    <a:solidFill>
                      <a:schemeClr val="tx1"/>
                    </a:solidFill>
                  </a:rPr>
                  <a:t>（</a:t>
                </a:r>
                <a:r>
                  <a:rPr kumimoji="1" lang="en-US" altLang="zh-CN" sz="1600" dirty="0">
                    <a:solidFill>
                      <a:schemeClr val="tx1"/>
                    </a:solidFill>
                  </a:rPr>
                  <a:t>2</a:t>
                </a:r>
                <a:r>
                  <a:rPr kumimoji="1" lang="zh-CN" altLang="en-US" sz="1600" dirty="0">
                    <a:solidFill>
                      <a:schemeClr val="tx1"/>
                    </a:solidFill>
                  </a:rPr>
                  <a:t>） 收割策略</a:t>
                </a:r>
                <a:endParaRPr kumimoji="1" lang="en-US" altLang="zh-CN" sz="1600" dirty="0">
                  <a:solidFill>
                    <a:schemeClr val="tx1"/>
                  </a:solidFill>
                </a:endParaRPr>
              </a:p>
              <a:p>
                <a:pPr>
                  <a:lnSpc>
                    <a:spcPct val="130000"/>
                  </a:lnSpc>
                </a:pPr>
                <a:r>
                  <a:rPr kumimoji="1" lang="zh-CN" altLang="en-US" sz="1600" dirty="0">
                    <a:solidFill>
                      <a:schemeClr val="tx1"/>
                    </a:solidFill>
                  </a:rPr>
                  <a:t>（</a:t>
                </a:r>
                <a:r>
                  <a:rPr kumimoji="1" lang="en-US" altLang="zh-CN" sz="1600" dirty="0">
                    <a:solidFill>
                      <a:schemeClr val="tx1"/>
                    </a:solidFill>
                  </a:rPr>
                  <a:t>3</a:t>
                </a:r>
                <a:r>
                  <a:rPr kumimoji="1" lang="zh-CN" altLang="en-US" sz="1600" dirty="0">
                    <a:solidFill>
                      <a:schemeClr val="tx1"/>
                    </a:solidFill>
                  </a:rPr>
                  <a:t>） 放弃策略</a:t>
                </a:r>
              </a:p>
            </p:txBody>
          </p:sp>
          <p:sp>
            <p:nvSpPr>
              <p:cNvPr id="13" name="ïš1ïḓè">
                <a:extLst>
                  <a:ext uri="{FF2B5EF4-FFF2-40B4-BE49-F238E27FC236}">
                    <a16:creationId xmlns:a16="http://schemas.microsoft.com/office/drawing/2014/main" id="{42890441-0253-4951-A208-CF52A8DBE555}"/>
                  </a:ext>
                </a:extLst>
              </p:cNvPr>
              <p:cNvSpPr/>
              <p:nvPr/>
            </p:nvSpPr>
            <p:spPr>
              <a:xfrm>
                <a:off x="773924" y="2887047"/>
                <a:ext cx="2096275" cy="495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en-US" altLang="zh-CN" b="1" dirty="0">
                    <a:solidFill>
                      <a:schemeClr val="accent1"/>
                    </a:solidFill>
                  </a:rPr>
                  <a:t>4. </a:t>
                </a:r>
                <a:r>
                  <a:rPr kumimoji="1" lang="zh-CN" altLang="en-US" b="1" dirty="0">
                    <a:solidFill>
                      <a:schemeClr val="accent1"/>
                    </a:solidFill>
                  </a:rPr>
                  <a:t>衰退期营销策略</a:t>
                </a:r>
                <a:endParaRPr kumimoji="1" lang="en-US" altLang="zh-CN" b="1" dirty="0">
                  <a:solidFill>
                    <a:schemeClr val="accent1"/>
                  </a:solidFill>
                </a:endParaRPr>
              </a:p>
            </p:txBody>
          </p:sp>
          <p:sp>
            <p:nvSpPr>
              <p:cNvPr id="14" name="iṣ1íde">
                <a:extLst>
                  <a:ext uri="{FF2B5EF4-FFF2-40B4-BE49-F238E27FC236}">
                    <a16:creationId xmlns:a16="http://schemas.microsoft.com/office/drawing/2014/main" id="{E7FE1DBE-D917-2582-3E11-FF8330FC7756}"/>
                  </a:ext>
                </a:extLst>
              </p:cNvPr>
              <p:cNvSpPr/>
              <p:nvPr/>
            </p:nvSpPr>
            <p:spPr>
              <a:xfrm>
                <a:off x="889000" y="2416890"/>
                <a:ext cx="127000" cy="127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íśľíḋè">
              <a:extLst>
                <a:ext uri="{FF2B5EF4-FFF2-40B4-BE49-F238E27FC236}">
                  <a16:creationId xmlns:a16="http://schemas.microsoft.com/office/drawing/2014/main" id="{C60DBDC0-6DA6-A342-E590-5D6664512A6D}"/>
                </a:ext>
              </a:extLst>
            </p:cNvPr>
            <p:cNvSpPr txBox="1"/>
            <p:nvPr/>
          </p:nvSpPr>
          <p:spPr>
            <a:xfrm>
              <a:off x="2048079" y="1716480"/>
              <a:ext cx="8083142" cy="523220"/>
            </a:xfrm>
            <a:prstGeom prst="rect">
              <a:avLst/>
            </a:prstGeom>
            <a:noFill/>
            <a:ln>
              <a:noFill/>
            </a:ln>
          </p:spPr>
          <p:txBody>
            <a:bodyPr wrap="square" lIns="91440" tIns="45720" rIns="91440" bIns="45720" anchor="ctr" anchorCtr="0">
              <a:spAutoFit/>
            </a:bodyPr>
            <a:lstStyle/>
            <a:p>
              <a:pPr lvl="0" algn="ctr" defTabSz="913765">
                <a:buSzPct val="25000"/>
                <a:defRPr/>
              </a:pPr>
              <a:r>
                <a:rPr lang="zh-CN" altLang="en-US" sz="2800" b="1" dirty="0"/>
                <a:t>四、 产品生命周期各阶段的营销策略</a:t>
              </a:r>
              <a:endParaRPr kumimoji="0" lang="en-US" sz="2800" b="1" i="0" u="none" strike="noStrike" kern="1200" cap="none" spc="0" normalizeH="0" baseline="0" noProof="0" dirty="0">
                <a:ln>
                  <a:noFill/>
                </a:ln>
                <a:solidFill>
                  <a:schemeClr val="accent1"/>
                </a:solidFill>
                <a:effectLst/>
                <a:uLnTx/>
                <a:uFillTx/>
              </a:endParaRPr>
            </a:p>
          </p:txBody>
        </p:sp>
      </p:grpSp>
      <p:sp>
        <p:nvSpPr>
          <p:cNvPr id="24" name="文本框 23">
            <a:extLst>
              <a:ext uri="{FF2B5EF4-FFF2-40B4-BE49-F238E27FC236}">
                <a16:creationId xmlns:a16="http://schemas.microsoft.com/office/drawing/2014/main" id="{DA4D44BE-B394-49A5-B1CA-4E058867E21B}"/>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第三节  产品生命周期</a:t>
            </a:r>
            <a:endParaRPr lang="en-US" altLang="zh-CN" sz="3600" b="1" dirty="0">
              <a:solidFill>
                <a:schemeClr val="accent1">
                  <a:lumMod val="75000"/>
                </a:schemeClr>
              </a:solidFill>
              <a:latin typeface="+mn-ea"/>
            </a:endParaRPr>
          </a:p>
        </p:txBody>
      </p:sp>
    </p:spTree>
    <p:custDataLst>
      <p:tags r:id="rId1"/>
    </p:custDataLst>
    <p:extLst>
      <p:ext uri="{BB962C8B-B14F-4D97-AF65-F5344CB8AC3E}">
        <p14:creationId xmlns:p14="http://schemas.microsoft.com/office/powerpoint/2010/main" val="3261775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ïšľîdé"/>
        <p:cNvGrpSpPr/>
        <p:nvPr/>
      </p:nvGrpSpPr>
      <p:grpSpPr>
        <a:xfrm>
          <a:off x="0" y="0"/>
          <a:ext cx="0" cy="0"/>
          <a:chOff x="0" y="0"/>
          <a:chExt cx="0" cy="0"/>
        </a:xfrm>
      </p:grpSpPr>
      <p:grpSp>
        <p:nvGrpSpPr>
          <p:cNvPr id="2" name="îṥľide"/>
          <p:cNvGrpSpPr/>
          <p:nvPr/>
        </p:nvGrpSpPr>
        <p:grpSpPr>
          <a:xfrm>
            <a:off x="1073072" y="2823406"/>
            <a:ext cx="10075950" cy="3623296"/>
            <a:chOff x="1073072" y="2611651"/>
            <a:chExt cx="10075950" cy="3623296"/>
          </a:xfrm>
        </p:grpSpPr>
        <p:cxnSp>
          <p:nvCxnSpPr>
            <p:cNvPr id="49" name="î$ļiḍe">
              <a:extLst>
                <a:ext uri="{FF2B5EF4-FFF2-40B4-BE49-F238E27FC236}">
                  <a16:creationId xmlns:a16="http://schemas.microsoft.com/office/drawing/2014/main" id="{ADBDD842-7882-4C0C-9E1A-9D2CD2D09BA5}"/>
                </a:ext>
              </a:extLst>
            </p:cNvPr>
            <p:cNvCxnSpPr>
              <a:cxnSpLocks/>
            </p:cNvCxnSpPr>
            <p:nvPr/>
          </p:nvCxnSpPr>
          <p:spPr>
            <a:xfrm flipV="1">
              <a:off x="4743042" y="3400425"/>
              <a:ext cx="0" cy="1218390"/>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cxnSp>
          <p:nvCxnSpPr>
            <p:cNvPr id="55" name="iş1îďè">
              <a:extLst>
                <a:ext uri="{FF2B5EF4-FFF2-40B4-BE49-F238E27FC236}">
                  <a16:creationId xmlns:a16="http://schemas.microsoft.com/office/drawing/2014/main" id="{2EE02735-9702-4F76-B024-5451BD2ABADA}"/>
                </a:ext>
              </a:extLst>
            </p:cNvPr>
            <p:cNvCxnSpPr>
              <a:cxnSpLocks/>
              <a:endCxn id="41" idx="4"/>
            </p:cNvCxnSpPr>
            <p:nvPr/>
          </p:nvCxnSpPr>
          <p:spPr>
            <a:xfrm flipH="1" flipV="1">
              <a:off x="10047780" y="3928810"/>
              <a:ext cx="9950" cy="690005"/>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cxnSp>
          <p:nvCxnSpPr>
            <p:cNvPr id="53" name="ïšļídê">
              <a:extLst>
                <a:ext uri="{FF2B5EF4-FFF2-40B4-BE49-F238E27FC236}">
                  <a16:creationId xmlns:a16="http://schemas.microsoft.com/office/drawing/2014/main" id="{BF67058E-344B-4B3C-8A9F-D17B9450F010}"/>
                </a:ext>
              </a:extLst>
            </p:cNvPr>
            <p:cNvCxnSpPr>
              <a:cxnSpLocks/>
              <a:endCxn id="38" idx="4"/>
            </p:cNvCxnSpPr>
            <p:nvPr/>
          </p:nvCxnSpPr>
          <p:spPr>
            <a:xfrm flipH="1" flipV="1">
              <a:off x="7395411" y="3928810"/>
              <a:ext cx="9950" cy="690005"/>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cxnSp>
          <p:nvCxnSpPr>
            <p:cNvPr id="44" name="íṩlîḋè">
              <a:extLst>
                <a:ext uri="{FF2B5EF4-FFF2-40B4-BE49-F238E27FC236}">
                  <a16:creationId xmlns:a16="http://schemas.microsoft.com/office/drawing/2014/main" id="{D59F670D-BC9E-47A1-A14D-59A720882224}"/>
                </a:ext>
              </a:extLst>
            </p:cNvPr>
            <p:cNvCxnSpPr>
              <a:cxnSpLocks/>
              <a:endCxn id="32" idx="4"/>
            </p:cNvCxnSpPr>
            <p:nvPr/>
          </p:nvCxnSpPr>
          <p:spPr>
            <a:xfrm flipH="1" flipV="1">
              <a:off x="2105720" y="3928810"/>
              <a:ext cx="4210" cy="690005"/>
            </a:xfrm>
            <a:prstGeom prst="line">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cxnSp>
        <p:sp>
          <p:nvSpPr>
            <p:cNvPr id="23" name="ïš1îḑê">
              <a:extLst>
                <a:ext uri="{FF2B5EF4-FFF2-40B4-BE49-F238E27FC236}">
                  <a16:creationId xmlns:a16="http://schemas.microsoft.com/office/drawing/2014/main" id="{F8F12847-9FED-4341-87E5-03F189A2D27D}"/>
                </a:ext>
              </a:extLst>
            </p:cNvPr>
            <p:cNvSpPr txBox="1"/>
            <p:nvPr/>
          </p:nvSpPr>
          <p:spPr>
            <a:xfrm>
              <a:off x="1389564" y="4742137"/>
              <a:ext cx="1432311" cy="369332"/>
            </a:xfrm>
            <a:prstGeom prst="rect">
              <a:avLst/>
            </a:prstGeom>
            <a:noFill/>
          </p:spPr>
          <p:txBody>
            <a:bodyPr wrap="square" rtlCol="0">
              <a:spAutoFit/>
            </a:bodyPr>
            <a:lstStyle/>
            <a:p>
              <a:pPr algn="ctr"/>
              <a:r>
                <a:rPr lang="en-US" altLang="zh-CN" b="1" dirty="0"/>
                <a:t>1. </a:t>
              </a:r>
              <a:r>
                <a:rPr lang="zh-CN" altLang="en-US" b="1" dirty="0"/>
                <a:t>全新产品</a:t>
              </a:r>
              <a:endParaRPr lang="en-US" altLang="zh-CN" b="1" dirty="0"/>
            </a:p>
          </p:txBody>
        </p:sp>
        <p:sp>
          <p:nvSpPr>
            <p:cNvPr id="24" name="ïṥḻïḋê">
              <a:extLst>
                <a:ext uri="{FF2B5EF4-FFF2-40B4-BE49-F238E27FC236}">
                  <a16:creationId xmlns:a16="http://schemas.microsoft.com/office/drawing/2014/main" id="{B4AF94E2-3A3E-45FD-9181-BEDE4D974616}"/>
                </a:ext>
              </a:extLst>
            </p:cNvPr>
            <p:cNvSpPr txBox="1"/>
            <p:nvPr/>
          </p:nvSpPr>
          <p:spPr>
            <a:xfrm>
              <a:off x="1073072" y="5157729"/>
              <a:ext cx="2103796" cy="1077218"/>
            </a:xfrm>
            <a:prstGeom prst="rect">
              <a:avLst/>
            </a:prstGeom>
            <a:noFill/>
          </p:spPr>
          <p:txBody>
            <a:bodyPr wrap="square" rtlCol="0">
              <a:spAutoFit/>
            </a:bodyPr>
            <a:lstStyle>
              <a:defPPr>
                <a:defRPr lang="zh-CN"/>
              </a:defPPr>
              <a:lvl1pPr>
                <a:lnSpc>
                  <a:spcPts val="1500"/>
                </a:lnSpc>
                <a:defRPr sz="900"/>
              </a:lvl1pPr>
            </a:lstStyle>
            <a:p>
              <a:pPr>
                <a:lnSpc>
                  <a:spcPct val="100000"/>
                </a:lnSpc>
              </a:pPr>
              <a:r>
                <a:rPr lang="zh-CN" altLang="en-US" sz="1600" dirty="0"/>
                <a:t>指市场上从来没有出现过的，运用新原理、新材料、新技术、新工艺制成的产品。</a:t>
              </a:r>
            </a:p>
          </p:txBody>
        </p:sp>
        <p:sp>
          <p:nvSpPr>
            <p:cNvPr id="25" name="íš1îdè">
              <a:extLst>
                <a:ext uri="{FF2B5EF4-FFF2-40B4-BE49-F238E27FC236}">
                  <a16:creationId xmlns:a16="http://schemas.microsoft.com/office/drawing/2014/main" id="{0A4E9593-F778-4ABC-846F-E1A1127BD150}"/>
                </a:ext>
              </a:extLst>
            </p:cNvPr>
            <p:cNvSpPr txBox="1"/>
            <p:nvPr/>
          </p:nvSpPr>
          <p:spPr>
            <a:xfrm>
              <a:off x="4026886" y="4748550"/>
              <a:ext cx="1432311" cy="369332"/>
            </a:xfrm>
            <a:prstGeom prst="rect">
              <a:avLst/>
            </a:prstGeom>
            <a:noFill/>
          </p:spPr>
          <p:txBody>
            <a:bodyPr wrap="square" rtlCol="0">
              <a:spAutoFit/>
            </a:bodyPr>
            <a:lstStyle>
              <a:defPPr>
                <a:defRPr lang="zh-CN"/>
              </a:defPPr>
              <a:lvl1pPr algn="ctr">
                <a:defRPr sz="1400" b="1">
                  <a:gradFill>
                    <a:gsLst>
                      <a:gs pos="0">
                        <a:schemeClr val="accent2">
                          <a:lumMod val="60000"/>
                          <a:lumOff val="40000"/>
                        </a:schemeClr>
                      </a:gs>
                      <a:gs pos="60000">
                        <a:schemeClr val="accent2"/>
                      </a:gs>
                    </a:gsLst>
                    <a:lin ang="2700000" scaled="0"/>
                  </a:gradFill>
                </a:defRPr>
              </a:lvl1pPr>
            </a:lstStyle>
            <a:p>
              <a:r>
                <a:rPr lang="en-US" altLang="zh-CN" sz="1800" dirty="0"/>
                <a:t>2. </a:t>
              </a:r>
              <a:r>
                <a:rPr lang="zh-CN" altLang="en-US" sz="1800" dirty="0"/>
                <a:t>革新产品</a:t>
              </a:r>
              <a:endParaRPr lang="en-US" altLang="zh-CN" sz="1800" dirty="0"/>
            </a:p>
          </p:txBody>
        </p:sp>
        <p:sp>
          <p:nvSpPr>
            <p:cNvPr id="26" name="ïşḻiḓé">
              <a:extLst>
                <a:ext uri="{FF2B5EF4-FFF2-40B4-BE49-F238E27FC236}">
                  <a16:creationId xmlns:a16="http://schemas.microsoft.com/office/drawing/2014/main" id="{D80573B1-D5A2-4BD1-B406-B62A0C30F791}"/>
                </a:ext>
              </a:extLst>
            </p:cNvPr>
            <p:cNvSpPr txBox="1"/>
            <p:nvPr/>
          </p:nvSpPr>
          <p:spPr>
            <a:xfrm>
              <a:off x="3710394" y="5157729"/>
              <a:ext cx="2103796" cy="1077218"/>
            </a:xfrm>
            <a:prstGeom prst="rect">
              <a:avLst/>
            </a:prstGeom>
            <a:noFill/>
          </p:spPr>
          <p:txBody>
            <a:bodyPr wrap="square" rtlCol="0">
              <a:spAutoFit/>
            </a:bodyPr>
            <a:lstStyle>
              <a:defPPr>
                <a:defRPr lang="zh-CN"/>
              </a:defPPr>
              <a:lvl1pPr>
                <a:lnSpc>
                  <a:spcPts val="1500"/>
                </a:lnSpc>
                <a:defRPr sz="900"/>
              </a:lvl1pPr>
            </a:lstStyle>
            <a:p>
              <a:pPr>
                <a:lnSpc>
                  <a:spcPct val="100000"/>
                </a:lnSpc>
              </a:pPr>
              <a:r>
                <a:rPr lang="zh-CN" altLang="en-US" sz="1600" dirty="0"/>
                <a:t>指在原有产品的基础上，部分采用新技术、新材料制成的性能显著提高的产品。</a:t>
              </a:r>
            </a:p>
          </p:txBody>
        </p:sp>
        <p:sp>
          <p:nvSpPr>
            <p:cNvPr id="27" name="îṩḷíḑe">
              <a:extLst>
                <a:ext uri="{FF2B5EF4-FFF2-40B4-BE49-F238E27FC236}">
                  <a16:creationId xmlns:a16="http://schemas.microsoft.com/office/drawing/2014/main" id="{EA795728-9C39-41A7-B9B4-97E498CD2E2B}"/>
                </a:ext>
              </a:extLst>
            </p:cNvPr>
            <p:cNvSpPr txBox="1"/>
            <p:nvPr/>
          </p:nvSpPr>
          <p:spPr>
            <a:xfrm>
              <a:off x="6605720" y="4726748"/>
              <a:ext cx="1575420" cy="400110"/>
            </a:xfrm>
            <a:prstGeom prst="rect">
              <a:avLst/>
            </a:prstGeom>
            <a:noFill/>
          </p:spPr>
          <p:txBody>
            <a:bodyPr wrap="square" rtlCol="0">
              <a:spAutoFit/>
            </a:bodyPr>
            <a:lstStyle/>
            <a:p>
              <a:pPr algn="ctr"/>
              <a:r>
                <a:rPr lang="en-US" altLang="zh-CN" sz="2000" b="1" dirty="0"/>
                <a:t>3. </a:t>
              </a:r>
              <a:r>
                <a:rPr lang="zh-CN" altLang="en-US" sz="2000" b="1" dirty="0"/>
                <a:t>改进产品</a:t>
              </a:r>
              <a:endParaRPr lang="en-US" altLang="zh-CN" sz="2000" b="1" dirty="0"/>
            </a:p>
          </p:txBody>
        </p:sp>
        <p:sp>
          <p:nvSpPr>
            <p:cNvPr id="28" name="iṣ1ïḑé">
              <a:extLst>
                <a:ext uri="{FF2B5EF4-FFF2-40B4-BE49-F238E27FC236}">
                  <a16:creationId xmlns:a16="http://schemas.microsoft.com/office/drawing/2014/main" id="{CEE456CE-8C27-44DF-927E-FC844E678D5C}"/>
                </a:ext>
              </a:extLst>
            </p:cNvPr>
            <p:cNvSpPr txBox="1"/>
            <p:nvPr/>
          </p:nvSpPr>
          <p:spPr>
            <a:xfrm>
              <a:off x="6377810" y="5157729"/>
              <a:ext cx="2103796" cy="830997"/>
            </a:xfrm>
            <a:prstGeom prst="rect">
              <a:avLst/>
            </a:prstGeom>
            <a:noFill/>
          </p:spPr>
          <p:txBody>
            <a:bodyPr wrap="square" rtlCol="0">
              <a:spAutoFit/>
            </a:bodyPr>
            <a:lstStyle>
              <a:defPPr>
                <a:defRPr lang="zh-CN"/>
              </a:defPPr>
              <a:lvl1pPr>
                <a:lnSpc>
                  <a:spcPts val="1500"/>
                </a:lnSpc>
                <a:defRPr sz="900"/>
              </a:lvl1pPr>
            </a:lstStyle>
            <a:p>
              <a:pPr>
                <a:lnSpc>
                  <a:spcPct val="100000"/>
                </a:lnSpc>
              </a:pPr>
              <a:r>
                <a:rPr lang="zh-CN" altLang="en-US" sz="1600" dirty="0"/>
                <a:t>指在原产品的材料、结构、款式、包装等方面做出改进的产品。</a:t>
              </a:r>
              <a:endParaRPr lang="en-US" altLang="zh-CN" sz="1600" dirty="0"/>
            </a:p>
          </p:txBody>
        </p:sp>
        <p:sp>
          <p:nvSpPr>
            <p:cNvPr id="29" name="îśļíḍé">
              <a:extLst>
                <a:ext uri="{FF2B5EF4-FFF2-40B4-BE49-F238E27FC236}">
                  <a16:creationId xmlns:a16="http://schemas.microsoft.com/office/drawing/2014/main" id="{48AB2E94-812F-4B24-8771-36610753B90F}"/>
                </a:ext>
              </a:extLst>
            </p:cNvPr>
            <p:cNvSpPr txBox="1"/>
            <p:nvPr/>
          </p:nvSpPr>
          <p:spPr>
            <a:xfrm>
              <a:off x="9222443" y="4726748"/>
              <a:ext cx="1650673" cy="369332"/>
            </a:xfrm>
            <a:prstGeom prst="rect">
              <a:avLst/>
            </a:prstGeom>
            <a:noFill/>
          </p:spPr>
          <p:txBody>
            <a:bodyPr wrap="square" rtlCol="0">
              <a:spAutoFit/>
            </a:bodyPr>
            <a:lstStyle/>
            <a:p>
              <a:pPr algn="ctr"/>
              <a:r>
                <a:rPr lang="en-US" altLang="zh-CN" b="1" dirty="0"/>
                <a:t>4. </a:t>
              </a:r>
              <a:r>
                <a:rPr lang="zh-CN" altLang="en-US" b="1" dirty="0"/>
                <a:t>新牌子产品</a:t>
              </a:r>
              <a:endParaRPr lang="en-US" altLang="zh-CN" b="1" dirty="0"/>
            </a:p>
          </p:txBody>
        </p:sp>
        <p:sp>
          <p:nvSpPr>
            <p:cNvPr id="30" name="ïṧ1iḓè">
              <a:extLst>
                <a:ext uri="{FF2B5EF4-FFF2-40B4-BE49-F238E27FC236}">
                  <a16:creationId xmlns:a16="http://schemas.microsoft.com/office/drawing/2014/main" id="{736741E9-0497-49C2-87BE-53C066B50E50}"/>
                </a:ext>
              </a:extLst>
            </p:cNvPr>
            <p:cNvSpPr txBox="1"/>
            <p:nvPr/>
          </p:nvSpPr>
          <p:spPr>
            <a:xfrm>
              <a:off x="9045226" y="5157729"/>
              <a:ext cx="2103796" cy="1077218"/>
            </a:xfrm>
            <a:prstGeom prst="rect">
              <a:avLst/>
            </a:prstGeom>
            <a:noFill/>
          </p:spPr>
          <p:txBody>
            <a:bodyPr wrap="square" rtlCol="0">
              <a:spAutoFit/>
            </a:bodyPr>
            <a:lstStyle>
              <a:defPPr>
                <a:defRPr lang="zh-CN"/>
              </a:defPPr>
              <a:lvl1pPr>
                <a:lnSpc>
                  <a:spcPts val="1500"/>
                </a:lnSpc>
                <a:defRPr sz="900"/>
              </a:lvl1pPr>
            </a:lstStyle>
            <a:p>
              <a:pPr>
                <a:lnSpc>
                  <a:spcPct val="100000"/>
                </a:lnSpc>
              </a:pPr>
              <a:r>
                <a:rPr lang="zh-CN" altLang="en-US" sz="1600" dirty="0"/>
                <a:t>指市场上已有的、企业仿制后经过创新标上自己的品牌所形成的产品。</a:t>
              </a:r>
            </a:p>
          </p:txBody>
        </p:sp>
        <p:grpSp>
          <p:nvGrpSpPr>
            <p:cNvPr id="31" name="îš1ïďè">
              <a:extLst>
                <a:ext uri="{FF2B5EF4-FFF2-40B4-BE49-F238E27FC236}">
                  <a16:creationId xmlns:a16="http://schemas.microsoft.com/office/drawing/2014/main" id="{16A303AD-6FCE-4B14-BAD4-8C9C623EF708}"/>
                </a:ext>
              </a:extLst>
            </p:cNvPr>
            <p:cNvGrpSpPr/>
            <p:nvPr/>
          </p:nvGrpSpPr>
          <p:grpSpPr>
            <a:xfrm>
              <a:off x="1900620" y="3518612"/>
              <a:ext cx="410200" cy="410198"/>
              <a:chOff x="3526795" y="2235779"/>
              <a:chExt cx="410200" cy="410198"/>
            </a:xfrm>
          </p:grpSpPr>
          <p:sp>
            <p:nvSpPr>
              <p:cNvPr id="32" name="îŝḷíḋe">
                <a:extLst>
                  <a:ext uri="{FF2B5EF4-FFF2-40B4-BE49-F238E27FC236}">
                    <a16:creationId xmlns:a16="http://schemas.microsoft.com/office/drawing/2014/main" id="{87C93556-4811-4029-935D-62A983A80C17}"/>
                  </a:ext>
                </a:extLst>
              </p:cNvPr>
              <p:cNvSpPr/>
              <p:nvPr/>
            </p:nvSpPr>
            <p:spPr>
              <a:xfrm>
                <a:off x="3526795" y="2235779"/>
                <a:ext cx="410200" cy="410198"/>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3" name="ïṧḷiḑé">
                <a:extLst>
                  <a:ext uri="{FF2B5EF4-FFF2-40B4-BE49-F238E27FC236}">
                    <a16:creationId xmlns:a16="http://schemas.microsoft.com/office/drawing/2014/main" id="{8B73E4FC-83C1-43D7-9F0C-28AA635C6A30}"/>
                  </a:ext>
                </a:extLst>
              </p:cNvPr>
              <p:cNvSpPr/>
              <p:nvPr/>
            </p:nvSpPr>
            <p:spPr>
              <a:xfrm>
                <a:off x="3642895" y="2374128"/>
                <a:ext cx="178001" cy="133500"/>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34" name="iṩľïḑe">
              <a:extLst>
                <a:ext uri="{FF2B5EF4-FFF2-40B4-BE49-F238E27FC236}">
                  <a16:creationId xmlns:a16="http://schemas.microsoft.com/office/drawing/2014/main" id="{3F7D50B6-8831-48A8-AB94-0EFE7BA2CB9B}"/>
                </a:ext>
              </a:extLst>
            </p:cNvPr>
            <p:cNvGrpSpPr/>
            <p:nvPr/>
          </p:nvGrpSpPr>
          <p:grpSpPr>
            <a:xfrm>
              <a:off x="4537942" y="2780651"/>
              <a:ext cx="410200" cy="410198"/>
              <a:chOff x="4471992" y="2235779"/>
              <a:chExt cx="410200" cy="410198"/>
            </a:xfrm>
          </p:grpSpPr>
          <p:sp>
            <p:nvSpPr>
              <p:cNvPr id="35" name="îsḻíḑê">
                <a:extLst>
                  <a:ext uri="{FF2B5EF4-FFF2-40B4-BE49-F238E27FC236}">
                    <a16:creationId xmlns:a16="http://schemas.microsoft.com/office/drawing/2014/main" id="{D0967CB1-8411-41D1-B799-ADB2BF4D6F3D}"/>
                  </a:ext>
                </a:extLst>
              </p:cNvPr>
              <p:cNvSpPr/>
              <p:nvPr/>
            </p:nvSpPr>
            <p:spPr>
              <a:xfrm>
                <a:off x="4471992" y="2235779"/>
                <a:ext cx="410200" cy="410198"/>
              </a:xfrm>
              <a:prstGeom prst="ellipse">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6" name="i$ļiḋê">
                <a:extLst>
                  <a:ext uri="{FF2B5EF4-FFF2-40B4-BE49-F238E27FC236}">
                    <a16:creationId xmlns:a16="http://schemas.microsoft.com/office/drawing/2014/main" id="{A7F3623C-9FC6-4A63-B423-B479AB585D0F}"/>
                  </a:ext>
                </a:extLst>
              </p:cNvPr>
              <p:cNvSpPr/>
              <p:nvPr/>
            </p:nvSpPr>
            <p:spPr>
              <a:xfrm>
                <a:off x="4595899" y="2358227"/>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37" name="iślîdè">
              <a:extLst>
                <a:ext uri="{FF2B5EF4-FFF2-40B4-BE49-F238E27FC236}">
                  <a16:creationId xmlns:a16="http://schemas.microsoft.com/office/drawing/2014/main" id="{D9A71415-B29E-47BB-A7C8-F7B39815330E}"/>
                </a:ext>
              </a:extLst>
            </p:cNvPr>
            <p:cNvGrpSpPr/>
            <p:nvPr/>
          </p:nvGrpSpPr>
          <p:grpSpPr>
            <a:xfrm>
              <a:off x="7190311" y="3518612"/>
              <a:ext cx="410200" cy="410198"/>
              <a:chOff x="5417189" y="2235779"/>
              <a:chExt cx="410200" cy="410198"/>
            </a:xfrm>
          </p:grpSpPr>
          <p:sp>
            <p:nvSpPr>
              <p:cNvPr id="38" name="íş1íḍè">
                <a:extLst>
                  <a:ext uri="{FF2B5EF4-FFF2-40B4-BE49-F238E27FC236}">
                    <a16:creationId xmlns:a16="http://schemas.microsoft.com/office/drawing/2014/main" id="{9267AD5C-4323-4F60-8C3B-1EE2E2A412DB}"/>
                  </a:ext>
                </a:extLst>
              </p:cNvPr>
              <p:cNvSpPr/>
              <p:nvPr/>
            </p:nvSpPr>
            <p:spPr>
              <a:xfrm>
                <a:off x="5417189" y="2235779"/>
                <a:ext cx="410200" cy="41019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9" name="íṣliḓè">
                <a:extLst>
                  <a:ext uri="{FF2B5EF4-FFF2-40B4-BE49-F238E27FC236}">
                    <a16:creationId xmlns:a16="http://schemas.microsoft.com/office/drawing/2014/main" id="{F0D399C9-B859-4F01-BA74-F2A5ED82DAEB}"/>
                  </a:ext>
                </a:extLst>
              </p:cNvPr>
              <p:cNvSpPr/>
              <p:nvPr/>
            </p:nvSpPr>
            <p:spPr>
              <a:xfrm>
                <a:off x="5533289" y="2369958"/>
                <a:ext cx="178001" cy="148188"/>
              </a:xfrm>
              <a:custGeom>
                <a:avLst/>
                <a:gdLst>
                  <a:gd name="connsiteX0" fmla="*/ 483573 w 526297"/>
                  <a:gd name="connsiteY0" fmla="*/ 133971 h 438150"/>
                  <a:gd name="connsiteX1" fmla="*/ 527674 w 526297"/>
                  <a:gd name="connsiteY1" fmla="*/ 178072 h 438150"/>
                  <a:gd name="connsiteX2" fmla="*/ 527579 w 526297"/>
                  <a:gd name="connsiteY2" fmla="*/ 181501 h 438150"/>
                  <a:gd name="connsiteX3" fmla="*/ 514244 w 526297"/>
                  <a:gd name="connsiteY3" fmla="*/ 355237 h 438150"/>
                  <a:gd name="connsiteX4" fmla="*/ 485764 w 526297"/>
                  <a:gd name="connsiteY4" fmla="*/ 381621 h 438150"/>
                  <a:gd name="connsiteX5" fmla="*/ 454998 w 526297"/>
                  <a:gd name="connsiteY5" fmla="*/ 381621 h 438150"/>
                  <a:gd name="connsiteX6" fmla="*/ 454998 w 526297"/>
                  <a:gd name="connsiteY6" fmla="*/ 438771 h 438150"/>
                  <a:gd name="connsiteX7" fmla="*/ 435948 w 526297"/>
                  <a:gd name="connsiteY7" fmla="*/ 438771 h 438150"/>
                  <a:gd name="connsiteX8" fmla="*/ 435948 w 526297"/>
                  <a:gd name="connsiteY8" fmla="*/ 381621 h 438150"/>
                  <a:gd name="connsiteX9" fmla="*/ 93048 w 526297"/>
                  <a:gd name="connsiteY9" fmla="*/ 381621 h 438150"/>
                  <a:gd name="connsiteX10" fmla="*/ 93048 w 526297"/>
                  <a:gd name="connsiteY10" fmla="*/ 438771 h 438150"/>
                  <a:gd name="connsiteX11" fmla="*/ 73998 w 526297"/>
                  <a:gd name="connsiteY11" fmla="*/ 438771 h 438150"/>
                  <a:gd name="connsiteX12" fmla="*/ 73998 w 526297"/>
                  <a:gd name="connsiteY12" fmla="*/ 381621 h 438150"/>
                  <a:gd name="connsiteX13" fmla="*/ 43328 w 526297"/>
                  <a:gd name="connsiteY13" fmla="*/ 381621 h 438150"/>
                  <a:gd name="connsiteX14" fmla="*/ 14848 w 526297"/>
                  <a:gd name="connsiteY14" fmla="*/ 355237 h 438150"/>
                  <a:gd name="connsiteX15" fmla="*/ 1513 w 526297"/>
                  <a:gd name="connsiteY15" fmla="*/ 181501 h 438150"/>
                  <a:gd name="connsiteX16" fmla="*/ 42089 w 526297"/>
                  <a:gd name="connsiteY16" fmla="*/ 134162 h 438150"/>
                  <a:gd name="connsiteX17" fmla="*/ 45518 w 526297"/>
                  <a:gd name="connsiteY17" fmla="*/ 134066 h 438150"/>
                  <a:gd name="connsiteX18" fmla="*/ 101906 w 526297"/>
                  <a:gd name="connsiteY18" fmla="*/ 180834 h 438150"/>
                  <a:gd name="connsiteX19" fmla="*/ 121623 w 526297"/>
                  <a:gd name="connsiteY19" fmla="*/ 286371 h 438150"/>
                  <a:gd name="connsiteX20" fmla="*/ 407373 w 526297"/>
                  <a:gd name="connsiteY20" fmla="*/ 286371 h 438150"/>
                  <a:gd name="connsiteX21" fmla="*/ 427185 w 526297"/>
                  <a:gd name="connsiteY21" fmla="*/ 180739 h 438150"/>
                  <a:gd name="connsiteX22" fmla="*/ 483573 w 526297"/>
                  <a:gd name="connsiteY22" fmla="*/ 133971 h 438150"/>
                  <a:gd name="connsiteX23" fmla="*/ 416898 w 526297"/>
                  <a:gd name="connsiteY23" fmla="*/ 621 h 438150"/>
                  <a:gd name="connsiteX24" fmla="*/ 483573 w 526297"/>
                  <a:gd name="connsiteY24" fmla="*/ 67296 h 438150"/>
                  <a:gd name="connsiteX25" fmla="*/ 483573 w 526297"/>
                  <a:gd name="connsiteY25" fmla="*/ 115397 h 438150"/>
                  <a:gd name="connsiteX26" fmla="*/ 476429 w 526297"/>
                  <a:gd name="connsiteY26" fmla="*/ 114921 h 438150"/>
                  <a:gd name="connsiteX27" fmla="*/ 412040 w 526297"/>
                  <a:gd name="connsiteY27" fmla="*/ 166451 h 438150"/>
                  <a:gd name="connsiteX28" fmla="*/ 411564 w 526297"/>
                  <a:gd name="connsiteY28" fmla="*/ 168737 h 438150"/>
                  <a:gd name="connsiteX29" fmla="*/ 393086 w 526297"/>
                  <a:gd name="connsiteY29" fmla="*/ 267321 h 438150"/>
                  <a:gd name="connsiteX30" fmla="*/ 135911 w 526297"/>
                  <a:gd name="connsiteY30" fmla="*/ 267321 h 438150"/>
                  <a:gd name="connsiteX31" fmla="*/ 117432 w 526297"/>
                  <a:gd name="connsiteY31" fmla="*/ 168737 h 438150"/>
                  <a:gd name="connsiteX32" fmla="*/ 52567 w 526297"/>
                  <a:gd name="connsiteY32" fmla="*/ 114921 h 438150"/>
                  <a:gd name="connsiteX33" fmla="*/ 54948 w 526297"/>
                  <a:gd name="connsiteY33" fmla="*/ 67296 h 438150"/>
                  <a:gd name="connsiteX34" fmla="*/ 121623 w 526297"/>
                  <a:gd name="connsiteY34" fmla="*/ 621 h 438150"/>
                  <a:gd name="connsiteX35" fmla="*/ 416898 w 526297"/>
                  <a:gd name="connsiteY35" fmla="*/ 621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6297" h="438150">
                    <a:moveTo>
                      <a:pt x="483573" y="133971"/>
                    </a:moveTo>
                    <a:cubicBezTo>
                      <a:pt x="507957" y="133971"/>
                      <a:pt x="527674" y="153688"/>
                      <a:pt x="527674" y="178072"/>
                    </a:cubicBezTo>
                    <a:cubicBezTo>
                      <a:pt x="527674" y="179215"/>
                      <a:pt x="527674" y="180358"/>
                      <a:pt x="527579" y="181501"/>
                    </a:cubicBezTo>
                    <a:lnTo>
                      <a:pt x="514244" y="355237"/>
                    </a:lnTo>
                    <a:cubicBezTo>
                      <a:pt x="513101" y="370096"/>
                      <a:pt x="500718" y="381621"/>
                      <a:pt x="485764" y="381621"/>
                    </a:cubicBezTo>
                    <a:lnTo>
                      <a:pt x="454998" y="381621"/>
                    </a:lnTo>
                    <a:lnTo>
                      <a:pt x="454998" y="438771"/>
                    </a:lnTo>
                    <a:lnTo>
                      <a:pt x="435948" y="438771"/>
                    </a:lnTo>
                    <a:lnTo>
                      <a:pt x="435948" y="381621"/>
                    </a:lnTo>
                    <a:lnTo>
                      <a:pt x="93048" y="381621"/>
                    </a:lnTo>
                    <a:lnTo>
                      <a:pt x="93048" y="438771"/>
                    </a:lnTo>
                    <a:lnTo>
                      <a:pt x="73998" y="438771"/>
                    </a:lnTo>
                    <a:lnTo>
                      <a:pt x="73998" y="381621"/>
                    </a:lnTo>
                    <a:lnTo>
                      <a:pt x="43328" y="381621"/>
                    </a:lnTo>
                    <a:cubicBezTo>
                      <a:pt x="28373" y="381621"/>
                      <a:pt x="15991" y="370096"/>
                      <a:pt x="14848" y="355237"/>
                    </a:cubicBezTo>
                    <a:lnTo>
                      <a:pt x="1513" y="181501"/>
                    </a:lnTo>
                    <a:cubicBezTo>
                      <a:pt x="-392" y="157212"/>
                      <a:pt x="17801" y="135971"/>
                      <a:pt x="42089" y="134162"/>
                    </a:cubicBezTo>
                    <a:cubicBezTo>
                      <a:pt x="43232" y="134066"/>
                      <a:pt x="44375" y="134066"/>
                      <a:pt x="45518" y="134066"/>
                    </a:cubicBezTo>
                    <a:cubicBezTo>
                      <a:pt x="73141" y="134066"/>
                      <a:pt x="96858" y="153688"/>
                      <a:pt x="101906" y="180834"/>
                    </a:cubicBezTo>
                    <a:lnTo>
                      <a:pt x="121623" y="286371"/>
                    </a:lnTo>
                    <a:lnTo>
                      <a:pt x="407373" y="286371"/>
                    </a:lnTo>
                    <a:lnTo>
                      <a:pt x="427185" y="180739"/>
                    </a:lnTo>
                    <a:cubicBezTo>
                      <a:pt x="432233" y="153592"/>
                      <a:pt x="455951" y="133971"/>
                      <a:pt x="483573" y="133971"/>
                    </a:cubicBezTo>
                    <a:close/>
                    <a:moveTo>
                      <a:pt x="416898" y="621"/>
                    </a:moveTo>
                    <a:cubicBezTo>
                      <a:pt x="453760" y="621"/>
                      <a:pt x="483573" y="30434"/>
                      <a:pt x="483573" y="67296"/>
                    </a:cubicBezTo>
                    <a:lnTo>
                      <a:pt x="483573" y="115397"/>
                    </a:lnTo>
                    <a:cubicBezTo>
                      <a:pt x="481192" y="115112"/>
                      <a:pt x="478811" y="114921"/>
                      <a:pt x="476429" y="114921"/>
                    </a:cubicBezTo>
                    <a:cubicBezTo>
                      <a:pt x="445473" y="114921"/>
                      <a:pt x="418803" y="136448"/>
                      <a:pt x="412040" y="166451"/>
                    </a:cubicBezTo>
                    <a:lnTo>
                      <a:pt x="411564" y="168737"/>
                    </a:lnTo>
                    <a:lnTo>
                      <a:pt x="393086" y="267321"/>
                    </a:lnTo>
                    <a:lnTo>
                      <a:pt x="135911" y="267321"/>
                    </a:lnTo>
                    <a:lnTo>
                      <a:pt x="117432" y="168737"/>
                    </a:lnTo>
                    <a:cubicBezTo>
                      <a:pt x="111622" y="137495"/>
                      <a:pt x="84285" y="114921"/>
                      <a:pt x="52567" y="114921"/>
                    </a:cubicBezTo>
                    <a:lnTo>
                      <a:pt x="54948" y="67296"/>
                    </a:lnTo>
                    <a:cubicBezTo>
                      <a:pt x="54948" y="30434"/>
                      <a:pt x="84761" y="621"/>
                      <a:pt x="121623" y="621"/>
                    </a:cubicBezTo>
                    <a:lnTo>
                      <a:pt x="416898" y="621"/>
                    </a:ln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nvGrpSpPr>
            <p:cNvPr id="40" name="íṩļîḍé">
              <a:extLst>
                <a:ext uri="{FF2B5EF4-FFF2-40B4-BE49-F238E27FC236}">
                  <a16:creationId xmlns:a16="http://schemas.microsoft.com/office/drawing/2014/main" id="{4135F1AE-AAE4-41DA-B9C4-3A0F6516BF1B}"/>
                </a:ext>
              </a:extLst>
            </p:cNvPr>
            <p:cNvGrpSpPr/>
            <p:nvPr/>
          </p:nvGrpSpPr>
          <p:grpSpPr>
            <a:xfrm>
              <a:off x="9842680" y="3518612"/>
              <a:ext cx="410200" cy="410198"/>
              <a:chOff x="6362386" y="2235779"/>
              <a:chExt cx="410200" cy="410198"/>
            </a:xfrm>
          </p:grpSpPr>
          <p:sp>
            <p:nvSpPr>
              <p:cNvPr id="41" name="ïśļidê">
                <a:extLst>
                  <a:ext uri="{FF2B5EF4-FFF2-40B4-BE49-F238E27FC236}">
                    <a16:creationId xmlns:a16="http://schemas.microsoft.com/office/drawing/2014/main" id="{934AE3E9-B52F-43AE-BE7C-C127876A8D3E}"/>
                  </a:ext>
                </a:extLst>
              </p:cNvPr>
              <p:cNvSpPr/>
              <p:nvPr/>
            </p:nvSpPr>
            <p:spPr>
              <a:xfrm>
                <a:off x="6362386" y="2235779"/>
                <a:ext cx="410200" cy="410198"/>
              </a:xfrm>
              <a:prstGeom prst="ellipse">
                <a:avLst/>
              </a:prstGeom>
              <a:gradFill>
                <a:gsLst>
                  <a:gs pos="0">
                    <a:schemeClr val="accent4">
                      <a:lumMod val="60000"/>
                      <a:lumOff val="40000"/>
                    </a:schemeClr>
                  </a:gs>
                  <a:gs pos="60000">
                    <a:schemeClr val="accent4"/>
                  </a:gs>
                </a:gsLst>
                <a:lin ang="2700000" scaled="0"/>
              </a:gradFill>
              <a:ln w="57150" cap="rnd">
                <a:noFill/>
                <a:prstDash val="solid"/>
                <a:round/>
              </a:ln>
              <a:effectLst>
                <a:outerShdw blurRad="76200" dist="50800" dir="5400000" algn="ctr"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42" name="îṡ1íḍê">
                <a:extLst>
                  <a:ext uri="{FF2B5EF4-FFF2-40B4-BE49-F238E27FC236}">
                    <a16:creationId xmlns:a16="http://schemas.microsoft.com/office/drawing/2014/main" id="{39D30D88-CC6D-4D88-82EA-87C7983E369E}"/>
                  </a:ext>
                </a:extLst>
              </p:cNvPr>
              <p:cNvSpPr/>
              <p:nvPr/>
            </p:nvSpPr>
            <p:spPr>
              <a:xfrm>
                <a:off x="6478486" y="2376357"/>
                <a:ext cx="178001" cy="141741"/>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159 w 514350"/>
                  <a:gd name="connsiteY4" fmla="*/ 353046 h 409575"/>
                  <a:gd name="connsiteX5" fmla="*/ 115387 w 514350"/>
                  <a:gd name="connsiteY5" fmla="*/ 410196 h 409575"/>
                  <a:gd name="connsiteX6" fmla="*/ 115387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579" y="621"/>
                      <a:pt x="515342" y="13385"/>
                      <a:pt x="515342" y="29196"/>
                    </a:cubicBezTo>
                    <a:lnTo>
                      <a:pt x="515342" y="324471"/>
                    </a:lnTo>
                    <a:cubicBezTo>
                      <a:pt x="515342" y="340282"/>
                      <a:pt x="502579" y="353046"/>
                      <a:pt x="486767" y="353046"/>
                    </a:cubicBezTo>
                    <a:lnTo>
                      <a:pt x="192159" y="353046"/>
                    </a:lnTo>
                    <a:lnTo>
                      <a:pt x="115387" y="410196"/>
                    </a:lnTo>
                    <a:lnTo>
                      <a:pt x="115387" y="353046"/>
                    </a:lnTo>
                    <a:lnTo>
                      <a:pt x="29567" y="353046"/>
                    </a:lnTo>
                    <a:cubicBezTo>
                      <a:pt x="13755" y="353046"/>
                      <a:pt x="992" y="340282"/>
                      <a:pt x="992" y="324471"/>
                    </a:cubicBezTo>
                    <a:lnTo>
                      <a:pt x="992" y="29196"/>
                    </a:lnTo>
                    <a:cubicBezTo>
                      <a:pt x="992" y="13385"/>
                      <a:pt x="13755" y="621"/>
                      <a:pt x="29567" y="621"/>
                    </a:cubicBezTo>
                    <a:lnTo>
                      <a:pt x="486767" y="621"/>
                    </a:lnTo>
                    <a:close/>
                    <a:moveTo>
                      <a:pt x="124817" y="143496"/>
                    </a:moveTo>
                    <a:cubicBezTo>
                      <a:pt x="106434" y="143496"/>
                      <a:pt x="91480" y="158450"/>
                      <a:pt x="91480" y="176834"/>
                    </a:cubicBezTo>
                    <a:cubicBezTo>
                      <a:pt x="91480" y="195217"/>
                      <a:pt x="106434" y="210171"/>
                      <a:pt x="124817" y="210171"/>
                    </a:cubicBezTo>
                    <a:cubicBezTo>
                      <a:pt x="143200" y="210171"/>
                      <a:pt x="158155" y="195217"/>
                      <a:pt x="158155" y="176834"/>
                    </a:cubicBezTo>
                    <a:cubicBezTo>
                      <a:pt x="158155" y="158450"/>
                      <a:pt x="143200" y="143496"/>
                      <a:pt x="124817" y="143496"/>
                    </a:cubicBezTo>
                    <a:close/>
                    <a:moveTo>
                      <a:pt x="258167" y="143496"/>
                    </a:moveTo>
                    <a:cubicBezTo>
                      <a:pt x="239784" y="143496"/>
                      <a:pt x="224830" y="158450"/>
                      <a:pt x="224830" y="176834"/>
                    </a:cubicBezTo>
                    <a:cubicBezTo>
                      <a:pt x="224830" y="195217"/>
                      <a:pt x="239784" y="210171"/>
                      <a:pt x="258167" y="210171"/>
                    </a:cubicBezTo>
                    <a:cubicBezTo>
                      <a:pt x="276550" y="210171"/>
                      <a:pt x="291505" y="195217"/>
                      <a:pt x="291505" y="176834"/>
                    </a:cubicBezTo>
                    <a:cubicBezTo>
                      <a:pt x="291505" y="158450"/>
                      <a:pt x="276550" y="143496"/>
                      <a:pt x="258167" y="143496"/>
                    </a:cubicBezTo>
                    <a:close/>
                    <a:moveTo>
                      <a:pt x="391517" y="143496"/>
                    </a:moveTo>
                    <a:cubicBezTo>
                      <a:pt x="373134" y="143496"/>
                      <a:pt x="358180" y="158450"/>
                      <a:pt x="358180" y="176834"/>
                    </a:cubicBezTo>
                    <a:cubicBezTo>
                      <a:pt x="358180" y="195217"/>
                      <a:pt x="373134" y="210171"/>
                      <a:pt x="391517" y="210171"/>
                    </a:cubicBezTo>
                    <a:cubicBezTo>
                      <a:pt x="409900" y="210171"/>
                      <a:pt x="424855" y="195217"/>
                      <a:pt x="424855" y="176834"/>
                    </a:cubicBezTo>
                    <a:cubicBezTo>
                      <a:pt x="424855" y="158450"/>
                      <a:pt x="409900" y="143496"/>
                      <a:pt x="391517" y="143496"/>
                    </a:cubicBezTo>
                    <a:close/>
                  </a:path>
                </a:pathLst>
              </a:custGeom>
              <a:solidFill>
                <a:srgbClr val="FFFFFF"/>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sp>
          <p:nvSpPr>
            <p:cNvPr id="43" name="íṡľíde">
              <a:extLst>
                <a:ext uri="{FF2B5EF4-FFF2-40B4-BE49-F238E27FC236}">
                  <a16:creationId xmlns:a16="http://schemas.microsoft.com/office/drawing/2014/main" id="{8D26574D-7B9F-4CEF-AE45-16CF30CA8BF5}"/>
                </a:ext>
              </a:extLst>
            </p:cNvPr>
            <p:cNvSpPr/>
            <p:nvPr/>
          </p:nvSpPr>
          <p:spPr>
            <a:xfrm rot="8100000">
              <a:off x="4363559" y="2611651"/>
              <a:ext cx="758966" cy="748196"/>
            </a:xfrm>
            <a:prstGeom prst="arc">
              <a:avLst>
                <a:gd name="adj1" fmla="val 16200000"/>
                <a:gd name="adj2" fmla="val 9646559"/>
              </a:avLst>
            </a:prstGeom>
            <a:ln w="76200" cap="rnd">
              <a:gradFill>
                <a:gsLst>
                  <a:gs pos="100000">
                    <a:schemeClr val="tx1">
                      <a:lumMod val="50000"/>
                      <a:lumOff val="50000"/>
                      <a:alpha val="0"/>
                    </a:schemeClr>
                  </a:gs>
                  <a:gs pos="20000">
                    <a:schemeClr val="tx1">
                      <a:lumMod val="50000"/>
                      <a:lumOff val="50000"/>
                      <a:alpha val="30000"/>
                    </a:schemeClr>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grpSp>
      <p:sp>
        <p:nvSpPr>
          <p:cNvPr id="45" name="文本框 44">
            <a:extLst>
              <a:ext uri="{FF2B5EF4-FFF2-40B4-BE49-F238E27FC236}">
                <a16:creationId xmlns:a16="http://schemas.microsoft.com/office/drawing/2014/main" id="{9ECFE2BA-2A3E-4F02-878A-42B78D13499B}"/>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第四节  新产品开发</a:t>
            </a:r>
            <a:endParaRPr lang="en-US" altLang="zh-CN" sz="3600" b="1" dirty="0">
              <a:solidFill>
                <a:schemeClr val="accent1">
                  <a:lumMod val="75000"/>
                </a:schemeClr>
              </a:solidFill>
              <a:latin typeface="+mn-ea"/>
            </a:endParaRPr>
          </a:p>
        </p:txBody>
      </p:sp>
      <p:sp>
        <p:nvSpPr>
          <p:cNvPr id="46" name="ïšḻîdé">
            <a:extLst>
              <a:ext uri="{FF2B5EF4-FFF2-40B4-BE49-F238E27FC236}">
                <a16:creationId xmlns:a16="http://schemas.microsoft.com/office/drawing/2014/main" id="{DE0D2D2C-18B6-4188-896E-46539D593BAA}"/>
              </a:ext>
            </a:extLst>
          </p:cNvPr>
          <p:cNvSpPr txBox="1"/>
          <p:nvPr/>
        </p:nvSpPr>
        <p:spPr>
          <a:xfrm>
            <a:off x="628191" y="1149361"/>
            <a:ext cx="7228118" cy="461665"/>
          </a:xfrm>
          <a:prstGeom prst="rect">
            <a:avLst/>
          </a:prstGeom>
          <a:noFill/>
        </p:spPr>
        <p:txBody>
          <a:bodyPr wrap="square">
            <a:spAutoFit/>
          </a:bodyPr>
          <a:lstStyle/>
          <a:p>
            <a:r>
              <a:rPr lang="zh-CN" altLang="en-US" sz="2400" b="1" dirty="0"/>
              <a:t>一、 新产品的含义</a:t>
            </a:r>
            <a:endParaRPr lang="en-US" altLang="zh-CN" sz="2400" b="1" dirty="0"/>
          </a:p>
        </p:txBody>
      </p:sp>
      <p:sp>
        <p:nvSpPr>
          <p:cNvPr id="47" name="iŝļïḍê">
            <a:extLst>
              <a:ext uri="{FF2B5EF4-FFF2-40B4-BE49-F238E27FC236}">
                <a16:creationId xmlns:a16="http://schemas.microsoft.com/office/drawing/2014/main" id="{6DDEF1A2-B70C-4CF0-B9D5-A63F73280EE9}"/>
              </a:ext>
            </a:extLst>
          </p:cNvPr>
          <p:cNvSpPr txBox="1"/>
          <p:nvPr/>
        </p:nvSpPr>
        <p:spPr>
          <a:xfrm>
            <a:off x="628191" y="1705643"/>
            <a:ext cx="8766066" cy="369332"/>
          </a:xfrm>
          <a:prstGeom prst="rect">
            <a:avLst/>
          </a:prstGeom>
          <a:noFill/>
        </p:spPr>
        <p:txBody>
          <a:bodyPr wrap="square">
            <a:spAutoFit/>
          </a:bodyPr>
          <a:lstStyle/>
          <a:p>
            <a:pPr defTabSz="913765">
              <a:buSzPct val="25000"/>
              <a:defRPr/>
            </a:pPr>
            <a:r>
              <a:rPr lang="zh-CN" altLang="en-US" b="1" dirty="0"/>
              <a:t>凡是能给顾客带来某种新的满足、新的利益的产品，都可称之为新产品。</a:t>
            </a:r>
            <a:endParaRPr lang="zh-CN" altLang="en-US" sz="1200" b="1" dirty="0"/>
          </a:p>
        </p:txBody>
      </p:sp>
      <p:sp>
        <p:nvSpPr>
          <p:cNvPr id="48" name="ïšḻîdé">
            <a:extLst>
              <a:ext uri="{FF2B5EF4-FFF2-40B4-BE49-F238E27FC236}">
                <a16:creationId xmlns:a16="http://schemas.microsoft.com/office/drawing/2014/main" id="{C3E4AF19-B384-4BCA-BEC8-23F0446EEC3E}"/>
              </a:ext>
            </a:extLst>
          </p:cNvPr>
          <p:cNvSpPr txBox="1"/>
          <p:nvPr/>
        </p:nvSpPr>
        <p:spPr>
          <a:xfrm>
            <a:off x="628191" y="2108348"/>
            <a:ext cx="7228118" cy="461665"/>
          </a:xfrm>
          <a:prstGeom prst="rect">
            <a:avLst/>
          </a:prstGeom>
          <a:noFill/>
        </p:spPr>
        <p:txBody>
          <a:bodyPr wrap="square">
            <a:spAutoFit/>
          </a:bodyPr>
          <a:lstStyle/>
          <a:p>
            <a:r>
              <a:rPr lang="zh-CN" altLang="en-US" sz="2400" b="1" dirty="0"/>
              <a:t>二、 新产品的分类</a:t>
            </a:r>
            <a:endParaRPr lang="en-US" altLang="zh-CN" sz="2400" b="1" dirty="0"/>
          </a:p>
        </p:txBody>
      </p:sp>
    </p:spTree>
    <p:custDataLst>
      <p:tags r:id="rId1"/>
    </p:custDataLst>
    <p:extLst>
      <p:ext uri="{BB962C8B-B14F-4D97-AF65-F5344CB8AC3E}">
        <p14:creationId xmlns:p14="http://schemas.microsoft.com/office/powerpoint/2010/main" val="3213794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îṥ1ïḓè"/>
        <p:cNvGrpSpPr/>
        <p:nvPr/>
      </p:nvGrpSpPr>
      <p:grpSpPr>
        <a:xfrm>
          <a:off x="0" y="0"/>
          <a:ext cx="0" cy="0"/>
          <a:chOff x="0" y="0"/>
          <a:chExt cx="0" cy="0"/>
        </a:xfrm>
      </p:grpSpPr>
      <p:grpSp>
        <p:nvGrpSpPr>
          <p:cNvPr id="5" name="iśḻiḑê">
            <a:extLst>
              <a:ext uri="{FF2B5EF4-FFF2-40B4-BE49-F238E27FC236}">
                <a16:creationId xmlns:a16="http://schemas.microsoft.com/office/drawing/2014/main" id="{CC6C6E0B-D8F4-5D3A-F0F3-BD57031F0883}"/>
              </a:ext>
            </a:extLst>
          </p:cNvPr>
          <p:cNvGrpSpPr/>
          <p:nvPr/>
        </p:nvGrpSpPr>
        <p:grpSpPr>
          <a:xfrm>
            <a:off x="1164959" y="4035179"/>
            <a:ext cx="9830379" cy="2311399"/>
            <a:chOff x="1228145" y="3688671"/>
            <a:chExt cx="9830379" cy="2311399"/>
          </a:xfrm>
        </p:grpSpPr>
        <p:grpSp>
          <p:nvGrpSpPr>
            <p:cNvPr id="12" name="íşļíḓè">
              <a:extLst>
                <a:ext uri="{FF2B5EF4-FFF2-40B4-BE49-F238E27FC236}">
                  <a16:creationId xmlns:a16="http://schemas.microsoft.com/office/drawing/2014/main" id="{B142FD10-CB5D-F8CC-A754-74291C86070A}"/>
                </a:ext>
              </a:extLst>
            </p:cNvPr>
            <p:cNvGrpSpPr/>
            <p:nvPr/>
          </p:nvGrpSpPr>
          <p:grpSpPr>
            <a:xfrm>
              <a:off x="4825999" y="3688671"/>
              <a:ext cx="6232525" cy="2311399"/>
              <a:chOff x="660399" y="3048000"/>
              <a:chExt cx="6232525" cy="2311399"/>
            </a:xfrm>
          </p:grpSpPr>
          <p:sp>
            <p:nvSpPr>
              <p:cNvPr id="14" name="ïŝ1ïďé">
                <a:extLst>
                  <a:ext uri="{FF2B5EF4-FFF2-40B4-BE49-F238E27FC236}">
                    <a16:creationId xmlns:a16="http://schemas.microsoft.com/office/drawing/2014/main" id="{FC206C16-3F09-D99F-C319-B7C0696AD3C3}"/>
                  </a:ext>
                </a:extLst>
              </p:cNvPr>
              <p:cNvSpPr/>
              <p:nvPr/>
            </p:nvSpPr>
            <p:spPr>
              <a:xfrm>
                <a:off x="660399" y="3048000"/>
                <a:ext cx="6232525" cy="2311399"/>
              </a:xfrm>
              <a:prstGeom prst="rect">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15" name="ïš1íḓê">
                <a:extLst>
                  <a:ext uri="{FF2B5EF4-FFF2-40B4-BE49-F238E27FC236}">
                    <a16:creationId xmlns:a16="http://schemas.microsoft.com/office/drawing/2014/main" id="{04465EC6-0247-DE82-F4EB-509F8B69C822}"/>
                  </a:ext>
                </a:extLst>
              </p:cNvPr>
              <p:cNvSpPr txBox="1"/>
              <p:nvPr/>
            </p:nvSpPr>
            <p:spPr>
              <a:xfrm>
                <a:off x="1108895" y="3469145"/>
                <a:ext cx="5056527" cy="614129"/>
              </a:xfrm>
              <a:prstGeom prst="rect">
                <a:avLst/>
              </a:prstGeom>
              <a:noFill/>
              <a:ln>
                <a:noFill/>
              </a:ln>
            </p:spPr>
            <p:txBody>
              <a:bodyPr wrap="square" lIns="91440" tIns="45720" rIns="91440" bIns="45720" anchor="ctr" anchorCtr="0">
                <a:normAutofit/>
              </a:bodyPr>
              <a:lstStyle/>
              <a:p>
                <a:pPr>
                  <a:buSzPct val="25000"/>
                </a:pPr>
                <a:r>
                  <a:rPr lang="zh-CN" altLang="en-US" sz="1600" b="1" dirty="0"/>
                  <a:t>在采用新产品的过程中，消费者接受商品的几个阶段：知晓、兴趣、欲望、确信、成交。</a:t>
                </a:r>
                <a:endParaRPr lang="en-US" altLang="zh-CN" sz="1600" b="1" dirty="0"/>
              </a:p>
            </p:txBody>
          </p:sp>
          <p:sp>
            <p:nvSpPr>
              <p:cNvPr id="17" name="iṩ1îḓe">
                <a:extLst>
                  <a:ext uri="{FF2B5EF4-FFF2-40B4-BE49-F238E27FC236}">
                    <a16:creationId xmlns:a16="http://schemas.microsoft.com/office/drawing/2014/main" id="{3B608542-9029-FC22-135D-8A7D1A98FDAA}"/>
                  </a:ext>
                </a:extLst>
              </p:cNvPr>
              <p:cNvSpPr/>
              <p:nvPr/>
            </p:nvSpPr>
            <p:spPr>
              <a:xfrm>
                <a:off x="660400" y="3048000"/>
                <a:ext cx="76874" cy="2311399"/>
              </a:xfrm>
              <a:prstGeom prst="rect">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rgbClr val="FFFFFF"/>
                  </a:solidFill>
                </a:endParaRPr>
              </a:p>
            </p:txBody>
          </p:sp>
        </p:grpSp>
        <p:sp>
          <p:nvSpPr>
            <p:cNvPr id="13" name="ïŝḻiḑê">
              <a:extLst>
                <a:ext uri="{FF2B5EF4-FFF2-40B4-BE49-F238E27FC236}">
                  <a16:creationId xmlns:a16="http://schemas.microsoft.com/office/drawing/2014/main" id="{DBBE7FF3-849E-ABDE-722C-C62F086482A8}"/>
                </a:ext>
              </a:extLst>
            </p:cNvPr>
            <p:cNvSpPr txBox="1"/>
            <p:nvPr/>
          </p:nvSpPr>
          <p:spPr>
            <a:xfrm>
              <a:off x="1228145" y="4294662"/>
              <a:ext cx="2274696" cy="858565"/>
            </a:xfrm>
            <a:prstGeom prst="rect">
              <a:avLst/>
            </a:prstGeom>
            <a:noFill/>
            <a:ln>
              <a:noFill/>
            </a:ln>
          </p:spPr>
          <p:txBody>
            <a:bodyPr wrap="square" lIns="91440" tIns="45720" rIns="91440" bIns="45720" anchor="ctr" anchorCtr="0">
              <a:noAutofit/>
            </a:bodyPr>
            <a:lstStyle/>
            <a:p>
              <a:pPr>
                <a:buSzPct val="25000"/>
              </a:pPr>
              <a:r>
                <a:rPr lang="zh-CN" altLang="en-US" sz="2800" b="1" dirty="0">
                  <a:solidFill>
                    <a:schemeClr val="accent1"/>
                  </a:solidFill>
                </a:rPr>
                <a:t>四、 新产品采用过程</a:t>
              </a:r>
              <a:endParaRPr lang="en-US" altLang="zh-CN" sz="2800" b="1" dirty="0">
                <a:solidFill>
                  <a:schemeClr val="accent1"/>
                </a:solidFill>
              </a:endParaRPr>
            </a:p>
          </p:txBody>
        </p:sp>
      </p:grpSp>
      <p:sp>
        <p:nvSpPr>
          <p:cNvPr id="18" name="文本框 17">
            <a:extLst>
              <a:ext uri="{FF2B5EF4-FFF2-40B4-BE49-F238E27FC236}">
                <a16:creationId xmlns:a16="http://schemas.microsoft.com/office/drawing/2014/main" id="{DD96A146-856F-46BD-9D0E-DCFEBD41A617}"/>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第四节  新产品开发</a:t>
            </a:r>
            <a:endParaRPr lang="en-US" altLang="zh-CN" sz="3600" b="1" dirty="0">
              <a:solidFill>
                <a:schemeClr val="accent1">
                  <a:lumMod val="75000"/>
                </a:schemeClr>
              </a:solidFill>
              <a:latin typeface="+mn-ea"/>
            </a:endParaRPr>
          </a:p>
        </p:txBody>
      </p:sp>
      <p:sp>
        <p:nvSpPr>
          <p:cNvPr id="19" name="ïšḻîdé">
            <a:extLst>
              <a:ext uri="{FF2B5EF4-FFF2-40B4-BE49-F238E27FC236}">
                <a16:creationId xmlns:a16="http://schemas.microsoft.com/office/drawing/2014/main" id="{4C1D7531-4DA1-45BE-8E1D-2FF4E82A65A1}"/>
              </a:ext>
            </a:extLst>
          </p:cNvPr>
          <p:cNvSpPr txBox="1"/>
          <p:nvPr/>
        </p:nvSpPr>
        <p:spPr>
          <a:xfrm>
            <a:off x="1164959" y="1955071"/>
            <a:ext cx="2086133" cy="954107"/>
          </a:xfrm>
          <a:prstGeom prst="rect">
            <a:avLst/>
          </a:prstGeom>
          <a:noFill/>
        </p:spPr>
        <p:txBody>
          <a:bodyPr wrap="square">
            <a:spAutoFit/>
          </a:bodyPr>
          <a:lstStyle/>
          <a:p>
            <a:r>
              <a:rPr lang="zh-CN" altLang="en-US" sz="2800" b="1" dirty="0"/>
              <a:t>三、 新产品开发的程序</a:t>
            </a:r>
            <a:endParaRPr lang="en-US" altLang="zh-CN" sz="2800" b="1" dirty="0"/>
          </a:p>
        </p:txBody>
      </p:sp>
      <p:pic>
        <p:nvPicPr>
          <p:cNvPr id="2" name="图片 1">
            <a:extLst>
              <a:ext uri="{FF2B5EF4-FFF2-40B4-BE49-F238E27FC236}">
                <a16:creationId xmlns:a16="http://schemas.microsoft.com/office/drawing/2014/main" id="{2239B952-2E95-4930-9D34-DD47676EB8A4}"/>
              </a:ext>
            </a:extLst>
          </p:cNvPr>
          <p:cNvPicPr>
            <a:picLocks noChangeAspect="1"/>
          </p:cNvPicPr>
          <p:nvPr/>
        </p:nvPicPr>
        <p:blipFill>
          <a:blip r:embed="rId3"/>
          <a:stretch>
            <a:fillRect/>
          </a:stretch>
        </p:blipFill>
        <p:spPr>
          <a:xfrm>
            <a:off x="4602897" y="1472977"/>
            <a:ext cx="6640180" cy="2042309"/>
          </a:xfrm>
          <a:prstGeom prst="rect">
            <a:avLst/>
          </a:prstGeom>
        </p:spPr>
      </p:pic>
      <p:sp>
        <p:nvSpPr>
          <p:cNvPr id="20" name="ïš1íḓê">
            <a:extLst>
              <a:ext uri="{FF2B5EF4-FFF2-40B4-BE49-F238E27FC236}">
                <a16:creationId xmlns:a16="http://schemas.microsoft.com/office/drawing/2014/main" id="{AE0F2722-3D0C-4785-AA6A-D0A2F2AC7942}"/>
              </a:ext>
            </a:extLst>
          </p:cNvPr>
          <p:cNvSpPr txBox="1"/>
          <p:nvPr/>
        </p:nvSpPr>
        <p:spPr>
          <a:xfrm>
            <a:off x="5211309" y="5190878"/>
            <a:ext cx="5335531" cy="746261"/>
          </a:xfrm>
          <a:prstGeom prst="rect">
            <a:avLst/>
          </a:prstGeom>
          <a:noFill/>
          <a:ln>
            <a:noFill/>
          </a:ln>
        </p:spPr>
        <p:txBody>
          <a:bodyPr wrap="square" lIns="91440" tIns="45720" rIns="91440" bIns="45720" anchor="ctr" anchorCtr="0">
            <a:noAutofit/>
          </a:bodyPr>
          <a:lstStyle/>
          <a:p>
            <a:pPr>
              <a:buSzPct val="25000"/>
            </a:pPr>
            <a:r>
              <a:rPr lang="zh-CN" altLang="en-US" sz="1600" b="1" dirty="0"/>
              <a:t>消费者采用新产品的情况按其态度分为五类：最早采用者、早期采用者、中期采用者、晚期采用者、最晚采用者</a:t>
            </a:r>
            <a:endParaRPr lang="en-US" altLang="zh-CN" sz="1600" b="1" dirty="0"/>
          </a:p>
        </p:txBody>
      </p:sp>
    </p:spTree>
    <p:custDataLst>
      <p:tags r:id="rId1"/>
    </p:custDataLst>
    <p:extLst>
      <p:ext uri="{BB962C8B-B14F-4D97-AF65-F5344CB8AC3E}">
        <p14:creationId xmlns:p14="http://schemas.microsoft.com/office/powerpoint/2010/main" val="4119479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iṣlïdé"/>
        <p:cNvGrpSpPr/>
        <p:nvPr/>
      </p:nvGrpSpPr>
      <p:grpSpPr>
        <a:xfrm>
          <a:off x="0" y="0"/>
          <a:ext cx="0" cy="0"/>
          <a:chOff x="0" y="0"/>
          <a:chExt cx="0" cy="0"/>
        </a:xfrm>
      </p:grpSpPr>
      <p:sp>
        <p:nvSpPr>
          <p:cNvPr id="14" name="îsḷíḍê">
            <a:extLst>
              <a:ext uri="{FF2B5EF4-FFF2-40B4-BE49-F238E27FC236}">
                <a16:creationId xmlns:a16="http://schemas.microsoft.com/office/drawing/2014/main" id="{E7E8927E-C158-2D38-A63A-D56E83DB5151}"/>
              </a:ext>
            </a:extLst>
          </p:cNvPr>
          <p:cNvSpPr/>
          <p:nvPr/>
        </p:nvSpPr>
        <p:spPr>
          <a:xfrm>
            <a:off x="10973954" y="3790950"/>
            <a:ext cx="587664" cy="3057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ïŝḻíďé">
            <a:extLst>
              <a:ext uri="{FF2B5EF4-FFF2-40B4-BE49-F238E27FC236}">
                <a16:creationId xmlns:a16="http://schemas.microsoft.com/office/drawing/2014/main" id="{3E7816B9-4368-481C-AF7D-011CB1B5D3BB}"/>
              </a:ext>
            </a:extLst>
          </p:cNvPr>
          <p:cNvSpPr>
            <a:spLocks noGrp="1"/>
          </p:cNvSpPr>
          <p:nvPr>
            <p:ph type="title"/>
          </p:nvPr>
        </p:nvSpPr>
        <p:spPr>
          <a:xfrm>
            <a:off x="655411" y="3248187"/>
            <a:ext cx="5731164" cy="885663"/>
          </a:xfrm>
        </p:spPr>
        <p:txBody>
          <a:bodyPr/>
          <a:lstStyle/>
          <a:p>
            <a:br>
              <a:rPr lang="en-US" altLang="zh-CN" dirty="0"/>
            </a:br>
            <a:r>
              <a:rPr kumimoji="1" lang="zh-CN" altLang="en-US" dirty="0">
                <a:solidFill>
                  <a:schemeClr val="tx1"/>
                </a:solidFill>
              </a:rPr>
              <a:t>产品策略</a:t>
            </a:r>
            <a:endParaRPr lang="zh-CN" altLang="en-US" dirty="0">
              <a:solidFill>
                <a:schemeClr val="tx1"/>
              </a:solidFill>
            </a:endParaRPr>
          </a:p>
        </p:txBody>
      </p:sp>
      <p:sp>
        <p:nvSpPr>
          <p:cNvPr id="10" name="îš1iḋê">
            <a:extLst>
              <a:ext uri="{FF2B5EF4-FFF2-40B4-BE49-F238E27FC236}">
                <a16:creationId xmlns:a16="http://schemas.microsoft.com/office/drawing/2014/main" id="{8C49C485-3944-0FB2-DBA9-4B2AB26ADB20}"/>
              </a:ext>
            </a:extLst>
          </p:cNvPr>
          <p:cNvSpPr txBox="1">
            <a:spLocks/>
          </p:cNvSpPr>
          <p:nvPr/>
        </p:nvSpPr>
        <p:spPr>
          <a:xfrm>
            <a:off x="1033236" y="1028701"/>
            <a:ext cx="3576864" cy="16954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lang="zh-CN" altLang="en-US" sz="2400" b="1" kern="1200">
                <a:solidFill>
                  <a:schemeClr val="tx1"/>
                </a:solidFill>
                <a:latin typeface="+mj-lt"/>
                <a:ea typeface="+mj-ea"/>
                <a:cs typeface="+mj-cs"/>
              </a:defRPr>
            </a:lvl1pPr>
          </a:lstStyle>
          <a:p>
            <a:pPr algn="r"/>
            <a:r>
              <a:rPr lang="zh-CN" altLang="en-US" sz="7200" dirty="0">
                <a:solidFill>
                  <a:srgbClr val="080808"/>
                </a:solidFill>
              </a:rPr>
              <a:t>第五章</a:t>
            </a:r>
            <a:endParaRPr lang="en-GB" sz="7200" dirty="0">
              <a:solidFill>
                <a:srgbClr val="080808"/>
              </a:solidFill>
            </a:endParaRPr>
          </a:p>
        </p:txBody>
      </p:sp>
      <p:cxnSp>
        <p:nvCxnSpPr>
          <p:cNvPr id="11" name="íṩľîḑe">
            <a:extLst>
              <a:ext uri="{FF2B5EF4-FFF2-40B4-BE49-F238E27FC236}">
                <a16:creationId xmlns:a16="http://schemas.microsoft.com/office/drawing/2014/main" id="{D43B1E31-E38E-5F5F-620C-B9F26609E579}"/>
              </a:ext>
            </a:extLst>
          </p:cNvPr>
          <p:cNvCxnSpPr>
            <a:cxnSpLocks/>
          </p:cNvCxnSpPr>
          <p:nvPr/>
        </p:nvCxnSpPr>
        <p:spPr>
          <a:xfrm>
            <a:off x="660400" y="5305425"/>
            <a:ext cx="9836150" cy="0"/>
          </a:xfrm>
          <a:prstGeom prst="line">
            <a:avLst/>
          </a:prstGeom>
          <a:ln w="508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ïslîdé">
            <a:extLst>
              <a:ext uri="{FF2B5EF4-FFF2-40B4-BE49-F238E27FC236}">
                <a16:creationId xmlns:a16="http://schemas.microsoft.com/office/drawing/2014/main" id="{5F1CFC76-9F12-064B-9046-3669B2C23FE7}"/>
              </a:ext>
            </a:extLst>
          </p:cNvPr>
          <p:cNvCxnSpPr>
            <a:cxnSpLocks/>
          </p:cNvCxnSpPr>
          <p:nvPr/>
        </p:nvCxnSpPr>
        <p:spPr>
          <a:xfrm>
            <a:off x="655411" y="5305425"/>
            <a:ext cx="1116239"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8555AE98-558A-405E-AA5B-DA0C2E7B45C9}"/>
              </a:ext>
            </a:extLst>
          </p:cNvPr>
          <p:cNvSpPr txBox="1"/>
          <p:nvPr/>
        </p:nvSpPr>
        <p:spPr>
          <a:xfrm>
            <a:off x="683934" y="4288554"/>
            <a:ext cx="2175432" cy="954107"/>
          </a:xfrm>
          <a:prstGeom prst="rect">
            <a:avLst/>
          </a:prstGeom>
          <a:noFill/>
        </p:spPr>
        <p:txBody>
          <a:bodyPr wrap="square" rtlCol="0">
            <a:spAutoFit/>
          </a:bodyPr>
          <a:lstStyle/>
          <a:p>
            <a:r>
              <a:rPr lang="zh-CN" altLang="en-US" sz="1400" dirty="0">
                <a:latin typeface="+mn-ea"/>
              </a:rPr>
              <a:t>第一节 产品和产品组合</a:t>
            </a:r>
            <a:endParaRPr lang="en-US" altLang="zh-CN" sz="1400" dirty="0">
              <a:latin typeface="+mn-ea"/>
            </a:endParaRPr>
          </a:p>
          <a:p>
            <a:r>
              <a:rPr lang="zh-CN" altLang="en-US" sz="1400" dirty="0">
                <a:latin typeface="+mn-ea"/>
              </a:rPr>
              <a:t>第二节 品牌与包装</a:t>
            </a:r>
            <a:endParaRPr lang="en-US" altLang="zh-CN" sz="1400" dirty="0">
              <a:latin typeface="+mn-ea"/>
            </a:endParaRPr>
          </a:p>
          <a:p>
            <a:r>
              <a:rPr lang="zh-CN" altLang="en-US" sz="1400" dirty="0">
                <a:latin typeface="+mn-ea"/>
              </a:rPr>
              <a:t>第三节 产品生命周期</a:t>
            </a:r>
            <a:endParaRPr lang="en-US" altLang="zh-CN" sz="1400" dirty="0">
              <a:latin typeface="+mn-ea"/>
            </a:endParaRPr>
          </a:p>
          <a:p>
            <a:r>
              <a:rPr lang="zh-CN" altLang="en-US" sz="1400" dirty="0">
                <a:latin typeface="+mn-ea"/>
              </a:rPr>
              <a:t>第四节 新产品开发</a:t>
            </a:r>
          </a:p>
        </p:txBody>
      </p:sp>
    </p:spTree>
    <p:custDataLst>
      <p:tags r:id="rId1"/>
    </p:custDataLst>
    <p:extLst>
      <p:ext uri="{BB962C8B-B14F-4D97-AF65-F5344CB8AC3E}">
        <p14:creationId xmlns:p14="http://schemas.microsoft.com/office/powerpoint/2010/main" val="3433488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D5C3B23-4EE5-468D-A187-96FCC7E2F9B4}"/>
              </a:ext>
            </a:extLst>
          </p:cNvPr>
          <p:cNvGrpSpPr/>
          <p:nvPr/>
        </p:nvGrpSpPr>
        <p:grpSpPr>
          <a:xfrm>
            <a:off x="673367" y="1307512"/>
            <a:ext cx="5053665" cy="2197515"/>
            <a:chOff x="673367" y="877892"/>
            <a:chExt cx="5130515" cy="2197515"/>
          </a:xfrm>
        </p:grpSpPr>
        <p:sp>
          <p:nvSpPr>
            <p:cNvPr id="4" name="圆角矩形 7">
              <a:extLst>
                <a:ext uri="{FF2B5EF4-FFF2-40B4-BE49-F238E27FC236}">
                  <a16:creationId xmlns:a16="http://schemas.microsoft.com/office/drawing/2014/main" id="{131B84DE-450A-DA33-95DC-3885F6D6A7AB}"/>
                </a:ext>
              </a:extLst>
            </p:cNvPr>
            <p:cNvSpPr/>
            <p:nvPr/>
          </p:nvSpPr>
          <p:spPr>
            <a:xfrm>
              <a:off x="673367" y="877892"/>
              <a:ext cx="477032" cy="763251"/>
            </a:xfrm>
            <a:prstGeom prst="roundRect">
              <a:avLst>
                <a:gd name="adj" fmla="val 50000"/>
              </a:avLst>
            </a:prstGeom>
            <a:solidFill>
              <a:schemeClr val="accent1">
                <a:alpha val="10000"/>
              </a:schemeClr>
            </a:solidFill>
            <a:ln w="9525" cap="flat">
              <a:noFill/>
              <a:prstDash val="solid"/>
              <a:miter/>
            </a:ln>
          </p:spPr>
          <p:txBody>
            <a:bodyPr rtlCol="0" anchor="ctr"/>
            <a:lstStyle/>
            <a:p>
              <a:pPr algn="ctr"/>
              <a:endParaRPr lang="zh-CN" altLang="en-US" dirty="0">
                <a:solidFill>
                  <a:schemeClr val="tx1"/>
                </a:solidFill>
              </a:endParaRPr>
            </a:p>
          </p:txBody>
        </p:sp>
        <p:sp>
          <p:nvSpPr>
            <p:cNvPr id="5" name="矩形 4">
              <a:extLst>
                <a:ext uri="{FF2B5EF4-FFF2-40B4-BE49-F238E27FC236}">
                  <a16:creationId xmlns:a16="http://schemas.microsoft.com/office/drawing/2014/main" id="{FF2AD1ED-F8AD-983D-716F-DE6B5D3E559A}"/>
                </a:ext>
              </a:extLst>
            </p:cNvPr>
            <p:cNvSpPr/>
            <p:nvPr/>
          </p:nvSpPr>
          <p:spPr>
            <a:xfrm>
              <a:off x="888480" y="1107260"/>
              <a:ext cx="4915402" cy="525465"/>
            </a:xfrm>
            <a:prstGeom prst="rect">
              <a:avLst/>
            </a:prstGeom>
          </p:spPr>
          <p:txBody>
            <a:bodyPr wrap="square" anchor="b" anchorCtr="0">
              <a:noAutofit/>
            </a:bodyPr>
            <a:lstStyle/>
            <a:p>
              <a:pPr>
                <a:buSzPct val="25000"/>
              </a:pPr>
              <a:r>
                <a:rPr lang="zh-CN" altLang="en-US" sz="2800" b="1" dirty="0"/>
                <a:t>一、 产品的整体概念</a:t>
              </a:r>
              <a:endParaRPr lang="en-US" altLang="zh-CN" sz="2800" b="1" dirty="0"/>
            </a:p>
          </p:txBody>
        </p:sp>
        <p:sp>
          <p:nvSpPr>
            <p:cNvPr id="6" name="文本框 5">
              <a:extLst>
                <a:ext uri="{FF2B5EF4-FFF2-40B4-BE49-F238E27FC236}">
                  <a16:creationId xmlns:a16="http://schemas.microsoft.com/office/drawing/2014/main" id="{DF25C07A-7C0C-DB60-8417-9652D1926998}"/>
                </a:ext>
              </a:extLst>
            </p:cNvPr>
            <p:cNvSpPr txBox="1"/>
            <p:nvPr/>
          </p:nvSpPr>
          <p:spPr>
            <a:xfrm>
              <a:off x="1138858" y="1875078"/>
              <a:ext cx="3944740" cy="1200329"/>
            </a:xfrm>
            <a:prstGeom prst="rect">
              <a:avLst/>
            </a:prstGeom>
            <a:noFill/>
          </p:spPr>
          <p:txBody>
            <a:bodyPr wrap="square" anchor="ctr" anchorCtr="0">
              <a:spAutoFit/>
            </a:bodyPr>
            <a:lstStyle/>
            <a:p>
              <a:pPr algn="just"/>
              <a:r>
                <a:rPr lang="zh-CN" altLang="en-US" dirty="0"/>
                <a:t>产品是能够提供给市场、供使用和消费的、可满足某种欲望和需要的任何东西，包括有形的物品、无形的服务、组织、观念或它们的组合。</a:t>
              </a:r>
            </a:p>
          </p:txBody>
        </p:sp>
      </p:grpSp>
      <p:sp>
        <p:nvSpPr>
          <p:cNvPr id="28" name="文本框 27">
            <a:extLst>
              <a:ext uri="{FF2B5EF4-FFF2-40B4-BE49-F238E27FC236}">
                <a16:creationId xmlns:a16="http://schemas.microsoft.com/office/drawing/2014/main" id="{1C6028CD-49F4-4149-A78E-5A60652DFE8F}"/>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产品和产品组合</a:t>
            </a:r>
            <a:endParaRPr lang="en-US" altLang="zh-CN" sz="3600" b="1" dirty="0">
              <a:solidFill>
                <a:schemeClr val="accent1">
                  <a:lumMod val="75000"/>
                </a:schemeClr>
              </a:solidFill>
              <a:latin typeface="+mn-ea"/>
            </a:endParaRPr>
          </a:p>
        </p:txBody>
      </p:sp>
      <p:sp>
        <p:nvSpPr>
          <p:cNvPr id="29" name="矩形 28">
            <a:extLst>
              <a:ext uri="{FF2B5EF4-FFF2-40B4-BE49-F238E27FC236}">
                <a16:creationId xmlns:a16="http://schemas.microsoft.com/office/drawing/2014/main" id="{21942D16-A1BC-4A74-8DB8-EBA1836DBDE4}"/>
              </a:ext>
            </a:extLst>
          </p:cNvPr>
          <p:cNvSpPr/>
          <p:nvPr/>
        </p:nvSpPr>
        <p:spPr>
          <a:xfrm>
            <a:off x="885258" y="4114061"/>
            <a:ext cx="3885651" cy="525465"/>
          </a:xfrm>
          <a:prstGeom prst="rect">
            <a:avLst/>
          </a:prstGeom>
        </p:spPr>
        <p:txBody>
          <a:bodyPr wrap="square" anchor="b" anchorCtr="0">
            <a:noAutofit/>
          </a:bodyPr>
          <a:lstStyle/>
          <a:p>
            <a:pPr>
              <a:buSzPct val="25000"/>
            </a:pPr>
            <a:r>
              <a:rPr lang="zh-CN" altLang="en-US" sz="2800" b="1" dirty="0"/>
              <a:t>二、 产品的五个层次</a:t>
            </a:r>
            <a:endParaRPr lang="en-US" altLang="zh-CN" sz="2800" b="1" dirty="0"/>
          </a:p>
        </p:txBody>
      </p:sp>
      <p:pic>
        <p:nvPicPr>
          <p:cNvPr id="2" name="图片 1">
            <a:extLst>
              <a:ext uri="{FF2B5EF4-FFF2-40B4-BE49-F238E27FC236}">
                <a16:creationId xmlns:a16="http://schemas.microsoft.com/office/drawing/2014/main" id="{FCAF6D4B-6549-46B7-8A6E-18D2EC938C2D}"/>
              </a:ext>
            </a:extLst>
          </p:cNvPr>
          <p:cNvPicPr>
            <a:picLocks noChangeAspect="1"/>
          </p:cNvPicPr>
          <p:nvPr/>
        </p:nvPicPr>
        <p:blipFill>
          <a:blip r:embed="rId3"/>
          <a:stretch>
            <a:fillRect/>
          </a:stretch>
        </p:blipFill>
        <p:spPr>
          <a:xfrm>
            <a:off x="5727032" y="2189502"/>
            <a:ext cx="5573027" cy="4344729"/>
          </a:xfrm>
          <a:prstGeom prst="rect">
            <a:avLst/>
          </a:prstGeom>
        </p:spPr>
      </p:pic>
    </p:spTree>
    <p:custDataLst>
      <p:tags r:id="rId1"/>
    </p:custDataLst>
    <p:extLst>
      <p:ext uri="{BB962C8B-B14F-4D97-AF65-F5344CB8AC3E}">
        <p14:creationId xmlns:p14="http://schemas.microsoft.com/office/powerpoint/2010/main" val="634291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
            <a:extLst>
              <a:ext uri="{FF2B5EF4-FFF2-40B4-BE49-F238E27FC236}">
                <a16:creationId xmlns:a16="http://schemas.microsoft.com/office/drawing/2014/main" id="{131B84DE-450A-DA33-95DC-3885F6D6A7AB}"/>
              </a:ext>
            </a:extLst>
          </p:cNvPr>
          <p:cNvSpPr/>
          <p:nvPr/>
        </p:nvSpPr>
        <p:spPr>
          <a:xfrm>
            <a:off x="673367" y="1307512"/>
            <a:ext cx="469887" cy="763251"/>
          </a:xfrm>
          <a:prstGeom prst="roundRect">
            <a:avLst>
              <a:gd name="adj" fmla="val 50000"/>
            </a:avLst>
          </a:prstGeom>
          <a:solidFill>
            <a:schemeClr val="accent1">
              <a:alpha val="10000"/>
            </a:schemeClr>
          </a:solidFill>
          <a:ln w="9525" cap="flat">
            <a:noFill/>
            <a:prstDash val="solid"/>
            <a:miter/>
          </a:ln>
        </p:spPr>
        <p:txBody>
          <a:bodyPr rtlCol="0" anchor="ctr"/>
          <a:lstStyle/>
          <a:p>
            <a:pPr algn="ctr"/>
            <a:endParaRPr lang="zh-CN" altLang="en-US" dirty="0">
              <a:solidFill>
                <a:schemeClr val="tx1"/>
              </a:solidFill>
            </a:endParaRPr>
          </a:p>
        </p:txBody>
      </p:sp>
      <p:sp>
        <p:nvSpPr>
          <p:cNvPr id="28" name="文本框 27">
            <a:extLst>
              <a:ext uri="{FF2B5EF4-FFF2-40B4-BE49-F238E27FC236}">
                <a16:creationId xmlns:a16="http://schemas.microsoft.com/office/drawing/2014/main" id="{1C6028CD-49F4-4149-A78E-5A60652DFE8F}"/>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产品和产品组合</a:t>
            </a:r>
            <a:endParaRPr lang="en-US" altLang="zh-CN" sz="3600" b="1" dirty="0">
              <a:solidFill>
                <a:schemeClr val="accent1">
                  <a:lumMod val="75000"/>
                </a:schemeClr>
              </a:solidFill>
              <a:latin typeface="+mn-ea"/>
            </a:endParaRPr>
          </a:p>
        </p:txBody>
      </p:sp>
      <p:sp>
        <p:nvSpPr>
          <p:cNvPr id="29" name="矩形 28">
            <a:extLst>
              <a:ext uri="{FF2B5EF4-FFF2-40B4-BE49-F238E27FC236}">
                <a16:creationId xmlns:a16="http://schemas.microsoft.com/office/drawing/2014/main" id="{21942D16-A1BC-4A74-8DB8-EBA1836DBDE4}"/>
              </a:ext>
            </a:extLst>
          </p:cNvPr>
          <p:cNvSpPr/>
          <p:nvPr/>
        </p:nvSpPr>
        <p:spPr>
          <a:xfrm>
            <a:off x="908310" y="1545298"/>
            <a:ext cx="3885651" cy="525465"/>
          </a:xfrm>
          <a:prstGeom prst="rect">
            <a:avLst/>
          </a:prstGeom>
        </p:spPr>
        <p:txBody>
          <a:bodyPr wrap="square" anchor="b" anchorCtr="0">
            <a:noAutofit/>
          </a:bodyPr>
          <a:lstStyle/>
          <a:p>
            <a:pPr>
              <a:buSzPct val="25000"/>
            </a:pPr>
            <a:r>
              <a:rPr lang="zh-CN" altLang="en-US" sz="2800" b="1" dirty="0"/>
              <a:t>二、 产品的五个层次</a:t>
            </a:r>
            <a:endParaRPr lang="en-US" altLang="zh-CN" sz="2800" b="1" dirty="0"/>
          </a:p>
        </p:txBody>
      </p:sp>
      <p:pic>
        <p:nvPicPr>
          <p:cNvPr id="31" name="第五章 产品的层次">
            <a:hlinkClick r:id="" action="ppaction://media"/>
            <a:extLst>
              <a:ext uri="{FF2B5EF4-FFF2-40B4-BE49-F238E27FC236}">
                <a16:creationId xmlns:a16="http://schemas.microsoft.com/office/drawing/2014/main" id="{6E3F03E6-1EF4-48D9-B0AF-99A6C2FBDEF9}"/>
              </a:ext>
            </a:extLst>
          </p:cNvPr>
          <p:cNvPicPr>
            <a:picLocks noChangeAspect="1"/>
          </p:cNvPicPr>
          <p:nvPr>
            <a:videoFile r:link="rId3"/>
            <p:extLst>
              <p:ext uri="{DAA4B4D4-6D71-4841-9C94-3DE7FCFB9230}">
                <p14:media xmlns:p14="http://schemas.microsoft.com/office/powerpoint/2010/main" r:embed="rId2"/>
              </p:ext>
            </p:extLst>
          </p:nvPr>
        </p:nvPicPr>
        <p:blipFill>
          <a:blip r:embed="rId5"/>
          <a:stretch>
            <a:fillRect/>
          </a:stretch>
        </p:blipFill>
        <p:spPr>
          <a:xfrm>
            <a:off x="2252313" y="2231568"/>
            <a:ext cx="8224768" cy="4626432"/>
          </a:xfrm>
          <a:prstGeom prst="rect">
            <a:avLst/>
          </a:prstGeom>
        </p:spPr>
      </p:pic>
    </p:spTree>
    <p:custDataLst>
      <p:tags r:id="rId1"/>
    </p:custDataLst>
    <p:extLst>
      <p:ext uri="{BB962C8B-B14F-4D97-AF65-F5344CB8AC3E}">
        <p14:creationId xmlns:p14="http://schemas.microsoft.com/office/powerpoint/2010/main" val="2627757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1193"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1"/>
                </p:tgtEl>
              </p:cMediaNode>
            </p:video>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1"/>
                                        </p:tgtEl>
                                      </p:cBhvr>
                                    </p:cmd>
                                  </p:childTnLst>
                                </p:cTn>
                              </p:par>
                            </p:childTnLst>
                          </p:cTn>
                        </p:par>
                      </p:childTnLst>
                    </p:cTn>
                  </p:par>
                </p:childTnLst>
              </p:cTn>
              <p:nextCondLst>
                <p:cond evt="onClick" delay="0">
                  <p:tgtEl>
                    <p:spTgt spid="31"/>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2E5FE72B-C3CE-30A0-C99D-68EC736A251D}"/>
              </a:ext>
            </a:extLst>
          </p:cNvPr>
          <p:cNvSpPr txBox="1"/>
          <p:nvPr/>
        </p:nvSpPr>
        <p:spPr>
          <a:xfrm>
            <a:off x="1974923" y="4924640"/>
            <a:ext cx="2552335" cy="830997"/>
          </a:xfrm>
          <a:prstGeom prst="rect">
            <a:avLst/>
          </a:prstGeom>
        </p:spPr>
        <p:txBody>
          <a:bodyPr wrap="square" rtlCol="0">
            <a:spAutoFit/>
          </a:bodyPr>
          <a:lstStyle>
            <a:defPPr>
              <a:defRPr lang="zh-CN"/>
            </a:defPPr>
            <a:lvl1pPr>
              <a:lnSpc>
                <a:spcPts val="1500"/>
              </a:lnSpc>
              <a:defRPr sz="900"/>
            </a:lvl1pPr>
          </a:lstStyle>
          <a:p>
            <a:pPr>
              <a:lnSpc>
                <a:spcPct val="100000"/>
              </a:lnSpc>
            </a:pPr>
            <a:r>
              <a:rPr kumimoji="1" lang="zh-CN" altLang="en-US" sz="1600" b="1" dirty="0"/>
              <a:t>产品组合是指企业的经营范围和全部产品线、产品项目的组合搭配。</a:t>
            </a:r>
            <a:endParaRPr kumimoji="1" lang="en-US" altLang="zh-CN" sz="1600" b="1" dirty="0"/>
          </a:p>
        </p:txBody>
      </p:sp>
      <p:grpSp>
        <p:nvGrpSpPr>
          <p:cNvPr id="2" name="组合 1">
            <a:extLst>
              <a:ext uri="{FF2B5EF4-FFF2-40B4-BE49-F238E27FC236}">
                <a16:creationId xmlns:a16="http://schemas.microsoft.com/office/drawing/2014/main" id="{5334443C-BA51-4B0B-8751-CDCABA15F98F}"/>
              </a:ext>
            </a:extLst>
          </p:cNvPr>
          <p:cNvGrpSpPr/>
          <p:nvPr/>
        </p:nvGrpSpPr>
        <p:grpSpPr>
          <a:xfrm>
            <a:off x="2374792" y="2675912"/>
            <a:ext cx="1752600" cy="1752600"/>
            <a:chOff x="3066870" y="2675911"/>
            <a:chExt cx="1752600" cy="1752600"/>
          </a:xfrm>
        </p:grpSpPr>
        <p:sp>
          <p:nvSpPr>
            <p:cNvPr id="6" name="圆角矩形 17">
              <a:extLst>
                <a:ext uri="{FF2B5EF4-FFF2-40B4-BE49-F238E27FC236}">
                  <a16:creationId xmlns:a16="http://schemas.microsoft.com/office/drawing/2014/main" id="{763A6467-66D5-826A-1DF2-27D3539F0F96}"/>
                </a:ext>
              </a:extLst>
            </p:cNvPr>
            <p:cNvSpPr/>
            <p:nvPr/>
          </p:nvSpPr>
          <p:spPr>
            <a:xfrm rot="2700000">
              <a:off x="3066870" y="2675911"/>
              <a:ext cx="1752600" cy="1752600"/>
            </a:xfrm>
            <a:prstGeom prst="roundRect">
              <a:avLst>
                <a:gd name="adj" fmla="val 6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3F92C06-AD9F-0310-5280-B5B504849875}"/>
                </a:ext>
              </a:extLst>
            </p:cNvPr>
            <p:cNvSpPr txBox="1"/>
            <p:nvPr/>
          </p:nvSpPr>
          <p:spPr>
            <a:xfrm>
              <a:off x="3225207"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01</a:t>
              </a:r>
            </a:p>
          </p:txBody>
        </p:sp>
        <p:sp>
          <p:nvSpPr>
            <p:cNvPr id="10" name="文本框 9">
              <a:extLst>
                <a:ext uri="{FF2B5EF4-FFF2-40B4-BE49-F238E27FC236}">
                  <a16:creationId xmlns:a16="http://schemas.microsoft.com/office/drawing/2014/main" id="{D3104D7D-B957-6EB9-94D4-46C2A9F41985}"/>
                </a:ext>
              </a:extLst>
            </p:cNvPr>
            <p:cNvSpPr txBox="1"/>
            <p:nvPr/>
          </p:nvSpPr>
          <p:spPr>
            <a:xfrm>
              <a:off x="3225207" y="3608777"/>
              <a:ext cx="1435925" cy="646331"/>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产品组合的含义</a:t>
              </a:r>
            </a:p>
          </p:txBody>
        </p:sp>
      </p:grpSp>
      <p:grpSp>
        <p:nvGrpSpPr>
          <p:cNvPr id="19" name="组合 18">
            <a:extLst>
              <a:ext uri="{FF2B5EF4-FFF2-40B4-BE49-F238E27FC236}">
                <a16:creationId xmlns:a16="http://schemas.microsoft.com/office/drawing/2014/main" id="{DA683D67-26EB-4AAE-A098-546B9430F978}"/>
              </a:ext>
            </a:extLst>
          </p:cNvPr>
          <p:cNvGrpSpPr/>
          <p:nvPr/>
        </p:nvGrpSpPr>
        <p:grpSpPr>
          <a:xfrm>
            <a:off x="5084288" y="2675912"/>
            <a:ext cx="1752600" cy="1752600"/>
            <a:chOff x="5252261" y="2675912"/>
            <a:chExt cx="1752600" cy="1752600"/>
          </a:xfrm>
        </p:grpSpPr>
        <p:sp>
          <p:nvSpPr>
            <p:cNvPr id="5" name="圆角矩形 19">
              <a:extLst>
                <a:ext uri="{FF2B5EF4-FFF2-40B4-BE49-F238E27FC236}">
                  <a16:creationId xmlns:a16="http://schemas.microsoft.com/office/drawing/2014/main" id="{09828E59-A061-9204-9802-10C2AE45C792}"/>
                </a:ext>
              </a:extLst>
            </p:cNvPr>
            <p:cNvSpPr/>
            <p:nvPr/>
          </p:nvSpPr>
          <p:spPr>
            <a:xfrm rot="2700000">
              <a:off x="5252261" y="2675912"/>
              <a:ext cx="1752600" cy="1752600"/>
            </a:xfrm>
            <a:prstGeom prst="roundRect">
              <a:avLst>
                <a:gd name="adj" fmla="val 600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7790DF0-E9C3-74B7-7C31-636BECA89121}"/>
                </a:ext>
              </a:extLst>
            </p:cNvPr>
            <p:cNvSpPr txBox="1"/>
            <p:nvPr/>
          </p:nvSpPr>
          <p:spPr>
            <a:xfrm>
              <a:off x="5410597"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02</a:t>
              </a:r>
            </a:p>
          </p:txBody>
        </p:sp>
        <p:sp>
          <p:nvSpPr>
            <p:cNvPr id="13" name="文本框 12">
              <a:extLst>
                <a:ext uri="{FF2B5EF4-FFF2-40B4-BE49-F238E27FC236}">
                  <a16:creationId xmlns:a16="http://schemas.microsoft.com/office/drawing/2014/main" id="{FB0BCEEA-69E9-F29A-294E-1F3EB433F4BE}"/>
                </a:ext>
              </a:extLst>
            </p:cNvPr>
            <p:cNvSpPr txBox="1"/>
            <p:nvPr/>
          </p:nvSpPr>
          <p:spPr>
            <a:xfrm>
              <a:off x="5410597" y="3608777"/>
              <a:ext cx="1435925" cy="646331"/>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产品组合决策</a:t>
              </a:r>
              <a:endParaRPr lang="en-US" altLang="zh-CN" sz="1800" dirty="0"/>
            </a:p>
          </p:txBody>
        </p:sp>
      </p:grpSp>
      <p:grpSp>
        <p:nvGrpSpPr>
          <p:cNvPr id="21" name="组合 20">
            <a:extLst>
              <a:ext uri="{FF2B5EF4-FFF2-40B4-BE49-F238E27FC236}">
                <a16:creationId xmlns:a16="http://schemas.microsoft.com/office/drawing/2014/main" id="{492E62CF-7BD4-4088-8CB5-23C356D6EBD4}"/>
              </a:ext>
            </a:extLst>
          </p:cNvPr>
          <p:cNvGrpSpPr/>
          <p:nvPr/>
        </p:nvGrpSpPr>
        <p:grpSpPr>
          <a:xfrm>
            <a:off x="7793785" y="2675912"/>
            <a:ext cx="1752600" cy="1752600"/>
            <a:chOff x="7437651" y="2675913"/>
            <a:chExt cx="1752600" cy="1752600"/>
          </a:xfrm>
        </p:grpSpPr>
        <p:sp>
          <p:nvSpPr>
            <p:cNvPr id="4" name="圆角矩形 20">
              <a:extLst>
                <a:ext uri="{FF2B5EF4-FFF2-40B4-BE49-F238E27FC236}">
                  <a16:creationId xmlns:a16="http://schemas.microsoft.com/office/drawing/2014/main" id="{F3CA38D7-E978-903C-5713-FBEB7816919F}"/>
                </a:ext>
              </a:extLst>
            </p:cNvPr>
            <p:cNvSpPr/>
            <p:nvPr/>
          </p:nvSpPr>
          <p:spPr>
            <a:xfrm rot="2700000">
              <a:off x="7437651" y="2675913"/>
              <a:ext cx="1752600" cy="1752600"/>
            </a:xfrm>
            <a:prstGeom prst="roundRect">
              <a:avLst>
                <a:gd name="adj" fmla="val 6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1F698B31-2D8C-1F68-7254-B4235B48B44B}"/>
                </a:ext>
              </a:extLst>
            </p:cNvPr>
            <p:cNvSpPr txBox="1"/>
            <p:nvPr/>
          </p:nvSpPr>
          <p:spPr>
            <a:xfrm>
              <a:off x="7595988" y="3060126"/>
              <a:ext cx="1435925"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3200" b="1" dirty="0">
                  <a:solidFill>
                    <a:srgbClr val="FFFFFF"/>
                  </a:solidFill>
                </a:rPr>
                <a:t>03</a:t>
              </a:r>
            </a:p>
          </p:txBody>
        </p:sp>
        <p:sp>
          <p:nvSpPr>
            <p:cNvPr id="15" name="文本框 14">
              <a:extLst>
                <a:ext uri="{FF2B5EF4-FFF2-40B4-BE49-F238E27FC236}">
                  <a16:creationId xmlns:a16="http://schemas.microsoft.com/office/drawing/2014/main" id="{CFA2A965-370B-2244-06EB-4E012DE84E4A}"/>
                </a:ext>
              </a:extLst>
            </p:cNvPr>
            <p:cNvSpPr txBox="1"/>
            <p:nvPr/>
          </p:nvSpPr>
          <p:spPr>
            <a:xfrm>
              <a:off x="7595988" y="3608777"/>
              <a:ext cx="1435925" cy="646331"/>
            </a:xfrm>
            <a:prstGeom prst="rect">
              <a:avLst/>
            </a:prstGeom>
            <a:noFill/>
          </p:spPr>
          <p:txBody>
            <a:bodyPr wrap="square" rtlCol="0">
              <a:spAutoFit/>
            </a:bodyPr>
            <a:lstStyle>
              <a:defPPr>
                <a:defRPr lang="zh-CN"/>
              </a:defPPr>
              <a:lvl1pPr>
                <a:defRPr sz="1400" b="1">
                  <a:solidFill>
                    <a:srgbClr val="FFFFFF"/>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800" dirty="0"/>
                <a:t>产品线长度决策</a:t>
              </a:r>
              <a:endParaRPr lang="en-US" altLang="zh-CN" sz="1800" dirty="0"/>
            </a:p>
          </p:txBody>
        </p:sp>
      </p:grpSp>
      <p:sp>
        <p:nvSpPr>
          <p:cNvPr id="17" name="文本框 16">
            <a:extLst>
              <a:ext uri="{FF2B5EF4-FFF2-40B4-BE49-F238E27FC236}">
                <a16:creationId xmlns:a16="http://schemas.microsoft.com/office/drawing/2014/main" id="{CB189A87-92B9-4019-BC88-9533DB77A7CD}"/>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第一节 产品和产品组合</a:t>
            </a:r>
            <a:endParaRPr lang="en-US" altLang="zh-CN" sz="3600" b="1" dirty="0">
              <a:solidFill>
                <a:schemeClr val="accent1">
                  <a:lumMod val="75000"/>
                </a:schemeClr>
              </a:solidFill>
              <a:latin typeface="+mn-ea"/>
            </a:endParaRPr>
          </a:p>
        </p:txBody>
      </p:sp>
      <p:sp>
        <p:nvSpPr>
          <p:cNvPr id="18" name="îṥḻïďè">
            <a:extLst>
              <a:ext uri="{FF2B5EF4-FFF2-40B4-BE49-F238E27FC236}">
                <a16:creationId xmlns:a16="http://schemas.microsoft.com/office/drawing/2014/main" id="{EE0F71B8-61DF-4D44-AE94-5E7373D35C6B}"/>
              </a:ext>
            </a:extLst>
          </p:cNvPr>
          <p:cNvSpPr/>
          <p:nvPr/>
        </p:nvSpPr>
        <p:spPr>
          <a:xfrm>
            <a:off x="4661132" y="1308511"/>
            <a:ext cx="5540924"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三、 产品组合</a:t>
            </a:r>
            <a:endParaRPr kumimoji="1" lang="en-US" altLang="zh-CN" sz="2800" b="1" dirty="0">
              <a:solidFill>
                <a:schemeClr val="tx1"/>
              </a:solidFill>
            </a:endParaRPr>
          </a:p>
        </p:txBody>
      </p:sp>
      <p:sp>
        <p:nvSpPr>
          <p:cNvPr id="20" name="文本框 19">
            <a:extLst>
              <a:ext uri="{FF2B5EF4-FFF2-40B4-BE49-F238E27FC236}">
                <a16:creationId xmlns:a16="http://schemas.microsoft.com/office/drawing/2014/main" id="{04E6A884-4E6D-4C6B-8B3F-183ED4250985}"/>
              </a:ext>
            </a:extLst>
          </p:cNvPr>
          <p:cNvSpPr txBox="1"/>
          <p:nvPr/>
        </p:nvSpPr>
        <p:spPr>
          <a:xfrm>
            <a:off x="4721312" y="4894905"/>
            <a:ext cx="2552335" cy="1077218"/>
          </a:xfrm>
          <a:prstGeom prst="rect">
            <a:avLst/>
          </a:prstGeom>
        </p:spPr>
        <p:txBody>
          <a:bodyPr wrap="square" rtlCol="0">
            <a:spAutoFit/>
          </a:bodyPr>
          <a:lstStyle>
            <a:defPPr>
              <a:defRPr lang="zh-CN"/>
            </a:defPPr>
            <a:lvl1pPr>
              <a:lnSpc>
                <a:spcPts val="1500"/>
              </a:lnSpc>
              <a:defRPr sz="900"/>
            </a:lvl1pPr>
          </a:lstStyle>
          <a:p>
            <a:pPr>
              <a:lnSpc>
                <a:spcPct val="100000"/>
              </a:lnSpc>
            </a:pPr>
            <a:r>
              <a:rPr kumimoji="1" lang="zh-CN" altLang="en-US" sz="1600" b="1" dirty="0"/>
              <a:t>产品组合宽度（广度）</a:t>
            </a:r>
            <a:endParaRPr kumimoji="1" lang="en-US" altLang="zh-CN" sz="1600" b="1" dirty="0"/>
          </a:p>
          <a:p>
            <a:pPr>
              <a:lnSpc>
                <a:spcPct val="100000"/>
              </a:lnSpc>
            </a:pPr>
            <a:r>
              <a:rPr kumimoji="1" lang="zh-CN" altLang="en-US" sz="1600" b="1" dirty="0"/>
              <a:t>产品组合长度</a:t>
            </a:r>
            <a:endParaRPr kumimoji="1" lang="en-US" altLang="zh-CN" sz="1600" b="1" dirty="0"/>
          </a:p>
          <a:p>
            <a:pPr>
              <a:lnSpc>
                <a:spcPct val="100000"/>
              </a:lnSpc>
            </a:pPr>
            <a:r>
              <a:rPr kumimoji="1" lang="zh-CN" altLang="en-US" sz="1600" b="1" dirty="0"/>
              <a:t>产品组合深度</a:t>
            </a:r>
            <a:endParaRPr kumimoji="1" lang="en-US" altLang="zh-CN" sz="1600" b="1" dirty="0"/>
          </a:p>
          <a:p>
            <a:pPr>
              <a:lnSpc>
                <a:spcPct val="100000"/>
              </a:lnSpc>
            </a:pPr>
            <a:r>
              <a:rPr kumimoji="1" lang="zh-CN" altLang="en-US" sz="1600" b="1" dirty="0"/>
              <a:t>产品组合相关度（关联度）</a:t>
            </a:r>
            <a:endParaRPr kumimoji="1" lang="en-US" altLang="zh-CN" sz="1600" b="1" dirty="0"/>
          </a:p>
        </p:txBody>
      </p:sp>
      <p:sp>
        <p:nvSpPr>
          <p:cNvPr id="22" name="文本框 21">
            <a:extLst>
              <a:ext uri="{FF2B5EF4-FFF2-40B4-BE49-F238E27FC236}">
                <a16:creationId xmlns:a16="http://schemas.microsoft.com/office/drawing/2014/main" id="{23B82EBF-546B-486B-BB83-A4BFF54CB848}"/>
              </a:ext>
            </a:extLst>
          </p:cNvPr>
          <p:cNvSpPr txBox="1"/>
          <p:nvPr/>
        </p:nvSpPr>
        <p:spPr>
          <a:xfrm>
            <a:off x="8123881" y="4924640"/>
            <a:ext cx="1881678" cy="584775"/>
          </a:xfrm>
          <a:prstGeom prst="rect">
            <a:avLst/>
          </a:prstGeom>
        </p:spPr>
        <p:txBody>
          <a:bodyPr wrap="square" rtlCol="0">
            <a:spAutoFit/>
          </a:bodyPr>
          <a:lstStyle>
            <a:defPPr>
              <a:defRPr lang="zh-CN"/>
            </a:defPPr>
            <a:lvl1pPr>
              <a:lnSpc>
                <a:spcPts val="1500"/>
              </a:lnSpc>
              <a:defRPr sz="900"/>
            </a:lvl1pPr>
          </a:lstStyle>
          <a:p>
            <a:pPr>
              <a:lnSpc>
                <a:spcPct val="100000"/>
              </a:lnSpc>
            </a:pPr>
            <a:r>
              <a:rPr kumimoji="1" lang="zh-CN" altLang="en-US" sz="1600" b="1" dirty="0"/>
              <a:t>产品线延伸</a:t>
            </a:r>
            <a:endParaRPr kumimoji="1" lang="en-US" altLang="zh-CN" sz="1600" b="1" dirty="0"/>
          </a:p>
          <a:p>
            <a:pPr>
              <a:lnSpc>
                <a:spcPct val="100000"/>
              </a:lnSpc>
            </a:pPr>
            <a:r>
              <a:rPr kumimoji="1" lang="zh-CN" altLang="en-US" sz="1600" b="1" dirty="0"/>
              <a:t>产品线扩充</a:t>
            </a:r>
            <a:endParaRPr kumimoji="1" lang="en-US" altLang="zh-CN" sz="1600" b="1" dirty="0"/>
          </a:p>
        </p:txBody>
      </p:sp>
    </p:spTree>
    <p:custDataLst>
      <p:tags r:id="rId1"/>
    </p:custDataLst>
    <p:extLst>
      <p:ext uri="{BB962C8B-B14F-4D97-AF65-F5344CB8AC3E}">
        <p14:creationId xmlns:p14="http://schemas.microsoft.com/office/powerpoint/2010/main" val="45310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ïślidè"/>
        <p:cNvGrpSpPr/>
        <p:nvPr/>
      </p:nvGrpSpPr>
      <p:grpSpPr>
        <a:xfrm>
          <a:off x="0" y="0"/>
          <a:ext cx="0" cy="0"/>
          <a:chOff x="0" y="0"/>
          <a:chExt cx="0" cy="0"/>
        </a:xfrm>
      </p:grpSpPr>
      <p:grpSp>
        <p:nvGrpSpPr>
          <p:cNvPr id="4" name="ïşḻiďé">
            <a:extLst>
              <a:ext uri="{FF2B5EF4-FFF2-40B4-BE49-F238E27FC236}">
                <a16:creationId xmlns:a16="http://schemas.microsoft.com/office/drawing/2014/main" id="{0783C925-5B23-B6DE-B889-8D8906B4A684}"/>
              </a:ext>
            </a:extLst>
          </p:cNvPr>
          <p:cNvGrpSpPr/>
          <p:nvPr/>
        </p:nvGrpSpPr>
        <p:grpSpPr>
          <a:xfrm>
            <a:off x="587614" y="876408"/>
            <a:ext cx="10858500" cy="5181438"/>
            <a:chOff x="587614" y="876408"/>
            <a:chExt cx="10858500" cy="5181438"/>
          </a:xfrm>
        </p:grpSpPr>
        <p:sp>
          <p:nvSpPr>
            <p:cNvPr id="5" name="iṡḷïḍê">
              <a:extLst>
                <a:ext uri="{FF2B5EF4-FFF2-40B4-BE49-F238E27FC236}">
                  <a16:creationId xmlns:a16="http://schemas.microsoft.com/office/drawing/2014/main" id="{B14AC84F-B5E5-BB70-32D2-A4F6CB8A3EC6}"/>
                </a:ext>
              </a:extLst>
            </p:cNvPr>
            <p:cNvSpPr/>
            <p:nvPr/>
          </p:nvSpPr>
          <p:spPr>
            <a:xfrm>
              <a:off x="4865311" y="1810188"/>
              <a:ext cx="2448678" cy="500183"/>
            </a:xfrm>
            <a:prstGeom prst="roundRect">
              <a:avLst>
                <a:gd name="adj" fmla="val 10600"/>
              </a:avLst>
            </a:prstGeom>
            <a:solidFill>
              <a:schemeClr val="accent1"/>
            </a:solidFill>
            <a:ln w="6055" cap="flat">
              <a:noFill/>
              <a:prstDash val="solid"/>
              <a:miter/>
            </a:ln>
          </p:spPr>
          <p:txBody>
            <a:bodyPr lIns="91440" tIns="45720" rIns="91440" bIns="45720" rtlCol="0" anchor="ctr">
              <a:noAutofit/>
            </a:bodyPr>
            <a:lstStyle/>
            <a:p>
              <a:pPr algn="ctr" defTabSz="913765">
                <a:lnSpc>
                  <a:spcPct val="130000"/>
                </a:lnSpc>
              </a:pPr>
              <a:r>
                <a:rPr lang="en-US" altLang="zh-CN" sz="2400" b="1" dirty="0">
                  <a:solidFill>
                    <a:srgbClr val="FFFFFF"/>
                  </a:solidFill>
                </a:rPr>
                <a:t>1. </a:t>
              </a:r>
              <a:r>
                <a:rPr lang="zh-CN" altLang="en-US" sz="2400" b="1" dirty="0">
                  <a:solidFill>
                    <a:srgbClr val="FFFFFF"/>
                  </a:solidFill>
                </a:rPr>
                <a:t>品牌</a:t>
              </a:r>
              <a:endParaRPr lang="en-US" altLang="zh-CN" sz="2400" b="1" dirty="0">
                <a:solidFill>
                  <a:srgbClr val="FFFFFF"/>
                </a:solidFill>
              </a:endParaRPr>
            </a:p>
          </p:txBody>
        </p:sp>
        <p:cxnSp>
          <p:nvCxnSpPr>
            <p:cNvPr id="6" name="ïş1íḋê">
              <a:extLst>
                <a:ext uri="{FF2B5EF4-FFF2-40B4-BE49-F238E27FC236}">
                  <a16:creationId xmlns:a16="http://schemas.microsoft.com/office/drawing/2014/main" id="{CE0FEEFF-66AB-D9EB-6FF2-8B67A134B278}"/>
                </a:ext>
              </a:extLst>
            </p:cNvPr>
            <p:cNvCxnSpPr>
              <a:cxnSpLocks/>
            </p:cNvCxnSpPr>
            <p:nvPr/>
          </p:nvCxnSpPr>
          <p:spPr>
            <a:xfrm>
              <a:off x="6095999" y="3432069"/>
              <a:ext cx="0" cy="1135719"/>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7" name="íślïḋè">
              <a:extLst>
                <a:ext uri="{FF2B5EF4-FFF2-40B4-BE49-F238E27FC236}">
                  <a16:creationId xmlns:a16="http://schemas.microsoft.com/office/drawing/2014/main" id="{0B3AC78B-7A3C-1C66-BF1F-020FBC696740}"/>
                </a:ext>
              </a:extLst>
            </p:cNvPr>
            <p:cNvSpPr/>
            <p:nvPr/>
          </p:nvSpPr>
          <p:spPr>
            <a:xfrm>
              <a:off x="799564" y="5089436"/>
              <a:ext cx="3138076" cy="96841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36000" rIns="180000" bIns="36000" numCol="1" spcCol="0" rtlCol="0" fromWordArt="0" anchor="ctr" anchorCtr="0" forceAA="0" compatLnSpc="1">
              <a:noAutofit/>
            </a:bodyPr>
            <a:lstStyle/>
            <a:p>
              <a:pPr algn="ctr" defTabSz="913765">
                <a:lnSpc>
                  <a:spcPct val="120000"/>
                </a:lnSpc>
              </a:pPr>
              <a:r>
                <a:rPr lang="zh-CN" altLang="en-US" sz="1600" dirty="0">
                  <a:solidFill>
                    <a:schemeClr val="tx1"/>
                  </a:solidFill>
                </a:rPr>
                <a:t>品牌中可用语言表达即可发声的部分</a:t>
              </a:r>
              <a:endParaRPr lang="en-US" altLang="zh-CN" sz="1600" dirty="0">
                <a:solidFill>
                  <a:schemeClr val="tx1"/>
                </a:solidFill>
              </a:endParaRPr>
            </a:p>
          </p:txBody>
        </p:sp>
        <p:cxnSp>
          <p:nvCxnSpPr>
            <p:cNvPr id="8" name="î$1îde">
              <a:extLst>
                <a:ext uri="{FF2B5EF4-FFF2-40B4-BE49-F238E27FC236}">
                  <a16:creationId xmlns:a16="http://schemas.microsoft.com/office/drawing/2014/main" id="{618C3C40-21B2-06B6-427B-4BDC285D8A25}"/>
                </a:ext>
              </a:extLst>
            </p:cNvPr>
            <p:cNvCxnSpPr>
              <a:cxnSpLocks/>
            </p:cNvCxnSpPr>
            <p:nvPr/>
          </p:nvCxnSpPr>
          <p:spPr>
            <a:xfrm flipH="1">
              <a:off x="2368602" y="3999929"/>
              <a:ext cx="7467171" cy="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9" name="ïSliḋê">
              <a:extLst>
                <a:ext uri="{FF2B5EF4-FFF2-40B4-BE49-F238E27FC236}">
                  <a16:creationId xmlns:a16="http://schemas.microsoft.com/office/drawing/2014/main" id="{C4BB8A38-3DA2-D228-1312-689A1A17E643}"/>
                </a:ext>
              </a:extLst>
            </p:cNvPr>
            <p:cNvCxnSpPr>
              <a:cxnSpLocks/>
            </p:cNvCxnSpPr>
            <p:nvPr/>
          </p:nvCxnSpPr>
          <p:spPr>
            <a:xfrm>
              <a:off x="2375488" y="3999929"/>
              <a:ext cx="0" cy="56786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 name="iṣlíḓê">
              <a:extLst>
                <a:ext uri="{FF2B5EF4-FFF2-40B4-BE49-F238E27FC236}">
                  <a16:creationId xmlns:a16="http://schemas.microsoft.com/office/drawing/2014/main" id="{8D519865-8047-B314-969C-A84C9D96E960}"/>
                </a:ext>
              </a:extLst>
            </p:cNvPr>
            <p:cNvSpPr/>
            <p:nvPr/>
          </p:nvSpPr>
          <p:spPr>
            <a:xfrm>
              <a:off x="1151149" y="456778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① 品牌名称</a:t>
              </a:r>
              <a:endParaRPr lang="en-US" altLang="zh-CN" b="1" dirty="0">
                <a:solidFill>
                  <a:schemeClr val="tx1"/>
                </a:solidFill>
              </a:endParaRPr>
            </a:p>
          </p:txBody>
        </p:sp>
        <p:sp>
          <p:nvSpPr>
            <p:cNvPr id="11" name="îsḻíde">
              <a:extLst>
                <a:ext uri="{FF2B5EF4-FFF2-40B4-BE49-F238E27FC236}">
                  <a16:creationId xmlns:a16="http://schemas.microsoft.com/office/drawing/2014/main" id="{4E57771B-48F8-C9C0-896C-9AE730ABB8FF}"/>
                </a:ext>
              </a:extLst>
            </p:cNvPr>
            <p:cNvSpPr/>
            <p:nvPr/>
          </p:nvSpPr>
          <p:spPr>
            <a:xfrm>
              <a:off x="4526962" y="5165690"/>
              <a:ext cx="3138076" cy="815902"/>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36000" rIns="180000" bIns="36000" numCol="1" spcCol="0" rtlCol="0" fromWordArt="0" anchor="ctr" anchorCtr="0" forceAA="0" compatLnSpc="1">
              <a:noAutofit/>
            </a:bodyPr>
            <a:lstStyle/>
            <a:p>
              <a:pPr algn="ctr" defTabSz="913765">
                <a:lnSpc>
                  <a:spcPct val="120000"/>
                </a:lnSpc>
              </a:pPr>
              <a:r>
                <a:rPr lang="zh-CN" altLang="en-US" sz="1600" dirty="0">
                  <a:solidFill>
                    <a:schemeClr val="tx1"/>
                  </a:solidFill>
                </a:rPr>
                <a:t>品牌中可被识别而不能用语言表达的特定的视觉部分</a:t>
              </a:r>
              <a:endParaRPr lang="en-US" altLang="zh-CN" sz="1600" dirty="0">
                <a:solidFill>
                  <a:schemeClr val="tx1"/>
                </a:solidFill>
              </a:endParaRPr>
            </a:p>
          </p:txBody>
        </p:sp>
        <p:sp>
          <p:nvSpPr>
            <p:cNvPr id="12" name="íŝlîďê">
              <a:extLst>
                <a:ext uri="{FF2B5EF4-FFF2-40B4-BE49-F238E27FC236}">
                  <a16:creationId xmlns:a16="http://schemas.microsoft.com/office/drawing/2014/main" id="{B4F0C64F-69DE-31A8-0111-14C00C0EA76D}"/>
                </a:ext>
              </a:extLst>
            </p:cNvPr>
            <p:cNvSpPr/>
            <p:nvPr/>
          </p:nvSpPr>
          <p:spPr>
            <a:xfrm flipH="1">
              <a:off x="8247474" y="5089436"/>
              <a:ext cx="3138076" cy="96841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36000" rIns="180000" bIns="36000" numCol="1" spcCol="0" rtlCol="0" fromWordArt="0" anchor="ctr" anchorCtr="0" forceAA="0" compatLnSpc="1">
              <a:noAutofit/>
            </a:bodyPr>
            <a:lstStyle/>
            <a:p>
              <a:pPr algn="ctr" defTabSz="913765">
                <a:lnSpc>
                  <a:spcPct val="120000"/>
                </a:lnSpc>
              </a:pPr>
              <a:r>
                <a:rPr lang="zh-CN" altLang="en-US" sz="1600" dirty="0">
                  <a:solidFill>
                    <a:schemeClr val="tx1"/>
                  </a:solidFill>
                </a:rPr>
                <a:t>受到法律保护的整个品牌或品牌中的某一部分</a:t>
              </a:r>
              <a:endParaRPr lang="en-US" altLang="zh-CN" sz="1600" dirty="0">
                <a:solidFill>
                  <a:schemeClr val="tx1"/>
                </a:solidFill>
              </a:endParaRPr>
            </a:p>
          </p:txBody>
        </p:sp>
        <p:cxnSp>
          <p:nvCxnSpPr>
            <p:cNvPr id="13" name="işḷîḍé">
              <a:extLst>
                <a:ext uri="{FF2B5EF4-FFF2-40B4-BE49-F238E27FC236}">
                  <a16:creationId xmlns:a16="http://schemas.microsoft.com/office/drawing/2014/main" id="{28C677B4-B2BA-93CD-E021-12D0E0290B57}"/>
                </a:ext>
              </a:extLst>
            </p:cNvPr>
            <p:cNvCxnSpPr>
              <a:cxnSpLocks/>
            </p:cNvCxnSpPr>
            <p:nvPr/>
          </p:nvCxnSpPr>
          <p:spPr>
            <a:xfrm flipH="1">
              <a:off x="9816512" y="3999929"/>
              <a:ext cx="0" cy="567860"/>
            </a:xfrm>
            <a:prstGeom prst="line">
              <a:avLst/>
            </a:prstGeom>
            <a:noFill/>
            <a:ln>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
          <p:nvSpPr>
            <p:cNvPr id="14" name="íṡlîďè">
              <a:extLst>
                <a:ext uri="{FF2B5EF4-FFF2-40B4-BE49-F238E27FC236}">
                  <a16:creationId xmlns:a16="http://schemas.microsoft.com/office/drawing/2014/main" id="{1D8562D9-D927-24D0-AA34-72C061DA9BBC}"/>
                </a:ext>
              </a:extLst>
            </p:cNvPr>
            <p:cNvSpPr/>
            <p:nvPr/>
          </p:nvSpPr>
          <p:spPr>
            <a:xfrm flipH="1">
              <a:off x="8592174" y="456778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③ 商标</a:t>
              </a:r>
              <a:endParaRPr lang="en-US" altLang="zh-CN" b="1" dirty="0">
                <a:solidFill>
                  <a:schemeClr val="tx1"/>
                </a:solidFill>
              </a:endParaRPr>
            </a:p>
          </p:txBody>
        </p:sp>
        <p:sp>
          <p:nvSpPr>
            <p:cNvPr id="15" name="îšļiḍé">
              <a:extLst>
                <a:ext uri="{FF2B5EF4-FFF2-40B4-BE49-F238E27FC236}">
                  <a16:creationId xmlns:a16="http://schemas.microsoft.com/office/drawing/2014/main" id="{C840416A-73BD-5CD5-282E-972A5F465B24}"/>
                </a:ext>
              </a:extLst>
            </p:cNvPr>
            <p:cNvSpPr/>
            <p:nvPr/>
          </p:nvSpPr>
          <p:spPr>
            <a:xfrm>
              <a:off x="4871661" y="4567789"/>
              <a:ext cx="2448678" cy="500183"/>
            </a:xfrm>
            <a:prstGeom prst="roundRect">
              <a:avLst>
                <a:gd name="adj" fmla="val 10600"/>
              </a:avLst>
            </a:prstGeom>
            <a:solidFill>
              <a:schemeClr val="tx2">
                <a:alpha val="15000"/>
              </a:schemeClr>
            </a:solidFill>
            <a:ln w="6055" cap="flat">
              <a:noFill/>
              <a:prstDash val="solid"/>
              <a:miter/>
            </a:ln>
          </p:spPr>
          <p:txBody>
            <a:bodyPr lIns="91440" tIns="45720" rIns="91440" bIns="45720" rtlCol="0" anchor="ctr">
              <a:noAutofit/>
            </a:bodyPr>
            <a:lstStyle/>
            <a:p>
              <a:pPr algn="ctr" defTabSz="913765">
                <a:lnSpc>
                  <a:spcPct val="130000"/>
                </a:lnSpc>
              </a:pPr>
              <a:r>
                <a:rPr lang="zh-CN" altLang="en-US" b="1" dirty="0"/>
                <a:t>② 品牌标志</a:t>
              </a:r>
              <a:endParaRPr lang="en-US" altLang="zh-CN" b="1" dirty="0">
                <a:solidFill>
                  <a:schemeClr val="tx1"/>
                </a:solidFill>
              </a:endParaRPr>
            </a:p>
          </p:txBody>
        </p:sp>
        <p:sp>
          <p:nvSpPr>
            <p:cNvPr id="16" name="îSļíḋe">
              <a:extLst>
                <a:ext uri="{FF2B5EF4-FFF2-40B4-BE49-F238E27FC236}">
                  <a16:creationId xmlns:a16="http://schemas.microsoft.com/office/drawing/2014/main" id="{5B3276EE-8A07-4DF4-0664-CC2C483C1BA9}"/>
                </a:ext>
              </a:extLst>
            </p:cNvPr>
            <p:cNvSpPr/>
            <p:nvPr/>
          </p:nvSpPr>
          <p:spPr>
            <a:xfrm>
              <a:off x="587614" y="876408"/>
              <a:ext cx="10858500" cy="834825"/>
            </a:xfrm>
            <a:prstGeom prst="rect">
              <a:avLst/>
            </a:prstGeom>
          </p:spPr>
          <p:txBody>
            <a:bodyPr wrap="square" anchor="b" anchorCtr="0">
              <a:noAutofit/>
            </a:bodyPr>
            <a:lstStyle/>
            <a:p>
              <a:pPr>
                <a:buSzPct val="25000"/>
              </a:pPr>
              <a:r>
                <a:rPr lang="zh-CN" altLang="en-US" sz="2800" b="1" dirty="0">
                  <a:solidFill>
                    <a:schemeClr val="accent1"/>
                  </a:solidFill>
                </a:rPr>
                <a:t>一、 品牌与品牌决策</a:t>
              </a:r>
              <a:endParaRPr lang="en-US" altLang="zh-CN" sz="2800" b="1" dirty="0"/>
            </a:p>
          </p:txBody>
        </p:sp>
        <p:sp>
          <p:nvSpPr>
            <p:cNvPr id="17" name="íś1ïḍè">
              <a:extLst>
                <a:ext uri="{FF2B5EF4-FFF2-40B4-BE49-F238E27FC236}">
                  <a16:creationId xmlns:a16="http://schemas.microsoft.com/office/drawing/2014/main" id="{A29AB01A-010E-51F7-9198-ACBB04D28632}"/>
                </a:ext>
              </a:extLst>
            </p:cNvPr>
            <p:cNvSpPr txBox="1"/>
            <p:nvPr/>
          </p:nvSpPr>
          <p:spPr>
            <a:xfrm>
              <a:off x="3251092" y="2508280"/>
              <a:ext cx="5950656" cy="646331"/>
            </a:xfrm>
            <a:prstGeom prst="rect">
              <a:avLst/>
            </a:prstGeom>
            <a:noFill/>
          </p:spPr>
          <p:txBody>
            <a:bodyPr wrap="square" rtlCol="0" anchor="t" anchorCtr="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00000"/>
                </a:lnSpc>
              </a:pPr>
              <a:r>
                <a:rPr lang="zh-CN" altLang="en-US" sz="1800" b="1" dirty="0">
                  <a:solidFill>
                    <a:schemeClr val="tx1"/>
                  </a:solidFill>
                </a:rPr>
                <a:t>品牌就是卖者给自己的产品规定的商业名称，通常由文字、图案、数字、标志和颜色等要素或这些要素的组合构成。</a:t>
              </a:r>
              <a:endParaRPr lang="en-US" altLang="zh-CN" sz="1800" b="1" dirty="0">
                <a:solidFill>
                  <a:schemeClr val="tx1"/>
                </a:solidFill>
              </a:endParaRPr>
            </a:p>
          </p:txBody>
        </p:sp>
      </p:grpSp>
      <p:sp>
        <p:nvSpPr>
          <p:cNvPr id="18" name="文本框 17">
            <a:extLst>
              <a:ext uri="{FF2B5EF4-FFF2-40B4-BE49-F238E27FC236}">
                <a16:creationId xmlns:a16="http://schemas.microsoft.com/office/drawing/2014/main" id="{21C5C136-650B-43B6-A331-4EE86E95A3EB}"/>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品牌与包装</a:t>
            </a:r>
            <a:endParaRPr lang="en-US" altLang="zh-CN" sz="3600" b="1" dirty="0">
              <a:solidFill>
                <a:schemeClr val="accent1">
                  <a:lumMod val="75000"/>
                </a:schemeClr>
              </a:solidFill>
              <a:latin typeface="+mn-ea"/>
            </a:endParaRPr>
          </a:p>
        </p:txBody>
      </p:sp>
    </p:spTree>
    <p:custDataLst>
      <p:tags r:id="rId1"/>
    </p:custDataLst>
    <p:extLst>
      <p:ext uri="{BB962C8B-B14F-4D97-AF65-F5344CB8AC3E}">
        <p14:creationId xmlns:p14="http://schemas.microsoft.com/office/powerpoint/2010/main" val="3216851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îSľiḓe"/>
        <p:cNvGrpSpPr/>
        <p:nvPr/>
      </p:nvGrpSpPr>
      <p:grpSpPr>
        <a:xfrm>
          <a:off x="0" y="0"/>
          <a:ext cx="0" cy="0"/>
          <a:chOff x="0" y="0"/>
          <a:chExt cx="0" cy="0"/>
        </a:xfrm>
      </p:grpSpPr>
      <p:sp>
        <p:nvSpPr>
          <p:cNvPr id="30" name="文本框 29">
            <a:extLst>
              <a:ext uri="{FF2B5EF4-FFF2-40B4-BE49-F238E27FC236}">
                <a16:creationId xmlns:a16="http://schemas.microsoft.com/office/drawing/2014/main" id="{29261817-5EC8-43D8-8053-C64CD3A9200F}"/>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品牌与包装</a:t>
            </a:r>
            <a:endParaRPr lang="en-US" altLang="zh-CN" sz="3600" b="1" dirty="0">
              <a:solidFill>
                <a:schemeClr val="accent1">
                  <a:lumMod val="75000"/>
                </a:schemeClr>
              </a:solidFill>
              <a:latin typeface="+mn-ea"/>
            </a:endParaRPr>
          </a:p>
        </p:txBody>
      </p:sp>
      <p:grpSp>
        <p:nvGrpSpPr>
          <p:cNvPr id="31" name="组合 30">
            <a:extLst>
              <a:ext uri="{FF2B5EF4-FFF2-40B4-BE49-F238E27FC236}">
                <a16:creationId xmlns:a16="http://schemas.microsoft.com/office/drawing/2014/main" id="{3EB98363-8C8F-4B9F-89EA-3849BEE06ED0}"/>
              </a:ext>
            </a:extLst>
          </p:cNvPr>
          <p:cNvGrpSpPr/>
          <p:nvPr/>
        </p:nvGrpSpPr>
        <p:grpSpPr>
          <a:xfrm>
            <a:off x="-86628" y="953084"/>
            <a:ext cx="12192000" cy="5842927"/>
            <a:chOff x="0" y="2061589"/>
            <a:chExt cx="12192000" cy="5842927"/>
          </a:xfrm>
        </p:grpSpPr>
        <p:grpSp>
          <p:nvGrpSpPr>
            <p:cNvPr id="32" name="îşlíḑè">
              <a:extLst>
                <a:ext uri="{FF2B5EF4-FFF2-40B4-BE49-F238E27FC236}">
                  <a16:creationId xmlns:a16="http://schemas.microsoft.com/office/drawing/2014/main" id="{92E91913-2375-4F0D-909C-A22A1B13F5C8}"/>
                </a:ext>
              </a:extLst>
            </p:cNvPr>
            <p:cNvGrpSpPr/>
            <p:nvPr/>
          </p:nvGrpSpPr>
          <p:grpSpPr>
            <a:xfrm>
              <a:off x="0" y="2061589"/>
              <a:ext cx="12192000" cy="5842927"/>
              <a:chOff x="0" y="1515738"/>
              <a:chExt cx="12192000" cy="5842927"/>
            </a:xfrm>
          </p:grpSpPr>
          <p:grpSp>
            <p:nvGrpSpPr>
              <p:cNvPr id="49" name="îsľîďê">
                <a:extLst>
                  <a:ext uri="{FF2B5EF4-FFF2-40B4-BE49-F238E27FC236}">
                    <a16:creationId xmlns:a16="http://schemas.microsoft.com/office/drawing/2014/main" id="{E1A74F03-2DF9-4739-8642-2221DCA8F969}"/>
                  </a:ext>
                </a:extLst>
              </p:cNvPr>
              <p:cNvGrpSpPr>
                <a:grpSpLocks/>
              </p:cNvGrpSpPr>
              <p:nvPr/>
            </p:nvGrpSpPr>
            <p:grpSpPr>
              <a:xfrm>
                <a:off x="1357966" y="1656535"/>
                <a:ext cx="5540924" cy="1183613"/>
                <a:chOff x="2492016" y="4848841"/>
                <a:chExt cx="2974765" cy="1183613"/>
              </a:xfrm>
            </p:grpSpPr>
            <p:sp>
              <p:nvSpPr>
                <p:cNvPr id="80" name="íṧḷîḋe">
                  <a:extLst>
                    <a:ext uri="{FF2B5EF4-FFF2-40B4-BE49-F238E27FC236}">
                      <a16:creationId xmlns:a16="http://schemas.microsoft.com/office/drawing/2014/main" id="{ECD779A9-970C-438B-99F9-E5293B95A3D3}"/>
                    </a:ext>
                  </a:extLst>
                </p:cNvPr>
                <p:cNvSpPr/>
                <p:nvPr/>
              </p:nvSpPr>
              <p:spPr>
                <a:xfrm>
                  <a:off x="2492016" y="5381662"/>
                  <a:ext cx="986567" cy="650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en-US" altLang="zh-CN" sz="2400" b="1" dirty="0">
                      <a:solidFill>
                        <a:schemeClr val="tx1"/>
                      </a:solidFill>
                    </a:rPr>
                    <a:t>2.</a:t>
                  </a:r>
                  <a:r>
                    <a:rPr kumimoji="1" lang="zh-CN" altLang="en-US" sz="2400" b="1" dirty="0">
                      <a:solidFill>
                        <a:schemeClr val="tx1"/>
                      </a:solidFill>
                    </a:rPr>
                    <a:t>品牌决策</a:t>
                  </a:r>
                  <a:endParaRPr kumimoji="1" lang="en-US" altLang="zh-CN" sz="2400" b="1" dirty="0">
                    <a:solidFill>
                      <a:schemeClr val="tx1"/>
                    </a:solidFill>
                  </a:endParaRPr>
                </a:p>
              </p:txBody>
            </p:sp>
            <p:sp>
              <p:nvSpPr>
                <p:cNvPr id="81" name="îṥḻïďè">
                  <a:extLst>
                    <a:ext uri="{FF2B5EF4-FFF2-40B4-BE49-F238E27FC236}">
                      <a16:creationId xmlns:a16="http://schemas.microsoft.com/office/drawing/2014/main" id="{B9868AFB-054E-488B-9792-551BFC631D82}"/>
                    </a:ext>
                  </a:extLst>
                </p:cNvPr>
                <p:cNvSpPr/>
                <p:nvPr/>
              </p:nvSpPr>
              <p:spPr>
                <a:xfrm>
                  <a:off x="2492016" y="4848841"/>
                  <a:ext cx="2974765"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一、 品牌与品牌决策</a:t>
                  </a:r>
                </a:p>
              </p:txBody>
            </p:sp>
          </p:grpSp>
          <p:pic>
            <p:nvPicPr>
              <p:cNvPr id="50" name="iṩḻíďê" descr="前引号">
                <a:extLst>
                  <a:ext uri="{FF2B5EF4-FFF2-40B4-BE49-F238E27FC236}">
                    <a16:creationId xmlns:a16="http://schemas.microsoft.com/office/drawing/2014/main" id="{25B3408B-7E76-4CD6-A260-D89D0D477F2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614" y="1515738"/>
                <a:ext cx="914400" cy="914400"/>
              </a:xfrm>
              <a:prstGeom prst="rect">
                <a:avLst/>
              </a:prstGeom>
            </p:spPr>
          </p:pic>
          <p:grpSp>
            <p:nvGrpSpPr>
              <p:cNvPr id="51" name="íSliďè">
                <a:extLst>
                  <a:ext uri="{FF2B5EF4-FFF2-40B4-BE49-F238E27FC236}">
                    <a16:creationId xmlns:a16="http://schemas.microsoft.com/office/drawing/2014/main" id="{4AE6CF7F-1730-4961-8748-83454BB4991A}"/>
                  </a:ext>
                </a:extLst>
              </p:cNvPr>
              <p:cNvGrpSpPr/>
              <p:nvPr/>
            </p:nvGrpSpPr>
            <p:grpSpPr>
              <a:xfrm>
                <a:off x="4284218" y="3429000"/>
                <a:ext cx="3610864" cy="3929665"/>
                <a:chOff x="4284218" y="3429000"/>
                <a:chExt cx="3610864" cy="3929665"/>
              </a:xfrm>
            </p:grpSpPr>
            <p:cxnSp>
              <p:nvCxnSpPr>
                <p:cNvPr id="72" name="ïSḷïḍè">
                  <a:extLst>
                    <a:ext uri="{FF2B5EF4-FFF2-40B4-BE49-F238E27FC236}">
                      <a16:creationId xmlns:a16="http://schemas.microsoft.com/office/drawing/2014/main" id="{28C5DCBE-B7AA-4185-8AA8-8F11D005951B}"/>
                    </a:ext>
                  </a:extLst>
                </p:cNvPr>
                <p:cNvCxnSpPr>
                  <a:cxnSpLocks/>
                </p:cNvCxnSpPr>
                <p:nvPr/>
              </p:nvCxnSpPr>
              <p:spPr>
                <a:xfrm>
                  <a:off x="4284218" y="3705120"/>
                  <a:ext cx="36108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73" name="ï$ļíḓe">
                  <a:extLst>
                    <a:ext uri="{FF2B5EF4-FFF2-40B4-BE49-F238E27FC236}">
                      <a16:creationId xmlns:a16="http://schemas.microsoft.com/office/drawing/2014/main" id="{3003BE4F-6DA2-477B-B95E-1010C431C47B}"/>
                    </a:ext>
                  </a:extLst>
                </p:cNvPr>
                <p:cNvGrpSpPr/>
                <p:nvPr/>
              </p:nvGrpSpPr>
              <p:grpSpPr>
                <a:xfrm>
                  <a:off x="4714625" y="3429000"/>
                  <a:ext cx="2665857" cy="3929665"/>
                  <a:chOff x="4714625" y="3429000"/>
                  <a:chExt cx="2665857" cy="3929665"/>
                </a:xfrm>
              </p:grpSpPr>
              <p:grpSp>
                <p:nvGrpSpPr>
                  <p:cNvPr id="74" name="îṣliďè">
                    <a:extLst>
                      <a:ext uri="{FF2B5EF4-FFF2-40B4-BE49-F238E27FC236}">
                        <a16:creationId xmlns:a16="http://schemas.microsoft.com/office/drawing/2014/main" id="{40EA87FA-1CA9-4F84-A30E-E8689AD6CC69}"/>
                      </a:ext>
                    </a:extLst>
                  </p:cNvPr>
                  <p:cNvGrpSpPr/>
                  <p:nvPr/>
                </p:nvGrpSpPr>
                <p:grpSpPr>
                  <a:xfrm>
                    <a:off x="4714625" y="4112822"/>
                    <a:ext cx="2665857" cy="3245843"/>
                    <a:chOff x="5831275" y="1418024"/>
                    <a:chExt cx="2286000" cy="3245843"/>
                  </a:xfrm>
                </p:grpSpPr>
                <p:sp>
                  <p:nvSpPr>
                    <p:cNvPr id="78" name="íṥ1ïḋe">
                      <a:extLst>
                        <a:ext uri="{FF2B5EF4-FFF2-40B4-BE49-F238E27FC236}">
                          <a16:creationId xmlns:a16="http://schemas.microsoft.com/office/drawing/2014/main" id="{04B3B89E-6A68-41D9-ACC9-A1A0D89F71BA}"/>
                        </a:ext>
                      </a:extLst>
                    </p:cNvPr>
                    <p:cNvSpPr/>
                    <p:nvPr/>
                  </p:nvSpPr>
                  <p:spPr>
                    <a:xfrm>
                      <a:off x="5831275" y="1418024"/>
                      <a:ext cx="2286000" cy="3245843"/>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79" name="îśḻíḓe">
                      <a:extLst>
                        <a:ext uri="{FF2B5EF4-FFF2-40B4-BE49-F238E27FC236}">
                          <a16:creationId xmlns:a16="http://schemas.microsoft.com/office/drawing/2014/main" id="{C89D0FA0-AAB3-4D2D-94F1-A9BBE17D1844}"/>
                        </a:ext>
                      </a:extLst>
                    </p:cNvPr>
                    <p:cNvSpPr/>
                    <p:nvPr/>
                  </p:nvSpPr>
                  <p:spPr>
                    <a:xfrm>
                      <a:off x="6657114" y="1480605"/>
                      <a:ext cx="706517"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优点</a:t>
                      </a:r>
                      <a:endParaRPr kumimoji="1" lang="en-US" altLang="zh-CN" sz="1600" b="1" dirty="0">
                        <a:solidFill>
                          <a:schemeClr val="tx1"/>
                        </a:solidFill>
                      </a:endParaRPr>
                    </a:p>
                  </p:txBody>
                </p:sp>
              </p:grpSp>
              <p:grpSp>
                <p:nvGrpSpPr>
                  <p:cNvPr id="75" name="ïşļîḓè">
                    <a:extLst>
                      <a:ext uri="{FF2B5EF4-FFF2-40B4-BE49-F238E27FC236}">
                        <a16:creationId xmlns:a16="http://schemas.microsoft.com/office/drawing/2014/main" id="{83E7D941-F6C2-4920-98C2-1EA5A321ACAF}"/>
                      </a:ext>
                    </a:extLst>
                  </p:cNvPr>
                  <p:cNvGrpSpPr>
                    <a:grpSpLocks/>
                  </p:cNvGrpSpPr>
                  <p:nvPr/>
                </p:nvGrpSpPr>
                <p:grpSpPr>
                  <a:xfrm>
                    <a:off x="5825999" y="3429000"/>
                    <a:ext cx="540000" cy="540000"/>
                    <a:chOff x="4584079" y="5599496"/>
                    <a:chExt cx="540000" cy="540000"/>
                  </a:xfrm>
                </p:grpSpPr>
                <p:sp>
                  <p:nvSpPr>
                    <p:cNvPr id="76" name="î$1ïḓè">
                      <a:extLst>
                        <a:ext uri="{FF2B5EF4-FFF2-40B4-BE49-F238E27FC236}">
                          <a16:creationId xmlns:a16="http://schemas.microsoft.com/office/drawing/2014/main" id="{40ED3CA6-4A0F-48C6-B9F0-140C1DBE5EBF}"/>
                        </a:ext>
                      </a:extLst>
                    </p:cNvPr>
                    <p:cNvSpPr txBox="1"/>
                    <p:nvPr/>
                  </p:nvSpPr>
                  <p:spPr>
                    <a:xfrm>
                      <a:off x="4584079"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77" name="isḷîḍe">
                      <a:extLst>
                        <a:ext uri="{FF2B5EF4-FFF2-40B4-BE49-F238E27FC236}">
                          <a16:creationId xmlns:a16="http://schemas.microsoft.com/office/drawing/2014/main" id="{5E7B48A0-93DE-408F-8686-131964460724}"/>
                        </a:ext>
                      </a:extLst>
                    </p:cNvPr>
                    <p:cNvSpPr/>
                    <p:nvPr/>
                  </p:nvSpPr>
                  <p:spPr>
                    <a:xfrm>
                      <a:off x="4716376" y="5766219"/>
                      <a:ext cx="275406" cy="20655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52" name="iṣḷîḑé">
                <a:extLst>
                  <a:ext uri="{FF2B5EF4-FFF2-40B4-BE49-F238E27FC236}">
                    <a16:creationId xmlns:a16="http://schemas.microsoft.com/office/drawing/2014/main" id="{5C177244-AA06-45C1-BC18-3BB11BEFB367}"/>
                  </a:ext>
                </a:extLst>
              </p:cNvPr>
              <p:cNvGrpSpPr/>
              <p:nvPr/>
            </p:nvGrpSpPr>
            <p:grpSpPr>
              <a:xfrm>
                <a:off x="0" y="3429000"/>
                <a:ext cx="4271264" cy="2364950"/>
                <a:chOff x="0" y="3429000"/>
                <a:chExt cx="4271264" cy="2364950"/>
              </a:xfrm>
            </p:grpSpPr>
            <p:cxnSp>
              <p:nvCxnSpPr>
                <p:cNvPr id="62" name="íśḻiḓe">
                  <a:extLst>
                    <a:ext uri="{FF2B5EF4-FFF2-40B4-BE49-F238E27FC236}">
                      <a16:creationId xmlns:a16="http://schemas.microsoft.com/office/drawing/2014/main" id="{142FCD78-E4D7-4F3D-A4C6-65B20C10246C}"/>
                    </a:ext>
                  </a:extLst>
                </p:cNvPr>
                <p:cNvCxnSpPr>
                  <a:cxnSpLocks/>
                </p:cNvCxnSpPr>
                <p:nvPr/>
              </p:nvCxnSpPr>
              <p:spPr>
                <a:xfrm>
                  <a:off x="0" y="3705120"/>
                  <a:ext cx="42712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63" name="iŝļíḓè">
                  <a:extLst>
                    <a:ext uri="{FF2B5EF4-FFF2-40B4-BE49-F238E27FC236}">
                      <a16:creationId xmlns:a16="http://schemas.microsoft.com/office/drawing/2014/main" id="{1494E9E4-437F-42D8-A52F-E6FA551B97B1}"/>
                    </a:ext>
                  </a:extLst>
                </p:cNvPr>
                <p:cNvGrpSpPr/>
                <p:nvPr/>
              </p:nvGrpSpPr>
              <p:grpSpPr>
                <a:xfrm>
                  <a:off x="1176244" y="3429000"/>
                  <a:ext cx="2665857" cy="2364950"/>
                  <a:chOff x="1176244" y="3429000"/>
                  <a:chExt cx="2665857" cy="2364950"/>
                </a:xfrm>
              </p:grpSpPr>
              <p:grpSp>
                <p:nvGrpSpPr>
                  <p:cNvPr id="64" name="íṣļïḑe">
                    <a:extLst>
                      <a:ext uri="{FF2B5EF4-FFF2-40B4-BE49-F238E27FC236}">
                        <a16:creationId xmlns:a16="http://schemas.microsoft.com/office/drawing/2014/main" id="{B9EBD0DA-55DA-42B8-8F31-85BA01EA3ED9}"/>
                      </a:ext>
                    </a:extLst>
                  </p:cNvPr>
                  <p:cNvGrpSpPr/>
                  <p:nvPr/>
                </p:nvGrpSpPr>
                <p:grpSpPr>
                  <a:xfrm>
                    <a:off x="1176244" y="4112823"/>
                    <a:ext cx="2665857" cy="1681127"/>
                    <a:chOff x="5904537" y="1418025"/>
                    <a:chExt cx="2286000" cy="1681127"/>
                  </a:xfrm>
                </p:grpSpPr>
                <p:sp>
                  <p:nvSpPr>
                    <p:cNvPr id="68" name="ïŝľîdé">
                      <a:extLst>
                        <a:ext uri="{FF2B5EF4-FFF2-40B4-BE49-F238E27FC236}">
                          <a16:creationId xmlns:a16="http://schemas.microsoft.com/office/drawing/2014/main" id="{AC9853EC-E524-4B5D-A7E5-7F9BA2C735CE}"/>
                        </a:ext>
                      </a:extLst>
                    </p:cNvPr>
                    <p:cNvSpPr/>
                    <p:nvPr/>
                  </p:nvSpPr>
                  <p:spPr>
                    <a:xfrm>
                      <a:off x="5904537" y="1418025"/>
                      <a:ext cx="2286000" cy="1681127"/>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70" name="ïśliḍè">
                      <a:extLst>
                        <a:ext uri="{FF2B5EF4-FFF2-40B4-BE49-F238E27FC236}">
                          <a16:creationId xmlns:a16="http://schemas.microsoft.com/office/drawing/2014/main" id="{B7835869-D0BC-44EF-91DC-DCFF38002B97}"/>
                        </a:ext>
                      </a:extLst>
                    </p:cNvPr>
                    <p:cNvSpPr/>
                    <p:nvPr/>
                  </p:nvSpPr>
                  <p:spPr>
                    <a:xfrm>
                      <a:off x="6645628" y="1483049"/>
                      <a:ext cx="729486"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含义</a:t>
                      </a:r>
                      <a:endParaRPr kumimoji="1" lang="en-US" altLang="zh-CN" sz="1600" b="1" dirty="0">
                        <a:solidFill>
                          <a:schemeClr val="tx1"/>
                        </a:solidFill>
                      </a:endParaRPr>
                    </a:p>
                  </p:txBody>
                </p:sp>
              </p:grpSp>
              <p:grpSp>
                <p:nvGrpSpPr>
                  <p:cNvPr id="65" name="îṧlíḋê">
                    <a:extLst>
                      <a:ext uri="{FF2B5EF4-FFF2-40B4-BE49-F238E27FC236}">
                        <a16:creationId xmlns:a16="http://schemas.microsoft.com/office/drawing/2014/main" id="{62CFDEC7-8AEB-45D6-8BEB-EBB5CFFD86CD}"/>
                      </a:ext>
                    </a:extLst>
                  </p:cNvPr>
                  <p:cNvGrpSpPr/>
                  <p:nvPr/>
                </p:nvGrpSpPr>
                <p:grpSpPr>
                  <a:xfrm>
                    <a:off x="2195831" y="3429000"/>
                    <a:ext cx="540000" cy="540000"/>
                    <a:chOff x="6096000" y="3294813"/>
                    <a:chExt cx="540000" cy="540000"/>
                  </a:xfrm>
                </p:grpSpPr>
                <p:sp>
                  <p:nvSpPr>
                    <p:cNvPr id="66" name="î$ḻîḓê">
                      <a:extLst>
                        <a:ext uri="{FF2B5EF4-FFF2-40B4-BE49-F238E27FC236}">
                          <a16:creationId xmlns:a16="http://schemas.microsoft.com/office/drawing/2014/main" id="{FB8D5CC6-F457-44FC-8410-390B30406E7E}"/>
                        </a:ext>
                      </a:extLst>
                    </p:cNvPr>
                    <p:cNvSpPr txBox="1"/>
                    <p:nvPr/>
                  </p:nvSpPr>
                  <p:spPr>
                    <a:xfrm>
                      <a:off x="6096000" y="3294813"/>
                      <a:ext cx="540000" cy="540000"/>
                    </a:xfrm>
                    <a:prstGeom prst="ellipse">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67" name="iŝlíḑe">
                      <a:extLst>
                        <a:ext uri="{FF2B5EF4-FFF2-40B4-BE49-F238E27FC236}">
                          <a16:creationId xmlns:a16="http://schemas.microsoft.com/office/drawing/2014/main" id="{33658D66-71CD-4058-832F-535AFFAC6D8E}"/>
                        </a:ext>
                      </a:extLst>
                    </p:cNvPr>
                    <p:cNvSpPr/>
                    <p:nvPr/>
                  </p:nvSpPr>
                  <p:spPr>
                    <a:xfrm>
                      <a:off x="6252886" y="3427110"/>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nvGrpSpPr>
              <p:cNvPr id="53" name="îś1íḑé">
                <a:extLst>
                  <a:ext uri="{FF2B5EF4-FFF2-40B4-BE49-F238E27FC236}">
                    <a16:creationId xmlns:a16="http://schemas.microsoft.com/office/drawing/2014/main" id="{5DBFDB53-7B20-4066-93D4-EE897F2DF7AA}"/>
                  </a:ext>
                </a:extLst>
              </p:cNvPr>
              <p:cNvGrpSpPr/>
              <p:nvPr/>
            </p:nvGrpSpPr>
            <p:grpSpPr>
              <a:xfrm>
                <a:off x="7908036" y="3429000"/>
                <a:ext cx="4283964" cy="3303436"/>
                <a:chOff x="7908036" y="3429000"/>
                <a:chExt cx="4283964" cy="3303436"/>
              </a:xfrm>
            </p:grpSpPr>
            <p:cxnSp>
              <p:nvCxnSpPr>
                <p:cNvPr id="54" name="iṡliḍê">
                  <a:extLst>
                    <a:ext uri="{FF2B5EF4-FFF2-40B4-BE49-F238E27FC236}">
                      <a16:creationId xmlns:a16="http://schemas.microsoft.com/office/drawing/2014/main" id="{7F3DB4AD-C00D-48E0-B315-429805E20C63}"/>
                    </a:ext>
                  </a:extLst>
                </p:cNvPr>
                <p:cNvCxnSpPr>
                  <a:cxnSpLocks/>
                </p:cNvCxnSpPr>
                <p:nvPr/>
              </p:nvCxnSpPr>
              <p:spPr>
                <a:xfrm>
                  <a:off x="7908036" y="3705120"/>
                  <a:ext cx="4283964" cy="0"/>
                </a:xfrm>
                <a:prstGeom prst="straightConnector1">
                  <a:avLst/>
                </a:prstGeom>
                <a:ln w="15875">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5" name="îşḻíďè">
                  <a:extLst>
                    <a:ext uri="{FF2B5EF4-FFF2-40B4-BE49-F238E27FC236}">
                      <a16:creationId xmlns:a16="http://schemas.microsoft.com/office/drawing/2014/main" id="{95B25803-74F6-4C6B-AF04-07791EBD7EA2}"/>
                    </a:ext>
                  </a:extLst>
                </p:cNvPr>
                <p:cNvGrpSpPr/>
                <p:nvPr/>
              </p:nvGrpSpPr>
              <p:grpSpPr>
                <a:xfrm>
                  <a:off x="8393239" y="3429000"/>
                  <a:ext cx="2665857" cy="3303436"/>
                  <a:chOff x="8393239" y="3429000"/>
                  <a:chExt cx="2665857" cy="3303436"/>
                </a:xfrm>
              </p:grpSpPr>
              <p:grpSp>
                <p:nvGrpSpPr>
                  <p:cNvPr id="56" name="íSľîḋè">
                    <a:extLst>
                      <a:ext uri="{FF2B5EF4-FFF2-40B4-BE49-F238E27FC236}">
                        <a16:creationId xmlns:a16="http://schemas.microsoft.com/office/drawing/2014/main" id="{7411EAB7-A1E8-439A-AC88-BE8DCA10A722}"/>
                      </a:ext>
                    </a:extLst>
                  </p:cNvPr>
                  <p:cNvGrpSpPr/>
                  <p:nvPr/>
                </p:nvGrpSpPr>
                <p:grpSpPr>
                  <a:xfrm>
                    <a:off x="8393239" y="4112821"/>
                    <a:ext cx="2665857" cy="2619615"/>
                    <a:chOff x="5878262" y="1418023"/>
                    <a:chExt cx="2286000" cy="2619615"/>
                  </a:xfrm>
                </p:grpSpPr>
                <p:sp>
                  <p:nvSpPr>
                    <p:cNvPr id="60" name="ísļídé">
                      <a:extLst>
                        <a:ext uri="{FF2B5EF4-FFF2-40B4-BE49-F238E27FC236}">
                          <a16:creationId xmlns:a16="http://schemas.microsoft.com/office/drawing/2014/main" id="{5E810726-D89B-4259-AB7E-7EE48037A7C1}"/>
                        </a:ext>
                      </a:extLst>
                    </p:cNvPr>
                    <p:cNvSpPr/>
                    <p:nvPr/>
                  </p:nvSpPr>
                  <p:spPr>
                    <a:xfrm>
                      <a:off x="5878262" y="1418023"/>
                      <a:ext cx="2286000" cy="2619615"/>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dirty="0"/>
                    </a:p>
                  </p:txBody>
                </p:sp>
                <p:sp>
                  <p:nvSpPr>
                    <p:cNvPr id="61" name="iṡlïḋê">
                      <a:extLst>
                        <a:ext uri="{FF2B5EF4-FFF2-40B4-BE49-F238E27FC236}">
                          <a16:creationId xmlns:a16="http://schemas.microsoft.com/office/drawing/2014/main" id="{6D4728D5-5B56-4934-A04F-48887130E526}"/>
                        </a:ext>
                      </a:extLst>
                    </p:cNvPr>
                    <p:cNvSpPr/>
                    <p:nvPr/>
                  </p:nvSpPr>
                  <p:spPr>
                    <a:xfrm>
                      <a:off x="6615570" y="1435129"/>
                      <a:ext cx="789602"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缺点</a:t>
                      </a:r>
                      <a:endParaRPr kumimoji="1" lang="en-US" altLang="zh-CN" sz="1600" b="1" dirty="0">
                        <a:solidFill>
                          <a:schemeClr val="tx1"/>
                        </a:solidFill>
                      </a:endParaRPr>
                    </a:p>
                  </p:txBody>
                </p:sp>
              </p:grpSp>
              <p:grpSp>
                <p:nvGrpSpPr>
                  <p:cNvPr id="57" name="ïṣḷïdé">
                    <a:extLst>
                      <a:ext uri="{FF2B5EF4-FFF2-40B4-BE49-F238E27FC236}">
                        <a16:creationId xmlns:a16="http://schemas.microsoft.com/office/drawing/2014/main" id="{823C5EF2-0CC8-4770-A884-1DB3BB1ADE1B}"/>
                      </a:ext>
                    </a:extLst>
                  </p:cNvPr>
                  <p:cNvGrpSpPr>
                    <a:grpSpLocks/>
                  </p:cNvGrpSpPr>
                  <p:nvPr/>
                </p:nvGrpSpPr>
                <p:grpSpPr>
                  <a:xfrm>
                    <a:off x="9443467" y="3429000"/>
                    <a:ext cx="540000" cy="540000"/>
                    <a:chOff x="5460031" y="5599496"/>
                    <a:chExt cx="540000" cy="540000"/>
                  </a:xfrm>
                </p:grpSpPr>
                <p:sp>
                  <p:nvSpPr>
                    <p:cNvPr id="58" name="îš1îďè">
                      <a:extLst>
                        <a:ext uri="{FF2B5EF4-FFF2-40B4-BE49-F238E27FC236}">
                          <a16:creationId xmlns:a16="http://schemas.microsoft.com/office/drawing/2014/main" id="{16B73DFB-6D5B-4B90-A4C6-528601CE9A28}"/>
                        </a:ext>
                      </a:extLst>
                    </p:cNvPr>
                    <p:cNvSpPr txBox="1"/>
                    <p:nvPr/>
                  </p:nvSpPr>
                  <p:spPr>
                    <a:xfrm>
                      <a:off x="5460031"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59" name="ïṧľídè">
                      <a:extLst>
                        <a:ext uri="{FF2B5EF4-FFF2-40B4-BE49-F238E27FC236}">
                          <a16:creationId xmlns:a16="http://schemas.microsoft.com/office/drawing/2014/main" id="{5534550A-C6A1-486F-A84E-C2EFBA05117C}"/>
                        </a:ext>
                      </a:extLst>
                    </p:cNvPr>
                    <p:cNvSpPr/>
                    <p:nvPr/>
                  </p:nvSpPr>
                  <p:spPr>
                    <a:xfrm>
                      <a:off x="5604182" y="5734497"/>
                      <a:ext cx="251698" cy="269998"/>
                    </a:xfrm>
                    <a:custGeom>
                      <a:avLst/>
                      <a:gdLst>
                        <a:gd name="connsiteX0" fmla="*/ 8356 w 487477"/>
                        <a:gd name="connsiteY0" fmla="*/ 512114 h 522922"/>
                        <a:gd name="connsiteX1" fmla="*/ 8356 w 487477"/>
                        <a:gd name="connsiteY1" fmla="*/ 512114 h 522922"/>
                        <a:gd name="connsiteX2" fmla="*/ 8356 w 487477"/>
                        <a:gd name="connsiteY2" fmla="*/ 512114 h 522922"/>
                        <a:gd name="connsiteX3" fmla="*/ 7404 w 487477"/>
                        <a:gd name="connsiteY3" fmla="*/ 511161 h 522922"/>
                        <a:gd name="connsiteX4" fmla="*/ 5499 w 487477"/>
                        <a:gd name="connsiteY4" fmla="*/ 508303 h 522922"/>
                        <a:gd name="connsiteX5" fmla="*/ 5499 w 487477"/>
                        <a:gd name="connsiteY5" fmla="*/ 508303 h 522922"/>
                        <a:gd name="connsiteX6" fmla="*/ 5499 w 487477"/>
                        <a:gd name="connsiteY6" fmla="*/ 507351 h 522922"/>
                        <a:gd name="connsiteX7" fmla="*/ 4546 w 487477"/>
                        <a:gd name="connsiteY7" fmla="*/ 505446 h 522922"/>
                        <a:gd name="connsiteX8" fmla="*/ 3593 w 487477"/>
                        <a:gd name="connsiteY8" fmla="*/ 503541 h 522922"/>
                        <a:gd name="connsiteX9" fmla="*/ 3593 w 487477"/>
                        <a:gd name="connsiteY9" fmla="*/ 503541 h 522922"/>
                        <a:gd name="connsiteX10" fmla="*/ 3593 w 487477"/>
                        <a:gd name="connsiteY10" fmla="*/ 503541 h 522922"/>
                        <a:gd name="connsiteX11" fmla="*/ 3593 w 487477"/>
                        <a:gd name="connsiteY11" fmla="*/ 503541 h 522922"/>
                        <a:gd name="connsiteX12" fmla="*/ 2641 w 487477"/>
                        <a:gd name="connsiteY12" fmla="*/ 501636 h 522922"/>
                        <a:gd name="connsiteX13" fmla="*/ 2641 w 487477"/>
                        <a:gd name="connsiteY13" fmla="*/ 500684 h 522922"/>
                        <a:gd name="connsiteX14" fmla="*/ 1689 w 487477"/>
                        <a:gd name="connsiteY14" fmla="*/ 498778 h 522922"/>
                        <a:gd name="connsiteX15" fmla="*/ 736 w 487477"/>
                        <a:gd name="connsiteY15" fmla="*/ 494968 h 522922"/>
                        <a:gd name="connsiteX16" fmla="*/ 736 w 487477"/>
                        <a:gd name="connsiteY16" fmla="*/ 492111 h 522922"/>
                        <a:gd name="connsiteX17" fmla="*/ 736 w 487477"/>
                        <a:gd name="connsiteY17" fmla="*/ 485443 h 522922"/>
                        <a:gd name="connsiteX18" fmla="*/ 5499 w 487477"/>
                        <a:gd name="connsiteY18" fmla="*/ 467346 h 522922"/>
                        <a:gd name="connsiteX19" fmla="*/ 155041 w 487477"/>
                        <a:gd name="connsiteY19" fmla="*/ 151116 h 522922"/>
                        <a:gd name="connsiteX20" fmla="*/ 158851 w 487477"/>
                        <a:gd name="connsiteY20" fmla="*/ 134924 h 522922"/>
                        <a:gd name="connsiteX21" fmla="*/ 158851 w 487477"/>
                        <a:gd name="connsiteY21" fmla="*/ 19671 h 522922"/>
                        <a:gd name="connsiteX22" fmla="*/ 120751 w 487477"/>
                        <a:gd name="connsiteY22" fmla="*/ 19671 h 522922"/>
                        <a:gd name="connsiteX23" fmla="*/ 120751 w 487477"/>
                        <a:gd name="connsiteY23" fmla="*/ 621 h 522922"/>
                        <a:gd name="connsiteX24" fmla="*/ 368401 w 487477"/>
                        <a:gd name="connsiteY24" fmla="*/ 621 h 522922"/>
                        <a:gd name="connsiteX25" fmla="*/ 368401 w 487477"/>
                        <a:gd name="connsiteY25" fmla="*/ 19671 h 522922"/>
                        <a:gd name="connsiteX26" fmla="*/ 330301 w 487477"/>
                        <a:gd name="connsiteY26" fmla="*/ 19671 h 522922"/>
                        <a:gd name="connsiteX27" fmla="*/ 330301 w 487477"/>
                        <a:gd name="connsiteY27" fmla="*/ 134924 h 522922"/>
                        <a:gd name="connsiteX28" fmla="*/ 334111 w 487477"/>
                        <a:gd name="connsiteY28" fmla="*/ 151116 h 522922"/>
                        <a:gd name="connsiteX29" fmla="*/ 483654 w 487477"/>
                        <a:gd name="connsiteY29" fmla="*/ 467346 h 522922"/>
                        <a:gd name="connsiteX30" fmla="*/ 485558 w 487477"/>
                        <a:gd name="connsiteY30" fmla="*/ 504493 h 522922"/>
                        <a:gd name="connsiteX31" fmla="*/ 485558 w 487477"/>
                        <a:gd name="connsiteY31" fmla="*/ 504493 h 522922"/>
                        <a:gd name="connsiteX32" fmla="*/ 484606 w 487477"/>
                        <a:gd name="connsiteY32" fmla="*/ 506399 h 522922"/>
                        <a:gd name="connsiteX33" fmla="*/ 459841 w 487477"/>
                        <a:gd name="connsiteY33" fmla="*/ 523543 h 522922"/>
                        <a:gd name="connsiteX34" fmla="*/ 457936 w 487477"/>
                        <a:gd name="connsiteY34" fmla="*/ 523543 h 522922"/>
                        <a:gd name="connsiteX35" fmla="*/ 32168 w 487477"/>
                        <a:gd name="connsiteY35" fmla="*/ 523543 h 522922"/>
                        <a:gd name="connsiteX36" fmla="*/ 30264 w 487477"/>
                        <a:gd name="connsiteY36" fmla="*/ 523543 h 522922"/>
                        <a:gd name="connsiteX37" fmla="*/ 27406 w 487477"/>
                        <a:gd name="connsiteY37" fmla="*/ 523543 h 522922"/>
                        <a:gd name="connsiteX38" fmla="*/ 23596 w 487477"/>
                        <a:gd name="connsiteY38" fmla="*/ 522591 h 522922"/>
                        <a:gd name="connsiteX39" fmla="*/ 23596 w 487477"/>
                        <a:gd name="connsiteY39" fmla="*/ 522591 h 522922"/>
                        <a:gd name="connsiteX40" fmla="*/ 17881 w 487477"/>
                        <a:gd name="connsiteY40" fmla="*/ 520686 h 522922"/>
                        <a:gd name="connsiteX41" fmla="*/ 15976 w 487477"/>
                        <a:gd name="connsiteY41" fmla="*/ 519734 h 522922"/>
                        <a:gd name="connsiteX42" fmla="*/ 15024 w 487477"/>
                        <a:gd name="connsiteY42" fmla="*/ 518781 h 522922"/>
                        <a:gd name="connsiteX43" fmla="*/ 10261 w 487477"/>
                        <a:gd name="connsiteY43" fmla="*/ 514971 h 522922"/>
                        <a:gd name="connsiteX44" fmla="*/ 8356 w 487477"/>
                        <a:gd name="connsiteY44" fmla="*/ 512114 h 522922"/>
                        <a:gd name="connsiteX45" fmla="*/ 8356 w 487477"/>
                        <a:gd name="connsiteY45" fmla="*/ 512114 h 522922"/>
                        <a:gd name="connsiteX46" fmla="*/ 255054 w 487477"/>
                        <a:gd name="connsiteY46" fmla="*/ 402576 h 522922"/>
                        <a:gd name="connsiteX47" fmla="*/ 252196 w 487477"/>
                        <a:gd name="connsiteY47" fmla="*/ 404481 h 522922"/>
                        <a:gd name="connsiteX48" fmla="*/ 246481 w 487477"/>
                        <a:gd name="connsiteY48" fmla="*/ 408291 h 522922"/>
                        <a:gd name="connsiteX49" fmla="*/ 55029 w 487477"/>
                        <a:gd name="connsiteY49" fmla="*/ 414959 h 522922"/>
                        <a:gd name="connsiteX50" fmla="*/ 51218 w 487477"/>
                        <a:gd name="connsiteY50" fmla="*/ 413053 h 522922"/>
                        <a:gd name="connsiteX51" fmla="*/ 22643 w 487477"/>
                        <a:gd name="connsiteY51" fmla="*/ 474014 h 522922"/>
                        <a:gd name="connsiteX52" fmla="*/ 21691 w 487477"/>
                        <a:gd name="connsiteY52" fmla="*/ 475918 h 522922"/>
                        <a:gd name="connsiteX53" fmla="*/ 21691 w 487477"/>
                        <a:gd name="connsiteY53" fmla="*/ 495921 h 522922"/>
                        <a:gd name="connsiteX54" fmla="*/ 29311 w 487477"/>
                        <a:gd name="connsiteY54" fmla="*/ 502589 h 522922"/>
                        <a:gd name="connsiteX55" fmla="*/ 30264 w 487477"/>
                        <a:gd name="connsiteY55" fmla="*/ 502589 h 522922"/>
                        <a:gd name="connsiteX56" fmla="*/ 31216 w 487477"/>
                        <a:gd name="connsiteY56" fmla="*/ 502589 h 522922"/>
                        <a:gd name="connsiteX57" fmla="*/ 456983 w 487477"/>
                        <a:gd name="connsiteY57" fmla="*/ 502589 h 522922"/>
                        <a:gd name="connsiteX58" fmla="*/ 457936 w 487477"/>
                        <a:gd name="connsiteY58" fmla="*/ 502589 h 522922"/>
                        <a:gd name="connsiteX59" fmla="*/ 466508 w 487477"/>
                        <a:gd name="connsiteY59" fmla="*/ 495921 h 522922"/>
                        <a:gd name="connsiteX60" fmla="*/ 467461 w 487477"/>
                        <a:gd name="connsiteY60" fmla="*/ 477824 h 522922"/>
                        <a:gd name="connsiteX61" fmla="*/ 466508 w 487477"/>
                        <a:gd name="connsiteY61" fmla="*/ 475918 h 522922"/>
                        <a:gd name="connsiteX62" fmla="*/ 465556 w 487477"/>
                        <a:gd name="connsiteY62" fmla="*/ 474014 h 522922"/>
                        <a:gd name="connsiteX63" fmla="*/ 423646 w 487477"/>
                        <a:gd name="connsiteY63" fmla="*/ 385431 h 522922"/>
                        <a:gd name="connsiteX64" fmla="*/ 255054 w 487477"/>
                        <a:gd name="connsiteY64" fmla="*/ 402576 h 522922"/>
                        <a:gd name="connsiteX65" fmla="*/ 305536 w 487477"/>
                        <a:gd name="connsiteY65" fmla="*/ 255891 h 522922"/>
                        <a:gd name="connsiteX66" fmla="*/ 272199 w 487477"/>
                        <a:gd name="connsiteY66" fmla="*/ 289228 h 522922"/>
                        <a:gd name="connsiteX67" fmla="*/ 305536 w 487477"/>
                        <a:gd name="connsiteY67" fmla="*/ 322566 h 522922"/>
                        <a:gd name="connsiteX68" fmla="*/ 338874 w 487477"/>
                        <a:gd name="connsiteY68" fmla="*/ 289228 h 522922"/>
                        <a:gd name="connsiteX69" fmla="*/ 305536 w 487477"/>
                        <a:gd name="connsiteY69" fmla="*/ 255891 h 52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477" h="522922">
                          <a:moveTo>
                            <a:pt x="8356" y="512114"/>
                          </a:moveTo>
                          <a:lnTo>
                            <a:pt x="8356" y="512114"/>
                          </a:lnTo>
                          <a:lnTo>
                            <a:pt x="8356" y="512114"/>
                          </a:lnTo>
                          <a:lnTo>
                            <a:pt x="7404" y="511161"/>
                          </a:lnTo>
                          <a:cubicBezTo>
                            <a:pt x="6451" y="510209"/>
                            <a:pt x="6451" y="509256"/>
                            <a:pt x="5499" y="508303"/>
                          </a:cubicBezTo>
                          <a:lnTo>
                            <a:pt x="5499" y="508303"/>
                          </a:lnTo>
                          <a:lnTo>
                            <a:pt x="5499" y="507351"/>
                          </a:lnTo>
                          <a:lnTo>
                            <a:pt x="4546" y="505446"/>
                          </a:lnTo>
                          <a:lnTo>
                            <a:pt x="3593" y="503541"/>
                          </a:lnTo>
                          <a:lnTo>
                            <a:pt x="3593" y="503541"/>
                          </a:lnTo>
                          <a:lnTo>
                            <a:pt x="3593" y="503541"/>
                          </a:lnTo>
                          <a:lnTo>
                            <a:pt x="3593" y="503541"/>
                          </a:lnTo>
                          <a:lnTo>
                            <a:pt x="2641" y="501636"/>
                          </a:lnTo>
                          <a:cubicBezTo>
                            <a:pt x="2641" y="501636"/>
                            <a:pt x="2641" y="500684"/>
                            <a:pt x="2641" y="500684"/>
                          </a:cubicBezTo>
                          <a:cubicBezTo>
                            <a:pt x="2641" y="499731"/>
                            <a:pt x="2641" y="499731"/>
                            <a:pt x="1689" y="498778"/>
                          </a:cubicBezTo>
                          <a:cubicBezTo>
                            <a:pt x="1689" y="497826"/>
                            <a:pt x="736" y="495921"/>
                            <a:pt x="736" y="494968"/>
                          </a:cubicBezTo>
                          <a:lnTo>
                            <a:pt x="736" y="492111"/>
                          </a:lnTo>
                          <a:cubicBezTo>
                            <a:pt x="736" y="490206"/>
                            <a:pt x="736" y="487349"/>
                            <a:pt x="736" y="485443"/>
                          </a:cubicBezTo>
                          <a:cubicBezTo>
                            <a:pt x="736" y="478776"/>
                            <a:pt x="2641" y="473061"/>
                            <a:pt x="5499" y="467346"/>
                          </a:cubicBezTo>
                          <a:lnTo>
                            <a:pt x="155041" y="151116"/>
                          </a:lnTo>
                          <a:cubicBezTo>
                            <a:pt x="157899" y="146353"/>
                            <a:pt x="158851" y="140639"/>
                            <a:pt x="158851" y="134924"/>
                          </a:cubicBezTo>
                          <a:lnTo>
                            <a:pt x="158851" y="19671"/>
                          </a:lnTo>
                          <a:lnTo>
                            <a:pt x="120751" y="19671"/>
                          </a:lnTo>
                          <a:lnTo>
                            <a:pt x="120751" y="621"/>
                          </a:lnTo>
                          <a:lnTo>
                            <a:pt x="368401" y="621"/>
                          </a:lnTo>
                          <a:lnTo>
                            <a:pt x="368401" y="19671"/>
                          </a:lnTo>
                          <a:lnTo>
                            <a:pt x="330301" y="19671"/>
                          </a:lnTo>
                          <a:lnTo>
                            <a:pt x="330301" y="134924"/>
                          </a:lnTo>
                          <a:cubicBezTo>
                            <a:pt x="330301" y="140639"/>
                            <a:pt x="331254" y="146353"/>
                            <a:pt x="334111" y="151116"/>
                          </a:cubicBezTo>
                          <a:lnTo>
                            <a:pt x="483654" y="467346"/>
                          </a:lnTo>
                          <a:cubicBezTo>
                            <a:pt x="489368" y="478776"/>
                            <a:pt x="489368" y="492111"/>
                            <a:pt x="485558" y="504493"/>
                          </a:cubicBezTo>
                          <a:lnTo>
                            <a:pt x="485558" y="504493"/>
                          </a:lnTo>
                          <a:lnTo>
                            <a:pt x="484606" y="506399"/>
                          </a:lnTo>
                          <a:cubicBezTo>
                            <a:pt x="479843" y="515924"/>
                            <a:pt x="470318" y="522591"/>
                            <a:pt x="459841" y="523543"/>
                          </a:cubicBezTo>
                          <a:lnTo>
                            <a:pt x="457936" y="523543"/>
                          </a:lnTo>
                          <a:lnTo>
                            <a:pt x="32168" y="523543"/>
                          </a:lnTo>
                          <a:lnTo>
                            <a:pt x="30264" y="523543"/>
                          </a:lnTo>
                          <a:cubicBezTo>
                            <a:pt x="29311" y="523543"/>
                            <a:pt x="28358" y="523543"/>
                            <a:pt x="27406" y="523543"/>
                          </a:cubicBezTo>
                          <a:cubicBezTo>
                            <a:pt x="26454" y="523543"/>
                            <a:pt x="24549" y="523543"/>
                            <a:pt x="23596" y="522591"/>
                          </a:cubicBezTo>
                          <a:lnTo>
                            <a:pt x="23596" y="522591"/>
                          </a:lnTo>
                          <a:cubicBezTo>
                            <a:pt x="21691" y="521639"/>
                            <a:pt x="19786" y="521639"/>
                            <a:pt x="17881" y="520686"/>
                          </a:cubicBezTo>
                          <a:lnTo>
                            <a:pt x="15976" y="519734"/>
                          </a:lnTo>
                          <a:cubicBezTo>
                            <a:pt x="15976" y="519734"/>
                            <a:pt x="15024" y="519734"/>
                            <a:pt x="15024" y="518781"/>
                          </a:cubicBezTo>
                          <a:cubicBezTo>
                            <a:pt x="13118" y="517828"/>
                            <a:pt x="11214" y="515924"/>
                            <a:pt x="10261" y="514971"/>
                          </a:cubicBezTo>
                          <a:lnTo>
                            <a:pt x="8356" y="512114"/>
                          </a:lnTo>
                          <a:lnTo>
                            <a:pt x="8356" y="512114"/>
                          </a:lnTo>
                          <a:close/>
                          <a:moveTo>
                            <a:pt x="255054" y="402576"/>
                          </a:moveTo>
                          <a:lnTo>
                            <a:pt x="252196" y="404481"/>
                          </a:lnTo>
                          <a:lnTo>
                            <a:pt x="246481" y="408291"/>
                          </a:lnTo>
                          <a:cubicBezTo>
                            <a:pt x="198856" y="439724"/>
                            <a:pt x="119799" y="440676"/>
                            <a:pt x="55029" y="414959"/>
                          </a:cubicBezTo>
                          <a:lnTo>
                            <a:pt x="51218" y="413053"/>
                          </a:lnTo>
                          <a:lnTo>
                            <a:pt x="22643" y="474014"/>
                          </a:lnTo>
                          <a:lnTo>
                            <a:pt x="21691" y="475918"/>
                          </a:lnTo>
                          <a:cubicBezTo>
                            <a:pt x="18833" y="482586"/>
                            <a:pt x="18833" y="490206"/>
                            <a:pt x="21691" y="495921"/>
                          </a:cubicBezTo>
                          <a:cubicBezTo>
                            <a:pt x="22643" y="498778"/>
                            <a:pt x="25501" y="501636"/>
                            <a:pt x="29311" y="502589"/>
                          </a:cubicBezTo>
                          <a:lnTo>
                            <a:pt x="30264" y="502589"/>
                          </a:lnTo>
                          <a:lnTo>
                            <a:pt x="31216" y="502589"/>
                          </a:lnTo>
                          <a:lnTo>
                            <a:pt x="456983" y="502589"/>
                          </a:lnTo>
                          <a:lnTo>
                            <a:pt x="457936" y="502589"/>
                          </a:lnTo>
                          <a:cubicBezTo>
                            <a:pt x="461746" y="502589"/>
                            <a:pt x="464604" y="499731"/>
                            <a:pt x="466508" y="495921"/>
                          </a:cubicBezTo>
                          <a:cubicBezTo>
                            <a:pt x="468414" y="490206"/>
                            <a:pt x="469366" y="483539"/>
                            <a:pt x="467461" y="477824"/>
                          </a:cubicBezTo>
                          <a:lnTo>
                            <a:pt x="466508" y="475918"/>
                          </a:lnTo>
                          <a:lnTo>
                            <a:pt x="465556" y="474014"/>
                          </a:lnTo>
                          <a:lnTo>
                            <a:pt x="423646" y="385431"/>
                          </a:lnTo>
                          <a:cubicBezTo>
                            <a:pt x="365543" y="372096"/>
                            <a:pt x="296011" y="376859"/>
                            <a:pt x="255054" y="402576"/>
                          </a:cubicBezTo>
                          <a:close/>
                          <a:moveTo>
                            <a:pt x="305536" y="255891"/>
                          </a:moveTo>
                          <a:cubicBezTo>
                            <a:pt x="287439" y="255891"/>
                            <a:pt x="272199" y="271131"/>
                            <a:pt x="272199" y="289228"/>
                          </a:cubicBezTo>
                          <a:cubicBezTo>
                            <a:pt x="272199" y="307326"/>
                            <a:pt x="287439" y="322566"/>
                            <a:pt x="305536" y="322566"/>
                          </a:cubicBezTo>
                          <a:cubicBezTo>
                            <a:pt x="323633" y="322566"/>
                            <a:pt x="338874" y="307326"/>
                            <a:pt x="338874" y="289228"/>
                          </a:cubicBezTo>
                          <a:cubicBezTo>
                            <a:pt x="338874" y="270178"/>
                            <a:pt x="323633" y="255891"/>
                            <a:pt x="305536" y="25589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grpSp>
        <p:sp>
          <p:nvSpPr>
            <p:cNvPr id="47" name="ïśliḍè">
              <a:extLst>
                <a:ext uri="{FF2B5EF4-FFF2-40B4-BE49-F238E27FC236}">
                  <a16:creationId xmlns:a16="http://schemas.microsoft.com/office/drawing/2014/main" id="{4E0D2021-6283-4351-AC96-374257DD9938}"/>
                </a:ext>
              </a:extLst>
            </p:cNvPr>
            <p:cNvSpPr/>
            <p:nvPr/>
          </p:nvSpPr>
          <p:spPr>
            <a:xfrm>
              <a:off x="1565736" y="3291155"/>
              <a:ext cx="5436964" cy="489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2000" b="1" dirty="0">
                  <a:solidFill>
                    <a:schemeClr val="tx1"/>
                  </a:solidFill>
                </a:rPr>
                <a:t>（</a:t>
              </a:r>
              <a:r>
                <a:rPr kumimoji="1" lang="en-US" altLang="zh-CN" sz="2000" b="1" dirty="0">
                  <a:solidFill>
                    <a:schemeClr val="tx1"/>
                  </a:solidFill>
                </a:rPr>
                <a:t>1</a:t>
              </a:r>
              <a:r>
                <a:rPr kumimoji="1" lang="zh-CN" altLang="en-US" sz="2000" b="1" dirty="0">
                  <a:solidFill>
                    <a:schemeClr val="tx1"/>
                  </a:solidFill>
                </a:rPr>
                <a:t>）品牌化决策（采用品牌和不采用品牌决策）</a:t>
              </a:r>
              <a:endParaRPr kumimoji="1" lang="en-US" altLang="zh-CN" sz="2000" b="1" dirty="0">
                <a:solidFill>
                  <a:schemeClr val="tx1"/>
                </a:solidFill>
              </a:endParaRPr>
            </a:p>
          </p:txBody>
        </p:sp>
      </p:grpSp>
      <p:sp>
        <p:nvSpPr>
          <p:cNvPr id="2" name="文本框 1">
            <a:extLst>
              <a:ext uri="{FF2B5EF4-FFF2-40B4-BE49-F238E27FC236}">
                <a16:creationId xmlns:a16="http://schemas.microsoft.com/office/drawing/2014/main" id="{48F0F60B-04DD-4DDD-A73D-7D7E9CB2BD95}"/>
              </a:ext>
            </a:extLst>
          </p:cNvPr>
          <p:cNvSpPr txBox="1"/>
          <p:nvPr/>
        </p:nvSpPr>
        <p:spPr>
          <a:xfrm>
            <a:off x="1175742" y="4040728"/>
            <a:ext cx="2493603" cy="1077218"/>
          </a:xfrm>
          <a:prstGeom prst="rect">
            <a:avLst/>
          </a:prstGeom>
          <a:noFill/>
        </p:spPr>
        <p:txBody>
          <a:bodyPr wrap="square" rtlCol="0">
            <a:spAutoFit/>
          </a:bodyPr>
          <a:lstStyle/>
          <a:p>
            <a:r>
              <a:rPr lang="zh-CN" altLang="en-US" sz="1600" dirty="0"/>
              <a:t>品牌化决策就是企业为其产品规定品牌名称、品牌标志，并向有关部门注册登记的一切活动。</a:t>
            </a:r>
          </a:p>
        </p:txBody>
      </p:sp>
      <p:sp>
        <p:nvSpPr>
          <p:cNvPr id="46" name="文本框 45">
            <a:extLst>
              <a:ext uri="{FF2B5EF4-FFF2-40B4-BE49-F238E27FC236}">
                <a16:creationId xmlns:a16="http://schemas.microsoft.com/office/drawing/2014/main" id="{857AF1FB-D2C5-4BC4-8C13-291B562E926B}"/>
              </a:ext>
            </a:extLst>
          </p:cNvPr>
          <p:cNvSpPr txBox="1"/>
          <p:nvPr/>
        </p:nvSpPr>
        <p:spPr>
          <a:xfrm>
            <a:off x="4670092" y="3995252"/>
            <a:ext cx="2665857" cy="2800767"/>
          </a:xfrm>
          <a:prstGeom prst="rect">
            <a:avLst/>
          </a:prstGeom>
          <a:noFill/>
        </p:spPr>
        <p:txBody>
          <a:bodyPr wrap="square" rtlCol="0">
            <a:spAutoFit/>
          </a:bodyPr>
          <a:lstStyle/>
          <a:p>
            <a:r>
              <a:rPr lang="zh-CN" altLang="en-US" sz="1600" dirty="0"/>
              <a:t>对消费者：方便识别、保护利益、象征档次</a:t>
            </a:r>
            <a:endParaRPr lang="en-US" altLang="zh-CN" sz="1600" dirty="0"/>
          </a:p>
          <a:p>
            <a:r>
              <a:rPr lang="zh-CN" altLang="en-US" sz="1600" dirty="0"/>
              <a:t>对企业：有利宣传、突出定位、塑造形象、便于区分、资产增值</a:t>
            </a:r>
            <a:endParaRPr lang="en-US" altLang="zh-CN" sz="1600" dirty="0"/>
          </a:p>
          <a:p>
            <a:r>
              <a:rPr lang="zh-CN" altLang="en-US" sz="1600" dirty="0"/>
              <a:t>对社会：</a:t>
            </a:r>
            <a:endParaRPr lang="en-US" altLang="zh-CN" sz="1600" dirty="0"/>
          </a:p>
          <a:p>
            <a:pPr marL="285750" indent="-285750">
              <a:buFont typeface="Arial" panose="020B0604020202020204" pitchFamily="34" charset="0"/>
              <a:buChar char="•"/>
            </a:pPr>
            <a:r>
              <a:rPr lang="zh-CN" altLang="en-US" sz="1600" dirty="0"/>
              <a:t>促进财政收入增加、经济繁荣</a:t>
            </a:r>
            <a:endParaRPr lang="en-US" altLang="zh-CN" sz="1600" dirty="0"/>
          </a:p>
          <a:p>
            <a:pPr marL="285750" indent="-285750">
              <a:buFont typeface="Arial" panose="020B0604020202020204" pitchFamily="34" charset="0"/>
              <a:buChar char="•"/>
            </a:pPr>
            <a:r>
              <a:rPr lang="zh-CN" altLang="en-US" sz="1600" dirty="0"/>
              <a:t>鼓励创新，丰富产品</a:t>
            </a:r>
            <a:endParaRPr lang="en-US" altLang="zh-CN" sz="1600" dirty="0"/>
          </a:p>
          <a:p>
            <a:pPr marL="285750" indent="-285750">
              <a:buFont typeface="Arial" panose="020B0604020202020204" pitchFamily="34" charset="0"/>
              <a:buChar char="•"/>
            </a:pPr>
            <a:r>
              <a:rPr lang="zh-CN" altLang="en-US" sz="1600" dirty="0"/>
              <a:t>维持公平竞争、市场经济健康发展</a:t>
            </a:r>
          </a:p>
        </p:txBody>
      </p:sp>
      <p:sp>
        <p:nvSpPr>
          <p:cNvPr id="3" name="文本框 2">
            <a:extLst>
              <a:ext uri="{FF2B5EF4-FFF2-40B4-BE49-F238E27FC236}">
                <a16:creationId xmlns:a16="http://schemas.microsoft.com/office/drawing/2014/main" id="{7C05A014-EB1B-4DE0-9F4F-A84142E28BD0}"/>
              </a:ext>
            </a:extLst>
          </p:cNvPr>
          <p:cNvSpPr txBox="1"/>
          <p:nvPr/>
        </p:nvSpPr>
        <p:spPr>
          <a:xfrm>
            <a:off x="8397296" y="4040728"/>
            <a:ext cx="2459085" cy="2339102"/>
          </a:xfrm>
          <a:prstGeom prst="rect">
            <a:avLst/>
          </a:prstGeom>
          <a:noFill/>
        </p:spPr>
        <p:txBody>
          <a:bodyPr wrap="square" rtlCol="0">
            <a:spAutoFit/>
          </a:bodyPr>
          <a:lstStyle/>
          <a:p>
            <a:pPr marL="285750" indent="-285750">
              <a:buFont typeface="Wingdings" panose="05000000000000000000" pitchFamily="2" charset="2"/>
              <a:buChar char="Ø"/>
            </a:pPr>
            <a:r>
              <a:rPr lang="zh-CN" altLang="en-US" sz="1600" dirty="0"/>
              <a:t>造成产品不必要的、脱离实际的区分，特别是同类型的产品。</a:t>
            </a:r>
          </a:p>
          <a:p>
            <a:pPr marL="285750" indent="-285750">
              <a:buFont typeface="Wingdings" panose="05000000000000000000" pitchFamily="2" charset="2"/>
              <a:buChar char="Ø"/>
            </a:pPr>
            <a:r>
              <a:rPr lang="zh-CN" altLang="en-US" sz="1600" dirty="0"/>
              <a:t>增加消费者的负担。</a:t>
            </a:r>
            <a:endParaRPr lang="en-US" altLang="zh-CN" sz="1600" dirty="0"/>
          </a:p>
          <a:p>
            <a:pPr marL="285750" indent="-285750">
              <a:buFont typeface="Wingdings" panose="05000000000000000000" pitchFamily="2" charset="2"/>
              <a:buChar char="Ø"/>
            </a:pPr>
            <a:r>
              <a:rPr lang="zh-CN" altLang="en-US" sz="1600" dirty="0"/>
              <a:t>强化人们的等级观念，使产品盲目地拉开档次，会产生不良的社会效应。</a:t>
            </a:r>
          </a:p>
          <a:p>
            <a:endParaRPr lang="zh-CN" altLang="en-US" dirty="0"/>
          </a:p>
        </p:txBody>
      </p:sp>
    </p:spTree>
    <p:custDataLst>
      <p:tags r:id="rId1"/>
    </p:custDataLst>
    <p:extLst>
      <p:ext uri="{BB962C8B-B14F-4D97-AF65-F5344CB8AC3E}">
        <p14:creationId xmlns:p14="http://schemas.microsoft.com/office/powerpoint/2010/main" val="16040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îSľiḓe"/>
        <p:cNvGrpSpPr/>
        <p:nvPr/>
      </p:nvGrpSpPr>
      <p:grpSpPr>
        <a:xfrm>
          <a:off x="0" y="0"/>
          <a:ext cx="0" cy="0"/>
          <a:chOff x="0" y="0"/>
          <a:chExt cx="0" cy="0"/>
        </a:xfrm>
      </p:grpSpPr>
      <p:sp>
        <p:nvSpPr>
          <p:cNvPr id="30" name="文本框 29">
            <a:extLst>
              <a:ext uri="{FF2B5EF4-FFF2-40B4-BE49-F238E27FC236}">
                <a16:creationId xmlns:a16="http://schemas.microsoft.com/office/drawing/2014/main" id="{29261817-5EC8-43D8-8053-C64CD3A9200F}"/>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品牌与包装</a:t>
            </a:r>
            <a:endParaRPr lang="en-US" altLang="zh-CN" sz="3600" b="1" dirty="0">
              <a:solidFill>
                <a:schemeClr val="accent1">
                  <a:lumMod val="75000"/>
                </a:schemeClr>
              </a:solidFill>
              <a:latin typeface="+mn-ea"/>
            </a:endParaRPr>
          </a:p>
        </p:txBody>
      </p:sp>
      <p:grpSp>
        <p:nvGrpSpPr>
          <p:cNvPr id="4" name="组合 3">
            <a:extLst>
              <a:ext uri="{FF2B5EF4-FFF2-40B4-BE49-F238E27FC236}">
                <a16:creationId xmlns:a16="http://schemas.microsoft.com/office/drawing/2014/main" id="{573F6FA3-C6A0-4981-A939-DCFAD96EE409}"/>
              </a:ext>
            </a:extLst>
          </p:cNvPr>
          <p:cNvGrpSpPr/>
          <p:nvPr/>
        </p:nvGrpSpPr>
        <p:grpSpPr>
          <a:xfrm>
            <a:off x="500986" y="953084"/>
            <a:ext cx="6311276" cy="1324410"/>
            <a:chOff x="500986" y="953084"/>
            <a:chExt cx="6311276" cy="1324410"/>
          </a:xfrm>
        </p:grpSpPr>
        <p:grpSp>
          <p:nvGrpSpPr>
            <p:cNvPr id="49" name="îsľîďê">
              <a:extLst>
                <a:ext uri="{FF2B5EF4-FFF2-40B4-BE49-F238E27FC236}">
                  <a16:creationId xmlns:a16="http://schemas.microsoft.com/office/drawing/2014/main" id="{E1A74F03-2DF9-4739-8642-2221DCA8F969}"/>
                </a:ext>
              </a:extLst>
            </p:cNvPr>
            <p:cNvGrpSpPr>
              <a:grpSpLocks/>
            </p:cNvGrpSpPr>
            <p:nvPr/>
          </p:nvGrpSpPr>
          <p:grpSpPr>
            <a:xfrm>
              <a:off x="1271338" y="1093881"/>
              <a:ext cx="5540924" cy="1183613"/>
              <a:chOff x="2492016" y="4848841"/>
              <a:chExt cx="2974765" cy="1183613"/>
            </a:xfrm>
          </p:grpSpPr>
          <p:sp>
            <p:nvSpPr>
              <p:cNvPr id="80" name="íṧḷîḋe">
                <a:extLst>
                  <a:ext uri="{FF2B5EF4-FFF2-40B4-BE49-F238E27FC236}">
                    <a16:creationId xmlns:a16="http://schemas.microsoft.com/office/drawing/2014/main" id="{ECD779A9-970C-438B-99F9-E5293B95A3D3}"/>
                  </a:ext>
                </a:extLst>
              </p:cNvPr>
              <p:cNvSpPr/>
              <p:nvPr/>
            </p:nvSpPr>
            <p:spPr>
              <a:xfrm>
                <a:off x="2492016" y="5381662"/>
                <a:ext cx="986567" cy="650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t" anchorCtr="0">
                <a:spAutoFit/>
              </a:bodyPr>
              <a:lstStyle/>
              <a:p>
                <a:pPr>
                  <a:lnSpc>
                    <a:spcPct val="130000"/>
                  </a:lnSpc>
                </a:pPr>
                <a:r>
                  <a:rPr kumimoji="1" lang="en-US" altLang="zh-CN" sz="2400" b="1" dirty="0">
                    <a:solidFill>
                      <a:schemeClr val="tx1"/>
                    </a:solidFill>
                  </a:rPr>
                  <a:t>2.</a:t>
                </a:r>
                <a:r>
                  <a:rPr kumimoji="1" lang="zh-CN" altLang="en-US" sz="2400" b="1" dirty="0">
                    <a:solidFill>
                      <a:schemeClr val="tx1"/>
                    </a:solidFill>
                  </a:rPr>
                  <a:t>品牌决策</a:t>
                </a:r>
                <a:endParaRPr kumimoji="1" lang="en-US" altLang="zh-CN" sz="2400" b="1" dirty="0">
                  <a:solidFill>
                    <a:schemeClr val="tx1"/>
                  </a:solidFill>
                </a:endParaRPr>
              </a:p>
            </p:txBody>
          </p:sp>
          <p:sp>
            <p:nvSpPr>
              <p:cNvPr id="81" name="îṥḻïďè">
                <a:extLst>
                  <a:ext uri="{FF2B5EF4-FFF2-40B4-BE49-F238E27FC236}">
                    <a16:creationId xmlns:a16="http://schemas.microsoft.com/office/drawing/2014/main" id="{B9868AFB-054E-488B-9792-551BFC631D82}"/>
                  </a:ext>
                </a:extLst>
              </p:cNvPr>
              <p:cNvSpPr/>
              <p:nvPr/>
            </p:nvSpPr>
            <p:spPr>
              <a:xfrm>
                <a:off x="2492016" y="4848841"/>
                <a:ext cx="2974765"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一、 品牌与品牌决策</a:t>
                </a:r>
              </a:p>
            </p:txBody>
          </p:sp>
        </p:grpSp>
        <p:pic>
          <p:nvPicPr>
            <p:cNvPr id="50" name="iṩḻíďê" descr="前引号">
              <a:extLst>
                <a:ext uri="{FF2B5EF4-FFF2-40B4-BE49-F238E27FC236}">
                  <a16:creationId xmlns:a16="http://schemas.microsoft.com/office/drawing/2014/main" id="{25B3408B-7E76-4CD6-A260-D89D0D477F2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0986" y="953084"/>
              <a:ext cx="914400" cy="914400"/>
            </a:xfrm>
            <a:prstGeom prst="rect">
              <a:avLst/>
            </a:prstGeom>
          </p:spPr>
        </p:pic>
      </p:grpSp>
      <p:grpSp>
        <p:nvGrpSpPr>
          <p:cNvPr id="9" name="组合 8">
            <a:extLst>
              <a:ext uri="{FF2B5EF4-FFF2-40B4-BE49-F238E27FC236}">
                <a16:creationId xmlns:a16="http://schemas.microsoft.com/office/drawing/2014/main" id="{71C70028-0E07-4256-8C9C-564E03E70BE0}"/>
              </a:ext>
            </a:extLst>
          </p:cNvPr>
          <p:cNvGrpSpPr/>
          <p:nvPr/>
        </p:nvGrpSpPr>
        <p:grpSpPr>
          <a:xfrm>
            <a:off x="0" y="4460277"/>
            <a:ext cx="12192000" cy="540000"/>
            <a:chOff x="-86628" y="2866346"/>
            <a:chExt cx="12192000" cy="540000"/>
          </a:xfrm>
        </p:grpSpPr>
        <p:cxnSp>
          <p:nvCxnSpPr>
            <p:cNvPr id="72" name="ïSḷïḍè">
              <a:extLst>
                <a:ext uri="{FF2B5EF4-FFF2-40B4-BE49-F238E27FC236}">
                  <a16:creationId xmlns:a16="http://schemas.microsoft.com/office/drawing/2014/main" id="{28C5DCBE-B7AA-4185-8AA8-8F11D005951B}"/>
                </a:ext>
              </a:extLst>
            </p:cNvPr>
            <p:cNvCxnSpPr>
              <a:cxnSpLocks/>
            </p:cNvCxnSpPr>
            <p:nvPr/>
          </p:nvCxnSpPr>
          <p:spPr>
            <a:xfrm>
              <a:off x="4197590" y="3142466"/>
              <a:ext cx="36108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75" name="ïşļîḓè">
              <a:extLst>
                <a:ext uri="{FF2B5EF4-FFF2-40B4-BE49-F238E27FC236}">
                  <a16:creationId xmlns:a16="http://schemas.microsoft.com/office/drawing/2014/main" id="{83E7D941-F6C2-4920-98C2-1EA5A321ACAF}"/>
                </a:ext>
              </a:extLst>
            </p:cNvPr>
            <p:cNvGrpSpPr>
              <a:grpSpLocks/>
            </p:cNvGrpSpPr>
            <p:nvPr/>
          </p:nvGrpSpPr>
          <p:grpSpPr>
            <a:xfrm>
              <a:off x="5739371" y="2866346"/>
              <a:ext cx="540000" cy="540000"/>
              <a:chOff x="4584079" y="5599496"/>
              <a:chExt cx="540000" cy="540000"/>
            </a:xfrm>
          </p:grpSpPr>
          <p:sp>
            <p:nvSpPr>
              <p:cNvPr id="76" name="î$1ïḓè">
                <a:extLst>
                  <a:ext uri="{FF2B5EF4-FFF2-40B4-BE49-F238E27FC236}">
                    <a16:creationId xmlns:a16="http://schemas.microsoft.com/office/drawing/2014/main" id="{40ED3CA6-4A0F-48C6-B9F0-140C1DBE5EBF}"/>
                  </a:ext>
                </a:extLst>
              </p:cNvPr>
              <p:cNvSpPr txBox="1"/>
              <p:nvPr/>
            </p:nvSpPr>
            <p:spPr>
              <a:xfrm>
                <a:off x="4584079"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77" name="isḷîḍe">
                <a:extLst>
                  <a:ext uri="{FF2B5EF4-FFF2-40B4-BE49-F238E27FC236}">
                    <a16:creationId xmlns:a16="http://schemas.microsoft.com/office/drawing/2014/main" id="{5E7B48A0-93DE-408F-8686-131964460724}"/>
                  </a:ext>
                </a:extLst>
              </p:cNvPr>
              <p:cNvSpPr/>
              <p:nvPr/>
            </p:nvSpPr>
            <p:spPr>
              <a:xfrm>
                <a:off x="4716376" y="5766219"/>
                <a:ext cx="275406" cy="20655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133 w 533400"/>
                  <a:gd name="connsiteY9" fmla="*/ 198741 h 400050"/>
                  <a:gd name="connsiteX10" fmla="*/ 351128 w 533400"/>
                  <a:gd name="connsiteY10" fmla="*/ 204456 h 400050"/>
                  <a:gd name="connsiteX11" fmla="*/ 351128 w 533400"/>
                  <a:gd name="connsiteY11" fmla="*/ 204456 h 400050"/>
                  <a:gd name="connsiteX12" fmla="*/ 267308 w 533400"/>
                  <a:gd name="connsiteY12" fmla="*/ 315899 h 400050"/>
                  <a:gd name="connsiteX13" fmla="*/ 264451 w 533400"/>
                  <a:gd name="connsiteY13" fmla="*/ 318756 h 400050"/>
                  <a:gd name="connsiteX14" fmla="*/ 224446 w 533400"/>
                  <a:gd name="connsiteY14" fmla="*/ 318756 h 400050"/>
                  <a:gd name="connsiteX15" fmla="*/ 224446 w 533400"/>
                  <a:gd name="connsiteY15" fmla="*/ 318756 h 400050"/>
                  <a:gd name="connsiteX16" fmla="*/ 162533 w 533400"/>
                  <a:gd name="connsiteY16" fmla="*/ 257796 h 400050"/>
                  <a:gd name="connsiteX17" fmla="*/ 160628 w 533400"/>
                  <a:gd name="connsiteY17" fmla="*/ 255891 h 400050"/>
                  <a:gd name="connsiteX18" fmla="*/ 120623 w 533400"/>
                  <a:gd name="connsiteY18" fmla="*/ 259701 h 400050"/>
                  <a:gd name="connsiteX19" fmla="*/ 120623 w 533400"/>
                  <a:gd name="connsiteY19" fmla="*/ 259701 h 400050"/>
                  <a:gd name="connsiteX20" fmla="*/ 32993 w 533400"/>
                  <a:gd name="connsiteY20" fmla="*/ 366381 h 400050"/>
                  <a:gd name="connsiteX21" fmla="*/ 31088 w 533400"/>
                  <a:gd name="connsiteY21" fmla="*/ 372096 h 400050"/>
                  <a:gd name="connsiteX22" fmla="*/ 40613 w 533400"/>
                  <a:gd name="connsiteY22" fmla="*/ 381621 h 400050"/>
                  <a:gd name="connsiteX23" fmla="*/ 40613 w 533400"/>
                  <a:gd name="connsiteY23" fmla="*/ 381621 h 400050"/>
                  <a:gd name="connsiteX24" fmla="*/ 497813 w 533400"/>
                  <a:gd name="connsiteY24" fmla="*/ 381621 h 400050"/>
                  <a:gd name="connsiteX25" fmla="*/ 503528 w 533400"/>
                  <a:gd name="connsiteY25" fmla="*/ 379716 h 400050"/>
                  <a:gd name="connsiteX26" fmla="*/ 506386 w 533400"/>
                  <a:gd name="connsiteY26" fmla="*/ 366381 h 400050"/>
                  <a:gd name="connsiteX27" fmla="*/ 506386 w 533400"/>
                  <a:gd name="connsiteY27" fmla="*/ 366381 h 400050"/>
                  <a:gd name="connsiteX28" fmla="*/ 398753 w 533400"/>
                  <a:gd name="connsiteY28" fmla="*/ 205409 h 400050"/>
                  <a:gd name="connsiteX29" fmla="*/ 391133 w 533400"/>
                  <a:gd name="connsiteY29" fmla="*/ 198741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626" y="621"/>
                      <a:pt x="534008" y="13004"/>
                      <a:pt x="534008" y="29196"/>
                    </a:cubicBezTo>
                    <a:lnTo>
                      <a:pt x="534008" y="372096"/>
                    </a:lnTo>
                    <a:cubicBezTo>
                      <a:pt x="534008" y="388289"/>
                      <a:pt x="521626" y="400671"/>
                      <a:pt x="505433" y="400671"/>
                    </a:cubicBezTo>
                    <a:lnTo>
                      <a:pt x="29183" y="400671"/>
                    </a:lnTo>
                    <a:cubicBezTo>
                      <a:pt x="12990" y="400671"/>
                      <a:pt x="608" y="388289"/>
                      <a:pt x="608" y="372096"/>
                    </a:cubicBezTo>
                    <a:lnTo>
                      <a:pt x="608" y="29196"/>
                    </a:lnTo>
                    <a:cubicBezTo>
                      <a:pt x="608" y="13004"/>
                      <a:pt x="12990" y="621"/>
                      <a:pt x="29183" y="621"/>
                    </a:cubicBezTo>
                    <a:lnTo>
                      <a:pt x="505433" y="621"/>
                    </a:lnTo>
                    <a:close/>
                    <a:moveTo>
                      <a:pt x="391133" y="198741"/>
                    </a:moveTo>
                    <a:cubicBezTo>
                      <a:pt x="378751" y="189216"/>
                      <a:pt x="360653" y="192074"/>
                      <a:pt x="351128" y="204456"/>
                    </a:cubicBezTo>
                    <a:lnTo>
                      <a:pt x="351128" y="204456"/>
                    </a:lnTo>
                    <a:lnTo>
                      <a:pt x="267308" y="315899"/>
                    </a:lnTo>
                    <a:cubicBezTo>
                      <a:pt x="266355" y="316851"/>
                      <a:pt x="265403" y="317804"/>
                      <a:pt x="264451" y="318756"/>
                    </a:cubicBezTo>
                    <a:cubicBezTo>
                      <a:pt x="253021" y="330186"/>
                      <a:pt x="234923" y="330186"/>
                      <a:pt x="224446" y="318756"/>
                    </a:cubicBezTo>
                    <a:lnTo>
                      <a:pt x="224446" y="318756"/>
                    </a:lnTo>
                    <a:lnTo>
                      <a:pt x="162533" y="257796"/>
                    </a:lnTo>
                    <a:cubicBezTo>
                      <a:pt x="161580" y="256844"/>
                      <a:pt x="161580" y="256844"/>
                      <a:pt x="160628" y="255891"/>
                    </a:cubicBezTo>
                    <a:cubicBezTo>
                      <a:pt x="148246" y="245414"/>
                      <a:pt x="130148" y="247319"/>
                      <a:pt x="120623" y="259701"/>
                    </a:cubicBezTo>
                    <a:lnTo>
                      <a:pt x="120623" y="259701"/>
                    </a:lnTo>
                    <a:lnTo>
                      <a:pt x="32993" y="366381"/>
                    </a:lnTo>
                    <a:cubicBezTo>
                      <a:pt x="32040" y="368286"/>
                      <a:pt x="31088" y="370191"/>
                      <a:pt x="31088" y="372096"/>
                    </a:cubicBezTo>
                    <a:cubicBezTo>
                      <a:pt x="31088" y="377811"/>
                      <a:pt x="34898" y="381621"/>
                      <a:pt x="40613" y="381621"/>
                    </a:cubicBezTo>
                    <a:lnTo>
                      <a:pt x="40613" y="381621"/>
                    </a:lnTo>
                    <a:lnTo>
                      <a:pt x="497813" y="381621"/>
                    </a:lnTo>
                    <a:cubicBezTo>
                      <a:pt x="499718" y="381621"/>
                      <a:pt x="501623" y="380669"/>
                      <a:pt x="503528" y="379716"/>
                    </a:cubicBezTo>
                    <a:cubicBezTo>
                      <a:pt x="508290" y="376859"/>
                      <a:pt x="509243" y="371144"/>
                      <a:pt x="506386" y="366381"/>
                    </a:cubicBezTo>
                    <a:lnTo>
                      <a:pt x="506386" y="366381"/>
                    </a:lnTo>
                    <a:lnTo>
                      <a:pt x="398753" y="205409"/>
                    </a:lnTo>
                    <a:cubicBezTo>
                      <a:pt x="395896" y="202551"/>
                      <a:pt x="393990" y="200646"/>
                      <a:pt x="391133" y="198741"/>
                    </a:cubicBezTo>
                    <a:close/>
                    <a:moveTo>
                      <a:pt x="95858" y="57771"/>
                    </a:moveTo>
                    <a:cubicBezTo>
                      <a:pt x="74903" y="57771"/>
                      <a:pt x="57758" y="74916"/>
                      <a:pt x="57758" y="95871"/>
                    </a:cubicBezTo>
                    <a:cubicBezTo>
                      <a:pt x="57758" y="116826"/>
                      <a:pt x="74903" y="133971"/>
                      <a:pt x="95858" y="133971"/>
                    </a:cubicBezTo>
                    <a:cubicBezTo>
                      <a:pt x="116813" y="133971"/>
                      <a:pt x="133958" y="116826"/>
                      <a:pt x="133958" y="95871"/>
                    </a:cubicBezTo>
                    <a:cubicBezTo>
                      <a:pt x="133958" y="74916"/>
                      <a:pt x="116813" y="57771"/>
                      <a:pt x="95858" y="5777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cxnSp>
          <p:nvCxnSpPr>
            <p:cNvPr id="62" name="íśḻiḓe">
              <a:extLst>
                <a:ext uri="{FF2B5EF4-FFF2-40B4-BE49-F238E27FC236}">
                  <a16:creationId xmlns:a16="http://schemas.microsoft.com/office/drawing/2014/main" id="{142FCD78-E4D7-4F3D-A4C6-65B20C10246C}"/>
                </a:ext>
              </a:extLst>
            </p:cNvPr>
            <p:cNvCxnSpPr>
              <a:cxnSpLocks/>
            </p:cNvCxnSpPr>
            <p:nvPr/>
          </p:nvCxnSpPr>
          <p:spPr>
            <a:xfrm>
              <a:off x="-86628" y="3142466"/>
              <a:ext cx="4271264" cy="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65" name="îṧlíḋê">
              <a:extLst>
                <a:ext uri="{FF2B5EF4-FFF2-40B4-BE49-F238E27FC236}">
                  <a16:creationId xmlns:a16="http://schemas.microsoft.com/office/drawing/2014/main" id="{62CFDEC7-8AEB-45D6-8BEB-EBB5CFFD86CD}"/>
                </a:ext>
              </a:extLst>
            </p:cNvPr>
            <p:cNvGrpSpPr/>
            <p:nvPr/>
          </p:nvGrpSpPr>
          <p:grpSpPr>
            <a:xfrm>
              <a:off x="2109203" y="2866346"/>
              <a:ext cx="540000" cy="540000"/>
              <a:chOff x="6096000" y="3294813"/>
              <a:chExt cx="540000" cy="540000"/>
            </a:xfrm>
          </p:grpSpPr>
          <p:sp>
            <p:nvSpPr>
              <p:cNvPr id="66" name="î$ḻîḓê">
                <a:extLst>
                  <a:ext uri="{FF2B5EF4-FFF2-40B4-BE49-F238E27FC236}">
                    <a16:creationId xmlns:a16="http://schemas.microsoft.com/office/drawing/2014/main" id="{FB8D5CC6-F457-44FC-8410-390B30406E7E}"/>
                  </a:ext>
                </a:extLst>
              </p:cNvPr>
              <p:cNvSpPr txBox="1"/>
              <p:nvPr/>
            </p:nvSpPr>
            <p:spPr>
              <a:xfrm>
                <a:off x="6096000" y="3294813"/>
                <a:ext cx="540000" cy="540000"/>
              </a:xfrm>
              <a:prstGeom prst="ellipse">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67" name="iŝlíḑe">
                <a:extLst>
                  <a:ext uri="{FF2B5EF4-FFF2-40B4-BE49-F238E27FC236}">
                    <a16:creationId xmlns:a16="http://schemas.microsoft.com/office/drawing/2014/main" id="{33658D66-71CD-4058-832F-535AFFAC6D8E}"/>
                  </a:ext>
                </a:extLst>
              </p:cNvPr>
              <p:cNvSpPr/>
              <p:nvPr/>
            </p:nvSpPr>
            <p:spPr>
              <a:xfrm>
                <a:off x="6252886" y="3427110"/>
                <a:ext cx="226228" cy="275406"/>
              </a:xfrm>
              <a:custGeom>
                <a:avLst/>
                <a:gdLst>
                  <a:gd name="connsiteX0" fmla="*/ 284197 w 438150"/>
                  <a:gd name="connsiteY0" fmla="*/ 621 h 533400"/>
                  <a:gd name="connsiteX1" fmla="*/ 286102 w 438150"/>
                  <a:gd name="connsiteY1" fmla="*/ 621 h 533400"/>
                  <a:gd name="connsiteX2" fmla="*/ 286102 w 438150"/>
                  <a:gd name="connsiteY2" fmla="*/ 124446 h 533400"/>
                  <a:gd name="connsiteX3" fmla="*/ 286102 w 438150"/>
                  <a:gd name="connsiteY3" fmla="*/ 126351 h 533400"/>
                  <a:gd name="connsiteX4" fmla="*/ 314677 w 438150"/>
                  <a:gd name="connsiteY4" fmla="*/ 153021 h 533400"/>
                  <a:gd name="connsiteX5" fmla="*/ 314677 w 438150"/>
                  <a:gd name="connsiteY5" fmla="*/ 153021 h 533400"/>
                  <a:gd name="connsiteX6" fmla="*/ 438502 w 438150"/>
                  <a:gd name="connsiteY6" fmla="*/ 153021 h 533400"/>
                  <a:gd name="connsiteX7" fmla="*/ 438502 w 438150"/>
                  <a:gd name="connsiteY7" fmla="*/ 154926 h 533400"/>
                  <a:gd name="connsiteX8" fmla="*/ 438502 w 438150"/>
                  <a:gd name="connsiteY8" fmla="*/ 505446 h 533400"/>
                  <a:gd name="connsiteX9" fmla="*/ 409927 w 438150"/>
                  <a:gd name="connsiteY9" fmla="*/ 534021 h 533400"/>
                  <a:gd name="connsiteX10" fmla="*/ 28927 w 438150"/>
                  <a:gd name="connsiteY10" fmla="*/ 534021 h 533400"/>
                  <a:gd name="connsiteX11" fmla="*/ 352 w 438150"/>
                  <a:gd name="connsiteY11" fmla="*/ 505446 h 533400"/>
                  <a:gd name="connsiteX12" fmla="*/ 352 w 438150"/>
                  <a:gd name="connsiteY12" fmla="*/ 29196 h 533400"/>
                  <a:gd name="connsiteX13" fmla="*/ 28927 w 438150"/>
                  <a:gd name="connsiteY13" fmla="*/ 621 h 533400"/>
                  <a:gd name="connsiteX14" fmla="*/ 284197 w 438150"/>
                  <a:gd name="connsiteY14" fmla="*/ 621 h 533400"/>
                  <a:gd name="connsiteX15" fmla="*/ 248002 w 438150"/>
                  <a:gd name="connsiteY15" fmla="*/ 200646 h 533400"/>
                  <a:gd name="connsiteX16" fmla="*/ 152752 w 438150"/>
                  <a:gd name="connsiteY16" fmla="*/ 200646 h 533400"/>
                  <a:gd name="connsiteX17" fmla="*/ 152752 w 438150"/>
                  <a:gd name="connsiteY17" fmla="*/ 410196 h 533400"/>
                  <a:gd name="connsiteX18" fmla="*/ 171802 w 438150"/>
                  <a:gd name="connsiteY18" fmla="*/ 410196 h 533400"/>
                  <a:gd name="connsiteX19" fmla="*/ 171802 w 438150"/>
                  <a:gd name="connsiteY19" fmla="*/ 314946 h 533400"/>
                  <a:gd name="connsiteX20" fmla="*/ 248002 w 438150"/>
                  <a:gd name="connsiteY20" fmla="*/ 314946 h 533400"/>
                  <a:gd name="connsiteX21" fmla="*/ 249907 w 438150"/>
                  <a:gd name="connsiteY21" fmla="*/ 314946 h 533400"/>
                  <a:gd name="connsiteX22" fmla="*/ 305152 w 438150"/>
                  <a:gd name="connsiteY22" fmla="*/ 257796 h 533400"/>
                  <a:gd name="connsiteX23" fmla="*/ 248002 w 438150"/>
                  <a:gd name="connsiteY23" fmla="*/ 200646 h 533400"/>
                  <a:gd name="connsiteX24" fmla="*/ 248002 w 438150"/>
                  <a:gd name="connsiteY24" fmla="*/ 200646 h 533400"/>
                  <a:gd name="connsiteX25" fmla="*/ 248002 w 438150"/>
                  <a:gd name="connsiteY25" fmla="*/ 219696 h 533400"/>
                  <a:gd name="connsiteX26" fmla="*/ 286102 w 438150"/>
                  <a:gd name="connsiteY26" fmla="*/ 257796 h 533400"/>
                  <a:gd name="connsiteX27" fmla="*/ 248002 w 438150"/>
                  <a:gd name="connsiteY27" fmla="*/ 295896 h 533400"/>
                  <a:gd name="connsiteX28" fmla="*/ 248002 w 438150"/>
                  <a:gd name="connsiteY28" fmla="*/ 295896 h 533400"/>
                  <a:gd name="connsiteX29" fmla="*/ 171802 w 438150"/>
                  <a:gd name="connsiteY29" fmla="*/ 295896 h 533400"/>
                  <a:gd name="connsiteX30" fmla="*/ 171802 w 438150"/>
                  <a:gd name="connsiteY30" fmla="*/ 219696 h 533400"/>
                  <a:gd name="connsiteX31" fmla="*/ 248002 w 438150"/>
                  <a:gd name="connsiteY31" fmla="*/ 219696 h 533400"/>
                  <a:gd name="connsiteX32" fmla="*/ 428977 w 438150"/>
                  <a:gd name="connsiteY32" fmla="*/ 133971 h 533400"/>
                  <a:gd name="connsiteX33" fmla="*/ 314677 w 438150"/>
                  <a:gd name="connsiteY33" fmla="*/ 133971 h 533400"/>
                  <a:gd name="connsiteX34" fmla="*/ 313724 w 438150"/>
                  <a:gd name="connsiteY34" fmla="*/ 133971 h 533400"/>
                  <a:gd name="connsiteX35" fmla="*/ 305152 w 438150"/>
                  <a:gd name="connsiteY35" fmla="*/ 124446 h 533400"/>
                  <a:gd name="connsiteX36" fmla="*/ 305152 w 438150"/>
                  <a:gd name="connsiteY36" fmla="*/ 124446 h 533400"/>
                  <a:gd name="connsiteX37" fmla="*/ 305152 w 438150"/>
                  <a:gd name="connsiteY37" fmla="*/ 10146 h 533400"/>
                  <a:gd name="connsiteX38" fmla="*/ 428977 w 438150"/>
                  <a:gd name="connsiteY38"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38150" h="533400">
                    <a:moveTo>
                      <a:pt x="284197" y="621"/>
                    </a:moveTo>
                    <a:cubicBezTo>
                      <a:pt x="285149" y="621"/>
                      <a:pt x="286102" y="621"/>
                      <a:pt x="286102" y="621"/>
                    </a:cubicBezTo>
                    <a:lnTo>
                      <a:pt x="286102" y="124446"/>
                    </a:lnTo>
                    <a:lnTo>
                      <a:pt x="286102" y="126351"/>
                    </a:lnTo>
                    <a:cubicBezTo>
                      <a:pt x="287055" y="141591"/>
                      <a:pt x="299437" y="153021"/>
                      <a:pt x="314677" y="153021"/>
                    </a:cubicBezTo>
                    <a:lnTo>
                      <a:pt x="314677" y="153021"/>
                    </a:lnTo>
                    <a:lnTo>
                      <a:pt x="438502" y="153021"/>
                    </a:lnTo>
                    <a:cubicBezTo>
                      <a:pt x="438502" y="153974"/>
                      <a:pt x="438502" y="154926"/>
                      <a:pt x="438502" y="154926"/>
                    </a:cubicBezTo>
                    <a:lnTo>
                      <a:pt x="438502" y="505446"/>
                    </a:lnTo>
                    <a:cubicBezTo>
                      <a:pt x="438502" y="521639"/>
                      <a:pt x="426120" y="534021"/>
                      <a:pt x="409927" y="534021"/>
                    </a:cubicBezTo>
                    <a:lnTo>
                      <a:pt x="28927" y="534021"/>
                    </a:lnTo>
                    <a:cubicBezTo>
                      <a:pt x="12734" y="534021"/>
                      <a:pt x="352" y="521639"/>
                      <a:pt x="352" y="505446"/>
                    </a:cubicBezTo>
                    <a:lnTo>
                      <a:pt x="352" y="29196"/>
                    </a:lnTo>
                    <a:cubicBezTo>
                      <a:pt x="352" y="13004"/>
                      <a:pt x="12734" y="621"/>
                      <a:pt x="28927" y="621"/>
                    </a:cubicBezTo>
                    <a:lnTo>
                      <a:pt x="284197" y="621"/>
                    </a:lnTo>
                    <a:close/>
                    <a:moveTo>
                      <a:pt x="248002" y="200646"/>
                    </a:moveTo>
                    <a:lnTo>
                      <a:pt x="152752" y="200646"/>
                    </a:lnTo>
                    <a:lnTo>
                      <a:pt x="152752" y="410196"/>
                    </a:lnTo>
                    <a:lnTo>
                      <a:pt x="171802" y="410196"/>
                    </a:lnTo>
                    <a:lnTo>
                      <a:pt x="171802" y="314946"/>
                    </a:lnTo>
                    <a:lnTo>
                      <a:pt x="248002" y="314946"/>
                    </a:lnTo>
                    <a:lnTo>
                      <a:pt x="249907" y="314946"/>
                    </a:lnTo>
                    <a:cubicBezTo>
                      <a:pt x="280387" y="313994"/>
                      <a:pt x="305152" y="288276"/>
                      <a:pt x="305152" y="257796"/>
                    </a:cubicBezTo>
                    <a:cubicBezTo>
                      <a:pt x="305152" y="226364"/>
                      <a:pt x="279434" y="200646"/>
                      <a:pt x="248002" y="200646"/>
                    </a:cubicBezTo>
                    <a:lnTo>
                      <a:pt x="248002" y="200646"/>
                    </a:lnTo>
                    <a:close/>
                    <a:moveTo>
                      <a:pt x="248002" y="219696"/>
                    </a:moveTo>
                    <a:cubicBezTo>
                      <a:pt x="268957" y="219696"/>
                      <a:pt x="286102" y="236841"/>
                      <a:pt x="286102" y="257796"/>
                    </a:cubicBezTo>
                    <a:cubicBezTo>
                      <a:pt x="286102" y="278751"/>
                      <a:pt x="268957" y="295896"/>
                      <a:pt x="248002" y="295896"/>
                    </a:cubicBezTo>
                    <a:lnTo>
                      <a:pt x="248002" y="295896"/>
                    </a:lnTo>
                    <a:lnTo>
                      <a:pt x="171802" y="295896"/>
                    </a:lnTo>
                    <a:lnTo>
                      <a:pt x="171802" y="219696"/>
                    </a:lnTo>
                    <a:lnTo>
                      <a:pt x="248002" y="219696"/>
                    </a:lnTo>
                    <a:close/>
                    <a:moveTo>
                      <a:pt x="428977" y="133971"/>
                    </a:moveTo>
                    <a:lnTo>
                      <a:pt x="314677" y="133971"/>
                    </a:lnTo>
                    <a:lnTo>
                      <a:pt x="313724" y="133971"/>
                    </a:lnTo>
                    <a:cubicBezTo>
                      <a:pt x="308962" y="133019"/>
                      <a:pt x="305152" y="129209"/>
                      <a:pt x="305152" y="124446"/>
                    </a:cubicBezTo>
                    <a:lnTo>
                      <a:pt x="305152" y="124446"/>
                    </a:lnTo>
                    <a:lnTo>
                      <a:pt x="305152" y="10146"/>
                    </a:lnTo>
                    <a:lnTo>
                      <a:pt x="428977" y="133971"/>
                    </a:ln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p>
            </p:txBody>
          </p:sp>
        </p:grpSp>
        <p:cxnSp>
          <p:nvCxnSpPr>
            <p:cNvPr id="54" name="iṡliḍê">
              <a:extLst>
                <a:ext uri="{FF2B5EF4-FFF2-40B4-BE49-F238E27FC236}">
                  <a16:creationId xmlns:a16="http://schemas.microsoft.com/office/drawing/2014/main" id="{7F3DB4AD-C00D-48E0-B315-429805E20C63}"/>
                </a:ext>
              </a:extLst>
            </p:cNvPr>
            <p:cNvCxnSpPr>
              <a:cxnSpLocks/>
            </p:cNvCxnSpPr>
            <p:nvPr/>
          </p:nvCxnSpPr>
          <p:spPr>
            <a:xfrm>
              <a:off x="7821408" y="3142466"/>
              <a:ext cx="4283964" cy="0"/>
            </a:xfrm>
            <a:prstGeom prst="straightConnector1">
              <a:avLst/>
            </a:prstGeom>
            <a:ln w="15875">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7" name="ïṣḷïdé">
              <a:extLst>
                <a:ext uri="{FF2B5EF4-FFF2-40B4-BE49-F238E27FC236}">
                  <a16:creationId xmlns:a16="http://schemas.microsoft.com/office/drawing/2014/main" id="{823C5EF2-0CC8-4770-A884-1DB3BB1ADE1B}"/>
                </a:ext>
              </a:extLst>
            </p:cNvPr>
            <p:cNvGrpSpPr>
              <a:grpSpLocks/>
            </p:cNvGrpSpPr>
            <p:nvPr/>
          </p:nvGrpSpPr>
          <p:grpSpPr>
            <a:xfrm>
              <a:off x="9356839" y="2866346"/>
              <a:ext cx="540000" cy="540000"/>
              <a:chOff x="5460031" y="5599496"/>
              <a:chExt cx="540000" cy="540000"/>
            </a:xfrm>
          </p:grpSpPr>
          <p:sp>
            <p:nvSpPr>
              <p:cNvPr id="58" name="îš1îďè">
                <a:extLst>
                  <a:ext uri="{FF2B5EF4-FFF2-40B4-BE49-F238E27FC236}">
                    <a16:creationId xmlns:a16="http://schemas.microsoft.com/office/drawing/2014/main" id="{16B73DFB-6D5B-4B90-A4C6-528601CE9A28}"/>
                  </a:ext>
                </a:extLst>
              </p:cNvPr>
              <p:cNvSpPr txBox="1"/>
              <p:nvPr/>
            </p:nvSpPr>
            <p:spPr>
              <a:xfrm>
                <a:off x="5460031" y="5599496"/>
                <a:ext cx="540000" cy="540000"/>
              </a:xfrm>
              <a:prstGeom prst="ellipse">
                <a:avLst/>
              </a:prstGeom>
              <a:solidFill>
                <a:schemeClr val="accent1"/>
              </a:soli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kumimoji="1" lang="zh-CN" altLang="en-US" sz="2000" b="1" dirty="0">
                  <a:noFill/>
                </a:endParaRPr>
              </a:p>
            </p:txBody>
          </p:sp>
          <p:sp>
            <p:nvSpPr>
              <p:cNvPr id="59" name="ïṧľídè">
                <a:extLst>
                  <a:ext uri="{FF2B5EF4-FFF2-40B4-BE49-F238E27FC236}">
                    <a16:creationId xmlns:a16="http://schemas.microsoft.com/office/drawing/2014/main" id="{5534550A-C6A1-486F-A84E-C2EFBA05117C}"/>
                  </a:ext>
                </a:extLst>
              </p:cNvPr>
              <p:cNvSpPr/>
              <p:nvPr/>
            </p:nvSpPr>
            <p:spPr>
              <a:xfrm>
                <a:off x="5604182" y="5734497"/>
                <a:ext cx="251698" cy="269998"/>
              </a:xfrm>
              <a:custGeom>
                <a:avLst/>
                <a:gdLst>
                  <a:gd name="connsiteX0" fmla="*/ 8356 w 487477"/>
                  <a:gd name="connsiteY0" fmla="*/ 512114 h 522922"/>
                  <a:gd name="connsiteX1" fmla="*/ 8356 w 487477"/>
                  <a:gd name="connsiteY1" fmla="*/ 512114 h 522922"/>
                  <a:gd name="connsiteX2" fmla="*/ 8356 w 487477"/>
                  <a:gd name="connsiteY2" fmla="*/ 512114 h 522922"/>
                  <a:gd name="connsiteX3" fmla="*/ 7404 w 487477"/>
                  <a:gd name="connsiteY3" fmla="*/ 511161 h 522922"/>
                  <a:gd name="connsiteX4" fmla="*/ 5499 w 487477"/>
                  <a:gd name="connsiteY4" fmla="*/ 508303 h 522922"/>
                  <a:gd name="connsiteX5" fmla="*/ 5499 w 487477"/>
                  <a:gd name="connsiteY5" fmla="*/ 508303 h 522922"/>
                  <a:gd name="connsiteX6" fmla="*/ 5499 w 487477"/>
                  <a:gd name="connsiteY6" fmla="*/ 507351 h 522922"/>
                  <a:gd name="connsiteX7" fmla="*/ 4546 w 487477"/>
                  <a:gd name="connsiteY7" fmla="*/ 505446 h 522922"/>
                  <a:gd name="connsiteX8" fmla="*/ 3593 w 487477"/>
                  <a:gd name="connsiteY8" fmla="*/ 503541 h 522922"/>
                  <a:gd name="connsiteX9" fmla="*/ 3593 w 487477"/>
                  <a:gd name="connsiteY9" fmla="*/ 503541 h 522922"/>
                  <a:gd name="connsiteX10" fmla="*/ 3593 w 487477"/>
                  <a:gd name="connsiteY10" fmla="*/ 503541 h 522922"/>
                  <a:gd name="connsiteX11" fmla="*/ 3593 w 487477"/>
                  <a:gd name="connsiteY11" fmla="*/ 503541 h 522922"/>
                  <a:gd name="connsiteX12" fmla="*/ 2641 w 487477"/>
                  <a:gd name="connsiteY12" fmla="*/ 501636 h 522922"/>
                  <a:gd name="connsiteX13" fmla="*/ 2641 w 487477"/>
                  <a:gd name="connsiteY13" fmla="*/ 500684 h 522922"/>
                  <a:gd name="connsiteX14" fmla="*/ 1689 w 487477"/>
                  <a:gd name="connsiteY14" fmla="*/ 498778 h 522922"/>
                  <a:gd name="connsiteX15" fmla="*/ 736 w 487477"/>
                  <a:gd name="connsiteY15" fmla="*/ 494968 h 522922"/>
                  <a:gd name="connsiteX16" fmla="*/ 736 w 487477"/>
                  <a:gd name="connsiteY16" fmla="*/ 492111 h 522922"/>
                  <a:gd name="connsiteX17" fmla="*/ 736 w 487477"/>
                  <a:gd name="connsiteY17" fmla="*/ 485443 h 522922"/>
                  <a:gd name="connsiteX18" fmla="*/ 5499 w 487477"/>
                  <a:gd name="connsiteY18" fmla="*/ 467346 h 522922"/>
                  <a:gd name="connsiteX19" fmla="*/ 155041 w 487477"/>
                  <a:gd name="connsiteY19" fmla="*/ 151116 h 522922"/>
                  <a:gd name="connsiteX20" fmla="*/ 158851 w 487477"/>
                  <a:gd name="connsiteY20" fmla="*/ 134924 h 522922"/>
                  <a:gd name="connsiteX21" fmla="*/ 158851 w 487477"/>
                  <a:gd name="connsiteY21" fmla="*/ 19671 h 522922"/>
                  <a:gd name="connsiteX22" fmla="*/ 120751 w 487477"/>
                  <a:gd name="connsiteY22" fmla="*/ 19671 h 522922"/>
                  <a:gd name="connsiteX23" fmla="*/ 120751 w 487477"/>
                  <a:gd name="connsiteY23" fmla="*/ 621 h 522922"/>
                  <a:gd name="connsiteX24" fmla="*/ 368401 w 487477"/>
                  <a:gd name="connsiteY24" fmla="*/ 621 h 522922"/>
                  <a:gd name="connsiteX25" fmla="*/ 368401 w 487477"/>
                  <a:gd name="connsiteY25" fmla="*/ 19671 h 522922"/>
                  <a:gd name="connsiteX26" fmla="*/ 330301 w 487477"/>
                  <a:gd name="connsiteY26" fmla="*/ 19671 h 522922"/>
                  <a:gd name="connsiteX27" fmla="*/ 330301 w 487477"/>
                  <a:gd name="connsiteY27" fmla="*/ 134924 h 522922"/>
                  <a:gd name="connsiteX28" fmla="*/ 334111 w 487477"/>
                  <a:gd name="connsiteY28" fmla="*/ 151116 h 522922"/>
                  <a:gd name="connsiteX29" fmla="*/ 483654 w 487477"/>
                  <a:gd name="connsiteY29" fmla="*/ 467346 h 522922"/>
                  <a:gd name="connsiteX30" fmla="*/ 485558 w 487477"/>
                  <a:gd name="connsiteY30" fmla="*/ 504493 h 522922"/>
                  <a:gd name="connsiteX31" fmla="*/ 485558 w 487477"/>
                  <a:gd name="connsiteY31" fmla="*/ 504493 h 522922"/>
                  <a:gd name="connsiteX32" fmla="*/ 484606 w 487477"/>
                  <a:gd name="connsiteY32" fmla="*/ 506399 h 522922"/>
                  <a:gd name="connsiteX33" fmla="*/ 459841 w 487477"/>
                  <a:gd name="connsiteY33" fmla="*/ 523543 h 522922"/>
                  <a:gd name="connsiteX34" fmla="*/ 457936 w 487477"/>
                  <a:gd name="connsiteY34" fmla="*/ 523543 h 522922"/>
                  <a:gd name="connsiteX35" fmla="*/ 32168 w 487477"/>
                  <a:gd name="connsiteY35" fmla="*/ 523543 h 522922"/>
                  <a:gd name="connsiteX36" fmla="*/ 30264 w 487477"/>
                  <a:gd name="connsiteY36" fmla="*/ 523543 h 522922"/>
                  <a:gd name="connsiteX37" fmla="*/ 27406 w 487477"/>
                  <a:gd name="connsiteY37" fmla="*/ 523543 h 522922"/>
                  <a:gd name="connsiteX38" fmla="*/ 23596 w 487477"/>
                  <a:gd name="connsiteY38" fmla="*/ 522591 h 522922"/>
                  <a:gd name="connsiteX39" fmla="*/ 23596 w 487477"/>
                  <a:gd name="connsiteY39" fmla="*/ 522591 h 522922"/>
                  <a:gd name="connsiteX40" fmla="*/ 17881 w 487477"/>
                  <a:gd name="connsiteY40" fmla="*/ 520686 h 522922"/>
                  <a:gd name="connsiteX41" fmla="*/ 15976 w 487477"/>
                  <a:gd name="connsiteY41" fmla="*/ 519734 h 522922"/>
                  <a:gd name="connsiteX42" fmla="*/ 15024 w 487477"/>
                  <a:gd name="connsiteY42" fmla="*/ 518781 h 522922"/>
                  <a:gd name="connsiteX43" fmla="*/ 10261 w 487477"/>
                  <a:gd name="connsiteY43" fmla="*/ 514971 h 522922"/>
                  <a:gd name="connsiteX44" fmla="*/ 8356 w 487477"/>
                  <a:gd name="connsiteY44" fmla="*/ 512114 h 522922"/>
                  <a:gd name="connsiteX45" fmla="*/ 8356 w 487477"/>
                  <a:gd name="connsiteY45" fmla="*/ 512114 h 522922"/>
                  <a:gd name="connsiteX46" fmla="*/ 255054 w 487477"/>
                  <a:gd name="connsiteY46" fmla="*/ 402576 h 522922"/>
                  <a:gd name="connsiteX47" fmla="*/ 252196 w 487477"/>
                  <a:gd name="connsiteY47" fmla="*/ 404481 h 522922"/>
                  <a:gd name="connsiteX48" fmla="*/ 246481 w 487477"/>
                  <a:gd name="connsiteY48" fmla="*/ 408291 h 522922"/>
                  <a:gd name="connsiteX49" fmla="*/ 55029 w 487477"/>
                  <a:gd name="connsiteY49" fmla="*/ 414959 h 522922"/>
                  <a:gd name="connsiteX50" fmla="*/ 51218 w 487477"/>
                  <a:gd name="connsiteY50" fmla="*/ 413053 h 522922"/>
                  <a:gd name="connsiteX51" fmla="*/ 22643 w 487477"/>
                  <a:gd name="connsiteY51" fmla="*/ 474014 h 522922"/>
                  <a:gd name="connsiteX52" fmla="*/ 21691 w 487477"/>
                  <a:gd name="connsiteY52" fmla="*/ 475918 h 522922"/>
                  <a:gd name="connsiteX53" fmla="*/ 21691 w 487477"/>
                  <a:gd name="connsiteY53" fmla="*/ 495921 h 522922"/>
                  <a:gd name="connsiteX54" fmla="*/ 29311 w 487477"/>
                  <a:gd name="connsiteY54" fmla="*/ 502589 h 522922"/>
                  <a:gd name="connsiteX55" fmla="*/ 30264 w 487477"/>
                  <a:gd name="connsiteY55" fmla="*/ 502589 h 522922"/>
                  <a:gd name="connsiteX56" fmla="*/ 31216 w 487477"/>
                  <a:gd name="connsiteY56" fmla="*/ 502589 h 522922"/>
                  <a:gd name="connsiteX57" fmla="*/ 456983 w 487477"/>
                  <a:gd name="connsiteY57" fmla="*/ 502589 h 522922"/>
                  <a:gd name="connsiteX58" fmla="*/ 457936 w 487477"/>
                  <a:gd name="connsiteY58" fmla="*/ 502589 h 522922"/>
                  <a:gd name="connsiteX59" fmla="*/ 466508 w 487477"/>
                  <a:gd name="connsiteY59" fmla="*/ 495921 h 522922"/>
                  <a:gd name="connsiteX60" fmla="*/ 467461 w 487477"/>
                  <a:gd name="connsiteY60" fmla="*/ 477824 h 522922"/>
                  <a:gd name="connsiteX61" fmla="*/ 466508 w 487477"/>
                  <a:gd name="connsiteY61" fmla="*/ 475918 h 522922"/>
                  <a:gd name="connsiteX62" fmla="*/ 465556 w 487477"/>
                  <a:gd name="connsiteY62" fmla="*/ 474014 h 522922"/>
                  <a:gd name="connsiteX63" fmla="*/ 423646 w 487477"/>
                  <a:gd name="connsiteY63" fmla="*/ 385431 h 522922"/>
                  <a:gd name="connsiteX64" fmla="*/ 255054 w 487477"/>
                  <a:gd name="connsiteY64" fmla="*/ 402576 h 522922"/>
                  <a:gd name="connsiteX65" fmla="*/ 305536 w 487477"/>
                  <a:gd name="connsiteY65" fmla="*/ 255891 h 522922"/>
                  <a:gd name="connsiteX66" fmla="*/ 272199 w 487477"/>
                  <a:gd name="connsiteY66" fmla="*/ 289228 h 522922"/>
                  <a:gd name="connsiteX67" fmla="*/ 305536 w 487477"/>
                  <a:gd name="connsiteY67" fmla="*/ 322566 h 522922"/>
                  <a:gd name="connsiteX68" fmla="*/ 338874 w 487477"/>
                  <a:gd name="connsiteY68" fmla="*/ 289228 h 522922"/>
                  <a:gd name="connsiteX69" fmla="*/ 305536 w 487477"/>
                  <a:gd name="connsiteY69" fmla="*/ 255891 h 52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7477" h="522922">
                    <a:moveTo>
                      <a:pt x="8356" y="512114"/>
                    </a:moveTo>
                    <a:lnTo>
                      <a:pt x="8356" y="512114"/>
                    </a:lnTo>
                    <a:lnTo>
                      <a:pt x="8356" y="512114"/>
                    </a:lnTo>
                    <a:lnTo>
                      <a:pt x="7404" y="511161"/>
                    </a:lnTo>
                    <a:cubicBezTo>
                      <a:pt x="6451" y="510209"/>
                      <a:pt x="6451" y="509256"/>
                      <a:pt x="5499" y="508303"/>
                    </a:cubicBezTo>
                    <a:lnTo>
                      <a:pt x="5499" y="508303"/>
                    </a:lnTo>
                    <a:lnTo>
                      <a:pt x="5499" y="507351"/>
                    </a:lnTo>
                    <a:lnTo>
                      <a:pt x="4546" y="505446"/>
                    </a:lnTo>
                    <a:lnTo>
                      <a:pt x="3593" y="503541"/>
                    </a:lnTo>
                    <a:lnTo>
                      <a:pt x="3593" y="503541"/>
                    </a:lnTo>
                    <a:lnTo>
                      <a:pt x="3593" y="503541"/>
                    </a:lnTo>
                    <a:lnTo>
                      <a:pt x="3593" y="503541"/>
                    </a:lnTo>
                    <a:lnTo>
                      <a:pt x="2641" y="501636"/>
                    </a:lnTo>
                    <a:cubicBezTo>
                      <a:pt x="2641" y="501636"/>
                      <a:pt x="2641" y="500684"/>
                      <a:pt x="2641" y="500684"/>
                    </a:cubicBezTo>
                    <a:cubicBezTo>
                      <a:pt x="2641" y="499731"/>
                      <a:pt x="2641" y="499731"/>
                      <a:pt x="1689" y="498778"/>
                    </a:cubicBezTo>
                    <a:cubicBezTo>
                      <a:pt x="1689" y="497826"/>
                      <a:pt x="736" y="495921"/>
                      <a:pt x="736" y="494968"/>
                    </a:cubicBezTo>
                    <a:lnTo>
                      <a:pt x="736" y="492111"/>
                    </a:lnTo>
                    <a:cubicBezTo>
                      <a:pt x="736" y="490206"/>
                      <a:pt x="736" y="487349"/>
                      <a:pt x="736" y="485443"/>
                    </a:cubicBezTo>
                    <a:cubicBezTo>
                      <a:pt x="736" y="478776"/>
                      <a:pt x="2641" y="473061"/>
                      <a:pt x="5499" y="467346"/>
                    </a:cubicBezTo>
                    <a:lnTo>
                      <a:pt x="155041" y="151116"/>
                    </a:lnTo>
                    <a:cubicBezTo>
                      <a:pt x="157899" y="146353"/>
                      <a:pt x="158851" y="140639"/>
                      <a:pt x="158851" y="134924"/>
                    </a:cubicBezTo>
                    <a:lnTo>
                      <a:pt x="158851" y="19671"/>
                    </a:lnTo>
                    <a:lnTo>
                      <a:pt x="120751" y="19671"/>
                    </a:lnTo>
                    <a:lnTo>
                      <a:pt x="120751" y="621"/>
                    </a:lnTo>
                    <a:lnTo>
                      <a:pt x="368401" y="621"/>
                    </a:lnTo>
                    <a:lnTo>
                      <a:pt x="368401" y="19671"/>
                    </a:lnTo>
                    <a:lnTo>
                      <a:pt x="330301" y="19671"/>
                    </a:lnTo>
                    <a:lnTo>
                      <a:pt x="330301" y="134924"/>
                    </a:lnTo>
                    <a:cubicBezTo>
                      <a:pt x="330301" y="140639"/>
                      <a:pt x="331254" y="146353"/>
                      <a:pt x="334111" y="151116"/>
                    </a:cubicBezTo>
                    <a:lnTo>
                      <a:pt x="483654" y="467346"/>
                    </a:lnTo>
                    <a:cubicBezTo>
                      <a:pt x="489368" y="478776"/>
                      <a:pt x="489368" y="492111"/>
                      <a:pt x="485558" y="504493"/>
                    </a:cubicBezTo>
                    <a:lnTo>
                      <a:pt x="485558" y="504493"/>
                    </a:lnTo>
                    <a:lnTo>
                      <a:pt x="484606" y="506399"/>
                    </a:lnTo>
                    <a:cubicBezTo>
                      <a:pt x="479843" y="515924"/>
                      <a:pt x="470318" y="522591"/>
                      <a:pt x="459841" y="523543"/>
                    </a:cubicBezTo>
                    <a:lnTo>
                      <a:pt x="457936" y="523543"/>
                    </a:lnTo>
                    <a:lnTo>
                      <a:pt x="32168" y="523543"/>
                    </a:lnTo>
                    <a:lnTo>
                      <a:pt x="30264" y="523543"/>
                    </a:lnTo>
                    <a:cubicBezTo>
                      <a:pt x="29311" y="523543"/>
                      <a:pt x="28358" y="523543"/>
                      <a:pt x="27406" y="523543"/>
                    </a:cubicBezTo>
                    <a:cubicBezTo>
                      <a:pt x="26454" y="523543"/>
                      <a:pt x="24549" y="523543"/>
                      <a:pt x="23596" y="522591"/>
                    </a:cubicBezTo>
                    <a:lnTo>
                      <a:pt x="23596" y="522591"/>
                    </a:lnTo>
                    <a:cubicBezTo>
                      <a:pt x="21691" y="521639"/>
                      <a:pt x="19786" y="521639"/>
                      <a:pt x="17881" y="520686"/>
                    </a:cubicBezTo>
                    <a:lnTo>
                      <a:pt x="15976" y="519734"/>
                    </a:lnTo>
                    <a:cubicBezTo>
                      <a:pt x="15976" y="519734"/>
                      <a:pt x="15024" y="519734"/>
                      <a:pt x="15024" y="518781"/>
                    </a:cubicBezTo>
                    <a:cubicBezTo>
                      <a:pt x="13118" y="517828"/>
                      <a:pt x="11214" y="515924"/>
                      <a:pt x="10261" y="514971"/>
                    </a:cubicBezTo>
                    <a:lnTo>
                      <a:pt x="8356" y="512114"/>
                    </a:lnTo>
                    <a:lnTo>
                      <a:pt x="8356" y="512114"/>
                    </a:lnTo>
                    <a:close/>
                    <a:moveTo>
                      <a:pt x="255054" y="402576"/>
                    </a:moveTo>
                    <a:lnTo>
                      <a:pt x="252196" y="404481"/>
                    </a:lnTo>
                    <a:lnTo>
                      <a:pt x="246481" y="408291"/>
                    </a:lnTo>
                    <a:cubicBezTo>
                      <a:pt x="198856" y="439724"/>
                      <a:pt x="119799" y="440676"/>
                      <a:pt x="55029" y="414959"/>
                    </a:cubicBezTo>
                    <a:lnTo>
                      <a:pt x="51218" y="413053"/>
                    </a:lnTo>
                    <a:lnTo>
                      <a:pt x="22643" y="474014"/>
                    </a:lnTo>
                    <a:lnTo>
                      <a:pt x="21691" y="475918"/>
                    </a:lnTo>
                    <a:cubicBezTo>
                      <a:pt x="18833" y="482586"/>
                      <a:pt x="18833" y="490206"/>
                      <a:pt x="21691" y="495921"/>
                    </a:cubicBezTo>
                    <a:cubicBezTo>
                      <a:pt x="22643" y="498778"/>
                      <a:pt x="25501" y="501636"/>
                      <a:pt x="29311" y="502589"/>
                    </a:cubicBezTo>
                    <a:lnTo>
                      <a:pt x="30264" y="502589"/>
                    </a:lnTo>
                    <a:lnTo>
                      <a:pt x="31216" y="502589"/>
                    </a:lnTo>
                    <a:lnTo>
                      <a:pt x="456983" y="502589"/>
                    </a:lnTo>
                    <a:lnTo>
                      <a:pt x="457936" y="502589"/>
                    </a:lnTo>
                    <a:cubicBezTo>
                      <a:pt x="461746" y="502589"/>
                      <a:pt x="464604" y="499731"/>
                      <a:pt x="466508" y="495921"/>
                    </a:cubicBezTo>
                    <a:cubicBezTo>
                      <a:pt x="468414" y="490206"/>
                      <a:pt x="469366" y="483539"/>
                      <a:pt x="467461" y="477824"/>
                    </a:cubicBezTo>
                    <a:lnTo>
                      <a:pt x="466508" y="475918"/>
                    </a:lnTo>
                    <a:lnTo>
                      <a:pt x="465556" y="474014"/>
                    </a:lnTo>
                    <a:lnTo>
                      <a:pt x="423646" y="385431"/>
                    </a:lnTo>
                    <a:cubicBezTo>
                      <a:pt x="365543" y="372096"/>
                      <a:pt x="296011" y="376859"/>
                      <a:pt x="255054" y="402576"/>
                    </a:cubicBezTo>
                    <a:close/>
                    <a:moveTo>
                      <a:pt x="305536" y="255891"/>
                    </a:moveTo>
                    <a:cubicBezTo>
                      <a:pt x="287439" y="255891"/>
                      <a:pt x="272199" y="271131"/>
                      <a:pt x="272199" y="289228"/>
                    </a:cubicBezTo>
                    <a:cubicBezTo>
                      <a:pt x="272199" y="307326"/>
                      <a:pt x="287439" y="322566"/>
                      <a:pt x="305536" y="322566"/>
                    </a:cubicBezTo>
                    <a:cubicBezTo>
                      <a:pt x="323633" y="322566"/>
                      <a:pt x="338874" y="307326"/>
                      <a:pt x="338874" y="289228"/>
                    </a:cubicBezTo>
                    <a:cubicBezTo>
                      <a:pt x="338874" y="270178"/>
                      <a:pt x="323633" y="255891"/>
                      <a:pt x="305536" y="255891"/>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grpSp>
        <p:nvGrpSpPr>
          <p:cNvPr id="8" name="组合 7">
            <a:extLst>
              <a:ext uri="{FF2B5EF4-FFF2-40B4-BE49-F238E27FC236}">
                <a16:creationId xmlns:a16="http://schemas.microsoft.com/office/drawing/2014/main" id="{0DE51000-CFEF-4C6B-AFCE-DE645A47402B}"/>
              </a:ext>
            </a:extLst>
          </p:cNvPr>
          <p:cNvGrpSpPr/>
          <p:nvPr/>
        </p:nvGrpSpPr>
        <p:grpSpPr>
          <a:xfrm>
            <a:off x="1154574" y="2246691"/>
            <a:ext cx="9882852" cy="2196113"/>
            <a:chOff x="1089616" y="3550167"/>
            <a:chExt cx="9882852" cy="2196113"/>
          </a:xfrm>
        </p:grpSpPr>
        <p:grpSp>
          <p:nvGrpSpPr>
            <p:cNvPr id="5" name="组合 4">
              <a:extLst>
                <a:ext uri="{FF2B5EF4-FFF2-40B4-BE49-F238E27FC236}">
                  <a16:creationId xmlns:a16="http://schemas.microsoft.com/office/drawing/2014/main" id="{3FBECE17-C778-47C6-A018-88574319DA58}"/>
                </a:ext>
              </a:extLst>
            </p:cNvPr>
            <p:cNvGrpSpPr/>
            <p:nvPr/>
          </p:nvGrpSpPr>
          <p:grpSpPr>
            <a:xfrm>
              <a:off x="1089616" y="3550169"/>
              <a:ext cx="2665857" cy="2196108"/>
              <a:chOff x="1089616" y="3550169"/>
              <a:chExt cx="2665857" cy="2196108"/>
            </a:xfrm>
          </p:grpSpPr>
          <p:grpSp>
            <p:nvGrpSpPr>
              <p:cNvPr id="64" name="íṣļïḑe">
                <a:extLst>
                  <a:ext uri="{FF2B5EF4-FFF2-40B4-BE49-F238E27FC236}">
                    <a16:creationId xmlns:a16="http://schemas.microsoft.com/office/drawing/2014/main" id="{B9EBD0DA-55DA-42B8-8F31-85BA01EA3ED9}"/>
                  </a:ext>
                </a:extLst>
              </p:cNvPr>
              <p:cNvGrpSpPr/>
              <p:nvPr/>
            </p:nvGrpSpPr>
            <p:grpSpPr>
              <a:xfrm>
                <a:off x="1089616" y="3550169"/>
                <a:ext cx="2665857" cy="2196108"/>
                <a:chOff x="5904537" y="1418025"/>
                <a:chExt cx="2286000" cy="2196108"/>
              </a:xfrm>
            </p:grpSpPr>
            <p:sp>
              <p:nvSpPr>
                <p:cNvPr id="68" name="ïŝľîdé">
                  <a:extLst>
                    <a:ext uri="{FF2B5EF4-FFF2-40B4-BE49-F238E27FC236}">
                      <a16:creationId xmlns:a16="http://schemas.microsoft.com/office/drawing/2014/main" id="{AC9853EC-E524-4B5D-A7E5-7F9BA2C735CE}"/>
                    </a:ext>
                  </a:extLst>
                </p:cNvPr>
                <p:cNvSpPr/>
                <p:nvPr/>
              </p:nvSpPr>
              <p:spPr>
                <a:xfrm>
                  <a:off x="5904537" y="1418025"/>
                  <a:ext cx="2286000" cy="2196108"/>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70" name="ïśliḍè">
                  <a:extLst>
                    <a:ext uri="{FF2B5EF4-FFF2-40B4-BE49-F238E27FC236}">
                      <a16:creationId xmlns:a16="http://schemas.microsoft.com/office/drawing/2014/main" id="{B7835869-D0BC-44EF-91DC-DCFF38002B97}"/>
                    </a:ext>
                  </a:extLst>
                </p:cNvPr>
                <p:cNvSpPr/>
                <p:nvPr/>
              </p:nvSpPr>
              <p:spPr>
                <a:xfrm>
                  <a:off x="6015941" y="1455201"/>
                  <a:ext cx="1973866" cy="9204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2</a:t>
                  </a:r>
                  <a:r>
                    <a:rPr kumimoji="1" lang="zh-CN" altLang="en-US" sz="1600" b="1" dirty="0">
                      <a:solidFill>
                        <a:schemeClr val="tx1"/>
                      </a:solidFill>
                    </a:rPr>
                    <a:t>）品牌归属决策（制造商品牌与经销商品牌决策）</a:t>
                  </a:r>
                </a:p>
              </p:txBody>
            </p:sp>
          </p:grpSp>
          <p:sp>
            <p:nvSpPr>
              <p:cNvPr id="2" name="文本框 1">
                <a:extLst>
                  <a:ext uri="{FF2B5EF4-FFF2-40B4-BE49-F238E27FC236}">
                    <a16:creationId xmlns:a16="http://schemas.microsoft.com/office/drawing/2014/main" id="{48F0F60B-04DD-4DDD-A73D-7D7E9CB2BD95}"/>
                  </a:ext>
                </a:extLst>
              </p:cNvPr>
              <p:cNvSpPr txBox="1"/>
              <p:nvPr/>
            </p:nvSpPr>
            <p:spPr>
              <a:xfrm>
                <a:off x="1161544" y="4507767"/>
                <a:ext cx="2493603" cy="584775"/>
              </a:xfrm>
              <a:prstGeom prst="rect">
                <a:avLst/>
              </a:prstGeom>
              <a:noFill/>
            </p:spPr>
            <p:txBody>
              <a:bodyPr wrap="square" rtlCol="0">
                <a:spAutoFit/>
              </a:bodyPr>
              <a:lstStyle/>
              <a:p>
                <a:r>
                  <a:rPr lang="zh-CN" altLang="en-US" sz="1600" dirty="0"/>
                  <a:t>大多数经销商采用制造商品牌。</a:t>
                </a:r>
              </a:p>
            </p:txBody>
          </p:sp>
        </p:grpSp>
        <p:grpSp>
          <p:nvGrpSpPr>
            <p:cNvPr id="6" name="组合 5">
              <a:extLst>
                <a:ext uri="{FF2B5EF4-FFF2-40B4-BE49-F238E27FC236}">
                  <a16:creationId xmlns:a16="http://schemas.microsoft.com/office/drawing/2014/main" id="{FA0E86F5-196D-49B4-B109-1256F0FBC438}"/>
                </a:ext>
              </a:extLst>
            </p:cNvPr>
            <p:cNvGrpSpPr/>
            <p:nvPr/>
          </p:nvGrpSpPr>
          <p:grpSpPr>
            <a:xfrm>
              <a:off x="4721063" y="3550168"/>
              <a:ext cx="2665857" cy="2196112"/>
              <a:chOff x="4721063" y="3550168"/>
              <a:chExt cx="2665857" cy="2196112"/>
            </a:xfrm>
          </p:grpSpPr>
          <p:grpSp>
            <p:nvGrpSpPr>
              <p:cNvPr id="74" name="îṣliďè">
                <a:extLst>
                  <a:ext uri="{FF2B5EF4-FFF2-40B4-BE49-F238E27FC236}">
                    <a16:creationId xmlns:a16="http://schemas.microsoft.com/office/drawing/2014/main" id="{40EA87FA-1CA9-4F84-A30E-E8689AD6CC69}"/>
                  </a:ext>
                </a:extLst>
              </p:cNvPr>
              <p:cNvGrpSpPr/>
              <p:nvPr/>
            </p:nvGrpSpPr>
            <p:grpSpPr>
              <a:xfrm>
                <a:off x="4721063" y="3550168"/>
                <a:ext cx="2665857" cy="2196112"/>
                <a:chOff x="5911080" y="1418024"/>
                <a:chExt cx="2286000" cy="2196112"/>
              </a:xfrm>
            </p:grpSpPr>
            <p:sp>
              <p:nvSpPr>
                <p:cNvPr id="78" name="íṥ1ïḋe">
                  <a:extLst>
                    <a:ext uri="{FF2B5EF4-FFF2-40B4-BE49-F238E27FC236}">
                      <a16:creationId xmlns:a16="http://schemas.microsoft.com/office/drawing/2014/main" id="{04B3B89E-6A68-41D9-ACC9-A1A0D89F71BA}"/>
                    </a:ext>
                  </a:extLst>
                </p:cNvPr>
                <p:cNvSpPr/>
                <p:nvPr/>
              </p:nvSpPr>
              <p:spPr>
                <a:xfrm>
                  <a:off x="5911080" y="1418024"/>
                  <a:ext cx="2286000" cy="2196112"/>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79" name="îśḻíḓe">
                  <a:extLst>
                    <a:ext uri="{FF2B5EF4-FFF2-40B4-BE49-F238E27FC236}">
                      <a16:creationId xmlns:a16="http://schemas.microsoft.com/office/drawing/2014/main" id="{C89D0FA0-AAB3-4D2D-94F1-A9BBE17D1844}"/>
                    </a:ext>
                  </a:extLst>
                </p:cNvPr>
                <p:cNvSpPr/>
                <p:nvPr/>
              </p:nvSpPr>
              <p:spPr>
                <a:xfrm>
                  <a:off x="6031576" y="1437478"/>
                  <a:ext cx="1957594" cy="9204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3</a:t>
                  </a:r>
                  <a:r>
                    <a:rPr kumimoji="1" lang="zh-CN" altLang="en-US" sz="1600" b="1" dirty="0">
                      <a:solidFill>
                        <a:schemeClr val="tx1"/>
                      </a:solidFill>
                    </a:rPr>
                    <a:t>）家族品牌决策（个别品牌与统一品牌决策）</a:t>
                  </a:r>
                  <a:endParaRPr kumimoji="1" lang="en-US" altLang="zh-CN" sz="1600" b="1" dirty="0">
                    <a:solidFill>
                      <a:schemeClr val="tx1"/>
                    </a:solidFill>
                  </a:endParaRPr>
                </a:p>
              </p:txBody>
            </p:sp>
          </p:grpSp>
          <p:sp>
            <p:nvSpPr>
              <p:cNvPr id="46" name="文本框 45">
                <a:extLst>
                  <a:ext uri="{FF2B5EF4-FFF2-40B4-BE49-F238E27FC236}">
                    <a16:creationId xmlns:a16="http://schemas.microsoft.com/office/drawing/2014/main" id="{857AF1FB-D2C5-4BC4-8C13-291B562E926B}"/>
                  </a:ext>
                </a:extLst>
              </p:cNvPr>
              <p:cNvSpPr txBox="1"/>
              <p:nvPr/>
            </p:nvSpPr>
            <p:spPr>
              <a:xfrm>
                <a:off x="4954559" y="4507767"/>
                <a:ext cx="2282882" cy="1077218"/>
              </a:xfrm>
              <a:prstGeom prst="rect">
                <a:avLst/>
              </a:prstGeom>
              <a:noFill/>
            </p:spPr>
            <p:txBody>
              <a:bodyPr wrap="square" rtlCol="0">
                <a:spAutoFit/>
              </a:bodyPr>
              <a:lstStyle/>
              <a:p>
                <a:r>
                  <a:rPr lang="zh-CN" altLang="en-US" sz="1600" dirty="0"/>
                  <a:t>① 统一品牌</a:t>
                </a:r>
                <a:endParaRPr lang="en-US" altLang="zh-CN" sz="1600" dirty="0"/>
              </a:p>
              <a:p>
                <a:r>
                  <a:rPr lang="zh-CN" altLang="en-US" sz="1600" dirty="0"/>
                  <a:t>② 个别品牌</a:t>
                </a:r>
                <a:endParaRPr lang="en-US" altLang="zh-CN" sz="1600" dirty="0"/>
              </a:p>
              <a:p>
                <a:r>
                  <a:rPr lang="zh-CN" altLang="en-US" sz="1600" dirty="0"/>
                  <a:t>③ 分类的家族品牌</a:t>
                </a:r>
                <a:endParaRPr lang="en-US" altLang="zh-CN" sz="1600" dirty="0"/>
              </a:p>
              <a:p>
                <a:r>
                  <a:rPr lang="zh-CN" altLang="en-US" sz="1600" dirty="0"/>
                  <a:t>④ 企业名称加个别品牌</a:t>
                </a:r>
              </a:p>
            </p:txBody>
          </p:sp>
        </p:grpSp>
        <p:grpSp>
          <p:nvGrpSpPr>
            <p:cNvPr id="7" name="组合 6">
              <a:extLst>
                <a:ext uri="{FF2B5EF4-FFF2-40B4-BE49-F238E27FC236}">
                  <a16:creationId xmlns:a16="http://schemas.microsoft.com/office/drawing/2014/main" id="{EEF4DD78-35D7-439C-A139-DE25835EB022}"/>
                </a:ext>
              </a:extLst>
            </p:cNvPr>
            <p:cNvGrpSpPr/>
            <p:nvPr/>
          </p:nvGrpSpPr>
          <p:grpSpPr>
            <a:xfrm>
              <a:off x="8306611" y="3550167"/>
              <a:ext cx="2665857" cy="2196113"/>
              <a:chOff x="8306611" y="3550167"/>
              <a:chExt cx="2665857" cy="2196113"/>
            </a:xfrm>
          </p:grpSpPr>
          <p:grpSp>
            <p:nvGrpSpPr>
              <p:cNvPr id="56" name="íSľîḋè">
                <a:extLst>
                  <a:ext uri="{FF2B5EF4-FFF2-40B4-BE49-F238E27FC236}">
                    <a16:creationId xmlns:a16="http://schemas.microsoft.com/office/drawing/2014/main" id="{7411EAB7-A1E8-439A-AC88-BE8DCA10A722}"/>
                  </a:ext>
                </a:extLst>
              </p:cNvPr>
              <p:cNvGrpSpPr/>
              <p:nvPr/>
            </p:nvGrpSpPr>
            <p:grpSpPr>
              <a:xfrm>
                <a:off x="8306611" y="3550167"/>
                <a:ext cx="2665857" cy="2196113"/>
                <a:chOff x="5878262" y="1418023"/>
                <a:chExt cx="2286000" cy="2196113"/>
              </a:xfrm>
            </p:grpSpPr>
            <p:sp>
              <p:nvSpPr>
                <p:cNvPr id="60" name="ísļídé">
                  <a:extLst>
                    <a:ext uri="{FF2B5EF4-FFF2-40B4-BE49-F238E27FC236}">
                      <a16:creationId xmlns:a16="http://schemas.microsoft.com/office/drawing/2014/main" id="{5E810726-D89B-4259-AB7E-7EE48037A7C1}"/>
                    </a:ext>
                  </a:extLst>
                </p:cNvPr>
                <p:cNvSpPr/>
                <p:nvPr/>
              </p:nvSpPr>
              <p:spPr>
                <a:xfrm>
                  <a:off x="5878262" y="1418023"/>
                  <a:ext cx="2286000" cy="2196113"/>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dirty="0"/>
                </a:p>
              </p:txBody>
            </p:sp>
            <p:sp>
              <p:nvSpPr>
                <p:cNvPr id="61" name="iṡlïḋê">
                  <a:extLst>
                    <a:ext uri="{FF2B5EF4-FFF2-40B4-BE49-F238E27FC236}">
                      <a16:creationId xmlns:a16="http://schemas.microsoft.com/office/drawing/2014/main" id="{6D4728D5-5B56-4934-A04F-48887130E526}"/>
                    </a:ext>
                  </a:extLst>
                </p:cNvPr>
                <p:cNvSpPr/>
                <p:nvPr/>
              </p:nvSpPr>
              <p:spPr>
                <a:xfrm>
                  <a:off x="6086172" y="1701422"/>
                  <a:ext cx="1696131"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4</a:t>
                  </a:r>
                  <a:r>
                    <a:rPr kumimoji="1" lang="zh-CN" altLang="en-US" sz="1600" b="1" dirty="0">
                      <a:solidFill>
                        <a:schemeClr val="tx1"/>
                      </a:solidFill>
                    </a:rPr>
                    <a:t>）品牌延伸决策</a:t>
                  </a:r>
                  <a:endParaRPr kumimoji="1" lang="en-US" altLang="zh-CN" sz="1600" b="1" dirty="0">
                    <a:solidFill>
                      <a:schemeClr val="tx1"/>
                    </a:solidFill>
                  </a:endParaRPr>
                </a:p>
              </p:txBody>
            </p:sp>
          </p:grpSp>
          <p:sp>
            <p:nvSpPr>
              <p:cNvPr id="3" name="文本框 2">
                <a:extLst>
                  <a:ext uri="{FF2B5EF4-FFF2-40B4-BE49-F238E27FC236}">
                    <a16:creationId xmlns:a16="http://schemas.microsoft.com/office/drawing/2014/main" id="{7C05A014-EB1B-4DE0-9F4F-A84142E28BD0}"/>
                  </a:ext>
                </a:extLst>
              </p:cNvPr>
              <p:cNvSpPr txBox="1"/>
              <p:nvPr/>
            </p:nvSpPr>
            <p:spPr>
              <a:xfrm>
                <a:off x="8411833" y="4507767"/>
                <a:ext cx="2459085" cy="830997"/>
              </a:xfrm>
              <a:prstGeom prst="rect">
                <a:avLst/>
              </a:prstGeom>
              <a:noFill/>
            </p:spPr>
            <p:txBody>
              <a:bodyPr wrap="square" rtlCol="0">
                <a:spAutoFit/>
              </a:bodyPr>
              <a:lstStyle/>
              <a:p>
                <a:r>
                  <a:rPr lang="zh-CN" altLang="en-US" sz="1600" dirty="0"/>
                  <a:t>品牌延伸决策是指企业利用已出名的品牌来推出改良产品或新产品。</a:t>
                </a:r>
                <a:endParaRPr lang="zh-CN" altLang="en-US" dirty="0"/>
              </a:p>
            </p:txBody>
          </p:sp>
        </p:grpSp>
      </p:grpSp>
      <p:grpSp>
        <p:nvGrpSpPr>
          <p:cNvPr id="44" name="组合 43">
            <a:extLst>
              <a:ext uri="{FF2B5EF4-FFF2-40B4-BE49-F238E27FC236}">
                <a16:creationId xmlns:a16="http://schemas.microsoft.com/office/drawing/2014/main" id="{D551B2C1-7A54-422F-A211-049C85263344}"/>
              </a:ext>
            </a:extLst>
          </p:cNvPr>
          <p:cNvGrpSpPr/>
          <p:nvPr/>
        </p:nvGrpSpPr>
        <p:grpSpPr>
          <a:xfrm>
            <a:off x="2919327" y="5017754"/>
            <a:ext cx="6297304" cy="1492730"/>
            <a:chOff x="1089616" y="3550168"/>
            <a:chExt cx="6297304" cy="1492730"/>
          </a:xfrm>
        </p:grpSpPr>
        <p:grpSp>
          <p:nvGrpSpPr>
            <p:cNvPr id="45" name="组合 44">
              <a:extLst>
                <a:ext uri="{FF2B5EF4-FFF2-40B4-BE49-F238E27FC236}">
                  <a16:creationId xmlns:a16="http://schemas.microsoft.com/office/drawing/2014/main" id="{4AB8DF30-60DC-4479-975D-BDA5C9FBEB6F}"/>
                </a:ext>
              </a:extLst>
            </p:cNvPr>
            <p:cNvGrpSpPr/>
            <p:nvPr/>
          </p:nvGrpSpPr>
          <p:grpSpPr>
            <a:xfrm>
              <a:off x="1089616" y="3550169"/>
              <a:ext cx="2665857" cy="1492729"/>
              <a:chOff x="1089616" y="3550169"/>
              <a:chExt cx="2665857" cy="1492729"/>
            </a:xfrm>
          </p:grpSpPr>
          <p:grpSp>
            <p:nvGrpSpPr>
              <p:cNvPr id="88" name="íṣļïḑe">
                <a:extLst>
                  <a:ext uri="{FF2B5EF4-FFF2-40B4-BE49-F238E27FC236}">
                    <a16:creationId xmlns:a16="http://schemas.microsoft.com/office/drawing/2014/main" id="{2CEE47E2-1371-450C-A7A3-2AC6C046AE90}"/>
                  </a:ext>
                </a:extLst>
              </p:cNvPr>
              <p:cNvGrpSpPr/>
              <p:nvPr/>
            </p:nvGrpSpPr>
            <p:grpSpPr>
              <a:xfrm>
                <a:off x="1089616" y="3550169"/>
                <a:ext cx="2665857" cy="1492729"/>
                <a:chOff x="5904537" y="1418025"/>
                <a:chExt cx="2286000" cy="1492729"/>
              </a:xfrm>
            </p:grpSpPr>
            <p:sp>
              <p:nvSpPr>
                <p:cNvPr id="90" name="ïŝľîdé">
                  <a:extLst>
                    <a:ext uri="{FF2B5EF4-FFF2-40B4-BE49-F238E27FC236}">
                      <a16:creationId xmlns:a16="http://schemas.microsoft.com/office/drawing/2014/main" id="{71729F74-C1AD-4013-9767-424D673C27BB}"/>
                    </a:ext>
                  </a:extLst>
                </p:cNvPr>
                <p:cNvSpPr/>
                <p:nvPr/>
              </p:nvSpPr>
              <p:spPr>
                <a:xfrm>
                  <a:off x="5904537" y="1418025"/>
                  <a:ext cx="2286000" cy="1492729"/>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91" name="ïśliḍè">
                  <a:extLst>
                    <a:ext uri="{FF2B5EF4-FFF2-40B4-BE49-F238E27FC236}">
                      <a16:creationId xmlns:a16="http://schemas.microsoft.com/office/drawing/2014/main" id="{C7BCCCF0-7F28-4895-BBB0-1D3B38FD0C83}"/>
                    </a:ext>
                  </a:extLst>
                </p:cNvPr>
                <p:cNvSpPr/>
                <p:nvPr/>
              </p:nvSpPr>
              <p:spPr>
                <a:xfrm>
                  <a:off x="5966291" y="1467914"/>
                  <a:ext cx="1973866"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5</a:t>
                  </a:r>
                  <a:r>
                    <a:rPr kumimoji="1" lang="zh-CN" altLang="en-US" sz="1600" b="1" dirty="0">
                      <a:solidFill>
                        <a:schemeClr val="tx1"/>
                      </a:solidFill>
                    </a:rPr>
                    <a:t>）多品牌决策</a:t>
                  </a:r>
                </a:p>
              </p:txBody>
            </p:sp>
          </p:grpSp>
          <p:sp>
            <p:nvSpPr>
              <p:cNvPr id="89" name="文本框 88">
                <a:extLst>
                  <a:ext uri="{FF2B5EF4-FFF2-40B4-BE49-F238E27FC236}">
                    <a16:creationId xmlns:a16="http://schemas.microsoft.com/office/drawing/2014/main" id="{17E08947-67DF-4CE2-AB2F-436E4993EB41}"/>
                  </a:ext>
                </a:extLst>
              </p:cNvPr>
              <p:cNvSpPr txBox="1"/>
              <p:nvPr/>
            </p:nvSpPr>
            <p:spPr>
              <a:xfrm>
                <a:off x="1145658" y="4081807"/>
                <a:ext cx="2493603" cy="830997"/>
              </a:xfrm>
              <a:prstGeom prst="rect">
                <a:avLst/>
              </a:prstGeom>
              <a:noFill/>
            </p:spPr>
            <p:txBody>
              <a:bodyPr wrap="square" rtlCol="0">
                <a:spAutoFit/>
              </a:bodyPr>
              <a:lstStyle/>
              <a:p>
                <a:r>
                  <a:rPr lang="zh-CN" altLang="en-US" sz="1600" dirty="0"/>
                  <a:t>多品牌决策是指同一企业在同一产品线上设立两个或多个相互竞争的品牌。</a:t>
                </a:r>
              </a:p>
            </p:txBody>
          </p:sp>
        </p:grpSp>
        <p:grpSp>
          <p:nvGrpSpPr>
            <p:cNvPr id="47" name="组合 46">
              <a:extLst>
                <a:ext uri="{FF2B5EF4-FFF2-40B4-BE49-F238E27FC236}">
                  <a16:creationId xmlns:a16="http://schemas.microsoft.com/office/drawing/2014/main" id="{B519A073-5CBE-44FA-874D-27D023DE7852}"/>
                </a:ext>
              </a:extLst>
            </p:cNvPr>
            <p:cNvGrpSpPr/>
            <p:nvPr/>
          </p:nvGrpSpPr>
          <p:grpSpPr>
            <a:xfrm>
              <a:off x="4721063" y="3550168"/>
              <a:ext cx="2665857" cy="1492726"/>
              <a:chOff x="4721063" y="3550168"/>
              <a:chExt cx="2665857" cy="1492726"/>
            </a:xfrm>
          </p:grpSpPr>
          <p:grpSp>
            <p:nvGrpSpPr>
              <p:cNvPr id="84" name="îṣliďè">
                <a:extLst>
                  <a:ext uri="{FF2B5EF4-FFF2-40B4-BE49-F238E27FC236}">
                    <a16:creationId xmlns:a16="http://schemas.microsoft.com/office/drawing/2014/main" id="{4853725F-9455-4945-928E-59E6170F81BB}"/>
                  </a:ext>
                </a:extLst>
              </p:cNvPr>
              <p:cNvGrpSpPr/>
              <p:nvPr/>
            </p:nvGrpSpPr>
            <p:grpSpPr>
              <a:xfrm>
                <a:off x="4721063" y="3550168"/>
                <a:ext cx="2665857" cy="1492726"/>
                <a:chOff x="5911080" y="1418024"/>
                <a:chExt cx="2286000" cy="1492726"/>
              </a:xfrm>
            </p:grpSpPr>
            <p:sp>
              <p:nvSpPr>
                <p:cNvPr id="86" name="íṥ1ïḋe">
                  <a:extLst>
                    <a:ext uri="{FF2B5EF4-FFF2-40B4-BE49-F238E27FC236}">
                      <a16:creationId xmlns:a16="http://schemas.microsoft.com/office/drawing/2014/main" id="{F1DA7AAC-432C-45DB-B1F4-B5973FCA4D61}"/>
                    </a:ext>
                  </a:extLst>
                </p:cNvPr>
                <p:cNvSpPr/>
                <p:nvPr/>
              </p:nvSpPr>
              <p:spPr>
                <a:xfrm>
                  <a:off x="5911080" y="1418024"/>
                  <a:ext cx="2286000" cy="1492726"/>
                </a:xfrm>
                <a:prstGeom prst="roundRect">
                  <a:avLst>
                    <a:gd name="adj" fmla="val 10000"/>
                  </a:avLst>
                </a:prstGeom>
                <a:solidFill>
                  <a:schemeClr val="tx1">
                    <a:lumMod val="25000"/>
                    <a:lumOff val="75000"/>
                    <a:alpha val="20000"/>
                  </a:schemeClr>
                </a:solidFill>
                <a:ln w="6055" cap="flat">
                  <a:noFill/>
                  <a:prstDash val="solid"/>
                  <a:miter/>
                </a:ln>
              </p:spPr>
              <p:txBody>
                <a:bodyPr rtlCol="0" anchor="ctr"/>
                <a:lstStyle/>
                <a:p>
                  <a:endParaRPr lang="zh-CN" altLang="en-US"/>
                </a:p>
              </p:txBody>
            </p:sp>
            <p:sp>
              <p:nvSpPr>
                <p:cNvPr id="87" name="îśḻíḓe">
                  <a:extLst>
                    <a:ext uri="{FF2B5EF4-FFF2-40B4-BE49-F238E27FC236}">
                      <a16:creationId xmlns:a16="http://schemas.microsoft.com/office/drawing/2014/main" id="{148E6628-4DB6-41B4-95A0-D10412CA87BD}"/>
                    </a:ext>
                  </a:extLst>
                </p:cNvPr>
                <p:cNvSpPr/>
                <p:nvPr/>
              </p:nvSpPr>
              <p:spPr>
                <a:xfrm>
                  <a:off x="5975873" y="1467913"/>
                  <a:ext cx="2037325" cy="427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0000" bIns="9000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zh-CN" altLang="en-US" sz="1600" b="1" dirty="0">
                      <a:solidFill>
                        <a:schemeClr val="tx1"/>
                      </a:solidFill>
                    </a:rPr>
                    <a:t>（</a:t>
                  </a:r>
                  <a:r>
                    <a:rPr kumimoji="1" lang="en-US" altLang="zh-CN" sz="1600" b="1" dirty="0">
                      <a:solidFill>
                        <a:schemeClr val="tx1"/>
                      </a:solidFill>
                    </a:rPr>
                    <a:t>6</a:t>
                  </a:r>
                  <a:r>
                    <a:rPr kumimoji="1" lang="zh-CN" altLang="en-US" sz="1600" b="1" dirty="0">
                      <a:solidFill>
                        <a:schemeClr val="tx1"/>
                      </a:solidFill>
                    </a:rPr>
                    <a:t>）品牌重新定位决策</a:t>
                  </a:r>
                  <a:endParaRPr kumimoji="1" lang="en-US" altLang="zh-CN" sz="1600" b="1" dirty="0">
                    <a:solidFill>
                      <a:schemeClr val="tx1"/>
                    </a:solidFill>
                  </a:endParaRPr>
                </a:p>
              </p:txBody>
            </p:sp>
          </p:grpSp>
          <p:sp>
            <p:nvSpPr>
              <p:cNvPr id="85" name="文本框 84">
                <a:extLst>
                  <a:ext uri="{FF2B5EF4-FFF2-40B4-BE49-F238E27FC236}">
                    <a16:creationId xmlns:a16="http://schemas.microsoft.com/office/drawing/2014/main" id="{84A58BDB-5C2C-494F-8B9D-2648487D50C8}"/>
                  </a:ext>
                </a:extLst>
              </p:cNvPr>
              <p:cNvSpPr txBox="1"/>
              <p:nvPr/>
            </p:nvSpPr>
            <p:spPr>
              <a:xfrm>
                <a:off x="4934899" y="4100255"/>
                <a:ext cx="2282882" cy="584775"/>
              </a:xfrm>
              <a:prstGeom prst="rect">
                <a:avLst/>
              </a:prstGeom>
              <a:noFill/>
            </p:spPr>
            <p:txBody>
              <a:bodyPr wrap="square" rtlCol="0">
                <a:spAutoFit/>
              </a:bodyPr>
              <a:lstStyle/>
              <a:p>
                <a:r>
                  <a:rPr lang="zh-CN" altLang="en-US" sz="1600" dirty="0"/>
                  <a:t>由于市场环境变化，品牌往往需要重新定位。</a:t>
                </a:r>
              </a:p>
            </p:txBody>
          </p:sp>
        </p:grpSp>
      </p:grpSp>
    </p:spTree>
    <p:custDataLst>
      <p:tags r:id="rId1"/>
    </p:custDataLst>
    <p:extLst>
      <p:ext uri="{BB962C8B-B14F-4D97-AF65-F5344CB8AC3E}">
        <p14:creationId xmlns:p14="http://schemas.microsoft.com/office/powerpoint/2010/main" val="4107318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îSľiḓe"/>
        <p:cNvGrpSpPr/>
        <p:nvPr/>
      </p:nvGrpSpPr>
      <p:grpSpPr>
        <a:xfrm>
          <a:off x="0" y="0"/>
          <a:ext cx="0" cy="0"/>
          <a:chOff x="0" y="0"/>
          <a:chExt cx="0" cy="0"/>
        </a:xfrm>
      </p:grpSpPr>
      <p:sp>
        <p:nvSpPr>
          <p:cNvPr id="3" name="îşľïde">
            <a:extLst>
              <a:ext uri="{FF2B5EF4-FFF2-40B4-BE49-F238E27FC236}">
                <a16:creationId xmlns:a16="http://schemas.microsoft.com/office/drawing/2014/main" id="{B5B8E648-C814-2CF1-4BDC-303EABD0BD72}"/>
              </a:ext>
            </a:extLst>
          </p:cNvPr>
          <p:cNvSpPr txBox="1"/>
          <p:nvPr/>
        </p:nvSpPr>
        <p:spPr>
          <a:xfrm>
            <a:off x="1487287" y="1947881"/>
            <a:ext cx="2680542" cy="461665"/>
          </a:xfrm>
          <a:prstGeom prst="rect">
            <a:avLst/>
          </a:prstGeom>
          <a:noFill/>
        </p:spPr>
        <p:txBody>
          <a:bodyPr wrap="none">
            <a:spAutoFit/>
          </a:bodyPr>
          <a:lstStyle/>
          <a:p>
            <a:pPr lvl="0" defTabSz="913765">
              <a:buSzPct val="25000"/>
              <a:defRPr/>
            </a:pPr>
            <a:r>
              <a:rPr lang="en-US" altLang="zh-CN" sz="2400" b="1" dirty="0"/>
              <a:t>3. </a:t>
            </a:r>
            <a:r>
              <a:rPr lang="zh-CN" altLang="en-US" sz="2400" b="1" dirty="0"/>
              <a:t>品牌命名和设计</a:t>
            </a:r>
            <a:endParaRPr lang="en-US" altLang="zh-CN" sz="2400" b="1" dirty="0"/>
          </a:p>
        </p:txBody>
      </p:sp>
      <p:grpSp>
        <p:nvGrpSpPr>
          <p:cNvPr id="2" name="组合 1">
            <a:extLst>
              <a:ext uri="{FF2B5EF4-FFF2-40B4-BE49-F238E27FC236}">
                <a16:creationId xmlns:a16="http://schemas.microsoft.com/office/drawing/2014/main" id="{39D5748F-D058-4AE6-B450-96C442CA02BD}"/>
              </a:ext>
            </a:extLst>
          </p:cNvPr>
          <p:cNvGrpSpPr/>
          <p:nvPr/>
        </p:nvGrpSpPr>
        <p:grpSpPr>
          <a:xfrm>
            <a:off x="1659462" y="2697173"/>
            <a:ext cx="8492236" cy="2844033"/>
            <a:chOff x="1659462" y="2697173"/>
            <a:chExt cx="8492236" cy="2844033"/>
          </a:xfrm>
        </p:grpSpPr>
        <p:grpSp>
          <p:nvGrpSpPr>
            <p:cNvPr id="6" name="îṡlïďè">
              <a:extLst>
                <a:ext uri="{FF2B5EF4-FFF2-40B4-BE49-F238E27FC236}">
                  <a16:creationId xmlns:a16="http://schemas.microsoft.com/office/drawing/2014/main" id="{F9F531B2-B5FC-84F3-FF09-54426183A02F}"/>
                </a:ext>
              </a:extLst>
            </p:cNvPr>
            <p:cNvGrpSpPr/>
            <p:nvPr/>
          </p:nvGrpSpPr>
          <p:grpSpPr>
            <a:xfrm>
              <a:off x="1659462" y="2697173"/>
              <a:ext cx="2335022" cy="2567034"/>
              <a:chOff x="821765" y="2798629"/>
              <a:chExt cx="2335022" cy="2567034"/>
            </a:xfrm>
          </p:grpSpPr>
          <p:grpSp>
            <p:nvGrpSpPr>
              <p:cNvPr id="8" name="íṧḻïḍé">
                <a:extLst>
                  <a:ext uri="{FF2B5EF4-FFF2-40B4-BE49-F238E27FC236}">
                    <a16:creationId xmlns:a16="http://schemas.microsoft.com/office/drawing/2014/main" id="{834EA740-6344-BA32-ED58-3575B793EECD}"/>
                  </a:ext>
                </a:extLst>
              </p:cNvPr>
              <p:cNvGrpSpPr/>
              <p:nvPr/>
            </p:nvGrpSpPr>
            <p:grpSpPr>
              <a:xfrm>
                <a:off x="821765" y="2798629"/>
                <a:ext cx="1914001" cy="369332"/>
                <a:chOff x="660400" y="2391626"/>
                <a:chExt cx="1914001" cy="369332"/>
              </a:xfrm>
            </p:grpSpPr>
            <p:sp>
              <p:nvSpPr>
                <p:cNvPr id="17" name="î$ļíḍê">
                  <a:extLst>
                    <a:ext uri="{FF2B5EF4-FFF2-40B4-BE49-F238E27FC236}">
                      <a16:creationId xmlns:a16="http://schemas.microsoft.com/office/drawing/2014/main" id="{DB13B858-7F52-BDF9-C891-77FD40139257}"/>
                    </a:ext>
                  </a:extLst>
                </p:cNvPr>
                <p:cNvSpPr txBox="1"/>
                <p:nvPr/>
              </p:nvSpPr>
              <p:spPr>
                <a:xfrm>
                  <a:off x="927674" y="2391626"/>
                  <a:ext cx="1646727" cy="369332"/>
                </a:xfrm>
                <a:prstGeom prst="rect">
                  <a:avLst/>
                </a:prstGeom>
                <a:noFill/>
              </p:spPr>
              <p:txBody>
                <a:bodyPr wrap="square">
                  <a:spAutoFit/>
                </a:bodyPr>
                <a:lstStyle/>
                <a:p>
                  <a:r>
                    <a:rPr lang="zh-CN" altLang="en-US" b="1" dirty="0"/>
                    <a:t>符合法律</a:t>
                  </a:r>
                  <a:endParaRPr lang="en-GB" b="1" dirty="0"/>
                </a:p>
              </p:txBody>
            </p:sp>
            <p:sp>
              <p:nvSpPr>
                <p:cNvPr id="19" name="išļïde">
                  <a:extLst>
                    <a:ext uri="{FF2B5EF4-FFF2-40B4-BE49-F238E27FC236}">
                      <a16:creationId xmlns:a16="http://schemas.microsoft.com/office/drawing/2014/main" id="{67ACF67D-B6B2-D909-317F-EE0DA60B1912}"/>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9" name="iSḻíḍè">
                <a:extLst>
                  <a:ext uri="{FF2B5EF4-FFF2-40B4-BE49-F238E27FC236}">
                    <a16:creationId xmlns:a16="http://schemas.microsoft.com/office/drawing/2014/main" id="{6DA10259-9B5D-E51B-D84F-F361311793F4}"/>
                  </a:ext>
                </a:extLst>
              </p:cNvPr>
              <p:cNvGrpSpPr/>
              <p:nvPr/>
            </p:nvGrpSpPr>
            <p:grpSpPr>
              <a:xfrm>
                <a:off x="821765" y="3897480"/>
                <a:ext cx="2335022" cy="369332"/>
                <a:chOff x="660400" y="3314956"/>
                <a:chExt cx="2335022" cy="369332"/>
              </a:xfrm>
            </p:grpSpPr>
            <p:sp>
              <p:nvSpPr>
                <p:cNvPr id="14" name="ïSliďé">
                  <a:extLst>
                    <a:ext uri="{FF2B5EF4-FFF2-40B4-BE49-F238E27FC236}">
                      <a16:creationId xmlns:a16="http://schemas.microsoft.com/office/drawing/2014/main" id="{95ECF1C6-206A-A9BD-5B58-5D899FD102AF}"/>
                    </a:ext>
                  </a:extLst>
                </p:cNvPr>
                <p:cNvSpPr txBox="1"/>
                <p:nvPr/>
              </p:nvSpPr>
              <p:spPr>
                <a:xfrm>
                  <a:off x="927674" y="3314956"/>
                  <a:ext cx="2067748" cy="369332"/>
                </a:xfrm>
                <a:prstGeom prst="rect">
                  <a:avLst/>
                </a:prstGeom>
                <a:noFill/>
              </p:spPr>
              <p:txBody>
                <a:bodyPr wrap="square">
                  <a:spAutoFit/>
                </a:bodyPr>
                <a:lstStyle/>
                <a:p>
                  <a:r>
                    <a:rPr lang="zh-CN" altLang="en-US" b="1" dirty="0"/>
                    <a:t>按时产品效用质量</a:t>
                  </a:r>
                  <a:endParaRPr lang="en-GB" b="1" dirty="0"/>
                </a:p>
              </p:txBody>
            </p:sp>
            <p:sp>
              <p:nvSpPr>
                <p:cNvPr id="16" name="ïš1îḓè">
                  <a:extLst>
                    <a:ext uri="{FF2B5EF4-FFF2-40B4-BE49-F238E27FC236}">
                      <a16:creationId xmlns:a16="http://schemas.microsoft.com/office/drawing/2014/main" id="{0B56D728-032B-E08B-8FE0-420C80FC4641}"/>
                    </a:ext>
                  </a:extLst>
                </p:cNvPr>
                <p:cNvSpPr/>
                <p:nvPr/>
              </p:nvSpPr>
              <p:spPr>
                <a:xfrm>
                  <a:off x="660400" y="3426024"/>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 name="iSļiḓe">
                <a:extLst>
                  <a:ext uri="{FF2B5EF4-FFF2-40B4-BE49-F238E27FC236}">
                    <a16:creationId xmlns:a16="http://schemas.microsoft.com/office/drawing/2014/main" id="{DE6196DA-6C8E-7672-2A63-2D96FA25332F}"/>
                  </a:ext>
                </a:extLst>
              </p:cNvPr>
              <p:cNvGrpSpPr/>
              <p:nvPr/>
            </p:nvGrpSpPr>
            <p:grpSpPr>
              <a:xfrm>
                <a:off x="821765" y="4996331"/>
                <a:ext cx="1832224" cy="369332"/>
                <a:chOff x="660400" y="4358137"/>
                <a:chExt cx="1832224" cy="369332"/>
              </a:xfrm>
            </p:grpSpPr>
            <p:sp>
              <p:nvSpPr>
                <p:cNvPr id="11" name="îṩḷïďè">
                  <a:extLst>
                    <a:ext uri="{FF2B5EF4-FFF2-40B4-BE49-F238E27FC236}">
                      <a16:creationId xmlns:a16="http://schemas.microsoft.com/office/drawing/2014/main" id="{BF30D875-4C56-AD97-EFD0-FDBF3E9D3277}"/>
                    </a:ext>
                  </a:extLst>
                </p:cNvPr>
                <p:cNvSpPr txBox="1"/>
                <p:nvPr/>
              </p:nvSpPr>
              <p:spPr>
                <a:xfrm>
                  <a:off x="927673" y="4358137"/>
                  <a:ext cx="1564951" cy="369332"/>
                </a:xfrm>
                <a:prstGeom prst="rect">
                  <a:avLst/>
                </a:prstGeom>
                <a:noFill/>
              </p:spPr>
              <p:txBody>
                <a:bodyPr wrap="square">
                  <a:spAutoFit/>
                </a:bodyPr>
                <a:lstStyle/>
                <a:p>
                  <a:r>
                    <a:rPr lang="zh-CN" altLang="en-US" b="1" dirty="0"/>
                    <a:t>醒目易记</a:t>
                  </a:r>
                  <a:endParaRPr lang="en-GB" b="1" dirty="0"/>
                </a:p>
              </p:txBody>
            </p:sp>
            <p:sp>
              <p:nvSpPr>
                <p:cNvPr id="13" name="îṧḷiḍè">
                  <a:extLst>
                    <a:ext uri="{FF2B5EF4-FFF2-40B4-BE49-F238E27FC236}">
                      <a16:creationId xmlns:a16="http://schemas.microsoft.com/office/drawing/2014/main" id="{810494A5-4BEC-2002-9DF4-44C80D8DC012}"/>
                    </a:ext>
                  </a:extLst>
                </p:cNvPr>
                <p:cNvSpPr/>
                <p:nvPr/>
              </p:nvSpPr>
              <p:spPr>
                <a:xfrm>
                  <a:off x="660400" y="4469205"/>
                  <a:ext cx="148940" cy="148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21" name="îṡlïďè">
              <a:extLst>
                <a:ext uri="{FF2B5EF4-FFF2-40B4-BE49-F238E27FC236}">
                  <a16:creationId xmlns:a16="http://schemas.microsoft.com/office/drawing/2014/main" id="{1064E245-EB71-672F-A000-264E6BCE40BD}"/>
                </a:ext>
              </a:extLst>
            </p:cNvPr>
            <p:cNvGrpSpPr/>
            <p:nvPr/>
          </p:nvGrpSpPr>
          <p:grpSpPr>
            <a:xfrm>
              <a:off x="6243337" y="2697173"/>
              <a:ext cx="3908361" cy="2844033"/>
              <a:chOff x="821765" y="2798629"/>
              <a:chExt cx="3908361" cy="2844033"/>
            </a:xfrm>
          </p:grpSpPr>
          <p:grpSp>
            <p:nvGrpSpPr>
              <p:cNvPr id="22" name="íṧḻïḍé">
                <a:extLst>
                  <a:ext uri="{FF2B5EF4-FFF2-40B4-BE49-F238E27FC236}">
                    <a16:creationId xmlns:a16="http://schemas.microsoft.com/office/drawing/2014/main" id="{F4B129DF-E164-76A7-21B8-D6223F309DFA}"/>
                  </a:ext>
                </a:extLst>
              </p:cNvPr>
              <p:cNvGrpSpPr/>
              <p:nvPr/>
            </p:nvGrpSpPr>
            <p:grpSpPr>
              <a:xfrm>
                <a:off x="821765" y="2798629"/>
                <a:ext cx="2993961" cy="369332"/>
                <a:chOff x="660400" y="2391626"/>
                <a:chExt cx="2993961" cy="369332"/>
              </a:xfrm>
            </p:grpSpPr>
            <p:sp>
              <p:nvSpPr>
                <p:cNvPr id="29" name="î$ļíḍê">
                  <a:extLst>
                    <a:ext uri="{FF2B5EF4-FFF2-40B4-BE49-F238E27FC236}">
                      <a16:creationId xmlns:a16="http://schemas.microsoft.com/office/drawing/2014/main" id="{A619DA7C-0437-AF69-2C79-34B489FD0FC2}"/>
                    </a:ext>
                  </a:extLst>
                </p:cNvPr>
                <p:cNvSpPr txBox="1"/>
                <p:nvPr/>
              </p:nvSpPr>
              <p:spPr>
                <a:xfrm>
                  <a:off x="927674" y="2391626"/>
                  <a:ext cx="2726687" cy="369332"/>
                </a:xfrm>
                <a:prstGeom prst="rect">
                  <a:avLst/>
                </a:prstGeom>
                <a:noFill/>
              </p:spPr>
              <p:txBody>
                <a:bodyPr wrap="square">
                  <a:spAutoFit/>
                </a:bodyPr>
                <a:lstStyle/>
                <a:p>
                  <a:r>
                    <a:rPr lang="zh-CN" altLang="en-US" b="1" dirty="0"/>
                    <a:t>有创意、有特色、有内涵</a:t>
                  </a:r>
                  <a:endParaRPr lang="en-GB" b="1" dirty="0"/>
                </a:p>
              </p:txBody>
            </p:sp>
            <p:sp>
              <p:nvSpPr>
                <p:cNvPr id="30" name="išļïde">
                  <a:extLst>
                    <a:ext uri="{FF2B5EF4-FFF2-40B4-BE49-F238E27FC236}">
                      <a16:creationId xmlns:a16="http://schemas.microsoft.com/office/drawing/2014/main" id="{B8045755-A665-354F-8D7E-4A8B9167C701}"/>
                    </a:ext>
                  </a:extLst>
                </p:cNvPr>
                <p:cNvSpPr/>
                <p:nvPr/>
              </p:nvSpPr>
              <p:spPr>
                <a:xfrm>
                  <a:off x="660400" y="2502694"/>
                  <a:ext cx="148940" cy="148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3" name="iSḻíḍè">
                <a:extLst>
                  <a:ext uri="{FF2B5EF4-FFF2-40B4-BE49-F238E27FC236}">
                    <a16:creationId xmlns:a16="http://schemas.microsoft.com/office/drawing/2014/main" id="{F526BF0B-E44F-4614-50B1-B93E155A582E}"/>
                  </a:ext>
                </a:extLst>
              </p:cNvPr>
              <p:cNvGrpSpPr/>
              <p:nvPr/>
            </p:nvGrpSpPr>
            <p:grpSpPr>
              <a:xfrm>
                <a:off x="821765" y="3897480"/>
                <a:ext cx="3908361" cy="369332"/>
                <a:chOff x="660400" y="3314956"/>
                <a:chExt cx="3908361" cy="369332"/>
              </a:xfrm>
            </p:grpSpPr>
            <p:sp>
              <p:nvSpPr>
                <p:cNvPr id="27" name="ïSliďé">
                  <a:extLst>
                    <a:ext uri="{FF2B5EF4-FFF2-40B4-BE49-F238E27FC236}">
                      <a16:creationId xmlns:a16="http://schemas.microsoft.com/office/drawing/2014/main" id="{2347F593-7ECC-DB52-3B25-33142F380138}"/>
                    </a:ext>
                  </a:extLst>
                </p:cNvPr>
                <p:cNvSpPr txBox="1"/>
                <p:nvPr/>
              </p:nvSpPr>
              <p:spPr>
                <a:xfrm>
                  <a:off x="927673" y="3314956"/>
                  <a:ext cx="3641088" cy="369332"/>
                </a:xfrm>
                <a:prstGeom prst="rect">
                  <a:avLst/>
                </a:prstGeom>
                <a:noFill/>
              </p:spPr>
              <p:txBody>
                <a:bodyPr wrap="square">
                  <a:spAutoFit/>
                </a:bodyPr>
                <a:lstStyle/>
                <a:p>
                  <a:r>
                    <a:rPr lang="zh-CN" altLang="en-US" b="1" dirty="0"/>
                    <a:t> 符合文化，为公众所喜闻乐见</a:t>
                  </a:r>
                  <a:endParaRPr lang="en-GB" b="1" dirty="0"/>
                </a:p>
              </p:txBody>
            </p:sp>
            <p:sp>
              <p:nvSpPr>
                <p:cNvPr id="28" name="ïš1îḓè">
                  <a:extLst>
                    <a:ext uri="{FF2B5EF4-FFF2-40B4-BE49-F238E27FC236}">
                      <a16:creationId xmlns:a16="http://schemas.microsoft.com/office/drawing/2014/main" id="{53B99D3F-EC67-011B-601A-148659E65F4C}"/>
                    </a:ext>
                  </a:extLst>
                </p:cNvPr>
                <p:cNvSpPr/>
                <p:nvPr/>
              </p:nvSpPr>
              <p:spPr>
                <a:xfrm>
                  <a:off x="660400" y="3426024"/>
                  <a:ext cx="148940" cy="1489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iSļiḓe">
                <a:extLst>
                  <a:ext uri="{FF2B5EF4-FFF2-40B4-BE49-F238E27FC236}">
                    <a16:creationId xmlns:a16="http://schemas.microsoft.com/office/drawing/2014/main" id="{54AB4BA8-2F98-E485-82C8-5AE2EA33E1ED}"/>
                  </a:ext>
                </a:extLst>
              </p:cNvPr>
              <p:cNvGrpSpPr/>
              <p:nvPr/>
            </p:nvGrpSpPr>
            <p:grpSpPr>
              <a:xfrm>
                <a:off x="821765" y="4996331"/>
                <a:ext cx="3431831" cy="646331"/>
                <a:chOff x="660400" y="4358137"/>
                <a:chExt cx="3431831" cy="646331"/>
              </a:xfrm>
            </p:grpSpPr>
            <p:sp>
              <p:nvSpPr>
                <p:cNvPr id="25" name="îṩḷïďè">
                  <a:extLst>
                    <a:ext uri="{FF2B5EF4-FFF2-40B4-BE49-F238E27FC236}">
                      <a16:creationId xmlns:a16="http://schemas.microsoft.com/office/drawing/2014/main" id="{7BD4781C-EC02-1066-D059-54B0D75D358A}"/>
                    </a:ext>
                  </a:extLst>
                </p:cNvPr>
                <p:cNvSpPr txBox="1"/>
                <p:nvPr/>
              </p:nvSpPr>
              <p:spPr>
                <a:xfrm>
                  <a:off x="927672" y="4358137"/>
                  <a:ext cx="3164559" cy="646331"/>
                </a:xfrm>
                <a:prstGeom prst="rect">
                  <a:avLst/>
                </a:prstGeom>
                <a:noFill/>
              </p:spPr>
              <p:txBody>
                <a:bodyPr wrap="square">
                  <a:spAutoFit/>
                </a:bodyPr>
                <a:lstStyle/>
                <a:p>
                  <a:r>
                    <a:rPr lang="zh-CN" altLang="en-US" b="1" dirty="0"/>
                    <a:t>既要跟上时代潮流，不断更新，又要保持相对稳定性</a:t>
                  </a:r>
                  <a:endParaRPr lang="en-GB" b="1" dirty="0"/>
                </a:p>
              </p:txBody>
            </p:sp>
            <p:sp>
              <p:nvSpPr>
                <p:cNvPr id="26" name="îṧḷiḍè">
                  <a:extLst>
                    <a:ext uri="{FF2B5EF4-FFF2-40B4-BE49-F238E27FC236}">
                      <a16:creationId xmlns:a16="http://schemas.microsoft.com/office/drawing/2014/main" id="{1B6F523C-29F2-4A62-B6EF-953DF41E7D44}"/>
                    </a:ext>
                  </a:extLst>
                </p:cNvPr>
                <p:cNvSpPr/>
                <p:nvPr/>
              </p:nvSpPr>
              <p:spPr>
                <a:xfrm>
                  <a:off x="660400" y="4469205"/>
                  <a:ext cx="148940" cy="148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sp>
        <p:nvSpPr>
          <p:cNvPr id="31" name="文本框 30">
            <a:extLst>
              <a:ext uri="{FF2B5EF4-FFF2-40B4-BE49-F238E27FC236}">
                <a16:creationId xmlns:a16="http://schemas.microsoft.com/office/drawing/2014/main" id="{AEE9AA6B-E057-4C79-A3F4-7646014285DA}"/>
              </a:ext>
            </a:extLst>
          </p:cNvPr>
          <p:cNvSpPr txBox="1"/>
          <p:nvPr/>
        </p:nvSpPr>
        <p:spPr>
          <a:xfrm>
            <a:off x="587614" y="306753"/>
            <a:ext cx="5326957" cy="646331"/>
          </a:xfrm>
          <a:prstGeom prst="rect">
            <a:avLst/>
          </a:prstGeom>
          <a:solidFill>
            <a:schemeClr val="bg1"/>
          </a:solidFill>
        </p:spPr>
        <p:txBody>
          <a:bodyPr wrap="square" rtlCol="0">
            <a:spAutoFit/>
          </a:bodyPr>
          <a:lstStyle/>
          <a:p>
            <a:r>
              <a:rPr lang="zh-CN" altLang="en-US" sz="3600" b="1" dirty="0">
                <a:solidFill>
                  <a:schemeClr val="accent1">
                    <a:lumMod val="75000"/>
                  </a:schemeClr>
                </a:solidFill>
                <a:latin typeface="+mn-ea"/>
              </a:rPr>
              <a:t>第二节 品牌与包装</a:t>
            </a:r>
            <a:endParaRPr lang="en-US" altLang="zh-CN" sz="3600" b="1" dirty="0">
              <a:solidFill>
                <a:schemeClr val="accent1">
                  <a:lumMod val="75000"/>
                </a:schemeClr>
              </a:solidFill>
              <a:latin typeface="+mn-ea"/>
            </a:endParaRPr>
          </a:p>
        </p:txBody>
      </p:sp>
      <p:sp>
        <p:nvSpPr>
          <p:cNvPr id="34" name="îṥḻïďè">
            <a:extLst>
              <a:ext uri="{FF2B5EF4-FFF2-40B4-BE49-F238E27FC236}">
                <a16:creationId xmlns:a16="http://schemas.microsoft.com/office/drawing/2014/main" id="{18FC3587-BB57-4053-8918-0A97FA1345CC}"/>
              </a:ext>
            </a:extLst>
          </p:cNvPr>
          <p:cNvSpPr/>
          <p:nvPr/>
        </p:nvSpPr>
        <p:spPr>
          <a:xfrm>
            <a:off x="587614" y="1207638"/>
            <a:ext cx="5540924" cy="648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b" anchorCtr="0">
            <a:spAutoFit/>
          </a:bodyPr>
          <a:lstStyle/>
          <a:p>
            <a:r>
              <a:rPr kumimoji="1" lang="zh-CN" altLang="en-US" sz="2800" b="1" dirty="0">
                <a:solidFill>
                  <a:schemeClr val="tx1"/>
                </a:solidFill>
              </a:rPr>
              <a:t>一、 品牌与品牌决策</a:t>
            </a:r>
          </a:p>
        </p:txBody>
      </p:sp>
    </p:spTree>
    <p:custDataLst>
      <p:tags r:id="rId1"/>
    </p:custDataLst>
    <p:extLst>
      <p:ext uri="{BB962C8B-B14F-4D97-AF65-F5344CB8AC3E}">
        <p14:creationId xmlns:p14="http://schemas.microsoft.com/office/powerpoint/2010/main" val="4098121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 name="ISLIDE.TEMPLATE" val="#854149"/>
</p:tagLst>
</file>

<file path=ppt/tags/tag10.xml><?xml version="1.0" encoding="utf-8"?>
<p:tagLst xmlns:a="http://schemas.openxmlformats.org/drawingml/2006/main" xmlns:r="http://schemas.openxmlformats.org/officeDocument/2006/relationships" xmlns:p="http://schemas.openxmlformats.org/presentationml/2006/main">
  <p:tag name="ISLIDE.SMARTDIAGRAM" val="#577286;"/>
  <p:tag name="ISLIDE.TEMPLAT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DIAGRAM" val="#530776;"/>
</p:tagLst>
</file>

<file path=ppt/tags/tag12.xml><?xml version="1.0" encoding="utf-8"?>
<p:tagLst xmlns:a="http://schemas.openxmlformats.org/drawingml/2006/main" xmlns:r="http://schemas.openxmlformats.org/officeDocument/2006/relationships" xmlns:p="http://schemas.openxmlformats.org/presentationml/2006/main">
  <p:tag name="ISLIDE.DIAGRAM" val="#839826;"/>
  <p:tag name="ISLIDE.TEMPLAT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SMARTDIAGRAM" val="#830957;"/>
  <p:tag name="ISLIDE.TEMPLAT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SMARTDIAGRAM" val="#830953;"/>
  <p:tag name="ISLIDE.TEMPLAT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SMARTDIAGRAM" val="#830953;"/>
  <p:tag name="ISLIDE.TEMPLATE" val="https://www.islide.cc;"/>
</p:tagLst>
</file>

<file path=ppt/tags/tag16.xml><?xml version="1.0" encoding="utf-8"?>
<p:tagLst xmlns:a="http://schemas.openxmlformats.org/drawingml/2006/main" xmlns:r="http://schemas.openxmlformats.org/officeDocument/2006/relationships" xmlns:p="http://schemas.openxmlformats.org/presentationml/2006/main">
  <p:tag name="ISLIDE.DIAGRAM" val="#820406;"/>
  <p:tag name="ISLIDE.TEMPLATE" val="https://www.islide.cc;"/>
</p:tagLst>
</file>

<file path=ppt/tags/tag17.xml><?xml version="1.0" encoding="utf-8"?>
<p:tagLst xmlns:a="http://schemas.openxmlformats.org/drawingml/2006/main" xmlns:r="http://schemas.openxmlformats.org/officeDocument/2006/relationships" xmlns:p="http://schemas.openxmlformats.org/presentationml/2006/main">
  <p:tag name="ISLIDE.DIAGRAM" val="#530765;"/>
</p:tagLst>
</file>

<file path=ppt/tags/tag18.xml><?xml version="1.0" encoding="utf-8"?>
<p:tagLst xmlns:a="http://schemas.openxmlformats.org/drawingml/2006/main" xmlns:r="http://schemas.openxmlformats.org/officeDocument/2006/relationships" xmlns:p="http://schemas.openxmlformats.org/presentationml/2006/main">
  <p:tag name="ISLIDE.DIAGRAM" val="#798921;"/>
  <p:tag name="ISLIDE.TEMPLAT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 name="ISLIDE.TEMPLAT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DIAGRAM" val="#751743;"/>
</p:tagLst>
</file>

<file path=ppt/tags/tag5.xml><?xml version="1.0" encoding="utf-8"?>
<p:tagLst xmlns:a="http://schemas.openxmlformats.org/drawingml/2006/main" xmlns:r="http://schemas.openxmlformats.org/officeDocument/2006/relationships" xmlns:p="http://schemas.openxmlformats.org/presentationml/2006/main">
  <p:tag name="ISLIDE.DIAGRAM" val="#751743;"/>
</p:tagLst>
</file>

<file path=ppt/tags/tag6.xml><?xml version="1.0" encoding="utf-8"?>
<p:tagLst xmlns:a="http://schemas.openxmlformats.org/drawingml/2006/main" xmlns:r="http://schemas.openxmlformats.org/officeDocument/2006/relationships" xmlns:p="http://schemas.openxmlformats.org/presentationml/2006/main">
  <p:tag name="ISLIDE.DIAGRAM" val="#577122;"/>
</p:tagLst>
</file>

<file path=ppt/tags/tag7.xml><?xml version="1.0" encoding="utf-8"?>
<p:tagLst xmlns:a="http://schemas.openxmlformats.org/drawingml/2006/main" xmlns:r="http://schemas.openxmlformats.org/officeDocument/2006/relationships" xmlns:p="http://schemas.openxmlformats.org/presentationml/2006/main">
  <p:tag name="ISLIDE.DIAGRAM" val="#839825;"/>
  <p:tag name="ISLIDE.TEMPLAT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SMARTDIAGRAM" val="#577286;"/>
  <p:tag name="ISLIDE.TEMPLAT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SMARTDIAGRAM" val="#577286;"/>
  <p:tag name="ISLIDE.TEMPLATE" val="https://www.islide.cc;"/>
</p:tagLst>
</file>

<file path=ppt/theme/theme1.xml><?xml version="1.0" encoding="utf-8"?>
<a:theme xmlns:a="http://schemas.openxmlformats.org/drawingml/2006/main" name="Designed by iSlide">
  <a:themeElements>
    <a:clrScheme name="iSlide VI标准">
      <a:dk1>
        <a:srgbClr val="000000"/>
      </a:dk1>
      <a:lt1>
        <a:srgbClr val="FFFFFF"/>
      </a:lt1>
      <a:dk2>
        <a:srgbClr val="778495"/>
      </a:dk2>
      <a:lt2>
        <a:srgbClr val="F0F0F0"/>
      </a:lt2>
      <a:accent1>
        <a:srgbClr val="0236DE"/>
      </a:accent1>
      <a:accent2>
        <a:srgbClr val="5DA6FF"/>
      </a:accent2>
      <a:accent3>
        <a:srgbClr val="585858"/>
      </a:accent3>
      <a:accent4>
        <a:srgbClr val="757575"/>
      </a:accent4>
      <a:accent5>
        <a:srgbClr val="A8A8A8"/>
      </a:accent5>
      <a:accent6>
        <a:srgbClr val="BEBEBE"/>
      </a:accent6>
      <a:hlink>
        <a:srgbClr val="4472C4"/>
      </a:hlink>
      <a:folHlink>
        <a:srgbClr val="BFBFBF"/>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Nicky</Template>
  <TotalTime>471</TotalTime>
  <Words>1218</Words>
  <Application>Microsoft Office PowerPoint</Application>
  <PresentationFormat>宽屏</PresentationFormat>
  <Paragraphs>163</Paragraphs>
  <Slides>17</Slides>
  <Notes>2</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等线</vt:lpstr>
      <vt:lpstr>思源黑体 CN Medium</vt:lpstr>
      <vt:lpstr>微软雅黑</vt:lpstr>
      <vt:lpstr>Arial</vt:lpstr>
      <vt:lpstr>Wingdings</vt:lpstr>
      <vt:lpstr>Designed by iSlide</vt:lpstr>
      <vt:lpstr>市场营销基础  （第四版）</vt:lpstr>
      <vt:lpstr> 产品策略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Nicky</dc:creator>
  <cp:lastModifiedBy>Administrator</cp:lastModifiedBy>
  <cp:revision>43</cp:revision>
  <cp:lastPrinted>2022-04-27T16:00:00Z</cp:lastPrinted>
  <dcterms:created xsi:type="dcterms:W3CDTF">2022-04-27T16:00:00Z</dcterms:created>
  <dcterms:modified xsi:type="dcterms:W3CDTF">2024-12-30T07:18:39Z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EMPLATE">
    <vt:lpwstr>00d0c912-f426-4ca5-bd3c-bdcf0ad2c6d2</vt:lpwstr>
  </property>
</Properties>
</file>