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charts/chartEx1.xml" ContentType="application/vnd.ms-office.chartex+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5" r:id="rId2"/>
    <p:sldId id="298" r:id="rId3"/>
    <p:sldId id="293" r:id="rId4"/>
    <p:sldId id="289" r:id="rId5"/>
    <p:sldId id="274" r:id="rId6"/>
    <p:sldId id="270" r:id="rId7"/>
    <p:sldId id="256" r:id="rId8"/>
    <p:sldId id="300" r:id="rId9"/>
    <p:sldId id="269" r:id="rId10"/>
    <p:sldId id="299" r:id="rId11"/>
    <p:sldId id="276" r:id="rId12"/>
    <p:sldId id="286" r:id="rId13"/>
    <p:sldId id="290" r:id="rId14"/>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36DE"/>
    <a:srgbClr val="08080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66" d="100"/>
          <a:sy n="66" d="100"/>
        </p:scale>
        <p:origin x="168" y="5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Sheet1!$A$2:$A$8</cx:f>
        <cx:lvl ptCount="7">
          <cx:pt idx="0">Text here</cx:pt>
          <cx:pt idx="1">Text here</cx:pt>
          <cx:pt idx="2">Text here</cx:pt>
          <cx:pt idx="3">Text here</cx:pt>
          <cx:pt idx="4">Text here</cx:pt>
          <cx:pt idx="5">Text here</cx:pt>
          <cx:pt idx="6">Text here</cx:pt>
        </cx:lvl>
      </cx:strDim>
      <cx:numDim type="val">
        <cx:f>Sheet1!$B$2:$B$8</cx:f>
        <cx:lvl ptCount="7" formatCode="G/通用格式">
          <cx:pt idx="0">100</cx:pt>
          <cx:pt idx="1">20</cx:pt>
          <cx:pt idx="2">50</cx:pt>
          <cx:pt idx="3">-40</cx:pt>
          <cx:pt idx="4">130</cx:pt>
          <cx:pt idx="5">-60</cx:pt>
          <cx:pt idx="6">70</cx:pt>
        </cx:lvl>
      </cx:numDim>
    </cx:data>
  </cx:chartData>
  <cx:chart>
    <cx:plotArea>
      <cx:plotAreaRegion>
        <cx:series layoutId="waterfall" uniqueId="{13650884-0E5A-4DD5-A41A-7CCEE6F7131A}">
          <cx:tx>
            <cx:txData>
              <cx:f>Sheet1!$B$1</cx:f>
              <cx:v>系列 1</cx:v>
            </cx:txData>
          </cx:tx>
          <cx:spPr>
            <a:solidFill>
              <a:schemeClr val="accent3"/>
            </a:solidFill>
          </cx:spPr>
          <cx:dataPt idx="0">
            <cx:spPr>
              <a:solidFill>
                <a:srgbClr val="F0F0F0"/>
              </a:solidFill>
            </cx:spPr>
          </cx:dataPt>
          <cx:dataPt idx="1">
            <cx:spPr>
              <a:solidFill>
                <a:srgbClr val="0236DE"/>
              </a:solidFill>
            </cx:spPr>
          </cx:dataPt>
          <cx:dataPt idx="3">
            <cx:spPr>
              <a:solidFill>
                <a:srgbClr val="0236DE"/>
              </a:solidFill>
            </cx:spPr>
          </cx:dataPt>
          <cx:dataPt idx="4">
            <cx:spPr>
              <a:solidFill>
                <a:srgbClr val="F0F0F0"/>
              </a:solidFill>
            </cx:spPr>
          </cx:dataPt>
          <cx:dataPt idx="6">
            <cx:spPr>
              <a:solidFill>
                <a:srgbClr val="F0F0F0"/>
              </a:solidFill>
            </cx:spPr>
          </cx:dataPt>
          <cx:dataId val="0"/>
          <cx:layoutPr>
            <cx:subtotals>
              <cx:idx val="0"/>
              <cx:idx val="4"/>
            </cx:subtotals>
          </cx:layoutPr>
        </cx:series>
      </cx:plotAreaRegion>
      <cx:axis id="0" hidden="1">
        <cx:catScaling gapWidth="1"/>
        <cx:tickLabels/>
        <cx:txPr>
          <a:bodyPr spcFirstLastPara="1" vertOverflow="ellipsis" horzOverflow="overflow" wrap="square" lIns="0" tIns="0" rIns="0" bIns="0" anchor="ctr" anchorCtr="1"/>
          <a:lstStyle/>
          <a:p>
            <a:pPr algn="ctr" rtl="0">
              <a:defRPr lang="zh-CN" altLang="en-US" sz="700" b="0" i="0" u="none" strike="noStrike" kern="1200" baseline="0">
                <a:solidFill>
                  <a:schemeClr val="tx1"/>
                </a:solidFill>
                <a:latin typeface="+mn-lt"/>
                <a:ea typeface="+mn-ea"/>
                <a:cs typeface="+mn-cs"/>
              </a:defRPr>
            </a:pPr>
            <a:endParaRPr lang="zh-CN" altLang="en-US" sz="700" b="0" i="0" u="none" strike="noStrike" kern="1200" baseline="0">
              <a:solidFill>
                <a:schemeClr val="tx1"/>
              </a:solidFill>
              <a:latin typeface="+mn-lt"/>
              <a:ea typeface="+mn-ea"/>
              <a:cs typeface="+mn-cs"/>
            </a:endParaRPr>
          </a:p>
        </cx:txPr>
      </cx:axis>
      <cx:axis id="1" hidden="1">
        <cx:valScaling/>
        <cx:tickLabels/>
        <cx:txPr>
          <a:bodyPr spcFirstLastPara="1" vertOverflow="ellipsis" horzOverflow="overflow" wrap="square" lIns="0" tIns="0" rIns="0" bIns="0" anchor="ctr" anchorCtr="1"/>
          <a:lstStyle/>
          <a:p>
            <a:pPr algn="ctr" rtl="0">
              <a:defRPr lang="zh-CN" altLang="en-US" sz="700" b="0" i="0" u="none" strike="noStrike" kern="1200" baseline="0">
                <a:solidFill>
                  <a:srgbClr val="000000">
                    <a:lumMod val="65000"/>
                    <a:lumOff val="35000"/>
                  </a:srgbClr>
                </a:solidFill>
                <a:latin typeface="Arial"/>
                <a:ea typeface="微软雅黑"/>
                <a:cs typeface="Calibri" panose="020F0502020204030204" pitchFamily="34" charset="0"/>
              </a:defRPr>
            </a:pPr>
            <a:endParaRPr lang="zh-CN" altLang="en-US" sz="700" b="0" i="0" u="none" strike="noStrike" kern="1200" baseline="0">
              <a:solidFill>
                <a:srgbClr val="000000">
                  <a:lumMod val="65000"/>
                  <a:lumOff val="35000"/>
                </a:srgbClr>
              </a:solidFill>
              <a:latin typeface="Arial"/>
              <a:ea typeface="微软雅黑"/>
              <a:cs typeface="Calibri" panose="020F0502020204030204" pitchFamily="34" charset="0"/>
            </a:endParaRPr>
          </a:p>
        </cx:txPr>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t>2024/12/30</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t>‹#›</a:t>
            </a:fld>
            <a:endParaRPr lang="zh-CN" altLang="en-US"/>
          </a:p>
        </p:txBody>
      </p:sp>
    </p:spTree>
    <p:extLst>
      <p:ext uri="{BB962C8B-B14F-4D97-AF65-F5344CB8AC3E}">
        <p14:creationId xmlns:p14="http://schemas.microsoft.com/office/powerpoint/2010/main" val="189854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86f7116f-2083-4da5-b387-2492656312cb.source.default.zh-Hans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t>4</a:t>
            </a:fld>
            <a:endParaRPr lang="zh-CN" altLang="en-US"/>
          </a:p>
        </p:txBody>
      </p:sp>
    </p:spTree>
    <p:extLst>
      <p:ext uri="{BB962C8B-B14F-4D97-AF65-F5344CB8AC3E}">
        <p14:creationId xmlns:p14="http://schemas.microsoft.com/office/powerpoint/2010/main" val="1898772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f4604adf-e851-466e-8d13-3733eaa61e46.source.default.zh-Hans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t>7</a:t>
            </a:fld>
            <a:endParaRPr lang="zh-CN" altLang="en-US"/>
          </a:p>
        </p:txBody>
      </p:sp>
    </p:spTree>
    <p:extLst>
      <p:ext uri="{BB962C8B-B14F-4D97-AF65-F5344CB8AC3E}">
        <p14:creationId xmlns:p14="http://schemas.microsoft.com/office/powerpoint/2010/main" val="2909602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f4604adf-e851-466e-8d13-3733eaa61e46.source.default.zh-Hans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t>8</a:t>
            </a:fld>
            <a:endParaRPr lang="zh-CN" altLang="en-US"/>
          </a:p>
        </p:txBody>
      </p:sp>
    </p:spTree>
    <p:extLst>
      <p:ext uri="{BB962C8B-B14F-4D97-AF65-F5344CB8AC3E}">
        <p14:creationId xmlns:p14="http://schemas.microsoft.com/office/powerpoint/2010/main" val="30110992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9ABB45D9-6195-2C03-31DC-7C86EFE3A4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E545B57F-7D9D-4AD8-9FE4-E5267D65BB87}"/>
              </a:ext>
            </a:extLst>
          </p:cNvPr>
          <p:cNvSpPr>
            <a:spLocks noGrp="1"/>
          </p:cNvSpPr>
          <p:nvPr>
            <p:ph type="ctrTitle" hasCustomPrompt="1"/>
          </p:nvPr>
        </p:nvSpPr>
        <p:spPr>
          <a:xfrm>
            <a:off x="660400" y="1821180"/>
            <a:ext cx="6078728" cy="3677453"/>
          </a:xfrm>
        </p:spPr>
        <p:txBody>
          <a:bodyPr vert="horz" lIns="91440" tIns="45720" rIns="91440" bIns="45720" rtlCol="0" anchor="b">
            <a:noAutofit/>
          </a:bodyPr>
          <a:lstStyle>
            <a:lvl1pPr>
              <a:defRPr lang="zh-CN" altLang="en-US" sz="6600" b="1" dirty="0">
                <a:solidFill>
                  <a:srgbClr val="080808"/>
                </a:solidFill>
              </a:defRPr>
            </a:lvl1pPr>
          </a:lstStyle>
          <a:p>
            <a:pPr lvl="0" defTabSz="914354"/>
            <a:r>
              <a:rPr lang="en-US" altLang="zh-CN" dirty="0"/>
              <a:t>Click to edit </a:t>
            </a:r>
            <a:br>
              <a:rPr lang="en-US" altLang="zh-CN" dirty="0"/>
            </a:br>
            <a:r>
              <a:rPr lang="en-US" altLang="zh-CN" dirty="0"/>
              <a:t>Master title style</a:t>
            </a:r>
            <a:endParaRPr lang="zh-CN" altLang="en-US" dirty="0"/>
          </a:p>
        </p:txBody>
      </p:sp>
      <p:sp>
        <p:nvSpPr>
          <p:cNvPr id="3" name="副标题 2">
            <a:extLst>
              <a:ext uri="{FF2B5EF4-FFF2-40B4-BE49-F238E27FC236}">
                <a16:creationId xmlns:a16="http://schemas.microsoft.com/office/drawing/2014/main" id="{42DDB65F-C302-4F35-9CCB-12FB82E2590D}"/>
              </a:ext>
            </a:extLst>
          </p:cNvPr>
          <p:cNvSpPr>
            <a:spLocks noGrp="1"/>
          </p:cNvSpPr>
          <p:nvPr>
            <p:ph type="subTitle" idx="1"/>
          </p:nvPr>
        </p:nvSpPr>
        <p:spPr>
          <a:xfrm rot="16200000">
            <a:off x="9609497" y="3378440"/>
            <a:ext cx="3308353" cy="535853"/>
          </a:xfrm>
        </p:spPr>
        <p:txBody>
          <a:bodyPr vert="horz" lIns="91440" tIns="45720" rIns="91440" bIns="45720" rtlCol="0" anchor="t">
            <a:normAutofit/>
          </a:bodyPr>
          <a:lstStyle>
            <a:lvl1pPr marL="0" indent="0">
              <a:spcBef>
                <a:spcPts val="0"/>
              </a:spcBef>
              <a:buNone/>
              <a:defRPr lang="zh-CN" altLang="en-US" sz="1800">
                <a:solidFill>
                  <a:srgbClr val="080808"/>
                </a:solidFill>
              </a:defRPr>
            </a:lvl1pPr>
          </a:lstStyle>
          <a:p>
            <a:pPr marL="228600" lvl="0" indent="-228600" defTabSz="914354"/>
            <a:r>
              <a:rPr lang="en-US" altLang="zh-CN" dirty="0"/>
              <a:t>Click to edit Master subtitle style</a:t>
            </a:r>
            <a:endParaRPr lang="zh-CN" altLang="en-US" dirty="0"/>
          </a:p>
        </p:txBody>
      </p:sp>
      <p:sp>
        <p:nvSpPr>
          <p:cNvPr id="8" name="文本占位符 7">
            <a:extLst>
              <a:ext uri="{FF2B5EF4-FFF2-40B4-BE49-F238E27FC236}">
                <a16:creationId xmlns:a16="http://schemas.microsoft.com/office/drawing/2014/main" id="{44C4A721-803B-47CB-B99E-1D01E8E0169F}"/>
              </a:ext>
            </a:extLst>
          </p:cNvPr>
          <p:cNvSpPr>
            <a:spLocks noGrp="1"/>
          </p:cNvSpPr>
          <p:nvPr>
            <p:ph type="body" sz="quarter" idx="13" hasCustomPrompt="1"/>
          </p:nvPr>
        </p:nvSpPr>
        <p:spPr>
          <a:xfrm>
            <a:off x="6739128" y="5837829"/>
            <a:ext cx="4779772" cy="296271"/>
          </a:xfrm>
        </p:spPr>
        <p:txBody>
          <a:bodyPr vert="horz" lIns="91440" tIns="45720" rIns="91440" bIns="45720" rtlCol="0" anchor="ctr">
            <a:normAutofit/>
          </a:bodyPr>
          <a:lstStyle>
            <a:lvl1pPr marL="0" indent="0" algn="r">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
        <p:nvSpPr>
          <p:cNvPr id="12" name="文本占位符 11">
            <a:extLst>
              <a:ext uri="{FF2B5EF4-FFF2-40B4-BE49-F238E27FC236}">
                <a16:creationId xmlns:a16="http://schemas.microsoft.com/office/drawing/2014/main" id="{4EF3F9F2-2DBE-4016-9D2B-F5CF4BE8EBCE}"/>
              </a:ext>
            </a:extLst>
          </p:cNvPr>
          <p:cNvSpPr>
            <a:spLocks noGrp="1"/>
          </p:cNvSpPr>
          <p:nvPr>
            <p:ph type="body" sz="quarter" idx="15" hasCustomPrompt="1"/>
          </p:nvPr>
        </p:nvSpPr>
        <p:spPr>
          <a:xfrm>
            <a:off x="660400" y="723900"/>
            <a:ext cx="1039091" cy="296271"/>
          </a:xfrm>
        </p:spPr>
        <p:txBody>
          <a:bodyPr vert="horz" wrap="none" lIns="91440" tIns="45720" rIns="91440" bIns="45720" rtlCol="0" anchor="ctr">
            <a:normAutofit/>
          </a:bodyPr>
          <a:lstStyle>
            <a:lvl1pPr marL="0" indent="0">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321854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6DA8-D137-41D2-A934-63CB8FFB8B81}"/>
              </a:ext>
            </a:extLst>
          </p:cNvPr>
          <p:cNvSpPr>
            <a:spLocks noGrp="1"/>
          </p:cNvSpPr>
          <p:nvPr>
            <p:ph type="title"/>
          </p:nvPr>
        </p:nvSpPr>
        <p:spPr/>
        <p:txBody>
          <a:bodyPr/>
          <a:lstStyle/>
          <a:p>
            <a:r>
              <a:rPr lang="en-US" altLang="zh-CN" dirty="0"/>
              <a:t>Click to edit Master title style</a:t>
            </a:r>
            <a:endParaRPr lang="zh-CN" altLang="en-US" dirty="0"/>
          </a:p>
        </p:txBody>
      </p:sp>
      <p:sp>
        <p:nvSpPr>
          <p:cNvPr id="3" name="内容占位符 2">
            <a:extLst>
              <a:ext uri="{FF2B5EF4-FFF2-40B4-BE49-F238E27FC236}">
                <a16:creationId xmlns:a16="http://schemas.microsoft.com/office/drawing/2014/main" id="{0CED916A-3E34-4B9E-8F9F-7A8921A30F99}"/>
              </a:ext>
            </a:extLst>
          </p:cNvPr>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4" name="日期占位符 3">
            <a:extLst>
              <a:ext uri="{FF2B5EF4-FFF2-40B4-BE49-F238E27FC236}">
                <a16:creationId xmlns:a16="http://schemas.microsoft.com/office/drawing/2014/main" id="{57FE6FF3-E480-4C96-9DE0-054940E7CBC6}"/>
              </a:ext>
            </a:extLst>
          </p:cNvPr>
          <p:cNvSpPr>
            <a:spLocks noGrp="1"/>
          </p:cNvSpPr>
          <p:nvPr>
            <p:ph type="dt" sz="half" idx="10"/>
          </p:nvPr>
        </p:nvSpPr>
        <p:spPr/>
        <p:txBody>
          <a:bodyPr/>
          <a:lstStyle/>
          <a:p>
            <a:fld id="{62327552-8942-46E8-901A-44C076C97C35}" type="datetime1">
              <a:rPr lang="en-US" altLang="zh-CN" smtClean="0"/>
              <a:t>12/30/2024</a:t>
            </a:fld>
            <a:endParaRPr lang="zh-CN" altLang="en-US"/>
          </a:p>
        </p:txBody>
      </p:sp>
      <p:sp>
        <p:nvSpPr>
          <p:cNvPr id="5" name="页脚占位符 4">
            <a:extLst>
              <a:ext uri="{FF2B5EF4-FFF2-40B4-BE49-F238E27FC236}">
                <a16:creationId xmlns:a16="http://schemas.microsoft.com/office/drawing/2014/main" id="{055DFAA1-D4C3-4306-A3AE-0641E35819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3E0EBE-EC20-4150-A2C6-9837F3449581}"/>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8237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a:extLst>
              <a:ext uri="{FF2B5EF4-FFF2-40B4-BE49-F238E27FC236}">
                <a16:creationId xmlns:a16="http://schemas.microsoft.com/office/drawing/2014/main" id="{FDF03A82-401C-4A0E-BE21-BE588E874141}"/>
              </a:ext>
            </a:extLst>
          </p:cNvPr>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a:extLst>
              <a:ext uri="{FF2B5EF4-FFF2-40B4-BE49-F238E27FC236}">
                <a16:creationId xmlns:a16="http://schemas.microsoft.com/office/drawing/2014/main" id="{0BEF0FD1-3ACE-43A8-AF57-CC0D436DC7D0}"/>
              </a:ext>
            </a:extLst>
          </p:cNvPr>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3" name="页脚占位符 2">
            <a:extLst>
              <a:ext uri="{FF2B5EF4-FFF2-40B4-BE49-F238E27FC236}">
                <a16:creationId xmlns:a16="http://schemas.microsoft.com/office/drawing/2014/main" id="{CAEA95BB-0FD6-4D94-81DB-8D38069818E5}"/>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16C2568E-3CA5-4FDE-A375-CB503A7EDE34}"/>
              </a:ext>
            </a:extLst>
          </p:cNvPr>
          <p:cNvSpPr>
            <a:spLocks noGrp="1"/>
          </p:cNvSpPr>
          <p:nvPr>
            <p:ph type="dt" sz="half" idx="11"/>
          </p:nvPr>
        </p:nvSpPr>
        <p:spPr/>
        <p:txBody>
          <a:bodyPr/>
          <a:lstStyle/>
          <a:p>
            <a:fld id="{5F5093CC-EA8F-46CC-95E3-14466C6B74F0}" type="datetime1">
              <a:rPr lang="en-US" altLang="zh-CN" smtClean="0"/>
              <a:t>12/30/2024</a:t>
            </a:fld>
            <a:endParaRPr lang="en-US" altLang="zh-CN"/>
          </a:p>
        </p:txBody>
      </p:sp>
      <p:sp>
        <p:nvSpPr>
          <p:cNvPr id="5" name="灯片编号占位符 4">
            <a:extLst>
              <a:ext uri="{FF2B5EF4-FFF2-40B4-BE49-F238E27FC236}">
                <a16:creationId xmlns:a16="http://schemas.microsoft.com/office/drawing/2014/main" id="{E3EAC383-637D-4997-B597-28ADC11AAC10}"/>
              </a:ext>
            </a:extLst>
          </p:cNvPr>
          <p:cNvSpPr>
            <a:spLocks noGrp="1"/>
          </p:cNvSpPr>
          <p:nvPr>
            <p:ph type="sldNum" sz="quarter" idx="12"/>
          </p:nvPr>
        </p:nvSpPr>
        <p:spPr/>
        <p:txBody>
          <a:bodyPr/>
          <a:lstStyle/>
          <a:p>
            <a:fld id="{7F65B630-C7FF-41C0-9923-C5E5E29EED81}" type="slidenum">
              <a:rPr lang="en-US" altLang="zh-CN" smtClean="0"/>
              <a:pPr/>
              <a:t>‹#›</a:t>
            </a:fld>
            <a:endParaRPr lang="en-US" altLang="zh-CN"/>
          </a:p>
        </p:txBody>
      </p:sp>
      <p:cxnSp>
        <p:nvCxnSpPr>
          <p:cNvPr id="10" name="î$ļíďé">
            <a:extLst>
              <a:ext uri="{FF2B5EF4-FFF2-40B4-BE49-F238E27FC236}">
                <a16:creationId xmlns:a16="http://schemas.microsoft.com/office/drawing/2014/main" id="{5866F782-5852-4C4E-B3FE-2AD687E8AC1B}"/>
              </a:ext>
            </a:extLst>
          </p:cNvPr>
          <p:cNvCxnSpPr>
            <a:cxnSpLocks/>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ïšḻïdê">
            <a:extLst>
              <a:ext uri="{FF2B5EF4-FFF2-40B4-BE49-F238E27FC236}">
                <a16:creationId xmlns:a16="http://schemas.microsoft.com/office/drawing/2014/main" id="{3CCCD118-A808-47B5-869B-310AF975DC9C}"/>
              </a:ext>
            </a:extLst>
          </p:cNvPr>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192977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D00D908D-7526-37F0-F2E7-B71F9E41FD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000C7662-4F6D-4B06-BB36-235FC06BF816}"/>
              </a:ext>
            </a:extLst>
          </p:cNvPr>
          <p:cNvSpPr>
            <a:spLocks noGrp="1"/>
          </p:cNvSpPr>
          <p:nvPr>
            <p:ph type="title"/>
          </p:nvPr>
        </p:nvSpPr>
        <p:spPr>
          <a:xfrm>
            <a:off x="660400" y="2628576"/>
            <a:ext cx="5731164" cy="2048037"/>
          </a:xfrm>
        </p:spPr>
        <p:txBody>
          <a:bodyPr vert="horz" lIns="91440" tIns="45720" rIns="91440" bIns="45720" rtlCol="0" anchor="b">
            <a:noAutofit/>
          </a:bodyPr>
          <a:lstStyle>
            <a:lvl1pPr>
              <a:defRPr lang="zh-CN" altLang="en-US" sz="4800">
                <a:solidFill>
                  <a:srgbClr val="080808"/>
                </a:solidFill>
              </a:defRPr>
            </a:lvl1pPr>
          </a:lstStyle>
          <a:p>
            <a:pPr lvl="0" defTabSz="914354"/>
            <a:r>
              <a:rPr lang="en-US" altLang="zh-CN" dirty="0"/>
              <a:t>Click to edit Master title style</a:t>
            </a:r>
            <a:endParaRPr lang="zh-CN" altLang="en-US" dirty="0"/>
          </a:p>
        </p:txBody>
      </p:sp>
      <p:sp>
        <p:nvSpPr>
          <p:cNvPr id="3" name="文本占位符 2">
            <a:extLst>
              <a:ext uri="{FF2B5EF4-FFF2-40B4-BE49-F238E27FC236}">
                <a16:creationId xmlns:a16="http://schemas.microsoft.com/office/drawing/2014/main" id="{9FF9930E-40DF-417D-8161-BD38EB172DC1}"/>
              </a:ext>
            </a:extLst>
          </p:cNvPr>
          <p:cNvSpPr>
            <a:spLocks noGrp="1"/>
          </p:cNvSpPr>
          <p:nvPr>
            <p:ph type="body" idx="1"/>
          </p:nvPr>
        </p:nvSpPr>
        <p:spPr>
          <a:xfrm>
            <a:off x="660400" y="4676614"/>
            <a:ext cx="5731164" cy="526761"/>
          </a:xfrm>
        </p:spPr>
        <p:txBody>
          <a:bodyPr>
            <a:normAutofit/>
          </a:bodyPr>
          <a:lstStyle>
            <a:lvl1pPr marL="0" indent="0">
              <a:buNone/>
              <a:defRPr lang="en-US" altLang="zh-CN" sz="1800" kern="1200">
                <a:solidFill>
                  <a:srgbClr val="080808"/>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p>
        </p:txBody>
      </p:sp>
    </p:spTree>
    <p:extLst>
      <p:ext uri="{BB962C8B-B14F-4D97-AF65-F5344CB8AC3E}">
        <p14:creationId xmlns:p14="http://schemas.microsoft.com/office/powerpoint/2010/main" val="64122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78DDA6B8-FDAD-D7D7-0619-6B13C254D9EF}"/>
              </a:ext>
            </a:extLst>
          </p:cNvPr>
          <p:cNvGrpSpPr/>
          <p:nvPr userDrawn="1"/>
        </p:nvGrpSpPr>
        <p:grpSpPr>
          <a:xfrm>
            <a:off x="673100" y="382369"/>
            <a:ext cx="5260975" cy="692050"/>
            <a:chOff x="673100" y="382369"/>
            <a:chExt cx="5260975" cy="692050"/>
          </a:xfrm>
        </p:grpSpPr>
        <p:sp>
          <p:nvSpPr>
            <p:cNvPr id="6" name="矩形 5">
              <a:extLst>
                <a:ext uri="{FF2B5EF4-FFF2-40B4-BE49-F238E27FC236}">
                  <a16:creationId xmlns:a16="http://schemas.microsoft.com/office/drawing/2014/main" id="{E1BC8B43-5E76-9566-53E3-46B177BA16BD}"/>
                </a:ext>
              </a:extLst>
            </p:cNvPr>
            <p:cNvSpPr/>
            <p:nvPr userDrawn="1"/>
          </p:nvSpPr>
          <p:spPr>
            <a:xfrm>
              <a:off x="673100" y="1028700"/>
              <a:ext cx="5260975" cy="45719"/>
            </a:xfrm>
            <a:prstGeom prst="rect">
              <a:avLst/>
            </a:prstGeom>
            <a:gradFill>
              <a:gsLst>
                <a:gs pos="0">
                  <a:schemeClr val="accent1"/>
                </a:gs>
                <a:gs pos="100000">
                  <a:schemeClr val="accent1">
                    <a:lumMod val="30000"/>
                    <a:lumOff val="70000"/>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A68EBA65-D957-152A-8327-F5804E1142FF}"/>
                </a:ext>
              </a:extLst>
            </p:cNvPr>
            <p:cNvSpPr txBox="1"/>
            <p:nvPr userDrawn="1"/>
          </p:nvSpPr>
          <p:spPr>
            <a:xfrm>
              <a:off x="673100" y="382369"/>
              <a:ext cx="2954655" cy="646331"/>
            </a:xfrm>
            <a:prstGeom prst="rect">
              <a:avLst/>
            </a:prstGeom>
            <a:noFill/>
          </p:spPr>
          <p:txBody>
            <a:bodyPr wrap="none" rtlCol="0">
              <a:spAutoFit/>
            </a:bodyPr>
            <a:lstStyle/>
            <a:p>
              <a:r>
                <a:rPr lang="zh-CN" altLang="en-US" sz="3600" dirty="0">
                  <a:latin typeface="思源黑体 CN Medium" panose="020B0600000000000000" pitchFamily="34" charset="-122"/>
                  <a:ea typeface="思源黑体 CN Medium" panose="020B0600000000000000" pitchFamily="34" charset="-122"/>
                </a:rPr>
                <a:t>输入标题文字</a:t>
              </a:r>
            </a:p>
          </p:txBody>
        </p:sp>
      </p:grpSp>
    </p:spTree>
    <p:extLst>
      <p:ext uri="{BB962C8B-B14F-4D97-AF65-F5344CB8AC3E}">
        <p14:creationId xmlns:p14="http://schemas.microsoft.com/office/powerpoint/2010/main" val="325764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C9D6027-F7C7-4EF3-85DD-09E27ACEEACA}"/>
              </a:ext>
            </a:extLst>
          </p:cNvPr>
          <p:cNvSpPr>
            <a:spLocks noGrp="1"/>
          </p:cNvSpPr>
          <p:nvPr>
            <p:ph type="dt" sz="half" idx="10"/>
          </p:nvPr>
        </p:nvSpPr>
        <p:spPr/>
        <p:txBody>
          <a:bodyPr/>
          <a:lstStyle/>
          <a:p>
            <a:fld id="{44EDA9A1-9141-4F02-9C55-8DE17B37F989}" type="datetime1">
              <a:rPr lang="en-US" altLang="zh-CN" smtClean="0"/>
              <a:t>12/30/2024</a:t>
            </a:fld>
            <a:endParaRPr lang="zh-CN" altLang="en-US"/>
          </a:p>
        </p:txBody>
      </p:sp>
      <p:sp>
        <p:nvSpPr>
          <p:cNvPr id="3" name="页脚占位符 2">
            <a:extLst>
              <a:ext uri="{FF2B5EF4-FFF2-40B4-BE49-F238E27FC236}">
                <a16:creationId xmlns:a16="http://schemas.microsoft.com/office/drawing/2014/main" id="{66262BA1-A5A7-45F4-B365-E880E1C324C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80CF1E8-0939-4B4D-A4D3-E47E208FC47E}"/>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177162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3D53DD3A-53BE-3520-5288-B60BAF9BF01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文本占位符 6">
            <a:extLst>
              <a:ext uri="{FF2B5EF4-FFF2-40B4-BE49-F238E27FC236}">
                <a16:creationId xmlns:a16="http://schemas.microsoft.com/office/drawing/2014/main" id="{C2320649-ACD7-42E9-A261-E6ED46ACB452}"/>
              </a:ext>
            </a:extLst>
          </p:cNvPr>
          <p:cNvSpPr>
            <a:spLocks noGrp="1"/>
          </p:cNvSpPr>
          <p:nvPr>
            <p:ph type="body" sz="quarter" idx="13"/>
          </p:nvPr>
        </p:nvSpPr>
        <p:spPr>
          <a:xfrm>
            <a:off x="660400" y="1832374"/>
            <a:ext cx="10858500" cy="2772786"/>
          </a:xfrm>
        </p:spPr>
        <p:txBody>
          <a:bodyPr vert="horz" lIns="91440" tIns="45720" rIns="91440" bIns="45720" rtlCol="0" anchor="b">
            <a:noAutofit/>
          </a:bodyPr>
          <a:lstStyle>
            <a:lvl1pPr marL="0" indent="0" algn="ctr">
              <a:buNone/>
              <a:defRPr lang="en-US" altLang="zh-CN" sz="7200" b="1" smtClean="0">
                <a:solidFill>
                  <a:srgbClr val="080808"/>
                </a:solidFill>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354">
              <a:spcBef>
                <a:spcPct val="0"/>
              </a:spcBef>
            </a:pPr>
            <a:r>
              <a:rPr lang="en-US" altLang="zh-CN" dirty="0"/>
              <a:t>Click to edit Master text styles</a:t>
            </a:r>
          </a:p>
        </p:txBody>
      </p:sp>
      <p:sp>
        <p:nvSpPr>
          <p:cNvPr id="8" name="文本占位符 7">
            <a:extLst>
              <a:ext uri="{FF2B5EF4-FFF2-40B4-BE49-F238E27FC236}">
                <a16:creationId xmlns:a16="http://schemas.microsoft.com/office/drawing/2014/main" id="{DC428848-58C6-4501-8214-B803889F273E}"/>
              </a:ext>
            </a:extLst>
          </p:cNvPr>
          <p:cNvSpPr>
            <a:spLocks noGrp="1"/>
          </p:cNvSpPr>
          <p:nvPr>
            <p:ph type="body" sz="quarter" idx="14" hasCustomPrompt="1"/>
          </p:nvPr>
        </p:nvSpPr>
        <p:spPr>
          <a:xfrm>
            <a:off x="5422392" y="5837829"/>
            <a:ext cx="6096508" cy="296271"/>
          </a:xfrm>
        </p:spPr>
        <p:txBody>
          <a:bodyPr vert="horz" lIns="91440" tIns="45720" rIns="91440" bIns="45720" rtlCol="0" anchor="ctr">
            <a:normAutofit/>
          </a:bodyPr>
          <a:lstStyle>
            <a:lvl1pPr marL="0" indent="0" algn="r">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Tree>
    <p:extLst>
      <p:ext uri="{BB962C8B-B14F-4D97-AF65-F5344CB8AC3E}">
        <p14:creationId xmlns:p14="http://schemas.microsoft.com/office/powerpoint/2010/main" val="3444805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A34661-10B5-98E1-484B-E4714F7ABC4A}"/>
              </a:ext>
            </a:extLst>
          </p:cNvPr>
          <p:cNvSpPr>
            <a:spLocks noGrp="1"/>
          </p:cNvSpPr>
          <p:nvPr>
            <p:ph type="title"/>
          </p:nvPr>
        </p:nvSpPr>
        <p:spPr/>
        <p:txBody>
          <a:bodyPr/>
          <a:lstStyle/>
          <a:p>
            <a:r>
              <a:rPr lang="zh-CN" altLang="en-US"/>
              <a:t>单击此处编辑母版标题样式</a:t>
            </a:r>
          </a:p>
        </p:txBody>
      </p:sp>
      <p:sp>
        <p:nvSpPr>
          <p:cNvPr id="3" name="页脚占位符 2">
            <a:extLst>
              <a:ext uri="{FF2B5EF4-FFF2-40B4-BE49-F238E27FC236}">
                <a16:creationId xmlns:a16="http://schemas.microsoft.com/office/drawing/2014/main" id="{CB7D77DD-8D4F-659F-BB34-A026BFFAA1C1}"/>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3D22352D-98D1-ECD9-1AD6-3FB5D9401020}"/>
              </a:ext>
            </a:extLst>
          </p:cNvPr>
          <p:cNvSpPr>
            <a:spLocks noGrp="1"/>
          </p:cNvSpPr>
          <p:nvPr>
            <p:ph type="dt" sz="half" idx="11"/>
          </p:nvPr>
        </p:nvSpPr>
        <p:spPr/>
        <p:txBody>
          <a:bodyPr/>
          <a:lstStyle/>
          <a:p>
            <a:fld id="{EFE03BF2-D8AF-46DF-AE0F-0C217AE83FF5}" type="datetime1">
              <a:rPr lang="en-US" altLang="zh-CN" smtClean="0"/>
              <a:t>12/30/2024</a:t>
            </a:fld>
            <a:endParaRPr lang="en-US" altLang="zh-CN"/>
          </a:p>
        </p:txBody>
      </p:sp>
      <p:sp>
        <p:nvSpPr>
          <p:cNvPr id="5" name="灯片编号占位符 4">
            <a:extLst>
              <a:ext uri="{FF2B5EF4-FFF2-40B4-BE49-F238E27FC236}">
                <a16:creationId xmlns:a16="http://schemas.microsoft.com/office/drawing/2014/main" id="{627BEC2C-B284-1680-E5D9-F9A79602C5BE}"/>
              </a:ext>
            </a:extLst>
          </p:cNvPr>
          <p:cNvSpPr>
            <a:spLocks noGrp="1"/>
          </p:cNvSpPr>
          <p:nvPr>
            <p:ph type="sldNum" sz="quarter" idx="12"/>
          </p:nvPr>
        </p:nvSpPr>
        <p:spPr/>
        <p:txBody>
          <a:body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921405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36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9307103-D92B-4D3C-B386-9FD58793CACA}"/>
              </a:ext>
            </a:extLst>
          </p:cNvPr>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354"/>
            <a:r>
              <a:rPr lang="en-US" altLang="zh-CN"/>
              <a:t>Click to edit Master title style</a:t>
            </a:r>
            <a:endParaRPr lang="zh-CN" altLang="en-US" dirty="0"/>
          </a:p>
        </p:txBody>
      </p:sp>
      <p:sp>
        <p:nvSpPr>
          <p:cNvPr id="3" name="文本占位符 2">
            <a:extLst>
              <a:ext uri="{FF2B5EF4-FFF2-40B4-BE49-F238E27FC236}">
                <a16:creationId xmlns:a16="http://schemas.microsoft.com/office/drawing/2014/main" id="{0F8920D0-E0E5-40BB-AEDA-3D7A0909240E}"/>
              </a:ext>
            </a:extLst>
          </p:cNvPr>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5" name="页脚占位符 4">
            <a:extLst>
              <a:ext uri="{FF2B5EF4-FFF2-40B4-BE49-F238E27FC236}">
                <a16:creationId xmlns:a16="http://schemas.microsoft.com/office/drawing/2014/main" id="{10B16C00-AE39-4635-9F10-B7233D2AC2F8}"/>
              </a:ext>
            </a:extLst>
          </p:cNvPr>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a:extLst>
              <a:ext uri="{FF2B5EF4-FFF2-40B4-BE49-F238E27FC236}">
                <a16:creationId xmlns:a16="http://schemas.microsoft.com/office/drawing/2014/main" id="{0C12D871-753D-4991-B44B-EFAE9F8682B5}"/>
              </a:ext>
            </a:extLst>
          </p:cNvPr>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EFE03BF2-D8AF-46DF-AE0F-0C217AE83FF5}" type="datetime1">
              <a:rPr lang="en-US" altLang="zh-CN" smtClean="0"/>
              <a:t>12/30/2024</a:t>
            </a:fld>
            <a:endParaRPr lang="en-US" altLang="zh-CN"/>
          </a:p>
        </p:txBody>
      </p:sp>
      <p:sp>
        <p:nvSpPr>
          <p:cNvPr id="6" name="灯片编号占位符 5">
            <a:extLst>
              <a:ext uri="{FF2B5EF4-FFF2-40B4-BE49-F238E27FC236}">
                <a16:creationId xmlns:a16="http://schemas.microsoft.com/office/drawing/2014/main" id="{6D23E9ED-4E00-42D1-BFBF-5EBD27D29806}"/>
              </a:ext>
            </a:extLst>
          </p:cNvPr>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1467915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4" r:id="rId5"/>
    <p:sldLayoutId id="2147483655" r:id="rId6"/>
    <p:sldLayoutId id="2147483656" r:id="rId7"/>
    <p:sldLayoutId id="2147483658" r:id="rId8"/>
    <p:sldLayoutId id="2147483659" r:id="rId9"/>
  </p:sldLayoutIdLst>
  <p:hf sldNum="0"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5.xml"/><Relationship Id="rId1" Type="http://schemas.openxmlformats.org/officeDocument/2006/relationships/tags" Target="../tags/tag7.xml"/><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5.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išḻîḍê"/>
        <p:cNvGrpSpPr/>
        <p:nvPr/>
      </p:nvGrpSpPr>
      <p:grpSpPr>
        <a:xfrm>
          <a:off x="0" y="0"/>
          <a:ext cx="0" cy="0"/>
          <a:chOff x="0" y="0"/>
          <a:chExt cx="0" cy="0"/>
        </a:xfrm>
      </p:grpSpPr>
      <p:sp>
        <p:nvSpPr>
          <p:cNvPr id="4" name="ïşḷiḑè">
            <a:extLst>
              <a:ext uri="{FF2B5EF4-FFF2-40B4-BE49-F238E27FC236}">
                <a16:creationId xmlns:a16="http://schemas.microsoft.com/office/drawing/2014/main" id="{EC3BD327-8548-FA21-9184-6315F1921B21}"/>
              </a:ext>
            </a:extLst>
          </p:cNvPr>
          <p:cNvSpPr/>
          <p:nvPr/>
        </p:nvSpPr>
        <p:spPr>
          <a:xfrm>
            <a:off x="660399" y="3200400"/>
            <a:ext cx="4507501"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8" name="íš1iḍe">
            <a:extLst>
              <a:ext uri="{FF2B5EF4-FFF2-40B4-BE49-F238E27FC236}">
                <a16:creationId xmlns:a16="http://schemas.microsoft.com/office/drawing/2014/main" id="{1DE2FCBB-DDFE-37B5-A5BC-225C4690FD26}"/>
              </a:ext>
            </a:extLst>
          </p:cNvPr>
          <p:cNvSpPr/>
          <p:nvPr/>
        </p:nvSpPr>
        <p:spPr>
          <a:xfrm>
            <a:off x="8637016" y="5300543"/>
            <a:ext cx="939800" cy="1557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9" name="íṩľíḍé">
            <a:extLst>
              <a:ext uri="{FF2B5EF4-FFF2-40B4-BE49-F238E27FC236}">
                <a16:creationId xmlns:a16="http://schemas.microsoft.com/office/drawing/2014/main" id="{6C2532AA-A647-48FF-8A25-36777AF5B18D}"/>
              </a:ext>
            </a:extLst>
          </p:cNvPr>
          <p:cNvSpPr>
            <a:spLocks noGrp="1"/>
          </p:cNvSpPr>
          <p:nvPr>
            <p:ph type="ctrTitle"/>
          </p:nvPr>
        </p:nvSpPr>
        <p:spPr>
          <a:xfrm>
            <a:off x="660399" y="1878708"/>
            <a:ext cx="7442557" cy="2509244"/>
          </a:xfrm>
          <a:ln>
            <a:noFill/>
          </a:ln>
        </p:spPr>
        <p:txBody>
          <a:bodyPr/>
          <a:lstStyle/>
          <a:p>
            <a:pPr>
              <a:lnSpc>
                <a:spcPct val="100000"/>
              </a:lnSpc>
            </a:pPr>
            <a:r>
              <a:rPr lang="zh-CN" altLang="en-US" sz="6000" dirty="0">
                <a:solidFill>
                  <a:srgbClr val="080808"/>
                </a:solidFill>
              </a:rPr>
              <a:t>市场营销基础</a:t>
            </a:r>
            <a:br>
              <a:rPr lang="en-US" altLang="zh-CN" sz="6000" dirty="0">
                <a:solidFill>
                  <a:srgbClr val="080808"/>
                </a:solidFill>
              </a:rPr>
            </a:br>
            <a:br>
              <a:rPr lang="en-GB" altLang="zh-CN" sz="4800" dirty="0">
                <a:solidFill>
                  <a:srgbClr val="080808"/>
                </a:solidFill>
              </a:rPr>
            </a:br>
            <a:r>
              <a:rPr lang="zh-CN" altLang="en-US" sz="3200" dirty="0">
                <a:solidFill>
                  <a:srgbClr val="080808"/>
                </a:solidFill>
              </a:rPr>
              <a:t>（第四版）</a:t>
            </a:r>
            <a:endParaRPr lang="zh-CN" altLang="en-US" sz="4800" dirty="0"/>
          </a:p>
        </p:txBody>
      </p:sp>
      <p:sp>
        <p:nvSpPr>
          <p:cNvPr id="13" name="ïṧḷïdè">
            <a:extLst>
              <a:ext uri="{FF2B5EF4-FFF2-40B4-BE49-F238E27FC236}">
                <a16:creationId xmlns:a16="http://schemas.microsoft.com/office/drawing/2014/main" id="{F03171C0-8F5E-452D-80D2-8537CBEA6B12}"/>
              </a:ext>
            </a:extLst>
          </p:cNvPr>
          <p:cNvSpPr>
            <a:spLocks noGrp="1"/>
          </p:cNvSpPr>
          <p:nvPr>
            <p:ph type="body" sz="quarter" idx="15"/>
          </p:nvPr>
        </p:nvSpPr>
        <p:spPr>
          <a:xfrm>
            <a:off x="660399" y="622435"/>
            <a:ext cx="3786472" cy="708941"/>
          </a:xfrm>
        </p:spPr>
        <p:txBody>
          <a:bodyPr>
            <a:normAutofit/>
          </a:bodyPr>
          <a:lstStyle/>
          <a:p>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教育部职业教育与成人教育司推荐教材</a:t>
            </a:r>
          </a:p>
          <a:p>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职业教育</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财经商贸类</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专业教学用书</a:t>
            </a:r>
          </a:p>
        </p:txBody>
      </p:sp>
      <p:sp>
        <p:nvSpPr>
          <p:cNvPr id="12" name="TextBox 25">
            <a:extLst>
              <a:ext uri="{FF2B5EF4-FFF2-40B4-BE49-F238E27FC236}">
                <a16:creationId xmlns:a16="http://schemas.microsoft.com/office/drawing/2014/main" id="{33149427-7E30-4F0A-8746-8128769BB21D}"/>
              </a:ext>
            </a:extLst>
          </p:cNvPr>
          <p:cNvSpPr txBox="1"/>
          <p:nvPr/>
        </p:nvSpPr>
        <p:spPr>
          <a:xfrm>
            <a:off x="5026025" y="6169492"/>
            <a:ext cx="2139950" cy="306705"/>
          </a:xfrm>
          <a:prstGeom prst="rect">
            <a:avLst/>
          </a:prstGeom>
          <a:noFill/>
        </p:spPr>
        <p:txBody>
          <a:bodyPr wrap="square" rtlCol="0">
            <a:spAutoFit/>
          </a:bodyPr>
          <a:lstStyle/>
          <a:p>
            <a:pPr algn="ct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华东师范大学出版社</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p>
        </p:txBody>
      </p:sp>
    </p:spTree>
    <p:custDataLst>
      <p:tags r:id="rId1"/>
    </p:custDataLst>
    <p:extLst>
      <p:ext uri="{BB962C8B-B14F-4D97-AF65-F5344CB8AC3E}">
        <p14:creationId xmlns:p14="http://schemas.microsoft.com/office/powerpoint/2010/main" val="10622394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ïŝľiďè"/>
        <p:cNvGrpSpPr/>
        <p:nvPr/>
      </p:nvGrpSpPr>
      <p:grpSpPr>
        <a:xfrm>
          <a:off x="0" y="0"/>
          <a:ext cx="0" cy="0"/>
          <a:chOff x="0" y="0"/>
          <a:chExt cx="0" cy="0"/>
        </a:xfrm>
      </p:grpSpPr>
      <p:grpSp>
        <p:nvGrpSpPr>
          <p:cNvPr id="4" name="í$ḻïḓè">
            <a:extLst>
              <a:ext uri="{FF2B5EF4-FFF2-40B4-BE49-F238E27FC236}">
                <a16:creationId xmlns:a16="http://schemas.microsoft.com/office/drawing/2014/main" id="{4B900B0E-8E0E-877E-C9E7-7B915317A752}"/>
              </a:ext>
            </a:extLst>
          </p:cNvPr>
          <p:cNvGrpSpPr/>
          <p:nvPr/>
        </p:nvGrpSpPr>
        <p:grpSpPr>
          <a:xfrm>
            <a:off x="819926" y="2154093"/>
            <a:ext cx="10654744" cy="3992584"/>
            <a:chOff x="819926" y="1630110"/>
            <a:chExt cx="10654744" cy="3992584"/>
          </a:xfrm>
        </p:grpSpPr>
        <p:sp>
          <p:nvSpPr>
            <p:cNvPr id="5" name="i$1iḑé">
              <a:extLst>
                <a:ext uri="{FF2B5EF4-FFF2-40B4-BE49-F238E27FC236}">
                  <a16:creationId xmlns:a16="http://schemas.microsoft.com/office/drawing/2014/main" id="{6EE5E34F-8EB7-3886-68DF-F8EBE5FAA58F}"/>
                </a:ext>
              </a:extLst>
            </p:cNvPr>
            <p:cNvSpPr/>
            <p:nvPr/>
          </p:nvSpPr>
          <p:spPr>
            <a:xfrm>
              <a:off x="819926" y="2703923"/>
              <a:ext cx="5009374" cy="771144"/>
            </a:xfrm>
            <a:prstGeom prst="roundRect">
              <a:avLst/>
            </a:prstGeom>
            <a:solidFill>
              <a:schemeClr val="tx2">
                <a:alpha val="15000"/>
              </a:schemeClr>
            </a:solidFill>
            <a:ln w="6055" cap="flat">
              <a:noFill/>
              <a:prstDash val="solid"/>
              <a:miter/>
            </a:ln>
          </p:spPr>
          <p:txBody>
            <a:bodyPr wrap="square" lIns="91440" tIns="45720" rIns="91440" bIns="45720" rtlCol="0" anchor="ctr">
              <a:noAutofit/>
            </a:bodyPr>
            <a:lstStyle/>
            <a:p>
              <a:pPr algn="ctr">
                <a:lnSpc>
                  <a:spcPct val="130000"/>
                </a:lnSpc>
              </a:pPr>
              <a:endParaRPr kumimoji="1" lang="zh-CN" altLang="en-US" sz="1000">
                <a:solidFill>
                  <a:schemeClr val="tx1"/>
                </a:solidFill>
              </a:endParaRPr>
            </a:p>
          </p:txBody>
        </p:sp>
        <p:sp>
          <p:nvSpPr>
            <p:cNvPr id="6" name="iṣľíḑe">
              <a:extLst>
                <a:ext uri="{FF2B5EF4-FFF2-40B4-BE49-F238E27FC236}">
                  <a16:creationId xmlns:a16="http://schemas.microsoft.com/office/drawing/2014/main" id="{9786F471-52FC-033F-4382-476C85793B14}"/>
                </a:ext>
              </a:extLst>
            </p:cNvPr>
            <p:cNvSpPr txBox="1"/>
            <p:nvPr/>
          </p:nvSpPr>
          <p:spPr>
            <a:xfrm>
              <a:off x="1733381" y="2798201"/>
              <a:ext cx="4008068" cy="646331"/>
            </a:xfrm>
            <a:prstGeom prst="rect">
              <a:avLst/>
            </a:prstGeom>
            <a:noFill/>
          </p:spPr>
          <p:txBody>
            <a:bodyPr wrap="square" rtlCol="0">
              <a:spAutoFit/>
            </a:bodyPr>
            <a:lstStyle/>
            <a:p>
              <a:r>
                <a:rPr lang="zh-CN" altLang="en-US" b="1" dirty="0"/>
                <a:t>纵轴右边，只写对企业有影响的外部社会的因素，包括机会和威胁。</a:t>
              </a:r>
              <a:endParaRPr kumimoji="0" lang="en-US" b="1" i="0" u="none" strike="noStrike" kern="1200" cap="none" spc="0" normalizeH="0" baseline="0" noProof="0" dirty="0">
                <a:ln>
                  <a:noFill/>
                </a:ln>
                <a:effectLst/>
                <a:uLnTx/>
                <a:uFillTx/>
              </a:endParaRPr>
            </a:p>
          </p:txBody>
        </p:sp>
        <p:sp>
          <p:nvSpPr>
            <p:cNvPr id="7" name="ïSľîḓè">
              <a:extLst>
                <a:ext uri="{FF2B5EF4-FFF2-40B4-BE49-F238E27FC236}">
                  <a16:creationId xmlns:a16="http://schemas.microsoft.com/office/drawing/2014/main" id="{09FE5B9C-9718-255F-06CE-0A74C909F03B}"/>
                </a:ext>
              </a:extLst>
            </p:cNvPr>
            <p:cNvSpPr/>
            <p:nvPr/>
          </p:nvSpPr>
          <p:spPr>
            <a:xfrm>
              <a:off x="819926" y="1630110"/>
              <a:ext cx="5009374" cy="77114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iśľîḍê">
              <a:extLst>
                <a:ext uri="{FF2B5EF4-FFF2-40B4-BE49-F238E27FC236}">
                  <a16:creationId xmlns:a16="http://schemas.microsoft.com/office/drawing/2014/main" id="{A5165A4D-D6EC-E474-EECA-F1E36D937737}"/>
                </a:ext>
              </a:extLst>
            </p:cNvPr>
            <p:cNvSpPr txBox="1"/>
            <p:nvPr/>
          </p:nvSpPr>
          <p:spPr>
            <a:xfrm>
              <a:off x="1767322" y="1711901"/>
              <a:ext cx="3974127" cy="646331"/>
            </a:xfrm>
            <a:prstGeom prst="rect">
              <a:avLst/>
            </a:prstGeom>
            <a:noFill/>
          </p:spPr>
          <p:txBody>
            <a:bodyPr wrap="square" rtlCol="0">
              <a:spAutoFit/>
            </a:bodyPr>
            <a:lstStyle/>
            <a:p>
              <a:r>
                <a:rPr lang="zh-CN" altLang="en-US" b="1" dirty="0">
                  <a:solidFill>
                    <a:srgbClr val="FFFFFF"/>
                  </a:solidFill>
                </a:rPr>
                <a:t>纵轴左边，是企业内部的因素，包括优势和劣势。</a:t>
              </a:r>
            </a:p>
          </p:txBody>
        </p:sp>
        <p:sp>
          <p:nvSpPr>
            <p:cNvPr id="9" name="îṡḻïḋê">
              <a:extLst>
                <a:ext uri="{FF2B5EF4-FFF2-40B4-BE49-F238E27FC236}">
                  <a16:creationId xmlns:a16="http://schemas.microsoft.com/office/drawing/2014/main" id="{4705E48D-DAA8-C6F4-2DCB-C006773BF8F4}"/>
                </a:ext>
              </a:extLst>
            </p:cNvPr>
            <p:cNvSpPr/>
            <p:nvPr/>
          </p:nvSpPr>
          <p:spPr>
            <a:xfrm>
              <a:off x="819926" y="3777736"/>
              <a:ext cx="5009374" cy="771144"/>
            </a:xfrm>
            <a:prstGeom prst="roundRect">
              <a:avLst/>
            </a:prstGeom>
            <a:solidFill>
              <a:schemeClr val="tx2">
                <a:alpha val="15000"/>
              </a:schemeClr>
            </a:solidFill>
            <a:ln w="6055" cap="flat">
              <a:noFill/>
              <a:prstDash val="solid"/>
              <a:miter/>
            </a:ln>
          </p:spPr>
          <p:txBody>
            <a:bodyPr wrap="square" lIns="91440" tIns="45720" rIns="91440" bIns="45720" rtlCol="0" anchor="ctr">
              <a:noAutofit/>
            </a:bodyPr>
            <a:lstStyle/>
            <a:p>
              <a:pPr algn="ctr">
                <a:lnSpc>
                  <a:spcPct val="130000"/>
                </a:lnSpc>
              </a:pPr>
              <a:endParaRPr kumimoji="1" lang="zh-CN" altLang="en-US" sz="1000">
                <a:solidFill>
                  <a:schemeClr val="tx1"/>
                </a:solidFill>
              </a:endParaRPr>
            </a:p>
          </p:txBody>
        </p:sp>
        <p:sp>
          <p:nvSpPr>
            <p:cNvPr id="10" name="isḷïḑé">
              <a:extLst>
                <a:ext uri="{FF2B5EF4-FFF2-40B4-BE49-F238E27FC236}">
                  <a16:creationId xmlns:a16="http://schemas.microsoft.com/office/drawing/2014/main" id="{93E84D43-AB41-10FC-EFCE-71180AEDFA3A}"/>
                </a:ext>
              </a:extLst>
            </p:cNvPr>
            <p:cNvSpPr txBox="1"/>
            <p:nvPr/>
          </p:nvSpPr>
          <p:spPr>
            <a:xfrm>
              <a:off x="1767322" y="3879254"/>
              <a:ext cx="3890063" cy="646331"/>
            </a:xfrm>
            <a:prstGeom prst="rect">
              <a:avLst/>
            </a:prstGeom>
            <a:noFill/>
          </p:spPr>
          <p:txBody>
            <a:bodyPr wrap="square" rtlCol="0">
              <a:spAutoFit/>
            </a:bodyPr>
            <a:lstStyle/>
            <a:p>
              <a:r>
                <a:rPr lang="zh-CN" altLang="en-US" b="1" dirty="0"/>
                <a:t>横轴上方，只写对企业发展有帮助的成功因素。</a:t>
              </a:r>
              <a:endParaRPr kumimoji="0" lang="en-US" b="1" i="0" u="none" strike="noStrike" kern="1200" cap="none" spc="0" normalizeH="0" baseline="0" noProof="0" dirty="0">
                <a:ln>
                  <a:noFill/>
                </a:ln>
                <a:effectLst/>
                <a:uLnTx/>
                <a:uFillTx/>
              </a:endParaRPr>
            </a:p>
          </p:txBody>
        </p:sp>
        <p:sp>
          <p:nvSpPr>
            <p:cNvPr id="11" name="íṣ1ïḓè">
              <a:extLst>
                <a:ext uri="{FF2B5EF4-FFF2-40B4-BE49-F238E27FC236}">
                  <a16:creationId xmlns:a16="http://schemas.microsoft.com/office/drawing/2014/main" id="{41DA1DC5-A2AA-9AEC-20AB-7542CCF9A168}"/>
                </a:ext>
              </a:extLst>
            </p:cNvPr>
            <p:cNvSpPr/>
            <p:nvPr/>
          </p:nvSpPr>
          <p:spPr>
            <a:xfrm>
              <a:off x="819926" y="4851550"/>
              <a:ext cx="5009374" cy="771144"/>
            </a:xfrm>
            <a:prstGeom prst="roundRect">
              <a:avLst/>
            </a:prstGeom>
            <a:solidFill>
              <a:schemeClr val="tx2">
                <a:alpha val="15000"/>
              </a:schemeClr>
            </a:solidFill>
            <a:ln w="6055" cap="flat">
              <a:noFill/>
              <a:prstDash val="solid"/>
              <a:miter/>
            </a:ln>
          </p:spPr>
          <p:txBody>
            <a:bodyPr wrap="square" lIns="91440" tIns="45720" rIns="91440" bIns="45720" rtlCol="0" anchor="ctr">
              <a:noAutofit/>
            </a:bodyPr>
            <a:lstStyle/>
            <a:p>
              <a:pPr algn="ctr">
                <a:lnSpc>
                  <a:spcPct val="130000"/>
                </a:lnSpc>
              </a:pPr>
              <a:endParaRPr kumimoji="1" lang="zh-CN" altLang="en-US" sz="1000">
                <a:solidFill>
                  <a:schemeClr val="tx1"/>
                </a:solidFill>
              </a:endParaRPr>
            </a:p>
          </p:txBody>
        </p:sp>
        <p:sp>
          <p:nvSpPr>
            <p:cNvPr id="12" name="ïṣľíḋé">
              <a:extLst>
                <a:ext uri="{FF2B5EF4-FFF2-40B4-BE49-F238E27FC236}">
                  <a16:creationId xmlns:a16="http://schemas.microsoft.com/office/drawing/2014/main" id="{D360D952-E574-4590-8FAB-46C3FC5CCE50}"/>
                </a:ext>
              </a:extLst>
            </p:cNvPr>
            <p:cNvSpPr txBox="1"/>
            <p:nvPr/>
          </p:nvSpPr>
          <p:spPr>
            <a:xfrm>
              <a:off x="1767323" y="4913956"/>
              <a:ext cx="3890062" cy="646331"/>
            </a:xfrm>
            <a:prstGeom prst="rect">
              <a:avLst/>
            </a:prstGeom>
            <a:noFill/>
          </p:spPr>
          <p:txBody>
            <a:bodyPr wrap="square" rtlCol="0">
              <a:spAutoFit/>
            </a:bodyPr>
            <a:lstStyle/>
            <a:p>
              <a:r>
                <a:rPr lang="zh-CN" altLang="en-US" b="1" dirty="0"/>
                <a:t>横轴下方，只写对企业发展不利的因素。</a:t>
              </a:r>
            </a:p>
          </p:txBody>
        </p:sp>
        <p:sp>
          <p:nvSpPr>
            <p:cNvPr id="17" name="íṡľiḑê">
              <a:extLst>
                <a:ext uri="{FF2B5EF4-FFF2-40B4-BE49-F238E27FC236}">
                  <a16:creationId xmlns:a16="http://schemas.microsoft.com/office/drawing/2014/main" id="{27F30063-6277-070E-2B52-9B30C4611666}"/>
                </a:ext>
              </a:extLst>
            </p:cNvPr>
            <p:cNvSpPr txBox="1"/>
            <p:nvPr/>
          </p:nvSpPr>
          <p:spPr>
            <a:xfrm>
              <a:off x="6943242" y="2227095"/>
              <a:ext cx="4531428" cy="523220"/>
            </a:xfrm>
            <a:prstGeom prst="rect">
              <a:avLst/>
            </a:prstGeom>
            <a:noFill/>
          </p:spPr>
          <p:txBody>
            <a:bodyPr wrap="square">
              <a:spAutoFit/>
            </a:bodyPr>
            <a:lstStyle/>
            <a:p>
              <a:pPr marL="0" marR="0" lvl="0" indent="0" defTabSz="913765" rtl="0" eaLnBrk="1" fontAlgn="auto" latinLnBrk="0" hangingPunct="1">
                <a:lnSpc>
                  <a:spcPct val="100000"/>
                </a:lnSpc>
                <a:spcBef>
                  <a:spcPts val="0"/>
                </a:spcBef>
                <a:spcAft>
                  <a:spcPts val="0"/>
                </a:spcAft>
                <a:buClrTx/>
                <a:buSzPct val="25000"/>
                <a:buFontTx/>
                <a:buNone/>
                <a:defRPr/>
              </a:pPr>
              <a:r>
                <a:rPr kumimoji="0" lang="en-US" altLang="zh-CN" sz="2800" b="1" i="0" u="none" strike="noStrike" kern="1200" cap="none" spc="0" normalizeH="0" baseline="0" noProof="0" dirty="0">
                  <a:ln>
                    <a:noFill/>
                  </a:ln>
                  <a:solidFill>
                    <a:schemeClr val="accent1"/>
                  </a:solidFill>
                  <a:effectLst/>
                  <a:uLnTx/>
                  <a:uFillTx/>
                </a:rPr>
                <a:t>2. SWOT</a:t>
              </a:r>
              <a:r>
                <a:rPr kumimoji="0" lang="zh-CN" altLang="en-US" sz="2800" b="1" i="0" u="none" strike="noStrike" kern="1200" cap="none" spc="0" normalizeH="0" baseline="0" noProof="0" dirty="0">
                  <a:ln>
                    <a:noFill/>
                  </a:ln>
                  <a:solidFill>
                    <a:schemeClr val="accent1"/>
                  </a:solidFill>
                  <a:effectLst/>
                  <a:uLnTx/>
                  <a:uFillTx/>
                </a:rPr>
                <a:t>分析的要点</a:t>
              </a:r>
              <a:endParaRPr kumimoji="0" lang="en-US" altLang="zh-CN" sz="2800" b="1" i="0" u="none" strike="noStrike" kern="1200" cap="none" spc="0" normalizeH="0" baseline="0" noProof="0" dirty="0">
                <a:ln>
                  <a:noFill/>
                </a:ln>
                <a:solidFill>
                  <a:schemeClr val="accent1"/>
                </a:solidFill>
                <a:effectLst/>
                <a:uLnTx/>
                <a:uFillTx/>
              </a:endParaRPr>
            </a:p>
          </p:txBody>
        </p:sp>
        <p:sp>
          <p:nvSpPr>
            <p:cNvPr id="18" name="í$1íḑé">
              <a:extLst>
                <a:ext uri="{FF2B5EF4-FFF2-40B4-BE49-F238E27FC236}">
                  <a16:creationId xmlns:a16="http://schemas.microsoft.com/office/drawing/2014/main" id="{C6571065-8C6B-E412-99F4-9A8C4914DB97}"/>
                </a:ext>
              </a:extLst>
            </p:cNvPr>
            <p:cNvSpPr txBox="1"/>
            <p:nvPr/>
          </p:nvSpPr>
          <p:spPr>
            <a:xfrm>
              <a:off x="6943242" y="4780218"/>
              <a:ext cx="4112670" cy="523220"/>
            </a:xfrm>
            <a:prstGeom prst="rect">
              <a:avLst/>
            </a:prstGeom>
            <a:noFill/>
          </p:spPr>
          <p:txBody>
            <a:bodyPr wrap="square" rtlCol="0">
              <a:spAutoFit/>
            </a:bodyPr>
            <a:lstStyle/>
            <a:p>
              <a:r>
                <a:rPr lang="en-US" altLang="zh-CN" sz="2800" b="1" dirty="0"/>
                <a:t>3. SWOT</a:t>
              </a:r>
              <a:r>
                <a:rPr lang="zh-CN" altLang="en-US" sz="2800" b="1" dirty="0"/>
                <a:t>分析示例</a:t>
              </a:r>
              <a:endParaRPr lang="en-US" altLang="zh-CN" sz="2800" b="1" dirty="0"/>
            </a:p>
          </p:txBody>
        </p:sp>
        <p:cxnSp>
          <p:nvCxnSpPr>
            <p:cNvPr id="20" name="î$ḻïḋè">
              <a:extLst>
                <a:ext uri="{FF2B5EF4-FFF2-40B4-BE49-F238E27FC236}">
                  <a16:creationId xmlns:a16="http://schemas.microsoft.com/office/drawing/2014/main" id="{863596CE-8291-7D51-9124-A19C1B1504DE}"/>
                </a:ext>
              </a:extLst>
            </p:cNvPr>
            <p:cNvCxnSpPr>
              <a:cxnSpLocks/>
            </p:cNvCxnSpPr>
            <p:nvPr/>
          </p:nvCxnSpPr>
          <p:spPr>
            <a:xfrm>
              <a:off x="6820888" y="4235032"/>
              <a:ext cx="4311444" cy="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grpSp>
      <p:sp>
        <p:nvSpPr>
          <p:cNvPr id="13" name="文本框 12">
            <a:extLst>
              <a:ext uri="{FF2B5EF4-FFF2-40B4-BE49-F238E27FC236}">
                <a16:creationId xmlns:a16="http://schemas.microsoft.com/office/drawing/2014/main" id="{3FE1793D-EC23-F18C-120E-7D1B891A12E8}"/>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sp>
        <p:nvSpPr>
          <p:cNvPr id="19" name="iṥlïḑé">
            <a:extLst>
              <a:ext uri="{FF2B5EF4-FFF2-40B4-BE49-F238E27FC236}">
                <a16:creationId xmlns:a16="http://schemas.microsoft.com/office/drawing/2014/main" id="{FC47BD6E-1CF7-DF2C-C938-4DE500FC5E47}"/>
              </a:ext>
            </a:extLst>
          </p:cNvPr>
          <p:cNvSpPr txBox="1"/>
          <p:nvPr/>
        </p:nvSpPr>
        <p:spPr>
          <a:xfrm>
            <a:off x="584391" y="1157986"/>
            <a:ext cx="3180136"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七、 </a:t>
            </a:r>
            <a:r>
              <a:rPr kumimoji="0" lang="en-US" altLang="zh-CN" sz="2800" b="1" i="0" u="none" strike="noStrike" kern="1200" cap="none" spc="0" normalizeH="0" baseline="0" noProof="0" dirty="0">
                <a:ln>
                  <a:noFill/>
                </a:ln>
                <a:effectLst/>
                <a:uLnTx/>
                <a:uFillTx/>
              </a:rPr>
              <a:t>SWOT</a:t>
            </a:r>
            <a:r>
              <a:rPr kumimoji="0" lang="zh-CN" altLang="en-US" sz="2800" b="1" i="0" u="none" strike="noStrike" kern="1200" cap="none" spc="0" normalizeH="0" baseline="0" noProof="0" dirty="0">
                <a:ln>
                  <a:noFill/>
                </a:ln>
                <a:effectLst/>
                <a:uLnTx/>
                <a:uFillTx/>
              </a:rPr>
              <a:t>分析</a:t>
            </a:r>
            <a:endParaRPr kumimoji="0" lang="en-US" altLang="zh-CN" sz="2800" b="1" i="0" u="none" strike="noStrike" kern="1200" cap="none" spc="0" normalizeH="0" baseline="0" noProof="0" dirty="0">
              <a:ln>
                <a:noFill/>
              </a:ln>
              <a:effectLst/>
              <a:uLnTx/>
              <a:uFillTx/>
            </a:endParaRPr>
          </a:p>
        </p:txBody>
      </p:sp>
      <p:sp>
        <p:nvSpPr>
          <p:cNvPr id="22" name="iṧľïḓé">
            <a:extLst>
              <a:ext uri="{FF2B5EF4-FFF2-40B4-BE49-F238E27FC236}">
                <a16:creationId xmlns:a16="http://schemas.microsoft.com/office/drawing/2014/main" id="{4E065C4E-42F3-654C-D4D0-0DE23306C212}"/>
              </a:ext>
            </a:extLst>
          </p:cNvPr>
          <p:cNvSpPr/>
          <p:nvPr/>
        </p:nvSpPr>
        <p:spPr>
          <a:xfrm rot="10800000">
            <a:off x="6436330" y="2856854"/>
            <a:ext cx="223590" cy="417444"/>
          </a:xfrm>
          <a:custGeom>
            <a:avLst/>
            <a:gdLst>
              <a:gd name="connsiteX0" fmla="*/ 0 w 177800"/>
              <a:gd name="connsiteY0" fmla="*/ 0 h 355600"/>
              <a:gd name="connsiteX1" fmla="*/ 177800 w 177800"/>
              <a:gd name="connsiteY1" fmla="*/ 177800 h 355600"/>
              <a:gd name="connsiteX2" fmla="*/ 12700 w 177800"/>
              <a:gd name="connsiteY2" fmla="*/ 355600 h 355600"/>
            </a:gdLst>
            <a:ahLst/>
            <a:cxnLst>
              <a:cxn ang="0">
                <a:pos x="connsiteX0" y="connsiteY0"/>
              </a:cxn>
              <a:cxn ang="0">
                <a:pos x="connsiteX1" y="connsiteY1"/>
              </a:cxn>
              <a:cxn ang="0">
                <a:pos x="connsiteX2" y="connsiteY2"/>
              </a:cxn>
            </a:cxnLst>
            <a:rect l="l" t="t" r="r" b="b"/>
            <a:pathLst>
              <a:path w="177800" h="355600">
                <a:moveTo>
                  <a:pt x="0" y="0"/>
                </a:moveTo>
                <a:lnTo>
                  <a:pt x="177800" y="177800"/>
                </a:lnTo>
                <a:lnTo>
                  <a:pt x="12700" y="355600"/>
                </a:lnTo>
              </a:path>
            </a:pathLst>
          </a:custGeom>
          <a:noFill/>
          <a:ln w="15875">
            <a:solidFill>
              <a:schemeClr val="tx1">
                <a:lumMod val="50000"/>
                <a:lumOff val="50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iṥḷiḓe">
            <a:extLst>
              <a:ext uri="{FF2B5EF4-FFF2-40B4-BE49-F238E27FC236}">
                <a16:creationId xmlns:a16="http://schemas.microsoft.com/office/drawing/2014/main" id="{05146E4C-12D4-B24C-9B61-32C58E3A42B4}"/>
              </a:ext>
            </a:extLst>
          </p:cNvPr>
          <p:cNvSpPr txBox="1"/>
          <p:nvPr/>
        </p:nvSpPr>
        <p:spPr>
          <a:xfrm>
            <a:off x="936702" y="2298965"/>
            <a:ext cx="882659" cy="461665"/>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sz="2400" b="1" dirty="0">
                <a:solidFill>
                  <a:schemeClr val="bg1"/>
                </a:solidFill>
                <a:latin typeface="+mn-ea"/>
              </a:rPr>
              <a:t>（</a:t>
            </a:r>
            <a:r>
              <a:rPr lang="en-US" altLang="zh-CN" sz="2400" b="1" dirty="0">
                <a:solidFill>
                  <a:schemeClr val="bg1"/>
                </a:solidFill>
                <a:latin typeface="+mn-ea"/>
              </a:rPr>
              <a:t>1</a:t>
            </a:r>
            <a:r>
              <a:rPr lang="zh-CN" altLang="en-US" sz="2400" b="1" dirty="0">
                <a:solidFill>
                  <a:schemeClr val="bg1"/>
                </a:solidFill>
                <a:latin typeface="+mn-ea"/>
              </a:rPr>
              <a:t>）</a:t>
            </a:r>
            <a:endParaRPr kumimoji="0" lang="en-US" altLang="zh-CN" sz="2400" b="1" i="0" u="none" strike="noStrike" kern="1200" cap="none" spc="0" normalizeH="0" baseline="0" noProof="0" dirty="0">
              <a:ln>
                <a:noFill/>
              </a:ln>
              <a:solidFill>
                <a:schemeClr val="bg1"/>
              </a:solidFill>
              <a:effectLst/>
              <a:uLnTx/>
              <a:uFillTx/>
              <a:latin typeface="+mn-ea"/>
            </a:endParaRPr>
          </a:p>
        </p:txBody>
      </p:sp>
      <p:sp>
        <p:nvSpPr>
          <p:cNvPr id="24" name="iṥḷiḓe">
            <a:extLst>
              <a:ext uri="{FF2B5EF4-FFF2-40B4-BE49-F238E27FC236}">
                <a16:creationId xmlns:a16="http://schemas.microsoft.com/office/drawing/2014/main" id="{FD11D3C5-FBBA-23BD-C5C1-0F3665CB5DEE}"/>
              </a:ext>
            </a:extLst>
          </p:cNvPr>
          <p:cNvSpPr txBox="1"/>
          <p:nvPr/>
        </p:nvSpPr>
        <p:spPr>
          <a:xfrm>
            <a:off x="936702" y="3398124"/>
            <a:ext cx="882659" cy="461665"/>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sz="2400" b="1" dirty="0">
                <a:solidFill>
                  <a:schemeClr val="accent1"/>
                </a:solidFill>
                <a:latin typeface="+mn-ea"/>
              </a:rPr>
              <a:t>（</a:t>
            </a:r>
            <a:r>
              <a:rPr lang="en-US" altLang="zh-CN" sz="2400" b="1" dirty="0">
                <a:solidFill>
                  <a:schemeClr val="accent1"/>
                </a:solidFill>
                <a:latin typeface="+mn-ea"/>
              </a:rPr>
              <a:t>2</a:t>
            </a:r>
            <a:r>
              <a:rPr lang="zh-CN" altLang="en-US" sz="2400" b="1" dirty="0">
                <a:solidFill>
                  <a:schemeClr val="accent1"/>
                </a:solidFill>
                <a:latin typeface="+mn-ea"/>
              </a:rPr>
              <a:t>）</a:t>
            </a:r>
            <a:endParaRPr kumimoji="0" lang="en-US" altLang="zh-CN" sz="2400" b="1" i="0" u="none" strike="noStrike" kern="1200" cap="none" spc="0" normalizeH="0" baseline="0" noProof="0" dirty="0">
              <a:ln>
                <a:noFill/>
              </a:ln>
              <a:solidFill>
                <a:schemeClr val="accent1"/>
              </a:solidFill>
              <a:effectLst/>
              <a:uLnTx/>
              <a:uFillTx/>
              <a:latin typeface="+mn-ea"/>
            </a:endParaRPr>
          </a:p>
        </p:txBody>
      </p:sp>
      <p:sp>
        <p:nvSpPr>
          <p:cNvPr id="25" name="iṥḷiḓe">
            <a:extLst>
              <a:ext uri="{FF2B5EF4-FFF2-40B4-BE49-F238E27FC236}">
                <a16:creationId xmlns:a16="http://schemas.microsoft.com/office/drawing/2014/main" id="{33BAAC1F-5993-F568-0326-B6DB074B6041}"/>
              </a:ext>
            </a:extLst>
          </p:cNvPr>
          <p:cNvSpPr txBox="1"/>
          <p:nvPr/>
        </p:nvSpPr>
        <p:spPr>
          <a:xfrm>
            <a:off x="936701" y="4440891"/>
            <a:ext cx="882659" cy="461665"/>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sz="2400" b="1" dirty="0">
                <a:solidFill>
                  <a:schemeClr val="accent1"/>
                </a:solidFill>
                <a:latin typeface="+mn-ea"/>
              </a:rPr>
              <a:t>（</a:t>
            </a:r>
            <a:r>
              <a:rPr lang="en-US" altLang="zh-CN" sz="2400" b="1" dirty="0">
                <a:solidFill>
                  <a:schemeClr val="accent1"/>
                </a:solidFill>
                <a:latin typeface="+mn-ea"/>
              </a:rPr>
              <a:t>3</a:t>
            </a:r>
            <a:r>
              <a:rPr lang="zh-CN" altLang="en-US" sz="2400" b="1" dirty="0">
                <a:solidFill>
                  <a:schemeClr val="accent1"/>
                </a:solidFill>
                <a:latin typeface="+mn-ea"/>
              </a:rPr>
              <a:t>）</a:t>
            </a:r>
            <a:endParaRPr kumimoji="0" lang="en-US" altLang="zh-CN" sz="2400" b="1" i="0" u="none" strike="noStrike" kern="1200" cap="none" spc="0" normalizeH="0" baseline="0" noProof="0" dirty="0">
              <a:ln>
                <a:noFill/>
              </a:ln>
              <a:solidFill>
                <a:schemeClr val="accent1"/>
              </a:solidFill>
              <a:effectLst/>
              <a:uLnTx/>
              <a:uFillTx/>
              <a:latin typeface="+mn-ea"/>
            </a:endParaRPr>
          </a:p>
        </p:txBody>
      </p:sp>
      <p:sp>
        <p:nvSpPr>
          <p:cNvPr id="26" name="iṥḷiḓe">
            <a:extLst>
              <a:ext uri="{FF2B5EF4-FFF2-40B4-BE49-F238E27FC236}">
                <a16:creationId xmlns:a16="http://schemas.microsoft.com/office/drawing/2014/main" id="{A05E53F4-BDB4-E485-BA11-B14BC7696FF3}"/>
              </a:ext>
            </a:extLst>
          </p:cNvPr>
          <p:cNvSpPr txBox="1"/>
          <p:nvPr/>
        </p:nvSpPr>
        <p:spPr>
          <a:xfrm>
            <a:off x="936701" y="5530271"/>
            <a:ext cx="882659" cy="461665"/>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sz="2400" b="1" dirty="0">
                <a:solidFill>
                  <a:schemeClr val="accent1"/>
                </a:solidFill>
                <a:latin typeface="+mn-ea"/>
              </a:rPr>
              <a:t>（</a:t>
            </a:r>
            <a:r>
              <a:rPr lang="en-US" altLang="zh-CN" sz="2400" b="1" dirty="0">
                <a:solidFill>
                  <a:schemeClr val="accent1"/>
                </a:solidFill>
                <a:latin typeface="+mn-ea"/>
              </a:rPr>
              <a:t>4</a:t>
            </a:r>
            <a:r>
              <a:rPr lang="zh-CN" altLang="en-US" sz="2400" b="1" dirty="0">
                <a:solidFill>
                  <a:schemeClr val="accent1"/>
                </a:solidFill>
                <a:latin typeface="+mn-ea"/>
              </a:rPr>
              <a:t>）</a:t>
            </a:r>
            <a:endParaRPr kumimoji="0" lang="en-US" altLang="zh-CN" sz="2400" b="1" i="0" u="none" strike="noStrike" kern="1200" cap="none" spc="0" normalizeH="0" baseline="0" noProof="0" dirty="0">
              <a:ln>
                <a:noFill/>
              </a:ln>
              <a:solidFill>
                <a:schemeClr val="accent1"/>
              </a:solidFill>
              <a:effectLst/>
              <a:uLnTx/>
              <a:uFillTx/>
              <a:latin typeface="+mn-ea"/>
            </a:endParaRPr>
          </a:p>
        </p:txBody>
      </p:sp>
    </p:spTree>
    <p:custDataLst>
      <p:tags r:id="rId1"/>
    </p:custDataLst>
    <p:extLst>
      <p:ext uri="{BB962C8B-B14F-4D97-AF65-F5344CB8AC3E}">
        <p14:creationId xmlns:p14="http://schemas.microsoft.com/office/powerpoint/2010/main" val="25176412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i$ļïďe"/>
        <p:cNvGrpSpPr/>
        <p:nvPr/>
      </p:nvGrpSpPr>
      <p:grpSpPr>
        <a:xfrm>
          <a:off x="0" y="0"/>
          <a:ext cx="0" cy="0"/>
          <a:chOff x="0" y="0"/>
          <a:chExt cx="0" cy="0"/>
        </a:xfrm>
      </p:grpSpPr>
      <p:sp>
        <p:nvSpPr>
          <p:cNvPr id="2" name="文本框 1">
            <a:extLst>
              <a:ext uri="{FF2B5EF4-FFF2-40B4-BE49-F238E27FC236}">
                <a16:creationId xmlns:a16="http://schemas.microsoft.com/office/drawing/2014/main" id="{11ECAE61-8BEF-16BA-6069-79ADA5BB9FF0}"/>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第二节 市场预测</a:t>
            </a:r>
            <a:endParaRPr lang="en-US" altLang="zh-CN" sz="3600" b="1" dirty="0">
              <a:solidFill>
                <a:schemeClr val="accent1">
                  <a:lumMod val="75000"/>
                </a:schemeClr>
              </a:solidFill>
              <a:latin typeface="+mn-ea"/>
            </a:endParaRPr>
          </a:p>
        </p:txBody>
      </p:sp>
      <p:sp>
        <p:nvSpPr>
          <p:cNvPr id="3" name="iṥlïḑé">
            <a:extLst>
              <a:ext uri="{FF2B5EF4-FFF2-40B4-BE49-F238E27FC236}">
                <a16:creationId xmlns:a16="http://schemas.microsoft.com/office/drawing/2014/main" id="{94B51990-A3F3-0D9D-7A4F-FD0EF15F3A9A}"/>
              </a:ext>
            </a:extLst>
          </p:cNvPr>
          <p:cNvSpPr txBox="1"/>
          <p:nvPr/>
        </p:nvSpPr>
        <p:spPr>
          <a:xfrm>
            <a:off x="584390" y="1157986"/>
            <a:ext cx="3868663"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一、 市场预测的含义</a:t>
            </a:r>
            <a:endParaRPr kumimoji="0" lang="en-US" altLang="zh-CN" sz="2800" b="1" i="0" u="none" strike="noStrike" kern="1200" cap="none" spc="0" normalizeH="0" baseline="0" noProof="0" dirty="0">
              <a:ln>
                <a:noFill/>
              </a:ln>
              <a:effectLst/>
              <a:uLnTx/>
              <a:uFillTx/>
            </a:endParaRPr>
          </a:p>
        </p:txBody>
      </p:sp>
      <p:sp>
        <p:nvSpPr>
          <p:cNvPr id="24" name="íṡľiḑê">
            <a:extLst>
              <a:ext uri="{FF2B5EF4-FFF2-40B4-BE49-F238E27FC236}">
                <a16:creationId xmlns:a16="http://schemas.microsoft.com/office/drawing/2014/main" id="{3ED15477-8452-909A-5200-1B93AF3DE809}"/>
              </a:ext>
            </a:extLst>
          </p:cNvPr>
          <p:cNvSpPr txBox="1"/>
          <p:nvPr/>
        </p:nvSpPr>
        <p:spPr>
          <a:xfrm>
            <a:off x="1610276" y="2021218"/>
            <a:ext cx="8498924" cy="646331"/>
          </a:xfrm>
          <a:prstGeom prst="rect">
            <a:avLst/>
          </a:prstGeom>
          <a:noFill/>
        </p:spPr>
        <p:txBody>
          <a:bodyPr wrap="square">
            <a:spAutoFit/>
          </a:bodyPr>
          <a:lstStyle/>
          <a:p>
            <a:pPr marL="0" marR="0" lvl="0" indent="0" defTabSz="913765" rtl="0" eaLnBrk="1" fontAlgn="auto" latinLnBrk="0" hangingPunct="1">
              <a:lnSpc>
                <a:spcPct val="100000"/>
              </a:lnSpc>
              <a:spcBef>
                <a:spcPts val="0"/>
              </a:spcBef>
              <a:spcAft>
                <a:spcPts val="0"/>
              </a:spcAft>
              <a:buClrTx/>
              <a:buSzPct val="25000"/>
              <a:buFontTx/>
              <a:buNone/>
              <a:defRPr/>
            </a:pPr>
            <a:r>
              <a:rPr kumimoji="0" lang="zh-CN" altLang="en-US" b="1" i="0" u="none" strike="noStrike" kern="1200" cap="none" spc="0" normalizeH="0" baseline="0" noProof="0" dirty="0">
                <a:ln>
                  <a:noFill/>
                </a:ln>
                <a:effectLst/>
                <a:uLnTx/>
                <a:uFillTx/>
              </a:rPr>
              <a:t>市场预测就是</a:t>
            </a:r>
            <a:r>
              <a:rPr kumimoji="0" lang="zh-CN" altLang="en-US" b="1" i="0" u="none" strike="noStrike" kern="1200" cap="none" spc="0" normalizeH="0" baseline="0" noProof="0" dirty="0">
                <a:ln>
                  <a:noFill/>
                </a:ln>
                <a:solidFill>
                  <a:schemeClr val="accent1"/>
                </a:solidFill>
                <a:effectLst/>
                <a:uLnTx/>
                <a:uFillTx/>
              </a:rPr>
              <a:t>在调查研究的基础上，运用科学方法对市场需求变化进行分析、测算，并预见其发展趋势的过程。</a:t>
            </a:r>
          </a:p>
        </p:txBody>
      </p:sp>
      <p:grpSp>
        <p:nvGrpSpPr>
          <p:cNvPr id="26" name="组合 25">
            <a:extLst>
              <a:ext uri="{FF2B5EF4-FFF2-40B4-BE49-F238E27FC236}">
                <a16:creationId xmlns:a16="http://schemas.microsoft.com/office/drawing/2014/main" id="{7BD2B2FA-691A-1075-EA0A-84B28E6A3EE7}"/>
              </a:ext>
            </a:extLst>
          </p:cNvPr>
          <p:cNvGrpSpPr/>
          <p:nvPr/>
        </p:nvGrpSpPr>
        <p:grpSpPr>
          <a:xfrm>
            <a:off x="584390" y="3187400"/>
            <a:ext cx="10940861" cy="2490302"/>
            <a:chOff x="584389" y="2987217"/>
            <a:chExt cx="10940861" cy="2490302"/>
          </a:xfrm>
        </p:grpSpPr>
        <p:grpSp>
          <p:nvGrpSpPr>
            <p:cNvPr id="4" name="íśľîḑé">
              <a:extLst>
                <a:ext uri="{FF2B5EF4-FFF2-40B4-BE49-F238E27FC236}">
                  <a16:creationId xmlns:a16="http://schemas.microsoft.com/office/drawing/2014/main" id="{65563B95-F0FF-3528-AEEC-BFF8DF464F88}"/>
                </a:ext>
              </a:extLst>
            </p:cNvPr>
            <p:cNvGrpSpPr/>
            <p:nvPr/>
          </p:nvGrpSpPr>
          <p:grpSpPr>
            <a:xfrm>
              <a:off x="666750" y="3807283"/>
              <a:ext cx="10858500" cy="1670236"/>
              <a:chOff x="660400" y="2747090"/>
              <a:chExt cx="10858500" cy="1670236"/>
            </a:xfrm>
          </p:grpSpPr>
          <p:cxnSp>
            <p:nvCxnSpPr>
              <p:cNvPr id="5" name="iṥḻïdé">
                <a:extLst>
                  <a:ext uri="{FF2B5EF4-FFF2-40B4-BE49-F238E27FC236}">
                    <a16:creationId xmlns:a16="http://schemas.microsoft.com/office/drawing/2014/main" id="{48EFC7D7-CA5C-6A6C-6E3C-1F53CC10FD18}"/>
                  </a:ext>
                </a:extLst>
              </p:cNvPr>
              <p:cNvCxnSpPr/>
              <p:nvPr/>
            </p:nvCxnSpPr>
            <p:spPr>
              <a:xfrm>
                <a:off x="660400" y="2810590"/>
                <a:ext cx="10858500" cy="0"/>
              </a:xfrm>
              <a:prstGeom prst="line">
                <a:avLst/>
              </a:prstGeom>
              <a:ln>
                <a:solidFill>
                  <a:schemeClr val="tx1">
                    <a:lumMod val="50000"/>
                    <a:lumOff val="50000"/>
                    <a:alpha val="40000"/>
                  </a:schemeClr>
                </a:solidFill>
              </a:ln>
            </p:spPr>
            <p:style>
              <a:lnRef idx="1">
                <a:schemeClr val="accent1"/>
              </a:lnRef>
              <a:fillRef idx="0">
                <a:schemeClr val="accent1"/>
              </a:fillRef>
              <a:effectRef idx="0">
                <a:schemeClr val="accent1"/>
              </a:effectRef>
              <a:fontRef idx="minor">
                <a:schemeClr val="tx1"/>
              </a:fontRef>
            </p:style>
          </p:cxnSp>
          <p:grpSp>
            <p:nvGrpSpPr>
              <p:cNvPr id="6" name="iṧlïḑè">
                <a:extLst>
                  <a:ext uri="{FF2B5EF4-FFF2-40B4-BE49-F238E27FC236}">
                    <a16:creationId xmlns:a16="http://schemas.microsoft.com/office/drawing/2014/main" id="{3AA2EAE5-5AA5-B7C8-F9B2-416FA8D8F5DB}"/>
                  </a:ext>
                </a:extLst>
              </p:cNvPr>
              <p:cNvGrpSpPr/>
              <p:nvPr/>
            </p:nvGrpSpPr>
            <p:grpSpPr>
              <a:xfrm>
                <a:off x="915250" y="2747090"/>
                <a:ext cx="2096275" cy="1269283"/>
                <a:chOff x="673562" y="2416890"/>
                <a:chExt cx="2096275" cy="1269283"/>
              </a:xfrm>
            </p:grpSpPr>
            <p:sp>
              <p:nvSpPr>
                <p:cNvPr id="22" name="íšḷíḍè">
                  <a:extLst>
                    <a:ext uri="{FF2B5EF4-FFF2-40B4-BE49-F238E27FC236}">
                      <a16:creationId xmlns:a16="http://schemas.microsoft.com/office/drawing/2014/main" id="{1BE53923-159C-71BE-5C62-3EBCCBB5F13F}"/>
                    </a:ext>
                  </a:extLst>
                </p:cNvPr>
                <p:cNvSpPr/>
                <p:nvPr/>
              </p:nvSpPr>
              <p:spPr>
                <a:xfrm>
                  <a:off x="673562" y="2975621"/>
                  <a:ext cx="2096275" cy="710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第一，</a:t>
                  </a:r>
                  <a:r>
                    <a:rPr kumimoji="1" lang="zh-CN" altLang="en-US" sz="1600" b="1" dirty="0">
                      <a:solidFill>
                        <a:schemeClr val="tx1"/>
                      </a:solidFill>
                    </a:rPr>
                    <a:t>预测市场对产品需求量的变化趋势。</a:t>
                  </a:r>
                </a:p>
              </p:txBody>
            </p:sp>
            <p:sp>
              <p:nvSpPr>
                <p:cNvPr id="23" name="îṣľïďê">
                  <a:extLst>
                    <a:ext uri="{FF2B5EF4-FFF2-40B4-BE49-F238E27FC236}">
                      <a16:creationId xmlns:a16="http://schemas.microsoft.com/office/drawing/2014/main" id="{E00394FA-E827-777A-EA29-5AE2B31BE84C}"/>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í$ḷïḍê">
                <a:extLst>
                  <a:ext uri="{FF2B5EF4-FFF2-40B4-BE49-F238E27FC236}">
                    <a16:creationId xmlns:a16="http://schemas.microsoft.com/office/drawing/2014/main" id="{FF4305FF-08C9-647E-D1EA-B76369B90F13}"/>
                  </a:ext>
                </a:extLst>
              </p:cNvPr>
              <p:cNvGrpSpPr/>
              <p:nvPr/>
            </p:nvGrpSpPr>
            <p:grpSpPr>
              <a:xfrm>
                <a:off x="3628404" y="2747090"/>
                <a:ext cx="2096275" cy="1670236"/>
                <a:chOff x="707016" y="2416890"/>
                <a:chExt cx="2096275" cy="1670236"/>
              </a:xfrm>
            </p:grpSpPr>
            <p:sp>
              <p:nvSpPr>
                <p:cNvPr id="19" name="iṧḻîdé">
                  <a:extLst>
                    <a:ext uri="{FF2B5EF4-FFF2-40B4-BE49-F238E27FC236}">
                      <a16:creationId xmlns:a16="http://schemas.microsoft.com/office/drawing/2014/main" id="{94747ADD-3B15-7EC3-3688-AA1D46559B52}"/>
                    </a:ext>
                  </a:extLst>
                </p:cNvPr>
                <p:cNvSpPr/>
                <p:nvPr/>
              </p:nvSpPr>
              <p:spPr>
                <a:xfrm>
                  <a:off x="707016" y="2884132"/>
                  <a:ext cx="2096275" cy="1202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第二，</a:t>
                  </a:r>
                  <a:r>
                    <a:rPr kumimoji="1" lang="zh-CN" altLang="en-US" sz="1600" b="1" dirty="0">
                      <a:solidFill>
                        <a:schemeClr val="tx1"/>
                      </a:solidFill>
                    </a:rPr>
                    <a:t>预测本企业产品市场销售量和市场占有率的状况及发展趋势。</a:t>
                  </a:r>
                  <a:endParaRPr kumimoji="1" lang="en-US" altLang="zh-CN" sz="1600" b="1" dirty="0">
                    <a:solidFill>
                      <a:schemeClr val="tx1"/>
                    </a:solidFill>
                  </a:endParaRPr>
                </a:p>
              </p:txBody>
            </p:sp>
            <p:sp>
              <p:nvSpPr>
                <p:cNvPr id="20" name="îṥlídé">
                  <a:extLst>
                    <a:ext uri="{FF2B5EF4-FFF2-40B4-BE49-F238E27FC236}">
                      <a16:creationId xmlns:a16="http://schemas.microsoft.com/office/drawing/2014/main" id="{0CE5BD8E-BDCD-3BB9-E581-F6DC344C6B32}"/>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ïṧ1îḋè">
                <a:extLst>
                  <a:ext uri="{FF2B5EF4-FFF2-40B4-BE49-F238E27FC236}">
                    <a16:creationId xmlns:a16="http://schemas.microsoft.com/office/drawing/2014/main" id="{485CFD6A-E5F0-F50F-775B-9D8893710942}"/>
                  </a:ext>
                </a:extLst>
              </p:cNvPr>
              <p:cNvGrpSpPr/>
              <p:nvPr/>
            </p:nvGrpSpPr>
            <p:grpSpPr>
              <a:xfrm>
                <a:off x="6341558" y="2747090"/>
                <a:ext cx="2096275" cy="1670236"/>
                <a:chOff x="740470" y="2416890"/>
                <a:chExt cx="2096275" cy="1670236"/>
              </a:xfrm>
            </p:grpSpPr>
            <p:sp>
              <p:nvSpPr>
                <p:cNvPr id="16" name="îSḻiḍê">
                  <a:extLst>
                    <a:ext uri="{FF2B5EF4-FFF2-40B4-BE49-F238E27FC236}">
                      <a16:creationId xmlns:a16="http://schemas.microsoft.com/office/drawing/2014/main" id="{5EBE3FED-732F-B332-752E-F407162AF7D9}"/>
                    </a:ext>
                  </a:extLst>
                </p:cNvPr>
                <p:cNvSpPr/>
                <p:nvPr/>
              </p:nvSpPr>
              <p:spPr>
                <a:xfrm>
                  <a:off x="740470" y="2884132"/>
                  <a:ext cx="2096275" cy="1202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第三，</a:t>
                  </a:r>
                  <a:r>
                    <a:rPr kumimoji="1" lang="zh-CN" altLang="en-US" sz="1600" b="1" dirty="0">
                      <a:solidFill>
                        <a:schemeClr val="tx1"/>
                      </a:solidFill>
                    </a:rPr>
                    <a:t>预测市场对产品品种、花色、规格、价格的需求变化的趋势。</a:t>
                  </a:r>
                  <a:endParaRPr kumimoji="1" lang="en-US" altLang="zh-CN" sz="1600" b="1" dirty="0">
                    <a:solidFill>
                      <a:schemeClr val="tx1"/>
                    </a:solidFill>
                  </a:endParaRPr>
                </a:p>
              </p:txBody>
            </p:sp>
            <p:sp>
              <p:nvSpPr>
                <p:cNvPr id="17" name="ïṩ1îḋé">
                  <a:extLst>
                    <a:ext uri="{FF2B5EF4-FFF2-40B4-BE49-F238E27FC236}">
                      <a16:creationId xmlns:a16="http://schemas.microsoft.com/office/drawing/2014/main" id="{B18A4967-ECF4-D54F-D302-5F03E6E9216E}"/>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íşļïḋè">
                <a:extLst>
                  <a:ext uri="{FF2B5EF4-FFF2-40B4-BE49-F238E27FC236}">
                    <a16:creationId xmlns:a16="http://schemas.microsoft.com/office/drawing/2014/main" id="{030A6C23-1D0E-0965-2B02-18F3F3AD9307}"/>
                  </a:ext>
                </a:extLst>
              </p:cNvPr>
              <p:cNvGrpSpPr/>
              <p:nvPr/>
            </p:nvGrpSpPr>
            <p:grpSpPr>
              <a:xfrm>
                <a:off x="9054712" y="2747090"/>
                <a:ext cx="2096275" cy="1177794"/>
                <a:chOff x="773924" y="2416890"/>
                <a:chExt cx="2096275" cy="1177794"/>
              </a:xfrm>
            </p:grpSpPr>
            <p:sp>
              <p:nvSpPr>
                <p:cNvPr id="13" name="ïš1ïḓè">
                  <a:extLst>
                    <a:ext uri="{FF2B5EF4-FFF2-40B4-BE49-F238E27FC236}">
                      <a16:creationId xmlns:a16="http://schemas.microsoft.com/office/drawing/2014/main" id="{42890441-0253-4951-A208-CF52A8DBE555}"/>
                    </a:ext>
                  </a:extLst>
                </p:cNvPr>
                <p:cNvSpPr/>
                <p:nvPr/>
              </p:nvSpPr>
              <p:spPr>
                <a:xfrm>
                  <a:off x="773924" y="2884132"/>
                  <a:ext cx="2096275" cy="710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1600" b="1" dirty="0">
                      <a:solidFill>
                        <a:schemeClr val="accent1"/>
                      </a:solidFill>
                    </a:rPr>
                    <a:t>第四，</a:t>
                  </a:r>
                  <a:r>
                    <a:rPr kumimoji="1" lang="zh-CN" altLang="en-US" sz="1600" b="1" dirty="0">
                      <a:solidFill>
                        <a:schemeClr val="tx1"/>
                      </a:solidFill>
                    </a:rPr>
                    <a:t>预测本企业产品生命周期。</a:t>
                  </a:r>
                </a:p>
              </p:txBody>
            </p:sp>
            <p:sp>
              <p:nvSpPr>
                <p:cNvPr id="14" name="iṣ1íde">
                  <a:extLst>
                    <a:ext uri="{FF2B5EF4-FFF2-40B4-BE49-F238E27FC236}">
                      <a16:creationId xmlns:a16="http://schemas.microsoft.com/office/drawing/2014/main" id="{E7FE1DBE-D917-2582-3E11-FF8330FC7756}"/>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5" name="iṥlïḑé">
              <a:extLst>
                <a:ext uri="{FF2B5EF4-FFF2-40B4-BE49-F238E27FC236}">
                  <a16:creationId xmlns:a16="http://schemas.microsoft.com/office/drawing/2014/main" id="{9A856269-96C4-0077-1E0B-4B8A72B4A583}"/>
                </a:ext>
              </a:extLst>
            </p:cNvPr>
            <p:cNvSpPr txBox="1"/>
            <p:nvPr/>
          </p:nvSpPr>
          <p:spPr>
            <a:xfrm>
              <a:off x="584389" y="2987217"/>
              <a:ext cx="3868663"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二、 市场预测的内容</a:t>
              </a:r>
              <a:endParaRPr kumimoji="0" lang="en-US" altLang="zh-CN" sz="2800" b="1" i="0" u="none" strike="noStrike" kern="1200" cap="none" spc="0" normalizeH="0" baseline="0" noProof="0" dirty="0">
                <a:ln>
                  <a:noFill/>
                </a:ln>
                <a:effectLst/>
                <a:uLnTx/>
                <a:uFillTx/>
              </a:endParaRPr>
            </a:p>
          </p:txBody>
        </p:sp>
      </p:grpSp>
    </p:spTree>
    <p:custDataLst>
      <p:tags r:id="rId1"/>
    </p:custDataLst>
    <p:extLst>
      <p:ext uri="{BB962C8B-B14F-4D97-AF65-F5344CB8AC3E}">
        <p14:creationId xmlns:p14="http://schemas.microsoft.com/office/powerpoint/2010/main" val="32617758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068BAB33-435A-C112-A66B-3B38D89A1905}"/>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第二节 市场预测</a:t>
            </a:r>
            <a:endParaRPr lang="en-US" altLang="zh-CN" sz="3600" b="1" dirty="0">
              <a:solidFill>
                <a:schemeClr val="accent1">
                  <a:lumMod val="75000"/>
                </a:schemeClr>
              </a:solidFill>
              <a:latin typeface="+mn-ea"/>
            </a:endParaRPr>
          </a:p>
        </p:txBody>
      </p:sp>
      <p:sp>
        <p:nvSpPr>
          <p:cNvPr id="4" name="ïṡḷïḑé">
            <a:extLst>
              <a:ext uri="{FF2B5EF4-FFF2-40B4-BE49-F238E27FC236}">
                <a16:creationId xmlns:a16="http://schemas.microsoft.com/office/drawing/2014/main" id="{EC091DCA-7997-F978-03A1-61EB4EBCCFFE}"/>
              </a:ext>
            </a:extLst>
          </p:cNvPr>
          <p:cNvSpPr/>
          <p:nvPr/>
        </p:nvSpPr>
        <p:spPr bwMode="auto">
          <a:xfrm rot="16200000">
            <a:off x="2678320" y="2580075"/>
            <a:ext cx="4347458" cy="1869710"/>
          </a:xfrm>
          <a:prstGeom prst="trapezoid">
            <a:avLst>
              <a:gd name="adj" fmla="val 58093"/>
            </a:avLst>
          </a:prstGeom>
          <a:gradFill>
            <a:gsLst>
              <a:gs pos="0">
                <a:schemeClr val="accent1"/>
              </a:gs>
              <a:gs pos="100000">
                <a:schemeClr val="tx2">
                  <a:alpha val="0"/>
                  <a:lumMod val="19000"/>
                  <a:lumOff val="81000"/>
                </a:schemeClr>
              </a:gs>
            </a:gsLst>
            <a:lin ang="5400000" scaled="1"/>
          </a:gradFill>
          <a:ln w="19050">
            <a:noFill/>
            <a:round/>
            <a:headEnd/>
            <a:tailEnd/>
          </a:ln>
        </p:spPr>
        <p:txBody>
          <a:bodyPr anchor="ctr"/>
          <a:lstStyle/>
          <a:p>
            <a:pPr algn="ctr"/>
            <a:endParaRPr/>
          </a:p>
        </p:txBody>
      </p:sp>
      <p:grpSp>
        <p:nvGrpSpPr>
          <p:cNvPr id="5" name="ïSḻíḋê">
            <a:extLst>
              <a:ext uri="{FF2B5EF4-FFF2-40B4-BE49-F238E27FC236}">
                <a16:creationId xmlns:a16="http://schemas.microsoft.com/office/drawing/2014/main" id="{85A4D911-4D6C-8FDD-15C9-C89C54154C3B}"/>
              </a:ext>
            </a:extLst>
          </p:cNvPr>
          <p:cNvGrpSpPr/>
          <p:nvPr/>
        </p:nvGrpSpPr>
        <p:grpSpPr>
          <a:xfrm>
            <a:off x="666850" y="2271548"/>
            <a:ext cx="3378615" cy="3082462"/>
            <a:chOff x="1454151" y="1073247"/>
            <a:chExt cx="4808538" cy="4387043"/>
          </a:xfrm>
        </p:grpSpPr>
        <p:sp>
          <p:nvSpPr>
            <p:cNvPr id="38" name="íṩḷídê">
              <a:extLst>
                <a:ext uri="{FF2B5EF4-FFF2-40B4-BE49-F238E27FC236}">
                  <a16:creationId xmlns:a16="http://schemas.microsoft.com/office/drawing/2014/main" id="{A1D7D236-D143-93CD-B392-D4DA5BAD4D4B}"/>
                </a:ext>
              </a:extLst>
            </p:cNvPr>
            <p:cNvSpPr/>
            <p:nvPr/>
          </p:nvSpPr>
          <p:spPr bwMode="auto">
            <a:xfrm>
              <a:off x="3121026" y="1073247"/>
              <a:ext cx="1285876" cy="4387043"/>
            </a:xfrm>
            <a:custGeom>
              <a:avLst/>
              <a:gdLst>
                <a:gd name="T0" fmla="*/ 1764 w 4053"/>
                <a:gd name="T1" fmla="*/ 0 h 16197"/>
                <a:gd name="T2" fmla="*/ 2323 w 4053"/>
                <a:gd name="T3" fmla="*/ 0 h 16197"/>
                <a:gd name="T4" fmla="*/ 2323 w 4053"/>
                <a:gd name="T5" fmla="*/ 892 h 16197"/>
                <a:gd name="T6" fmla="*/ 1764 w 4053"/>
                <a:gd name="T7" fmla="*/ 892 h 16197"/>
                <a:gd name="T8" fmla="*/ 1764 w 4053"/>
                <a:gd name="T9" fmla="*/ 0 h 16197"/>
                <a:gd name="T10" fmla="*/ 1831 w 4053"/>
                <a:gd name="T11" fmla="*/ 11317 h 16197"/>
                <a:gd name="T12" fmla="*/ 2256 w 4053"/>
                <a:gd name="T13" fmla="*/ 11317 h 16197"/>
                <a:gd name="T14" fmla="*/ 2256 w 4053"/>
                <a:gd name="T15" fmla="*/ 13709 h 16197"/>
                <a:gd name="T16" fmla="*/ 4053 w 4053"/>
                <a:gd name="T17" fmla="*/ 15988 h 16197"/>
                <a:gd name="T18" fmla="*/ 3787 w 4053"/>
                <a:gd name="T19" fmla="*/ 16197 h 16197"/>
                <a:gd name="T20" fmla="*/ 2256 w 4053"/>
                <a:gd name="T21" fmla="*/ 14256 h 16197"/>
                <a:gd name="T22" fmla="*/ 2256 w 4053"/>
                <a:gd name="T23" fmla="*/ 16151 h 16197"/>
                <a:gd name="T24" fmla="*/ 1831 w 4053"/>
                <a:gd name="T25" fmla="*/ 16151 h 16197"/>
                <a:gd name="T26" fmla="*/ 1831 w 4053"/>
                <a:gd name="T27" fmla="*/ 14215 h 16197"/>
                <a:gd name="T28" fmla="*/ 266 w 4053"/>
                <a:gd name="T29" fmla="*/ 16197 h 16197"/>
                <a:gd name="T30" fmla="*/ 0 w 4053"/>
                <a:gd name="T31" fmla="*/ 15988 h 16197"/>
                <a:gd name="T32" fmla="*/ 1831 w 4053"/>
                <a:gd name="T33" fmla="*/ 13668 h 16197"/>
                <a:gd name="T34" fmla="*/ 1831 w 4053"/>
                <a:gd name="T35" fmla="*/ 11317 h 16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53" h="16197">
                  <a:moveTo>
                    <a:pt x="1764" y="0"/>
                  </a:moveTo>
                  <a:lnTo>
                    <a:pt x="2323" y="0"/>
                  </a:lnTo>
                  <a:lnTo>
                    <a:pt x="2323" y="892"/>
                  </a:lnTo>
                  <a:lnTo>
                    <a:pt x="1764" y="892"/>
                  </a:lnTo>
                  <a:lnTo>
                    <a:pt x="1764" y="0"/>
                  </a:lnTo>
                  <a:close/>
                  <a:moveTo>
                    <a:pt x="1831" y="11317"/>
                  </a:moveTo>
                  <a:lnTo>
                    <a:pt x="2256" y="11317"/>
                  </a:lnTo>
                  <a:lnTo>
                    <a:pt x="2256" y="13709"/>
                  </a:lnTo>
                  <a:lnTo>
                    <a:pt x="4053" y="15988"/>
                  </a:lnTo>
                  <a:lnTo>
                    <a:pt x="3787" y="16197"/>
                  </a:lnTo>
                  <a:lnTo>
                    <a:pt x="2256" y="14256"/>
                  </a:lnTo>
                  <a:lnTo>
                    <a:pt x="2256" y="16151"/>
                  </a:lnTo>
                  <a:lnTo>
                    <a:pt x="1831" y="16151"/>
                  </a:lnTo>
                  <a:lnTo>
                    <a:pt x="1831" y="14215"/>
                  </a:lnTo>
                  <a:lnTo>
                    <a:pt x="266" y="16197"/>
                  </a:lnTo>
                  <a:lnTo>
                    <a:pt x="0" y="15988"/>
                  </a:lnTo>
                  <a:lnTo>
                    <a:pt x="1831" y="13668"/>
                  </a:lnTo>
                  <a:lnTo>
                    <a:pt x="1831" y="11317"/>
                  </a:lnTo>
                  <a:close/>
                </a:path>
              </a:pathLst>
            </a:custGeom>
            <a:solidFill>
              <a:schemeClr val="tx2">
                <a:lumMod val="20000"/>
                <a:lumOff val="80000"/>
              </a:schemeClr>
            </a:solidFill>
            <a:ln>
              <a:noFill/>
            </a:ln>
            <a:effectLst>
              <a:outerShdw blurRad="76200" dir="13500000" sy="23000" kx="1200000" algn="br" rotWithShape="0">
                <a:prstClr val="black">
                  <a:alpha val="20000"/>
                </a:prst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íśľïdé">
              <a:extLst>
                <a:ext uri="{FF2B5EF4-FFF2-40B4-BE49-F238E27FC236}">
                  <a16:creationId xmlns:a16="http://schemas.microsoft.com/office/drawing/2014/main" id="{9E00DA31-75C7-2B05-91E8-5B4CD3E563DA}"/>
                </a:ext>
              </a:extLst>
            </p:cNvPr>
            <p:cNvSpPr/>
            <p:nvPr/>
          </p:nvSpPr>
          <p:spPr bwMode="auto">
            <a:xfrm>
              <a:off x="1454151" y="1196975"/>
              <a:ext cx="4808538" cy="3309938"/>
            </a:xfrm>
            <a:custGeom>
              <a:avLst/>
              <a:gdLst>
                <a:gd name="T0" fmla="*/ 233 w 15146"/>
                <a:gd name="T1" fmla="*/ 466 h 10425"/>
                <a:gd name="T2" fmla="*/ 186 w 15146"/>
                <a:gd name="T3" fmla="*/ 460 h 10425"/>
                <a:gd name="T4" fmla="*/ 142 w 15146"/>
                <a:gd name="T5" fmla="*/ 447 h 10425"/>
                <a:gd name="T6" fmla="*/ 68 w 15146"/>
                <a:gd name="T7" fmla="*/ 397 h 10425"/>
                <a:gd name="T8" fmla="*/ 19 w 15146"/>
                <a:gd name="T9" fmla="*/ 323 h 10425"/>
                <a:gd name="T10" fmla="*/ 5 w 15146"/>
                <a:gd name="T11" fmla="*/ 279 h 10425"/>
                <a:gd name="T12" fmla="*/ 0 w 15146"/>
                <a:gd name="T13" fmla="*/ 233 h 10425"/>
                <a:gd name="T14" fmla="*/ 3 w 15146"/>
                <a:gd name="T15" fmla="*/ 197 h 10425"/>
                <a:gd name="T16" fmla="*/ 15 w 15146"/>
                <a:gd name="T17" fmla="*/ 154 h 10425"/>
                <a:gd name="T18" fmla="*/ 54 w 15146"/>
                <a:gd name="T19" fmla="*/ 85 h 10425"/>
                <a:gd name="T20" fmla="*/ 123 w 15146"/>
                <a:gd name="T21" fmla="*/ 28 h 10425"/>
                <a:gd name="T22" fmla="*/ 175 w 15146"/>
                <a:gd name="T23" fmla="*/ 8 h 10425"/>
                <a:gd name="T24" fmla="*/ 221 w 15146"/>
                <a:gd name="T25" fmla="*/ 1 h 10425"/>
                <a:gd name="T26" fmla="*/ 14938 w 15146"/>
                <a:gd name="T27" fmla="*/ 2 h 10425"/>
                <a:gd name="T28" fmla="*/ 14983 w 15146"/>
                <a:gd name="T29" fmla="*/ 11 h 10425"/>
                <a:gd name="T30" fmla="*/ 15044 w 15146"/>
                <a:gd name="T31" fmla="*/ 40 h 10425"/>
                <a:gd name="T32" fmla="*/ 15106 w 15146"/>
                <a:gd name="T33" fmla="*/ 104 h 10425"/>
                <a:gd name="T34" fmla="*/ 15135 w 15146"/>
                <a:gd name="T35" fmla="*/ 164 h 10425"/>
                <a:gd name="T36" fmla="*/ 15145 w 15146"/>
                <a:gd name="T37" fmla="*/ 209 h 10425"/>
                <a:gd name="T38" fmla="*/ 15146 w 15146"/>
                <a:gd name="T39" fmla="*/ 245 h 10425"/>
                <a:gd name="T40" fmla="*/ 15138 w 15146"/>
                <a:gd name="T41" fmla="*/ 291 h 10425"/>
                <a:gd name="T42" fmla="*/ 15118 w 15146"/>
                <a:gd name="T43" fmla="*/ 343 h 10425"/>
                <a:gd name="T44" fmla="*/ 15061 w 15146"/>
                <a:gd name="T45" fmla="*/ 412 h 10425"/>
                <a:gd name="T46" fmla="*/ 14993 w 15146"/>
                <a:gd name="T47" fmla="*/ 451 h 10425"/>
                <a:gd name="T48" fmla="*/ 14949 w 15146"/>
                <a:gd name="T49" fmla="*/ 462 h 10425"/>
                <a:gd name="T50" fmla="*/ 14729 w 15146"/>
                <a:gd name="T51" fmla="*/ 466 h 10425"/>
                <a:gd name="T52" fmla="*/ 14938 w 15146"/>
                <a:gd name="T53" fmla="*/ 9960 h 10425"/>
                <a:gd name="T54" fmla="*/ 14983 w 15146"/>
                <a:gd name="T55" fmla="*/ 9970 h 10425"/>
                <a:gd name="T56" fmla="*/ 15044 w 15146"/>
                <a:gd name="T57" fmla="*/ 9999 h 10425"/>
                <a:gd name="T58" fmla="*/ 15106 w 15146"/>
                <a:gd name="T59" fmla="*/ 10062 h 10425"/>
                <a:gd name="T60" fmla="*/ 15135 w 15146"/>
                <a:gd name="T61" fmla="*/ 10123 h 10425"/>
                <a:gd name="T62" fmla="*/ 15145 w 15146"/>
                <a:gd name="T63" fmla="*/ 10168 h 10425"/>
                <a:gd name="T64" fmla="*/ 15146 w 15146"/>
                <a:gd name="T65" fmla="*/ 10203 h 10425"/>
                <a:gd name="T66" fmla="*/ 15138 w 15146"/>
                <a:gd name="T67" fmla="*/ 10249 h 10425"/>
                <a:gd name="T68" fmla="*/ 15118 w 15146"/>
                <a:gd name="T69" fmla="*/ 10303 h 10425"/>
                <a:gd name="T70" fmla="*/ 15061 w 15146"/>
                <a:gd name="T71" fmla="*/ 10371 h 10425"/>
                <a:gd name="T72" fmla="*/ 14993 w 15146"/>
                <a:gd name="T73" fmla="*/ 10410 h 10425"/>
                <a:gd name="T74" fmla="*/ 14949 w 15146"/>
                <a:gd name="T75" fmla="*/ 10421 h 10425"/>
                <a:gd name="T76" fmla="*/ 233 w 15146"/>
                <a:gd name="T77" fmla="*/ 10425 h 10425"/>
                <a:gd name="T78" fmla="*/ 186 w 15146"/>
                <a:gd name="T79" fmla="*/ 10419 h 10425"/>
                <a:gd name="T80" fmla="*/ 142 w 15146"/>
                <a:gd name="T81" fmla="*/ 10406 h 10425"/>
                <a:gd name="T82" fmla="*/ 68 w 15146"/>
                <a:gd name="T83" fmla="*/ 10356 h 10425"/>
                <a:gd name="T84" fmla="*/ 19 w 15146"/>
                <a:gd name="T85" fmla="*/ 10282 h 10425"/>
                <a:gd name="T86" fmla="*/ 5 w 15146"/>
                <a:gd name="T87" fmla="*/ 10238 h 10425"/>
                <a:gd name="T88" fmla="*/ 0 w 15146"/>
                <a:gd name="T89" fmla="*/ 10191 h 10425"/>
                <a:gd name="T90" fmla="*/ 3 w 15146"/>
                <a:gd name="T91" fmla="*/ 10156 h 10425"/>
                <a:gd name="T92" fmla="*/ 15 w 15146"/>
                <a:gd name="T93" fmla="*/ 10112 h 10425"/>
                <a:gd name="T94" fmla="*/ 54 w 15146"/>
                <a:gd name="T95" fmla="*/ 10044 h 10425"/>
                <a:gd name="T96" fmla="*/ 123 w 15146"/>
                <a:gd name="T97" fmla="*/ 9987 h 10425"/>
                <a:gd name="T98" fmla="*/ 175 w 15146"/>
                <a:gd name="T99" fmla="*/ 9967 h 10425"/>
                <a:gd name="T100" fmla="*/ 221 w 15146"/>
                <a:gd name="T101" fmla="*/ 9959 h 10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46" h="10425">
                  <a:moveTo>
                    <a:pt x="233" y="9959"/>
                  </a:moveTo>
                  <a:lnTo>
                    <a:pt x="418" y="9959"/>
                  </a:lnTo>
                  <a:lnTo>
                    <a:pt x="418" y="466"/>
                  </a:lnTo>
                  <a:lnTo>
                    <a:pt x="233" y="466"/>
                  </a:lnTo>
                  <a:lnTo>
                    <a:pt x="221" y="466"/>
                  </a:lnTo>
                  <a:lnTo>
                    <a:pt x="209" y="465"/>
                  </a:lnTo>
                  <a:lnTo>
                    <a:pt x="198" y="462"/>
                  </a:lnTo>
                  <a:lnTo>
                    <a:pt x="186" y="460"/>
                  </a:lnTo>
                  <a:lnTo>
                    <a:pt x="175" y="458"/>
                  </a:lnTo>
                  <a:lnTo>
                    <a:pt x="164" y="455"/>
                  </a:lnTo>
                  <a:lnTo>
                    <a:pt x="153" y="451"/>
                  </a:lnTo>
                  <a:lnTo>
                    <a:pt x="142" y="447"/>
                  </a:lnTo>
                  <a:lnTo>
                    <a:pt x="123" y="437"/>
                  </a:lnTo>
                  <a:lnTo>
                    <a:pt x="103" y="425"/>
                  </a:lnTo>
                  <a:lnTo>
                    <a:pt x="85" y="412"/>
                  </a:lnTo>
                  <a:lnTo>
                    <a:pt x="68" y="397"/>
                  </a:lnTo>
                  <a:lnTo>
                    <a:pt x="54" y="381"/>
                  </a:lnTo>
                  <a:lnTo>
                    <a:pt x="40" y="363"/>
                  </a:lnTo>
                  <a:lnTo>
                    <a:pt x="29" y="343"/>
                  </a:lnTo>
                  <a:lnTo>
                    <a:pt x="19" y="323"/>
                  </a:lnTo>
                  <a:lnTo>
                    <a:pt x="15" y="313"/>
                  </a:lnTo>
                  <a:lnTo>
                    <a:pt x="10" y="302"/>
                  </a:lnTo>
                  <a:lnTo>
                    <a:pt x="8" y="291"/>
                  </a:lnTo>
                  <a:lnTo>
                    <a:pt x="5" y="279"/>
                  </a:lnTo>
                  <a:lnTo>
                    <a:pt x="3" y="268"/>
                  </a:lnTo>
                  <a:lnTo>
                    <a:pt x="2" y="256"/>
                  </a:lnTo>
                  <a:lnTo>
                    <a:pt x="0" y="245"/>
                  </a:lnTo>
                  <a:lnTo>
                    <a:pt x="0" y="233"/>
                  </a:lnTo>
                  <a:lnTo>
                    <a:pt x="0" y="233"/>
                  </a:lnTo>
                  <a:lnTo>
                    <a:pt x="0" y="221"/>
                  </a:lnTo>
                  <a:lnTo>
                    <a:pt x="2" y="209"/>
                  </a:lnTo>
                  <a:lnTo>
                    <a:pt x="3" y="197"/>
                  </a:lnTo>
                  <a:lnTo>
                    <a:pt x="5" y="186"/>
                  </a:lnTo>
                  <a:lnTo>
                    <a:pt x="8" y="174"/>
                  </a:lnTo>
                  <a:lnTo>
                    <a:pt x="10" y="164"/>
                  </a:lnTo>
                  <a:lnTo>
                    <a:pt x="15" y="154"/>
                  </a:lnTo>
                  <a:lnTo>
                    <a:pt x="19" y="143"/>
                  </a:lnTo>
                  <a:lnTo>
                    <a:pt x="29" y="122"/>
                  </a:lnTo>
                  <a:lnTo>
                    <a:pt x="40" y="104"/>
                  </a:lnTo>
                  <a:lnTo>
                    <a:pt x="54" y="85"/>
                  </a:lnTo>
                  <a:lnTo>
                    <a:pt x="68" y="69"/>
                  </a:lnTo>
                  <a:lnTo>
                    <a:pt x="85" y="53"/>
                  </a:lnTo>
                  <a:lnTo>
                    <a:pt x="103" y="40"/>
                  </a:lnTo>
                  <a:lnTo>
                    <a:pt x="123" y="28"/>
                  </a:lnTo>
                  <a:lnTo>
                    <a:pt x="142" y="19"/>
                  </a:lnTo>
                  <a:lnTo>
                    <a:pt x="153" y="14"/>
                  </a:lnTo>
                  <a:lnTo>
                    <a:pt x="164" y="11"/>
                  </a:lnTo>
                  <a:lnTo>
                    <a:pt x="175" y="8"/>
                  </a:lnTo>
                  <a:lnTo>
                    <a:pt x="186" y="5"/>
                  </a:lnTo>
                  <a:lnTo>
                    <a:pt x="198" y="3"/>
                  </a:lnTo>
                  <a:lnTo>
                    <a:pt x="209" y="2"/>
                  </a:lnTo>
                  <a:lnTo>
                    <a:pt x="221" y="1"/>
                  </a:lnTo>
                  <a:lnTo>
                    <a:pt x="233" y="0"/>
                  </a:lnTo>
                  <a:lnTo>
                    <a:pt x="14914" y="0"/>
                  </a:lnTo>
                  <a:lnTo>
                    <a:pt x="14926" y="1"/>
                  </a:lnTo>
                  <a:lnTo>
                    <a:pt x="14938" y="2"/>
                  </a:lnTo>
                  <a:lnTo>
                    <a:pt x="14949" y="3"/>
                  </a:lnTo>
                  <a:lnTo>
                    <a:pt x="14961" y="5"/>
                  </a:lnTo>
                  <a:lnTo>
                    <a:pt x="14972" y="8"/>
                  </a:lnTo>
                  <a:lnTo>
                    <a:pt x="14983" y="11"/>
                  </a:lnTo>
                  <a:lnTo>
                    <a:pt x="14993" y="14"/>
                  </a:lnTo>
                  <a:lnTo>
                    <a:pt x="15004" y="19"/>
                  </a:lnTo>
                  <a:lnTo>
                    <a:pt x="15024" y="28"/>
                  </a:lnTo>
                  <a:lnTo>
                    <a:pt x="15044" y="40"/>
                  </a:lnTo>
                  <a:lnTo>
                    <a:pt x="15061" y="53"/>
                  </a:lnTo>
                  <a:lnTo>
                    <a:pt x="15077" y="69"/>
                  </a:lnTo>
                  <a:lnTo>
                    <a:pt x="15093" y="85"/>
                  </a:lnTo>
                  <a:lnTo>
                    <a:pt x="15106" y="104"/>
                  </a:lnTo>
                  <a:lnTo>
                    <a:pt x="15118" y="122"/>
                  </a:lnTo>
                  <a:lnTo>
                    <a:pt x="15127" y="143"/>
                  </a:lnTo>
                  <a:lnTo>
                    <a:pt x="15132" y="154"/>
                  </a:lnTo>
                  <a:lnTo>
                    <a:pt x="15135" y="164"/>
                  </a:lnTo>
                  <a:lnTo>
                    <a:pt x="15138" y="174"/>
                  </a:lnTo>
                  <a:lnTo>
                    <a:pt x="15142" y="186"/>
                  </a:lnTo>
                  <a:lnTo>
                    <a:pt x="15144" y="197"/>
                  </a:lnTo>
                  <a:lnTo>
                    <a:pt x="15145" y="209"/>
                  </a:lnTo>
                  <a:lnTo>
                    <a:pt x="15146" y="221"/>
                  </a:lnTo>
                  <a:lnTo>
                    <a:pt x="15146" y="233"/>
                  </a:lnTo>
                  <a:lnTo>
                    <a:pt x="15146" y="233"/>
                  </a:lnTo>
                  <a:lnTo>
                    <a:pt x="15146" y="245"/>
                  </a:lnTo>
                  <a:lnTo>
                    <a:pt x="15145" y="256"/>
                  </a:lnTo>
                  <a:lnTo>
                    <a:pt x="15144" y="268"/>
                  </a:lnTo>
                  <a:lnTo>
                    <a:pt x="15142" y="279"/>
                  </a:lnTo>
                  <a:lnTo>
                    <a:pt x="15138" y="291"/>
                  </a:lnTo>
                  <a:lnTo>
                    <a:pt x="15135" y="302"/>
                  </a:lnTo>
                  <a:lnTo>
                    <a:pt x="15132" y="313"/>
                  </a:lnTo>
                  <a:lnTo>
                    <a:pt x="15127" y="323"/>
                  </a:lnTo>
                  <a:lnTo>
                    <a:pt x="15118" y="343"/>
                  </a:lnTo>
                  <a:lnTo>
                    <a:pt x="15106" y="363"/>
                  </a:lnTo>
                  <a:lnTo>
                    <a:pt x="15093" y="381"/>
                  </a:lnTo>
                  <a:lnTo>
                    <a:pt x="15077" y="397"/>
                  </a:lnTo>
                  <a:lnTo>
                    <a:pt x="15061" y="412"/>
                  </a:lnTo>
                  <a:lnTo>
                    <a:pt x="15044" y="425"/>
                  </a:lnTo>
                  <a:lnTo>
                    <a:pt x="15024" y="437"/>
                  </a:lnTo>
                  <a:lnTo>
                    <a:pt x="15004" y="447"/>
                  </a:lnTo>
                  <a:lnTo>
                    <a:pt x="14993" y="451"/>
                  </a:lnTo>
                  <a:lnTo>
                    <a:pt x="14983" y="455"/>
                  </a:lnTo>
                  <a:lnTo>
                    <a:pt x="14972" y="458"/>
                  </a:lnTo>
                  <a:lnTo>
                    <a:pt x="14961" y="460"/>
                  </a:lnTo>
                  <a:lnTo>
                    <a:pt x="14949" y="462"/>
                  </a:lnTo>
                  <a:lnTo>
                    <a:pt x="14938" y="465"/>
                  </a:lnTo>
                  <a:lnTo>
                    <a:pt x="14926" y="466"/>
                  </a:lnTo>
                  <a:lnTo>
                    <a:pt x="14914" y="466"/>
                  </a:lnTo>
                  <a:lnTo>
                    <a:pt x="14729" y="466"/>
                  </a:lnTo>
                  <a:lnTo>
                    <a:pt x="14729" y="9959"/>
                  </a:lnTo>
                  <a:lnTo>
                    <a:pt x="14914" y="9959"/>
                  </a:lnTo>
                  <a:lnTo>
                    <a:pt x="14926" y="9959"/>
                  </a:lnTo>
                  <a:lnTo>
                    <a:pt x="14938" y="9960"/>
                  </a:lnTo>
                  <a:lnTo>
                    <a:pt x="14949" y="9962"/>
                  </a:lnTo>
                  <a:lnTo>
                    <a:pt x="14961" y="9964"/>
                  </a:lnTo>
                  <a:lnTo>
                    <a:pt x="14972" y="9967"/>
                  </a:lnTo>
                  <a:lnTo>
                    <a:pt x="14983" y="9970"/>
                  </a:lnTo>
                  <a:lnTo>
                    <a:pt x="14993" y="9973"/>
                  </a:lnTo>
                  <a:lnTo>
                    <a:pt x="15004" y="9978"/>
                  </a:lnTo>
                  <a:lnTo>
                    <a:pt x="15024" y="9987"/>
                  </a:lnTo>
                  <a:lnTo>
                    <a:pt x="15044" y="9999"/>
                  </a:lnTo>
                  <a:lnTo>
                    <a:pt x="15061" y="10012"/>
                  </a:lnTo>
                  <a:lnTo>
                    <a:pt x="15077" y="10028"/>
                  </a:lnTo>
                  <a:lnTo>
                    <a:pt x="15093" y="10044"/>
                  </a:lnTo>
                  <a:lnTo>
                    <a:pt x="15106" y="10062"/>
                  </a:lnTo>
                  <a:lnTo>
                    <a:pt x="15118" y="10081"/>
                  </a:lnTo>
                  <a:lnTo>
                    <a:pt x="15127" y="10102"/>
                  </a:lnTo>
                  <a:lnTo>
                    <a:pt x="15132" y="10112"/>
                  </a:lnTo>
                  <a:lnTo>
                    <a:pt x="15135" y="10123"/>
                  </a:lnTo>
                  <a:lnTo>
                    <a:pt x="15138" y="10133"/>
                  </a:lnTo>
                  <a:lnTo>
                    <a:pt x="15142" y="10145"/>
                  </a:lnTo>
                  <a:lnTo>
                    <a:pt x="15144" y="10156"/>
                  </a:lnTo>
                  <a:lnTo>
                    <a:pt x="15145" y="10168"/>
                  </a:lnTo>
                  <a:lnTo>
                    <a:pt x="15146" y="10179"/>
                  </a:lnTo>
                  <a:lnTo>
                    <a:pt x="15146" y="10191"/>
                  </a:lnTo>
                  <a:lnTo>
                    <a:pt x="15146" y="10191"/>
                  </a:lnTo>
                  <a:lnTo>
                    <a:pt x="15146" y="10203"/>
                  </a:lnTo>
                  <a:lnTo>
                    <a:pt x="15145" y="10215"/>
                  </a:lnTo>
                  <a:lnTo>
                    <a:pt x="15144" y="10227"/>
                  </a:lnTo>
                  <a:lnTo>
                    <a:pt x="15142" y="10238"/>
                  </a:lnTo>
                  <a:lnTo>
                    <a:pt x="15138" y="10249"/>
                  </a:lnTo>
                  <a:lnTo>
                    <a:pt x="15135" y="10261"/>
                  </a:lnTo>
                  <a:lnTo>
                    <a:pt x="15132" y="10271"/>
                  </a:lnTo>
                  <a:lnTo>
                    <a:pt x="15127" y="10282"/>
                  </a:lnTo>
                  <a:lnTo>
                    <a:pt x="15118" y="10303"/>
                  </a:lnTo>
                  <a:lnTo>
                    <a:pt x="15106" y="10321"/>
                  </a:lnTo>
                  <a:lnTo>
                    <a:pt x="15093" y="10340"/>
                  </a:lnTo>
                  <a:lnTo>
                    <a:pt x="15077" y="10356"/>
                  </a:lnTo>
                  <a:lnTo>
                    <a:pt x="15061" y="10371"/>
                  </a:lnTo>
                  <a:lnTo>
                    <a:pt x="15044" y="10384"/>
                  </a:lnTo>
                  <a:lnTo>
                    <a:pt x="15024" y="10396"/>
                  </a:lnTo>
                  <a:lnTo>
                    <a:pt x="15004" y="10406"/>
                  </a:lnTo>
                  <a:lnTo>
                    <a:pt x="14993" y="10410"/>
                  </a:lnTo>
                  <a:lnTo>
                    <a:pt x="14983" y="10414"/>
                  </a:lnTo>
                  <a:lnTo>
                    <a:pt x="14972" y="10417"/>
                  </a:lnTo>
                  <a:lnTo>
                    <a:pt x="14961" y="10419"/>
                  </a:lnTo>
                  <a:lnTo>
                    <a:pt x="14949" y="10421"/>
                  </a:lnTo>
                  <a:lnTo>
                    <a:pt x="14938" y="10422"/>
                  </a:lnTo>
                  <a:lnTo>
                    <a:pt x="14926" y="10424"/>
                  </a:lnTo>
                  <a:lnTo>
                    <a:pt x="14914" y="10425"/>
                  </a:lnTo>
                  <a:lnTo>
                    <a:pt x="233" y="10425"/>
                  </a:lnTo>
                  <a:lnTo>
                    <a:pt x="221" y="10424"/>
                  </a:lnTo>
                  <a:lnTo>
                    <a:pt x="209" y="10422"/>
                  </a:lnTo>
                  <a:lnTo>
                    <a:pt x="198" y="10421"/>
                  </a:lnTo>
                  <a:lnTo>
                    <a:pt x="186" y="10419"/>
                  </a:lnTo>
                  <a:lnTo>
                    <a:pt x="175" y="10417"/>
                  </a:lnTo>
                  <a:lnTo>
                    <a:pt x="164" y="10414"/>
                  </a:lnTo>
                  <a:lnTo>
                    <a:pt x="153" y="10410"/>
                  </a:lnTo>
                  <a:lnTo>
                    <a:pt x="142" y="10406"/>
                  </a:lnTo>
                  <a:lnTo>
                    <a:pt x="123" y="10396"/>
                  </a:lnTo>
                  <a:lnTo>
                    <a:pt x="103" y="10384"/>
                  </a:lnTo>
                  <a:lnTo>
                    <a:pt x="85" y="10371"/>
                  </a:lnTo>
                  <a:lnTo>
                    <a:pt x="68" y="10356"/>
                  </a:lnTo>
                  <a:lnTo>
                    <a:pt x="54" y="10340"/>
                  </a:lnTo>
                  <a:lnTo>
                    <a:pt x="40" y="10321"/>
                  </a:lnTo>
                  <a:lnTo>
                    <a:pt x="29" y="10303"/>
                  </a:lnTo>
                  <a:lnTo>
                    <a:pt x="19" y="10282"/>
                  </a:lnTo>
                  <a:lnTo>
                    <a:pt x="15" y="10271"/>
                  </a:lnTo>
                  <a:lnTo>
                    <a:pt x="10" y="10261"/>
                  </a:lnTo>
                  <a:lnTo>
                    <a:pt x="8" y="10249"/>
                  </a:lnTo>
                  <a:lnTo>
                    <a:pt x="5" y="10238"/>
                  </a:lnTo>
                  <a:lnTo>
                    <a:pt x="3" y="10227"/>
                  </a:lnTo>
                  <a:lnTo>
                    <a:pt x="2" y="10215"/>
                  </a:lnTo>
                  <a:lnTo>
                    <a:pt x="0" y="10203"/>
                  </a:lnTo>
                  <a:lnTo>
                    <a:pt x="0" y="10191"/>
                  </a:lnTo>
                  <a:lnTo>
                    <a:pt x="0" y="10191"/>
                  </a:lnTo>
                  <a:lnTo>
                    <a:pt x="0" y="10179"/>
                  </a:lnTo>
                  <a:lnTo>
                    <a:pt x="2" y="10168"/>
                  </a:lnTo>
                  <a:lnTo>
                    <a:pt x="3" y="10156"/>
                  </a:lnTo>
                  <a:lnTo>
                    <a:pt x="5" y="10145"/>
                  </a:lnTo>
                  <a:lnTo>
                    <a:pt x="8" y="10133"/>
                  </a:lnTo>
                  <a:lnTo>
                    <a:pt x="10" y="10123"/>
                  </a:lnTo>
                  <a:lnTo>
                    <a:pt x="15" y="10112"/>
                  </a:lnTo>
                  <a:lnTo>
                    <a:pt x="19" y="10102"/>
                  </a:lnTo>
                  <a:lnTo>
                    <a:pt x="29" y="10081"/>
                  </a:lnTo>
                  <a:lnTo>
                    <a:pt x="40" y="10062"/>
                  </a:lnTo>
                  <a:lnTo>
                    <a:pt x="54" y="10044"/>
                  </a:lnTo>
                  <a:lnTo>
                    <a:pt x="68" y="10028"/>
                  </a:lnTo>
                  <a:lnTo>
                    <a:pt x="85" y="10012"/>
                  </a:lnTo>
                  <a:lnTo>
                    <a:pt x="103" y="9999"/>
                  </a:lnTo>
                  <a:lnTo>
                    <a:pt x="123" y="9987"/>
                  </a:lnTo>
                  <a:lnTo>
                    <a:pt x="142" y="9978"/>
                  </a:lnTo>
                  <a:lnTo>
                    <a:pt x="153" y="9973"/>
                  </a:lnTo>
                  <a:lnTo>
                    <a:pt x="164" y="9970"/>
                  </a:lnTo>
                  <a:lnTo>
                    <a:pt x="175" y="9967"/>
                  </a:lnTo>
                  <a:lnTo>
                    <a:pt x="186" y="9964"/>
                  </a:lnTo>
                  <a:lnTo>
                    <a:pt x="198" y="9962"/>
                  </a:lnTo>
                  <a:lnTo>
                    <a:pt x="209" y="9960"/>
                  </a:lnTo>
                  <a:lnTo>
                    <a:pt x="221" y="9959"/>
                  </a:lnTo>
                  <a:lnTo>
                    <a:pt x="233" y="9959"/>
                  </a:ln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íṣľiḍè">
              <a:extLst>
                <a:ext uri="{FF2B5EF4-FFF2-40B4-BE49-F238E27FC236}">
                  <a16:creationId xmlns:a16="http://schemas.microsoft.com/office/drawing/2014/main" id="{4ADA32CE-78E9-63D4-7331-53155FA4705A}"/>
                </a:ext>
              </a:extLst>
            </p:cNvPr>
            <p:cNvSpPr/>
            <p:nvPr/>
          </p:nvSpPr>
          <p:spPr bwMode="auto">
            <a:xfrm>
              <a:off x="1636713" y="1346200"/>
              <a:ext cx="4443413" cy="30114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cxnSp>
        <p:nvCxnSpPr>
          <p:cNvPr id="6" name="íSľîḑê">
            <a:extLst>
              <a:ext uri="{FF2B5EF4-FFF2-40B4-BE49-F238E27FC236}">
                <a16:creationId xmlns:a16="http://schemas.microsoft.com/office/drawing/2014/main" id="{3CCCDFD6-805D-9E7D-1CB8-2A49B06B353D}"/>
              </a:ext>
            </a:extLst>
          </p:cNvPr>
          <p:cNvCxnSpPr/>
          <p:nvPr/>
        </p:nvCxnSpPr>
        <p:spPr>
          <a:xfrm>
            <a:off x="5786898" y="1127703"/>
            <a:ext cx="0" cy="501967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6" name="î$liḑe">
            <a:extLst>
              <a:ext uri="{FF2B5EF4-FFF2-40B4-BE49-F238E27FC236}">
                <a16:creationId xmlns:a16="http://schemas.microsoft.com/office/drawing/2014/main" id="{7735C8D0-4572-DA10-7B7E-6FA036B1DB8B}"/>
              </a:ext>
            </a:extLst>
          </p:cNvPr>
          <p:cNvSpPr/>
          <p:nvPr/>
        </p:nvSpPr>
        <p:spPr>
          <a:xfrm>
            <a:off x="5517988" y="1341201"/>
            <a:ext cx="537820" cy="53782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1</a:t>
            </a:r>
            <a:endParaRPr lang="zh-CN" altLang="en-US" sz="1600" b="1" dirty="0">
              <a:solidFill>
                <a:schemeClr val="bg1"/>
              </a:solidFill>
            </a:endParaRPr>
          </a:p>
        </p:txBody>
      </p:sp>
      <p:sp>
        <p:nvSpPr>
          <p:cNvPr id="32" name="ïSḻïdè">
            <a:extLst>
              <a:ext uri="{FF2B5EF4-FFF2-40B4-BE49-F238E27FC236}">
                <a16:creationId xmlns:a16="http://schemas.microsoft.com/office/drawing/2014/main" id="{C918FD70-7C54-150A-8C28-050F5F4C36C0}"/>
              </a:ext>
            </a:extLst>
          </p:cNvPr>
          <p:cNvSpPr/>
          <p:nvPr/>
        </p:nvSpPr>
        <p:spPr>
          <a:xfrm>
            <a:off x="5517988" y="2653486"/>
            <a:ext cx="537820" cy="53782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2</a:t>
            </a:r>
            <a:endParaRPr lang="zh-CN" altLang="en-US" sz="1600" b="1" dirty="0">
              <a:solidFill>
                <a:schemeClr val="bg1"/>
              </a:solidFill>
            </a:endParaRPr>
          </a:p>
        </p:txBody>
      </p:sp>
      <p:sp>
        <p:nvSpPr>
          <p:cNvPr id="28" name="íṥ1iḑê">
            <a:extLst>
              <a:ext uri="{FF2B5EF4-FFF2-40B4-BE49-F238E27FC236}">
                <a16:creationId xmlns:a16="http://schemas.microsoft.com/office/drawing/2014/main" id="{92E991E5-4276-F066-6BCA-5820B22A51E4}"/>
              </a:ext>
            </a:extLst>
          </p:cNvPr>
          <p:cNvSpPr/>
          <p:nvPr/>
        </p:nvSpPr>
        <p:spPr>
          <a:xfrm>
            <a:off x="5517988" y="3965771"/>
            <a:ext cx="537820" cy="53782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3</a:t>
            </a:r>
            <a:endParaRPr lang="zh-CN" altLang="en-US" sz="1600" b="1" dirty="0">
              <a:solidFill>
                <a:schemeClr val="bg1"/>
              </a:solidFill>
            </a:endParaRPr>
          </a:p>
        </p:txBody>
      </p:sp>
      <p:sp>
        <p:nvSpPr>
          <p:cNvPr id="24" name="iŝḻïḋe">
            <a:extLst>
              <a:ext uri="{FF2B5EF4-FFF2-40B4-BE49-F238E27FC236}">
                <a16:creationId xmlns:a16="http://schemas.microsoft.com/office/drawing/2014/main" id="{A6FA522C-5C64-AF03-B2EA-D59FED5F1E1B}"/>
              </a:ext>
            </a:extLst>
          </p:cNvPr>
          <p:cNvSpPr/>
          <p:nvPr/>
        </p:nvSpPr>
        <p:spPr>
          <a:xfrm>
            <a:off x="5517988" y="5278057"/>
            <a:ext cx="537820" cy="53782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4</a:t>
            </a:r>
            <a:endParaRPr lang="zh-CN" altLang="en-US" sz="1600" b="1" dirty="0">
              <a:solidFill>
                <a:schemeClr val="bg1"/>
              </a:solidFill>
            </a:endParaRPr>
          </a:p>
        </p:txBody>
      </p:sp>
      <p:cxnSp>
        <p:nvCxnSpPr>
          <p:cNvPr id="11" name="îṧliḓé">
            <a:extLst>
              <a:ext uri="{FF2B5EF4-FFF2-40B4-BE49-F238E27FC236}">
                <a16:creationId xmlns:a16="http://schemas.microsoft.com/office/drawing/2014/main" id="{5ABCCD5C-2AF2-FC5E-632D-FE61A138F30D}"/>
              </a:ext>
            </a:extLst>
          </p:cNvPr>
          <p:cNvCxnSpPr/>
          <p:nvPr/>
        </p:nvCxnSpPr>
        <p:spPr>
          <a:xfrm>
            <a:off x="7628413" y="2363709"/>
            <a:ext cx="389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îSḻïdê">
            <a:extLst>
              <a:ext uri="{FF2B5EF4-FFF2-40B4-BE49-F238E27FC236}">
                <a16:creationId xmlns:a16="http://schemas.microsoft.com/office/drawing/2014/main" id="{CF534789-A439-F543-EA83-038EB94CBF18}"/>
              </a:ext>
            </a:extLst>
          </p:cNvPr>
          <p:cNvCxnSpPr/>
          <p:nvPr/>
        </p:nvCxnSpPr>
        <p:spPr>
          <a:xfrm>
            <a:off x="7628413" y="3679325"/>
            <a:ext cx="389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3" name="íšḻïḓê">
            <a:extLst>
              <a:ext uri="{FF2B5EF4-FFF2-40B4-BE49-F238E27FC236}">
                <a16:creationId xmlns:a16="http://schemas.microsoft.com/office/drawing/2014/main" id="{8EE1A505-8578-EC14-0837-B9D509BBE947}"/>
              </a:ext>
            </a:extLst>
          </p:cNvPr>
          <p:cNvCxnSpPr/>
          <p:nvPr/>
        </p:nvCxnSpPr>
        <p:spPr>
          <a:xfrm>
            <a:off x="7628413" y="4994941"/>
            <a:ext cx="389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8" name="iṣḻïḋe">
            <a:extLst>
              <a:ext uri="{FF2B5EF4-FFF2-40B4-BE49-F238E27FC236}">
                <a16:creationId xmlns:a16="http://schemas.microsoft.com/office/drawing/2014/main" id="{044A6939-2A85-C741-D1DB-1243B34BAB9E}"/>
              </a:ext>
            </a:extLst>
          </p:cNvPr>
          <p:cNvSpPr/>
          <p:nvPr/>
        </p:nvSpPr>
        <p:spPr>
          <a:xfrm>
            <a:off x="3144031" y="3900694"/>
            <a:ext cx="504253" cy="503490"/>
          </a:xfrm>
          <a:custGeom>
            <a:avLst/>
            <a:gdLst>
              <a:gd name="connsiteX0" fmla="*/ 259984 w 607639"/>
              <a:gd name="connsiteY0" fmla="*/ 430308 h 606722"/>
              <a:gd name="connsiteX1" fmla="*/ 287837 w 607639"/>
              <a:gd name="connsiteY1" fmla="*/ 458126 h 606722"/>
              <a:gd name="connsiteX2" fmla="*/ 139047 w 607639"/>
              <a:gd name="connsiteY2" fmla="*/ 606722 h 606722"/>
              <a:gd name="connsiteX3" fmla="*/ 111282 w 607639"/>
              <a:gd name="connsiteY3" fmla="*/ 578905 h 606722"/>
              <a:gd name="connsiteX4" fmla="*/ 204460 w 607639"/>
              <a:gd name="connsiteY4" fmla="*/ 374844 h 606722"/>
              <a:gd name="connsiteX5" fmla="*/ 232231 w 607639"/>
              <a:gd name="connsiteY5" fmla="*/ 402573 h 606722"/>
              <a:gd name="connsiteX6" fmla="*/ 27771 w 607639"/>
              <a:gd name="connsiteY6" fmla="*/ 606722 h 606722"/>
              <a:gd name="connsiteX7" fmla="*/ 0 w 607639"/>
              <a:gd name="connsiteY7" fmla="*/ 578904 h 606722"/>
              <a:gd name="connsiteX8" fmla="*/ 148791 w 607639"/>
              <a:gd name="connsiteY8" fmla="*/ 319309 h 606722"/>
              <a:gd name="connsiteX9" fmla="*/ 176555 w 607639"/>
              <a:gd name="connsiteY9" fmla="*/ 347040 h 606722"/>
              <a:gd name="connsiteX10" fmla="*/ 27853 w 607639"/>
              <a:gd name="connsiteY10" fmla="*/ 495652 h 606722"/>
              <a:gd name="connsiteX11" fmla="*/ 0 w 607639"/>
              <a:gd name="connsiteY11" fmla="*/ 467921 h 606722"/>
              <a:gd name="connsiteX12" fmla="*/ 482456 w 607639"/>
              <a:gd name="connsiteY12" fmla="*/ 291506 h 606722"/>
              <a:gd name="connsiteX13" fmla="*/ 441354 w 607639"/>
              <a:gd name="connsiteY13" fmla="*/ 444829 h 606722"/>
              <a:gd name="connsiteX14" fmla="*/ 385749 w 607639"/>
              <a:gd name="connsiteY14" fmla="*/ 500380 h 606722"/>
              <a:gd name="connsiteX15" fmla="*/ 329611 w 607639"/>
              <a:gd name="connsiteY15" fmla="*/ 444295 h 606722"/>
              <a:gd name="connsiteX16" fmla="*/ 218312 w 607639"/>
              <a:gd name="connsiteY16" fmla="*/ 277605 h 606722"/>
              <a:gd name="connsiteX17" fmla="*/ 329470 w 607639"/>
              <a:gd name="connsiteY17" fmla="*/ 388739 h 606722"/>
              <a:gd name="connsiteX18" fmla="*/ 301703 w 607639"/>
              <a:gd name="connsiteY18" fmla="*/ 416478 h 606722"/>
              <a:gd name="connsiteX19" fmla="*/ 190456 w 607639"/>
              <a:gd name="connsiteY19" fmla="*/ 305433 h 606722"/>
              <a:gd name="connsiteX20" fmla="*/ 315639 w 607639"/>
              <a:gd name="connsiteY20" fmla="*/ 124971 h 606722"/>
              <a:gd name="connsiteX21" fmla="*/ 162720 w 607639"/>
              <a:gd name="connsiteY21" fmla="*/ 277604 h 606722"/>
              <a:gd name="connsiteX22" fmla="*/ 106554 w 607639"/>
              <a:gd name="connsiteY22" fmla="*/ 221544 h 606722"/>
              <a:gd name="connsiteX23" fmla="*/ 162097 w 607639"/>
              <a:gd name="connsiteY23" fmla="*/ 166016 h 606722"/>
              <a:gd name="connsiteX24" fmla="*/ 459243 w 607639"/>
              <a:gd name="connsiteY24" fmla="*/ 120359 h 606722"/>
              <a:gd name="connsiteX25" fmla="*/ 431471 w 607639"/>
              <a:gd name="connsiteY25" fmla="*/ 148088 h 606722"/>
              <a:gd name="connsiteX26" fmla="*/ 459243 w 607639"/>
              <a:gd name="connsiteY26" fmla="*/ 175905 h 606722"/>
              <a:gd name="connsiteX27" fmla="*/ 487103 w 607639"/>
              <a:gd name="connsiteY27" fmla="*/ 148088 h 606722"/>
              <a:gd name="connsiteX28" fmla="*/ 445357 w 607639"/>
              <a:gd name="connsiteY28" fmla="*/ 50948 h 606722"/>
              <a:gd name="connsiteX29" fmla="*/ 556620 w 607639"/>
              <a:gd name="connsiteY29" fmla="*/ 161952 h 606722"/>
              <a:gd name="connsiteX30" fmla="*/ 357326 w 607639"/>
              <a:gd name="connsiteY30" fmla="*/ 360942 h 606722"/>
              <a:gd name="connsiteX31" fmla="*/ 246062 w 607639"/>
              <a:gd name="connsiteY31" fmla="*/ 249938 h 606722"/>
              <a:gd name="connsiteX32" fmla="*/ 607639 w 607639"/>
              <a:gd name="connsiteY32" fmla="*/ 0 h 606722"/>
              <a:gd name="connsiteX33" fmla="*/ 576136 w 607639"/>
              <a:gd name="connsiteY33" fmla="*/ 125818 h 606722"/>
              <a:gd name="connsiteX34" fmla="*/ 481539 w 607639"/>
              <a:gd name="connsiteY34" fmla="*/ 31454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7639" h="606722">
                <a:moveTo>
                  <a:pt x="259984" y="430308"/>
                </a:moveTo>
                <a:lnTo>
                  <a:pt x="287837" y="458126"/>
                </a:lnTo>
                <a:lnTo>
                  <a:pt x="139047" y="606722"/>
                </a:lnTo>
                <a:lnTo>
                  <a:pt x="111282" y="578905"/>
                </a:lnTo>
                <a:close/>
                <a:moveTo>
                  <a:pt x="204460" y="374844"/>
                </a:moveTo>
                <a:lnTo>
                  <a:pt x="232231" y="402573"/>
                </a:lnTo>
                <a:lnTo>
                  <a:pt x="27771" y="606722"/>
                </a:lnTo>
                <a:lnTo>
                  <a:pt x="0" y="578904"/>
                </a:lnTo>
                <a:close/>
                <a:moveTo>
                  <a:pt x="148791" y="319309"/>
                </a:moveTo>
                <a:lnTo>
                  <a:pt x="176555" y="347040"/>
                </a:lnTo>
                <a:lnTo>
                  <a:pt x="27853" y="495652"/>
                </a:lnTo>
                <a:lnTo>
                  <a:pt x="0" y="467921"/>
                </a:lnTo>
                <a:close/>
                <a:moveTo>
                  <a:pt x="482456" y="291506"/>
                </a:moveTo>
                <a:lnTo>
                  <a:pt x="441354" y="444829"/>
                </a:lnTo>
                <a:lnTo>
                  <a:pt x="385749" y="500380"/>
                </a:lnTo>
                <a:lnTo>
                  <a:pt x="329611" y="444295"/>
                </a:lnTo>
                <a:close/>
                <a:moveTo>
                  <a:pt x="218312" y="277605"/>
                </a:moveTo>
                <a:lnTo>
                  <a:pt x="329470" y="388739"/>
                </a:lnTo>
                <a:lnTo>
                  <a:pt x="301703" y="416478"/>
                </a:lnTo>
                <a:lnTo>
                  <a:pt x="190456" y="305433"/>
                </a:lnTo>
                <a:close/>
                <a:moveTo>
                  <a:pt x="315639" y="124971"/>
                </a:moveTo>
                <a:lnTo>
                  <a:pt x="162720" y="277604"/>
                </a:lnTo>
                <a:lnTo>
                  <a:pt x="106554" y="221544"/>
                </a:lnTo>
                <a:lnTo>
                  <a:pt x="162097" y="166016"/>
                </a:lnTo>
                <a:close/>
                <a:moveTo>
                  <a:pt x="459243" y="120359"/>
                </a:moveTo>
                <a:lnTo>
                  <a:pt x="431471" y="148088"/>
                </a:lnTo>
                <a:lnTo>
                  <a:pt x="459243" y="175905"/>
                </a:lnTo>
                <a:lnTo>
                  <a:pt x="487103" y="148088"/>
                </a:lnTo>
                <a:close/>
                <a:moveTo>
                  <a:pt x="445357" y="50948"/>
                </a:moveTo>
                <a:lnTo>
                  <a:pt x="556620" y="161952"/>
                </a:lnTo>
                <a:lnTo>
                  <a:pt x="357326" y="360942"/>
                </a:lnTo>
                <a:lnTo>
                  <a:pt x="246062" y="249938"/>
                </a:lnTo>
                <a:close/>
                <a:moveTo>
                  <a:pt x="607639" y="0"/>
                </a:moveTo>
                <a:lnTo>
                  <a:pt x="576136" y="125818"/>
                </a:lnTo>
                <a:lnTo>
                  <a:pt x="481539" y="31454"/>
                </a:lnTo>
                <a:close/>
              </a:path>
            </a:pathLst>
          </a:custGeom>
          <a:solidFill>
            <a:schemeClr val="tx2"/>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endParaRPr>
          </a:p>
        </p:txBody>
      </p:sp>
      <p:sp>
        <p:nvSpPr>
          <p:cNvPr id="56" name="íSḷídé">
            <a:extLst>
              <a:ext uri="{FF2B5EF4-FFF2-40B4-BE49-F238E27FC236}">
                <a16:creationId xmlns:a16="http://schemas.microsoft.com/office/drawing/2014/main" id="{89FBE6DB-6276-CDA7-5AA6-AFAF57CCD00B}"/>
              </a:ext>
            </a:extLst>
          </p:cNvPr>
          <p:cNvSpPr txBox="1"/>
          <p:nvPr/>
        </p:nvSpPr>
        <p:spPr>
          <a:xfrm>
            <a:off x="7528332" y="2539455"/>
            <a:ext cx="1701441" cy="765886"/>
          </a:xfrm>
          <a:prstGeom prst="rect">
            <a:avLst/>
          </a:prstGeom>
          <a:noFill/>
        </p:spPr>
        <p:txBody>
          <a:bodyPr wrap="square" lIns="90000" tIns="46800" rIns="90000" bIns="46800" rtlCol="0">
            <a:normAutofit lnSpcReduction="10000"/>
          </a:bodyPr>
          <a:lstStyle/>
          <a:p>
            <a:pPr marL="171450" indent="-171450">
              <a:lnSpc>
                <a:spcPct val="150000"/>
              </a:lnSpc>
              <a:buFont typeface="Arial" panose="020B0604020202020204" pitchFamily="34" charset="0"/>
              <a:buChar char="•"/>
            </a:pPr>
            <a:r>
              <a:rPr lang="zh-CN" altLang="en-US" sz="1600" b="1" dirty="0"/>
              <a:t>宏观预测</a:t>
            </a:r>
            <a:endParaRPr lang="en-US" altLang="zh-CN" sz="1600" b="1" dirty="0"/>
          </a:p>
          <a:p>
            <a:pPr marL="171450" indent="-171450">
              <a:lnSpc>
                <a:spcPct val="150000"/>
              </a:lnSpc>
              <a:buFont typeface="Arial" panose="020B0604020202020204" pitchFamily="34" charset="0"/>
              <a:buChar char="•"/>
            </a:pPr>
            <a:r>
              <a:rPr lang="zh-CN" altLang="en-US" sz="1600" b="1" dirty="0"/>
              <a:t>微观预测</a:t>
            </a:r>
            <a:endParaRPr lang="en-US" altLang="zh-CN" sz="1600" b="1" dirty="0"/>
          </a:p>
        </p:txBody>
      </p:sp>
      <p:sp>
        <p:nvSpPr>
          <p:cNvPr id="57" name="íSḷídé">
            <a:extLst>
              <a:ext uri="{FF2B5EF4-FFF2-40B4-BE49-F238E27FC236}">
                <a16:creationId xmlns:a16="http://schemas.microsoft.com/office/drawing/2014/main" id="{EC715725-2A31-16F9-0FE9-D14F6C6B2128}"/>
              </a:ext>
            </a:extLst>
          </p:cNvPr>
          <p:cNvSpPr txBox="1"/>
          <p:nvPr/>
        </p:nvSpPr>
        <p:spPr>
          <a:xfrm>
            <a:off x="7528331" y="3851740"/>
            <a:ext cx="1701441" cy="765886"/>
          </a:xfrm>
          <a:prstGeom prst="rect">
            <a:avLst/>
          </a:prstGeom>
          <a:noFill/>
        </p:spPr>
        <p:txBody>
          <a:bodyPr wrap="square" lIns="90000" tIns="46800" rIns="90000" bIns="46800" rtlCol="0">
            <a:normAutofit lnSpcReduction="10000"/>
          </a:bodyPr>
          <a:lstStyle/>
          <a:p>
            <a:pPr marL="171450" indent="-171450">
              <a:lnSpc>
                <a:spcPct val="150000"/>
              </a:lnSpc>
              <a:buFont typeface="Arial" panose="020B0604020202020204" pitchFamily="34" charset="0"/>
              <a:buChar char="•"/>
            </a:pPr>
            <a:r>
              <a:rPr lang="zh-CN" altLang="en-US" sz="1600" b="1" dirty="0"/>
              <a:t>定性预测</a:t>
            </a:r>
            <a:endParaRPr lang="en-US" altLang="zh-CN" sz="1600" b="1" dirty="0"/>
          </a:p>
          <a:p>
            <a:pPr marL="171450" indent="-171450">
              <a:lnSpc>
                <a:spcPct val="150000"/>
              </a:lnSpc>
              <a:buFont typeface="Arial" panose="020B0604020202020204" pitchFamily="34" charset="0"/>
              <a:buChar char="•"/>
            </a:pPr>
            <a:r>
              <a:rPr lang="zh-CN" altLang="en-US" sz="1600" b="1" dirty="0"/>
              <a:t>定量预测</a:t>
            </a:r>
            <a:endParaRPr lang="en-US" altLang="zh-CN" sz="1600" b="1" dirty="0"/>
          </a:p>
        </p:txBody>
      </p:sp>
      <p:sp>
        <p:nvSpPr>
          <p:cNvPr id="58" name="íSḷídé">
            <a:extLst>
              <a:ext uri="{FF2B5EF4-FFF2-40B4-BE49-F238E27FC236}">
                <a16:creationId xmlns:a16="http://schemas.microsoft.com/office/drawing/2014/main" id="{77C0665F-369B-6F31-1F60-CCBCC958F3E5}"/>
              </a:ext>
            </a:extLst>
          </p:cNvPr>
          <p:cNvSpPr txBox="1"/>
          <p:nvPr/>
        </p:nvSpPr>
        <p:spPr>
          <a:xfrm>
            <a:off x="7528330" y="5164025"/>
            <a:ext cx="1701441" cy="765886"/>
          </a:xfrm>
          <a:prstGeom prst="rect">
            <a:avLst/>
          </a:prstGeom>
          <a:noFill/>
        </p:spPr>
        <p:txBody>
          <a:bodyPr wrap="square" lIns="90000" tIns="46800" rIns="90000" bIns="46800" rtlCol="0">
            <a:normAutofit lnSpcReduction="10000"/>
          </a:bodyPr>
          <a:lstStyle/>
          <a:p>
            <a:pPr marL="171450" indent="-171450">
              <a:lnSpc>
                <a:spcPct val="150000"/>
              </a:lnSpc>
              <a:buFont typeface="Arial" panose="020B0604020202020204" pitchFamily="34" charset="0"/>
              <a:buChar char="•"/>
            </a:pPr>
            <a:r>
              <a:rPr lang="zh-CN" altLang="en-US" sz="1600" b="1" dirty="0"/>
              <a:t>群体预测</a:t>
            </a:r>
            <a:endParaRPr lang="en-US" altLang="zh-CN" sz="1600" b="1" dirty="0"/>
          </a:p>
          <a:p>
            <a:pPr marL="171450" indent="-171450">
              <a:lnSpc>
                <a:spcPct val="150000"/>
              </a:lnSpc>
              <a:buFont typeface="Arial" panose="020B0604020202020204" pitchFamily="34" charset="0"/>
              <a:buChar char="•"/>
            </a:pPr>
            <a:r>
              <a:rPr lang="zh-CN" altLang="en-US" sz="1600" b="1" dirty="0"/>
              <a:t>个体预测</a:t>
            </a:r>
            <a:endParaRPr lang="en-US" altLang="zh-CN" sz="1600" b="1" dirty="0"/>
          </a:p>
        </p:txBody>
      </p:sp>
      <p:sp>
        <p:nvSpPr>
          <p:cNvPr id="41" name="iṥlïḑé">
            <a:extLst>
              <a:ext uri="{FF2B5EF4-FFF2-40B4-BE49-F238E27FC236}">
                <a16:creationId xmlns:a16="http://schemas.microsoft.com/office/drawing/2014/main" id="{545D802F-8451-2D42-C18B-858F6E590C4A}"/>
              </a:ext>
            </a:extLst>
          </p:cNvPr>
          <p:cNvSpPr txBox="1"/>
          <p:nvPr/>
        </p:nvSpPr>
        <p:spPr>
          <a:xfrm>
            <a:off x="1086826" y="2957306"/>
            <a:ext cx="2656898" cy="954107"/>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三、 市场预测的种类</a:t>
            </a:r>
            <a:endParaRPr kumimoji="0" lang="en-US" altLang="zh-CN" sz="2800" b="1" i="0" u="none" strike="noStrike" kern="1200" cap="none" spc="0" normalizeH="0" baseline="0" noProof="0" dirty="0">
              <a:ln>
                <a:noFill/>
              </a:ln>
              <a:effectLst/>
              <a:uLnTx/>
              <a:uFillTx/>
            </a:endParaRPr>
          </a:p>
        </p:txBody>
      </p:sp>
      <p:grpSp>
        <p:nvGrpSpPr>
          <p:cNvPr id="8" name="组合 7">
            <a:extLst>
              <a:ext uri="{FF2B5EF4-FFF2-40B4-BE49-F238E27FC236}">
                <a16:creationId xmlns:a16="http://schemas.microsoft.com/office/drawing/2014/main" id="{A74A6913-7586-47D8-9733-E42C8BD3E7C5}"/>
              </a:ext>
            </a:extLst>
          </p:cNvPr>
          <p:cNvGrpSpPr/>
          <p:nvPr/>
        </p:nvGrpSpPr>
        <p:grpSpPr>
          <a:xfrm>
            <a:off x="6149322" y="1252001"/>
            <a:ext cx="3080451" cy="4544819"/>
            <a:chOff x="6149322" y="1252001"/>
            <a:chExt cx="3080451" cy="4544819"/>
          </a:xfrm>
        </p:grpSpPr>
        <p:sp>
          <p:nvSpPr>
            <p:cNvPr id="34" name="ïṣḷîďê">
              <a:extLst>
                <a:ext uri="{FF2B5EF4-FFF2-40B4-BE49-F238E27FC236}">
                  <a16:creationId xmlns:a16="http://schemas.microsoft.com/office/drawing/2014/main" id="{51D27F5E-270E-1FF5-623B-39AA666F8412}"/>
                </a:ext>
              </a:extLst>
            </p:cNvPr>
            <p:cNvSpPr txBox="1"/>
            <p:nvPr/>
          </p:nvSpPr>
          <p:spPr>
            <a:xfrm>
              <a:off x="6149322" y="1387606"/>
              <a:ext cx="1291698" cy="499702"/>
            </a:xfrm>
            <a:prstGeom prst="rect">
              <a:avLst/>
            </a:prstGeom>
            <a:noFill/>
          </p:spPr>
          <p:txBody>
            <a:bodyPr wrap="none" lIns="90000" tIns="46800" rIns="90000" bIns="46800" rtlCol="0" anchor="ctr" anchorCtr="0">
              <a:normAutofit/>
            </a:bodyPr>
            <a:lstStyle/>
            <a:p>
              <a:r>
                <a:rPr lang="zh-CN" altLang="en-US" sz="2000" b="1" dirty="0">
                  <a:solidFill>
                    <a:schemeClr val="bg2">
                      <a:lumMod val="25000"/>
                    </a:schemeClr>
                  </a:solidFill>
                </a:rPr>
                <a:t>预测时间</a:t>
              </a:r>
              <a:endParaRPr lang="en-US" altLang="zh-CN" sz="2000" b="1" dirty="0">
                <a:solidFill>
                  <a:schemeClr val="bg2">
                    <a:lumMod val="25000"/>
                  </a:schemeClr>
                </a:solidFill>
              </a:endParaRPr>
            </a:p>
          </p:txBody>
        </p:sp>
        <p:sp>
          <p:nvSpPr>
            <p:cNvPr id="35" name="íSḷídé">
              <a:extLst>
                <a:ext uri="{FF2B5EF4-FFF2-40B4-BE49-F238E27FC236}">
                  <a16:creationId xmlns:a16="http://schemas.microsoft.com/office/drawing/2014/main" id="{9BBE312C-2B5D-6DA1-F8D6-4AD3AD8A6423}"/>
                </a:ext>
              </a:extLst>
            </p:cNvPr>
            <p:cNvSpPr txBox="1"/>
            <p:nvPr/>
          </p:nvSpPr>
          <p:spPr>
            <a:xfrm>
              <a:off x="7528332" y="1252001"/>
              <a:ext cx="1701441" cy="765886"/>
            </a:xfrm>
            <a:prstGeom prst="rect">
              <a:avLst/>
            </a:prstGeom>
            <a:noFill/>
          </p:spPr>
          <p:txBody>
            <a:bodyPr wrap="square" lIns="90000" tIns="46800" rIns="90000" bIns="46800" rtlCol="0">
              <a:normAutofit lnSpcReduction="10000"/>
            </a:bodyPr>
            <a:lstStyle/>
            <a:p>
              <a:pPr marL="171450" indent="-171450">
                <a:lnSpc>
                  <a:spcPct val="150000"/>
                </a:lnSpc>
                <a:buFont typeface="Arial" panose="020B0604020202020204" pitchFamily="34" charset="0"/>
                <a:buChar char="•"/>
              </a:pPr>
              <a:r>
                <a:rPr lang="zh-CN" altLang="en-US" sz="1600" b="1" dirty="0"/>
                <a:t>长期预测</a:t>
              </a:r>
              <a:endParaRPr lang="en-US" altLang="zh-CN" sz="1600" b="1" dirty="0"/>
            </a:p>
            <a:p>
              <a:pPr marL="171450" indent="-171450">
                <a:lnSpc>
                  <a:spcPct val="150000"/>
                </a:lnSpc>
                <a:buFont typeface="Arial" panose="020B0604020202020204" pitchFamily="34" charset="0"/>
                <a:buChar char="•"/>
              </a:pPr>
              <a:r>
                <a:rPr lang="zh-CN" altLang="en-US" sz="1600" b="1" dirty="0"/>
                <a:t>短期预测</a:t>
              </a:r>
              <a:endParaRPr lang="en-US" altLang="zh-CN" sz="1600" b="1" dirty="0"/>
            </a:p>
          </p:txBody>
        </p:sp>
        <p:sp>
          <p:nvSpPr>
            <p:cNvPr id="53" name="ïṣḷîďê">
              <a:extLst>
                <a:ext uri="{FF2B5EF4-FFF2-40B4-BE49-F238E27FC236}">
                  <a16:creationId xmlns:a16="http://schemas.microsoft.com/office/drawing/2014/main" id="{5CD0FEC3-0290-DB00-642B-9A17688D50A6}"/>
                </a:ext>
              </a:extLst>
            </p:cNvPr>
            <p:cNvSpPr txBox="1"/>
            <p:nvPr/>
          </p:nvSpPr>
          <p:spPr>
            <a:xfrm>
              <a:off x="6149322" y="2707455"/>
              <a:ext cx="1291698" cy="499702"/>
            </a:xfrm>
            <a:prstGeom prst="rect">
              <a:avLst/>
            </a:prstGeom>
            <a:noFill/>
          </p:spPr>
          <p:txBody>
            <a:bodyPr wrap="none" lIns="90000" tIns="46800" rIns="90000" bIns="46800" rtlCol="0" anchor="ctr" anchorCtr="0">
              <a:normAutofit/>
            </a:bodyPr>
            <a:lstStyle/>
            <a:p>
              <a:r>
                <a:rPr lang="zh-CN" altLang="en-US" sz="2000" b="1" dirty="0">
                  <a:solidFill>
                    <a:schemeClr val="bg2">
                      <a:lumMod val="25000"/>
                    </a:schemeClr>
                  </a:solidFill>
                </a:rPr>
                <a:t>预测范围</a:t>
              </a:r>
              <a:endParaRPr lang="en-US" altLang="zh-CN" sz="2000" b="1" dirty="0">
                <a:solidFill>
                  <a:schemeClr val="bg2">
                    <a:lumMod val="25000"/>
                  </a:schemeClr>
                </a:solidFill>
              </a:endParaRPr>
            </a:p>
          </p:txBody>
        </p:sp>
        <p:sp>
          <p:nvSpPr>
            <p:cNvPr id="54" name="ïṣḷîďê">
              <a:extLst>
                <a:ext uri="{FF2B5EF4-FFF2-40B4-BE49-F238E27FC236}">
                  <a16:creationId xmlns:a16="http://schemas.microsoft.com/office/drawing/2014/main" id="{FF9F5291-3BE2-9D27-A754-487DBEEC3A71}"/>
                </a:ext>
              </a:extLst>
            </p:cNvPr>
            <p:cNvSpPr txBox="1"/>
            <p:nvPr/>
          </p:nvSpPr>
          <p:spPr>
            <a:xfrm>
              <a:off x="6149322" y="3984832"/>
              <a:ext cx="1291698" cy="499702"/>
            </a:xfrm>
            <a:prstGeom prst="rect">
              <a:avLst/>
            </a:prstGeom>
            <a:noFill/>
          </p:spPr>
          <p:txBody>
            <a:bodyPr wrap="none" lIns="90000" tIns="46800" rIns="90000" bIns="46800" rtlCol="0" anchor="ctr" anchorCtr="0">
              <a:normAutofit/>
            </a:bodyPr>
            <a:lstStyle/>
            <a:p>
              <a:r>
                <a:rPr lang="zh-CN" altLang="en-US" sz="2000" b="1" dirty="0">
                  <a:solidFill>
                    <a:schemeClr val="bg2">
                      <a:lumMod val="25000"/>
                    </a:schemeClr>
                  </a:solidFill>
                </a:rPr>
                <a:t>预测性质</a:t>
              </a:r>
              <a:endParaRPr lang="en-US" altLang="zh-CN" sz="2000" b="1" dirty="0">
                <a:solidFill>
                  <a:schemeClr val="bg2">
                    <a:lumMod val="25000"/>
                  </a:schemeClr>
                </a:solidFill>
              </a:endParaRPr>
            </a:p>
          </p:txBody>
        </p:sp>
        <p:sp>
          <p:nvSpPr>
            <p:cNvPr id="55" name="ïṣḷîďê">
              <a:extLst>
                <a:ext uri="{FF2B5EF4-FFF2-40B4-BE49-F238E27FC236}">
                  <a16:creationId xmlns:a16="http://schemas.microsoft.com/office/drawing/2014/main" id="{0C99A673-FB58-0338-CBE4-DF33AD4FFD47}"/>
                </a:ext>
              </a:extLst>
            </p:cNvPr>
            <p:cNvSpPr txBox="1"/>
            <p:nvPr/>
          </p:nvSpPr>
          <p:spPr>
            <a:xfrm>
              <a:off x="6150502" y="5297118"/>
              <a:ext cx="1291698" cy="499702"/>
            </a:xfrm>
            <a:prstGeom prst="rect">
              <a:avLst/>
            </a:prstGeom>
            <a:noFill/>
          </p:spPr>
          <p:txBody>
            <a:bodyPr wrap="none" lIns="90000" tIns="46800" rIns="90000" bIns="46800" rtlCol="0" anchor="ctr" anchorCtr="0">
              <a:normAutofit/>
            </a:bodyPr>
            <a:lstStyle/>
            <a:p>
              <a:r>
                <a:rPr lang="zh-CN" altLang="en-US" sz="2000" b="1" dirty="0">
                  <a:solidFill>
                    <a:schemeClr val="bg2">
                      <a:lumMod val="25000"/>
                    </a:schemeClr>
                  </a:solidFill>
                </a:rPr>
                <a:t>预测对象</a:t>
              </a:r>
              <a:endParaRPr lang="en-US" altLang="zh-CN" sz="2000" b="1" dirty="0">
                <a:solidFill>
                  <a:schemeClr val="bg2">
                    <a:lumMod val="25000"/>
                  </a:schemeClr>
                </a:solidFill>
              </a:endParaRPr>
            </a:p>
          </p:txBody>
        </p:sp>
      </p:grpSp>
    </p:spTree>
    <p:custDataLst>
      <p:tags r:id="rId1"/>
    </p:custDataLst>
    <p:extLst>
      <p:ext uri="{BB962C8B-B14F-4D97-AF65-F5344CB8AC3E}">
        <p14:creationId xmlns:p14="http://schemas.microsoft.com/office/powerpoint/2010/main" val="5475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6d66d06-29e4-4c55-8ef9-3d684654efe2">
            <a:extLst>
              <a:ext uri="{FF2B5EF4-FFF2-40B4-BE49-F238E27FC236}">
                <a16:creationId xmlns:a16="http://schemas.microsoft.com/office/drawing/2014/main" id="{8FD62843-D67D-732C-91EA-D79AA495E8F5}"/>
              </a:ext>
            </a:extLst>
          </p:cNvPr>
          <p:cNvGrpSpPr>
            <a:grpSpLocks noChangeAspect="1"/>
          </p:cNvGrpSpPr>
          <p:nvPr/>
        </p:nvGrpSpPr>
        <p:grpSpPr>
          <a:xfrm>
            <a:off x="0" y="0"/>
            <a:ext cx="12192000" cy="6858000"/>
            <a:chOff x="0" y="0"/>
            <a:chExt cx="12192000" cy="6858000"/>
          </a:xfrm>
        </p:grpSpPr>
        <p:sp>
          <p:nvSpPr>
            <p:cNvPr id="4" name="矩形 3">
              <a:extLst>
                <a:ext uri="{FF2B5EF4-FFF2-40B4-BE49-F238E27FC236}">
                  <a16:creationId xmlns:a16="http://schemas.microsoft.com/office/drawing/2014/main" id="{0C5F2F32-D800-7A33-4772-F8D8C69DDD05}"/>
                </a:ext>
              </a:extLst>
            </p:cNvPr>
            <p:cNvSpPr/>
            <p:nvPr/>
          </p:nvSpPr>
          <p:spPr>
            <a:xfrm>
              <a:off x="0" y="0"/>
              <a:ext cx="12192000" cy="6858000"/>
            </a:xfrm>
            <a:prstGeom prst="rect">
              <a:avLst/>
            </a:prstGeom>
            <a:solidFill>
              <a:schemeClr val="tx1">
                <a:lumMod val="50000"/>
                <a:lumOff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矩形: 圆角 4">
              <a:extLst>
                <a:ext uri="{FF2B5EF4-FFF2-40B4-BE49-F238E27FC236}">
                  <a16:creationId xmlns:a16="http://schemas.microsoft.com/office/drawing/2014/main" id="{260C480B-CDF0-F3D3-81BD-58CBCFF60A64}"/>
                </a:ext>
              </a:extLst>
            </p:cNvPr>
            <p:cNvSpPr/>
            <p:nvPr/>
          </p:nvSpPr>
          <p:spPr>
            <a:xfrm>
              <a:off x="673100" y="1130300"/>
              <a:ext cx="10845800" cy="5003799"/>
            </a:xfrm>
            <a:prstGeom prst="roundRect">
              <a:avLst>
                <a:gd name="adj" fmla="val 1777"/>
              </a:avLst>
            </a:prstGeom>
            <a:solidFill>
              <a:schemeClr val="bg1"/>
            </a:solidFill>
            <a:ln>
              <a:noFill/>
            </a:ln>
            <a:effectLst>
              <a:outerShdw blurRad="203200" dist="101600" dir="348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mc:AlternateContent xmlns:mc="http://schemas.openxmlformats.org/markup-compatibility/2006" xmlns:cx1="http://schemas.microsoft.com/office/drawing/2015/9/8/chartex">
          <mc:Choice Requires="cx1">
            <p:graphicFrame>
              <p:nvGraphicFramePr>
                <p:cNvPr id="6" name="图表 5">
                  <a:extLst>
                    <a:ext uri="{FF2B5EF4-FFF2-40B4-BE49-F238E27FC236}">
                      <a16:creationId xmlns:a16="http://schemas.microsoft.com/office/drawing/2014/main" id="{90FF8042-CB10-FFAA-F101-C88C7CDE95C4}"/>
                    </a:ext>
                  </a:extLst>
                </p:cNvPr>
                <p:cNvGraphicFramePr/>
                <p:nvPr>
                  <p:extLst>
                    <p:ext uri="{D42A27DB-BD31-4B8C-83A1-F6EECF244321}">
                      <p14:modId xmlns:p14="http://schemas.microsoft.com/office/powerpoint/2010/main" val="779611187"/>
                    </p:ext>
                  </p:extLst>
                </p:nvPr>
              </p:nvGraphicFramePr>
              <p:xfrm>
                <a:off x="5127655" y="2985942"/>
                <a:ext cx="5872602" cy="3001384"/>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6" name="图表 5">
                  <a:extLst>
                    <a:ext uri="{FF2B5EF4-FFF2-40B4-BE49-F238E27FC236}">
                      <a16:creationId xmlns:a16="http://schemas.microsoft.com/office/drawing/2014/main" id="{90FF8042-CB10-FFAA-F101-C88C7CDE95C4}"/>
                    </a:ext>
                  </a:extLst>
                </p:cNvPr>
                <p:cNvPicPr>
                  <a:picLocks noGrp="1" noRot="1" noChangeAspect="1" noMove="1" noResize="1" noEditPoints="1" noAdjustHandles="1" noChangeArrowheads="1" noChangeShapeType="1"/>
                </p:cNvPicPr>
                <p:nvPr/>
              </p:nvPicPr>
              <p:blipFill>
                <a:blip r:embed="rId4"/>
                <a:stretch>
                  <a:fillRect/>
                </a:stretch>
              </p:blipFill>
              <p:spPr>
                <a:xfrm>
                  <a:off x="5127655" y="2985942"/>
                  <a:ext cx="5872602" cy="3001384"/>
                </a:xfrm>
                <a:prstGeom prst="rect">
                  <a:avLst/>
                </a:prstGeom>
              </p:spPr>
            </p:pic>
          </mc:Fallback>
        </mc:AlternateContent>
        <p:sp>
          <p:nvSpPr>
            <p:cNvPr id="7" name="文本框 6">
              <a:extLst>
                <a:ext uri="{FF2B5EF4-FFF2-40B4-BE49-F238E27FC236}">
                  <a16:creationId xmlns:a16="http://schemas.microsoft.com/office/drawing/2014/main" id="{297C867F-ED9A-AFB3-91A1-F30FC0989EDE}"/>
                </a:ext>
              </a:extLst>
            </p:cNvPr>
            <p:cNvSpPr txBox="1"/>
            <p:nvPr/>
          </p:nvSpPr>
          <p:spPr>
            <a:xfrm>
              <a:off x="1095290" y="1544039"/>
              <a:ext cx="4874768" cy="523220"/>
            </a:xfrm>
            <a:prstGeom prst="rect">
              <a:avLst/>
            </a:prstGeom>
            <a:noFill/>
          </p:spPr>
          <p:txBody>
            <a:bodyPr wrap="square">
              <a:spAutoFit/>
            </a:bodyPr>
            <a:lstStyle/>
            <a:p>
              <a:pPr marL="0" marR="0" lvl="0" indent="0" defTabSz="913765" rtl="0" eaLnBrk="1" fontAlgn="auto" latinLnBrk="0" hangingPunct="1">
                <a:spcBef>
                  <a:spcPts val="0"/>
                </a:spcBef>
                <a:spcAft>
                  <a:spcPts val="0"/>
                </a:spcAft>
                <a:buClrTx/>
                <a:buSzPct val="25000"/>
                <a:buFontTx/>
                <a:buNone/>
                <a:defRPr/>
              </a:pPr>
              <a:r>
                <a:rPr kumimoji="0" lang="zh-CN" altLang="en-US" sz="2800" b="1" i="0" u="none" strike="noStrike" kern="1200" cap="none" spc="0" normalizeH="0" baseline="0" noProof="0" dirty="0">
                  <a:ln>
                    <a:noFill/>
                  </a:ln>
                  <a:solidFill>
                    <a:schemeClr val="accent3"/>
                  </a:solidFill>
                  <a:effectLst/>
                  <a:uLnTx/>
                  <a:uFillTx/>
                </a:rPr>
                <a:t>四</a:t>
              </a:r>
              <a:r>
                <a:rPr lang="zh-CN" altLang="en-US" sz="2800" b="1" dirty="0">
                  <a:solidFill>
                    <a:schemeClr val="accent3"/>
                  </a:solidFill>
                </a:rPr>
                <a:t>、市场预测的方法</a:t>
              </a:r>
              <a:endParaRPr kumimoji="0" lang="en-US" altLang="zh-CN" sz="2800" b="1" i="0" u="none" strike="noStrike" kern="1200" cap="none" spc="0" normalizeH="0" baseline="0" noProof="0" dirty="0">
                <a:ln>
                  <a:noFill/>
                </a:ln>
                <a:solidFill>
                  <a:schemeClr val="accent3"/>
                </a:solidFill>
                <a:effectLst/>
                <a:uLnTx/>
                <a:uFillTx/>
              </a:endParaRPr>
            </a:p>
          </p:txBody>
        </p:sp>
        <p:cxnSp>
          <p:nvCxnSpPr>
            <p:cNvPr id="8" name="直接连接符 7">
              <a:extLst>
                <a:ext uri="{FF2B5EF4-FFF2-40B4-BE49-F238E27FC236}">
                  <a16:creationId xmlns:a16="http://schemas.microsoft.com/office/drawing/2014/main" id="{B4C7FDF7-8B2D-3120-24C6-5C69CCF24BDC}"/>
                </a:ext>
              </a:extLst>
            </p:cNvPr>
            <p:cNvCxnSpPr>
              <a:cxnSpLocks/>
            </p:cNvCxnSpPr>
            <p:nvPr/>
          </p:nvCxnSpPr>
          <p:spPr>
            <a:xfrm>
              <a:off x="1174750" y="2213566"/>
              <a:ext cx="9842500" cy="0"/>
            </a:xfrm>
            <a:prstGeom prst="line">
              <a:avLst/>
            </a:prstGeom>
            <a:ln>
              <a:solidFill>
                <a:schemeClr val="tx1">
                  <a:lumMod val="50000"/>
                  <a:lumOff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860A6A58-134A-D047-FF8D-0A79F210F9C2}"/>
                </a:ext>
              </a:extLst>
            </p:cNvPr>
            <p:cNvSpPr txBox="1"/>
            <p:nvPr/>
          </p:nvSpPr>
          <p:spPr>
            <a:xfrm>
              <a:off x="1174751" y="2846011"/>
              <a:ext cx="2849404" cy="1156407"/>
            </a:xfrm>
            <a:prstGeom prst="rect">
              <a:avLst/>
            </a:prstGeom>
            <a:noFill/>
          </p:spPr>
          <p:txBody>
            <a:bodyPr wrap="square">
              <a:spAutoFit/>
            </a:bodyPr>
            <a:lstStyle>
              <a:defPPr>
                <a:defRPr lang="zh-CN"/>
              </a:defPPr>
              <a:lvl1pPr>
                <a:lnSpc>
                  <a:spcPct val="150000"/>
                </a:lnSpc>
                <a:defRPr sz="1000"/>
              </a:lvl1pPr>
            </a:lstStyle>
            <a:p>
              <a:r>
                <a:rPr lang="en-US" altLang="zh-CN" sz="1600" dirty="0"/>
                <a:t>(1) </a:t>
              </a:r>
              <a:r>
                <a:rPr lang="zh-CN" altLang="en-US" sz="1600" dirty="0"/>
                <a:t>销售者意见法</a:t>
              </a:r>
            </a:p>
            <a:p>
              <a:r>
                <a:rPr lang="en-US" altLang="zh-CN" sz="1600" dirty="0"/>
                <a:t>(2) </a:t>
              </a:r>
              <a:r>
                <a:rPr lang="zh-CN" altLang="en-US" sz="1600" dirty="0"/>
                <a:t>经理意见法</a:t>
              </a:r>
            </a:p>
            <a:p>
              <a:r>
                <a:rPr lang="en-US" altLang="zh-CN" sz="1600" dirty="0"/>
                <a:t>(3) </a:t>
              </a:r>
              <a:r>
                <a:rPr lang="zh-CN" altLang="en-US" sz="1600" dirty="0"/>
                <a:t>专家调查法</a:t>
              </a:r>
            </a:p>
          </p:txBody>
        </p:sp>
        <p:sp>
          <p:nvSpPr>
            <p:cNvPr id="10" name="文本框 9">
              <a:extLst>
                <a:ext uri="{FF2B5EF4-FFF2-40B4-BE49-F238E27FC236}">
                  <a16:creationId xmlns:a16="http://schemas.microsoft.com/office/drawing/2014/main" id="{11E598A1-5255-F2F9-0D5B-5C33C5E29FAE}"/>
                </a:ext>
              </a:extLst>
            </p:cNvPr>
            <p:cNvSpPr txBox="1"/>
            <p:nvPr/>
          </p:nvSpPr>
          <p:spPr>
            <a:xfrm>
              <a:off x="1095290" y="2410453"/>
              <a:ext cx="2498015" cy="461665"/>
            </a:xfrm>
            <a:prstGeom prst="rect">
              <a:avLst/>
            </a:prstGeom>
            <a:noFill/>
          </p:spPr>
          <p:txBody>
            <a:bodyPr wrap="square">
              <a:spAutoFit/>
            </a:bodyPr>
            <a:lstStyle/>
            <a:p>
              <a:r>
                <a:rPr lang="en-US" altLang="zh-CN" sz="2400" b="1" dirty="0"/>
                <a:t>1.</a:t>
              </a:r>
              <a:r>
                <a:rPr lang="zh-CN" altLang="en-US" sz="2400" b="1" dirty="0"/>
                <a:t>定性预测</a:t>
              </a:r>
              <a:endParaRPr lang="en-US" altLang="zh-CN" sz="2400" b="1" dirty="0"/>
            </a:p>
          </p:txBody>
        </p:sp>
        <p:sp>
          <p:nvSpPr>
            <p:cNvPr id="11" name="文本框 10">
              <a:extLst>
                <a:ext uri="{FF2B5EF4-FFF2-40B4-BE49-F238E27FC236}">
                  <a16:creationId xmlns:a16="http://schemas.microsoft.com/office/drawing/2014/main" id="{AA9F1189-DEFA-9288-973A-507EBEF2A38F}"/>
                </a:ext>
              </a:extLst>
            </p:cNvPr>
            <p:cNvSpPr txBox="1"/>
            <p:nvPr/>
          </p:nvSpPr>
          <p:spPr>
            <a:xfrm>
              <a:off x="1174751" y="4621240"/>
              <a:ext cx="2849404" cy="1156407"/>
            </a:xfrm>
            <a:prstGeom prst="rect">
              <a:avLst/>
            </a:prstGeom>
            <a:noFill/>
          </p:spPr>
          <p:txBody>
            <a:bodyPr wrap="square">
              <a:spAutoFit/>
            </a:bodyPr>
            <a:lstStyle>
              <a:defPPr>
                <a:defRPr lang="zh-CN"/>
              </a:defPPr>
              <a:lvl1pPr>
                <a:lnSpc>
                  <a:spcPct val="150000"/>
                </a:lnSpc>
                <a:defRPr sz="1000"/>
              </a:lvl1pPr>
            </a:lstStyle>
            <a:p>
              <a:r>
                <a:rPr lang="en-US" altLang="zh-CN" sz="1600" dirty="0"/>
                <a:t>(1)</a:t>
              </a:r>
              <a:r>
                <a:rPr lang="zh-CN" altLang="en-US" sz="1600" dirty="0"/>
                <a:t>市场需求量预测法</a:t>
              </a:r>
              <a:endParaRPr lang="en-US" altLang="zh-CN" sz="1600" dirty="0"/>
            </a:p>
            <a:p>
              <a:r>
                <a:rPr lang="en-US" altLang="zh-CN" sz="1600" dirty="0"/>
                <a:t>(2)</a:t>
              </a:r>
              <a:r>
                <a:rPr lang="zh-CN" altLang="en-US" sz="1600" dirty="0"/>
                <a:t>季节比重法</a:t>
              </a:r>
              <a:endParaRPr lang="en-US" altLang="zh-CN" sz="1600" dirty="0"/>
            </a:p>
            <a:p>
              <a:r>
                <a:rPr lang="en-US" altLang="zh-CN" sz="1600" dirty="0"/>
                <a:t>(3)</a:t>
              </a:r>
              <a:r>
                <a:rPr lang="zh-CN" altLang="en-US" sz="1600" dirty="0"/>
                <a:t>直线趋势法</a:t>
              </a:r>
              <a:endParaRPr lang="en-US" altLang="zh-CN" sz="1600" dirty="0"/>
            </a:p>
          </p:txBody>
        </p:sp>
        <p:sp>
          <p:nvSpPr>
            <p:cNvPr id="12" name="文本框 11">
              <a:extLst>
                <a:ext uri="{FF2B5EF4-FFF2-40B4-BE49-F238E27FC236}">
                  <a16:creationId xmlns:a16="http://schemas.microsoft.com/office/drawing/2014/main" id="{DC502EE6-DD2C-B543-F439-E3812260C77C}"/>
                </a:ext>
              </a:extLst>
            </p:cNvPr>
            <p:cNvSpPr txBox="1"/>
            <p:nvPr/>
          </p:nvSpPr>
          <p:spPr>
            <a:xfrm>
              <a:off x="1095290" y="4198769"/>
              <a:ext cx="2498015" cy="461665"/>
            </a:xfrm>
            <a:prstGeom prst="rect">
              <a:avLst/>
            </a:prstGeom>
            <a:noFill/>
          </p:spPr>
          <p:txBody>
            <a:bodyPr wrap="square">
              <a:spAutoFit/>
            </a:bodyPr>
            <a:lstStyle/>
            <a:p>
              <a:r>
                <a:rPr lang="en-US" altLang="zh-CN" sz="2400" b="1" dirty="0">
                  <a:solidFill>
                    <a:schemeClr val="accent3"/>
                  </a:solidFill>
                </a:rPr>
                <a:t>2.</a:t>
              </a:r>
              <a:r>
                <a:rPr lang="zh-CN" altLang="en-US" sz="2400" b="1" dirty="0">
                  <a:solidFill>
                    <a:schemeClr val="accent3"/>
                  </a:solidFill>
                </a:rPr>
                <a:t>定量预测</a:t>
              </a:r>
              <a:endParaRPr lang="en-US" altLang="zh-CN" sz="2400" b="1" dirty="0">
                <a:solidFill>
                  <a:schemeClr val="accent3"/>
                </a:solidFill>
              </a:endParaRPr>
            </a:p>
          </p:txBody>
        </p:sp>
      </p:grpSp>
      <p:sp>
        <p:nvSpPr>
          <p:cNvPr id="2" name="文本框 1">
            <a:extLst>
              <a:ext uri="{FF2B5EF4-FFF2-40B4-BE49-F238E27FC236}">
                <a16:creationId xmlns:a16="http://schemas.microsoft.com/office/drawing/2014/main" id="{5F16EAFF-FED6-6E98-4E86-3F964C5BDC92}"/>
              </a:ext>
            </a:extLst>
          </p:cNvPr>
          <p:cNvSpPr txBox="1"/>
          <p:nvPr/>
        </p:nvSpPr>
        <p:spPr>
          <a:xfrm>
            <a:off x="587615" y="306753"/>
            <a:ext cx="3933014" cy="646331"/>
          </a:xfrm>
          <a:prstGeom prst="rect">
            <a:avLst/>
          </a:prstGeom>
          <a:solidFill>
            <a:schemeClr val="bg2"/>
          </a:solidFill>
        </p:spPr>
        <p:txBody>
          <a:bodyPr wrap="square" rtlCol="0">
            <a:spAutoFit/>
          </a:bodyPr>
          <a:lstStyle/>
          <a:p>
            <a:r>
              <a:rPr lang="zh-CN" altLang="en-US" sz="3600" b="1" dirty="0">
                <a:solidFill>
                  <a:schemeClr val="accent1">
                    <a:lumMod val="75000"/>
                  </a:schemeClr>
                </a:solidFill>
                <a:latin typeface="+mn-ea"/>
              </a:rPr>
              <a:t>第二节 市场预测</a:t>
            </a:r>
            <a:endParaRPr lang="en-US" altLang="zh-CN" sz="3600" b="1" dirty="0">
              <a:solidFill>
                <a:schemeClr val="accent1">
                  <a:lumMod val="75000"/>
                </a:schemeClr>
              </a:solidFill>
              <a:latin typeface="+mn-ea"/>
            </a:endParaRPr>
          </a:p>
        </p:txBody>
      </p:sp>
      <p:sp>
        <p:nvSpPr>
          <p:cNvPr id="13" name="íṡľiḑê">
            <a:extLst>
              <a:ext uri="{FF2B5EF4-FFF2-40B4-BE49-F238E27FC236}">
                <a16:creationId xmlns:a16="http://schemas.microsoft.com/office/drawing/2014/main" id="{A3C8681B-9F8D-CCD6-CEB1-7D3754C56B7B}"/>
              </a:ext>
            </a:extLst>
          </p:cNvPr>
          <p:cNvSpPr txBox="1"/>
          <p:nvPr/>
        </p:nvSpPr>
        <p:spPr>
          <a:xfrm>
            <a:off x="6928373" y="2410453"/>
            <a:ext cx="4531428" cy="615553"/>
          </a:xfrm>
          <a:prstGeom prst="rect">
            <a:avLst/>
          </a:prstGeom>
          <a:noFill/>
        </p:spPr>
        <p:txBody>
          <a:bodyPr wrap="square">
            <a:spAutoFit/>
          </a:bodyPr>
          <a:lstStyle/>
          <a:p>
            <a:pPr marL="0" marR="0" lvl="0" indent="0" defTabSz="913765" rtl="0" eaLnBrk="1" fontAlgn="auto" latinLnBrk="0" hangingPunct="1">
              <a:lnSpc>
                <a:spcPct val="100000"/>
              </a:lnSpc>
              <a:spcBef>
                <a:spcPts val="0"/>
              </a:spcBef>
              <a:spcAft>
                <a:spcPts val="0"/>
              </a:spcAft>
              <a:buClrTx/>
              <a:buSzPct val="25000"/>
              <a:buFontTx/>
              <a:buNone/>
              <a:defRPr/>
            </a:pPr>
            <a:r>
              <a:rPr kumimoji="0" lang="zh-CN" altLang="en-US" b="1" i="0" u="none" strike="noStrike" kern="1200" cap="none" spc="0" normalizeH="0" baseline="0" noProof="0" dirty="0">
                <a:ln>
                  <a:noFill/>
                </a:ln>
                <a:solidFill>
                  <a:schemeClr val="accent1"/>
                </a:solidFill>
                <a:effectLst/>
                <a:uLnTx/>
                <a:uFillTx/>
              </a:rPr>
              <a:t>要点</a:t>
            </a:r>
            <a:r>
              <a:rPr lang="zh-CN" altLang="en-US" b="1" dirty="0">
                <a:solidFill>
                  <a:schemeClr val="accent1"/>
                </a:solidFill>
              </a:rPr>
              <a:t>警句：</a:t>
            </a:r>
            <a:endParaRPr lang="en-US" altLang="zh-CN" b="1" dirty="0">
              <a:solidFill>
                <a:schemeClr val="accent1"/>
              </a:solidFill>
            </a:endParaRPr>
          </a:p>
          <a:p>
            <a:pPr marL="0" marR="0" lvl="0" indent="0" defTabSz="913765" rtl="0" eaLnBrk="1" fontAlgn="auto" latinLnBrk="0" hangingPunct="1">
              <a:lnSpc>
                <a:spcPct val="100000"/>
              </a:lnSpc>
              <a:spcBef>
                <a:spcPts val="0"/>
              </a:spcBef>
              <a:spcAft>
                <a:spcPts val="0"/>
              </a:spcAft>
              <a:buClrTx/>
              <a:buSzPct val="25000"/>
              <a:buFontTx/>
              <a:buNone/>
              <a:defRPr/>
            </a:pPr>
            <a:r>
              <a:rPr kumimoji="0" lang="zh-CN" altLang="en-US" sz="1600" b="1" i="0" u="none" strike="noStrike" kern="1200" cap="none" spc="0" normalizeH="0" baseline="0" noProof="0" dirty="0">
                <a:ln>
                  <a:noFill/>
                </a:ln>
                <a:solidFill>
                  <a:schemeClr val="bg2">
                    <a:lumMod val="25000"/>
                  </a:schemeClr>
                </a:solidFill>
                <a:effectLst/>
                <a:uLnTx/>
                <a:uFillTx/>
              </a:rPr>
              <a:t>要把定性预测和定量预测结合起来。</a:t>
            </a:r>
            <a:endParaRPr kumimoji="0" lang="en-US" altLang="zh-CN" sz="1600" b="1" i="0" u="none" strike="noStrike" kern="1200" cap="none" spc="0" normalizeH="0" baseline="0" noProof="0" dirty="0">
              <a:ln>
                <a:noFill/>
              </a:ln>
              <a:solidFill>
                <a:schemeClr val="bg2">
                  <a:lumMod val="25000"/>
                </a:schemeClr>
              </a:solidFill>
              <a:effectLst/>
              <a:uLnTx/>
              <a:uFillTx/>
            </a:endParaRPr>
          </a:p>
        </p:txBody>
      </p:sp>
    </p:spTree>
    <p:custDataLst>
      <p:tags r:id="rId1"/>
    </p:custDataLst>
    <p:extLst>
      <p:ext uri="{BB962C8B-B14F-4D97-AF65-F5344CB8AC3E}">
        <p14:creationId xmlns:p14="http://schemas.microsoft.com/office/powerpoint/2010/main" val="31576340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iṣlïdé"/>
        <p:cNvGrpSpPr/>
        <p:nvPr/>
      </p:nvGrpSpPr>
      <p:grpSpPr>
        <a:xfrm>
          <a:off x="0" y="0"/>
          <a:ext cx="0" cy="0"/>
          <a:chOff x="0" y="0"/>
          <a:chExt cx="0" cy="0"/>
        </a:xfrm>
      </p:grpSpPr>
      <p:sp>
        <p:nvSpPr>
          <p:cNvPr id="14" name="îsḷíḍê">
            <a:extLst>
              <a:ext uri="{FF2B5EF4-FFF2-40B4-BE49-F238E27FC236}">
                <a16:creationId xmlns:a16="http://schemas.microsoft.com/office/drawing/2014/main" id="{E7E8927E-C158-2D38-A63A-D56E83DB5151}"/>
              </a:ext>
            </a:extLst>
          </p:cNvPr>
          <p:cNvSpPr/>
          <p:nvPr/>
        </p:nvSpPr>
        <p:spPr>
          <a:xfrm>
            <a:off x="10973954" y="3790950"/>
            <a:ext cx="587664" cy="30575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ïŝḻíďé">
            <a:extLst>
              <a:ext uri="{FF2B5EF4-FFF2-40B4-BE49-F238E27FC236}">
                <a16:creationId xmlns:a16="http://schemas.microsoft.com/office/drawing/2014/main" id="{3E7816B9-4368-481C-AF7D-011CB1B5D3BB}"/>
              </a:ext>
            </a:extLst>
          </p:cNvPr>
          <p:cNvSpPr>
            <a:spLocks noGrp="1"/>
          </p:cNvSpPr>
          <p:nvPr>
            <p:ph type="title"/>
          </p:nvPr>
        </p:nvSpPr>
        <p:spPr>
          <a:xfrm>
            <a:off x="655411" y="3248187"/>
            <a:ext cx="5731164" cy="885663"/>
          </a:xfrm>
        </p:spPr>
        <p:txBody>
          <a:bodyPr/>
          <a:lstStyle/>
          <a:p>
            <a:br>
              <a:rPr lang="en-US" altLang="zh-CN" dirty="0"/>
            </a:br>
            <a:r>
              <a:rPr kumimoji="1" lang="zh-CN" altLang="en-US" dirty="0">
                <a:solidFill>
                  <a:schemeClr val="tx1"/>
                </a:solidFill>
              </a:rPr>
              <a:t>市场调查与市场预测</a:t>
            </a:r>
            <a:endParaRPr lang="zh-CN" altLang="en-US" dirty="0">
              <a:solidFill>
                <a:schemeClr val="tx1"/>
              </a:solidFill>
            </a:endParaRPr>
          </a:p>
        </p:txBody>
      </p:sp>
      <p:sp>
        <p:nvSpPr>
          <p:cNvPr id="10" name="îš1iḋê">
            <a:extLst>
              <a:ext uri="{FF2B5EF4-FFF2-40B4-BE49-F238E27FC236}">
                <a16:creationId xmlns:a16="http://schemas.microsoft.com/office/drawing/2014/main" id="{8C49C485-3944-0FB2-DBA9-4B2AB26ADB20}"/>
              </a:ext>
            </a:extLst>
          </p:cNvPr>
          <p:cNvSpPr txBox="1">
            <a:spLocks/>
          </p:cNvSpPr>
          <p:nvPr/>
        </p:nvSpPr>
        <p:spPr>
          <a:xfrm>
            <a:off x="1033236" y="1028701"/>
            <a:ext cx="3576864" cy="169545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lang="zh-CN" altLang="en-US" sz="2400" b="1" kern="1200">
                <a:solidFill>
                  <a:schemeClr val="tx1"/>
                </a:solidFill>
                <a:latin typeface="+mj-lt"/>
                <a:ea typeface="+mj-ea"/>
                <a:cs typeface="+mj-cs"/>
              </a:defRPr>
            </a:lvl1pPr>
          </a:lstStyle>
          <a:p>
            <a:pPr algn="r"/>
            <a:r>
              <a:rPr lang="zh-CN" altLang="en-US" sz="7200" dirty="0">
                <a:solidFill>
                  <a:srgbClr val="080808"/>
                </a:solidFill>
              </a:rPr>
              <a:t>第三章</a:t>
            </a:r>
            <a:endParaRPr lang="en-GB" sz="7200" dirty="0">
              <a:solidFill>
                <a:srgbClr val="080808"/>
              </a:solidFill>
            </a:endParaRPr>
          </a:p>
        </p:txBody>
      </p:sp>
      <p:cxnSp>
        <p:nvCxnSpPr>
          <p:cNvPr id="11" name="íṩľîḑe">
            <a:extLst>
              <a:ext uri="{FF2B5EF4-FFF2-40B4-BE49-F238E27FC236}">
                <a16:creationId xmlns:a16="http://schemas.microsoft.com/office/drawing/2014/main" id="{D43B1E31-E38E-5F5F-620C-B9F26609E579}"/>
              </a:ext>
            </a:extLst>
          </p:cNvPr>
          <p:cNvCxnSpPr>
            <a:cxnSpLocks/>
          </p:cNvCxnSpPr>
          <p:nvPr/>
        </p:nvCxnSpPr>
        <p:spPr>
          <a:xfrm>
            <a:off x="660400" y="5305425"/>
            <a:ext cx="983615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ïslîdé">
            <a:extLst>
              <a:ext uri="{FF2B5EF4-FFF2-40B4-BE49-F238E27FC236}">
                <a16:creationId xmlns:a16="http://schemas.microsoft.com/office/drawing/2014/main" id="{5F1CFC76-9F12-064B-9046-3669B2C23FE7}"/>
              </a:ext>
            </a:extLst>
          </p:cNvPr>
          <p:cNvCxnSpPr>
            <a:cxnSpLocks/>
          </p:cNvCxnSpPr>
          <p:nvPr/>
        </p:nvCxnSpPr>
        <p:spPr>
          <a:xfrm>
            <a:off x="655411" y="5305425"/>
            <a:ext cx="1116239"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8555AE98-558A-405E-AA5B-DA0C2E7B45C9}"/>
              </a:ext>
            </a:extLst>
          </p:cNvPr>
          <p:cNvSpPr txBox="1"/>
          <p:nvPr/>
        </p:nvSpPr>
        <p:spPr>
          <a:xfrm>
            <a:off x="683934" y="4288554"/>
            <a:ext cx="2175432" cy="523220"/>
          </a:xfrm>
          <a:prstGeom prst="rect">
            <a:avLst/>
          </a:prstGeom>
          <a:noFill/>
        </p:spPr>
        <p:txBody>
          <a:bodyPr wrap="square" rtlCol="0">
            <a:spAutoFit/>
          </a:bodyPr>
          <a:lstStyle/>
          <a:p>
            <a:r>
              <a:rPr lang="zh-CN" altLang="en-US" sz="1400" dirty="0">
                <a:latin typeface="+mn-ea"/>
              </a:rPr>
              <a:t>第一节 市场调查</a:t>
            </a:r>
            <a:endParaRPr lang="en-US" altLang="zh-CN" sz="1400" dirty="0">
              <a:latin typeface="+mn-ea"/>
            </a:endParaRPr>
          </a:p>
          <a:p>
            <a:r>
              <a:rPr lang="zh-CN" altLang="en-US" sz="1400" dirty="0">
                <a:latin typeface="+mn-ea"/>
              </a:rPr>
              <a:t>第二节 市场预测</a:t>
            </a:r>
          </a:p>
        </p:txBody>
      </p:sp>
    </p:spTree>
    <p:custDataLst>
      <p:tags r:id="rId1"/>
    </p:custDataLst>
    <p:extLst>
      <p:ext uri="{BB962C8B-B14F-4D97-AF65-F5344CB8AC3E}">
        <p14:creationId xmlns:p14="http://schemas.microsoft.com/office/powerpoint/2010/main" val="26949200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
            <a:extLst>
              <a:ext uri="{FF2B5EF4-FFF2-40B4-BE49-F238E27FC236}">
                <a16:creationId xmlns:a16="http://schemas.microsoft.com/office/drawing/2014/main" id="{7D3AB534-B1C1-20A4-DCBB-1535879BEB9C}"/>
              </a:ext>
            </a:extLst>
          </p:cNvPr>
          <p:cNvSpPr/>
          <p:nvPr/>
        </p:nvSpPr>
        <p:spPr>
          <a:xfrm>
            <a:off x="655392" y="1130300"/>
            <a:ext cx="611182" cy="612000"/>
          </a:xfrm>
          <a:prstGeom prst="round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3949EC0B-8D1A-C494-AA32-FC9F0BB508BF}"/>
              </a:ext>
            </a:extLst>
          </p:cNvPr>
          <p:cNvSpPr/>
          <p:nvPr/>
        </p:nvSpPr>
        <p:spPr>
          <a:xfrm>
            <a:off x="942379" y="1077977"/>
            <a:ext cx="3614227" cy="646330"/>
          </a:xfrm>
          <a:prstGeom prst="rect">
            <a:avLst/>
          </a:prstGeom>
        </p:spPr>
        <p:txBody>
          <a:bodyPr wrap="square" anchor="b" anchorCtr="0">
            <a:noAutofit/>
          </a:bodyPr>
          <a:lstStyle/>
          <a:p>
            <a:pPr>
              <a:buSzPct val="25000"/>
            </a:pPr>
            <a:r>
              <a:rPr lang="zh-CN" altLang="en-US" sz="2800" b="1" dirty="0"/>
              <a:t>一、 市场调查的含义</a:t>
            </a:r>
            <a:endParaRPr lang="en-US" altLang="zh-CN" sz="2800" b="1" dirty="0"/>
          </a:p>
        </p:txBody>
      </p:sp>
      <p:sp>
        <p:nvSpPr>
          <p:cNvPr id="46" name="圆角矩形 16">
            <a:extLst>
              <a:ext uri="{FF2B5EF4-FFF2-40B4-BE49-F238E27FC236}">
                <a16:creationId xmlns:a16="http://schemas.microsoft.com/office/drawing/2014/main" id="{1062B838-F11C-8E3F-EFE0-ADDAAF97AE6A}"/>
              </a:ext>
            </a:extLst>
          </p:cNvPr>
          <p:cNvSpPr/>
          <p:nvPr/>
        </p:nvSpPr>
        <p:spPr>
          <a:xfrm>
            <a:off x="8534775" y="5142231"/>
            <a:ext cx="2020724" cy="723332"/>
          </a:xfrm>
          <a:prstGeom prst="roundRect">
            <a:avLst>
              <a:gd name="adj" fmla="val 20000"/>
            </a:avLst>
          </a:prstGeom>
          <a:gradFill>
            <a:gsLst>
              <a:gs pos="0">
                <a:schemeClr val="accent6">
                  <a:lumMod val="60000"/>
                  <a:lumOff val="40000"/>
                </a:schemeClr>
              </a:gs>
              <a:gs pos="60000">
                <a:schemeClr val="accent6"/>
              </a:gs>
            </a:gsLst>
            <a:lin ang="2700000" scaled="0"/>
          </a:gradFill>
          <a:ln w="57150" cap="rnd">
            <a:noFill/>
            <a:prstDash val="solid"/>
            <a:round/>
          </a:ln>
          <a:effectLst>
            <a:outerShdw blurRad="76200" dist="50800" dir="5400000" algn="c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zh-CN" altLang="en-US" sz="1600" b="1" dirty="0">
                <a:solidFill>
                  <a:schemeClr val="bg1"/>
                </a:solidFill>
              </a:rPr>
              <a:t>有助于提高企业的经营实力和效益</a:t>
            </a:r>
            <a:endParaRPr lang="en-US" altLang="zh-CN" sz="1600" b="1" dirty="0">
              <a:solidFill>
                <a:schemeClr val="bg1"/>
              </a:solidFill>
            </a:endParaRPr>
          </a:p>
        </p:txBody>
      </p:sp>
      <p:grpSp>
        <p:nvGrpSpPr>
          <p:cNvPr id="3" name="组合 2">
            <a:extLst>
              <a:ext uri="{FF2B5EF4-FFF2-40B4-BE49-F238E27FC236}">
                <a16:creationId xmlns:a16="http://schemas.microsoft.com/office/drawing/2014/main" id="{98B8C2B6-7723-4B0B-8E93-A4D7FB87C4F2}"/>
              </a:ext>
            </a:extLst>
          </p:cNvPr>
          <p:cNvGrpSpPr/>
          <p:nvPr/>
        </p:nvGrpSpPr>
        <p:grpSpPr>
          <a:xfrm>
            <a:off x="1636501" y="3345363"/>
            <a:ext cx="9149262" cy="2829853"/>
            <a:chOff x="1636501" y="3345363"/>
            <a:chExt cx="9149262" cy="2829853"/>
          </a:xfrm>
        </p:grpSpPr>
        <p:sp>
          <p:nvSpPr>
            <p:cNvPr id="44" name="圆角矩形 14">
              <a:extLst>
                <a:ext uri="{FF2B5EF4-FFF2-40B4-BE49-F238E27FC236}">
                  <a16:creationId xmlns:a16="http://schemas.microsoft.com/office/drawing/2014/main" id="{9EEF481D-3D6A-43B3-F4A3-88964E6F4C2C}"/>
                </a:ext>
              </a:extLst>
            </p:cNvPr>
            <p:cNvSpPr/>
            <p:nvPr/>
          </p:nvSpPr>
          <p:spPr>
            <a:xfrm>
              <a:off x="8212275" y="3345363"/>
              <a:ext cx="2573488" cy="2829851"/>
            </a:xfrm>
            <a:prstGeom prst="roundRect">
              <a:avLst>
                <a:gd name="adj" fmla="val 7000"/>
              </a:avLst>
            </a:prstGeom>
            <a:solidFill>
              <a:schemeClr val="accent6">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id="{5F65636F-B511-DA58-964B-5753E3606177}"/>
                </a:ext>
              </a:extLst>
            </p:cNvPr>
            <p:cNvGrpSpPr/>
            <p:nvPr/>
          </p:nvGrpSpPr>
          <p:grpSpPr>
            <a:xfrm>
              <a:off x="1636501" y="3345365"/>
              <a:ext cx="2573488" cy="2829851"/>
              <a:chOff x="960983" y="2438401"/>
              <a:chExt cx="2286000" cy="3378842"/>
            </a:xfrm>
          </p:grpSpPr>
          <p:sp>
            <p:nvSpPr>
              <p:cNvPr id="47" name="圆角矩形 3">
                <a:extLst>
                  <a:ext uri="{FF2B5EF4-FFF2-40B4-BE49-F238E27FC236}">
                    <a16:creationId xmlns:a16="http://schemas.microsoft.com/office/drawing/2014/main" id="{E0892CE9-B465-1597-D114-726C4C7FB73C}"/>
                  </a:ext>
                </a:extLst>
              </p:cNvPr>
              <p:cNvSpPr/>
              <p:nvPr/>
            </p:nvSpPr>
            <p:spPr>
              <a:xfrm>
                <a:off x="960983" y="2438401"/>
                <a:ext cx="2286000" cy="3378842"/>
              </a:xfrm>
              <a:prstGeom prst="roundRect">
                <a:avLst>
                  <a:gd name="adj" fmla="val 7000"/>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圆角矩形 6">
                <a:extLst>
                  <a:ext uri="{FF2B5EF4-FFF2-40B4-BE49-F238E27FC236}">
                    <a16:creationId xmlns:a16="http://schemas.microsoft.com/office/drawing/2014/main" id="{4B023E11-654A-0BBF-2745-78802D4F66CB}"/>
                  </a:ext>
                </a:extLst>
              </p:cNvPr>
              <p:cNvSpPr/>
              <p:nvPr/>
            </p:nvSpPr>
            <p:spPr>
              <a:xfrm>
                <a:off x="1206489" y="4632443"/>
                <a:ext cx="1794987" cy="863658"/>
              </a:xfrm>
              <a:prstGeom prst="roundRect">
                <a:avLst>
                  <a:gd name="adj" fmla="val 20000"/>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zh-CN" altLang="en-US" sz="1600" b="1" dirty="0">
                    <a:solidFill>
                      <a:schemeClr val="bg1"/>
                    </a:solidFill>
                  </a:rPr>
                  <a:t>企业做出正确决策的前提</a:t>
                </a:r>
              </a:p>
            </p:txBody>
          </p:sp>
        </p:grpSp>
        <p:grpSp>
          <p:nvGrpSpPr>
            <p:cNvPr id="52" name="组合 51">
              <a:extLst>
                <a:ext uri="{FF2B5EF4-FFF2-40B4-BE49-F238E27FC236}">
                  <a16:creationId xmlns:a16="http://schemas.microsoft.com/office/drawing/2014/main" id="{E7B05687-3A64-56BA-BE3F-C33DFCE975FA}"/>
                </a:ext>
              </a:extLst>
            </p:cNvPr>
            <p:cNvGrpSpPr/>
            <p:nvPr/>
          </p:nvGrpSpPr>
          <p:grpSpPr>
            <a:xfrm>
              <a:off x="4924742" y="3345364"/>
              <a:ext cx="2573488" cy="2829851"/>
              <a:chOff x="7982011" y="3345365"/>
              <a:chExt cx="2573488" cy="2829851"/>
            </a:xfrm>
          </p:grpSpPr>
          <p:sp>
            <p:nvSpPr>
              <p:cNvPr id="41" name="圆角矩形 18">
                <a:extLst>
                  <a:ext uri="{FF2B5EF4-FFF2-40B4-BE49-F238E27FC236}">
                    <a16:creationId xmlns:a16="http://schemas.microsoft.com/office/drawing/2014/main" id="{A6E1CD5E-6DAE-BC9E-1919-8196F51F2891}"/>
                  </a:ext>
                </a:extLst>
              </p:cNvPr>
              <p:cNvSpPr/>
              <p:nvPr/>
            </p:nvSpPr>
            <p:spPr>
              <a:xfrm>
                <a:off x="7982011" y="3345365"/>
                <a:ext cx="2573488" cy="2829851"/>
              </a:xfrm>
              <a:prstGeom prst="roundRect">
                <a:avLst>
                  <a:gd name="adj" fmla="val 7000"/>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20">
                <a:extLst>
                  <a:ext uri="{FF2B5EF4-FFF2-40B4-BE49-F238E27FC236}">
                    <a16:creationId xmlns:a16="http://schemas.microsoft.com/office/drawing/2014/main" id="{B89837CA-1074-97AB-EB36-643E091F678C}"/>
                  </a:ext>
                </a:extLst>
              </p:cNvPr>
              <p:cNvSpPr/>
              <p:nvPr/>
            </p:nvSpPr>
            <p:spPr>
              <a:xfrm>
                <a:off x="8263903" y="5143020"/>
                <a:ext cx="2020725" cy="722544"/>
              </a:xfrm>
              <a:prstGeom prst="roundRect">
                <a:avLst>
                  <a:gd name="adj" fmla="val 20000"/>
                </a:avLst>
              </a:prstGeom>
              <a:gradFill>
                <a:gsLst>
                  <a:gs pos="0">
                    <a:schemeClr val="accent4">
                      <a:lumMod val="60000"/>
                      <a:lumOff val="40000"/>
                    </a:schemeClr>
                  </a:gs>
                  <a:gs pos="60000">
                    <a:schemeClr val="accent4"/>
                  </a:gs>
                </a:gsLst>
                <a:lin ang="2700000" scaled="0"/>
              </a:gradFill>
              <a:ln w="57150" cap="rnd">
                <a:noFill/>
                <a:prstDash val="solid"/>
                <a:round/>
              </a:ln>
              <a:effectLst>
                <a:outerShdw blurRad="76200" dist="50800" dir="5400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zh-CN" altLang="en-US" sz="1600" b="1" dirty="0">
                    <a:solidFill>
                      <a:schemeClr val="bg1"/>
                    </a:solidFill>
                  </a:rPr>
                  <a:t>预测未来的基础</a:t>
                </a:r>
                <a:endParaRPr lang="en-US" altLang="zh-CN" sz="1600" b="1" dirty="0">
                  <a:solidFill>
                    <a:schemeClr val="bg1"/>
                  </a:solidFill>
                </a:endParaRPr>
              </a:p>
            </p:txBody>
          </p:sp>
          <p:grpSp>
            <p:nvGrpSpPr>
              <p:cNvPr id="10" name="组合 9">
                <a:extLst>
                  <a:ext uri="{FF2B5EF4-FFF2-40B4-BE49-F238E27FC236}">
                    <a16:creationId xmlns:a16="http://schemas.microsoft.com/office/drawing/2014/main" id="{0510565E-66BB-6C5D-E357-8EB5B3514DCC}"/>
                  </a:ext>
                </a:extLst>
              </p:cNvPr>
              <p:cNvGrpSpPr>
                <a:grpSpLocks noChangeAspect="1"/>
              </p:cNvGrpSpPr>
              <p:nvPr/>
            </p:nvGrpSpPr>
            <p:grpSpPr>
              <a:xfrm>
                <a:off x="9039659" y="3720997"/>
                <a:ext cx="458191" cy="1025126"/>
                <a:chOff x="7795164" y="4910517"/>
                <a:chExt cx="324802" cy="753525"/>
              </a:xfrm>
              <a:solidFill>
                <a:schemeClr val="accent4"/>
              </a:solidFill>
            </p:grpSpPr>
            <p:sp>
              <p:nvSpPr>
                <p:cNvPr id="29" name="任意多边形 45">
                  <a:extLst>
                    <a:ext uri="{FF2B5EF4-FFF2-40B4-BE49-F238E27FC236}">
                      <a16:creationId xmlns:a16="http://schemas.microsoft.com/office/drawing/2014/main" id="{C58C2EDF-8B87-CA91-7FAC-196D1B6A2B48}"/>
                    </a:ext>
                  </a:extLst>
                </p:cNvPr>
                <p:cNvSpPr/>
                <p:nvPr/>
              </p:nvSpPr>
              <p:spPr>
                <a:xfrm>
                  <a:off x="7847074" y="4910967"/>
                  <a:ext cx="220851" cy="436461"/>
                </a:xfrm>
                <a:custGeom>
                  <a:avLst/>
                  <a:gdLst>
                    <a:gd name="connsiteX0" fmla="*/ 213649 w 220851"/>
                    <a:gd name="connsiteY0" fmla="*/ 436330 h 436461"/>
                    <a:gd name="connsiteX1" fmla="*/ 5242 w 220851"/>
                    <a:gd name="connsiteY1" fmla="*/ 436330 h 436461"/>
                    <a:gd name="connsiteX2" fmla="*/ -949 w 220851"/>
                    <a:gd name="connsiteY2" fmla="*/ 430139 h 436461"/>
                    <a:gd name="connsiteX3" fmla="*/ -949 w 220851"/>
                    <a:gd name="connsiteY3" fmla="*/ 259927 h 436461"/>
                    <a:gd name="connsiteX4" fmla="*/ 72299 w 220851"/>
                    <a:gd name="connsiteY4" fmla="*/ 29708 h 436461"/>
                    <a:gd name="connsiteX5" fmla="*/ 85348 w 220851"/>
                    <a:gd name="connsiteY5" fmla="*/ 11515 h 436461"/>
                    <a:gd name="connsiteX6" fmla="*/ 88682 w 220851"/>
                    <a:gd name="connsiteY6" fmla="*/ 7991 h 436461"/>
                    <a:gd name="connsiteX7" fmla="*/ 128591 w 220851"/>
                    <a:gd name="connsiteY7" fmla="*/ 7991 h 436461"/>
                    <a:gd name="connsiteX8" fmla="*/ 131353 w 220851"/>
                    <a:gd name="connsiteY8" fmla="*/ 10753 h 436461"/>
                    <a:gd name="connsiteX9" fmla="*/ 146402 w 220851"/>
                    <a:gd name="connsiteY9" fmla="*/ 29231 h 436461"/>
                    <a:gd name="connsiteX10" fmla="*/ 219841 w 220851"/>
                    <a:gd name="connsiteY10" fmla="*/ 257831 h 436461"/>
                    <a:gd name="connsiteX11" fmla="*/ 219841 w 220851"/>
                    <a:gd name="connsiteY11" fmla="*/ 429281 h 436461"/>
                    <a:gd name="connsiteX12" fmla="*/ 214602 w 220851"/>
                    <a:gd name="connsiteY12" fmla="*/ 436273 h 436461"/>
                    <a:gd name="connsiteX13" fmla="*/ 213649 w 220851"/>
                    <a:gd name="connsiteY13" fmla="*/ 436330 h 436461"/>
                    <a:gd name="connsiteX14" fmla="*/ 11434 w 220851"/>
                    <a:gd name="connsiteY14" fmla="*/ 423947 h 436461"/>
                    <a:gd name="connsiteX15" fmla="*/ 207458 w 220851"/>
                    <a:gd name="connsiteY15" fmla="*/ 423947 h 436461"/>
                    <a:gd name="connsiteX16" fmla="*/ 207458 w 220851"/>
                    <a:gd name="connsiteY16" fmla="*/ 258594 h 436461"/>
                    <a:gd name="connsiteX17" fmla="*/ 136593 w 220851"/>
                    <a:gd name="connsiteY17" fmla="*/ 37328 h 436461"/>
                    <a:gd name="connsiteX18" fmla="*/ 122019 w 220851"/>
                    <a:gd name="connsiteY18" fmla="*/ 19421 h 436461"/>
                    <a:gd name="connsiteX19" fmla="*/ 120019 w 220851"/>
                    <a:gd name="connsiteY19" fmla="*/ 17421 h 436461"/>
                    <a:gd name="connsiteX20" fmla="*/ 97350 w 220851"/>
                    <a:gd name="connsiteY20" fmla="*/ 17421 h 436461"/>
                    <a:gd name="connsiteX21" fmla="*/ 94968 w 220851"/>
                    <a:gd name="connsiteY21" fmla="*/ 19897 h 436461"/>
                    <a:gd name="connsiteX22" fmla="*/ 82395 w 220851"/>
                    <a:gd name="connsiteY22" fmla="*/ 37518 h 436461"/>
                    <a:gd name="connsiteX23" fmla="*/ 11434 w 220851"/>
                    <a:gd name="connsiteY23" fmla="*/ 260499 h 43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20851" h="436461">
                      <a:moveTo>
                        <a:pt x="213649" y="436330"/>
                      </a:moveTo>
                      <a:lnTo>
                        <a:pt x="5242" y="436330"/>
                      </a:lnTo>
                      <a:cubicBezTo>
                        <a:pt x="1814" y="436330"/>
                        <a:pt x="-949" y="433559"/>
                        <a:pt x="-949" y="430139"/>
                      </a:cubicBezTo>
                      <a:lnTo>
                        <a:pt x="-949" y="259927"/>
                      </a:lnTo>
                      <a:cubicBezTo>
                        <a:pt x="-1140" y="177431"/>
                        <a:pt x="24483" y="96935"/>
                        <a:pt x="72299" y="29708"/>
                      </a:cubicBezTo>
                      <a:lnTo>
                        <a:pt x="85348" y="11515"/>
                      </a:lnTo>
                      <a:lnTo>
                        <a:pt x="88682" y="7991"/>
                      </a:lnTo>
                      <a:cubicBezTo>
                        <a:pt x="99826" y="-2839"/>
                        <a:pt x="117447" y="-2839"/>
                        <a:pt x="128591" y="7991"/>
                      </a:cubicBezTo>
                      <a:cubicBezTo>
                        <a:pt x="129544" y="8867"/>
                        <a:pt x="130496" y="9781"/>
                        <a:pt x="131353" y="10753"/>
                      </a:cubicBezTo>
                      <a:lnTo>
                        <a:pt x="146402" y="29231"/>
                      </a:lnTo>
                      <a:cubicBezTo>
                        <a:pt x="193743" y="96078"/>
                        <a:pt x="219460" y="175897"/>
                        <a:pt x="219841" y="257831"/>
                      </a:cubicBezTo>
                      <a:lnTo>
                        <a:pt x="219841" y="429281"/>
                      </a:lnTo>
                      <a:cubicBezTo>
                        <a:pt x="220316" y="432673"/>
                        <a:pt x="217935" y="435797"/>
                        <a:pt x="214602" y="436273"/>
                      </a:cubicBezTo>
                      <a:cubicBezTo>
                        <a:pt x="214222" y="436311"/>
                        <a:pt x="213935" y="436330"/>
                        <a:pt x="213649" y="436330"/>
                      </a:cubicBezTo>
                      <a:close/>
                      <a:moveTo>
                        <a:pt x="11434" y="423947"/>
                      </a:moveTo>
                      <a:lnTo>
                        <a:pt x="207458" y="423947"/>
                      </a:lnTo>
                      <a:lnTo>
                        <a:pt x="207458" y="258594"/>
                      </a:lnTo>
                      <a:cubicBezTo>
                        <a:pt x="207172" y="179308"/>
                        <a:pt x="182407" y="102041"/>
                        <a:pt x="136593" y="37328"/>
                      </a:cubicBezTo>
                      <a:lnTo>
                        <a:pt x="122019" y="19421"/>
                      </a:lnTo>
                      <a:lnTo>
                        <a:pt x="120019" y="17421"/>
                      </a:lnTo>
                      <a:cubicBezTo>
                        <a:pt x="113732" y="11201"/>
                        <a:pt x="103635" y="11201"/>
                        <a:pt x="97350" y="17421"/>
                      </a:cubicBezTo>
                      <a:lnTo>
                        <a:pt x="94968" y="19897"/>
                      </a:lnTo>
                      <a:lnTo>
                        <a:pt x="82395" y="37518"/>
                      </a:lnTo>
                      <a:cubicBezTo>
                        <a:pt x="36103" y="102622"/>
                        <a:pt x="11243" y="180593"/>
                        <a:pt x="11434" y="260499"/>
                      </a:cubicBezTo>
                      <a:close/>
                    </a:path>
                  </a:pathLst>
                </a:custGeom>
                <a:grpFill/>
                <a:ln w="9525" cap="flat">
                  <a:noFill/>
                  <a:prstDash val="solid"/>
                  <a:miter/>
                </a:ln>
              </p:spPr>
              <p:txBody>
                <a:bodyPr rtlCol="0" anchor="ctr"/>
                <a:lstStyle/>
                <a:p>
                  <a:endParaRPr lang="zh-CN" altLang="en-US"/>
                </a:p>
              </p:txBody>
            </p:sp>
            <p:sp>
              <p:nvSpPr>
                <p:cNvPr id="30" name="任意多边形 46">
                  <a:extLst>
                    <a:ext uri="{FF2B5EF4-FFF2-40B4-BE49-F238E27FC236}">
                      <a16:creationId xmlns:a16="http://schemas.microsoft.com/office/drawing/2014/main" id="{DBD6CDCE-09D5-DA2C-4F6E-56E32E80CEC3}"/>
                    </a:ext>
                  </a:extLst>
                </p:cNvPr>
                <p:cNvSpPr/>
                <p:nvPr/>
              </p:nvSpPr>
              <p:spPr>
                <a:xfrm>
                  <a:off x="8055482" y="5265623"/>
                  <a:ext cx="64484" cy="116572"/>
                </a:xfrm>
                <a:custGeom>
                  <a:avLst/>
                  <a:gdLst>
                    <a:gd name="connsiteX0" fmla="*/ 57438 w 64484"/>
                    <a:gd name="connsiteY0" fmla="*/ 116441 h 116572"/>
                    <a:gd name="connsiteX1" fmla="*/ 5241 w 64484"/>
                    <a:gd name="connsiteY1" fmla="*/ 116441 h 116572"/>
                    <a:gd name="connsiteX2" fmla="*/ -950 w 64484"/>
                    <a:gd name="connsiteY2" fmla="*/ 110249 h 116572"/>
                    <a:gd name="connsiteX3" fmla="*/ -950 w 64484"/>
                    <a:gd name="connsiteY3" fmla="*/ 6046 h 116572"/>
                    <a:gd name="connsiteX4" fmla="*/ 2860 w 64484"/>
                    <a:gd name="connsiteY4" fmla="*/ 331 h 116572"/>
                    <a:gd name="connsiteX5" fmla="*/ 9622 w 64484"/>
                    <a:gd name="connsiteY5" fmla="*/ 1665 h 116572"/>
                    <a:gd name="connsiteX6" fmla="*/ 61725 w 64484"/>
                    <a:gd name="connsiteY6" fmla="*/ 53766 h 116572"/>
                    <a:gd name="connsiteX7" fmla="*/ 63534 w 64484"/>
                    <a:gd name="connsiteY7" fmla="*/ 58148 h 116572"/>
                    <a:gd name="connsiteX8" fmla="*/ 63534 w 64484"/>
                    <a:gd name="connsiteY8" fmla="*/ 110249 h 116572"/>
                    <a:gd name="connsiteX9" fmla="*/ 57438 w 64484"/>
                    <a:gd name="connsiteY9" fmla="*/ 116441 h 116572"/>
                    <a:gd name="connsiteX10" fmla="*/ 11528 w 64484"/>
                    <a:gd name="connsiteY10" fmla="*/ 104059 h 116572"/>
                    <a:gd name="connsiteX11" fmla="*/ 51247 w 64484"/>
                    <a:gd name="connsiteY11" fmla="*/ 104059 h 116572"/>
                    <a:gd name="connsiteX12" fmla="*/ 51247 w 64484"/>
                    <a:gd name="connsiteY12" fmla="*/ 60720 h 116572"/>
                    <a:gd name="connsiteX13" fmla="*/ 11528 w 64484"/>
                    <a:gd name="connsiteY13" fmla="*/ 21000 h 11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484" h="116572">
                      <a:moveTo>
                        <a:pt x="57438" y="116441"/>
                      </a:moveTo>
                      <a:lnTo>
                        <a:pt x="5241" y="116441"/>
                      </a:lnTo>
                      <a:cubicBezTo>
                        <a:pt x="1812" y="116441"/>
                        <a:pt x="-950" y="113669"/>
                        <a:pt x="-950" y="110249"/>
                      </a:cubicBezTo>
                      <a:lnTo>
                        <a:pt x="-950" y="6046"/>
                      </a:lnTo>
                      <a:cubicBezTo>
                        <a:pt x="-950" y="3551"/>
                        <a:pt x="574" y="1312"/>
                        <a:pt x="2860" y="331"/>
                      </a:cubicBezTo>
                      <a:cubicBezTo>
                        <a:pt x="5146" y="-612"/>
                        <a:pt x="7813" y="-88"/>
                        <a:pt x="9622" y="1665"/>
                      </a:cubicBezTo>
                      <a:lnTo>
                        <a:pt x="61725" y="53766"/>
                      </a:lnTo>
                      <a:cubicBezTo>
                        <a:pt x="62868" y="54919"/>
                        <a:pt x="63534" y="56500"/>
                        <a:pt x="63534" y="58148"/>
                      </a:cubicBezTo>
                      <a:lnTo>
                        <a:pt x="63534" y="110249"/>
                      </a:lnTo>
                      <a:cubicBezTo>
                        <a:pt x="63534" y="113631"/>
                        <a:pt x="60867" y="116393"/>
                        <a:pt x="57438" y="116441"/>
                      </a:cubicBezTo>
                      <a:close/>
                      <a:moveTo>
                        <a:pt x="11528" y="104059"/>
                      </a:moveTo>
                      <a:lnTo>
                        <a:pt x="51247" y="104059"/>
                      </a:lnTo>
                      <a:lnTo>
                        <a:pt x="51247" y="60720"/>
                      </a:lnTo>
                      <a:lnTo>
                        <a:pt x="11528" y="21000"/>
                      </a:lnTo>
                      <a:close/>
                    </a:path>
                  </a:pathLst>
                </a:custGeom>
                <a:grpFill/>
                <a:ln w="9525" cap="flat">
                  <a:noFill/>
                  <a:prstDash val="solid"/>
                  <a:miter/>
                </a:ln>
              </p:spPr>
              <p:txBody>
                <a:bodyPr rtlCol="0" anchor="ctr"/>
                <a:lstStyle/>
                <a:p>
                  <a:endParaRPr lang="zh-CN" altLang="en-US"/>
                </a:p>
              </p:txBody>
            </p:sp>
            <p:sp>
              <p:nvSpPr>
                <p:cNvPr id="31" name="任意多边形 47">
                  <a:extLst>
                    <a:ext uri="{FF2B5EF4-FFF2-40B4-BE49-F238E27FC236}">
                      <a16:creationId xmlns:a16="http://schemas.microsoft.com/office/drawing/2014/main" id="{782575D1-D2F9-82CF-C766-69B54EB7742F}"/>
                    </a:ext>
                  </a:extLst>
                </p:cNvPr>
                <p:cNvSpPr/>
                <p:nvPr/>
              </p:nvSpPr>
              <p:spPr>
                <a:xfrm>
                  <a:off x="7881905" y="5404865"/>
                  <a:ext cx="151646" cy="64103"/>
                </a:xfrm>
                <a:custGeom>
                  <a:avLst/>
                  <a:gdLst>
                    <a:gd name="connsiteX0" fmla="*/ 144338 w 151646"/>
                    <a:gd name="connsiteY0" fmla="*/ 63971 h 64103"/>
                    <a:gd name="connsiteX1" fmla="*/ 5273 w 151646"/>
                    <a:gd name="connsiteY1" fmla="*/ 63971 h 64103"/>
                    <a:gd name="connsiteX2" fmla="*/ -918 w 151646"/>
                    <a:gd name="connsiteY2" fmla="*/ 57780 h 64103"/>
                    <a:gd name="connsiteX3" fmla="*/ 7845 w 151646"/>
                    <a:gd name="connsiteY3" fmla="*/ 22443 h 64103"/>
                    <a:gd name="connsiteX4" fmla="*/ 17370 w 151646"/>
                    <a:gd name="connsiteY4" fmla="*/ 3393 h 64103"/>
                    <a:gd name="connsiteX5" fmla="*/ 22894 w 151646"/>
                    <a:gd name="connsiteY5" fmla="*/ -132 h 64103"/>
                    <a:gd name="connsiteX6" fmla="*/ 127097 w 151646"/>
                    <a:gd name="connsiteY6" fmla="*/ -132 h 64103"/>
                    <a:gd name="connsiteX7" fmla="*/ 132718 w 151646"/>
                    <a:gd name="connsiteY7" fmla="*/ 3393 h 64103"/>
                    <a:gd name="connsiteX8" fmla="*/ 142243 w 151646"/>
                    <a:gd name="connsiteY8" fmla="*/ 23395 h 64103"/>
                    <a:gd name="connsiteX9" fmla="*/ 150625 w 151646"/>
                    <a:gd name="connsiteY9" fmla="*/ 56638 h 64103"/>
                    <a:gd name="connsiteX10" fmla="*/ 150625 w 151646"/>
                    <a:gd name="connsiteY10" fmla="*/ 58161 h 64103"/>
                    <a:gd name="connsiteX11" fmla="*/ 144338 w 151646"/>
                    <a:gd name="connsiteY11" fmla="*/ 63971 h 64103"/>
                    <a:gd name="connsiteX12" fmla="*/ 11654 w 151646"/>
                    <a:gd name="connsiteY12" fmla="*/ 51589 h 64103"/>
                    <a:gd name="connsiteX13" fmla="*/ 137671 w 151646"/>
                    <a:gd name="connsiteY13" fmla="*/ 51589 h 64103"/>
                    <a:gd name="connsiteX14" fmla="*/ 130812 w 151646"/>
                    <a:gd name="connsiteY14" fmla="*/ 28443 h 64103"/>
                    <a:gd name="connsiteX15" fmla="*/ 122907 w 151646"/>
                    <a:gd name="connsiteY15" fmla="*/ 11870 h 64103"/>
                    <a:gd name="connsiteX16" fmla="*/ 26418 w 151646"/>
                    <a:gd name="connsiteY16" fmla="*/ 11870 h 64103"/>
                    <a:gd name="connsiteX17" fmla="*/ 18608 w 151646"/>
                    <a:gd name="connsiteY17" fmla="*/ 28348 h 64103"/>
                    <a:gd name="connsiteX18" fmla="*/ 11654 w 151646"/>
                    <a:gd name="connsiteY18" fmla="*/ 51589 h 64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1646" h="64103">
                      <a:moveTo>
                        <a:pt x="144338" y="63971"/>
                      </a:moveTo>
                      <a:lnTo>
                        <a:pt x="5273" y="63971"/>
                      </a:lnTo>
                      <a:cubicBezTo>
                        <a:pt x="1844" y="63971"/>
                        <a:pt x="-918" y="61200"/>
                        <a:pt x="-918" y="57780"/>
                      </a:cubicBezTo>
                      <a:cubicBezTo>
                        <a:pt x="-1300" y="45417"/>
                        <a:pt x="1749" y="33196"/>
                        <a:pt x="7845" y="22443"/>
                      </a:cubicBezTo>
                      <a:lnTo>
                        <a:pt x="17370" y="3393"/>
                      </a:lnTo>
                      <a:cubicBezTo>
                        <a:pt x="18418" y="1240"/>
                        <a:pt x="20513" y="-132"/>
                        <a:pt x="22894" y="-132"/>
                      </a:cubicBezTo>
                      <a:lnTo>
                        <a:pt x="127097" y="-132"/>
                      </a:lnTo>
                      <a:cubicBezTo>
                        <a:pt x="129478" y="-141"/>
                        <a:pt x="131670" y="1230"/>
                        <a:pt x="132718" y="3393"/>
                      </a:cubicBezTo>
                      <a:lnTo>
                        <a:pt x="142243" y="23395"/>
                      </a:lnTo>
                      <a:cubicBezTo>
                        <a:pt x="147481" y="33710"/>
                        <a:pt x="150339" y="45074"/>
                        <a:pt x="150625" y="56638"/>
                      </a:cubicBezTo>
                      <a:cubicBezTo>
                        <a:pt x="150720" y="57142"/>
                        <a:pt x="150720" y="57657"/>
                        <a:pt x="150625" y="58161"/>
                      </a:cubicBezTo>
                      <a:cubicBezTo>
                        <a:pt x="150339" y="61448"/>
                        <a:pt x="147672" y="63981"/>
                        <a:pt x="144338" y="63971"/>
                      </a:cubicBezTo>
                      <a:close/>
                      <a:moveTo>
                        <a:pt x="11654" y="51589"/>
                      </a:moveTo>
                      <a:lnTo>
                        <a:pt x="137671" y="51589"/>
                      </a:lnTo>
                      <a:cubicBezTo>
                        <a:pt x="136813" y="43521"/>
                        <a:pt x="134527" y="35673"/>
                        <a:pt x="130812" y="28443"/>
                      </a:cubicBezTo>
                      <a:lnTo>
                        <a:pt x="122907" y="11870"/>
                      </a:lnTo>
                      <a:lnTo>
                        <a:pt x="26418" y="11870"/>
                      </a:lnTo>
                      <a:lnTo>
                        <a:pt x="18608" y="28348"/>
                      </a:lnTo>
                      <a:cubicBezTo>
                        <a:pt x="14608" y="35473"/>
                        <a:pt x="12226" y="43417"/>
                        <a:pt x="11654" y="51589"/>
                      </a:cubicBezTo>
                      <a:close/>
                    </a:path>
                  </a:pathLst>
                </a:custGeom>
                <a:grpFill/>
                <a:ln w="9525" cap="flat">
                  <a:noFill/>
                  <a:prstDash val="solid"/>
                  <a:miter/>
                </a:ln>
              </p:spPr>
              <p:txBody>
                <a:bodyPr rtlCol="0" anchor="ctr"/>
                <a:lstStyle/>
                <a:p>
                  <a:endParaRPr lang="zh-CN" altLang="en-US"/>
                </a:p>
              </p:txBody>
            </p:sp>
            <p:sp>
              <p:nvSpPr>
                <p:cNvPr id="32" name="任意多边形 48">
                  <a:extLst>
                    <a:ext uri="{FF2B5EF4-FFF2-40B4-BE49-F238E27FC236}">
                      <a16:creationId xmlns:a16="http://schemas.microsoft.com/office/drawing/2014/main" id="{729695B0-ECBB-A95B-0B00-44392EC075A5}"/>
                    </a:ext>
                  </a:extLst>
                </p:cNvPr>
                <p:cNvSpPr/>
                <p:nvPr/>
              </p:nvSpPr>
              <p:spPr>
                <a:xfrm>
                  <a:off x="7795164" y="5265642"/>
                  <a:ext cx="64389" cy="116553"/>
                </a:xfrm>
                <a:custGeom>
                  <a:avLst/>
                  <a:gdLst>
                    <a:gd name="connsiteX0" fmla="*/ 57247 w 64389"/>
                    <a:gd name="connsiteY0" fmla="*/ 116422 h 116553"/>
                    <a:gd name="connsiteX1" fmla="*/ 5241 w 64389"/>
                    <a:gd name="connsiteY1" fmla="*/ 116422 h 116553"/>
                    <a:gd name="connsiteX2" fmla="*/ -950 w 64389"/>
                    <a:gd name="connsiteY2" fmla="*/ 110231 h 116553"/>
                    <a:gd name="connsiteX3" fmla="*/ -950 w 64389"/>
                    <a:gd name="connsiteY3" fmla="*/ 58129 h 116553"/>
                    <a:gd name="connsiteX4" fmla="*/ 859 w 64389"/>
                    <a:gd name="connsiteY4" fmla="*/ 53747 h 116553"/>
                    <a:gd name="connsiteX5" fmla="*/ 52866 w 64389"/>
                    <a:gd name="connsiteY5" fmla="*/ 1646 h 116553"/>
                    <a:gd name="connsiteX6" fmla="*/ 59629 w 64389"/>
                    <a:gd name="connsiteY6" fmla="*/ 312 h 116553"/>
                    <a:gd name="connsiteX7" fmla="*/ 63439 w 64389"/>
                    <a:gd name="connsiteY7" fmla="*/ 6027 h 116553"/>
                    <a:gd name="connsiteX8" fmla="*/ 63439 w 64389"/>
                    <a:gd name="connsiteY8" fmla="*/ 110231 h 116553"/>
                    <a:gd name="connsiteX9" fmla="*/ 57247 w 64389"/>
                    <a:gd name="connsiteY9" fmla="*/ 116422 h 116553"/>
                    <a:gd name="connsiteX10" fmla="*/ 11432 w 64389"/>
                    <a:gd name="connsiteY10" fmla="*/ 104040 h 116553"/>
                    <a:gd name="connsiteX11" fmla="*/ 51056 w 64389"/>
                    <a:gd name="connsiteY11" fmla="*/ 104040 h 116553"/>
                    <a:gd name="connsiteX12" fmla="*/ 51056 w 64389"/>
                    <a:gd name="connsiteY12" fmla="*/ 20981 h 116553"/>
                    <a:gd name="connsiteX13" fmla="*/ 11432 w 64389"/>
                    <a:gd name="connsiteY13" fmla="*/ 60701 h 11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89" h="116553">
                      <a:moveTo>
                        <a:pt x="57247" y="116422"/>
                      </a:moveTo>
                      <a:lnTo>
                        <a:pt x="5241" y="116422"/>
                      </a:lnTo>
                      <a:cubicBezTo>
                        <a:pt x="1812" y="116422"/>
                        <a:pt x="-950" y="113650"/>
                        <a:pt x="-950" y="110231"/>
                      </a:cubicBezTo>
                      <a:lnTo>
                        <a:pt x="-950" y="58129"/>
                      </a:lnTo>
                      <a:cubicBezTo>
                        <a:pt x="-950" y="56482"/>
                        <a:pt x="-284" y="54900"/>
                        <a:pt x="859" y="53747"/>
                      </a:cubicBezTo>
                      <a:lnTo>
                        <a:pt x="52866" y="1646"/>
                      </a:lnTo>
                      <a:cubicBezTo>
                        <a:pt x="54676" y="-78"/>
                        <a:pt x="57343" y="-602"/>
                        <a:pt x="59629" y="312"/>
                      </a:cubicBezTo>
                      <a:cubicBezTo>
                        <a:pt x="61915" y="1294"/>
                        <a:pt x="63439" y="3532"/>
                        <a:pt x="63439" y="6027"/>
                      </a:cubicBezTo>
                      <a:lnTo>
                        <a:pt x="63439" y="110231"/>
                      </a:lnTo>
                      <a:cubicBezTo>
                        <a:pt x="63439" y="113650"/>
                        <a:pt x="60676" y="116422"/>
                        <a:pt x="57247" y="116422"/>
                      </a:cubicBezTo>
                      <a:close/>
                      <a:moveTo>
                        <a:pt x="11432" y="104040"/>
                      </a:moveTo>
                      <a:lnTo>
                        <a:pt x="51056" y="104040"/>
                      </a:lnTo>
                      <a:lnTo>
                        <a:pt x="51056" y="20981"/>
                      </a:lnTo>
                      <a:lnTo>
                        <a:pt x="11432" y="60701"/>
                      </a:lnTo>
                      <a:close/>
                    </a:path>
                  </a:pathLst>
                </a:custGeom>
                <a:grpFill/>
                <a:ln w="9525" cap="flat">
                  <a:noFill/>
                  <a:prstDash val="solid"/>
                  <a:miter/>
                </a:ln>
              </p:spPr>
              <p:txBody>
                <a:bodyPr rtlCol="0" anchor="ctr"/>
                <a:lstStyle/>
                <a:p>
                  <a:endParaRPr lang="zh-CN" altLang="en-US"/>
                </a:p>
              </p:txBody>
            </p:sp>
            <p:sp>
              <p:nvSpPr>
                <p:cNvPr id="33" name="任意多边形 49">
                  <a:extLst>
                    <a:ext uri="{FF2B5EF4-FFF2-40B4-BE49-F238E27FC236}">
                      <a16:creationId xmlns:a16="http://schemas.microsoft.com/office/drawing/2014/main" id="{2B6C7758-F0CA-A9A5-165B-7016A34F1AA0}"/>
                    </a:ext>
                  </a:extLst>
                </p:cNvPr>
                <p:cNvSpPr/>
                <p:nvPr/>
              </p:nvSpPr>
              <p:spPr>
                <a:xfrm>
                  <a:off x="7888981" y="5117025"/>
                  <a:ext cx="135819" cy="135823"/>
                </a:xfrm>
                <a:custGeom>
                  <a:avLst/>
                  <a:gdLst>
                    <a:gd name="connsiteX0" fmla="*/ 67633 w 135819"/>
                    <a:gd name="connsiteY0" fmla="*/ 135689 h 135823"/>
                    <a:gd name="connsiteX1" fmla="*/ -947 w 135819"/>
                    <a:gd name="connsiteY1" fmla="*/ 68471 h 135823"/>
                    <a:gd name="connsiteX2" fmla="*/ 66205 w 135819"/>
                    <a:gd name="connsiteY2" fmla="*/ -128 h 135823"/>
                    <a:gd name="connsiteX3" fmla="*/ 115258 w 135819"/>
                    <a:gd name="connsiteY3" fmla="*/ 20056 h 135823"/>
                    <a:gd name="connsiteX4" fmla="*/ 114687 w 135819"/>
                    <a:gd name="connsiteY4" fmla="*/ 116096 h 135823"/>
                    <a:gd name="connsiteX5" fmla="*/ 67633 w 135819"/>
                    <a:gd name="connsiteY5" fmla="*/ 135689 h 135823"/>
                    <a:gd name="connsiteX6" fmla="*/ 67633 w 135819"/>
                    <a:gd name="connsiteY6" fmla="*/ 11864 h 135823"/>
                    <a:gd name="connsiteX7" fmla="*/ 11721 w 135819"/>
                    <a:gd name="connsiteY7" fmla="*/ 66966 h 135823"/>
                    <a:gd name="connsiteX8" fmla="*/ 66776 w 135819"/>
                    <a:gd name="connsiteY8" fmla="*/ 122925 h 135823"/>
                    <a:gd name="connsiteX9" fmla="*/ 122688 w 135819"/>
                    <a:gd name="connsiteY9" fmla="*/ 67823 h 135823"/>
                    <a:gd name="connsiteX10" fmla="*/ 106686 w 135819"/>
                    <a:gd name="connsiteY10" fmla="*/ 28342 h 135823"/>
                    <a:gd name="connsiteX11" fmla="*/ 67633 w 135819"/>
                    <a:gd name="connsiteY11" fmla="*/ 12340 h 135823"/>
                    <a:gd name="connsiteX12" fmla="*/ 67633 w 135819"/>
                    <a:gd name="connsiteY12" fmla="*/ 110638 h 135823"/>
                    <a:gd name="connsiteX13" fmla="*/ 24295 w 135819"/>
                    <a:gd name="connsiteY13" fmla="*/ 67204 h 135823"/>
                    <a:gd name="connsiteX14" fmla="*/ 37249 w 135819"/>
                    <a:gd name="connsiteY14" fmla="*/ 36914 h 135823"/>
                    <a:gd name="connsiteX15" fmla="*/ 98114 w 135819"/>
                    <a:gd name="connsiteY15" fmla="*/ 37372 h 135823"/>
                    <a:gd name="connsiteX16" fmla="*/ 97637 w 135819"/>
                    <a:gd name="connsiteY16" fmla="*/ 98255 h 135823"/>
                    <a:gd name="connsiteX17" fmla="*/ 67633 w 135819"/>
                    <a:gd name="connsiteY17" fmla="*/ 110638 h 135823"/>
                    <a:gd name="connsiteX18" fmla="*/ 67633 w 135819"/>
                    <a:gd name="connsiteY18" fmla="*/ 36438 h 135823"/>
                    <a:gd name="connsiteX19" fmla="*/ 36677 w 135819"/>
                    <a:gd name="connsiteY19" fmla="*/ 67299 h 135823"/>
                    <a:gd name="connsiteX20" fmla="*/ 67633 w 135819"/>
                    <a:gd name="connsiteY20" fmla="*/ 98255 h 135823"/>
                    <a:gd name="connsiteX21" fmla="*/ 98589 w 135819"/>
                    <a:gd name="connsiteY21" fmla="*/ 67299 h 135823"/>
                    <a:gd name="connsiteX22" fmla="*/ 67633 w 135819"/>
                    <a:gd name="connsiteY22" fmla="*/ 36438 h 135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819" h="135823">
                      <a:moveTo>
                        <a:pt x="67633" y="135689"/>
                      </a:moveTo>
                      <a:cubicBezTo>
                        <a:pt x="30105" y="136070"/>
                        <a:pt x="-565" y="105981"/>
                        <a:pt x="-947" y="68471"/>
                      </a:cubicBezTo>
                      <a:cubicBezTo>
                        <a:pt x="-1328" y="30971"/>
                        <a:pt x="28771" y="253"/>
                        <a:pt x="66205" y="-128"/>
                      </a:cubicBezTo>
                      <a:cubicBezTo>
                        <a:pt x="84683" y="-319"/>
                        <a:pt x="102304" y="6968"/>
                        <a:pt x="115258" y="20056"/>
                      </a:cubicBezTo>
                      <a:cubicBezTo>
                        <a:pt x="141642" y="46745"/>
                        <a:pt x="141358" y="89740"/>
                        <a:pt x="114687" y="116096"/>
                      </a:cubicBezTo>
                      <a:cubicBezTo>
                        <a:pt x="102113" y="128488"/>
                        <a:pt x="85255" y="135508"/>
                        <a:pt x="67633" y="135689"/>
                      </a:cubicBezTo>
                      <a:close/>
                      <a:moveTo>
                        <a:pt x="67633" y="11864"/>
                      </a:moveTo>
                      <a:cubicBezTo>
                        <a:pt x="36963" y="11626"/>
                        <a:pt x="11912" y="36295"/>
                        <a:pt x="11721" y="66966"/>
                      </a:cubicBezTo>
                      <a:cubicBezTo>
                        <a:pt x="11436" y="97636"/>
                        <a:pt x="36106" y="122687"/>
                        <a:pt x="66776" y="122925"/>
                      </a:cubicBezTo>
                      <a:cubicBezTo>
                        <a:pt x="97446" y="123154"/>
                        <a:pt x="122497" y="98484"/>
                        <a:pt x="122688" y="67823"/>
                      </a:cubicBezTo>
                      <a:cubicBezTo>
                        <a:pt x="122878" y="53050"/>
                        <a:pt x="117068" y="38839"/>
                        <a:pt x="106686" y="28342"/>
                      </a:cubicBezTo>
                      <a:cubicBezTo>
                        <a:pt x="96303" y="18017"/>
                        <a:pt x="82302" y="12254"/>
                        <a:pt x="67633" y="12340"/>
                      </a:cubicBezTo>
                      <a:close/>
                      <a:moveTo>
                        <a:pt x="67633" y="110638"/>
                      </a:moveTo>
                      <a:cubicBezTo>
                        <a:pt x="43820" y="110229"/>
                        <a:pt x="24676" y="91007"/>
                        <a:pt x="24295" y="67204"/>
                      </a:cubicBezTo>
                      <a:cubicBezTo>
                        <a:pt x="24486" y="55793"/>
                        <a:pt x="29057" y="44906"/>
                        <a:pt x="37249" y="36914"/>
                      </a:cubicBezTo>
                      <a:cubicBezTo>
                        <a:pt x="54204" y="20226"/>
                        <a:pt x="81445" y="20436"/>
                        <a:pt x="98114" y="37372"/>
                      </a:cubicBezTo>
                      <a:cubicBezTo>
                        <a:pt x="114782" y="54307"/>
                        <a:pt x="114592" y="81567"/>
                        <a:pt x="97637" y="98255"/>
                      </a:cubicBezTo>
                      <a:cubicBezTo>
                        <a:pt x="89636" y="106152"/>
                        <a:pt x="78873" y="110590"/>
                        <a:pt x="67633" y="110638"/>
                      </a:cubicBezTo>
                      <a:close/>
                      <a:moveTo>
                        <a:pt x="67633" y="36438"/>
                      </a:moveTo>
                      <a:cubicBezTo>
                        <a:pt x="50775" y="36838"/>
                        <a:pt x="37153" y="50411"/>
                        <a:pt x="36677" y="67299"/>
                      </a:cubicBezTo>
                      <a:cubicBezTo>
                        <a:pt x="36677" y="84396"/>
                        <a:pt x="50584" y="98255"/>
                        <a:pt x="67633" y="98255"/>
                      </a:cubicBezTo>
                      <a:cubicBezTo>
                        <a:pt x="84683" y="98255"/>
                        <a:pt x="98589" y="84396"/>
                        <a:pt x="98589" y="67299"/>
                      </a:cubicBezTo>
                      <a:cubicBezTo>
                        <a:pt x="98114" y="50411"/>
                        <a:pt x="84492" y="36838"/>
                        <a:pt x="67633" y="36438"/>
                      </a:cubicBezTo>
                      <a:close/>
                    </a:path>
                  </a:pathLst>
                </a:custGeom>
                <a:grpFill/>
                <a:ln w="9525" cap="flat">
                  <a:noFill/>
                  <a:prstDash val="solid"/>
                  <a:miter/>
                </a:ln>
              </p:spPr>
              <p:txBody>
                <a:bodyPr rtlCol="0" anchor="ctr"/>
                <a:lstStyle/>
                <a:p>
                  <a:endParaRPr lang="zh-CN" altLang="en-US"/>
                </a:p>
              </p:txBody>
            </p:sp>
            <p:sp>
              <p:nvSpPr>
                <p:cNvPr id="34" name="任意多边形 50">
                  <a:extLst>
                    <a:ext uri="{FF2B5EF4-FFF2-40B4-BE49-F238E27FC236}">
                      <a16:creationId xmlns:a16="http://schemas.microsoft.com/office/drawing/2014/main" id="{7C8D9674-6FFC-8660-1841-47B9FA8F55F3}"/>
                    </a:ext>
                  </a:extLst>
                </p:cNvPr>
                <p:cNvSpPr/>
                <p:nvPr/>
              </p:nvSpPr>
              <p:spPr>
                <a:xfrm>
                  <a:off x="7847170" y="5335713"/>
                  <a:ext cx="220698" cy="81631"/>
                </a:xfrm>
                <a:custGeom>
                  <a:avLst/>
                  <a:gdLst>
                    <a:gd name="connsiteX0" fmla="*/ 201551 w 220698"/>
                    <a:gd name="connsiteY0" fmla="*/ 81498 h 81631"/>
                    <a:gd name="connsiteX1" fmla="*/ 17434 w 220698"/>
                    <a:gd name="connsiteY1" fmla="*/ 81498 h 81631"/>
                    <a:gd name="connsiteX2" fmla="*/ -950 w 220698"/>
                    <a:gd name="connsiteY2" fmla="*/ 63686 h 81631"/>
                    <a:gd name="connsiteX3" fmla="*/ -950 w 220698"/>
                    <a:gd name="connsiteY3" fmla="*/ 63210 h 81631"/>
                    <a:gd name="connsiteX4" fmla="*/ -950 w 220698"/>
                    <a:gd name="connsiteY4" fmla="*/ 6060 h 81631"/>
                    <a:gd name="connsiteX5" fmla="*/ 5241 w 220698"/>
                    <a:gd name="connsiteY5" fmla="*/ -132 h 81631"/>
                    <a:gd name="connsiteX6" fmla="*/ 213553 w 220698"/>
                    <a:gd name="connsiteY6" fmla="*/ -132 h 81631"/>
                    <a:gd name="connsiteX7" fmla="*/ 219745 w 220698"/>
                    <a:gd name="connsiteY7" fmla="*/ 6060 h 81631"/>
                    <a:gd name="connsiteX8" fmla="*/ 219745 w 220698"/>
                    <a:gd name="connsiteY8" fmla="*/ 63210 h 81631"/>
                    <a:gd name="connsiteX9" fmla="*/ 202219 w 220698"/>
                    <a:gd name="connsiteY9" fmla="*/ 81498 h 81631"/>
                    <a:gd name="connsiteX10" fmla="*/ 201551 w 220698"/>
                    <a:gd name="connsiteY10" fmla="*/ 81498 h 81631"/>
                    <a:gd name="connsiteX11" fmla="*/ 11051 w 220698"/>
                    <a:gd name="connsiteY11" fmla="*/ 12061 h 81631"/>
                    <a:gd name="connsiteX12" fmla="*/ 11051 w 220698"/>
                    <a:gd name="connsiteY12" fmla="*/ 62448 h 81631"/>
                    <a:gd name="connsiteX13" fmla="*/ 16576 w 220698"/>
                    <a:gd name="connsiteY13" fmla="*/ 68353 h 81631"/>
                    <a:gd name="connsiteX14" fmla="*/ 17052 w 220698"/>
                    <a:gd name="connsiteY14" fmla="*/ 68353 h 81631"/>
                    <a:gd name="connsiteX15" fmla="*/ 201170 w 220698"/>
                    <a:gd name="connsiteY15" fmla="*/ 68353 h 81631"/>
                    <a:gd name="connsiteX16" fmla="*/ 207076 w 220698"/>
                    <a:gd name="connsiteY16" fmla="*/ 63038 h 81631"/>
                    <a:gd name="connsiteX17" fmla="*/ 207076 w 220698"/>
                    <a:gd name="connsiteY17" fmla="*/ 62448 h 81631"/>
                    <a:gd name="connsiteX18" fmla="*/ 207076 w 220698"/>
                    <a:gd name="connsiteY18" fmla="*/ 11298 h 8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0698" h="81631">
                      <a:moveTo>
                        <a:pt x="201551" y="81498"/>
                      </a:moveTo>
                      <a:lnTo>
                        <a:pt x="17434" y="81498"/>
                      </a:lnTo>
                      <a:cubicBezTo>
                        <a:pt x="7432" y="81660"/>
                        <a:pt x="-759" y="73687"/>
                        <a:pt x="-950" y="63686"/>
                      </a:cubicBezTo>
                      <a:cubicBezTo>
                        <a:pt x="-950" y="63534"/>
                        <a:pt x="-950" y="63371"/>
                        <a:pt x="-950" y="63210"/>
                      </a:cubicBezTo>
                      <a:lnTo>
                        <a:pt x="-950" y="6060"/>
                      </a:lnTo>
                      <a:cubicBezTo>
                        <a:pt x="-950" y="2640"/>
                        <a:pt x="1812" y="-132"/>
                        <a:pt x="5241" y="-132"/>
                      </a:cubicBezTo>
                      <a:lnTo>
                        <a:pt x="213553" y="-132"/>
                      </a:lnTo>
                      <a:cubicBezTo>
                        <a:pt x="216982" y="-132"/>
                        <a:pt x="219745" y="2640"/>
                        <a:pt x="219745" y="6060"/>
                      </a:cubicBezTo>
                      <a:lnTo>
                        <a:pt x="219745" y="63210"/>
                      </a:lnTo>
                      <a:cubicBezTo>
                        <a:pt x="219935" y="73096"/>
                        <a:pt x="212124" y="81288"/>
                        <a:pt x="202219" y="81498"/>
                      </a:cubicBezTo>
                      <a:cubicBezTo>
                        <a:pt x="202028" y="81498"/>
                        <a:pt x="201742" y="81498"/>
                        <a:pt x="201551" y="81498"/>
                      </a:cubicBezTo>
                      <a:close/>
                      <a:moveTo>
                        <a:pt x="11051" y="12061"/>
                      </a:moveTo>
                      <a:lnTo>
                        <a:pt x="11051" y="62448"/>
                      </a:lnTo>
                      <a:cubicBezTo>
                        <a:pt x="10956" y="65600"/>
                        <a:pt x="13433" y="68248"/>
                        <a:pt x="16576" y="68353"/>
                      </a:cubicBezTo>
                      <a:cubicBezTo>
                        <a:pt x="16766" y="68362"/>
                        <a:pt x="16862" y="68362"/>
                        <a:pt x="17052" y="68353"/>
                      </a:cubicBezTo>
                      <a:lnTo>
                        <a:pt x="201170" y="68353"/>
                      </a:lnTo>
                      <a:cubicBezTo>
                        <a:pt x="204314" y="68515"/>
                        <a:pt x="206886" y="66134"/>
                        <a:pt x="207076" y="63038"/>
                      </a:cubicBezTo>
                      <a:cubicBezTo>
                        <a:pt x="207076" y="62838"/>
                        <a:pt x="207076" y="62648"/>
                        <a:pt x="207076" y="62448"/>
                      </a:cubicBezTo>
                      <a:lnTo>
                        <a:pt x="207076" y="11298"/>
                      </a:lnTo>
                      <a:close/>
                    </a:path>
                  </a:pathLst>
                </a:custGeom>
                <a:grpFill/>
                <a:ln w="9525" cap="flat">
                  <a:noFill/>
                  <a:prstDash val="solid"/>
                  <a:miter/>
                </a:ln>
              </p:spPr>
              <p:txBody>
                <a:bodyPr rtlCol="0" anchor="ctr"/>
                <a:lstStyle/>
                <a:p>
                  <a:endParaRPr lang="zh-CN" altLang="en-US"/>
                </a:p>
              </p:txBody>
            </p:sp>
            <p:sp>
              <p:nvSpPr>
                <p:cNvPr id="35" name="任意多边形 51">
                  <a:extLst>
                    <a:ext uri="{FF2B5EF4-FFF2-40B4-BE49-F238E27FC236}">
                      <a16:creationId xmlns:a16="http://schemas.microsoft.com/office/drawing/2014/main" id="{365422F5-57A7-099E-49EE-1E9E0D99FF9D}"/>
                    </a:ext>
                  </a:extLst>
                </p:cNvPr>
                <p:cNvSpPr/>
                <p:nvPr/>
              </p:nvSpPr>
              <p:spPr>
                <a:xfrm>
                  <a:off x="7868061" y="4910517"/>
                  <a:ext cx="179038" cy="141641"/>
                </a:xfrm>
                <a:custGeom>
                  <a:avLst/>
                  <a:gdLst>
                    <a:gd name="connsiteX0" fmla="*/ 171897 w 179038"/>
                    <a:gd name="connsiteY0" fmla="*/ 141505 h 141641"/>
                    <a:gd name="connsiteX1" fmla="*/ 5210 w 179038"/>
                    <a:gd name="connsiteY1" fmla="*/ 141505 h 141641"/>
                    <a:gd name="connsiteX2" fmla="*/ 258 w 179038"/>
                    <a:gd name="connsiteY2" fmla="*/ 138934 h 141641"/>
                    <a:gd name="connsiteX3" fmla="*/ -601 w 179038"/>
                    <a:gd name="connsiteY3" fmla="*/ 133409 h 141641"/>
                    <a:gd name="connsiteX4" fmla="*/ 51407 w 179038"/>
                    <a:gd name="connsiteY4" fmla="*/ 30158 h 141641"/>
                    <a:gd name="connsiteX5" fmla="*/ 65313 w 179038"/>
                    <a:gd name="connsiteY5" fmla="*/ 11108 h 141641"/>
                    <a:gd name="connsiteX6" fmla="*/ 65979 w 179038"/>
                    <a:gd name="connsiteY6" fmla="*/ 10346 h 141641"/>
                    <a:gd name="connsiteX7" fmla="*/ 66742 w 179038"/>
                    <a:gd name="connsiteY7" fmla="*/ 9679 h 141641"/>
                    <a:gd name="connsiteX8" fmla="*/ 68360 w 179038"/>
                    <a:gd name="connsiteY8" fmla="*/ 7965 h 141641"/>
                    <a:gd name="connsiteX9" fmla="*/ 109509 w 179038"/>
                    <a:gd name="connsiteY9" fmla="*/ 8632 h 141641"/>
                    <a:gd name="connsiteX10" fmla="*/ 112176 w 179038"/>
                    <a:gd name="connsiteY10" fmla="*/ 11394 h 141641"/>
                    <a:gd name="connsiteX11" fmla="*/ 125796 w 179038"/>
                    <a:gd name="connsiteY11" fmla="*/ 30444 h 141641"/>
                    <a:gd name="connsiteX12" fmla="*/ 177803 w 179038"/>
                    <a:gd name="connsiteY12" fmla="*/ 133695 h 141641"/>
                    <a:gd name="connsiteX13" fmla="*/ 176946 w 179038"/>
                    <a:gd name="connsiteY13" fmla="*/ 139219 h 141641"/>
                    <a:gd name="connsiteX14" fmla="*/ 171897 w 179038"/>
                    <a:gd name="connsiteY14" fmla="*/ 141505 h 141641"/>
                    <a:gd name="connsiteX15" fmla="*/ 13973 w 179038"/>
                    <a:gd name="connsiteY15" fmla="*/ 129123 h 141641"/>
                    <a:gd name="connsiteX16" fmla="*/ 163230 w 179038"/>
                    <a:gd name="connsiteY16" fmla="*/ 129123 h 141641"/>
                    <a:gd name="connsiteX17" fmla="*/ 115605 w 179038"/>
                    <a:gd name="connsiteY17" fmla="*/ 37207 h 141641"/>
                    <a:gd name="connsiteX18" fmla="*/ 101222 w 179038"/>
                    <a:gd name="connsiteY18" fmla="*/ 18157 h 141641"/>
                    <a:gd name="connsiteX19" fmla="*/ 78267 w 179038"/>
                    <a:gd name="connsiteY19" fmla="*/ 15947 h 141641"/>
                    <a:gd name="connsiteX20" fmla="*/ 77314 w 179038"/>
                    <a:gd name="connsiteY20" fmla="*/ 16823 h 141641"/>
                    <a:gd name="connsiteX21" fmla="*/ 75409 w 179038"/>
                    <a:gd name="connsiteY21" fmla="*/ 18728 h 141641"/>
                    <a:gd name="connsiteX22" fmla="*/ 75409 w 179038"/>
                    <a:gd name="connsiteY22" fmla="*/ 18728 h 141641"/>
                    <a:gd name="connsiteX23" fmla="*/ 61884 w 179038"/>
                    <a:gd name="connsiteY23" fmla="*/ 37778 h 141641"/>
                    <a:gd name="connsiteX24" fmla="*/ 13973 w 179038"/>
                    <a:gd name="connsiteY24" fmla="*/ 129123 h 14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79038" h="141641">
                      <a:moveTo>
                        <a:pt x="171897" y="141505"/>
                      </a:moveTo>
                      <a:lnTo>
                        <a:pt x="5210" y="141505"/>
                      </a:lnTo>
                      <a:cubicBezTo>
                        <a:pt x="3210" y="141496"/>
                        <a:pt x="1401" y="140544"/>
                        <a:pt x="258" y="138934"/>
                      </a:cubicBezTo>
                      <a:cubicBezTo>
                        <a:pt x="-981" y="137362"/>
                        <a:pt x="-1267" y="135276"/>
                        <a:pt x="-601" y="133409"/>
                      </a:cubicBezTo>
                      <a:cubicBezTo>
                        <a:pt x="11401" y="96538"/>
                        <a:pt x="28928" y="61715"/>
                        <a:pt x="51407" y="30158"/>
                      </a:cubicBezTo>
                      <a:lnTo>
                        <a:pt x="65313" y="11108"/>
                      </a:lnTo>
                      <a:lnTo>
                        <a:pt x="65979" y="10346"/>
                      </a:lnTo>
                      <a:lnTo>
                        <a:pt x="66742" y="9679"/>
                      </a:lnTo>
                      <a:lnTo>
                        <a:pt x="68360" y="7965"/>
                      </a:lnTo>
                      <a:cubicBezTo>
                        <a:pt x="79982" y="-3084"/>
                        <a:pt x="98269" y="-2789"/>
                        <a:pt x="109509" y="8632"/>
                      </a:cubicBezTo>
                      <a:lnTo>
                        <a:pt x="112176" y="11394"/>
                      </a:lnTo>
                      <a:lnTo>
                        <a:pt x="125796" y="30444"/>
                      </a:lnTo>
                      <a:cubicBezTo>
                        <a:pt x="147800" y="62324"/>
                        <a:pt x="165230" y="97062"/>
                        <a:pt x="177803" y="133695"/>
                      </a:cubicBezTo>
                      <a:cubicBezTo>
                        <a:pt x="178375" y="135571"/>
                        <a:pt x="178089" y="137609"/>
                        <a:pt x="176946" y="139219"/>
                      </a:cubicBezTo>
                      <a:cubicBezTo>
                        <a:pt x="175707" y="140734"/>
                        <a:pt x="173803" y="141582"/>
                        <a:pt x="171897" y="141505"/>
                      </a:cubicBezTo>
                      <a:close/>
                      <a:moveTo>
                        <a:pt x="13973" y="129123"/>
                      </a:moveTo>
                      <a:lnTo>
                        <a:pt x="163230" y="129123"/>
                      </a:lnTo>
                      <a:cubicBezTo>
                        <a:pt x="151229" y="96624"/>
                        <a:pt x="135226" y="65753"/>
                        <a:pt x="115605" y="37207"/>
                      </a:cubicBezTo>
                      <a:lnTo>
                        <a:pt x="101222" y="18157"/>
                      </a:lnTo>
                      <a:cubicBezTo>
                        <a:pt x="95508" y="11213"/>
                        <a:pt x="85220" y="10222"/>
                        <a:pt x="78267" y="15947"/>
                      </a:cubicBezTo>
                      <a:cubicBezTo>
                        <a:pt x="77981" y="16223"/>
                        <a:pt x="77601" y="16519"/>
                        <a:pt x="77314" y="16823"/>
                      </a:cubicBezTo>
                      <a:cubicBezTo>
                        <a:pt x="76647" y="17414"/>
                        <a:pt x="75981" y="18042"/>
                        <a:pt x="75409" y="18728"/>
                      </a:cubicBezTo>
                      <a:lnTo>
                        <a:pt x="75409" y="18728"/>
                      </a:lnTo>
                      <a:lnTo>
                        <a:pt x="61884" y="37778"/>
                      </a:lnTo>
                      <a:cubicBezTo>
                        <a:pt x="41596" y="65763"/>
                        <a:pt x="25498" y="96528"/>
                        <a:pt x="13973" y="129123"/>
                      </a:cubicBezTo>
                      <a:close/>
                    </a:path>
                  </a:pathLst>
                </a:custGeom>
                <a:grpFill/>
                <a:ln w="9525" cap="flat">
                  <a:noFill/>
                  <a:prstDash val="solid"/>
                  <a:miter/>
                </a:ln>
              </p:spPr>
              <p:txBody>
                <a:bodyPr rtlCol="0" anchor="ctr"/>
                <a:lstStyle/>
                <a:p>
                  <a:endParaRPr lang="zh-CN" altLang="en-US"/>
                </a:p>
              </p:txBody>
            </p:sp>
            <p:sp>
              <p:nvSpPr>
                <p:cNvPr id="36" name="任意多边形 52">
                  <a:extLst>
                    <a:ext uri="{FF2B5EF4-FFF2-40B4-BE49-F238E27FC236}">
                      <a16:creationId xmlns:a16="http://schemas.microsoft.com/office/drawing/2014/main" id="{452F4C13-8EE1-CE7F-D6DF-C023386FEC87}"/>
                    </a:ext>
                  </a:extLst>
                </p:cNvPr>
                <p:cNvSpPr/>
                <p:nvPr/>
              </p:nvSpPr>
              <p:spPr>
                <a:xfrm>
                  <a:off x="7905747" y="5482589"/>
                  <a:ext cx="13815" cy="144303"/>
                </a:xfrm>
                <a:custGeom>
                  <a:avLst/>
                  <a:gdLst>
                    <a:gd name="connsiteX0" fmla="*/ 6767 w 13815"/>
                    <a:gd name="connsiteY0" fmla="*/ 144172 h 144303"/>
                    <a:gd name="connsiteX1" fmla="*/ 577 w 13815"/>
                    <a:gd name="connsiteY1" fmla="*/ 138076 h 144303"/>
                    <a:gd name="connsiteX2" fmla="*/ -948 w 13815"/>
                    <a:gd name="connsiteY2" fmla="*/ 6155 h 144303"/>
                    <a:gd name="connsiteX3" fmla="*/ 5148 w 13815"/>
                    <a:gd name="connsiteY3" fmla="*/ -132 h 144303"/>
                    <a:gd name="connsiteX4" fmla="*/ 5148 w 13815"/>
                    <a:gd name="connsiteY4" fmla="*/ -132 h 144303"/>
                    <a:gd name="connsiteX5" fmla="*/ 5148 w 13815"/>
                    <a:gd name="connsiteY5" fmla="*/ -132 h 144303"/>
                    <a:gd name="connsiteX6" fmla="*/ 11340 w 13815"/>
                    <a:gd name="connsiteY6" fmla="*/ 5964 h 144303"/>
                    <a:gd name="connsiteX7" fmla="*/ 12863 w 13815"/>
                    <a:gd name="connsiteY7" fmla="*/ 137886 h 144303"/>
                    <a:gd name="connsiteX8" fmla="*/ 6958 w 13815"/>
                    <a:gd name="connsiteY8" fmla="*/ 144172 h 144303"/>
                    <a:gd name="connsiteX9" fmla="*/ 6767 w 13815"/>
                    <a:gd name="connsiteY9" fmla="*/ 144172 h 144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15" h="144303">
                      <a:moveTo>
                        <a:pt x="6767" y="144172"/>
                      </a:moveTo>
                      <a:cubicBezTo>
                        <a:pt x="3338" y="144172"/>
                        <a:pt x="672" y="141458"/>
                        <a:pt x="577" y="138076"/>
                      </a:cubicBezTo>
                      <a:lnTo>
                        <a:pt x="-948" y="6155"/>
                      </a:lnTo>
                      <a:cubicBezTo>
                        <a:pt x="-1043" y="2736"/>
                        <a:pt x="1720" y="-74"/>
                        <a:pt x="5148" y="-132"/>
                      </a:cubicBezTo>
                      <a:cubicBezTo>
                        <a:pt x="5148" y="-132"/>
                        <a:pt x="5148" y="-132"/>
                        <a:pt x="5148" y="-132"/>
                      </a:cubicBezTo>
                      <a:lnTo>
                        <a:pt x="5148" y="-132"/>
                      </a:lnTo>
                      <a:cubicBezTo>
                        <a:pt x="8482" y="-84"/>
                        <a:pt x="11245" y="2602"/>
                        <a:pt x="11340" y="5964"/>
                      </a:cubicBezTo>
                      <a:lnTo>
                        <a:pt x="12863" y="137886"/>
                      </a:lnTo>
                      <a:cubicBezTo>
                        <a:pt x="12958" y="141248"/>
                        <a:pt x="10292" y="144068"/>
                        <a:pt x="6958" y="144172"/>
                      </a:cubicBezTo>
                      <a:cubicBezTo>
                        <a:pt x="6862" y="144172"/>
                        <a:pt x="6862" y="144172"/>
                        <a:pt x="6767" y="144172"/>
                      </a:cubicBezTo>
                      <a:close/>
                    </a:path>
                  </a:pathLst>
                </a:custGeom>
                <a:grpFill/>
                <a:ln w="9525" cap="flat">
                  <a:noFill/>
                  <a:prstDash val="solid"/>
                  <a:miter/>
                </a:ln>
              </p:spPr>
              <p:txBody>
                <a:bodyPr rtlCol="0" anchor="ctr"/>
                <a:lstStyle/>
                <a:p>
                  <a:endParaRPr lang="zh-CN" altLang="en-US"/>
                </a:p>
              </p:txBody>
            </p:sp>
            <p:sp>
              <p:nvSpPr>
                <p:cNvPr id="37" name="任意多边形 53">
                  <a:extLst>
                    <a:ext uri="{FF2B5EF4-FFF2-40B4-BE49-F238E27FC236}">
                      <a16:creationId xmlns:a16="http://schemas.microsoft.com/office/drawing/2014/main" id="{FE65E7C2-C474-F400-CA4F-C9EDAF204943}"/>
                    </a:ext>
                  </a:extLst>
                </p:cNvPr>
                <p:cNvSpPr/>
                <p:nvPr/>
              </p:nvSpPr>
              <p:spPr>
                <a:xfrm>
                  <a:off x="7803157" y="5466146"/>
                  <a:ext cx="60023" cy="197896"/>
                </a:xfrm>
                <a:custGeom>
                  <a:avLst/>
                  <a:gdLst>
                    <a:gd name="connsiteX0" fmla="*/ 5249 w 60023"/>
                    <a:gd name="connsiteY0" fmla="*/ 197763 h 197896"/>
                    <a:gd name="connsiteX1" fmla="*/ 3725 w 60023"/>
                    <a:gd name="connsiteY1" fmla="*/ 197763 h 197896"/>
                    <a:gd name="connsiteX2" fmla="*/ -752 w 60023"/>
                    <a:gd name="connsiteY2" fmla="*/ 190238 h 197896"/>
                    <a:gd name="connsiteX3" fmla="*/ 46873 w 60023"/>
                    <a:gd name="connsiteY3" fmla="*/ 4501 h 197896"/>
                    <a:gd name="connsiteX4" fmla="*/ 54494 w 60023"/>
                    <a:gd name="connsiteY4" fmla="*/ 72 h 197896"/>
                    <a:gd name="connsiteX5" fmla="*/ 58875 w 60023"/>
                    <a:gd name="connsiteY5" fmla="*/ 7644 h 197896"/>
                    <a:gd name="connsiteX6" fmla="*/ 11250 w 60023"/>
                    <a:gd name="connsiteY6" fmla="*/ 193286 h 197896"/>
                    <a:gd name="connsiteX7" fmla="*/ 5249 w 60023"/>
                    <a:gd name="connsiteY7" fmla="*/ 197763 h 19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023" h="197896">
                      <a:moveTo>
                        <a:pt x="5249" y="197763"/>
                      </a:moveTo>
                      <a:lnTo>
                        <a:pt x="3725" y="197763"/>
                      </a:lnTo>
                      <a:cubicBezTo>
                        <a:pt x="391" y="196925"/>
                        <a:pt x="-1609" y="193553"/>
                        <a:pt x="-752" y="190238"/>
                      </a:cubicBezTo>
                      <a:lnTo>
                        <a:pt x="46873" y="4501"/>
                      </a:lnTo>
                      <a:cubicBezTo>
                        <a:pt x="47730" y="1186"/>
                        <a:pt x="51159" y="-795"/>
                        <a:pt x="54494" y="72"/>
                      </a:cubicBezTo>
                      <a:cubicBezTo>
                        <a:pt x="57732" y="939"/>
                        <a:pt x="59732" y="4329"/>
                        <a:pt x="58875" y="7644"/>
                      </a:cubicBezTo>
                      <a:lnTo>
                        <a:pt x="11250" y="193286"/>
                      </a:lnTo>
                      <a:cubicBezTo>
                        <a:pt x="10488" y="195972"/>
                        <a:pt x="8012" y="197820"/>
                        <a:pt x="5249" y="197763"/>
                      </a:cubicBezTo>
                      <a:close/>
                    </a:path>
                  </a:pathLst>
                </a:custGeom>
                <a:grpFill/>
                <a:ln w="9525" cap="flat">
                  <a:noFill/>
                  <a:prstDash val="solid"/>
                  <a:miter/>
                </a:ln>
              </p:spPr>
              <p:txBody>
                <a:bodyPr rtlCol="0" anchor="ctr"/>
                <a:lstStyle/>
                <a:p>
                  <a:endParaRPr lang="zh-CN" altLang="en-US"/>
                </a:p>
              </p:txBody>
            </p:sp>
            <p:sp>
              <p:nvSpPr>
                <p:cNvPr id="38" name="任意多边形 54">
                  <a:extLst>
                    <a:ext uri="{FF2B5EF4-FFF2-40B4-BE49-F238E27FC236}">
                      <a16:creationId xmlns:a16="http://schemas.microsoft.com/office/drawing/2014/main" id="{9956EF6F-CF9D-2FC6-5241-E848A8B1DC52}"/>
                    </a:ext>
                  </a:extLst>
                </p:cNvPr>
                <p:cNvSpPr/>
                <p:nvPr/>
              </p:nvSpPr>
              <p:spPr>
                <a:xfrm>
                  <a:off x="8053563" y="5465937"/>
                  <a:ext cx="60029" cy="198103"/>
                </a:xfrm>
                <a:custGeom>
                  <a:avLst/>
                  <a:gdLst>
                    <a:gd name="connsiteX0" fmla="*/ 52881 w 60029"/>
                    <a:gd name="connsiteY0" fmla="*/ 197972 h 198103"/>
                    <a:gd name="connsiteX1" fmla="*/ 46880 w 60029"/>
                    <a:gd name="connsiteY1" fmla="*/ 193304 h 198103"/>
                    <a:gd name="connsiteX2" fmla="*/ -745 w 60029"/>
                    <a:gd name="connsiteY2" fmla="*/ 7662 h 198103"/>
                    <a:gd name="connsiteX3" fmla="*/ 3636 w 60029"/>
                    <a:gd name="connsiteY3" fmla="*/ 42 h 198103"/>
                    <a:gd name="connsiteX4" fmla="*/ 11257 w 60029"/>
                    <a:gd name="connsiteY4" fmla="*/ 4519 h 198103"/>
                    <a:gd name="connsiteX5" fmla="*/ 58882 w 60029"/>
                    <a:gd name="connsiteY5" fmla="*/ 190257 h 198103"/>
                    <a:gd name="connsiteX6" fmla="*/ 54404 w 60029"/>
                    <a:gd name="connsiteY6" fmla="*/ 197782 h 19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29" h="198103">
                      <a:moveTo>
                        <a:pt x="52881" y="197972"/>
                      </a:moveTo>
                      <a:cubicBezTo>
                        <a:pt x="50023" y="197972"/>
                        <a:pt x="47546" y="196048"/>
                        <a:pt x="46880" y="193304"/>
                      </a:cubicBezTo>
                      <a:lnTo>
                        <a:pt x="-745" y="7662"/>
                      </a:lnTo>
                      <a:cubicBezTo>
                        <a:pt x="-1603" y="4357"/>
                        <a:pt x="303" y="966"/>
                        <a:pt x="3636" y="42"/>
                      </a:cubicBezTo>
                      <a:cubicBezTo>
                        <a:pt x="6970" y="-748"/>
                        <a:pt x="10303" y="1224"/>
                        <a:pt x="11257" y="4519"/>
                      </a:cubicBezTo>
                      <a:lnTo>
                        <a:pt x="58882" y="190257"/>
                      </a:lnTo>
                      <a:cubicBezTo>
                        <a:pt x="59739" y="193571"/>
                        <a:pt x="57739" y="196943"/>
                        <a:pt x="54404" y="197782"/>
                      </a:cubicBezTo>
                      <a:close/>
                    </a:path>
                  </a:pathLst>
                </a:custGeom>
                <a:grpFill/>
                <a:ln w="9525" cap="flat">
                  <a:noFill/>
                  <a:prstDash val="solid"/>
                  <a:miter/>
                </a:ln>
              </p:spPr>
              <p:txBody>
                <a:bodyPr rtlCol="0" anchor="ctr"/>
                <a:lstStyle/>
                <a:p>
                  <a:endParaRPr lang="zh-CN" altLang="en-US"/>
                </a:p>
              </p:txBody>
            </p:sp>
            <p:sp>
              <p:nvSpPr>
                <p:cNvPr id="39" name="任意多边形 55">
                  <a:extLst>
                    <a:ext uri="{FF2B5EF4-FFF2-40B4-BE49-F238E27FC236}">
                      <a16:creationId xmlns:a16="http://schemas.microsoft.com/office/drawing/2014/main" id="{E643F401-1D87-0ACD-1264-47EB81E9B4EE}"/>
                    </a:ext>
                  </a:extLst>
                </p:cNvPr>
                <p:cNvSpPr/>
                <p:nvPr/>
              </p:nvSpPr>
              <p:spPr>
                <a:xfrm>
                  <a:off x="7947562" y="5482589"/>
                  <a:ext cx="13910" cy="144304"/>
                </a:xfrm>
                <a:custGeom>
                  <a:avLst/>
                  <a:gdLst>
                    <a:gd name="connsiteX0" fmla="*/ 6862 w 13910"/>
                    <a:gd name="connsiteY0" fmla="*/ 144172 h 144304"/>
                    <a:gd name="connsiteX1" fmla="*/ 671 w 13910"/>
                    <a:gd name="connsiteY1" fmla="*/ 138171 h 144304"/>
                    <a:gd name="connsiteX2" fmla="*/ 671 w 13910"/>
                    <a:gd name="connsiteY2" fmla="*/ 138076 h 144304"/>
                    <a:gd name="connsiteX3" fmla="*/ -948 w 13910"/>
                    <a:gd name="connsiteY3" fmla="*/ 6155 h 144304"/>
                    <a:gd name="connsiteX4" fmla="*/ 5148 w 13910"/>
                    <a:gd name="connsiteY4" fmla="*/ -132 h 144304"/>
                    <a:gd name="connsiteX5" fmla="*/ 5148 w 13910"/>
                    <a:gd name="connsiteY5" fmla="*/ -132 h 144304"/>
                    <a:gd name="connsiteX6" fmla="*/ 5148 w 13910"/>
                    <a:gd name="connsiteY6" fmla="*/ -132 h 144304"/>
                    <a:gd name="connsiteX7" fmla="*/ 11340 w 13910"/>
                    <a:gd name="connsiteY7" fmla="*/ 5964 h 144304"/>
                    <a:gd name="connsiteX8" fmla="*/ 12958 w 13910"/>
                    <a:gd name="connsiteY8" fmla="*/ 137886 h 144304"/>
                    <a:gd name="connsiteX9" fmla="*/ 6862 w 13910"/>
                    <a:gd name="connsiteY9" fmla="*/ 144172 h 144304"/>
                    <a:gd name="connsiteX10" fmla="*/ 6862 w 13910"/>
                    <a:gd name="connsiteY10" fmla="*/ 144172 h 144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910" h="144304">
                      <a:moveTo>
                        <a:pt x="6862" y="144172"/>
                      </a:moveTo>
                      <a:cubicBezTo>
                        <a:pt x="3529" y="144220"/>
                        <a:pt x="766" y="141543"/>
                        <a:pt x="671" y="138171"/>
                      </a:cubicBezTo>
                      <a:cubicBezTo>
                        <a:pt x="671" y="138143"/>
                        <a:pt x="671" y="138105"/>
                        <a:pt x="671" y="138076"/>
                      </a:cubicBezTo>
                      <a:lnTo>
                        <a:pt x="-948" y="6155"/>
                      </a:lnTo>
                      <a:cubicBezTo>
                        <a:pt x="-1043" y="2736"/>
                        <a:pt x="1720" y="-74"/>
                        <a:pt x="5148" y="-132"/>
                      </a:cubicBezTo>
                      <a:cubicBezTo>
                        <a:pt x="5148" y="-132"/>
                        <a:pt x="5148" y="-132"/>
                        <a:pt x="5148" y="-132"/>
                      </a:cubicBezTo>
                      <a:lnTo>
                        <a:pt x="5148" y="-132"/>
                      </a:lnTo>
                      <a:cubicBezTo>
                        <a:pt x="8482" y="-84"/>
                        <a:pt x="11245" y="2602"/>
                        <a:pt x="11340" y="5964"/>
                      </a:cubicBezTo>
                      <a:lnTo>
                        <a:pt x="12958" y="137886"/>
                      </a:lnTo>
                      <a:cubicBezTo>
                        <a:pt x="13054" y="141305"/>
                        <a:pt x="10291" y="144115"/>
                        <a:pt x="6862" y="144172"/>
                      </a:cubicBezTo>
                      <a:cubicBezTo>
                        <a:pt x="6862" y="144172"/>
                        <a:pt x="6862" y="144172"/>
                        <a:pt x="6862" y="144172"/>
                      </a:cubicBezTo>
                      <a:close/>
                    </a:path>
                  </a:pathLst>
                </a:custGeom>
                <a:grpFill/>
                <a:ln w="9525" cap="flat">
                  <a:noFill/>
                  <a:prstDash val="solid"/>
                  <a:miter/>
                </a:ln>
              </p:spPr>
              <p:txBody>
                <a:bodyPr rtlCol="0" anchor="ctr"/>
                <a:lstStyle/>
                <a:p>
                  <a:endParaRPr lang="zh-CN" altLang="en-US"/>
                </a:p>
              </p:txBody>
            </p:sp>
            <p:sp>
              <p:nvSpPr>
                <p:cNvPr id="40" name="任意多边形 56">
                  <a:extLst>
                    <a:ext uri="{FF2B5EF4-FFF2-40B4-BE49-F238E27FC236}">
                      <a16:creationId xmlns:a16="http://schemas.microsoft.com/office/drawing/2014/main" id="{AFE2DDF5-4AD2-CB1F-AA05-3703F23F3765}"/>
                    </a:ext>
                  </a:extLst>
                </p:cNvPr>
                <p:cNvSpPr/>
                <p:nvPr/>
              </p:nvSpPr>
              <p:spPr>
                <a:xfrm>
                  <a:off x="7989379" y="5482589"/>
                  <a:ext cx="14003" cy="144303"/>
                </a:xfrm>
                <a:custGeom>
                  <a:avLst/>
                  <a:gdLst>
                    <a:gd name="connsiteX0" fmla="*/ 6860 w 14003"/>
                    <a:gd name="connsiteY0" fmla="*/ 144172 h 144303"/>
                    <a:gd name="connsiteX1" fmla="*/ 668 w 14003"/>
                    <a:gd name="connsiteY1" fmla="*/ 138076 h 144303"/>
                    <a:gd name="connsiteX2" fmla="*/ -950 w 14003"/>
                    <a:gd name="connsiteY2" fmla="*/ 6155 h 144303"/>
                    <a:gd name="connsiteX3" fmla="*/ 5241 w 14003"/>
                    <a:gd name="connsiteY3" fmla="*/ -132 h 144303"/>
                    <a:gd name="connsiteX4" fmla="*/ 5241 w 14003"/>
                    <a:gd name="connsiteY4" fmla="*/ -132 h 144303"/>
                    <a:gd name="connsiteX5" fmla="*/ 11432 w 14003"/>
                    <a:gd name="connsiteY5" fmla="*/ 5964 h 144303"/>
                    <a:gd name="connsiteX6" fmla="*/ 13051 w 14003"/>
                    <a:gd name="connsiteY6" fmla="*/ 137886 h 144303"/>
                    <a:gd name="connsiteX7" fmla="*/ 6955 w 14003"/>
                    <a:gd name="connsiteY7" fmla="*/ 144172 h 144303"/>
                    <a:gd name="connsiteX8" fmla="*/ 6955 w 14003"/>
                    <a:gd name="connsiteY8" fmla="*/ 144172 h 144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03" h="144303">
                      <a:moveTo>
                        <a:pt x="6860" y="144172"/>
                      </a:moveTo>
                      <a:cubicBezTo>
                        <a:pt x="3431" y="144172"/>
                        <a:pt x="764" y="141458"/>
                        <a:pt x="668" y="138076"/>
                      </a:cubicBezTo>
                      <a:lnTo>
                        <a:pt x="-950" y="6155"/>
                      </a:lnTo>
                      <a:cubicBezTo>
                        <a:pt x="-950" y="2716"/>
                        <a:pt x="1811" y="-84"/>
                        <a:pt x="5241" y="-132"/>
                      </a:cubicBezTo>
                      <a:lnTo>
                        <a:pt x="5241" y="-132"/>
                      </a:lnTo>
                      <a:cubicBezTo>
                        <a:pt x="8670" y="-132"/>
                        <a:pt x="11336" y="2583"/>
                        <a:pt x="11432" y="5964"/>
                      </a:cubicBezTo>
                      <a:lnTo>
                        <a:pt x="13051" y="137886"/>
                      </a:lnTo>
                      <a:cubicBezTo>
                        <a:pt x="13147" y="141305"/>
                        <a:pt x="10384" y="144115"/>
                        <a:pt x="6955" y="144172"/>
                      </a:cubicBezTo>
                      <a:cubicBezTo>
                        <a:pt x="6955" y="144172"/>
                        <a:pt x="6955" y="144172"/>
                        <a:pt x="6955" y="144172"/>
                      </a:cubicBezTo>
                      <a:close/>
                    </a:path>
                  </a:pathLst>
                </a:custGeom>
                <a:grpFill/>
                <a:ln w="9525" cap="flat">
                  <a:noFill/>
                  <a:prstDash val="solid"/>
                  <a:miter/>
                </a:ln>
              </p:spPr>
              <p:txBody>
                <a:bodyPr rtlCol="0" anchor="ctr"/>
                <a:lstStyle/>
                <a:p>
                  <a:endParaRPr lang="zh-CN" altLang="en-US"/>
                </a:p>
              </p:txBody>
            </p:sp>
          </p:grpSp>
        </p:grpSp>
      </p:grpSp>
      <p:grpSp>
        <p:nvGrpSpPr>
          <p:cNvPr id="11" name="组合 10">
            <a:extLst>
              <a:ext uri="{FF2B5EF4-FFF2-40B4-BE49-F238E27FC236}">
                <a16:creationId xmlns:a16="http://schemas.microsoft.com/office/drawing/2014/main" id="{5FF955C5-4FA1-EC3C-A1C6-19DEB58B7BC7}"/>
              </a:ext>
            </a:extLst>
          </p:cNvPr>
          <p:cNvGrpSpPr/>
          <p:nvPr/>
        </p:nvGrpSpPr>
        <p:grpSpPr>
          <a:xfrm>
            <a:off x="2560391" y="3720623"/>
            <a:ext cx="725708" cy="1019130"/>
            <a:chOff x="6460463" y="1195364"/>
            <a:chExt cx="517741" cy="753926"/>
          </a:xfrm>
          <a:solidFill>
            <a:schemeClr val="accent1"/>
          </a:solidFill>
        </p:grpSpPr>
        <p:sp>
          <p:nvSpPr>
            <p:cNvPr id="22" name="任意多边形 76">
              <a:extLst>
                <a:ext uri="{FF2B5EF4-FFF2-40B4-BE49-F238E27FC236}">
                  <a16:creationId xmlns:a16="http://schemas.microsoft.com/office/drawing/2014/main" id="{8435EA88-AA99-E0BC-1E4F-734D0DD4DEAA}"/>
                </a:ext>
              </a:extLst>
            </p:cNvPr>
            <p:cNvSpPr/>
            <p:nvPr/>
          </p:nvSpPr>
          <p:spPr>
            <a:xfrm>
              <a:off x="6460463" y="1296109"/>
              <a:ext cx="448989" cy="653181"/>
            </a:xfrm>
            <a:custGeom>
              <a:avLst/>
              <a:gdLst>
                <a:gd name="connsiteX0" fmla="*/ 13205 w 448989"/>
                <a:gd name="connsiteY0" fmla="*/ 653050 h 653181"/>
                <a:gd name="connsiteX1" fmla="*/ 5489 w 448989"/>
                <a:gd name="connsiteY1" fmla="*/ 650573 h 653181"/>
                <a:gd name="connsiteX2" fmla="*/ -892 w 448989"/>
                <a:gd name="connsiteY2" fmla="*/ 638096 h 653181"/>
                <a:gd name="connsiteX3" fmla="*/ 11110 w 448989"/>
                <a:gd name="connsiteY3" fmla="*/ 489982 h 653181"/>
                <a:gd name="connsiteX4" fmla="*/ 15968 w 448989"/>
                <a:gd name="connsiteY4" fmla="*/ 470932 h 653181"/>
                <a:gd name="connsiteX5" fmla="*/ 16729 w 448989"/>
                <a:gd name="connsiteY5" fmla="*/ 468741 h 653181"/>
                <a:gd name="connsiteX6" fmla="*/ 17301 w 448989"/>
                <a:gd name="connsiteY6" fmla="*/ 467693 h 653181"/>
                <a:gd name="connsiteX7" fmla="*/ 301241 w 448989"/>
                <a:gd name="connsiteY7" fmla="*/ 2778 h 653181"/>
                <a:gd name="connsiteX8" fmla="*/ 309718 w 448989"/>
                <a:gd name="connsiteY8" fmla="*/ 778 h 653181"/>
                <a:gd name="connsiteX9" fmla="*/ 445068 w 448989"/>
                <a:gd name="connsiteY9" fmla="*/ 83360 h 653181"/>
                <a:gd name="connsiteX10" fmla="*/ 447163 w 448989"/>
                <a:gd name="connsiteY10" fmla="*/ 91837 h 653181"/>
                <a:gd name="connsiteX11" fmla="*/ 162557 w 448989"/>
                <a:gd name="connsiteY11" fmla="*/ 557800 h 653181"/>
                <a:gd name="connsiteX12" fmla="*/ 160842 w 448989"/>
                <a:gd name="connsiteY12" fmla="*/ 559610 h 653181"/>
                <a:gd name="connsiteX13" fmla="*/ 146460 w 448989"/>
                <a:gd name="connsiteY13" fmla="*/ 572278 h 653181"/>
                <a:gd name="connsiteX14" fmla="*/ 20158 w 448989"/>
                <a:gd name="connsiteY14" fmla="*/ 650573 h 653181"/>
                <a:gd name="connsiteX15" fmla="*/ 13205 w 448989"/>
                <a:gd name="connsiteY15" fmla="*/ 653050 h 653181"/>
                <a:gd name="connsiteX16" fmla="*/ 28635 w 448989"/>
                <a:gd name="connsiteY16" fmla="*/ 473027 h 653181"/>
                <a:gd name="connsiteX17" fmla="*/ 28635 w 448989"/>
                <a:gd name="connsiteY17" fmla="*/ 473599 h 653181"/>
                <a:gd name="connsiteX18" fmla="*/ 23396 w 448989"/>
                <a:gd name="connsiteY18" fmla="*/ 491411 h 653181"/>
                <a:gd name="connsiteX19" fmla="*/ 11395 w 448989"/>
                <a:gd name="connsiteY19" fmla="*/ 639524 h 653181"/>
                <a:gd name="connsiteX20" fmla="*/ 11395 w 448989"/>
                <a:gd name="connsiteY20" fmla="*/ 640477 h 653181"/>
                <a:gd name="connsiteX21" fmla="*/ 12633 w 448989"/>
                <a:gd name="connsiteY21" fmla="*/ 641048 h 653181"/>
                <a:gd name="connsiteX22" fmla="*/ 12633 w 448989"/>
                <a:gd name="connsiteY22" fmla="*/ 641048 h 653181"/>
                <a:gd name="connsiteX23" fmla="*/ 139125 w 448989"/>
                <a:gd name="connsiteY23" fmla="*/ 562562 h 653181"/>
                <a:gd name="connsiteX24" fmla="*/ 152556 w 448989"/>
                <a:gd name="connsiteY24" fmla="*/ 549799 h 653181"/>
                <a:gd name="connsiteX25" fmla="*/ 152556 w 448989"/>
                <a:gd name="connsiteY25" fmla="*/ 549799 h 653181"/>
                <a:gd name="connsiteX26" fmla="*/ 432210 w 448989"/>
                <a:gd name="connsiteY26" fmla="*/ 91932 h 653181"/>
                <a:gd name="connsiteX27" fmla="*/ 307432 w 448989"/>
                <a:gd name="connsiteY27" fmla="*/ 15732 h 653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48989" h="653181">
                  <a:moveTo>
                    <a:pt x="13205" y="653050"/>
                  </a:moveTo>
                  <a:cubicBezTo>
                    <a:pt x="10442" y="653050"/>
                    <a:pt x="7776" y="652183"/>
                    <a:pt x="5489" y="650573"/>
                  </a:cubicBezTo>
                  <a:cubicBezTo>
                    <a:pt x="1108" y="648002"/>
                    <a:pt x="-1369" y="643144"/>
                    <a:pt x="-892" y="638096"/>
                  </a:cubicBezTo>
                  <a:lnTo>
                    <a:pt x="11110" y="489982"/>
                  </a:lnTo>
                  <a:cubicBezTo>
                    <a:pt x="11585" y="483400"/>
                    <a:pt x="13300" y="476952"/>
                    <a:pt x="15968" y="470932"/>
                  </a:cubicBezTo>
                  <a:cubicBezTo>
                    <a:pt x="16063" y="470151"/>
                    <a:pt x="16252" y="469398"/>
                    <a:pt x="16729" y="468741"/>
                  </a:cubicBezTo>
                  <a:lnTo>
                    <a:pt x="17301" y="467693"/>
                  </a:lnTo>
                  <a:lnTo>
                    <a:pt x="301241" y="2778"/>
                  </a:lnTo>
                  <a:cubicBezTo>
                    <a:pt x="303051" y="-98"/>
                    <a:pt x="306860" y="-994"/>
                    <a:pt x="309718" y="778"/>
                  </a:cubicBezTo>
                  <a:lnTo>
                    <a:pt x="445068" y="83360"/>
                  </a:lnTo>
                  <a:cubicBezTo>
                    <a:pt x="448021" y="85131"/>
                    <a:pt x="448878" y="88913"/>
                    <a:pt x="447163" y="91837"/>
                  </a:cubicBezTo>
                  <a:lnTo>
                    <a:pt x="162557" y="557800"/>
                  </a:lnTo>
                  <a:cubicBezTo>
                    <a:pt x="162176" y="558533"/>
                    <a:pt x="161509" y="559152"/>
                    <a:pt x="160842" y="559610"/>
                  </a:cubicBezTo>
                  <a:cubicBezTo>
                    <a:pt x="156842" y="564610"/>
                    <a:pt x="151888" y="568897"/>
                    <a:pt x="146460" y="572278"/>
                  </a:cubicBezTo>
                  <a:lnTo>
                    <a:pt x="20158" y="650573"/>
                  </a:lnTo>
                  <a:cubicBezTo>
                    <a:pt x="18158" y="652069"/>
                    <a:pt x="15682" y="652936"/>
                    <a:pt x="13205" y="653050"/>
                  </a:cubicBezTo>
                  <a:close/>
                  <a:moveTo>
                    <a:pt x="28635" y="473027"/>
                  </a:moveTo>
                  <a:lnTo>
                    <a:pt x="28635" y="473599"/>
                  </a:lnTo>
                  <a:cubicBezTo>
                    <a:pt x="25682" y="479123"/>
                    <a:pt x="23968" y="485181"/>
                    <a:pt x="23396" y="491411"/>
                  </a:cubicBezTo>
                  <a:lnTo>
                    <a:pt x="11395" y="639524"/>
                  </a:lnTo>
                  <a:cubicBezTo>
                    <a:pt x="11205" y="639810"/>
                    <a:pt x="11205" y="640191"/>
                    <a:pt x="11395" y="640477"/>
                  </a:cubicBezTo>
                  <a:lnTo>
                    <a:pt x="12633" y="641048"/>
                  </a:lnTo>
                  <a:lnTo>
                    <a:pt x="12633" y="641048"/>
                  </a:lnTo>
                  <a:lnTo>
                    <a:pt x="139125" y="562562"/>
                  </a:lnTo>
                  <a:cubicBezTo>
                    <a:pt x="144460" y="559305"/>
                    <a:pt x="149032" y="554961"/>
                    <a:pt x="152556" y="549799"/>
                  </a:cubicBezTo>
                  <a:lnTo>
                    <a:pt x="152556" y="549799"/>
                  </a:lnTo>
                  <a:lnTo>
                    <a:pt x="432210" y="91932"/>
                  </a:lnTo>
                  <a:lnTo>
                    <a:pt x="307432" y="15732"/>
                  </a:lnTo>
                  <a:close/>
                </a:path>
              </a:pathLst>
            </a:custGeom>
            <a:grpFill/>
            <a:ln w="9525" cap="flat">
              <a:noFill/>
              <a:prstDash val="solid"/>
              <a:miter/>
            </a:ln>
          </p:spPr>
          <p:txBody>
            <a:bodyPr rtlCol="0" anchor="ctr"/>
            <a:lstStyle/>
            <a:p>
              <a:endParaRPr lang="zh-CN" altLang="en-US"/>
            </a:p>
          </p:txBody>
        </p:sp>
        <p:sp>
          <p:nvSpPr>
            <p:cNvPr id="23" name="任意多边形 77">
              <a:extLst>
                <a:ext uri="{FF2B5EF4-FFF2-40B4-BE49-F238E27FC236}">
                  <a16:creationId xmlns:a16="http://schemas.microsoft.com/office/drawing/2014/main" id="{2EC1651C-4DD6-AFE0-32DE-BF31B3D1EB48}"/>
                </a:ext>
              </a:extLst>
            </p:cNvPr>
            <p:cNvSpPr/>
            <p:nvPr/>
          </p:nvSpPr>
          <p:spPr>
            <a:xfrm>
              <a:off x="6786402" y="1195364"/>
              <a:ext cx="178435" cy="156327"/>
            </a:xfrm>
            <a:custGeom>
              <a:avLst/>
              <a:gdLst>
                <a:gd name="connsiteX0" fmla="*/ 139704 w 178435"/>
                <a:gd name="connsiteY0" fmla="*/ 156196 h 156327"/>
                <a:gd name="connsiteX1" fmla="*/ 136465 w 178435"/>
                <a:gd name="connsiteY1" fmla="*/ 155244 h 156327"/>
                <a:gd name="connsiteX2" fmla="*/ 1973 w 178435"/>
                <a:gd name="connsiteY2" fmla="*/ 73138 h 156327"/>
                <a:gd name="connsiteX3" fmla="*/ -29 w 178435"/>
                <a:gd name="connsiteY3" fmla="*/ 64661 h 156327"/>
                <a:gd name="connsiteX4" fmla="*/ 25690 w 178435"/>
                <a:gd name="connsiteY4" fmla="*/ 22465 h 156327"/>
                <a:gd name="connsiteX5" fmla="*/ 90079 w 178435"/>
                <a:gd name="connsiteY5" fmla="*/ 6654 h 156327"/>
                <a:gd name="connsiteX6" fmla="*/ 90364 w 178435"/>
                <a:gd name="connsiteY6" fmla="*/ 6844 h 156327"/>
                <a:gd name="connsiteX7" fmla="*/ 155134 w 178435"/>
                <a:gd name="connsiteY7" fmla="*/ 46278 h 156327"/>
                <a:gd name="connsiteX8" fmla="*/ 170755 w 178435"/>
                <a:gd name="connsiteY8" fmla="*/ 111048 h 156327"/>
                <a:gd name="connsiteX9" fmla="*/ 145037 w 178435"/>
                <a:gd name="connsiteY9" fmla="*/ 153243 h 156327"/>
                <a:gd name="connsiteX10" fmla="*/ 139704 w 178435"/>
                <a:gd name="connsiteY10" fmla="*/ 156196 h 156327"/>
                <a:gd name="connsiteX11" fmla="*/ 13783 w 178435"/>
                <a:gd name="connsiteY11" fmla="*/ 65804 h 156327"/>
                <a:gd name="connsiteX12" fmla="*/ 137608 w 178435"/>
                <a:gd name="connsiteY12" fmla="*/ 141432 h 156327"/>
                <a:gd name="connsiteX13" fmla="*/ 160087 w 178435"/>
                <a:gd name="connsiteY13" fmla="*/ 104571 h 156327"/>
                <a:gd name="connsiteX14" fmla="*/ 148562 w 178435"/>
                <a:gd name="connsiteY14" fmla="*/ 56946 h 156327"/>
                <a:gd name="connsiteX15" fmla="*/ 83792 w 178435"/>
                <a:gd name="connsiteY15" fmla="*/ 17512 h 156327"/>
                <a:gd name="connsiteX16" fmla="*/ 36358 w 178435"/>
                <a:gd name="connsiteY16" fmla="*/ 28752 h 156327"/>
                <a:gd name="connsiteX17" fmla="*/ 36167 w 178435"/>
                <a:gd name="connsiteY17" fmla="*/ 29037 h 15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8435" h="156327">
                  <a:moveTo>
                    <a:pt x="139704" y="156196"/>
                  </a:moveTo>
                  <a:cubicBezTo>
                    <a:pt x="138561" y="156196"/>
                    <a:pt x="137418" y="155863"/>
                    <a:pt x="136465" y="155244"/>
                  </a:cubicBezTo>
                  <a:lnTo>
                    <a:pt x="1973" y="73138"/>
                  </a:lnTo>
                  <a:cubicBezTo>
                    <a:pt x="-885" y="71338"/>
                    <a:pt x="-1838" y="67556"/>
                    <a:pt x="-29" y="64661"/>
                  </a:cubicBezTo>
                  <a:lnTo>
                    <a:pt x="25690" y="22465"/>
                  </a:lnTo>
                  <a:cubicBezTo>
                    <a:pt x="39119" y="329"/>
                    <a:pt x="67885" y="-6758"/>
                    <a:pt x="90079" y="6654"/>
                  </a:cubicBezTo>
                  <a:cubicBezTo>
                    <a:pt x="90174" y="6711"/>
                    <a:pt x="90268" y="6777"/>
                    <a:pt x="90364" y="6844"/>
                  </a:cubicBezTo>
                  <a:lnTo>
                    <a:pt x="155134" y="46278"/>
                  </a:lnTo>
                  <a:cubicBezTo>
                    <a:pt x="177137" y="60022"/>
                    <a:pt x="183995" y="88807"/>
                    <a:pt x="170755" y="111048"/>
                  </a:cubicBezTo>
                  <a:lnTo>
                    <a:pt x="145037" y="153243"/>
                  </a:lnTo>
                  <a:cubicBezTo>
                    <a:pt x="143894" y="155072"/>
                    <a:pt x="141894" y="156177"/>
                    <a:pt x="139704" y="156196"/>
                  </a:cubicBezTo>
                  <a:close/>
                  <a:moveTo>
                    <a:pt x="13783" y="65804"/>
                  </a:moveTo>
                  <a:lnTo>
                    <a:pt x="137608" y="141432"/>
                  </a:lnTo>
                  <a:lnTo>
                    <a:pt x="160087" y="104571"/>
                  </a:lnTo>
                  <a:cubicBezTo>
                    <a:pt x="169994" y="88226"/>
                    <a:pt x="164850" y="66956"/>
                    <a:pt x="148562" y="56946"/>
                  </a:cubicBezTo>
                  <a:lnTo>
                    <a:pt x="83792" y="17512"/>
                  </a:lnTo>
                  <a:cubicBezTo>
                    <a:pt x="67600" y="7511"/>
                    <a:pt x="46358" y="12540"/>
                    <a:pt x="36358" y="28752"/>
                  </a:cubicBezTo>
                  <a:cubicBezTo>
                    <a:pt x="36262" y="28847"/>
                    <a:pt x="36262" y="28942"/>
                    <a:pt x="36167" y="29037"/>
                  </a:cubicBezTo>
                  <a:close/>
                </a:path>
              </a:pathLst>
            </a:custGeom>
            <a:grpFill/>
            <a:ln w="9525" cap="flat">
              <a:noFill/>
              <a:prstDash val="solid"/>
              <a:miter/>
            </a:ln>
          </p:spPr>
          <p:txBody>
            <a:bodyPr rtlCol="0" anchor="ctr"/>
            <a:lstStyle/>
            <a:p>
              <a:endParaRPr lang="zh-CN" altLang="en-US"/>
            </a:p>
          </p:txBody>
        </p:sp>
        <p:sp>
          <p:nvSpPr>
            <p:cNvPr id="24" name="任意多边形 78">
              <a:extLst>
                <a:ext uri="{FF2B5EF4-FFF2-40B4-BE49-F238E27FC236}">
                  <a16:creationId xmlns:a16="http://schemas.microsoft.com/office/drawing/2014/main" id="{5C6F3B16-3A30-5D6D-5F7A-1EBE10B73101}"/>
                </a:ext>
              </a:extLst>
            </p:cNvPr>
            <p:cNvSpPr/>
            <p:nvPr/>
          </p:nvSpPr>
          <p:spPr>
            <a:xfrm>
              <a:off x="6761873" y="1256852"/>
              <a:ext cx="171750" cy="134559"/>
            </a:xfrm>
            <a:custGeom>
              <a:avLst/>
              <a:gdLst>
                <a:gd name="connsiteX0" fmla="*/ 140420 w 171750"/>
                <a:gd name="connsiteY0" fmla="*/ 134427 h 134559"/>
                <a:gd name="connsiteX1" fmla="*/ 137181 w 171750"/>
                <a:gd name="connsiteY1" fmla="*/ 133570 h 134559"/>
                <a:gd name="connsiteX2" fmla="*/ 2021 w 171750"/>
                <a:gd name="connsiteY2" fmla="*/ 50988 h 134559"/>
                <a:gd name="connsiteX3" fmla="*/ -74 w 171750"/>
                <a:gd name="connsiteY3" fmla="*/ 42416 h 134559"/>
                <a:gd name="connsiteX4" fmla="*/ 24120 w 171750"/>
                <a:gd name="connsiteY4" fmla="*/ 2887 h 134559"/>
                <a:gd name="connsiteX5" fmla="*/ 27929 w 171750"/>
                <a:gd name="connsiteY5" fmla="*/ 30 h 134559"/>
                <a:gd name="connsiteX6" fmla="*/ 32597 w 171750"/>
                <a:gd name="connsiteY6" fmla="*/ 792 h 134559"/>
                <a:gd name="connsiteX7" fmla="*/ 167852 w 171750"/>
                <a:gd name="connsiteY7" fmla="*/ 83373 h 134559"/>
                <a:gd name="connsiteX8" fmla="*/ 170614 w 171750"/>
                <a:gd name="connsiteY8" fmla="*/ 87183 h 134559"/>
                <a:gd name="connsiteX9" fmla="*/ 169947 w 171750"/>
                <a:gd name="connsiteY9" fmla="*/ 91946 h 134559"/>
                <a:gd name="connsiteX10" fmla="*/ 145753 w 171750"/>
                <a:gd name="connsiteY10" fmla="*/ 131475 h 134559"/>
                <a:gd name="connsiteX11" fmla="*/ 141849 w 171750"/>
                <a:gd name="connsiteY11" fmla="*/ 134237 h 134559"/>
                <a:gd name="connsiteX12" fmla="*/ 13737 w 171750"/>
                <a:gd name="connsiteY12" fmla="*/ 43654 h 134559"/>
                <a:gd name="connsiteX13" fmla="*/ 138324 w 171750"/>
                <a:gd name="connsiteY13" fmla="*/ 119854 h 134559"/>
                <a:gd name="connsiteX14" fmla="*/ 156136 w 171750"/>
                <a:gd name="connsiteY14" fmla="*/ 91279 h 134559"/>
                <a:gd name="connsiteX15" fmla="*/ 31453 w 171750"/>
                <a:gd name="connsiteY15" fmla="*/ 15079 h 134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1750" h="134559">
                  <a:moveTo>
                    <a:pt x="140420" y="134427"/>
                  </a:moveTo>
                  <a:cubicBezTo>
                    <a:pt x="139277" y="134437"/>
                    <a:pt x="138134" y="134142"/>
                    <a:pt x="137181" y="133570"/>
                  </a:cubicBezTo>
                  <a:lnTo>
                    <a:pt x="2021" y="50988"/>
                  </a:lnTo>
                  <a:cubicBezTo>
                    <a:pt x="-931" y="49188"/>
                    <a:pt x="-1789" y="45369"/>
                    <a:pt x="-74" y="42416"/>
                  </a:cubicBezTo>
                  <a:lnTo>
                    <a:pt x="24120" y="2887"/>
                  </a:lnTo>
                  <a:cubicBezTo>
                    <a:pt x="24977" y="1458"/>
                    <a:pt x="26310" y="430"/>
                    <a:pt x="27929" y="30"/>
                  </a:cubicBezTo>
                  <a:cubicBezTo>
                    <a:pt x="29548" y="-342"/>
                    <a:pt x="31168" y="-66"/>
                    <a:pt x="32597" y="792"/>
                  </a:cubicBezTo>
                  <a:lnTo>
                    <a:pt x="167852" y="83373"/>
                  </a:lnTo>
                  <a:cubicBezTo>
                    <a:pt x="169281" y="84231"/>
                    <a:pt x="170233" y="85602"/>
                    <a:pt x="170614" y="87183"/>
                  </a:cubicBezTo>
                  <a:cubicBezTo>
                    <a:pt x="170994" y="88793"/>
                    <a:pt x="170804" y="90508"/>
                    <a:pt x="169947" y="91946"/>
                  </a:cubicBezTo>
                  <a:lnTo>
                    <a:pt x="145753" y="131475"/>
                  </a:lnTo>
                  <a:cubicBezTo>
                    <a:pt x="144896" y="132884"/>
                    <a:pt x="143467" y="133884"/>
                    <a:pt x="141849" y="134237"/>
                  </a:cubicBezTo>
                  <a:close/>
                  <a:moveTo>
                    <a:pt x="13737" y="43654"/>
                  </a:moveTo>
                  <a:lnTo>
                    <a:pt x="138324" y="119854"/>
                  </a:lnTo>
                  <a:lnTo>
                    <a:pt x="156136" y="91279"/>
                  </a:lnTo>
                  <a:lnTo>
                    <a:pt x="31453" y="15079"/>
                  </a:lnTo>
                  <a:close/>
                </a:path>
              </a:pathLst>
            </a:custGeom>
            <a:grpFill/>
            <a:ln w="9525" cap="flat">
              <a:noFill/>
              <a:prstDash val="solid"/>
              <a:miter/>
            </a:ln>
          </p:spPr>
          <p:txBody>
            <a:bodyPr rtlCol="0" anchor="ctr"/>
            <a:lstStyle/>
            <a:p>
              <a:endParaRPr lang="zh-CN" altLang="en-US"/>
            </a:p>
          </p:txBody>
        </p:sp>
        <p:sp>
          <p:nvSpPr>
            <p:cNvPr id="25" name="任意多边形 79">
              <a:extLst>
                <a:ext uri="{FF2B5EF4-FFF2-40B4-BE49-F238E27FC236}">
                  <a16:creationId xmlns:a16="http://schemas.microsoft.com/office/drawing/2014/main" id="{0C2B5A7F-F435-67DD-A5DF-B92C7A749BD9}"/>
                </a:ext>
              </a:extLst>
            </p:cNvPr>
            <p:cNvSpPr/>
            <p:nvPr/>
          </p:nvSpPr>
          <p:spPr>
            <a:xfrm>
              <a:off x="6465482" y="1848171"/>
              <a:ext cx="88571" cy="58828"/>
            </a:xfrm>
            <a:custGeom>
              <a:avLst/>
              <a:gdLst>
                <a:gd name="connsiteX0" fmla="*/ 81433 w 88571"/>
                <a:gd name="connsiteY0" fmla="*/ 58696 h 58828"/>
                <a:gd name="connsiteX1" fmla="*/ 78195 w 88571"/>
                <a:gd name="connsiteY1" fmla="*/ 57839 h 58828"/>
                <a:gd name="connsiteX2" fmla="*/ 1995 w 88571"/>
                <a:gd name="connsiteY2" fmla="*/ 11357 h 58828"/>
                <a:gd name="connsiteX3" fmla="*/ -5 w 88571"/>
                <a:gd name="connsiteY3" fmla="*/ 2832 h 58828"/>
                <a:gd name="connsiteX4" fmla="*/ 8472 w 88571"/>
                <a:gd name="connsiteY4" fmla="*/ 784 h 58828"/>
                <a:gd name="connsiteX5" fmla="*/ 84672 w 88571"/>
                <a:gd name="connsiteY5" fmla="*/ 47266 h 58828"/>
                <a:gd name="connsiteX6" fmla="*/ 86767 w 88571"/>
                <a:gd name="connsiteY6" fmla="*/ 55639 h 58828"/>
                <a:gd name="connsiteX7" fmla="*/ 86672 w 88571"/>
                <a:gd name="connsiteY7" fmla="*/ 55743 h 58828"/>
                <a:gd name="connsiteX8" fmla="*/ 81433 w 88571"/>
                <a:gd name="connsiteY8" fmla="*/ 58696 h 58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571" h="58828">
                  <a:moveTo>
                    <a:pt x="81433" y="58696"/>
                  </a:moveTo>
                  <a:cubicBezTo>
                    <a:pt x="80290" y="58706"/>
                    <a:pt x="79147" y="58410"/>
                    <a:pt x="78195" y="57839"/>
                  </a:cubicBezTo>
                  <a:lnTo>
                    <a:pt x="1995" y="11357"/>
                  </a:lnTo>
                  <a:cubicBezTo>
                    <a:pt x="-958" y="9566"/>
                    <a:pt x="-1816" y="5756"/>
                    <a:pt x="-5" y="2832"/>
                  </a:cubicBezTo>
                  <a:cubicBezTo>
                    <a:pt x="1709" y="-92"/>
                    <a:pt x="5519" y="-1006"/>
                    <a:pt x="8472" y="784"/>
                  </a:cubicBezTo>
                  <a:lnTo>
                    <a:pt x="84672" y="47266"/>
                  </a:lnTo>
                  <a:cubicBezTo>
                    <a:pt x="87529" y="49009"/>
                    <a:pt x="88482" y="52753"/>
                    <a:pt x="86767" y="55639"/>
                  </a:cubicBezTo>
                  <a:cubicBezTo>
                    <a:pt x="86672" y="55667"/>
                    <a:pt x="86672" y="55705"/>
                    <a:pt x="86672" y="55743"/>
                  </a:cubicBezTo>
                  <a:cubicBezTo>
                    <a:pt x="85529" y="57582"/>
                    <a:pt x="83625" y="58706"/>
                    <a:pt x="81433" y="58696"/>
                  </a:cubicBezTo>
                  <a:close/>
                </a:path>
              </a:pathLst>
            </a:custGeom>
            <a:grpFill/>
            <a:ln w="9525" cap="flat">
              <a:noFill/>
              <a:prstDash val="solid"/>
              <a:miter/>
            </a:ln>
          </p:spPr>
          <p:txBody>
            <a:bodyPr rtlCol="0" anchor="ctr"/>
            <a:lstStyle/>
            <a:p>
              <a:endParaRPr lang="zh-CN" altLang="en-US"/>
            </a:p>
          </p:txBody>
        </p:sp>
        <p:sp>
          <p:nvSpPr>
            <p:cNvPr id="26" name="任意多边形 80">
              <a:extLst>
                <a:ext uri="{FF2B5EF4-FFF2-40B4-BE49-F238E27FC236}">
                  <a16:creationId xmlns:a16="http://schemas.microsoft.com/office/drawing/2014/main" id="{6DE97D6F-6E9A-1BD2-0F0C-8735BFA1466D}"/>
                </a:ext>
              </a:extLst>
            </p:cNvPr>
            <p:cNvSpPr/>
            <p:nvPr/>
          </p:nvSpPr>
          <p:spPr>
            <a:xfrm>
              <a:off x="6477503" y="1766440"/>
              <a:ext cx="144530" cy="93048"/>
            </a:xfrm>
            <a:custGeom>
              <a:avLst/>
              <a:gdLst>
                <a:gd name="connsiteX0" fmla="*/ 136944 w 144530"/>
                <a:gd name="connsiteY0" fmla="*/ 92898 h 93048"/>
                <a:gd name="connsiteX1" fmla="*/ 133705 w 144530"/>
                <a:gd name="connsiteY1" fmla="*/ 91946 h 93048"/>
                <a:gd name="connsiteX2" fmla="*/ 2070 w 144530"/>
                <a:gd name="connsiteY2" fmla="*/ 11364 h 93048"/>
                <a:gd name="connsiteX3" fmla="*/ -121 w 144530"/>
                <a:gd name="connsiteY3" fmla="*/ 3020 h 93048"/>
                <a:gd name="connsiteX4" fmla="*/ -25 w 144530"/>
                <a:gd name="connsiteY4" fmla="*/ 2887 h 93048"/>
                <a:gd name="connsiteX5" fmla="*/ 8452 w 144530"/>
                <a:gd name="connsiteY5" fmla="*/ 744 h 93048"/>
                <a:gd name="connsiteX6" fmla="*/ 8547 w 144530"/>
                <a:gd name="connsiteY6" fmla="*/ 791 h 93048"/>
                <a:gd name="connsiteX7" fmla="*/ 140659 w 144530"/>
                <a:gd name="connsiteY7" fmla="*/ 81373 h 93048"/>
                <a:gd name="connsiteX8" fmla="*/ 142659 w 144530"/>
                <a:gd name="connsiteY8" fmla="*/ 89945 h 93048"/>
                <a:gd name="connsiteX9" fmla="*/ 136944 w 144530"/>
                <a:gd name="connsiteY9" fmla="*/ 92898 h 93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530" h="93048">
                  <a:moveTo>
                    <a:pt x="136944" y="92898"/>
                  </a:moveTo>
                  <a:cubicBezTo>
                    <a:pt x="135801" y="92908"/>
                    <a:pt x="134658" y="92574"/>
                    <a:pt x="133705" y="91946"/>
                  </a:cubicBezTo>
                  <a:lnTo>
                    <a:pt x="2070" y="11364"/>
                  </a:lnTo>
                  <a:cubicBezTo>
                    <a:pt x="-788" y="9659"/>
                    <a:pt x="-1836" y="5925"/>
                    <a:pt x="-121" y="3020"/>
                  </a:cubicBezTo>
                  <a:cubicBezTo>
                    <a:pt x="-121" y="2973"/>
                    <a:pt x="-25" y="2934"/>
                    <a:pt x="-25" y="2887"/>
                  </a:cubicBezTo>
                  <a:cubicBezTo>
                    <a:pt x="1689" y="-47"/>
                    <a:pt x="5499" y="-1009"/>
                    <a:pt x="8452" y="744"/>
                  </a:cubicBezTo>
                  <a:cubicBezTo>
                    <a:pt x="8452" y="753"/>
                    <a:pt x="8547" y="772"/>
                    <a:pt x="8547" y="791"/>
                  </a:cubicBezTo>
                  <a:lnTo>
                    <a:pt x="140659" y="81373"/>
                  </a:lnTo>
                  <a:cubicBezTo>
                    <a:pt x="143516" y="83211"/>
                    <a:pt x="144468" y="87021"/>
                    <a:pt x="142659" y="89945"/>
                  </a:cubicBezTo>
                  <a:cubicBezTo>
                    <a:pt x="141516" y="91936"/>
                    <a:pt x="139230" y="93079"/>
                    <a:pt x="136944" y="92898"/>
                  </a:cubicBezTo>
                  <a:close/>
                </a:path>
              </a:pathLst>
            </a:custGeom>
            <a:grpFill/>
            <a:ln w="9525" cap="flat">
              <a:noFill/>
              <a:prstDash val="solid"/>
              <a:miter/>
            </a:ln>
          </p:spPr>
          <p:txBody>
            <a:bodyPr rtlCol="0" anchor="ctr"/>
            <a:lstStyle/>
            <a:p>
              <a:endParaRPr lang="zh-CN" altLang="en-US"/>
            </a:p>
          </p:txBody>
        </p:sp>
        <p:sp>
          <p:nvSpPr>
            <p:cNvPr id="27" name="任意多边形 81">
              <a:extLst>
                <a:ext uri="{FF2B5EF4-FFF2-40B4-BE49-F238E27FC236}">
                  <a16:creationId xmlns:a16="http://schemas.microsoft.com/office/drawing/2014/main" id="{CC9ECE15-7598-3643-8163-116261727BE2}"/>
                </a:ext>
              </a:extLst>
            </p:cNvPr>
            <p:cNvSpPr/>
            <p:nvPr/>
          </p:nvSpPr>
          <p:spPr>
            <a:xfrm>
              <a:off x="6509126" y="1317159"/>
              <a:ext cx="298954" cy="481256"/>
            </a:xfrm>
            <a:custGeom>
              <a:avLst/>
              <a:gdLst>
                <a:gd name="connsiteX0" fmla="*/ 5309 w 298954"/>
                <a:gd name="connsiteY0" fmla="*/ 481124 h 481256"/>
                <a:gd name="connsiteX1" fmla="*/ 2069 w 298954"/>
                <a:gd name="connsiteY1" fmla="*/ 480171 h 481256"/>
                <a:gd name="connsiteX2" fmla="*/ -121 w 298954"/>
                <a:gd name="connsiteY2" fmla="*/ 471827 h 481256"/>
                <a:gd name="connsiteX3" fmla="*/ -26 w 298954"/>
                <a:gd name="connsiteY3" fmla="*/ 471694 h 481256"/>
                <a:gd name="connsiteX4" fmla="*/ 286487 w 298954"/>
                <a:gd name="connsiteY4" fmla="*/ 2778 h 481256"/>
                <a:gd name="connsiteX5" fmla="*/ 294963 w 298954"/>
                <a:gd name="connsiteY5" fmla="*/ 778 h 481256"/>
                <a:gd name="connsiteX6" fmla="*/ 297155 w 298954"/>
                <a:gd name="connsiteY6" fmla="*/ 9122 h 481256"/>
                <a:gd name="connsiteX7" fmla="*/ 297059 w 298954"/>
                <a:gd name="connsiteY7" fmla="*/ 9255 h 481256"/>
                <a:gd name="connsiteX8" fmla="*/ 10547 w 298954"/>
                <a:gd name="connsiteY8" fmla="*/ 478171 h 481256"/>
                <a:gd name="connsiteX9" fmla="*/ 5309 w 298954"/>
                <a:gd name="connsiteY9" fmla="*/ 481124 h 481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8954" h="481256">
                  <a:moveTo>
                    <a:pt x="5309" y="481124"/>
                  </a:moveTo>
                  <a:cubicBezTo>
                    <a:pt x="4166" y="481143"/>
                    <a:pt x="3023" y="480809"/>
                    <a:pt x="2069" y="480171"/>
                  </a:cubicBezTo>
                  <a:cubicBezTo>
                    <a:pt x="-788" y="478466"/>
                    <a:pt x="-1835" y="474732"/>
                    <a:pt x="-121" y="471827"/>
                  </a:cubicBezTo>
                  <a:cubicBezTo>
                    <a:pt x="-121" y="471779"/>
                    <a:pt x="-26" y="471741"/>
                    <a:pt x="-26" y="471694"/>
                  </a:cubicBezTo>
                  <a:lnTo>
                    <a:pt x="286487" y="2778"/>
                  </a:lnTo>
                  <a:cubicBezTo>
                    <a:pt x="288296" y="-99"/>
                    <a:pt x="292106" y="-994"/>
                    <a:pt x="294963" y="778"/>
                  </a:cubicBezTo>
                  <a:cubicBezTo>
                    <a:pt x="297916" y="2483"/>
                    <a:pt x="298869" y="6217"/>
                    <a:pt x="297155" y="9122"/>
                  </a:cubicBezTo>
                  <a:cubicBezTo>
                    <a:pt x="297155" y="9169"/>
                    <a:pt x="297059" y="9207"/>
                    <a:pt x="297059" y="9255"/>
                  </a:cubicBezTo>
                  <a:lnTo>
                    <a:pt x="10547" y="478171"/>
                  </a:lnTo>
                  <a:cubicBezTo>
                    <a:pt x="9404" y="480009"/>
                    <a:pt x="7499" y="481133"/>
                    <a:pt x="5309" y="481124"/>
                  </a:cubicBezTo>
                  <a:close/>
                </a:path>
              </a:pathLst>
            </a:custGeom>
            <a:grpFill/>
            <a:ln w="9525" cap="flat">
              <a:noFill/>
              <a:prstDash val="solid"/>
              <a:miter/>
            </a:ln>
          </p:spPr>
          <p:txBody>
            <a:bodyPr rtlCol="0" anchor="ctr"/>
            <a:lstStyle/>
            <a:p>
              <a:endParaRPr lang="zh-CN" altLang="en-US"/>
            </a:p>
          </p:txBody>
        </p:sp>
        <p:sp>
          <p:nvSpPr>
            <p:cNvPr id="28" name="任意多边形 82">
              <a:extLst>
                <a:ext uri="{FF2B5EF4-FFF2-40B4-BE49-F238E27FC236}">
                  <a16:creationId xmlns:a16="http://schemas.microsoft.com/office/drawing/2014/main" id="{59DA0479-9B6A-5D77-EAD9-8A3B3CD0E358}"/>
                </a:ext>
              </a:extLst>
            </p:cNvPr>
            <p:cNvSpPr/>
            <p:nvPr/>
          </p:nvSpPr>
          <p:spPr>
            <a:xfrm>
              <a:off x="6464236" y="1935574"/>
              <a:ext cx="513968" cy="12382"/>
            </a:xfrm>
            <a:custGeom>
              <a:avLst/>
              <a:gdLst>
                <a:gd name="connsiteX0" fmla="*/ 506827 w 513968"/>
                <a:gd name="connsiteY0" fmla="*/ 12251 h 12382"/>
                <a:gd name="connsiteX1" fmla="*/ 5240 w 513968"/>
                <a:gd name="connsiteY1" fmla="*/ 12251 h 12382"/>
                <a:gd name="connsiteX2" fmla="*/ -950 w 513968"/>
                <a:gd name="connsiteY2" fmla="*/ 6059 h 12382"/>
                <a:gd name="connsiteX3" fmla="*/ 5240 w 513968"/>
                <a:gd name="connsiteY3" fmla="*/ -132 h 12382"/>
                <a:gd name="connsiteX4" fmla="*/ 506827 w 513968"/>
                <a:gd name="connsiteY4" fmla="*/ -132 h 12382"/>
                <a:gd name="connsiteX5" fmla="*/ 513019 w 513968"/>
                <a:gd name="connsiteY5" fmla="*/ 6059 h 12382"/>
                <a:gd name="connsiteX6" fmla="*/ 506827 w 513968"/>
                <a:gd name="connsiteY6" fmla="*/ 12251 h 1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3968" h="12382">
                  <a:moveTo>
                    <a:pt x="506827" y="12251"/>
                  </a:moveTo>
                  <a:lnTo>
                    <a:pt x="5240" y="12251"/>
                  </a:lnTo>
                  <a:cubicBezTo>
                    <a:pt x="1811" y="12251"/>
                    <a:pt x="-950" y="9479"/>
                    <a:pt x="-950" y="6059"/>
                  </a:cubicBezTo>
                  <a:cubicBezTo>
                    <a:pt x="-950" y="2640"/>
                    <a:pt x="1811" y="-132"/>
                    <a:pt x="5240" y="-132"/>
                  </a:cubicBezTo>
                  <a:lnTo>
                    <a:pt x="506827" y="-132"/>
                  </a:lnTo>
                  <a:cubicBezTo>
                    <a:pt x="510256" y="-132"/>
                    <a:pt x="513019" y="2640"/>
                    <a:pt x="513019" y="6059"/>
                  </a:cubicBezTo>
                  <a:cubicBezTo>
                    <a:pt x="513019" y="9479"/>
                    <a:pt x="510256" y="12251"/>
                    <a:pt x="506827" y="12251"/>
                  </a:cubicBezTo>
                  <a:close/>
                </a:path>
              </a:pathLst>
            </a:custGeom>
            <a:grpFill/>
            <a:ln w="9525" cap="flat">
              <a:noFill/>
              <a:prstDash val="solid"/>
              <a:miter/>
            </a:ln>
          </p:spPr>
          <p:txBody>
            <a:bodyPr rtlCol="0" anchor="ctr"/>
            <a:lstStyle/>
            <a:p>
              <a:endParaRPr lang="zh-CN" altLang="en-US"/>
            </a:p>
          </p:txBody>
        </p:sp>
      </p:grpSp>
      <p:grpSp>
        <p:nvGrpSpPr>
          <p:cNvPr id="12" name="组合 11">
            <a:extLst>
              <a:ext uri="{FF2B5EF4-FFF2-40B4-BE49-F238E27FC236}">
                <a16:creationId xmlns:a16="http://schemas.microsoft.com/office/drawing/2014/main" id="{D7F399A8-2668-3C0F-4387-84420F0BBA7F}"/>
              </a:ext>
            </a:extLst>
          </p:cNvPr>
          <p:cNvGrpSpPr/>
          <p:nvPr/>
        </p:nvGrpSpPr>
        <p:grpSpPr>
          <a:xfrm>
            <a:off x="9259369" y="3740327"/>
            <a:ext cx="479300" cy="1019228"/>
            <a:chOff x="4071650" y="1195291"/>
            <a:chExt cx="341947" cy="753999"/>
          </a:xfrm>
          <a:solidFill>
            <a:schemeClr val="accent6"/>
          </a:solidFill>
        </p:grpSpPr>
        <p:sp>
          <p:nvSpPr>
            <p:cNvPr id="13" name="任意多边形 83">
              <a:extLst>
                <a:ext uri="{FF2B5EF4-FFF2-40B4-BE49-F238E27FC236}">
                  <a16:creationId xmlns:a16="http://schemas.microsoft.com/office/drawing/2014/main" id="{3ECF8497-58CE-2A1F-2A1E-47D61EF39C41}"/>
                </a:ext>
              </a:extLst>
            </p:cNvPr>
            <p:cNvSpPr/>
            <p:nvPr/>
          </p:nvSpPr>
          <p:spPr>
            <a:xfrm>
              <a:off x="4071650" y="1195291"/>
              <a:ext cx="341947" cy="341947"/>
            </a:xfrm>
            <a:custGeom>
              <a:avLst/>
              <a:gdLst>
                <a:gd name="connsiteX0" fmla="*/ 170310 w 341947"/>
                <a:gd name="connsiteY0" fmla="*/ 341816 h 341947"/>
                <a:gd name="connsiteX1" fmla="*/ -950 w 341947"/>
                <a:gd name="connsiteY1" fmla="*/ 171128 h 341947"/>
                <a:gd name="connsiteX2" fmla="*/ 169739 w 341947"/>
                <a:gd name="connsiteY2" fmla="*/ -131 h 341947"/>
                <a:gd name="connsiteX3" fmla="*/ 340998 w 341947"/>
                <a:gd name="connsiteY3" fmla="*/ 170556 h 341947"/>
                <a:gd name="connsiteX4" fmla="*/ 340998 w 341947"/>
                <a:gd name="connsiteY4" fmla="*/ 170937 h 341947"/>
                <a:gd name="connsiteX5" fmla="*/ 170310 w 341947"/>
                <a:gd name="connsiteY5" fmla="*/ 341816 h 341947"/>
                <a:gd name="connsiteX6" fmla="*/ 170310 w 341947"/>
                <a:gd name="connsiteY6" fmla="*/ 12346 h 341947"/>
                <a:gd name="connsiteX7" fmla="*/ 11623 w 341947"/>
                <a:gd name="connsiteY7" fmla="*/ 170842 h 341947"/>
                <a:gd name="connsiteX8" fmla="*/ 170119 w 341947"/>
                <a:gd name="connsiteY8" fmla="*/ 329529 h 341947"/>
                <a:gd name="connsiteX9" fmla="*/ 328806 w 341947"/>
                <a:gd name="connsiteY9" fmla="*/ 171033 h 341947"/>
                <a:gd name="connsiteX10" fmla="*/ 328806 w 341947"/>
                <a:gd name="connsiteY10" fmla="*/ 170937 h 341947"/>
                <a:gd name="connsiteX11" fmla="*/ 170310 w 341947"/>
                <a:gd name="connsiteY11" fmla="*/ 12346 h 34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1947" h="341947">
                  <a:moveTo>
                    <a:pt x="170310" y="341816"/>
                  </a:moveTo>
                  <a:cubicBezTo>
                    <a:pt x="75888" y="341978"/>
                    <a:pt x="-788" y="265559"/>
                    <a:pt x="-950" y="171128"/>
                  </a:cubicBezTo>
                  <a:cubicBezTo>
                    <a:pt x="-1111" y="76707"/>
                    <a:pt x="75317" y="30"/>
                    <a:pt x="169739" y="-131"/>
                  </a:cubicBezTo>
                  <a:cubicBezTo>
                    <a:pt x="264169" y="-293"/>
                    <a:pt x="340836" y="76135"/>
                    <a:pt x="340998" y="170556"/>
                  </a:cubicBezTo>
                  <a:cubicBezTo>
                    <a:pt x="340998" y="170680"/>
                    <a:pt x="340998" y="170814"/>
                    <a:pt x="340998" y="170937"/>
                  </a:cubicBezTo>
                  <a:cubicBezTo>
                    <a:pt x="340683" y="265111"/>
                    <a:pt x="264474" y="341397"/>
                    <a:pt x="170310" y="341816"/>
                  </a:cubicBezTo>
                  <a:close/>
                  <a:moveTo>
                    <a:pt x="170310" y="12346"/>
                  </a:moveTo>
                  <a:cubicBezTo>
                    <a:pt x="82718" y="12289"/>
                    <a:pt x="11681" y="83250"/>
                    <a:pt x="11623" y="170842"/>
                  </a:cubicBezTo>
                  <a:cubicBezTo>
                    <a:pt x="11576" y="258434"/>
                    <a:pt x="82537" y="329472"/>
                    <a:pt x="170119" y="329529"/>
                  </a:cubicBezTo>
                  <a:cubicBezTo>
                    <a:pt x="257711" y="329586"/>
                    <a:pt x="328759" y="258625"/>
                    <a:pt x="328806" y="171033"/>
                  </a:cubicBezTo>
                  <a:cubicBezTo>
                    <a:pt x="328806" y="171004"/>
                    <a:pt x="328806" y="170966"/>
                    <a:pt x="328806" y="170937"/>
                  </a:cubicBezTo>
                  <a:cubicBezTo>
                    <a:pt x="328701" y="83431"/>
                    <a:pt x="257816" y="12508"/>
                    <a:pt x="170310" y="12346"/>
                  </a:cubicBezTo>
                  <a:close/>
                </a:path>
              </a:pathLst>
            </a:custGeom>
            <a:grpFill/>
            <a:ln w="9525" cap="flat">
              <a:noFill/>
              <a:prstDash val="solid"/>
              <a:miter/>
            </a:ln>
          </p:spPr>
          <p:txBody>
            <a:bodyPr rtlCol="0" anchor="ctr"/>
            <a:lstStyle/>
            <a:p>
              <a:endParaRPr lang="zh-CN" altLang="en-US"/>
            </a:p>
          </p:txBody>
        </p:sp>
        <p:sp>
          <p:nvSpPr>
            <p:cNvPr id="14" name="任意多边形 84">
              <a:extLst>
                <a:ext uri="{FF2B5EF4-FFF2-40B4-BE49-F238E27FC236}">
                  <a16:creationId xmlns:a16="http://schemas.microsoft.com/office/drawing/2014/main" id="{660FA19E-32AD-0095-6883-0463E7683185}"/>
                </a:ext>
              </a:extLst>
            </p:cNvPr>
            <p:cNvSpPr/>
            <p:nvPr/>
          </p:nvSpPr>
          <p:spPr>
            <a:xfrm>
              <a:off x="4255007" y="1592918"/>
              <a:ext cx="107544" cy="127105"/>
            </a:xfrm>
            <a:custGeom>
              <a:avLst/>
              <a:gdLst>
                <a:gd name="connsiteX0" fmla="*/ 5241 w 107544"/>
                <a:gd name="connsiteY0" fmla="*/ 126973 h 127105"/>
                <a:gd name="connsiteX1" fmla="*/ -950 w 107544"/>
                <a:gd name="connsiteY1" fmla="*/ 120782 h 127105"/>
                <a:gd name="connsiteX2" fmla="*/ 5241 w 107544"/>
                <a:gd name="connsiteY2" fmla="*/ 114591 h 127105"/>
                <a:gd name="connsiteX3" fmla="*/ 68011 w 107544"/>
                <a:gd name="connsiteY3" fmla="*/ 88016 h 127105"/>
                <a:gd name="connsiteX4" fmla="*/ 94681 w 107544"/>
                <a:gd name="connsiteY4" fmla="*/ 12673 h 127105"/>
                <a:gd name="connsiteX5" fmla="*/ 19434 w 107544"/>
                <a:gd name="connsiteY5" fmla="*/ 39915 h 127105"/>
                <a:gd name="connsiteX6" fmla="*/ 10671 w 107544"/>
                <a:gd name="connsiteY6" fmla="*/ 50297 h 127105"/>
                <a:gd name="connsiteX7" fmla="*/ 2022 w 107544"/>
                <a:gd name="connsiteY7" fmla="*/ 51640 h 127105"/>
                <a:gd name="connsiteX8" fmla="*/ 2003 w 107544"/>
                <a:gd name="connsiteY8" fmla="*/ 51631 h 127105"/>
                <a:gd name="connsiteX9" fmla="*/ 546 w 107544"/>
                <a:gd name="connsiteY9" fmla="*/ 43134 h 127105"/>
                <a:gd name="connsiteX10" fmla="*/ 670 w 107544"/>
                <a:gd name="connsiteY10" fmla="*/ 42963 h 127105"/>
                <a:gd name="connsiteX11" fmla="*/ 10195 w 107544"/>
                <a:gd name="connsiteY11" fmla="*/ 31152 h 127105"/>
                <a:gd name="connsiteX12" fmla="*/ 100872 w 107544"/>
                <a:gd name="connsiteY12" fmla="*/ 862 h 127105"/>
                <a:gd name="connsiteX13" fmla="*/ 106301 w 107544"/>
                <a:gd name="connsiteY13" fmla="*/ 6672 h 127105"/>
                <a:gd name="connsiteX14" fmla="*/ 76107 w 107544"/>
                <a:gd name="connsiteY14" fmla="*/ 96969 h 127105"/>
                <a:gd name="connsiteX15" fmla="*/ 5813 w 107544"/>
                <a:gd name="connsiteY15" fmla="*/ 126973 h 12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544" h="127105">
                  <a:moveTo>
                    <a:pt x="5241" y="126973"/>
                  </a:moveTo>
                  <a:cubicBezTo>
                    <a:pt x="1822" y="126973"/>
                    <a:pt x="-950" y="124202"/>
                    <a:pt x="-950" y="120782"/>
                  </a:cubicBezTo>
                  <a:cubicBezTo>
                    <a:pt x="-950" y="117363"/>
                    <a:pt x="1822" y="114591"/>
                    <a:pt x="5241" y="114591"/>
                  </a:cubicBezTo>
                  <a:cubicBezTo>
                    <a:pt x="28539" y="112981"/>
                    <a:pt x="50637" y="103627"/>
                    <a:pt x="68011" y="88016"/>
                  </a:cubicBezTo>
                  <a:cubicBezTo>
                    <a:pt x="87071" y="67747"/>
                    <a:pt x="96739" y="40420"/>
                    <a:pt x="94681" y="12673"/>
                  </a:cubicBezTo>
                  <a:cubicBezTo>
                    <a:pt x="66811" y="10263"/>
                    <a:pt x="39303" y="20227"/>
                    <a:pt x="19434" y="39915"/>
                  </a:cubicBezTo>
                  <a:cubicBezTo>
                    <a:pt x="16252" y="43144"/>
                    <a:pt x="13319" y="46620"/>
                    <a:pt x="10671" y="50297"/>
                  </a:cubicBezTo>
                  <a:cubicBezTo>
                    <a:pt x="8651" y="53059"/>
                    <a:pt x="4784" y="53659"/>
                    <a:pt x="2022" y="51640"/>
                  </a:cubicBezTo>
                  <a:cubicBezTo>
                    <a:pt x="2012" y="51640"/>
                    <a:pt x="2012" y="51631"/>
                    <a:pt x="2003" y="51631"/>
                  </a:cubicBezTo>
                  <a:cubicBezTo>
                    <a:pt x="-750" y="49687"/>
                    <a:pt x="-1398" y="45887"/>
                    <a:pt x="546" y="43134"/>
                  </a:cubicBezTo>
                  <a:cubicBezTo>
                    <a:pt x="583" y="43077"/>
                    <a:pt x="631" y="43020"/>
                    <a:pt x="670" y="42963"/>
                  </a:cubicBezTo>
                  <a:cubicBezTo>
                    <a:pt x="3575" y="38810"/>
                    <a:pt x="6756" y="34867"/>
                    <a:pt x="10195" y="31152"/>
                  </a:cubicBezTo>
                  <a:cubicBezTo>
                    <a:pt x="34073" y="7511"/>
                    <a:pt x="67582" y="-3681"/>
                    <a:pt x="100872" y="862"/>
                  </a:cubicBezTo>
                  <a:cubicBezTo>
                    <a:pt x="103835" y="1262"/>
                    <a:pt x="106101" y="3691"/>
                    <a:pt x="106301" y="6672"/>
                  </a:cubicBezTo>
                  <a:cubicBezTo>
                    <a:pt x="108493" y="44201"/>
                    <a:pt x="98396" y="74586"/>
                    <a:pt x="76107" y="96969"/>
                  </a:cubicBezTo>
                  <a:cubicBezTo>
                    <a:pt x="56677" y="114524"/>
                    <a:pt x="31930" y="125078"/>
                    <a:pt x="5813" y="126973"/>
                  </a:cubicBezTo>
                  <a:close/>
                </a:path>
              </a:pathLst>
            </a:custGeom>
            <a:grpFill/>
            <a:ln w="9525" cap="flat">
              <a:noFill/>
              <a:prstDash val="solid"/>
              <a:miter/>
            </a:ln>
          </p:spPr>
          <p:txBody>
            <a:bodyPr rtlCol="0" anchor="ctr"/>
            <a:lstStyle/>
            <a:p>
              <a:endParaRPr lang="zh-CN" altLang="en-US"/>
            </a:p>
          </p:txBody>
        </p:sp>
        <p:sp>
          <p:nvSpPr>
            <p:cNvPr id="15" name="任意多边形 85">
              <a:extLst>
                <a:ext uri="{FF2B5EF4-FFF2-40B4-BE49-F238E27FC236}">
                  <a16:creationId xmlns:a16="http://schemas.microsoft.com/office/drawing/2014/main" id="{449795CE-D663-4CE7-5819-73C31B5F5603}"/>
                </a:ext>
              </a:extLst>
            </p:cNvPr>
            <p:cNvSpPr/>
            <p:nvPr/>
          </p:nvSpPr>
          <p:spPr>
            <a:xfrm>
              <a:off x="4216907" y="1523680"/>
              <a:ext cx="50502" cy="217013"/>
            </a:xfrm>
            <a:custGeom>
              <a:avLst/>
              <a:gdLst>
                <a:gd name="connsiteX0" fmla="*/ 43341 w 50502"/>
                <a:gd name="connsiteY0" fmla="*/ 216881 h 217013"/>
                <a:gd name="connsiteX1" fmla="*/ 5241 w 50502"/>
                <a:gd name="connsiteY1" fmla="*/ 216881 h 217013"/>
                <a:gd name="connsiteX2" fmla="*/ -950 w 50502"/>
                <a:gd name="connsiteY2" fmla="*/ 210690 h 217013"/>
                <a:gd name="connsiteX3" fmla="*/ -950 w 50502"/>
                <a:gd name="connsiteY3" fmla="*/ 6093 h 217013"/>
                <a:gd name="connsiteX4" fmla="*/ 1146 w 50502"/>
                <a:gd name="connsiteY4" fmla="*/ 1426 h 217013"/>
                <a:gd name="connsiteX5" fmla="*/ 5908 w 50502"/>
                <a:gd name="connsiteY5" fmla="*/ -98 h 217013"/>
                <a:gd name="connsiteX6" fmla="*/ 24958 w 50502"/>
                <a:gd name="connsiteY6" fmla="*/ 950 h 217013"/>
                <a:gd name="connsiteX7" fmla="*/ 42675 w 50502"/>
                <a:gd name="connsiteY7" fmla="*/ 93 h 217013"/>
                <a:gd name="connsiteX8" fmla="*/ 47437 w 50502"/>
                <a:gd name="connsiteY8" fmla="*/ 1616 h 217013"/>
                <a:gd name="connsiteX9" fmla="*/ 49533 w 50502"/>
                <a:gd name="connsiteY9" fmla="*/ 6284 h 217013"/>
                <a:gd name="connsiteX10" fmla="*/ 49533 w 50502"/>
                <a:gd name="connsiteY10" fmla="*/ 210214 h 217013"/>
                <a:gd name="connsiteX11" fmla="*/ 43837 w 50502"/>
                <a:gd name="connsiteY11" fmla="*/ 216862 h 217013"/>
                <a:gd name="connsiteX12" fmla="*/ 43341 w 50502"/>
                <a:gd name="connsiteY12" fmla="*/ 216881 h 217013"/>
                <a:gd name="connsiteX13" fmla="*/ 11528 w 50502"/>
                <a:gd name="connsiteY13" fmla="*/ 204499 h 217013"/>
                <a:gd name="connsiteX14" fmla="*/ 37150 w 50502"/>
                <a:gd name="connsiteY14" fmla="*/ 204499 h 217013"/>
                <a:gd name="connsiteX15" fmla="*/ 37150 w 50502"/>
                <a:gd name="connsiteY15" fmla="*/ 12951 h 217013"/>
                <a:gd name="connsiteX16" fmla="*/ 11528 w 50502"/>
                <a:gd name="connsiteY16" fmla="*/ 12951 h 217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502" h="217013">
                  <a:moveTo>
                    <a:pt x="43341" y="216881"/>
                  </a:moveTo>
                  <a:lnTo>
                    <a:pt x="5241" y="216881"/>
                  </a:lnTo>
                  <a:cubicBezTo>
                    <a:pt x="1822" y="216881"/>
                    <a:pt x="-950" y="214110"/>
                    <a:pt x="-950" y="210690"/>
                  </a:cubicBezTo>
                  <a:lnTo>
                    <a:pt x="-950" y="6093"/>
                  </a:lnTo>
                  <a:cubicBezTo>
                    <a:pt x="-940" y="4312"/>
                    <a:pt x="-188" y="2617"/>
                    <a:pt x="1146" y="1426"/>
                  </a:cubicBezTo>
                  <a:cubicBezTo>
                    <a:pt x="2450" y="273"/>
                    <a:pt x="4175" y="-279"/>
                    <a:pt x="5908" y="-98"/>
                  </a:cubicBezTo>
                  <a:cubicBezTo>
                    <a:pt x="12233" y="607"/>
                    <a:pt x="18595" y="950"/>
                    <a:pt x="24958" y="950"/>
                  </a:cubicBezTo>
                  <a:cubicBezTo>
                    <a:pt x="30873" y="997"/>
                    <a:pt x="36788" y="712"/>
                    <a:pt x="42675" y="93"/>
                  </a:cubicBezTo>
                  <a:cubicBezTo>
                    <a:pt x="44408" y="-89"/>
                    <a:pt x="46132" y="464"/>
                    <a:pt x="47437" y="1616"/>
                  </a:cubicBezTo>
                  <a:cubicBezTo>
                    <a:pt x="48761" y="2807"/>
                    <a:pt x="49523" y="4503"/>
                    <a:pt x="49533" y="6284"/>
                  </a:cubicBezTo>
                  <a:lnTo>
                    <a:pt x="49533" y="210214"/>
                  </a:lnTo>
                  <a:cubicBezTo>
                    <a:pt x="49799" y="213624"/>
                    <a:pt x="47246" y="216596"/>
                    <a:pt x="43837" y="216862"/>
                  </a:cubicBezTo>
                  <a:cubicBezTo>
                    <a:pt x="43674" y="216872"/>
                    <a:pt x="43504" y="216881"/>
                    <a:pt x="43341" y="216881"/>
                  </a:cubicBezTo>
                  <a:close/>
                  <a:moveTo>
                    <a:pt x="11528" y="204499"/>
                  </a:moveTo>
                  <a:lnTo>
                    <a:pt x="37150" y="204499"/>
                  </a:lnTo>
                  <a:lnTo>
                    <a:pt x="37150" y="12951"/>
                  </a:lnTo>
                  <a:cubicBezTo>
                    <a:pt x="28616" y="13475"/>
                    <a:pt x="20063" y="13475"/>
                    <a:pt x="11528" y="12951"/>
                  </a:cubicBezTo>
                  <a:close/>
                </a:path>
              </a:pathLst>
            </a:custGeom>
            <a:grpFill/>
            <a:ln w="9525" cap="flat">
              <a:noFill/>
              <a:prstDash val="solid"/>
              <a:miter/>
            </a:ln>
          </p:spPr>
          <p:txBody>
            <a:bodyPr rtlCol="0" anchor="ctr"/>
            <a:lstStyle/>
            <a:p>
              <a:endParaRPr lang="zh-CN" altLang="en-US"/>
            </a:p>
          </p:txBody>
        </p:sp>
        <p:sp>
          <p:nvSpPr>
            <p:cNvPr id="16" name="任意多边形 86">
              <a:extLst>
                <a:ext uri="{FF2B5EF4-FFF2-40B4-BE49-F238E27FC236}">
                  <a16:creationId xmlns:a16="http://schemas.microsoft.com/office/drawing/2014/main" id="{9691BAAB-1302-5B25-6E80-4B4617D04F3F}"/>
                </a:ext>
              </a:extLst>
            </p:cNvPr>
            <p:cNvSpPr/>
            <p:nvPr/>
          </p:nvSpPr>
          <p:spPr>
            <a:xfrm>
              <a:off x="4122224" y="1539670"/>
              <a:ext cx="107560" cy="127311"/>
            </a:xfrm>
            <a:custGeom>
              <a:avLst/>
              <a:gdLst>
                <a:gd name="connsiteX0" fmla="*/ 99925 w 107560"/>
                <a:gd name="connsiteY0" fmla="*/ 127167 h 127311"/>
                <a:gd name="connsiteX1" fmla="*/ 99925 w 107560"/>
                <a:gd name="connsiteY1" fmla="*/ 127167 h 127311"/>
                <a:gd name="connsiteX2" fmla="*/ 29821 w 107560"/>
                <a:gd name="connsiteY2" fmla="*/ 97164 h 127311"/>
                <a:gd name="connsiteX3" fmla="*/ -659 w 107560"/>
                <a:gd name="connsiteY3" fmla="*/ 6771 h 127311"/>
                <a:gd name="connsiteX4" fmla="*/ 4675 w 107560"/>
                <a:gd name="connsiteY4" fmla="*/ 866 h 127311"/>
                <a:gd name="connsiteX5" fmla="*/ 95257 w 107560"/>
                <a:gd name="connsiteY5" fmla="*/ 31155 h 127311"/>
                <a:gd name="connsiteX6" fmla="*/ 105449 w 107560"/>
                <a:gd name="connsiteY6" fmla="*/ 43062 h 127311"/>
                <a:gd name="connsiteX7" fmla="*/ 103553 w 107560"/>
                <a:gd name="connsiteY7" fmla="*/ 51615 h 127311"/>
                <a:gd name="connsiteX8" fmla="*/ 95353 w 107560"/>
                <a:gd name="connsiteY8" fmla="*/ 50205 h 127311"/>
                <a:gd name="connsiteX9" fmla="*/ 86589 w 107560"/>
                <a:gd name="connsiteY9" fmla="*/ 40014 h 127311"/>
                <a:gd name="connsiteX10" fmla="*/ 11342 w 107560"/>
                <a:gd name="connsiteY10" fmla="*/ 12677 h 127311"/>
                <a:gd name="connsiteX11" fmla="*/ 38298 w 107560"/>
                <a:gd name="connsiteY11" fmla="*/ 88115 h 127311"/>
                <a:gd name="connsiteX12" fmla="*/ 100877 w 107560"/>
                <a:gd name="connsiteY12" fmla="*/ 114690 h 127311"/>
                <a:gd name="connsiteX13" fmla="*/ 106592 w 107560"/>
                <a:gd name="connsiteY13" fmla="*/ 121319 h 127311"/>
                <a:gd name="connsiteX14" fmla="*/ 106592 w 107560"/>
                <a:gd name="connsiteY14" fmla="*/ 121357 h 127311"/>
                <a:gd name="connsiteX15" fmla="*/ 99925 w 107560"/>
                <a:gd name="connsiteY15" fmla="*/ 127167 h 1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560" h="127311">
                  <a:moveTo>
                    <a:pt x="99925" y="127167"/>
                  </a:moveTo>
                  <a:lnTo>
                    <a:pt x="99925" y="127167"/>
                  </a:lnTo>
                  <a:cubicBezTo>
                    <a:pt x="73864" y="125272"/>
                    <a:pt x="49185" y="114709"/>
                    <a:pt x="29821" y="97164"/>
                  </a:cubicBezTo>
                  <a:cubicBezTo>
                    <a:pt x="7342" y="74780"/>
                    <a:pt x="-2850" y="44395"/>
                    <a:pt x="-659" y="6771"/>
                  </a:cubicBezTo>
                  <a:cubicBezTo>
                    <a:pt x="-545" y="3771"/>
                    <a:pt x="1703" y="1275"/>
                    <a:pt x="4675" y="866"/>
                  </a:cubicBezTo>
                  <a:cubicBezTo>
                    <a:pt x="37936" y="-3687"/>
                    <a:pt x="71426" y="7505"/>
                    <a:pt x="95257" y="31155"/>
                  </a:cubicBezTo>
                  <a:cubicBezTo>
                    <a:pt x="99039" y="34775"/>
                    <a:pt x="102458" y="38766"/>
                    <a:pt x="105449" y="43062"/>
                  </a:cubicBezTo>
                  <a:cubicBezTo>
                    <a:pt x="107287" y="45948"/>
                    <a:pt x="106440" y="49777"/>
                    <a:pt x="103553" y="51615"/>
                  </a:cubicBezTo>
                  <a:cubicBezTo>
                    <a:pt x="100868" y="53329"/>
                    <a:pt x="97315" y="52720"/>
                    <a:pt x="95353" y="50205"/>
                  </a:cubicBezTo>
                  <a:cubicBezTo>
                    <a:pt x="92790" y="46519"/>
                    <a:pt x="89857" y="43100"/>
                    <a:pt x="86589" y="40014"/>
                  </a:cubicBezTo>
                  <a:cubicBezTo>
                    <a:pt x="66739" y="20287"/>
                    <a:pt x="39222" y="10296"/>
                    <a:pt x="11342" y="12677"/>
                  </a:cubicBezTo>
                  <a:cubicBezTo>
                    <a:pt x="9218" y="40509"/>
                    <a:pt x="19019" y="67931"/>
                    <a:pt x="38298" y="88115"/>
                  </a:cubicBezTo>
                  <a:cubicBezTo>
                    <a:pt x="55595" y="103726"/>
                    <a:pt x="77627" y="113080"/>
                    <a:pt x="100877" y="114690"/>
                  </a:cubicBezTo>
                  <a:cubicBezTo>
                    <a:pt x="104287" y="114937"/>
                    <a:pt x="106849" y="117909"/>
                    <a:pt x="106592" y="121319"/>
                  </a:cubicBezTo>
                  <a:cubicBezTo>
                    <a:pt x="106592" y="121329"/>
                    <a:pt x="106592" y="121348"/>
                    <a:pt x="106592" y="121357"/>
                  </a:cubicBezTo>
                  <a:cubicBezTo>
                    <a:pt x="106335" y="124796"/>
                    <a:pt x="103363" y="127386"/>
                    <a:pt x="99925" y="127167"/>
                  </a:cubicBezTo>
                  <a:close/>
                </a:path>
              </a:pathLst>
            </a:custGeom>
            <a:grpFill/>
            <a:ln w="9525" cap="flat">
              <a:noFill/>
              <a:prstDash val="solid"/>
              <a:miter/>
            </a:ln>
          </p:spPr>
          <p:txBody>
            <a:bodyPr rtlCol="0" anchor="ctr"/>
            <a:lstStyle/>
            <a:p>
              <a:endParaRPr lang="zh-CN" altLang="en-US"/>
            </a:p>
          </p:txBody>
        </p:sp>
        <p:sp>
          <p:nvSpPr>
            <p:cNvPr id="17" name="任意多边形 87">
              <a:extLst>
                <a:ext uri="{FF2B5EF4-FFF2-40B4-BE49-F238E27FC236}">
                  <a16:creationId xmlns:a16="http://schemas.microsoft.com/office/drawing/2014/main" id="{C8B6C486-4AC6-4D02-FC9C-B745C65E6821}"/>
                </a:ext>
              </a:extLst>
            </p:cNvPr>
            <p:cNvSpPr/>
            <p:nvPr/>
          </p:nvSpPr>
          <p:spPr>
            <a:xfrm>
              <a:off x="4112512" y="1765839"/>
              <a:ext cx="260040" cy="183451"/>
            </a:xfrm>
            <a:custGeom>
              <a:avLst/>
              <a:gdLst>
                <a:gd name="connsiteX0" fmla="*/ 219650 w 260040"/>
                <a:gd name="connsiteY0" fmla="*/ 183320 h 183451"/>
                <a:gd name="connsiteX1" fmla="*/ 38104 w 260040"/>
                <a:gd name="connsiteY1" fmla="*/ 183320 h 183451"/>
                <a:gd name="connsiteX2" fmla="*/ 24007 w 260040"/>
                <a:gd name="connsiteY2" fmla="*/ 171699 h 183451"/>
                <a:gd name="connsiteX3" fmla="*/ -949 w 260040"/>
                <a:gd name="connsiteY3" fmla="*/ 6250 h 183451"/>
                <a:gd name="connsiteX4" fmla="*/ 861 w 260040"/>
                <a:gd name="connsiteY4" fmla="*/ 1773 h 183451"/>
                <a:gd name="connsiteX5" fmla="*/ 5242 w 260040"/>
                <a:gd name="connsiteY5" fmla="*/ -132 h 183451"/>
                <a:gd name="connsiteX6" fmla="*/ 252892 w 260040"/>
                <a:gd name="connsiteY6" fmla="*/ -132 h 183451"/>
                <a:gd name="connsiteX7" fmla="*/ 257369 w 260040"/>
                <a:gd name="connsiteY7" fmla="*/ 1773 h 183451"/>
                <a:gd name="connsiteX8" fmla="*/ 259084 w 260040"/>
                <a:gd name="connsiteY8" fmla="*/ 6250 h 183451"/>
                <a:gd name="connsiteX9" fmla="*/ 234319 w 260040"/>
                <a:gd name="connsiteY9" fmla="*/ 171223 h 183451"/>
                <a:gd name="connsiteX10" fmla="*/ 219650 w 260040"/>
                <a:gd name="connsiteY10" fmla="*/ 183320 h 183451"/>
                <a:gd name="connsiteX11" fmla="*/ 11625 w 260040"/>
                <a:gd name="connsiteY11" fmla="*/ 11870 h 183451"/>
                <a:gd name="connsiteX12" fmla="*/ 35722 w 260040"/>
                <a:gd name="connsiteY12" fmla="*/ 167413 h 183451"/>
                <a:gd name="connsiteX13" fmla="*/ 38104 w 260040"/>
                <a:gd name="connsiteY13" fmla="*/ 170556 h 183451"/>
                <a:gd name="connsiteX14" fmla="*/ 219079 w 260040"/>
                <a:gd name="connsiteY14" fmla="*/ 170556 h 183451"/>
                <a:gd name="connsiteX15" fmla="*/ 222127 w 260040"/>
                <a:gd name="connsiteY15" fmla="*/ 166937 h 183451"/>
                <a:gd name="connsiteX16" fmla="*/ 246035 w 260040"/>
                <a:gd name="connsiteY16" fmla="*/ 11870 h 18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0040" h="183451">
                  <a:moveTo>
                    <a:pt x="219650" y="183320"/>
                  </a:moveTo>
                  <a:lnTo>
                    <a:pt x="38104" y="183320"/>
                  </a:lnTo>
                  <a:cubicBezTo>
                    <a:pt x="31379" y="182910"/>
                    <a:pt x="25693" y="178224"/>
                    <a:pt x="24007" y="171699"/>
                  </a:cubicBezTo>
                  <a:cubicBezTo>
                    <a:pt x="8729" y="117826"/>
                    <a:pt x="347" y="62228"/>
                    <a:pt x="-949" y="6250"/>
                  </a:cubicBezTo>
                  <a:cubicBezTo>
                    <a:pt x="-987" y="4574"/>
                    <a:pt x="-329" y="2954"/>
                    <a:pt x="861" y="1773"/>
                  </a:cubicBezTo>
                  <a:cubicBezTo>
                    <a:pt x="1994" y="564"/>
                    <a:pt x="3585" y="-132"/>
                    <a:pt x="5242" y="-132"/>
                  </a:cubicBezTo>
                  <a:lnTo>
                    <a:pt x="252892" y="-132"/>
                  </a:lnTo>
                  <a:cubicBezTo>
                    <a:pt x="254578" y="-132"/>
                    <a:pt x="256198" y="554"/>
                    <a:pt x="257369" y="1773"/>
                  </a:cubicBezTo>
                  <a:cubicBezTo>
                    <a:pt x="258541" y="2964"/>
                    <a:pt x="259160" y="4583"/>
                    <a:pt x="259084" y="6250"/>
                  </a:cubicBezTo>
                  <a:cubicBezTo>
                    <a:pt x="257912" y="62076"/>
                    <a:pt x="249587" y="117512"/>
                    <a:pt x="234319" y="171223"/>
                  </a:cubicBezTo>
                  <a:cubicBezTo>
                    <a:pt x="232166" y="177748"/>
                    <a:pt x="226461" y="182453"/>
                    <a:pt x="219650" y="183320"/>
                  </a:cubicBezTo>
                  <a:close/>
                  <a:moveTo>
                    <a:pt x="11625" y="11870"/>
                  </a:moveTo>
                  <a:cubicBezTo>
                    <a:pt x="13272" y="64505"/>
                    <a:pt x="21359" y="116749"/>
                    <a:pt x="35722" y="167413"/>
                  </a:cubicBezTo>
                  <a:cubicBezTo>
                    <a:pt x="36389" y="169318"/>
                    <a:pt x="37628" y="170556"/>
                    <a:pt x="38104" y="170556"/>
                  </a:cubicBezTo>
                  <a:lnTo>
                    <a:pt x="219079" y="170556"/>
                  </a:lnTo>
                  <a:cubicBezTo>
                    <a:pt x="220384" y="169623"/>
                    <a:pt x="221431" y="168385"/>
                    <a:pt x="222127" y="166937"/>
                  </a:cubicBezTo>
                  <a:cubicBezTo>
                    <a:pt x="236424" y="116426"/>
                    <a:pt x="244453" y="64343"/>
                    <a:pt x="246035" y="11870"/>
                  </a:cubicBezTo>
                  <a:close/>
                </a:path>
              </a:pathLst>
            </a:custGeom>
            <a:grpFill/>
            <a:ln w="9525" cap="flat">
              <a:noFill/>
              <a:prstDash val="solid"/>
              <a:miter/>
            </a:ln>
          </p:spPr>
          <p:txBody>
            <a:bodyPr rtlCol="0" anchor="ctr"/>
            <a:lstStyle/>
            <a:p>
              <a:endParaRPr lang="zh-CN" altLang="en-US"/>
            </a:p>
          </p:txBody>
        </p:sp>
        <p:sp>
          <p:nvSpPr>
            <p:cNvPr id="18" name="任意多边形 88">
              <a:extLst>
                <a:ext uri="{FF2B5EF4-FFF2-40B4-BE49-F238E27FC236}">
                  <a16:creationId xmlns:a16="http://schemas.microsoft.com/office/drawing/2014/main" id="{9932C8F9-4364-D891-0592-B3060B287746}"/>
                </a:ext>
              </a:extLst>
            </p:cNvPr>
            <p:cNvSpPr/>
            <p:nvPr/>
          </p:nvSpPr>
          <p:spPr>
            <a:xfrm>
              <a:off x="4087748" y="1727834"/>
              <a:ext cx="308800" cy="50387"/>
            </a:xfrm>
            <a:custGeom>
              <a:avLst/>
              <a:gdLst>
                <a:gd name="connsiteX0" fmla="*/ 286800 w 308800"/>
                <a:gd name="connsiteY0" fmla="*/ 50256 h 50387"/>
                <a:gd name="connsiteX1" fmla="*/ 20100 w 308800"/>
                <a:gd name="connsiteY1" fmla="*/ 50256 h 50387"/>
                <a:gd name="connsiteX2" fmla="*/ -950 w 308800"/>
                <a:gd name="connsiteY2" fmla="*/ 25110 h 50387"/>
                <a:gd name="connsiteX3" fmla="*/ 20100 w 308800"/>
                <a:gd name="connsiteY3" fmla="*/ -132 h 50387"/>
                <a:gd name="connsiteX4" fmla="*/ 286800 w 308800"/>
                <a:gd name="connsiteY4" fmla="*/ -132 h 50387"/>
                <a:gd name="connsiteX5" fmla="*/ 307851 w 308800"/>
                <a:gd name="connsiteY5" fmla="*/ 25110 h 50387"/>
                <a:gd name="connsiteX6" fmla="*/ 286800 w 308800"/>
                <a:gd name="connsiteY6" fmla="*/ 50256 h 50387"/>
                <a:gd name="connsiteX7" fmla="*/ 20100 w 308800"/>
                <a:gd name="connsiteY7" fmla="*/ 12156 h 50387"/>
                <a:gd name="connsiteX8" fmla="*/ 11433 w 308800"/>
                <a:gd name="connsiteY8" fmla="*/ 25014 h 50387"/>
                <a:gd name="connsiteX9" fmla="*/ 20100 w 308800"/>
                <a:gd name="connsiteY9" fmla="*/ 37778 h 50387"/>
                <a:gd name="connsiteX10" fmla="*/ 286800 w 308800"/>
                <a:gd name="connsiteY10" fmla="*/ 37778 h 50387"/>
                <a:gd name="connsiteX11" fmla="*/ 295468 w 308800"/>
                <a:gd name="connsiteY11" fmla="*/ 25014 h 50387"/>
                <a:gd name="connsiteX12" fmla="*/ 286800 w 308800"/>
                <a:gd name="connsiteY12" fmla="*/ 12727 h 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8800" h="50387">
                  <a:moveTo>
                    <a:pt x="286800" y="50256"/>
                  </a:moveTo>
                  <a:lnTo>
                    <a:pt x="20100" y="50256"/>
                  </a:lnTo>
                  <a:cubicBezTo>
                    <a:pt x="7718" y="50256"/>
                    <a:pt x="-950" y="39969"/>
                    <a:pt x="-950" y="25110"/>
                  </a:cubicBezTo>
                  <a:cubicBezTo>
                    <a:pt x="-950" y="10251"/>
                    <a:pt x="7718" y="-132"/>
                    <a:pt x="20100" y="-132"/>
                  </a:cubicBezTo>
                  <a:lnTo>
                    <a:pt x="286800" y="-132"/>
                  </a:lnTo>
                  <a:cubicBezTo>
                    <a:pt x="299183" y="-132"/>
                    <a:pt x="307851" y="10251"/>
                    <a:pt x="307851" y="25110"/>
                  </a:cubicBezTo>
                  <a:cubicBezTo>
                    <a:pt x="307851" y="39969"/>
                    <a:pt x="299469" y="50256"/>
                    <a:pt x="286800" y="50256"/>
                  </a:cubicBezTo>
                  <a:close/>
                  <a:moveTo>
                    <a:pt x="20100" y="12156"/>
                  </a:moveTo>
                  <a:cubicBezTo>
                    <a:pt x="13719" y="12156"/>
                    <a:pt x="11433" y="18823"/>
                    <a:pt x="11433" y="25014"/>
                  </a:cubicBezTo>
                  <a:cubicBezTo>
                    <a:pt x="11433" y="31206"/>
                    <a:pt x="13719" y="37778"/>
                    <a:pt x="20100" y="37778"/>
                  </a:cubicBezTo>
                  <a:lnTo>
                    <a:pt x="286800" y="37778"/>
                  </a:lnTo>
                  <a:cubicBezTo>
                    <a:pt x="293182" y="37778"/>
                    <a:pt x="295468" y="31206"/>
                    <a:pt x="295468" y="25014"/>
                  </a:cubicBezTo>
                  <a:cubicBezTo>
                    <a:pt x="295468" y="18823"/>
                    <a:pt x="293468" y="12727"/>
                    <a:pt x="286800" y="12727"/>
                  </a:cubicBezTo>
                  <a:close/>
                </a:path>
              </a:pathLst>
            </a:custGeom>
            <a:grpFill/>
            <a:ln w="9525" cap="flat">
              <a:noFill/>
              <a:prstDash val="solid"/>
              <a:miter/>
            </a:ln>
          </p:spPr>
          <p:txBody>
            <a:bodyPr rtlCol="0" anchor="ctr"/>
            <a:lstStyle/>
            <a:p>
              <a:endParaRPr lang="zh-CN" altLang="en-US"/>
            </a:p>
          </p:txBody>
        </p:sp>
        <p:sp>
          <p:nvSpPr>
            <p:cNvPr id="19" name="任意多边形 89">
              <a:extLst>
                <a:ext uri="{FF2B5EF4-FFF2-40B4-BE49-F238E27FC236}">
                  <a16:creationId xmlns:a16="http://schemas.microsoft.com/office/drawing/2014/main" id="{5C8AA017-1A0F-FE3A-2069-6816DAB52B0B}"/>
                </a:ext>
              </a:extLst>
            </p:cNvPr>
            <p:cNvSpPr/>
            <p:nvPr/>
          </p:nvSpPr>
          <p:spPr>
            <a:xfrm>
              <a:off x="4104988" y="1228438"/>
              <a:ext cx="275844" cy="275843"/>
            </a:xfrm>
            <a:custGeom>
              <a:avLst/>
              <a:gdLst>
                <a:gd name="connsiteX0" fmla="*/ 136972 w 275844"/>
                <a:gd name="connsiteY0" fmla="*/ 275712 h 275843"/>
                <a:gd name="connsiteX1" fmla="*/ -950 w 275844"/>
                <a:gd name="connsiteY1" fmla="*/ 137790 h 275843"/>
                <a:gd name="connsiteX2" fmla="*/ 136972 w 275844"/>
                <a:gd name="connsiteY2" fmla="*/ -132 h 275843"/>
                <a:gd name="connsiteX3" fmla="*/ 274894 w 275844"/>
                <a:gd name="connsiteY3" fmla="*/ 137790 h 275843"/>
                <a:gd name="connsiteX4" fmla="*/ 136972 w 275844"/>
                <a:gd name="connsiteY4" fmla="*/ 275712 h 275843"/>
                <a:gd name="connsiteX5" fmla="*/ 136972 w 275844"/>
                <a:gd name="connsiteY5" fmla="*/ 12346 h 275843"/>
                <a:gd name="connsiteX6" fmla="*/ 11433 w 275844"/>
                <a:gd name="connsiteY6" fmla="*/ 137886 h 275843"/>
                <a:gd name="connsiteX7" fmla="*/ 136972 w 275844"/>
                <a:gd name="connsiteY7" fmla="*/ 263425 h 275843"/>
                <a:gd name="connsiteX8" fmla="*/ 262512 w 275844"/>
                <a:gd name="connsiteY8" fmla="*/ 137886 h 275843"/>
                <a:gd name="connsiteX9" fmla="*/ 262512 w 275844"/>
                <a:gd name="connsiteY9" fmla="*/ 137790 h 275843"/>
                <a:gd name="connsiteX10" fmla="*/ 137068 w 275844"/>
                <a:gd name="connsiteY10" fmla="*/ 12346 h 275843"/>
                <a:gd name="connsiteX11" fmla="*/ 136972 w 275844"/>
                <a:gd name="connsiteY11" fmla="*/ 12346 h 27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44" h="275843">
                  <a:moveTo>
                    <a:pt x="136972" y="275712"/>
                  </a:moveTo>
                  <a:cubicBezTo>
                    <a:pt x="60801" y="275712"/>
                    <a:pt x="-950" y="213962"/>
                    <a:pt x="-950" y="137790"/>
                  </a:cubicBezTo>
                  <a:cubicBezTo>
                    <a:pt x="-950" y="61619"/>
                    <a:pt x="60801" y="-132"/>
                    <a:pt x="136972" y="-132"/>
                  </a:cubicBezTo>
                  <a:cubicBezTo>
                    <a:pt x="213144" y="-132"/>
                    <a:pt x="274894" y="61619"/>
                    <a:pt x="274894" y="137790"/>
                  </a:cubicBezTo>
                  <a:cubicBezTo>
                    <a:pt x="274846" y="213943"/>
                    <a:pt x="213125" y="275655"/>
                    <a:pt x="136972" y="275712"/>
                  </a:cubicBezTo>
                  <a:close/>
                  <a:moveTo>
                    <a:pt x="136972" y="12346"/>
                  </a:moveTo>
                  <a:cubicBezTo>
                    <a:pt x="67640" y="12346"/>
                    <a:pt x="11433" y="68553"/>
                    <a:pt x="11433" y="137886"/>
                  </a:cubicBezTo>
                  <a:cubicBezTo>
                    <a:pt x="11433" y="207218"/>
                    <a:pt x="67640" y="263425"/>
                    <a:pt x="136972" y="263425"/>
                  </a:cubicBezTo>
                  <a:cubicBezTo>
                    <a:pt x="206305" y="263425"/>
                    <a:pt x="262512" y="207218"/>
                    <a:pt x="262512" y="137886"/>
                  </a:cubicBezTo>
                  <a:cubicBezTo>
                    <a:pt x="262512" y="137857"/>
                    <a:pt x="262512" y="137819"/>
                    <a:pt x="262512" y="137790"/>
                  </a:cubicBezTo>
                  <a:cubicBezTo>
                    <a:pt x="262512" y="68505"/>
                    <a:pt x="206352" y="12346"/>
                    <a:pt x="137068" y="12346"/>
                  </a:cubicBezTo>
                  <a:cubicBezTo>
                    <a:pt x="137039" y="12346"/>
                    <a:pt x="137001" y="12346"/>
                    <a:pt x="136972" y="12346"/>
                  </a:cubicBezTo>
                  <a:close/>
                </a:path>
              </a:pathLst>
            </a:custGeom>
            <a:grpFill/>
            <a:ln w="9525" cap="flat">
              <a:noFill/>
              <a:prstDash val="solid"/>
              <a:miter/>
            </a:ln>
          </p:spPr>
          <p:txBody>
            <a:bodyPr rtlCol="0" anchor="ctr"/>
            <a:lstStyle/>
            <a:p>
              <a:endParaRPr lang="zh-CN" altLang="en-US"/>
            </a:p>
          </p:txBody>
        </p:sp>
        <p:sp>
          <p:nvSpPr>
            <p:cNvPr id="20" name="任意多边形 90">
              <a:extLst>
                <a:ext uri="{FF2B5EF4-FFF2-40B4-BE49-F238E27FC236}">
                  <a16:creationId xmlns:a16="http://schemas.microsoft.com/office/drawing/2014/main" id="{90C8949F-F654-B0E1-4E48-3D97DCB53CE6}"/>
                </a:ext>
              </a:extLst>
            </p:cNvPr>
            <p:cNvSpPr/>
            <p:nvPr/>
          </p:nvSpPr>
          <p:spPr>
            <a:xfrm>
              <a:off x="4177564" y="1270645"/>
              <a:ext cx="132444" cy="191753"/>
            </a:xfrm>
            <a:custGeom>
              <a:avLst/>
              <a:gdLst>
                <a:gd name="connsiteX0" fmla="*/ 64396 w 132444"/>
                <a:gd name="connsiteY0" fmla="*/ 191595 h 191753"/>
                <a:gd name="connsiteX1" fmla="*/ 44012 w 132444"/>
                <a:gd name="connsiteY1" fmla="*/ 176641 h 191753"/>
                <a:gd name="connsiteX2" fmla="*/ 34487 w 132444"/>
                <a:gd name="connsiteY2" fmla="*/ 176641 h 191753"/>
                <a:gd name="connsiteX3" fmla="*/ 13342 w 132444"/>
                <a:gd name="connsiteY3" fmla="*/ 155495 h 191753"/>
                <a:gd name="connsiteX4" fmla="*/ 34487 w 132444"/>
                <a:gd name="connsiteY4" fmla="*/ 134350 h 191753"/>
                <a:gd name="connsiteX5" fmla="*/ 79350 w 132444"/>
                <a:gd name="connsiteY5" fmla="*/ 134350 h 191753"/>
                <a:gd name="connsiteX6" fmla="*/ 88209 w 132444"/>
                <a:gd name="connsiteY6" fmla="*/ 125492 h 191753"/>
                <a:gd name="connsiteX7" fmla="*/ 79350 w 132444"/>
                <a:gd name="connsiteY7" fmla="*/ 116633 h 191753"/>
                <a:gd name="connsiteX8" fmla="*/ 49442 w 132444"/>
                <a:gd name="connsiteY8" fmla="*/ 116633 h 191753"/>
                <a:gd name="connsiteX9" fmla="*/ -946 w 132444"/>
                <a:gd name="connsiteY9" fmla="*/ 64922 h 191753"/>
                <a:gd name="connsiteX10" fmla="*/ 43917 w 132444"/>
                <a:gd name="connsiteY10" fmla="*/ 14906 h 191753"/>
                <a:gd name="connsiteX11" fmla="*/ 70606 w 132444"/>
                <a:gd name="connsiteY11" fmla="*/ 828 h 191753"/>
                <a:gd name="connsiteX12" fmla="*/ 84684 w 132444"/>
                <a:gd name="connsiteY12" fmla="*/ 14906 h 191753"/>
                <a:gd name="connsiteX13" fmla="*/ 94209 w 132444"/>
                <a:gd name="connsiteY13" fmla="*/ 14906 h 191753"/>
                <a:gd name="connsiteX14" fmla="*/ 116726 w 132444"/>
                <a:gd name="connsiteY14" fmla="*/ 34585 h 191753"/>
                <a:gd name="connsiteX15" fmla="*/ 97048 w 132444"/>
                <a:gd name="connsiteY15" fmla="*/ 57102 h 191753"/>
                <a:gd name="connsiteX16" fmla="*/ 94209 w 132444"/>
                <a:gd name="connsiteY16" fmla="*/ 57102 h 191753"/>
                <a:gd name="connsiteX17" fmla="*/ 49346 w 132444"/>
                <a:gd name="connsiteY17" fmla="*/ 57102 h 191753"/>
                <a:gd name="connsiteX18" fmla="*/ 39621 w 132444"/>
                <a:gd name="connsiteY18" fmla="*/ 64998 h 191753"/>
                <a:gd name="connsiteX19" fmla="*/ 47508 w 132444"/>
                <a:gd name="connsiteY19" fmla="*/ 74723 h 191753"/>
                <a:gd name="connsiteX20" fmla="*/ 49346 w 132444"/>
                <a:gd name="connsiteY20" fmla="*/ 74723 h 191753"/>
                <a:gd name="connsiteX21" fmla="*/ 79255 w 132444"/>
                <a:gd name="connsiteY21" fmla="*/ 74723 h 191753"/>
                <a:gd name="connsiteX22" fmla="*/ 131480 w 132444"/>
                <a:gd name="connsiteY22" fmla="*/ 124577 h 191753"/>
                <a:gd name="connsiteX23" fmla="*/ 84684 w 132444"/>
                <a:gd name="connsiteY23" fmla="*/ 176641 h 191753"/>
                <a:gd name="connsiteX24" fmla="*/ 64396 w 132444"/>
                <a:gd name="connsiteY24" fmla="*/ 191595 h 191753"/>
                <a:gd name="connsiteX25" fmla="*/ 34487 w 132444"/>
                <a:gd name="connsiteY25" fmla="*/ 146732 h 191753"/>
                <a:gd name="connsiteX26" fmla="*/ 25725 w 132444"/>
                <a:gd name="connsiteY26" fmla="*/ 155495 h 191753"/>
                <a:gd name="connsiteX27" fmla="*/ 34487 w 132444"/>
                <a:gd name="connsiteY27" fmla="*/ 164258 h 191753"/>
                <a:gd name="connsiteX28" fmla="*/ 49442 w 132444"/>
                <a:gd name="connsiteY28" fmla="*/ 164258 h 191753"/>
                <a:gd name="connsiteX29" fmla="*/ 55633 w 132444"/>
                <a:gd name="connsiteY29" fmla="*/ 170450 h 191753"/>
                <a:gd name="connsiteX30" fmla="*/ 64396 w 132444"/>
                <a:gd name="connsiteY30" fmla="*/ 179213 h 191753"/>
                <a:gd name="connsiteX31" fmla="*/ 73159 w 132444"/>
                <a:gd name="connsiteY31" fmla="*/ 170450 h 191753"/>
                <a:gd name="connsiteX32" fmla="*/ 79350 w 132444"/>
                <a:gd name="connsiteY32" fmla="*/ 164258 h 191753"/>
                <a:gd name="connsiteX33" fmla="*/ 119993 w 132444"/>
                <a:gd name="connsiteY33" fmla="*/ 127463 h 191753"/>
                <a:gd name="connsiteX34" fmla="*/ 83189 w 132444"/>
                <a:gd name="connsiteY34" fmla="*/ 86820 h 191753"/>
                <a:gd name="connsiteX35" fmla="*/ 79350 w 132444"/>
                <a:gd name="connsiteY35" fmla="*/ 86820 h 191753"/>
                <a:gd name="connsiteX36" fmla="*/ 49442 w 132444"/>
                <a:gd name="connsiteY36" fmla="*/ 86820 h 191753"/>
                <a:gd name="connsiteX37" fmla="*/ 29668 w 132444"/>
                <a:gd name="connsiteY37" fmla="*/ 64208 h 191753"/>
                <a:gd name="connsiteX38" fmla="*/ 49442 w 132444"/>
                <a:gd name="connsiteY38" fmla="*/ 44434 h 191753"/>
                <a:gd name="connsiteX39" fmla="*/ 94304 w 132444"/>
                <a:gd name="connsiteY39" fmla="*/ 44434 h 191753"/>
                <a:gd name="connsiteX40" fmla="*/ 103934 w 132444"/>
                <a:gd name="connsiteY40" fmla="*/ 36633 h 191753"/>
                <a:gd name="connsiteX41" fmla="*/ 96133 w 132444"/>
                <a:gd name="connsiteY41" fmla="*/ 27003 h 191753"/>
                <a:gd name="connsiteX42" fmla="*/ 94304 w 132444"/>
                <a:gd name="connsiteY42" fmla="*/ 27003 h 191753"/>
                <a:gd name="connsiteX43" fmla="*/ 79350 w 132444"/>
                <a:gd name="connsiteY43" fmla="*/ 27003 h 191753"/>
                <a:gd name="connsiteX44" fmla="*/ 73159 w 132444"/>
                <a:gd name="connsiteY44" fmla="*/ 20812 h 191753"/>
                <a:gd name="connsiteX45" fmla="*/ 64396 w 132444"/>
                <a:gd name="connsiteY45" fmla="*/ 12049 h 191753"/>
                <a:gd name="connsiteX46" fmla="*/ 55633 w 132444"/>
                <a:gd name="connsiteY46" fmla="*/ 20812 h 191753"/>
                <a:gd name="connsiteX47" fmla="*/ 49442 w 132444"/>
                <a:gd name="connsiteY47" fmla="*/ 27003 h 191753"/>
                <a:gd name="connsiteX48" fmla="*/ 8904 w 132444"/>
                <a:gd name="connsiteY48" fmla="*/ 63712 h 191753"/>
                <a:gd name="connsiteX49" fmla="*/ 45603 w 132444"/>
                <a:gd name="connsiteY49" fmla="*/ 104251 h 191753"/>
                <a:gd name="connsiteX50" fmla="*/ 49442 w 132444"/>
                <a:gd name="connsiteY50" fmla="*/ 104251 h 191753"/>
                <a:gd name="connsiteX51" fmla="*/ 79350 w 132444"/>
                <a:gd name="connsiteY51" fmla="*/ 104251 h 191753"/>
                <a:gd name="connsiteX52" fmla="*/ 100591 w 132444"/>
                <a:gd name="connsiteY52" fmla="*/ 125492 h 191753"/>
                <a:gd name="connsiteX53" fmla="*/ 79350 w 132444"/>
                <a:gd name="connsiteY53" fmla="*/ 146732 h 191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32444" h="191753">
                  <a:moveTo>
                    <a:pt x="64396" y="191595"/>
                  </a:moveTo>
                  <a:cubicBezTo>
                    <a:pt x="54909" y="192081"/>
                    <a:pt x="46394" y="185833"/>
                    <a:pt x="44012" y="176641"/>
                  </a:cubicBezTo>
                  <a:lnTo>
                    <a:pt x="34487" y="176641"/>
                  </a:lnTo>
                  <a:cubicBezTo>
                    <a:pt x="22810" y="176641"/>
                    <a:pt x="13342" y="167173"/>
                    <a:pt x="13342" y="155495"/>
                  </a:cubicBezTo>
                  <a:cubicBezTo>
                    <a:pt x="13342" y="143818"/>
                    <a:pt x="22810" y="134350"/>
                    <a:pt x="34487" y="134350"/>
                  </a:cubicBezTo>
                  <a:lnTo>
                    <a:pt x="79350" y="134350"/>
                  </a:lnTo>
                  <a:cubicBezTo>
                    <a:pt x="84246" y="134350"/>
                    <a:pt x="88209" y="130387"/>
                    <a:pt x="88209" y="125492"/>
                  </a:cubicBezTo>
                  <a:cubicBezTo>
                    <a:pt x="88209" y="120596"/>
                    <a:pt x="84246" y="116633"/>
                    <a:pt x="79350" y="116633"/>
                  </a:cubicBezTo>
                  <a:lnTo>
                    <a:pt x="49442" y="116633"/>
                  </a:lnTo>
                  <a:cubicBezTo>
                    <a:pt x="21248" y="116262"/>
                    <a:pt x="-1307" y="93116"/>
                    <a:pt x="-946" y="64922"/>
                  </a:cubicBezTo>
                  <a:cubicBezTo>
                    <a:pt x="-612" y="39376"/>
                    <a:pt x="18552" y="18002"/>
                    <a:pt x="43917" y="14906"/>
                  </a:cubicBezTo>
                  <a:cubicBezTo>
                    <a:pt x="47404" y="3648"/>
                    <a:pt x="59348" y="-2658"/>
                    <a:pt x="70606" y="828"/>
                  </a:cubicBezTo>
                  <a:cubicBezTo>
                    <a:pt x="77331" y="2905"/>
                    <a:pt x="82608" y="8172"/>
                    <a:pt x="84684" y="14906"/>
                  </a:cubicBezTo>
                  <a:lnTo>
                    <a:pt x="94209" y="14906"/>
                  </a:lnTo>
                  <a:cubicBezTo>
                    <a:pt x="105858" y="14125"/>
                    <a:pt x="115945" y="22936"/>
                    <a:pt x="116726" y="34585"/>
                  </a:cubicBezTo>
                  <a:cubicBezTo>
                    <a:pt x="117507" y="46234"/>
                    <a:pt x="108697" y="56321"/>
                    <a:pt x="97048" y="57102"/>
                  </a:cubicBezTo>
                  <a:cubicBezTo>
                    <a:pt x="96105" y="57169"/>
                    <a:pt x="95152" y="57169"/>
                    <a:pt x="94209" y="57102"/>
                  </a:cubicBezTo>
                  <a:lnTo>
                    <a:pt x="49346" y="57102"/>
                  </a:lnTo>
                  <a:cubicBezTo>
                    <a:pt x="44479" y="56597"/>
                    <a:pt x="40126" y="60131"/>
                    <a:pt x="39621" y="64998"/>
                  </a:cubicBezTo>
                  <a:cubicBezTo>
                    <a:pt x="39117" y="69866"/>
                    <a:pt x="42650" y="74219"/>
                    <a:pt x="47508" y="74723"/>
                  </a:cubicBezTo>
                  <a:cubicBezTo>
                    <a:pt x="48117" y="74790"/>
                    <a:pt x="48737" y="74790"/>
                    <a:pt x="49346" y="74723"/>
                  </a:cubicBezTo>
                  <a:lnTo>
                    <a:pt x="79255" y="74723"/>
                  </a:lnTo>
                  <a:cubicBezTo>
                    <a:pt x="107439" y="74066"/>
                    <a:pt x="130823" y="96393"/>
                    <a:pt x="131480" y="124577"/>
                  </a:cubicBezTo>
                  <a:cubicBezTo>
                    <a:pt x="132109" y="151581"/>
                    <a:pt x="111602" y="174393"/>
                    <a:pt x="84684" y="176641"/>
                  </a:cubicBezTo>
                  <a:cubicBezTo>
                    <a:pt x="82274" y="185775"/>
                    <a:pt x="73835" y="191995"/>
                    <a:pt x="64396" y="191595"/>
                  </a:cubicBezTo>
                  <a:close/>
                  <a:moveTo>
                    <a:pt x="34487" y="146732"/>
                  </a:moveTo>
                  <a:cubicBezTo>
                    <a:pt x="29649" y="146732"/>
                    <a:pt x="25725" y="150657"/>
                    <a:pt x="25725" y="155495"/>
                  </a:cubicBezTo>
                  <a:cubicBezTo>
                    <a:pt x="25725" y="160334"/>
                    <a:pt x="29649" y="164258"/>
                    <a:pt x="34487" y="164258"/>
                  </a:cubicBezTo>
                  <a:lnTo>
                    <a:pt x="49442" y="164258"/>
                  </a:lnTo>
                  <a:cubicBezTo>
                    <a:pt x="52842" y="164306"/>
                    <a:pt x="55586" y="167049"/>
                    <a:pt x="55633" y="170450"/>
                  </a:cubicBezTo>
                  <a:cubicBezTo>
                    <a:pt x="55633" y="175288"/>
                    <a:pt x="59557" y="179213"/>
                    <a:pt x="64396" y="179213"/>
                  </a:cubicBezTo>
                  <a:cubicBezTo>
                    <a:pt x="69235" y="179213"/>
                    <a:pt x="73159" y="175288"/>
                    <a:pt x="73159" y="170450"/>
                  </a:cubicBezTo>
                  <a:cubicBezTo>
                    <a:pt x="73159" y="167030"/>
                    <a:pt x="75931" y="164258"/>
                    <a:pt x="79350" y="164258"/>
                  </a:cubicBezTo>
                  <a:cubicBezTo>
                    <a:pt x="100734" y="165316"/>
                    <a:pt x="118926" y="148847"/>
                    <a:pt x="119993" y="127463"/>
                  </a:cubicBezTo>
                  <a:cubicBezTo>
                    <a:pt x="121051" y="106080"/>
                    <a:pt x="104572" y="87877"/>
                    <a:pt x="83189" y="86820"/>
                  </a:cubicBezTo>
                  <a:cubicBezTo>
                    <a:pt x="81912" y="86753"/>
                    <a:pt x="80627" y="86753"/>
                    <a:pt x="79350" y="86820"/>
                  </a:cubicBezTo>
                  <a:lnTo>
                    <a:pt x="49442" y="86820"/>
                  </a:lnTo>
                  <a:cubicBezTo>
                    <a:pt x="37736" y="86039"/>
                    <a:pt x="28887" y="75914"/>
                    <a:pt x="29668" y="64208"/>
                  </a:cubicBezTo>
                  <a:cubicBezTo>
                    <a:pt x="30382" y="53597"/>
                    <a:pt x="38831" y="45148"/>
                    <a:pt x="49442" y="44434"/>
                  </a:cubicBezTo>
                  <a:lnTo>
                    <a:pt x="94304" y="44434"/>
                  </a:lnTo>
                  <a:cubicBezTo>
                    <a:pt x="99114" y="44939"/>
                    <a:pt x="103429" y="41443"/>
                    <a:pt x="103934" y="36633"/>
                  </a:cubicBezTo>
                  <a:cubicBezTo>
                    <a:pt x="104439" y="31813"/>
                    <a:pt x="100943" y="27508"/>
                    <a:pt x="96133" y="27003"/>
                  </a:cubicBezTo>
                  <a:cubicBezTo>
                    <a:pt x="95524" y="26936"/>
                    <a:pt x="94914" y="26936"/>
                    <a:pt x="94304" y="27003"/>
                  </a:cubicBezTo>
                  <a:lnTo>
                    <a:pt x="79350" y="27003"/>
                  </a:lnTo>
                  <a:cubicBezTo>
                    <a:pt x="75931" y="27003"/>
                    <a:pt x="73159" y="24231"/>
                    <a:pt x="73159" y="20812"/>
                  </a:cubicBezTo>
                  <a:cubicBezTo>
                    <a:pt x="73159" y="15973"/>
                    <a:pt x="69235" y="12049"/>
                    <a:pt x="64396" y="12049"/>
                  </a:cubicBezTo>
                  <a:cubicBezTo>
                    <a:pt x="59557" y="12049"/>
                    <a:pt x="55633" y="15973"/>
                    <a:pt x="55633" y="20812"/>
                  </a:cubicBezTo>
                  <a:cubicBezTo>
                    <a:pt x="55586" y="24212"/>
                    <a:pt x="52842" y="26955"/>
                    <a:pt x="49442" y="27003"/>
                  </a:cubicBezTo>
                  <a:cubicBezTo>
                    <a:pt x="28115" y="25946"/>
                    <a:pt x="9960" y="42376"/>
                    <a:pt x="8904" y="63712"/>
                  </a:cubicBezTo>
                  <a:cubicBezTo>
                    <a:pt x="7837" y="85039"/>
                    <a:pt x="24276" y="103194"/>
                    <a:pt x="45603" y="104251"/>
                  </a:cubicBezTo>
                  <a:cubicBezTo>
                    <a:pt x="46880" y="104318"/>
                    <a:pt x="48165" y="104318"/>
                    <a:pt x="49442" y="104251"/>
                  </a:cubicBezTo>
                  <a:lnTo>
                    <a:pt x="79350" y="104251"/>
                  </a:lnTo>
                  <a:cubicBezTo>
                    <a:pt x="91085" y="104251"/>
                    <a:pt x="100591" y="113757"/>
                    <a:pt x="100591" y="125492"/>
                  </a:cubicBezTo>
                  <a:cubicBezTo>
                    <a:pt x="100591" y="137226"/>
                    <a:pt x="91085" y="146732"/>
                    <a:pt x="79350" y="146732"/>
                  </a:cubicBezTo>
                  <a:close/>
                </a:path>
              </a:pathLst>
            </a:custGeom>
            <a:grpFill/>
            <a:ln w="9525" cap="flat">
              <a:noFill/>
              <a:prstDash val="solid"/>
              <a:miter/>
            </a:ln>
          </p:spPr>
          <p:txBody>
            <a:bodyPr rtlCol="0" anchor="ctr"/>
            <a:lstStyle/>
            <a:p>
              <a:endParaRPr lang="zh-CN" altLang="en-US"/>
            </a:p>
          </p:txBody>
        </p:sp>
        <p:sp>
          <p:nvSpPr>
            <p:cNvPr id="21" name="任意多边形 91">
              <a:extLst>
                <a:ext uri="{FF2B5EF4-FFF2-40B4-BE49-F238E27FC236}">
                  <a16:creationId xmlns:a16="http://schemas.microsoft.com/office/drawing/2014/main" id="{4975CCC0-5BD3-B797-2620-C03B750332A4}"/>
                </a:ext>
              </a:extLst>
            </p:cNvPr>
            <p:cNvSpPr/>
            <p:nvPr/>
          </p:nvSpPr>
          <p:spPr>
            <a:xfrm>
              <a:off x="4076984" y="1936908"/>
              <a:ext cx="333280" cy="12382"/>
            </a:xfrm>
            <a:custGeom>
              <a:avLst/>
              <a:gdLst>
                <a:gd name="connsiteX0" fmla="*/ 326139 w 333280"/>
                <a:gd name="connsiteY0" fmla="*/ 12251 h 12382"/>
                <a:gd name="connsiteX1" fmla="*/ 5241 w 333280"/>
                <a:gd name="connsiteY1" fmla="*/ 12251 h 12382"/>
                <a:gd name="connsiteX2" fmla="*/ -950 w 333280"/>
                <a:gd name="connsiteY2" fmla="*/ 6059 h 12382"/>
                <a:gd name="connsiteX3" fmla="*/ 5241 w 333280"/>
                <a:gd name="connsiteY3" fmla="*/ -132 h 12382"/>
                <a:gd name="connsiteX4" fmla="*/ 326139 w 333280"/>
                <a:gd name="connsiteY4" fmla="*/ -132 h 12382"/>
                <a:gd name="connsiteX5" fmla="*/ 332330 w 333280"/>
                <a:gd name="connsiteY5" fmla="*/ 6059 h 12382"/>
                <a:gd name="connsiteX6" fmla="*/ 326139 w 333280"/>
                <a:gd name="connsiteY6" fmla="*/ 12251 h 1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280" h="12382">
                  <a:moveTo>
                    <a:pt x="326139" y="12251"/>
                  </a:moveTo>
                  <a:lnTo>
                    <a:pt x="5241" y="12251"/>
                  </a:lnTo>
                  <a:cubicBezTo>
                    <a:pt x="1822" y="12251"/>
                    <a:pt x="-950" y="9479"/>
                    <a:pt x="-950" y="6059"/>
                  </a:cubicBezTo>
                  <a:cubicBezTo>
                    <a:pt x="-950" y="2640"/>
                    <a:pt x="1822" y="-132"/>
                    <a:pt x="5241" y="-132"/>
                  </a:cubicBezTo>
                  <a:lnTo>
                    <a:pt x="326139" y="-132"/>
                  </a:lnTo>
                  <a:cubicBezTo>
                    <a:pt x="329558" y="-132"/>
                    <a:pt x="332330" y="2640"/>
                    <a:pt x="332330" y="6059"/>
                  </a:cubicBezTo>
                  <a:cubicBezTo>
                    <a:pt x="332330" y="9479"/>
                    <a:pt x="329558" y="12251"/>
                    <a:pt x="326139" y="12251"/>
                  </a:cubicBezTo>
                  <a:close/>
                </a:path>
              </a:pathLst>
            </a:custGeom>
            <a:grpFill/>
            <a:ln w="9525" cap="flat">
              <a:noFill/>
              <a:prstDash val="solid"/>
              <a:miter/>
            </a:ln>
          </p:spPr>
          <p:txBody>
            <a:bodyPr rtlCol="0" anchor="ctr"/>
            <a:lstStyle/>
            <a:p>
              <a:endParaRPr lang="zh-CN" altLang="en-US"/>
            </a:p>
          </p:txBody>
        </p:sp>
      </p:grpSp>
      <p:sp>
        <p:nvSpPr>
          <p:cNvPr id="2" name="文本框 1">
            <a:extLst>
              <a:ext uri="{FF2B5EF4-FFF2-40B4-BE49-F238E27FC236}">
                <a16:creationId xmlns:a16="http://schemas.microsoft.com/office/drawing/2014/main" id="{C6165363-34ED-9012-E8DC-561DA5915266}"/>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sp>
        <p:nvSpPr>
          <p:cNvPr id="50" name="文本框 49">
            <a:extLst>
              <a:ext uri="{FF2B5EF4-FFF2-40B4-BE49-F238E27FC236}">
                <a16:creationId xmlns:a16="http://schemas.microsoft.com/office/drawing/2014/main" id="{229D1FDB-23E3-866D-9B83-83062A144207}"/>
              </a:ext>
            </a:extLst>
          </p:cNvPr>
          <p:cNvSpPr txBox="1"/>
          <p:nvPr/>
        </p:nvSpPr>
        <p:spPr>
          <a:xfrm>
            <a:off x="1428843" y="1804613"/>
            <a:ext cx="9356920" cy="646331"/>
          </a:xfrm>
          <a:prstGeom prst="rect">
            <a:avLst/>
          </a:prstGeom>
          <a:noFill/>
        </p:spPr>
        <p:txBody>
          <a:bodyPr wrap="square" rtlCol="0">
            <a:spAutoFit/>
          </a:bodyPr>
          <a:lstStyle/>
          <a:p>
            <a:r>
              <a:rPr lang="zh-CN" altLang="en-US" dirty="0"/>
              <a:t>市场调查，就是对与企业营销活动有关的市场信息运用科学方法系统地收集、记录、整理和分析的过程。</a:t>
            </a:r>
          </a:p>
        </p:txBody>
      </p:sp>
      <p:sp>
        <p:nvSpPr>
          <p:cNvPr id="51" name="矩形 50">
            <a:extLst>
              <a:ext uri="{FF2B5EF4-FFF2-40B4-BE49-F238E27FC236}">
                <a16:creationId xmlns:a16="http://schemas.microsoft.com/office/drawing/2014/main" id="{A7B6C018-70F2-2AED-3828-8CB1E1BEAEA4}"/>
              </a:ext>
            </a:extLst>
          </p:cNvPr>
          <p:cNvSpPr/>
          <p:nvPr/>
        </p:nvSpPr>
        <p:spPr>
          <a:xfrm>
            <a:off x="960983" y="2449157"/>
            <a:ext cx="3614227" cy="646330"/>
          </a:xfrm>
          <a:prstGeom prst="rect">
            <a:avLst/>
          </a:prstGeom>
        </p:spPr>
        <p:txBody>
          <a:bodyPr wrap="square" anchor="b" anchorCtr="0">
            <a:noAutofit/>
          </a:bodyPr>
          <a:lstStyle/>
          <a:p>
            <a:pPr>
              <a:buSzPct val="25000"/>
            </a:pPr>
            <a:r>
              <a:rPr lang="zh-CN" altLang="en-US" sz="2800" b="1" dirty="0"/>
              <a:t>二、 市场调查的作用</a:t>
            </a:r>
            <a:endParaRPr lang="en-US" altLang="zh-CN" sz="2800" b="1" dirty="0"/>
          </a:p>
        </p:txBody>
      </p:sp>
    </p:spTree>
    <p:custDataLst>
      <p:tags r:id="rId1"/>
    </p:custDataLst>
    <p:extLst>
      <p:ext uri="{BB962C8B-B14F-4D97-AF65-F5344CB8AC3E}">
        <p14:creationId xmlns:p14="http://schemas.microsoft.com/office/powerpoint/2010/main" val="4015151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ïšľîdé"/>
        <p:cNvGrpSpPr/>
        <p:nvPr/>
      </p:nvGrpSpPr>
      <p:grpSpPr>
        <a:xfrm>
          <a:off x="0" y="0"/>
          <a:ext cx="0" cy="0"/>
          <a:chOff x="0" y="0"/>
          <a:chExt cx="0" cy="0"/>
        </a:xfrm>
      </p:grpSpPr>
      <p:sp>
        <p:nvSpPr>
          <p:cNvPr id="3" name="文本框 2">
            <a:extLst>
              <a:ext uri="{FF2B5EF4-FFF2-40B4-BE49-F238E27FC236}">
                <a16:creationId xmlns:a16="http://schemas.microsoft.com/office/drawing/2014/main" id="{677D2DB9-2C32-17F6-2359-374AAD5F4103}"/>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sp>
        <p:nvSpPr>
          <p:cNvPr id="4" name="iṥlïḑé">
            <a:extLst>
              <a:ext uri="{FF2B5EF4-FFF2-40B4-BE49-F238E27FC236}">
                <a16:creationId xmlns:a16="http://schemas.microsoft.com/office/drawing/2014/main" id="{EFCEA4B0-089E-AC36-11F9-26B4AD6877B5}"/>
              </a:ext>
            </a:extLst>
          </p:cNvPr>
          <p:cNvSpPr txBox="1"/>
          <p:nvPr/>
        </p:nvSpPr>
        <p:spPr>
          <a:xfrm>
            <a:off x="587615" y="1287717"/>
            <a:ext cx="3834810"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三、 市场调查的内容</a:t>
            </a:r>
            <a:endParaRPr kumimoji="0" lang="en-US" altLang="zh-CN" sz="2800" b="1" i="0" u="none" strike="noStrike" kern="1200" cap="none" spc="0" normalizeH="0" baseline="0" noProof="0" dirty="0">
              <a:ln>
                <a:noFill/>
              </a:ln>
              <a:effectLst/>
              <a:uLnTx/>
              <a:uFillTx/>
            </a:endParaRPr>
          </a:p>
        </p:txBody>
      </p:sp>
      <p:grpSp>
        <p:nvGrpSpPr>
          <p:cNvPr id="9" name="组合 8">
            <a:extLst>
              <a:ext uri="{FF2B5EF4-FFF2-40B4-BE49-F238E27FC236}">
                <a16:creationId xmlns:a16="http://schemas.microsoft.com/office/drawing/2014/main" id="{007D7ECA-0C0B-F90C-7B3A-0A33A93462D2}"/>
              </a:ext>
            </a:extLst>
          </p:cNvPr>
          <p:cNvGrpSpPr/>
          <p:nvPr/>
        </p:nvGrpSpPr>
        <p:grpSpPr>
          <a:xfrm>
            <a:off x="1067006" y="2145570"/>
            <a:ext cx="10057987" cy="3709376"/>
            <a:chOff x="1033759" y="2611651"/>
            <a:chExt cx="10057987" cy="3709376"/>
          </a:xfrm>
        </p:grpSpPr>
        <p:grpSp>
          <p:nvGrpSpPr>
            <p:cNvPr id="2" name="îṥľide"/>
            <p:cNvGrpSpPr/>
            <p:nvPr/>
          </p:nvGrpSpPr>
          <p:grpSpPr>
            <a:xfrm>
              <a:off x="1033759" y="2611651"/>
              <a:ext cx="9590731" cy="2504327"/>
              <a:chOff x="1190785" y="2611651"/>
              <a:chExt cx="9433311" cy="2504327"/>
            </a:xfrm>
          </p:grpSpPr>
          <p:cxnSp>
            <p:nvCxnSpPr>
              <p:cNvPr id="49" name="î$ļiḍe">
                <a:extLst>
                  <a:ext uri="{FF2B5EF4-FFF2-40B4-BE49-F238E27FC236}">
                    <a16:creationId xmlns:a16="http://schemas.microsoft.com/office/drawing/2014/main" id="{ADBDD842-7882-4C0C-9E1A-9D2CD2D09BA5}"/>
                  </a:ext>
                </a:extLst>
              </p:cNvPr>
              <p:cNvCxnSpPr>
                <a:cxnSpLocks/>
              </p:cNvCxnSpPr>
              <p:nvPr/>
            </p:nvCxnSpPr>
            <p:spPr>
              <a:xfrm flipV="1">
                <a:off x="4743042" y="3400425"/>
                <a:ext cx="0" cy="1218390"/>
              </a:xfrm>
              <a:prstGeom prst="line">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cxnSp>
          <p:cxnSp>
            <p:nvCxnSpPr>
              <p:cNvPr id="55" name="iş1îďè">
                <a:extLst>
                  <a:ext uri="{FF2B5EF4-FFF2-40B4-BE49-F238E27FC236}">
                    <a16:creationId xmlns:a16="http://schemas.microsoft.com/office/drawing/2014/main" id="{2EE02735-9702-4F76-B024-5451BD2ABADA}"/>
                  </a:ext>
                </a:extLst>
              </p:cNvPr>
              <p:cNvCxnSpPr>
                <a:cxnSpLocks/>
                <a:endCxn id="41" idx="4"/>
              </p:cNvCxnSpPr>
              <p:nvPr/>
            </p:nvCxnSpPr>
            <p:spPr>
              <a:xfrm flipH="1" flipV="1">
                <a:off x="10047780" y="3928810"/>
                <a:ext cx="9950" cy="690005"/>
              </a:xfrm>
              <a:prstGeom prst="line">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cxnSp>
          <p:cxnSp>
            <p:nvCxnSpPr>
              <p:cNvPr id="53" name="ïšļídê">
                <a:extLst>
                  <a:ext uri="{FF2B5EF4-FFF2-40B4-BE49-F238E27FC236}">
                    <a16:creationId xmlns:a16="http://schemas.microsoft.com/office/drawing/2014/main" id="{BF67058E-344B-4B3C-8A9F-D17B9450F010}"/>
                  </a:ext>
                </a:extLst>
              </p:cNvPr>
              <p:cNvCxnSpPr>
                <a:cxnSpLocks/>
                <a:endCxn id="38" idx="4"/>
              </p:cNvCxnSpPr>
              <p:nvPr/>
            </p:nvCxnSpPr>
            <p:spPr>
              <a:xfrm flipH="1" flipV="1">
                <a:off x="7395411" y="3928810"/>
                <a:ext cx="9950" cy="690005"/>
              </a:xfrm>
              <a:prstGeom prst="line">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cxnSp>
          <p:cxnSp>
            <p:nvCxnSpPr>
              <p:cNvPr id="44" name="íṩlîḋè">
                <a:extLst>
                  <a:ext uri="{FF2B5EF4-FFF2-40B4-BE49-F238E27FC236}">
                    <a16:creationId xmlns:a16="http://schemas.microsoft.com/office/drawing/2014/main" id="{D59F670D-BC9E-47A1-A14D-59A720882224}"/>
                  </a:ext>
                </a:extLst>
              </p:cNvPr>
              <p:cNvCxnSpPr>
                <a:cxnSpLocks/>
                <a:endCxn id="32" idx="4"/>
              </p:cNvCxnSpPr>
              <p:nvPr/>
            </p:nvCxnSpPr>
            <p:spPr>
              <a:xfrm flipH="1" flipV="1">
                <a:off x="2105720" y="3928810"/>
                <a:ext cx="4210" cy="690005"/>
              </a:xfrm>
              <a:prstGeom prst="line">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cxnSp>
          <p:sp>
            <p:nvSpPr>
              <p:cNvPr id="23" name="ïš1îḑê">
                <a:extLst>
                  <a:ext uri="{FF2B5EF4-FFF2-40B4-BE49-F238E27FC236}">
                    <a16:creationId xmlns:a16="http://schemas.microsoft.com/office/drawing/2014/main" id="{F8F12847-9FED-4341-87E5-03F189A2D27D}"/>
                  </a:ext>
                </a:extLst>
              </p:cNvPr>
              <p:cNvSpPr txBox="1"/>
              <p:nvPr/>
            </p:nvSpPr>
            <p:spPr>
              <a:xfrm>
                <a:off x="1190785" y="4735974"/>
                <a:ext cx="1829869" cy="369332"/>
              </a:xfrm>
              <a:prstGeom prst="rect">
                <a:avLst/>
              </a:prstGeom>
              <a:noFill/>
            </p:spPr>
            <p:txBody>
              <a:bodyPr wrap="square" rtlCol="0">
                <a:spAutoFit/>
              </a:bodyPr>
              <a:lstStyle/>
              <a:p>
                <a:pPr algn="ctr"/>
                <a:r>
                  <a:rPr lang="zh-CN" altLang="en-US" b="1" dirty="0"/>
                  <a:t>市场需求的调查</a:t>
                </a:r>
                <a:endParaRPr lang="en-US" altLang="zh-CN" b="1" dirty="0"/>
              </a:p>
            </p:txBody>
          </p:sp>
          <p:sp>
            <p:nvSpPr>
              <p:cNvPr id="25" name="íš1îdè">
                <a:extLst>
                  <a:ext uri="{FF2B5EF4-FFF2-40B4-BE49-F238E27FC236}">
                    <a16:creationId xmlns:a16="http://schemas.microsoft.com/office/drawing/2014/main" id="{0A4E9593-F778-4ABC-846F-E1A1127BD150}"/>
                  </a:ext>
                </a:extLst>
              </p:cNvPr>
              <p:cNvSpPr txBox="1"/>
              <p:nvPr/>
            </p:nvSpPr>
            <p:spPr>
              <a:xfrm>
                <a:off x="3746891" y="4735974"/>
                <a:ext cx="1992300" cy="369332"/>
              </a:xfrm>
              <a:prstGeom prst="rect">
                <a:avLst/>
              </a:prstGeom>
              <a:noFill/>
            </p:spPr>
            <p:txBody>
              <a:bodyPr wrap="square" rtlCol="0">
                <a:spAutoFit/>
              </a:bodyPr>
              <a:lstStyle>
                <a:defPPr>
                  <a:defRPr lang="zh-CN"/>
                </a:defPPr>
                <a:lvl1pPr algn="ctr">
                  <a:defRPr sz="1400" b="1">
                    <a:gradFill>
                      <a:gsLst>
                        <a:gs pos="0">
                          <a:schemeClr val="accent2">
                            <a:lumMod val="60000"/>
                            <a:lumOff val="40000"/>
                          </a:schemeClr>
                        </a:gs>
                        <a:gs pos="60000">
                          <a:schemeClr val="accent2"/>
                        </a:gs>
                      </a:gsLst>
                      <a:lin ang="2700000" scaled="0"/>
                    </a:gradFill>
                  </a:defRPr>
                </a:lvl1pPr>
              </a:lstStyle>
              <a:p>
                <a:r>
                  <a:rPr lang="zh-CN" altLang="en-US" sz="1800" dirty="0"/>
                  <a:t>消费市场的调查</a:t>
                </a:r>
                <a:endParaRPr lang="en-US" altLang="zh-CN" sz="1800" dirty="0"/>
              </a:p>
            </p:txBody>
          </p:sp>
          <p:sp>
            <p:nvSpPr>
              <p:cNvPr id="27" name="îṩḷíḑe">
                <a:extLst>
                  <a:ext uri="{FF2B5EF4-FFF2-40B4-BE49-F238E27FC236}">
                    <a16:creationId xmlns:a16="http://schemas.microsoft.com/office/drawing/2014/main" id="{EA795728-9C39-41A7-B9B4-97E498CD2E2B}"/>
                  </a:ext>
                </a:extLst>
              </p:cNvPr>
              <p:cNvSpPr txBox="1"/>
              <p:nvPr/>
            </p:nvSpPr>
            <p:spPr>
              <a:xfrm>
                <a:off x="6490426" y="4746646"/>
                <a:ext cx="1829869" cy="369332"/>
              </a:xfrm>
              <a:prstGeom prst="rect">
                <a:avLst/>
              </a:prstGeom>
              <a:noFill/>
            </p:spPr>
            <p:txBody>
              <a:bodyPr wrap="square" rtlCol="0">
                <a:spAutoFit/>
              </a:bodyPr>
              <a:lstStyle/>
              <a:p>
                <a:pPr algn="ctr"/>
                <a:r>
                  <a:rPr lang="zh-CN" altLang="en-US" b="1" dirty="0"/>
                  <a:t>竞争对手的调查</a:t>
                </a:r>
                <a:endParaRPr lang="en-US" altLang="zh-CN" b="1" dirty="0"/>
              </a:p>
            </p:txBody>
          </p:sp>
          <p:sp>
            <p:nvSpPr>
              <p:cNvPr id="29" name="îśļíḍé">
                <a:extLst>
                  <a:ext uri="{FF2B5EF4-FFF2-40B4-BE49-F238E27FC236}">
                    <a16:creationId xmlns:a16="http://schemas.microsoft.com/office/drawing/2014/main" id="{48AB2E94-812F-4B24-8771-36610753B90F}"/>
                  </a:ext>
                </a:extLst>
              </p:cNvPr>
              <p:cNvSpPr txBox="1"/>
              <p:nvPr/>
            </p:nvSpPr>
            <p:spPr>
              <a:xfrm>
                <a:off x="9471463" y="4746646"/>
                <a:ext cx="1152633" cy="369332"/>
              </a:xfrm>
              <a:prstGeom prst="rect">
                <a:avLst/>
              </a:prstGeom>
              <a:noFill/>
            </p:spPr>
            <p:txBody>
              <a:bodyPr wrap="square" rtlCol="0">
                <a:spAutoFit/>
              </a:bodyPr>
              <a:lstStyle/>
              <a:p>
                <a:pPr algn="ctr"/>
                <a:r>
                  <a:rPr lang="zh-CN" altLang="en-US" b="1" dirty="0"/>
                  <a:t>其他调查</a:t>
                </a:r>
                <a:endParaRPr lang="en-US" altLang="zh-CN" b="1" dirty="0"/>
              </a:p>
            </p:txBody>
          </p:sp>
          <p:grpSp>
            <p:nvGrpSpPr>
              <p:cNvPr id="31" name="îš1ïďè">
                <a:extLst>
                  <a:ext uri="{FF2B5EF4-FFF2-40B4-BE49-F238E27FC236}">
                    <a16:creationId xmlns:a16="http://schemas.microsoft.com/office/drawing/2014/main" id="{16A303AD-6FCE-4B14-BAD4-8C9C623EF708}"/>
                  </a:ext>
                </a:extLst>
              </p:cNvPr>
              <p:cNvGrpSpPr/>
              <p:nvPr/>
            </p:nvGrpSpPr>
            <p:grpSpPr>
              <a:xfrm>
                <a:off x="1900620" y="3518612"/>
                <a:ext cx="410200" cy="410198"/>
                <a:chOff x="3526795" y="2235779"/>
                <a:chExt cx="410200" cy="410198"/>
              </a:xfrm>
            </p:grpSpPr>
            <p:sp>
              <p:nvSpPr>
                <p:cNvPr id="32" name="îŝḷíḋe">
                  <a:extLst>
                    <a:ext uri="{FF2B5EF4-FFF2-40B4-BE49-F238E27FC236}">
                      <a16:creationId xmlns:a16="http://schemas.microsoft.com/office/drawing/2014/main" id="{87C93556-4811-4029-935D-62A983A80C17}"/>
                    </a:ext>
                  </a:extLst>
                </p:cNvPr>
                <p:cNvSpPr/>
                <p:nvPr/>
              </p:nvSpPr>
              <p:spPr>
                <a:xfrm>
                  <a:off x="3526795" y="2235779"/>
                  <a:ext cx="410200" cy="410198"/>
                </a:xfrm>
                <a:prstGeom prst="ellipse">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3" name="ïṧḷiḑé">
                  <a:extLst>
                    <a:ext uri="{FF2B5EF4-FFF2-40B4-BE49-F238E27FC236}">
                      <a16:creationId xmlns:a16="http://schemas.microsoft.com/office/drawing/2014/main" id="{8B73E4FC-83C1-43D7-9F0C-28AA635C6A30}"/>
                    </a:ext>
                  </a:extLst>
                </p:cNvPr>
                <p:cNvSpPr/>
                <p:nvPr/>
              </p:nvSpPr>
              <p:spPr>
                <a:xfrm>
                  <a:off x="3642895" y="2374128"/>
                  <a:ext cx="178001" cy="13350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grpSp>
            <p:nvGrpSpPr>
              <p:cNvPr id="34" name="iṩľïḑe">
                <a:extLst>
                  <a:ext uri="{FF2B5EF4-FFF2-40B4-BE49-F238E27FC236}">
                    <a16:creationId xmlns:a16="http://schemas.microsoft.com/office/drawing/2014/main" id="{3F7D50B6-8831-48A8-AB94-0EFE7BA2CB9B}"/>
                  </a:ext>
                </a:extLst>
              </p:cNvPr>
              <p:cNvGrpSpPr/>
              <p:nvPr/>
            </p:nvGrpSpPr>
            <p:grpSpPr>
              <a:xfrm>
                <a:off x="4537942" y="2780651"/>
                <a:ext cx="410200" cy="410198"/>
                <a:chOff x="4471992" y="2235779"/>
                <a:chExt cx="410200" cy="410198"/>
              </a:xfrm>
            </p:grpSpPr>
            <p:sp>
              <p:nvSpPr>
                <p:cNvPr id="35" name="îsḻíḑê">
                  <a:extLst>
                    <a:ext uri="{FF2B5EF4-FFF2-40B4-BE49-F238E27FC236}">
                      <a16:creationId xmlns:a16="http://schemas.microsoft.com/office/drawing/2014/main" id="{D0967CB1-8411-41D1-B799-ADB2BF4D6F3D}"/>
                    </a:ext>
                  </a:extLst>
                </p:cNvPr>
                <p:cNvSpPr/>
                <p:nvPr/>
              </p:nvSpPr>
              <p:spPr>
                <a:xfrm>
                  <a:off x="4471992" y="2235779"/>
                  <a:ext cx="410200" cy="410198"/>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6" name="i$ļiḋê">
                  <a:extLst>
                    <a:ext uri="{FF2B5EF4-FFF2-40B4-BE49-F238E27FC236}">
                      <a16:creationId xmlns:a16="http://schemas.microsoft.com/office/drawing/2014/main" id="{A7F3623C-9FC6-4A63-B423-B479AB585D0F}"/>
                    </a:ext>
                  </a:extLst>
                </p:cNvPr>
                <p:cNvSpPr/>
                <p:nvPr/>
              </p:nvSpPr>
              <p:spPr>
                <a:xfrm>
                  <a:off x="4595899" y="2358227"/>
                  <a:ext cx="162386" cy="17800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grpSp>
            <p:nvGrpSpPr>
              <p:cNvPr id="37" name="iślîdè">
                <a:extLst>
                  <a:ext uri="{FF2B5EF4-FFF2-40B4-BE49-F238E27FC236}">
                    <a16:creationId xmlns:a16="http://schemas.microsoft.com/office/drawing/2014/main" id="{D9A71415-B29E-47BB-A7C8-F7B39815330E}"/>
                  </a:ext>
                </a:extLst>
              </p:cNvPr>
              <p:cNvGrpSpPr/>
              <p:nvPr/>
            </p:nvGrpSpPr>
            <p:grpSpPr>
              <a:xfrm>
                <a:off x="7190311" y="3518612"/>
                <a:ext cx="410200" cy="410198"/>
                <a:chOff x="5417189" y="2235779"/>
                <a:chExt cx="410200" cy="410198"/>
              </a:xfrm>
            </p:grpSpPr>
            <p:sp>
              <p:nvSpPr>
                <p:cNvPr id="38" name="íş1íḍè">
                  <a:extLst>
                    <a:ext uri="{FF2B5EF4-FFF2-40B4-BE49-F238E27FC236}">
                      <a16:creationId xmlns:a16="http://schemas.microsoft.com/office/drawing/2014/main" id="{9267AD5C-4323-4F60-8C3B-1EE2E2A412DB}"/>
                    </a:ext>
                  </a:extLst>
                </p:cNvPr>
                <p:cNvSpPr/>
                <p:nvPr/>
              </p:nvSpPr>
              <p:spPr>
                <a:xfrm>
                  <a:off x="5417189" y="2235779"/>
                  <a:ext cx="410200" cy="410198"/>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9" name="íṣliḓè">
                  <a:extLst>
                    <a:ext uri="{FF2B5EF4-FFF2-40B4-BE49-F238E27FC236}">
                      <a16:creationId xmlns:a16="http://schemas.microsoft.com/office/drawing/2014/main" id="{F0D399C9-B859-4F01-BA74-F2A5ED82DAEB}"/>
                    </a:ext>
                  </a:extLst>
                </p:cNvPr>
                <p:cNvSpPr/>
                <p:nvPr/>
              </p:nvSpPr>
              <p:spPr>
                <a:xfrm>
                  <a:off x="5533289" y="2369958"/>
                  <a:ext cx="178001" cy="148188"/>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grpSp>
            <p:nvGrpSpPr>
              <p:cNvPr id="40" name="íṩļîḍé">
                <a:extLst>
                  <a:ext uri="{FF2B5EF4-FFF2-40B4-BE49-F238E27FC236}">
                    <a16:creationId xmlns:a16="http://schemas.microsoft.com/office/drawing/2014/main" id="{4135F1AE-AAE4-41DA-B9C4-3A0F6516BF1B}"/>
                  </a:ext>
                </a:extLst>
              </p:cNvPr>
              <p:cNvGrpSpPr/>
              <p:nvPr/>
            </p:nvGrpSpPr>
            <p:grpSpPr>
              <a:xfrm>
                <a:off x="9842680" y="3518612"/>
                <a:ext cx="410200" cy="410198"/>
                <a:chOff x="6362386" y="2235779"/>
                <a:chExt cx="410200" cy="410198"/>
              </a:xfrm>
            </p:grpSpPr>
            <p:sp>
              <p:nvSpPr>
                <p:cNvPr id="41" name="ïśļidê">
                  <a:extLst>
                    <a:ext uri="{FF2B5EF4-FFF2-40B4-BE49-F238E27FC236}">
                      <a16:creationId xmlns:a16="http://schemas.microsoft.com/office/drawing/2014/main" id="{934AE3E9-B52F-43AE-BE7C-C127876A8D3E}"/>
                    </a:ext>
                  </a:extLst>
                </p:cNvPr>
                <p:cNvSpPr/>
                <p:nvPr/>
              </p:nvSpPr>
              <p:spPr>
                <a:xfrm>
                  <a:off x="6362386" y="2235779"/>
                  <a:ext cx="410200" cy="410198"/>
                </a:xfrm>
                <a:prstGeom prst="ellipse">
                  <a:avLst/>
                </a:prstGeom>
                <a:gradFill>
                  <a:gsLst>
                    <a:gs pos="0">
                      <a:schemeClr val="accent4">
                        <a:lumMod val="60000"/>
                        <a:lumOff val="40000"/>
                      </a:schemeClr>
                    </a:gs>
                    <a:gs pos="60000">
                      <a:schemeClr val="accent4"/>
                    </a:gs>
                  </a:gsLst>
                  <a:lin ang="2700000" scaled="0"/>
                </a:gradFill>
                <a:ln w="57150" cap="rnd">
                  <a:noFill/>
                  <a:prstDash val="solid"/>
                  <a:round/>
                </a:ln>
                <a:effectLst>
                  <a:outerShdw blurRad="76200" dist="50800" dir="5400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42" name="îṡ1íḍê">
                  <a:extLst>
                    <a:ext uri="{FF2B5EF4-FFF2-40B4-BE49-F238E27FC236}">
                      <a16:creationId xmlns:a16="http://schemas.microsoft.com/office/drawing/2014/main" id="{39D30D88-CC6D-4D88-82EA-87C7983E369E}"/>
                    </a:ext>
                  </a:extLst>
                </p:cNvPr>
                <p:cNvSpPr/>
                <p:nvPr/>
              </p:nvSpPr>
              <p:spPr>
                <a:xfrm>
                  <a:off x="6478486" y="2376357"/>
                  <a:ext cx="178001" cy="141741"/>
                </a:xfrm>
                <a:custGeom>
                  <a:avLst/>
                  <a:gdLst>
                    <a:gd name="connsiteX0" fmla="*/ 486767 w 514350"/>
                    <a:gd name="connsiteY0" fmla="*/ 621 h 409575"/>
                    <a:gd name="connsiteX1" fmla="*/ 515342 w 514350"/>
                    <a:gd name="connsiteY1" fmla="*/ 29196 h 409575"/>
                    <a:gd name="connsiteX2" fmla="*/ 515342 w 514350"/>
                    <a:gd name="connsiteY2" fmla="*/ 324471 h 409575"/>
                    <a:gd name="connsiteX3" fmla="*/ 486767 w 514350"/>
                    <a:gd name="connsiteY3" fmla="*/ 353046 h 409575"/>
                    <a:gd name="connsiteX4" fmla="*/ 192159 w 514350"/>
                    <a:gd name="connsiteY4" fmla="*/ 353046 h 409575"/>
                    <a:gd name="connsiteX5" fmla="*/ 115387 w 514350"/>
                    <a:gd name="connsiteY5" fmla="*/ 410196 h 409575"/>
                    <a:gd name="connsiteX6" fmla="*/ 115387 w 514350"/>
                    <a:gd name="connsiteY6" fmla="*/ 353046 h 409575"/>
                    <a:gd name="connsiteX7" fmla="*/ 29567 w 514350"/>
                    <a:gd name="connsiteY7" fmla="*/ 353046 h 409575"/>
                    <a:gd name="connsiteX8" fmla="*/ 992 w 514350"/>
                    <a:gd name="connsiteY8" fmla="*/ 324471 h 409575"/>
                    <a:gd name="connsiteX9" fmla="*/ 992 w 514350"/>
                    <a:gd name="connsiteY9" fmla="*/ 29196 h 409575"/>
                    <a:gd name="connsiteX10" fmla="*/ 29567 w 514350"/>
                    <a:gd name="connsiteY10" fmla="*/ 621 h 409575"/>
                    <a:gd name="connsiteX11" fmla="*/ 486767 w 514350"/>
                    <a:gd name="connsiteY11" fmla="*/ 621 h 409575"/>
                    <a:gd name="connsiteX12" fmla="*/ 124817 w 514350"/>
                    <a:gd name="connsiteY12" fmla="*/ 143496 h 409575"/>
                    <a:gd name="connsiteX13" fmla="*/ 91480 w 514350"/>
                    <a:gd name="connsiteY13" fmla="*/ 176834 h 409575"/>
                    <a:gd name="connsiteX14" fmla="*/ 124817 w 514350"/>
                    <a:gd name="connsiteY14" fmla="*/ 210171 h 409575"/>
                    <a:gd name="connsiteX15" fmla="*/ 158155 w 514350"/>
                    <a:gd name="connsiteY15" fmla="*/ 176834 h 409575"/>
                    <a:gd name="connsiteX16" fmla="*/ 124817 w 514350"/>
                    <a:gd name="connsiteY16" fmla="*/ 143496 h 409575"/>
                    <a:gd name="connsiteX17" fmla="*/ 258167 w 514350"/>
                    <a:gd name="connsiteY17" fmla="*/ 143496 h 409575"/>
                    <a:gd name="connsiteX18" fmla="*/ 224830 w 514350"/>
                    <a:gd name="connsiteY18" fmla="*/ 176834 h 409575"/>
                    <a:gd name="connsiteX19" fmla="*/ 258167 w 514350"/>
                    <a:gd name="connsiteY19" fmla="*/ 210171 h 409575"/>
                    <a:gd name="connsiteX20" fmla="*/ 291505 w 514350"/>
                    <a:gd name="connsiteY20" fmla="*/ 176834 h 409575"/>
                    <a:gd name="connsiteX21" fmla="*/ 258167 w 514350"/>
                    <a:gd name="connsiteY21" fmla="*/ 143496 h 409575"/>
                    <a:gd name="connsiteX22" fmla="*/ 391517 w 514350"/>
                    <a:gd name="connsiteY22" fmla="*/ 143496 h 409575"/>
                    <a:gd name="connsiteX23" fmla="*/ 358180 w 514350"/>
                    <a:gd name="connsiteY23" fmla="*/ 176834 h 409575"/>
                    <a:gd name="connsiteX24" fmla="*/ 391517 w 514350"/>
                    <a:gd name="connsiteY24" fmla="*/ 210171 h 409575"/>
                    <a:gd name="connsiteX25" fmla="*/ 424855 w 514350"/>
                    <a:gd name="connsiteY25" fmla="*/ 176834 h 409575"/>
                    <a:gd name="connsiteX26" fmla="*/ 391517 w 514350"/>
                    <a:gd name="connsiteY26"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350" h="409575">
                      <a:moveTo>
                        <a:pt x="486767" y="621"/>
                      </a:moveTo>
                      <a:cubicBezTo>
                        <a:pt x="502579" y="621"/>
                        <a:pt x="515342" y="13385"/>
                        <a:pt x="515342" y="29196"/>
                      </a:cubicBezTo>
                      <a:lnTo>
                        <a:pt x="515342" y="324471"/>
                      </a:lnTo>
                      <a:cubicBezTo>
                        <a:pt x="515342" y="340282"/>
                        <a:pt x="502579" y="353046"/>
                        <a:pt x="486767" y="353046"/>
                      </a:cubicBezTo>
                      <a:lnTo>
                        <a:pt x="192159" y="353046"/>
                      </a:lnTo>
                      <a:lnTo>
                        <a:pt x="115387" y="410196"/>
                      </a:lnTo>
                      <a:lnTo>
                        <a:pt x="115387" y="353046"/>
                      </a:lnTo>
                      <a:lnTo>
                        <a:pt x="29567" y="353046"/>
                      </a:lnTo>
                      <a:cubicBezTo>
                        <a:pt x="13755" y="353046"/>
                        <a:pt x="992" y="340282"/>
                        <a:pt x="992" y="324471"/>
                      </a:cubicBezTo>
                      <a:lnTo>
                        <a:pt x="992" y="29196"/>
                      </a:lnTo>
                      <a:cubicBezTo>
                        <a:pt x="992" y="13385"/>
                        <a:pt x="13755" y="621"/>
                        <a:pt x="29567" y="621"/>
                      </a:cubicBezTo>
                      <a:lnTo>
                        <a:pt x="486767"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sp>
            <p:nvSpPr>
              <p:cNvPr id="43" name="íṡľíde">
                <a:extLst>
                  <a:ext uri="{FF2B5EF4-FFF2-40B4-BE49-F238E27FC236}">
                    <a16:creationId xmlns:a16="http://schemas.microsoft.com/office/drawing/2014/main" id="{8D26574D-7B9F-4CEF-AE45-16CF30CA8BF5}"/>
                  </a:ext>
                </a:extLst>
              </p:cNvPr>
              <p:cNvSpPr/>
              <p:nvPr/>
            </p:nvSpPr>
            <p:spPr>
              <a:xfrm rot="8100000">
                <a:off x="4363559" y="2611651"/>
                <a:ext cx="758966" cy="748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grpSp>
        <p:sp>
          <p:nvSpPr>
            <p:cNvPr id="5" name="文本框 4">
              <a:extLst>
                <a:ext uri="{FF2B5EF4-FFF2-40B4-BE49-F238E27FC236}">
                  <a16:creationId xmlns:a16="http://schemas.microsoft.com/office/drawing/2014/main" id="{D3AA50AE-C1C6-B7F3-165E-DC519EBFA77D}"/>
                </a:ext>
              </a:extLst>
            </p:cNvPr>
            <p:cNvSpPr txBox="1"/>
            <p:nvPr/>
          </p:nvSpPr>
          <p:spPr>
            <a:xfrm>
              <a:off x="1033759" y="5220986"/>
              <a:ext cx="2170771" cy="830997"/>
            </a:xfrm>
            <a:prstGeom prst="rect">
              <a:avLst/>
            </a:prstGeom>
            <a:noFill/>
          </p:spPr>
          <p:txBody>
            <a:bodyPr wrap="square" rtlCol="0">
              <a:spAutoFit/>
            </a:bodyPr>
            <a:lstStyle/>
            <a:p>
              <a:r>
                <a:rPr lang="zh-CN" altLang="en-US" sz="1600" dirty="0"/>
                <a:t>调查重点：</a:t>
              </a:r>
              <a:endParaRPr lang="en-US" altLang="zh-CN" sz="1600" dirty="0"/>
            </a:p>
            <a:p>
              <a:r>
                <a:rPr lang="zh-CN" altLang="en-US" sz="1600" dirty="0"/>
                <a:t>本行业市场潜量</a:t>
              </a:r>
              <a:endParaRPr lang="en-US" altLang="zh-CN" sz="1600" dirty="0"/>
            </a:p>
            <a:p>
              <a:r>
                <a:rPr lang="zh-CN" altLang="en-US" sz="1600" dirty="0"/>
                <a:t>本企业销售潜量</a:t>
              </a:r>
            </a:p>
          </p:txBody>
        </p:sp>
        <p:sp>
          <p:nvSpPr>
            <p:cNvPr id="6" name="文本框 5">
              <a:extLst>
                <a:ext uri="{FF2B5EF4-FFF2-40B4-BE49-F238E27FC236}">
                  <a16:creationId xmlns:a16="http://schemas.microsoft.com/office/drawing/2014/main" id="{DF102E72-F5E5-B2A0-09E5-D5F04FBAFEE8}"/>
                </a:ext>
              </a:extLst>
            </p:cNvPr>
            <p:cNvSpPr txBox="1"/>
            <p:nvPr/>
          </p:nvSpPr>
          <p:spPr>
            <a:xfrm>
              <a:off x="3727799" y="5231729"/>
              <a:ext cx="2170771" cy="1077218"/>
            </a:xfrm>
            <a:prstGeom prst="rect">
              <a:avLst/>
            </a:prstGeom>
            <a:noFill/>
          </p:spPr>
          <p:txBody>
            <a:bodyPr wrap="square" rtlCol="0">
              <a:spAutoFit/>
            </a:bodyPr>
            <a:lstStyle/>
            <a:p>
              <a:r>
                <a:rPr lang="zh-CN" altLang="en-US" sz="1600" dirty="0"/>
                <a:t>消费者的人文情况</a:t>
              </a:r>
              <a:endParaRPr lang="en-US" altLang="zh-CN" sz="1600" dirty="0"/>
            </a:p>
            <a:p>
              <a:r>
                <a:rPr lang="zh-CN" altLang="en-US" sz="1600" dirty="0"/>
                <a:t>消费者的收入情况</a:t>
              </a:r>
              <a:endParaRPr lang="en-US" altLang="zh-CN" sz="1600" dirty="0"/>
            </a:p>
            <a:p>
              <a:r>
                <a:rPr lang="zh-CN" altLang="en-US" sz="1600" dirty="0"/>
                <a:t>商品的拥有率</a:t>
              </a:r>
              <a:endParaRPr lang="en-US" altLang="zh-CN" sz="1600" dirty="0"/>
            </a:p>
            <a:p>
              <a:r>
                <a:rPr lang="zh-CN" altLang="en-US" sz="1600" dirty="0"/>
                <a:t>消费者的购买行为</a:t>
              </a:r>
            </a:p>
          </p:txBody>
        </p:sp>
        <p:sp>
          <p:nvSpPr>
            <p:cNvPr id="7" name="文本框 6">
              <a:extLst>
                <a:ext uri="{FF2B5EF4-FFF2-40B4-BE49-F238E27FC236}">
                  <a16:creationId xmlns:a16="http://schemas.microsoft.com/office/drawing/2014/main" id="{1A40C78C-7D62-A0B2-56A8-7B9CD86358C0}"/>
                </a:ext>
              </a:extLst>
            </p:cNvPr>
            <p:cNvSpPr txBox="1"/>
            <p:nvPr/>
          </p:nvSpPr>
          <p:spPr>
            <a:xfrm>
              <a:off x="6421839" y="5231729"/>
              <a:ext cx="2170771" cy="338554"/>
            </a:xfrm>
            <a:prstGeom prst="rect">
              <a:avLst/>
            </a:prstGeom>
            <a:noFill/>
          </p:spPr>
          <p:txBody>
            <a:bodyPr wrap="square" rtlCol="0">
              <a:spAutoFit/>
            </a:bodyPr>
            <a:lstStyle/>
            <a:p>
              <a:r>
                <a:rPr lang="zh-CN" altLang="en-US" sz="1600" dirty="0"/>
                <a:t>对手的数量及实力</a:t>
              </a:r>
            </a:p>
          </p:txBody>
        </p:sp>
        <p:sp>
          <p:nvSpPr>
            <p:cNvPr id="8" name="文本框 7">
              <a:extLst>
                <a:ext uri="{FF2B5EF4-FFF2-40B4-BE49-F238E27FC236}">
                  <a16:creationId xmlns:a16="http://schemas.microsoft.com/office/drawing/2014/main" id="{42CF6E5B-7B9F-ECEB-FD10-AFD2F3694A38}"/>
                </a:ext>
              </a:extLst>
            </p:cNvPr>
            <p:cNvSpPr txBox="1"/>
            <p:nvPr/>
          </p:nvSpPr>
          <p:spPr>
            <a:xfrm>
              <a:off x="9452622" y="5243809"/>
              <a:ext cx="1639124" cy="1077218"/>
            </a:xfrm>
            <a:prstGeom prst="rect">
              <a:avLst/>
            </a:prstGeom>
            <a:noFill/>
          </p:spPr>
          <p:txBody>
            <a:bodyPr wrap="square" rtlCol="0">
              <a:spAutoFit/>
            </a:bodyPr>
            <a:lstStyle/>
            <a:p>
              <a:r>
                <a:rPr lang="zh-CN" altLang="en-US" sz="1600" dirty="0"/>
                <a:t>产品价格调查</a:t>
              </a:r>
              <a:endParaRPr lang="en-US" altLang="zh-CN" sz="1600" dirty="0"/>
            </a:p>
            <a:p>
              <a:r>
                <a:rPr lang="zh-CN" altLang="en-US" sz="1600" dirty="0"/>
                <a:t>市场占有率调查</a:t>
              </a:r>
              <a:endParaRPr lang="en-US" altLang="zh-CN" sz="1600" dirty="0"/>
            </a:p>
            <a:p>
              <a:r>
                <a:rPr lang="zh-CN" altLang="en-US" sz="1600" dirty="0"/>
                <a:t>消费效果调查</a:t>
              </a:r>
              <a:endParaRPr lang="en-US" altLang="zh-CN" sz="1600" dirty="0"/>
            </a:p>
            <a:p>
              <a:r>
                <a:rPr lang="en-US" altLang="zh-CN" sz="1600" dirty="0"/>
                <a:t>…</a:t>
              </a:r>
              <a:endParaRPr lang="zh-CN" altLang="en-US" sz="1600" dirty="0"/>
            </a:p>
          </p:txBody>
        </p:sp>
      </p:grpSp>
    </p:spTree>
    <p:custDataLst>
      <p:tags r:id="rId1"/>
    </p:custDataLst>
    <p:extLst>
      <p:ext uri="{BB962C8B-B14F-4D97-AF65-F5344CB8AC3E}">
        <p14:creationId xmlns:p14="http://schemas.microsoft.com/office/powerpoint/2010/main" val="32137941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ïsḻíḍê"/>
        <p:cNvGrpSpPr/>
        <p:nvPr/>
      </p:nvGrpSpPr>
      <p:grpSpPr>
        <a:xfrm>
          <a:off x="0" y="0"/>
          <a:ext cx="0" cy="0"/>
          <a:chOff x="0" y="0"/>
          <a:chExt cx="0" cy="0"/>
        </a:xfrm>
      </p:grpSpPr>
      <p:sp>
        <p:nvSpPr>
          <p:cNvPr id="2" name="文本框 1">
            <a:extLst>
              <a:ext uri="{FF2B5EF4-FFF2-40B4-BE49-F238E27FC236}">
                <a16:creationId xmlns:a16="http://schemas.microsoft.com/office/drawing/2014/main" id="{67B82CD1-69D9-06B7-2F6F-3A437488D063}"/>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sp>
        <p:nvSpPr>
          <p:cNvPr id="3" name="iṥlïḑé">
            <a:extLst>
              <a:ext uri="{FF2B5EF4-FFF2-40B4-BE49-F238E27FC236}">
                <a16:creationId xmlns:a16="http://schemas.microsoft.com/office/drawing/2014/main" id="{2D2BC613-5E19-A1D9-0D93-CC5D18F10F6D}"/>
              </a:ext>
            </a:extLst>
          </p:cNvPr>
          <p:cNvSpPr txBox="1"/>
          <p:nvPr/>
        </p:nvSpPr>
        <p:spPr>
          <a:xfrm>
            <a:off x="587615" y="1287717"/>
            <a:ext cx="3834810"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四、 市场调查的程序</a:t>
            </a:r>
            <a:endParaRPr kumimoji="0" lang="en-US" altLang="zh-CN" sz="2800" b="1" i="0" u="none" strike="noStrike" kern="1200" cap="none" spc="0" normalizeH="0" baseline="0" noProof="0" dirty="0">
              <a:ln>
                <a:noFill/>
              </a:ln>
              <a:effectLst/>
              <a:uLnTx/>
              <a:uFillTx/>
            </a:endParaRPr>
          </a:p>
        </p:txBody>
      </p:sp>
      <p:grpSp>
        <p:nvGrpSpPr>
          <p:cNvPr id="25" name="组合 24">
            <a:extLst>
              <a:ext uri="{FF2B5EF4-FFF2-40B4-BE49-F238E27FC236}">
                <a16:creationId xmlns:a16="http://schemas.microsoft.com/office/drawing/2014/main" id="{ABDA469B-CBB8-0CA7-D6A7-EB0013F06495}"/>
              </a:ext>
            </a:extLst>
          </p:cNvPr>
          <p:cNvGrpSpPr/>
          <p:nvPr/>
        </p:nvGrpSpPr>
        <p:grpSpPr>
          <a:xfrm>
            <a:off x="1382118" y="2343692"/>
            <a:ext cx="9427764" cy="3464745"/>
            <a:chOff x="721360" y="2336258"/>
            <a:chExt cx="9427764" cy="3464745"/>
          </a:xfrm>
        </p:grpSpPr>
        <p:grpSp>
          <p:nvGrpSpPr>
            <p:cNvPr id="21" name="组合 20">
              <a:extLst>
                <a:ext uri="{FF2B5EF4-FFF2-40B4-BE49-F238E27FC236}">
                  <a16:creationId xmlns:a16="http://schemas.microsoft.com/office/drawing/2014/main" id="{E1DDC98C-E0C5-5CE2-9602-C1041F1079FD}"/>
                </a:ext>
              </a:extLst>
            </p:cNvPr>
            <p:cNvGrpSpPr/>
            <p:nvPr/>
          </p:nvGrpSpPr>
          <p:grpSpPr>
            <a:xfrm>
              <a:off x="5181875" y="2352675"/>
              <a:ext cx="4967249" cy="3448328"/>
              <a:chOff x="660400" y="2433986"/>
              <a:chExt cx="6794500" cy="3448328"/>
            </a:xfrm>
          </p:grpSpPr>
          <p:sp>
            <p:nvSpPr>
              <p:cNvPr id="18" name="íṡliḓê">
                <a:extLst>
                  <a:ext uri="{FF2B5EF4-FFF2-40B4-BE49-F238E27FC236}">
                    <a16:creationId xmlns:a16="http://schemas.microsoft.com/office/drawing/2014/main" id="{A0F66C22-DB05-E20B-6BDA-ACA4B4BD85C1}"/>
                  </a:ext>
                </a:extLst>
              </p:cNvPr>
              <p:cNvSpPr/>
              <p:nvPr/>
            </p:nvSpPr>
            <p:spPr>
              <a:xfrm>
                <a:off x="660400" y="2433986"/>
                <a:ext cx="6794500" cy="806450"/>
              </a:xfrm>
              <a:prstGeom prst="rect">
                <a:avLst/>
              </a:prstGeom>
              <a:solidFill>
                <a:schemeClr val="accent1">
                  <a:lumMod val="20000"/>
                  <a:lumOff val="80000"/>
                  <a:alpha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altLang="zh-CN" sz="2000" b="1" dirty="0">
                  <a:solidFill>
                    <a:srgbClr val="FFFFFF"/>
                  </a:solidFill>
                </a:endParaRPr>
              </a:p>
            </p:txBody>
          </p:sp>
          <p:sp>
            <p:nvSpPr>
              <p:cNvPr id="14" name="íṧļiďe">
                <a:extLst>
                  <a:ext uri="{FF2B5EF4-FFF2-40B4-BE49-F238E27FC236}">
                    <a16:creationId xmlns:a16="http://schemas.microsoft.com/office/drawing/2014/main" id="{858538EA-9976-5FEE-5986-A500EDC6007E}"/>
                  </a:ext>
                </a:extLst>
              </p:cNvPr>
              <p:cNvSpPr/>
              <p:nvPr/>
            </p:nvSpPr>
            <p:spPr>
              <a:xfrm>
                <a:off x="660400" y="3754925"/>
                <a:ext cx="6794500" cy="806450"/>
              </a:xfrm>
              <a:prstGeom prst="rect">
                <a:avLst/>
              </a:prstGeom>
              <a:solidFill>
                <a:schemeClr val="accent1">
                  <a:lumMod val="20000"/>
                  <a:lumOff val="80000"/>
                  <a:alpha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altLang="zh-CN" sz="2000" b="1" dirty="0">
                  <a:solidFill>
                    <a:srgbClr val="FFFFFF"/>
                  </a:solidFill>
                </a:endParaRPr>
              </a:p>
            </p:txBody>
          </p:sp>
          <p:sp>
            <p:nvSpPr>
              <p:cNvPr id="10" name="iṧḻïdé">
                <a:extLst>
                  <a:ext uri="{FF2B5EF4-FFF2-40B4-BE49-F238E27FC236}">
                    <a16:creationId xmlns:a16="http://schemas.microsoft.com/office/drawing/2014/main" id="{2A4909D8-7B4D-05EE-10E1-F52A20E36DE6}"/>
                  </a:ext>
                </a:extLst>
              </p:cNvPr>
              <p:cNvSpPr/>
              <p:nvPr/>
            </p:nvSpPr>
            <p:spPr>
              <a:xfrm>
                <a:off x="660400" y="5075864"/>
                <a:ext cx="6794500" cy="806450"/>
              </a:xfrm>
              <a:prstGeom prst="rect">
                <a:avLst/>
              </a:prstGeom>
              <a:solidFill>
                <a:schemeClr val="accent1">
                  <a:lumMod val="20000"/>
                  <a:lumOff val="80000"/>
                  <a:alpha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altLang="zh-CN" sz="2000" b="1" dirty="0">
                  <a:solidFill>
                    <a:srgbClr val="FFFFFF"/>
                  </a:solidFill>
                </a:endParaRPr>
              </a:p>
            </p:txBody>
          </p:sp>
        </p:grpSp>
        <p:sp>
          <p:nvSpPr>
            <p:cNvPr id="17" name="ïṣliḓè">
              <a:extLst>
                <a:ext uri="{FF2B5EF4-FFF2-40B4-BE49-F238E27FC236}">
                  <a16:creationId xmlns:a16="http://schemas.microsoft.com/office/drawing/2014/main" id="{507092D7-47BC-6CF9-5312-BD163465BDA1}"/>
                </a:ext>
              </a:extLst>
            </p:cNvPr>
            <p:cNvSpPr/>
            <p:nvPr/>
          </p:nvSpPr>
          <p:spPr>
            <a:xfrm>
              <a:off x="721360" y="2352675"/>
              <a:ext cx="2824728" cy="806450"/>
            </a:xfrm>
            <a:prstGeom prst="rect">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a:solidFill>
                    <a:srgbClr val="FFFFFF"/>
                  </a:solidFill>
                </a:rPr>
                <a:t>1. </a:t>
              </a:r>
              <a:r>
                <a:rPr lang="zh-CN" altLang="en-US" sz="2000" b="1" dirty="0">
                  <a:solidFill>
                    <a:srgbClr val="FFFFFF"/>
                  </a:solidFill>
                </a:rPr>
                <a:t>预备调查阶段</a:t>
              </a:r>
              <a:endParaRPr lang="en-US" altLang="zh-CN" sz="2000" b="1" dirty="0">
                <a:solidFill>
                  <a:srgbClr val="FFFFFF"/>
                </a:solidFill>
              </a:endParaRPr>
            </a:p>
          </p:txBody>
        </p:sp>
        <p:sp>
          <p:nvSpPr>
            <p:cNvPr id="19" name="íśḷîḍe">
              <a:extLst>
                <a:ext uri="{FF2B5EF4-FFF2-40B4-BE49-F238E27FC236}">
                  <a16:creationId xmlns:a16="http://schemas.microsoft.com/office/drawing/2014/main" id="{57F410A0-1901-9D8E-2F04-48EE5839A240}"/>
                </a:ext>
              </a:extLst>
            </p:cNvPr>
            <p:cNvSpPr txBox="1"/>
            <p:nvPr/>
          </p:nvSpPr>
          <p:spPr>
            <a:xfrm>
              <a:off x="5367455" y="2336258"/>
              <a:ext cx="2884447" cy="787075"/>
            </a:xfrm>
            <a:prstGeom prst="rect">
              <a:avLst/>
            </a:prstGeom>
            <a:noFill/>
            <a:ln>
              <a:noFill/>
            </a:ln>
          </p:spPr>
          <p:txBody>
            <a:bodyPr wrap="square" lIns="91440" tIns="45720" rIns="91440" bIns="45720" anchor="t" anchorCtr="0">
              <a:spAutoFit/>
            </a:bodyPr>
            <a:lstStyle/>
            <a:p>
              <a:pPr marL="0" marR="0" lvl="0" indent="0" defTabSz="913765" rtl="0" eaLnBrk="1" fontAlgn="auto" latinLnBrk="0" hangingPunct="1">
                <a:lnSpc>
                  <a:spcPct val="150000"/>
                </a:lnSpc>
                <a:spcBef>
                  <a:spcPts val="0"/>
                </a:spcBef>
                <a:spcAft>
                  <a:spcPts val="0"/>
                </a:spcAft>
                <a:buClrTx/>
                <a:buSzPct val="25000"/>
                <a:buFontTx/>
                <a:buNone/>
                <a:defRPr/>
              </a:pPr>
              <a:r>
                <a:rPr kumimoji="0" lang="zh-CN" altLang="en-US" sz="1600" b="0" i="0" u="none" strike="noStrike" kern="1200" cap="none" spc="0" normalizeH="0" baseline="0" noProof="0" dirty="0">
                  <a:ln>
                    <a:noFill/>
                  </a:ln>
                  <a:effectLst/>
                  <a:uLnTx/>
                  <a:uFillTx/>
                </a:rPr>
                <a:t>① 初步分析情况</a:t>
              </a:r>
            </a:p>
            <a:p>
              <a:pPr marL="0" marR="0" lvl="0" indent="0" defTabSz="913765" rtl="0" eaLnBrk="1" fontAlgn="auto" latinLnBrk="0" hangingPunct="1">
                <a:lnSpc>
                  <a:spcPct val="150000"/>
                </a:lnSpc>
                <a:spcBef>
                  <a:spcPts val="0"/>
                </a:spcBef>
                <a:spcAft>
                  <a:spcPts val="0"/>
                </a:spcAft>
                <a:buClrTx/>
                <a:buSzPct val="25000"/>
                <a:buFontTx/>
                <a:buNone/>
                <a:defRPr/>
              </a:pPr>
              <a:r>
                <a:rPr kumimoji="0" lang="zh-CN" altLang="en-US" sz="1600" b="0" i="0" u="none" strike="noStrike" kern="1200" cap="none" spc="0" normalizeH="0" baseline="0" noProof="0" dirty="0">
                  <a:ln>
                    <a:noFill/>
                  </a:ln>
                  <a:effectLst/>
                  <a:uLnTx/>
                  <a:uFillTx/>
                </a:rPr>
                <a:t>② 确定调查主题</a:t>
              </a:r>
              <a:endParaRPr kumimoji="0" lang="en-US" altLang="zh-CN" sz="1600" b="0" i="0" u="none" strike="noStrike" kern="1200" cap="none" spc="0" normalizeH="0" baseline="0" noProof="0" dirty="0">
                <a:ln>
                  <a:noFill/>
                </a:ln>
                <a:effectLst/>
                <a:uLnTx/>
                <a:uFillTx/>
              </a:endParaRPr>
            </a:p>
          </p:txBody>
        </p:sp>
        <p:sp>
          <p:nvSpPr>
            <p:cNvPr id="13" name="îşḷîḍê">
              <a:extLst>
                <a:ext uri="{FF2B5EF4-FFF2-40B4-BE49-F238E27FC236}">
                  <a16:creationId xmlns:a16="http://schemas.microsoft.com/office/drawing/2014/main" id="{D0B83A4C-B6EE-2458-95D9-2899ED541EA5}"/>
                </a:ext>
              </a:extLst>
            </p:cNvPr>
            <p:cNvSpPr/>
            <p:nvPr/>
          </p:nvSpPr>
          <p:spPr>
            <a:xfrm>
              <a:off x="721360" y="3673614"/>
              <a:ext cx="2824728" cy="806450"/>
            </a:xfrm>
            <a:prstGeom prst="rect">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a:solidFill>
                    <a:srgbClr val="FFFFFF"/>
                  </a:solidFill>
                </a:rPr>
                <a:t>2. </a:t>
              </a:r>
              <a:r>
                <a:rPr lang="zh-CN" altLang="en-US" sz="2000" b="1" dirty="0">
                  <a:solidFill>
                    <a:srgbClr val="FFFFFF"/>
                  </a:solidFill>
                </a:rPr>
                <a:t>正式调查阶段</a:t>
              </a:r>
              <a:endParaRPr lang="en-US" altLang="zh-CN" sz="2000" b="1" dirty="0">
                <a:solidFill>
                  <a:srgbClr val="FFFFFF"/>
                </a:solidFill>
              </a:endParaRPr>
            </a:p>
          </p:txBody>
        </p:sp>
        <p:sp>
          <p:nvSpPr>
            <p:cNvPr id="9" name="íśḻïḍê">
              <a:extLst>
                <a:ext uri="{FF2B5EF4-FFF2-40B4-BE49-F238E27FC236}">
                  <a16:creationId xmlns:a16="http://schemas.microsoft.com/office/drawing/2014/main" id="{5CA8B4E7-E546-D930-E4A5-7F411F2EA248}"/>
                </a:ext>
              </a:extLst>
            </p:cNvPr>
            <p:cNvSpPr/>
            <p:nvPr/>
          </p:nvSpPr>
          <p:spPr>
            <a:xfrm>
              <a:off x="721360" y="4994553"/>
              <a:ext cx="2824728" cy="806450"/>
            </a:xfrm>
            <a:prstGeom prst="rect">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a:solidFill>
                    <a:srgbClr val="FFFFFF"/>
                  </a:solidFill>
                </a:rPr>
                <a:t>3. </a:t>
              </a:r>
              <a:r>
                <a:rPr lang="zh-CN" altLang="en-US" sz="2000" b="1" dirty="0">
                  <a:solidFill>
                    <a:srgbClr val="FFFFFF"/>
                  </a:solidFill>
                </a:rPr>
                <a:t>结果处理阶段</a:t>
              </a:r>
              <a:endParaRPr lang="en-US" altLang="zh-CN" sz="2000" b="1" dirty="0">
                <a:solidFill>
                  <a:srgbClr val="FFFFFF"/>
                </a:solidFill>
              </a:endParaRPr>
            </a:p>
          </p:txBody>
        </p:sp>
        <p:grpSp>
          <p:nvGrpSpPr>
            <p:cNvPr id="22" name="组合 21">
              <a:extLst>
                <a:ext uri="{FF2B5EF4-FFF2-40B4-BE49-F238E27FC236}">
                  <a16:creationId xmlns:a16="http://schemas.microsoft.com/office/drawing/2014/main" id="{1604D3D5-4752-79B5-B39E-7D169BA60B27}"/>
                </a:ext>
              </a:extLst>
            </p:cNvPr>
            <p:cNvGrpSpPr/>
            <p:nvPr/>
          </p:nvGrpSpPr>
          <p:grpSpPr>
            <a:xfrm>
              <a:off x="4295853" y="2600162"/>
              <a:ext cx="146050" cy="2933978"/>
              <a:chOff x="7848600" y="2755900"/>
              <a:chExt cx="146050" cy="2933978"/>
            </a:xfrm>
          </p:grpSpPr>
          <p:sp>
            <p:nvSpPr>
              <p:cNvPr id="20" name="iṧľïḓé">
                <a:extLst>
                  <a:ext uri="{FF2B5EF4-FFF2-40B4-BE49-F238E27FC236}">
                    <a16:creationId xmlns:a16="http://schemas.microsoft.com/office/drawing/2014/main" id="{16E50EEA-52F3-A3B2-2D65-B166CA180326}"/>
                  </a:ext>
                </a:extLst>
              </p:cNvPr>
              <p:cNvSpPr/>
              <p:nvPr/>
            </p:nvSpPr>
            <p:spPr>
              <a:xfrm>
                <a:off x="7848600" y="2755900"/>
                <a:ext cx="146050" cy="292100"/>
              </a:xfrm>
              <a:custGeom>
                <a:avLst/>
                <a:gdLst>
                  <a:gd name="connsiteX0" fmla="*/ 0 w 177800"/>
                  <a:gd name="connsiteY0" fmla="*/ 0 h 355600"/>
                  <a:gd name="connsiteX1" fmla="*/ 177800 w 177800"/>
                  <a:gd name="connsiteY1" fmla="*/ 177800 h 355600"/>
                  <a:gd name="connsiteX2" fmla="*/ 12700 w 177800"/>
                  <a:gd name="connsiteY2" fmla="*/ 355600 h 355600"/>
                </a:gdLst>
                <a:ahLst/>
                <a:cxnLst>
                  <a:cxn ang="0">
                    <a:pos x="connsiteX0" y="connsiteY0"/>
                  </a:cxn>
                  <a:cxn ang="0">
                    <a:pos x="connsiteX1" y="connsiteY1"/>
                  </a:cxn>
                  <a:cxn ang="0">
                    <a:pos x="connsiteX2" y="connsiteY2"/>
                  </a:cxn>
                </a:cxnLst>
                <a:rect l="l" t="t" r="r" b="b"/>
                <a:pathLst>
                  <a:path w="177800" h="355600">
                    <a:moveTo>
                      <a:pt x="0" y="0"/>
                    </a:moveTo>
                    <a:lnTo>
                      <a:pt x="177800" y="177800"/>
                    </a:lnTo>
                    <a:lnTo>
                      <a:pt x="12700" y="355600"/>
                    </a:lnTo>
                  </a:path>
                </a:pathLst>
              </a:custGeom>
              <a:noFill/>
              <a:ln w="15875">
                <a:solidFill>
                  <a:schemeClr val="tx1">
                    <a:lumMod val="50000"/>
                    <a:lumOff val="50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iṥḷïďé">
                <a:extLst>
                  <a:ext uri="{FF2B5EF4-FFF2-40B4-BE49-F238E27FC236}">
                    <a16:creationId xmlns:a16="http://schemas.microsoft.com/office/drawing/2014/main" id="{DB0090F7-3916-E1AE-B3CA-2D3CD5D71D48}"/>
                  </a:ext>
                </a:extLst>
              </p:cNvPr>
              <p:cNvSpPr/>
              <p:nvPr/>
            </p:nvSpPr>
            <p:spPr>
              <a:xfrm>
                <a:off x="7848600" y="4076839"/>
                <a:ext cx="146050" cy="292100"/>
              </a:xfrm>
              <a:custGeom>
                <a:avLst/>
                <a:gdLst>
                  <a:gd name="connsiteX0" fmla="*/ 0 w 177800"/>
                  <a:gd name="connsiteY0" fmla="*/ 0 h 355600"/>
                  <a:gd name="connsiteX1" fmla="*/ 177800 w 177800"/>
                  <a:gd name="connsiteY1" fmla="*/ 177800 h 355600"/>
                  <a:gd name="connsiteX2" fmla="*/ 12700 w 177800"/>
                  <a:gd name="connsiteY2" fmla="*/ 355600 h 355600"/>
                </a:gdLst>
                <a:ahLst/>
                <a:cxnLst>
                  <a:cxn ang="0">
                    <a:pos x="connsiteX0" y="connsiteY0"/>
                  </a:cxn>
                  <a:cxn ang="0">
                    <a:pos x="connsiteX1" y="connsiteY1"/>
                  </a:cxn>
                  <a:cxn ang="0">
                    <a:pos x="connsiteX2" y="connsiteY2"/>
                  </a:cxn>
                </a:cxnLst>
                <a:rect l="l" t="t" r="r" b="b"/>
                <a:pathLst>
                  <a:path w="177800" h="355600">
                    <a:moveTo>
                      <a:pt x="0" y="0"/>
                    </a:moveTo>
                    <a:lnTo>
                      <a:pt x="177800" y="177800"/>
                    </a:lnTo>
                    <a:lnTo>
                      <a:pt x="12700" y="355600"/>
                    </a:lnTo>
                  </a:path>
                </a:pathLst>
              </a:custGeom>
              <a:noFill/>
              <a:ln w="15875">
                <a:solidFill>
                  <a:schemeClr val="tx1">
                    <a:lumMod val="50000"/>
                    <a:lumOff val="50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islidê">
                <a:extLst>
                  <a:ext uri="{FF2B5EF4-FFF2-40B4-BE49-F238E27FC236}">
                    <a16:creationId xmlns:a16="http://schemas.microsoft.com/office/drawing/2014/main" id="{C5312FBA-B0DB-83C0-E61F-EADC75E58975}"/>
                  </a:ext>
                </a:extLst>
              </p:cNvPr>
              <p:cNvSpPr/>
              <p:nvPr/>
            </p:nvSpPr>
            <p:spPr>
              <a:xfrm>
                <a:off x="7848600" y="5397778"/>
                <a:ext cx="146050" cy="292100"/>
              </a:xfrm>
              <a:custGeom>
                <a:avLst/>
                <a:gdLst>
                  <a:gd name="connsiteX0" fmla="*/ 0 w 177800"/>
                  <a:gd name="connsiteY0" fmla="*/ 0 h 355600"/>
                  <a:gd name="connsiteX1" fmla="*/ 177800 w 177800"/>
                  <a:gd name="connsiteY1" fmla="*/ 177800 h 355600"/>
                  <a:gd name="connsiteX2" fmla="*/ 12700 w 177800"/>
                  <a:gd name="connsiteY2" fmla="*/ 355600 h 355600"/>
                </a:gdLst>
                <a:ahLst/>
                <a:cxnLst>
                  <a:cxn ang="0">
                    <a:pos x="connsiteX0" y="connsiteY0"/>
                  </a:cxn>
                  <a:cxn ang="0">
                    <a:pos x="connsiteX1" y="connsiteY1"/>
                  </a:cxn>
                  <a:cxn ang="0">
                    <a:pos x="connsiteX2" y="connsiteY2"/>
                  </a:cxn>
                </a:cxnLst>
                <a:rect l="l" t="t" r="r" b="b"/>
                <a:pathLst>
                  <a:path w="177800" h="355600">
                    <a:moveTo>
                      <a:pt x="0" y="0"/>
                    </a:moveTo>
                    <a:lnTo>
                      <a:pt x="177800" y="177800"/>
                    </a:lnTo>
                    <a:lnTo>
                      <a:pt x="12700" y="355600"/>
                    </a:lnTo>
                  </a:path>
                </a:pathLst>
              </a:custGeom>
              <a:noFill/>
              <a:ln w="15875">
                <a:solidFill>
                  <a:schemeClr val="tx1">
                    <a:lumMod val="50000"/>
                    <a:lumOff val="50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íśḷîḍe">
              <a:extLst>
                <a:ext uri="{FF2B5EF4-FFF2-40B4-BE49-F238E27FC236}">
                  <a16:creationId xmlns:a16="http://schemas.microsoft.com/office/drawing/2014/main" id="{3854224E-EC4B-FA97-6591-58FE0A0E1035}"/>
                </a:ext>
              </a:extLst>
            </p:cNvPr>
            <p:cNvSpPr txBox="1"/>
            <p:nvPr/>
          </p:nvSpPr>
          <p:spPr>
            <a:xfrm>
              <a:off x="5367454" y="3673614"/>
              <a:ext cx="4720683" cy="787075"/>
            </a:xfrm>
            <a:prstGeom prst="rect">
              <a:avLst/>
            </a:prstGeom>
            <a:noFill/>
            <a:ln>
              <a:noFill/>
            </a:ln>
          </p:spPr>
          <p:txBody>
            <a:bodyPr wrap="square" lIns="91440" tIns="45720" rIns="91440" bIns="45720" anchor="t" anchorCtr="0">
              <a:spAutoFit/>
            </a:bodyPr>
            <a:lstStyle/>
            <a:p>
              <a:pPr defTabSz="913765">
                <a:lnSpc>
                  <a:spcPct val="150000"/>
                </a:lnSpc>
                <a:buSzPct val="25000"/>
                <a:defRPr/>
              </a:pPr>
              <a:r>
                <a:rPr kumimoji="0" lang="zh-CN" altLang="en-US" sz="1600" b="0" i="0" u="none" strike="noStrike" kern="1200" cap="none" spc="0" normalizeH="0" baseline="0" noProof="0" dirty="0">
                  <a:ln>
                    <a:noFill/>
                  </a:ln>
                  <a:effectLst/>
                  <a:uLnTx/>
                  <a:uFillTx/>
                </a:rPr>
                <a:t>① 决定资料来源  ③ 拟订调查方案</a:t>
              </a:r>
            </a:p>
            <a:p>
              <a:pPr defTabSz="913765">
                <a:lnSpc>
                  <a:spcPct val="150000"/>
                </a:lnSpc>
                <a:buSzPct val="25000"/>
                <a:defRPr/>
              </a:pPr>
              <a:r>
                <a:rPr kumimoji="0" lang="zh-CN" altLang="en-US" sz="1600" b="0" i="0" u="none" strike="noStrike" kern="1200" cap="none" spc="0" normalizeH="0" baseline="0" noProof="0" dirty="0">
                  <a:ln>
                    <a:noFill/>
                  </a:ln>
                  <a:effectLst/>
                  <a:uLnTx/>
                  <a:uFillTx/>
                </a:rPr>
                <a:t>② 设计调查问卷  ④ 现场实地调查</a:t>
              </a:r>
            </a:p>
          </p:txBody>
        </p:sp>
        <p:sp>
          <p:nvSpPr>
            <p:cNvPr id="24" name="íśḷîḍe">
              <a:extLst>
                <a:ext uri="{FF2B5EF4-FFF2-40B4-BE49-F238E27FC236}">
                  <a16:creationId xmlns:a16="http://schemas.microsoft.com/office/drawing/2014/main" id="{11F38947-B360-0DB8-811E-3F7CFAD2BC79}"/>
                </a:ext>
              </a:extLst>
            </p:cNvPr>
            <p:cNvSpPr txBox="1"/>
            <p:nvPr/>
          </p:nvSpPr>
          <p:spPr>
            <a:xfrm>
              <a:off x="5367454" y="4989845"/>
              <a:ext cx="2884447" cy="787075"/>
            </a:xfrm>
            <a:prstGeom prst="rect">
              <a:avLst/>
            </a:prstGeom>
            <a:noFill/>
            <a:ln>
              <a:noFill/>
            </a:ln>
          </p:spPr>
          <p:txBody>
            <a:bodyPr wrap="square" lIns="91440" tIns="45720" rIns="91440" bIns="45720" anchor="t" anchorCtr="0">
              <a:spAutoFit/>
            </a:bodyPr>
            <a:lstStyle/>
            <a:p>
              <a:pPr marL="0" marR="0" lvl="0" indent="0" defTabSz="913765" rtl="0" eaLnBrk="1" fontAlgn="auto" latinLnBrk="0" hangingPunct="1">
                <a:lnSpc>
                  <a:spcPct val="150000"/>
                </a:lnSpc>
                <a:spcBef>
                  <a:spcPts val="0"/>
                </a:spcBef>
                <a:spcAft>
                  <a:spcPts val="0"/>
                </a:spcAft>
                <a:buClrTx/>
                <a:buSzPct val="25000"/>
                <a:buFontTx/>
                <a:buNone/>
                <a:defRPr/>
              </a:pPr>
              <a:r>
                <a:rPr kumimoji="0" lang="zh-CN" altLang="en-US" sz="1600" b="0" i="0" u="none" strike="noStrike" kern="1200" cap="none" spc="0" normalizeH="0" baseline="0" noProof="0" dirty="0">
                  <a:ln>
                    <a:noFill/>
                  </a:ln>
                  <a:effectLst/>
                  <a:uLnTx/>
                  <a:uFillTx/>
                </a:rPr>
                <a:t>① 整理分析资料</a:t>
              </a:r>
            </a:p>
            <a:p>
              <a:pPr marL="0" marR="0" lvl="0" indent="0" defTabSz="913765" rtl="0" eaLnBrk="1" fontAlgn="auto" latinLnBrk="0" hangingPunct="1">
                <a:lnSpc>
                  <a:spcPct val="150000"/>
                </a:lnSpc>
                <a:spcBef>
                  <a:spcPts val="0"/>
                </a:spcBef>
                <a:spcAft>
                  <a:spcPts val="0"/>
                </a:spcAft>
                <a:buClrTx/>
                <a:buSzPct val="25000"/>
                <a:buFontTx/>
                <a:buNone/>
                <a:defRPr/>
              </a:pPr>
              <a:r>
                <a:rPr kumimoji="0" lang="zh-CN" altLang="en-US" sz="1600" b="0" i="0" u="none" strike="noStrike" kern="1200" cap="none" spc="0" normalizeH="0" baseline="0" noProof="0" dirty="0">
                  <a:ln>
                    <a:noFill/>
                  </a:ln>
                  <a:effectLst/>
                  <a:uLnTx/>
                  <a:uFillTx/>
                </a:rPr>
                <a:t>② 撰写调查报告</a:t>
              </a:r>
              <a:endParaRPr kumimoji="0" lang="en-US" altLang="zh-CN" sz="1600" b="0" i="0" u="none" strike="noStrike" kern="1200" cap="none" spc="0" normalizeH="0" baseline="0" noProof="0" dirty="0">
                <a:ln>
                  <a:noFill/>
                </a:ln>
                <a:effectLst/>
                <a:uLnTx/>
                <a:uFillTx/>
              </a:endParaRPr>
            </a:p>
          </p:txBody>
        </p:sp>
      </p:grpSp>
    </p:spTree>
    <p:custDataLst>
      <p:tags r:id="rId1"/>
    </p:custDataLst>
    <p:extLst>
      <p:ext uri="{BB962C8B-B14F-4D97-AF65-F5344CB8AC3E}">
        <p14:creationId xmlns:p14="http://schemas.microsoft.com/office/powerpoint/2010/main" val="13616227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ïṡ1iďè"/>
        <p:cNvGrpSpPr/>
        <p:nvPr/>
      </p:nvGrpSpPr>
      <p:grpSpPr>
        <a:xfrm>
          <a:off x="0" y="0"/>
          <a:ext cx="0" cy="0"/>
          <a:chOff x="0" y="0"/>
          <a:chExt cx="0" cy="0"/>
        </a:xfrm>
      </p:grpSpPr>
      <p:grpSp>
        <p:nvGrpSpPr>
          <p:cNvPr id="4" name="îşlíḑè">
            <a:extLst>
              <a:ext uri="{FF2B5EF4-FFF2-40B4-BE49-F238E27FC236}">
                <a16:creationId xmlns:a16="http://schemas.microsoft.com/office/drawing/2014/main" id="{0DEAFC93-9BA4-5662-F6D7-B77722DE39F4}"/>
              </a:ext>
            </a:extLst>
          </p:cNvPr>
          <p:cNvGrpSpPr/>
          <p:nvPr/>
        </p:nvGrpSpPr>
        <p:grpSpPr>
          <a:xfrm>
            <a:off x="0" y="1140178"/>
            <a:ext cx="12192000" cy="3986620"/>
            <a:chOff x="0" y="2118330"/>
            <a:chExt cx="12192000" cy="3986620"/>
          </a:xfrm>
        </p:grpSpPr>
        <p:sp>
          <p:nvSpPr>
            <p:cNvPr id="41" name="îṥḻïďè">
              <a:extLst>
                <a:ext uri="{FF2B5EF4-FFF2-40B4-BE49-F238E27FC236}">
                  <a16:creationId xmlns:a16="http://schemas.microsoft.com/office/drawing/2014/main" id="{C23BB3EC-064A-0AA7-4165-9D79AE140A02}"/>
                </a:ext>
              </a:extLst>
            </p:cNvPr>
            <p:cNvSpPr/>
            <p:nvPr/>
          </p:nvSpPr>
          <p:spPr>
            <a:xfrm>
              <a:off x="1494905" y="2207664"/>
              <a:ext cx="5540924" cy="648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2800" b="1" dirty="0">
                  <a:solidFill>
                    <a:schemeClr val="tx1"/>
                  </a:solidFill>
                </a:rPr>
                <a:t>五、 设计调查问卷</a:t>
              </a:r>
              <a:endParaRPr kumimoji="1" lang="en-US" altLang="zh-CN" sz="2800" b="1" dirty="0">
                <a:solidFill>
                  <a:schemeClr val="tx1"/>
                </a:solidFill>
              </a:endParaRPr>
            </a:p>
          </p:txBody>
        </p:sp>
        <p:pic>
          <p:nvPicPr>
            <p:cNvPr id="6" name="iṩḻíďê" descr="前引号">
              <a:extLst>
                <a:ext uri="{FF2B5EF4-FFF2-40B4-BE49-F238E27FC236}">
                  <a16:creationId xmlns:a16="http://schemas.microsoft.com/office/drawing/2014/main" id="{14B40D4F-6D0E-B44B-BD12-C01BC5F1983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7615" y="2118330"/>
              <a:ext cx="914400" cy="914400"/>
            </a:xfrm>
            <a:prstGeom prst="rect">
              <a:avLst/>
            </a:prstGeom>
          </p:spPr>
        </p:pic>
        <p:grpSp>
          <p:nvGrpSpPr>
            <p:cNvPr id="7" name="íSliďè">
              <a:extLst>
                <a:ext uri="{FF2B5EF4-FFF2-40B4-BE49-F238E27FC236}">
                  <a16:creationId xmlns:a16="http://schemas.microsoft.com/office/drawing/2014/main" id="{A1A60C4B-B315-5E25-747E-B5C2DBD26560}"/>
                </a:ext>
              </a:extLst>
            </p:cNvPr>
            <p:cNvGrpSpPr/>
            <p:nvPr/>
          </p:nvGrpSpPr>
          <p:grpSpPr>
            <a:xfrm>
              <a:off x="4284218" y="3429000"/>
              <a:ext cx="3610864" cy="2675944"/>
              <a:chOff x="4284218" y="3429000"/>
              <a:chExt cx="3610864" cy="2675944"/>
            </a:xfrm>
          </p:grpSpPr>
          <p:cxnSp>
            <p:nvCxnSpPr>
              <p:cNvPr id="30" name="ïSḷïḍè">
                <a:extLst>
                  <a:ext uri="{FF2B5EF4-FFF2-40B4-BE49-F238E27FC236}">
                    <a16:creationId xmlns:a16="http://schemas.microsoft.com/office/drawing/2014/main" id="{AFE59853-86EB-CCA2-9E4D-D22C7DD94020}"/>
                  </a:ext>
                </a:extLst>
              </p:cNvPr>
              <p:cNvCxnSpPr>
                <a:cxnSpLocks/>
              </p:cNvCxnSpPr>
              <p:nvPr/>
            </p:nvCxnSpPr>
            <p:spPr>
              <a:xfrm>
                <a:off x="4284218" y="3705120"/>
                <a:ext cx="3610864" cy="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1" name="ï$ļíḓe">
                <a:extLst>
                  <a:ext uri="{FF2B5EF4-FFF2-40B4-BE49-F238E27FC236}">
                    <a16:creationId xmlns:a16="http://schemas.microsoft.com/office/drawing/2014/main" id="{D102B6EE-44AE-1F30-569F-AB46DFCDF550}"/>
                  </a:ext>
                </a:extLst>
              </p:cNvPr>
              <p:cNvGrpSpPr/>
              <p:nvPr/>
            </p:nvGrpSpPr>
            <p:grpSpPr>
              <a:xfrm>
                <a:off x="4756720" y="3429000"/>
                <a:ext cx="2665857" cy="2675944"/>
                <a:chOff x="4756720" y="3429000"/>
                <a:chExt cx="2665857" cy="2675944"/>
              </a:xfrm>
            </p:grpSpPr>
            <p:grpSp>
              <p:nvGrpSpPr>
                <p:cNvPr id="32" name="îṣliďè">
                  <a:extLst>
                    <a:ext uri="{FF2B5EF4-FFF2-40B4-BE49-F238E27FC236}">
                      <a16:creationId xmlns:a16="http://schemas.microsoft.com/office/drawing/2014/main" id="{C0E1D08B-5A49-F3A3-301E-6650DC8F3925}"/>
                    </a:ext>
                  </a:extLst>
                </p:cNvPr>
                <p:cNvGrpSpPr/>
                <p:nvPr/>
              </p:nvGrpSpPr>
              <p:grpSpPr>
                <a:xfrm>
                  <a:off x="4756720" y="4268844"/>
                  <a:ext cx="2665857" cy="1836100"/>
                  <a:chOff x="5867372" y="1574046"/>
                  <a:chExt cx="2286000" cy="1836100"/>
                </a:xfrm>
              </p:grpSpPr>
              <p:sp>
                <p:nvSpPr>
                  <p:cNvPr id="36" name="íṥ1ïḋe">
                    <a:extLst>
                      <a:ext uri="{FF2B5EF4-FFF2-40B4-BE49-F238E27FC236}">
                        <a16:creationId xmlns:a16="http://schemas.microsoft.com/office/drawing/2014/main" id="{094DBF22-418F-D448-CE0A-07638B3FF99E}"/>
                      </a:ext>
                    </a:extLst>
                  </p:cNvPr>
                  <p:cNvSpPr/>
                  <p:nvPr/>
                </p:nvSpPr>
                <p:spPr>
                  <a:xfrm>
                    <a:off x="5867372" y="1574046"/>
                    <a:ext cx="2286000" cy="1836099"/>
                  </a:xfrm>
                  <a:prstGeom prst="roundRect">
                    <a:avLst>
                      <a:gd name="adj" fmla="val 10000"/>
                    </a:avLst>
                  </a:prstGeom>
                  <a:solidFill>
                    <a:schemeClr val="tx1">
                      <a:lumMod val="25000"/>
                      <a:lumOff val="75000"/>
                      <a:alpha val="20000"/>
                    </a:schemeClr>
                  </a:solidFill>
                  <a:ln w="6055" cap="flat">
                    <a:noFill/>
                    <a:prstDash val="solid"/>
                    <a:miter/>
                  </a:ln>
                </p:spPr>
                <p:txBody>
                  <a:bodyPr rtlCol="0" anchor="ctr"/>
                  <a:lstStyle/>
                  <a:p>
                    <a:endParaRPr lang="zh-CN" altLang="en-US"/>
                  </a:p>
                </p:txBody>
              </p:sp>
              <p:grpSp>
                <p:nvGrpSpPr>
                  <p:cNvPr id="37" name="í$líḍê">
                    <a:extLst>
                      <a:ext uri="{FF2B5EF4-FFF2-40B4-BE49-F238E27FC236}">
                        <a16:creationId xmlns:a16="http://schemas.microsoft.com/office/drawing/2014/main" id="{DC8A635F-4459-5743-B3EB-002E2963B4DF}"/>
                      </a:ext>
                    </a:extLst>
                  </p:cNvPr>
                  <p:cNvGrpSpPr>
                    <a:grpSpLocks/>
                  </p:cNvGrpSpPr>
                  <p:nvPr/>
                </p:nvGrpSpPr>
                <p:grpSpPr>
                  <a:xfrm>
                    <a:off x="6025775" y="1677350"/>
                    <a:ext cx="1974638" cy="1732796"/>
                    <a:chOff x="7119256" y="4816418"/>
                    <a:chExt cx="2344739" cy="1250302"/>
                  </a:xfrm>
                  <a:noFill/>
                </p:grpSpPr>
                <p:sp>
                  <p:nvSpPr>
                    <p:cNvPr id="38" name="îśḻíḓe">
                      <a:extLst>
                        <a:ext uri="{FF2B5EF4-FFF2-40B4-BE49-F238E27FC236}">
                          <a16:creationId xmlns:a16="http://schemas.microsoft.com/office/drawing/2014/main" id="{AD7FE194-E967-ACA2-4D09-E4CF610A3E14}"/>
                        </a:ext>
                      </a:extLst>
                    </p:cNvPr>
                    <p:cNvSpPr/>
                    <p:nvPr/>
                  </p:nvSpPr>
                  <p:spPr>
                    <a:xfrm>
                      <a:off x="7119256" y="4816418"/>
                      <a:ext cx="2338272" cy="3088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0000" bIns="9000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solidFill>
                        </a:rPr>
                        <a:t>2. </a:t>
                      </a:r>
                      <a:r>
                        <a:rPr kumimoji="1" lang="zh-CN" altLang="en-US" sz="1600" b="1" dirty="0">
                          <a:solidFill>
                            <a:schemeClr val="tx1"/>
                          </a:solidFill>
                        </a:rPr>
                        <a:t>调查问卷的提问方式</a:t>
                      </a:r>
                      <a:endParaRPr kumimoji="1" lang="en-US" altLang="zh-CN" sz="1600" b="1" dirty="0">
                        <a:solidFill>
                          <a:schemeClr val="tx1"/>
                        </a:solidFill>
                      </a:endParaRPr>
                    </a:p>
                  </p:txBody>
                </p:sp>
                <p:sp>
                  <p:nvSpPr>
                    <p:cNvPr id="39" name="íš1îďé">
                      <a:extLst>
                        <a:ext uri="{FF2B5EF4-FFF2-40B4-BE49-F238E27FC236}">
                          <a16:creationId xmlns:a16="http://schemas.microsoft.com/office/drawing/2014/main" id="{6F1707FC-23D7-B938-C64E-F11D412AC4A3}"/>
                        </a:ext>
                      </a:extLst>
                    </p:cNvPr>
                    <p:cNvSpPr/>
                    <p:nvPr/>
                  </p:nvSpPr>
                  <p:spPr>
                    <a:xfrm>
                      <a:off x="7125723" y="5120970"/>
                      <a:ext cx="2338272" cy="94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just">
                        <a:lnSpc>
                          <a:spcPct val="130000"/>
                        </a:lnSpc>
                      </a:pPr>
                      <a:r>
                        <a:rPr kumimoji="1" lang="zh-CN" altLang="en-US" sz="1400" dirty="0">
                          <a:solidFill>
                            <a:schemeClr val="tx1"/>
                          </a:solidFill>
                          <a:latin typeface="+mn-ea"/>
                        </a:rPr>
                        <a:t>（</a:t>
                      </a:r>
                      <a:r>
                        <a:rPr kumimoji="1" lang="en-US" altLang="zh-CN" sz="1400" dirty="0">
                          <a:solidFill>
                            <a:schemeClr val="tx1"/>
                          </a:solidFill>
                          <a:latin typeface="+mn-ea"/>
                        </a:rPr>
                        <a:t>1</a:t>
                      </a:r>
                      <a:r>
                        <a:rPr kumimoji="1" lang="zh-CN" altLang="en-US" sz="1400" dirty="0">
                          <a:solidFill>
                            <a:schemeClr val="tx1"/>
                          </a:solidFill>
                          <a:latin typeface="+mn-ea"/>
                        </a:rPr>
                        <a:t>）判断题</a:t>
                      </a:r>
                      <a:endParaRPr kumimoji="1" lang="en-US" altLang="zh-CN" sz="1400" dirty="0">
                        <a:solidFill>
                          <a:schemeClr val="tx1"/>
                        </a:solidFill>
                        <a:latin typeface="+mn-ea"/>
                      </a:endParaRPr>
                    </a:p>
                    <a:p>
                      <a:pPr algn="just">
                        <a:lnSpc>
                          <a:spcPct val="130000"/>
                        </a:lnSpc>
                      </a:pPr>
                      <a:r>
                        <a:rPr kumimoji="1" lang="zh-CN" altLang="en-US" sz="1400" dirty="0">
                          <a:solidFill>
                            <a:schemeClr val="tx1"/>
                          </a:solidFill>
                          <a:latin typeface="+mn-ea"/>
                        </a:rPr>
                        <a:t>（</a:t>
                      </a:r>
                      <a:r>
                        <a:rPr kumimoji="1" lang="en-US" altLang="zh-CN" sz="1400" dirty="0">
                          <a:solidFill>
                            <a:schemeClr val="tx1"/>
                          </a:solidFill>
                          <a:latin typeface="+mn-ea"/>
                        </a:rPr>
                        <a:t>2</a:t>
                      </a:r>
                      <a:r>
                        <a:rPr kumimoji="1" lang="zh-CN" altLang="en-US" sz="1400" dirty="0">
                          <a:solidFill>
                            <a:schemeClr val="tx1"/>
                          </a:solidFill>
                          <a:latin typeface="+mn-ea"/>
                        </a:rPr>
                        <a:t>）选择题</a:t>
                      </a:r>
                      <a:r>
                        <a:rPr kumimoji="1" lang="en-US" altLang="zh-CN" sz="1400" dirty="0">
                          <a:solidFill>
                            <a:schemeClr val="tx1"/>
                          </a:solidFill>
                          <a:latin typeface="+mn-ea"/>
                        </a:rPr>
                        <a:t>(</a:t>
                      </a:r>
                      <a:r>
                        <a:rPr kumimoji="1" lang="zh-CN" altLang="en-US" sz="1400" dirty="0">
                          <a:solidFill>
                            <a:schemeClr val="tx1"/>
                          </a:solidFill>
                          <a:latin typeface="+mn-ea"/>
                        </a:rPr>
                        <a:t>单选或多选</a:t>
                      </a:r>
                      <a:r>
                        <a:rPr kumimoji="1" lang="en-US" altLang="zh-CN" sz="1400" dirty="0">
                          <a:solidFill>
                            <a:schemeClr val="tx1"/>
                          </a:solidFill>
                          <a:latin typeface="+mn-ea"/>
                        </a:rPr>
                        <a:t>)</a:t>
                      </a:r>
                      <a:endParaRPr kumimoji="1" lang="zh-CN" altLang="en-US" sz="1400" dirty="0">
                        <a:solidFill>
                          <a:schemeClr val="tx1"/>
                        </a:solidFill>
                        <a:latin typeface="+mn-ea"/>
                      </a:endParaRPr>
                    </a:p>
                    <a:p>
                      <a:pPr algn="just">
                        <a:lnSpc>
                          <a:spcPct val="130000"/>
                        </a:lnSpc>
                      </a:pPr>
                      <a:r>
                        <a:rPr kumimoji="1" lang="zh-CN" altLang="en-US" sz="1400" dirty="0">
                          <a:solidFill>
                            <a:schemeClr val="tx1"/>
                          </a:solidFill>
                          <a:latin typeface="+mn-ea"/>
                        </a:rPr>
                        <a:t>（</a:t>
                      </a:r>
                      <a:r>
                        <a:rPr kumimoji="1" lang="en-US" altLang="zh-CN" sz="1400" dirty="0">
                          <a:solidFill>
                            <a:schemeClr val="tx1"/>
                          </a:solidFill>
                          <a:latin typeface="+mn-ea"/>
                        </a:rPr>
                        <a:t>3</a:t>
                      </a:r>
                      <a:r>
                        <a:rPr kumimoji="1" lang="zh-CN" altLang="en-US" sz="1400" dirty="0">
                          <a:solidFill>
                            <a:schemeClr val="tx1"/>
                          </a:solidFill>
                          <a:latin typeface="+mn-ea"/>
                        </a:rPr>
                        <a:t>）自由问答题</a:t>
                      </a:r>
                    </a:p>
                    <a:p>
                      <a:pPr algn="just">
                        <a:lnSpc>
                          <a:spcPct val="130000"/>
                        </a:lnSpc>
                      </a:pPr>
                      <a:r>
                        <a:rPr kumimoji="1" lang="zh-CN" altLang="en-US" sz="1400" dirty="0">
                          <a:solidFill>
                            <a:schemeClr val="tx1"/>
                          </a:solidFill>
                          <a:latin typeface="+mn-ea"/>
                        </a:rPr>
                        <a:t>（</a:t>
                      </a:r>
                      <a:r>
                        <a:rPr kumimoji="1" lang="en-US" altLang="zh-CN" sz="1400" dirty="0">
                          <a:solidFill>
                            <a:schemeClr val="tx1"/>
                          </a:solidFill>
                          <a:latin typeface="+mn-ea"/>
                        </a:rPr>
                        <a:t>4</a:t>
                      </a:r>
                      <a:r>
                        <a:rPr kumimoji="1" lang="zh-CN" altLang="en-US" sz="1400" dirty="0">
                          <a:solidFill>
                            <a:schemeClr val="tx1"/>
                          </a:solidFill>
                          <a:latin typeface="+mn-ea"/>
                        </a:rPr>
                        <a:t>）顺位题</a:t>
                      </a:r>
                      <a:endParaRPr kumimoji="1" lang="en-US" altLang="zh-CN" sz="1400" dirty="0">
                        <a:solidFill>
                          <a:schemeClr val="tx1"/>
                        </a:solidFill>
                        <a:latin typeface="+mn-ea"/>
                      </a:endParaRPr>
                    </a:p>
                  </p:txBody>
                </p:sp>
              </p:grpSp>
            </p:grpSp>
            <p:grpSp>
              <p:nvGrpSpPr>
                <p:cNvPr id="33" name="ïşļîḓè">
                  <a:extLst>
                    <a:ext uri="{FF2B5EF4-FFF2-40B4-BE49-F238E27FC236}">
                      <a16:creationId xmlns:a16="http://schemas.microsoft.com/office/drawing/2014/main" id="{6106B139-009F-B350-1767-9E9494F761D6}"/>
                    </a:ext>
                  </a:extLst>
                </p:cNvPr>
                <p:cNvGrpSpPr>
                  <a:grpSpLocks/>
                </p:cNvGrpSpPr>
                <p:nvPr/>
              </p:nvGrpSpPr>
              <p:grpSpPr>
                <a:xfrm>
                  <a:off x="5825999" y="3429000"/>
                  <a:ext cx="540000" cy="540000"/>
                  <a:chOff x="4584079" y="5599496"/>
                  <a:chExt cx="540000" cy="540000"/>
                </a:xfrm>
              </p:grpSpPr>
              <p:sp>
                <p:nvSpPr>
                  <p:cNvPr id="34" name="î$1ïḓè">
                    <a:extLst>
                      <a:ext uri="{FF2B5EF4-FFF2-40B4-BE49-F238E27FC236}">
                        <a16:creationId xmlns:a16="http://schemas.microsoft.com/office/drawing/2014/main" id="{A2F8C8A2-BB35-82A8-65A8-66FD5CC38F55}"/>
                      </a:ext>
                    </a:extLst>
                  </p:cNvPr>
                  <p:cNvSpPr txBox="1"/>
                  <p:nvPr/>
                </p:nvSpPr>
                <p:spPr>
                  <a:xfrm>
                    <a:off x="4584079" y="5599496"/>
                    <a:ext cx="540000" cy="540000"/>
                  </a:xfrm>
                  <a:prstGeom prst="ellipse">
                    <a:avLst/>
                  </a:prstGeom>
                  <a:solidFill>
                    <a:schemeClr val="accent1"/>
                  </a:solidFill>
                </p:spPr>
                <p:txBody>
                  <a:bodyPr wrap="none" lIns="108000" tIns="108000" rIns="108000" bIns="108000"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kumimoji="1" lang="zh-CN" altLang="en-US" sz="2000" b="1" dirty="0">
                      <a:noFill/>
                    </a:endParaRPr>
                  </a:p>
                </p:txBody>
              </p:sp>
              <p:sp>
                <p:nvSpPr>
                  <p:cNvPr id="35" name="isḷîḍe">
                    <a:extLst>
                      <a:ext uri="{FF2B5EF4-FFF2-40B4-BE49-F238E27FC236}">
                        <a16:creationId xmlns:a16="http://schemas.microsoft.com/office/drawing/2014/main" id="{5076050F-9467-6BF7-955C-12032EDA06E1}"/>
                      </a:ext>
                    </a:extLst>
                  </p:cNvPr>
                  <p:cNvSpPr/>
                  <p:nvPr/>
                </p:nvSpPr>
                <p:spPr>
                  <a:xfrm>
                    <a:off x="4716376" y="5766219"/>
                    <a:ext cx="275406" cy="206554"/>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133 w 533400"/>
                      <a:gd name="connsiteY9" fmla="*/ 198741 h 400050"/>
                      <a:gd name="connsiteX10" fmla="*/ 351128 w 533400"/>
                      <a:gd name="connsiteY10" fmla="*/ 204456 h 400050"/>
                      <a:gd name="connsiteX11" fmla="*/ 351128 w 533400"/>
                      <a:gd name="connsiteY11" fmla="*/ 204456 h 400050"/>
                      <a:gd name="connsiteX12" fmla="*/ 267308 w 533400"/>
                      <a:gd name="connsiteY12" fmla="*/ 315899 h 400050"/>
                      <a:gd name="connsiteX13" fmla="*/ 264451 w 533400"/>
                      <a:gd name="connsiteY13" fmla="*/ 318756 h 400050"/>
                      <a:gd name="connsiteX14" fmla="*/ 224446 w 533400"/>
                      <a:gd name="connsiteY14" fmla="*/ 318756 h 400050"/>
                      <a:gd name="connsiteX15" fmla="*/ 224446 w 533400"/>
                      <a:gd name="connsiteY15" fmla="*/ 318756 h 400050"/>
                      <a:gd name="connsiteX16" fmla="*/ 162533 w 533400"/>
                      <a:gd name="connsiteY16" fmla="*/ 257796 h 400050"/>
                      <a:gd name="connsiteX17" fmla="*/ 160628 w 533400"/>
                      <a:gd name="connsiteY17" fmla="*/ 255891 h 400050"/>
                      <a:gd name="connsiteX18" fmla="*/ 120623 w 533400"/>
                      <a:gd name="connsiteY18" fmla="*/ 259701 h 400050"/>
                      <a:gd name="connsiteX19" fmla="*/ 120623 w 533400"/>
                      <a:gd name="connsiteY19" fmla="*/ 259701 h 400050"/>
                      <a:gd name="connsiteX20" fmla="*/ 32993 w 533400"/>
                      <a:gd name="connsiteY20" fmla="*/ 366381 h 400050"/>
                      <a:gd name="connsiteX21" fmla="*/ 31088 w 533400"/>
                      <a:gd name="connsiteY21" fmla="*/ 372096 h 400050"/>
                      <a:gd name="connsiteX22" fmla="*/ 40613 w 533400"/>
                      <a:gd name="connsiteY22" fmla="*/ 381621 h 400050"/>
                      <a:gd name="connsiteX23" fmla="*/ 40613 w 533400"/>
                      <a:gd name="connsiteY23" fmla="*/ 381621 h 400050"/>
                      <a:gd name="connsiteX24" fmla="*/ 497813 w 533400"/>
                      <a:gd name="connsiteY24" fmla="*/ 381621 h 400050"/>
                      <a:gd name="connsiteX25" fmla="*/ 503528 w 533400"/>
                      <a:gd name="connsiteY25" fmla="*/ 379716 h 400050"/>
                      <a:gd name="connsiteX26" fmla="*/ 506386 w 533400"/>
                      <a:gd name="connsiteY26" fmla="*/ 366381 h 400050"/>
                      <a:gd name="connsiteX27" fmla="*/ 506386 w 533400"/>
                      <a:gd name="connsiteY27" fmla="*/ 366381 h 400050"/>
                      <a:gd name="connsiteX28" fmla="*/ 398753 w 533400"/>
                      <a:gd name="connsiteY28" fmla="*/ 205409 h 400050"/>
                      <a:gd name="connsiteX29" fmla="*/ 391133 w 533400"/>
                      <a:gd name="connsiteY29" fmla="*/ 198741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626" y="621"/>
                          <a:pt x="534008" y="13004"/>
                          <a:pt x="534008" y="29196"/>
                        </a:cubicBezTo>
                        <a:lnTo>
                          <a:pt x="534008" y="372096"/>
                        </a:lnTo>
                        <a:cubicBezTo>
                          <a:pt x="534008" y="388289"/>
                          <a:pt x="521626" y="400671"/>
                          <a:pt x="505433" y="400671"/>
                        </a:cubicBezTo>
                        <a:lnTo>
                          <a:pt x="29183" y="400671"/>
                        </a:lnTo>
                        <a:cubicBezTo>
                          <a:pt x="12990" y="400671"/>
                          <a:pt x="608" y="388289"/>
                          <a:pt x="608" y="372096"/>
                        </a:cubicBezTo>
                        <a:lnTo>
                          <a:pt x="608" y="29196"/>
                        </a:lnTo>
                        <a:cubicBezTo>
                          <a:pt x="608" y="13004"/>
                          <a:pt x="12990" y="621"/>
                          <a:pt x="29183" y="621"/>
                        </a:cubicBezTo>
                        <a:lnTo>
                          <a:pt x="505433" y="621"/>
                        </a:lnTo>
                        <a:close/>
                        <a:moveTo>
                          <a:pt x="391133" y="198741"/>
                        </a:moveTo>
                        <a:cubicBezTo>
                          <a:pt x="378751" y="189216"/>
                          <a:pt x="360653" y="192074"/>
                          <a:pt x="351128" y="204456"/>
                        </a:cubicBezTo>
                        <a:lnTo>
                          <a:pt x="351128" y="204456"/>
                        </a:lnTo>
                        <a:lnTo>
                          <a:pt x="267308" y="315899"/>
                        </a:lnTo>
                        <a:cubicBezTo>
                          <a:pt x="266355" y="316851"/>
                          <a:pt x="265403" y="317804"/>
                          <a:pt x="264451" y="318756"/>
                        </a:cubicBezTo>
                        <a:cubicBezTo>
                          <a:pt x="253021" y="330186"/>
                          <a:pt x="234923" y="330186"/>
                          <a:pt x="224446" y="318756"/>
                        </a:cubicBezTo>
                        <a:lnTo>
                          <a:pt x="224446" y="318756"/>
                        </a:lnTo>
                        <a:lnTo>
                          <a:pt x="162533" y="257796"/>
                        </a:lnTo>
                        <a:cubicBezTo>
                          <a:pt x="161580" y="256844"/>
                          <a:pt x="161580" y="256844"/>
                          <a:pt x="160628" y="255891"/>
                        </a:cubicBezTo>
                        <a:cubicBezTo>
                          <a:pt x="148246" y="245414"/>
                          <a:pt x="130148" y="247319"/>
                          <a:pt x="120623" y="259701"/>
                        </a:cubicBezTo>
                        <a:lnTo>
                          <a:pt x="120623" y="259701"/>
                        </a:lnTo>
                        <a:lnTo>
                          <a:pt x="32993" y="366381"/>
                        </a:lnTo>
                        <a:cubicBezTo>
                          <a:pt x="32040" y="368286"/>
                          <a:pt x="31088" y="370191"/>
                          <a:pt x="31088" y="372096"/>
                        </a:cubicBezTo>
                        <a:cubicBezTo>
                          <a:pt x="31088" y="377811"/>
                          <a:pt x="34898" y="381621"/>
                          <a:pt x="40613" y="381621"/>
                        </a:cubicBezTo>
                        <a:lnTo>
                          <a:pt x="40613" y="381621"/>
                        </a:lnTo>
                        <a:lnTo>
                          <a:pt x="497813" y="381621"/>
                        </a:lnTo>
                        <a:cubicBezTo>
                          <a:pt x="499718" y="381621"/>
                          <a:pt x="501623" y="380669"/>
                          <a:pt x="503528" y="379716"/>
                        </a:cubicBezTo>
                        <a:cubicBezTo>
                          <a:pt x="508290" y="376859"/>
                          <a:pt x="509243" y="371144"/>
                          <a:pt x="506386" y="366381"/>
                        </a:cubicBezTo>
                        <a:lnTo>
                          <a:pt x="506386" y="366381"/>
                        </a:lnTo>
                        <a:lnTo>
                          <a:pt x="398753" y="205409"/>
                        </a:lnTo>
                        <a:cubicBezTo>
                          <a:pt x="395896" y="202551"/>
                          <a:pt x="393990" y="200646"/>
                          <a:pt x="391133" y="198741"/>
                        </a:cubicBezTo>
                        <a:close/>
                        <a:moveTo>
                          <a:pt x="95858" y="57771"/>
                        </a:moveTo>
                        <a:cubicBezTo>
                          <a:pt x="74903" y="57771"/>
                          <a:pt x="57758" y="74916"/>
                          <a:pt x="57758" y="95871"/>
                        </a:cubicBezTo>
                        <a:cubicBezTo>
                          <a:pt x="57758" y="116826"/>
                          <a:pt x="74903" y="133971"/>
                          <a:pt x="95858" y="133971"/>
                        </a:cubicBezTo>
                        <a:cubicBezTo>
                          <a:pt x="116813" y="133971"/>
                          <a:pt x="133958" y="116826"/>
                          <a:pt x="133958" y="95871"/>
                        </a:cubicBezTo>
                        <a:cubicBezTo>
                          <a:pt x="133958" y="74916"/>
                          <a:pt x="116813" y="57771"/>
                          <a:pt x="95858" y="57771"/>
                        </a:cubicBezTo>
                        <a:close/>
                      </a:path>
                    </a:pathLst>
                  </a:custGeom>
                  <a:solidFill>
                    <a:schemeClr val="bg1"/>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nvGrpSpPr>
            <p:cNvPr id="8" name="iṣḷîḑé">
              <a:extLst>
                <a:ext uri="{FF2B5EF4-FFF2-40B4-BE49-F238E27FC236}">
                  <a16:creationId xmlns:a16="http://schemas.microsoft.com/office/drawing/2014/main" id="{C974F5C0-964D-0D2C-DFA1-3448315CD1C6}"/>
                </a:ext>
              </a:extLst>
            </p:cNvPr>
            <p:cNvGrpSpPr/>
            <p:nvPr/>
          </p:nvGrpSpPr>
          <p:grpSpPr>
            <a:xfrm>
              <a:off x="0" y="3429000"/>
              <a:ext cx="4271264" cy="2675950"/>
              <a:chOff x="0" y="3429000"/>
              <a:chExt cx="4271264" cy="2675950"/>
            </a:xfrm>
          </p:grpSpPr>
          <p:cxnSp>
            <p:nvCxnSpPr>
              <p:cNvPr id="20" name="íśḻiḓe">
                <a:extLst>
                  <a:ext uri="{FF2B5EF4-FFF2-40B4-BE49-F238E27FC236}">
                    <a16:creationId xmlns:a16="http://schemas.microsoft.com/office/drawing/2014/main" id="{4B662D4C-A2FC-4F70-E441-2BFF411CEA81}"/>
                  </a:ext>
                </a:extLst>
              </p:cNvPr>
              <p:cNvCxnSpPr>
                <a:cxnSpLocks/>
              </p:cNvCxnSpPr>
              <p:nvPr/>
            </p:nvCxnSpPr>
            <p:spPr>
              <a:xfrm>
                <a:off x="0" y="3705120"/>
                <a:ext cx="4271264" cy="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21" name="iŝļíḓè">
                <a:extLst>
                  <a:ext uri="{FF2B5EF4-FFF2-40B4-BE49-F238E27FC236}">
                    <a16:creationId xmlns:a16="http://schemas.microsoft.com/office/drawing/2014/main" id="{BBE39809-C421-ECBB-037C-2CB11D0B3291}"/>
                  </a:ext>
                </a:extLst>
              </p:cNvPr>
              <p:cNvGrpSpPr/>
              <p:nvPr/>
            </p:nvGrpSpPr>
            <p:grpSpPr>
              <a:xfrm>
                <a:off x="1132903" y="3429000"/>
                <a:ext cx="2665857" cy="2675950"/>
                <a:chOff x="1132903" y="3429000"/>
                <a:chExt cx="2665857" cy="2675950"/>
              </a:xfrm>
            </p:grpSpPr>
            <p:grpSp>
              <p:nvGrpSpPr>
                <p:cNvPr id="22" name="íṣļïḑe">
                  <a:extLst>
                    <a:ext uri="{FF2B5EF4-FFF2-40B4-BE49-F238E27FC236}">
                      <a16:creationId xmlns:a16="http://schemas.microsoft.com/office/drawing/2014/main" id="{6F22B385-C815-9807-E08F-76AE214319D1}"/>
                    </a:ext>
                  </a:extLst>
                </p:cNvPr>
                <p:cNvGrpSpPr/>
                <p:nvPr/>
              </p:nvGrpSpPr>
              <p:grpSpPr>
                <a:xfrm>
                  <a:off x="1132903" y="4268844"/>
                  <a:ext cx="2665857" cy="1836106"/>
                  <a:chOff x="5867372" y="1574046"/>
                  <a:chExt cx="2286000" cy="1836106"/>
                </a:xfrm>
              </p:grpSpPr>
              <p:sp>
                <p:nvSpPr>
                  <p:cNvPr id="26" name="ïŝľîdé">
                    <a:extLst>
                      <a:ext uri="{FF2B5EF4-FFF2-40B4-BE49-F238E27FC236}">
                        <a16:creationId xmlns:a16="http://schemas.microsoft.com/office/drawing/2014/main" id="{ED4B6E17-D1FC-7084-A52A-D6869A0BE36A}"/>
                      </a:ext>
                    </a:extLst>
                  </p:cNvPr>
                  <p:cNvSpPr/>
                  <p:nvPr/>
                </p:nvSpPr>
                <p:spPr>
                  <a:xfrm>
                    <a:off x="5867372" y="1574046"/>
                    <a:ext cx="2286000" cy="1836101"/>
                  </a:xfrm>
                  <a:prstGeom prst="roundRect">
                    <a:avLst>
                      <a:gd name="adj" fmla="val 10000"/>
                    </a:avLst>
                  </a:prstGeom>
                  <a:solidFill>
                    <a:schemeClr val="tx1">
                      <a:lumMod val="25000"/>
                      <a:lumOff val="75000"/>
                      <a:alpha val="20000"/>
                    </a:schemeClr>
                  </a:solidFill>
                  <a:ln w="6055" cap="flat">
                    <a:noFill/>
                    <a:prstDash val="solid"/>
                    <a:miter/>
                  </a:ln>
                </p:spPr>
                <p:txBody>
                  <a:bodyPr rtlCol="0" anchor="ctr"/>
                  <a:lstStyle/>
                  <a:p>
                    <a:endParaRPr lang="zh-CN" altLang="en-US"/>
                  </a:p>
                </p:txBody>
              </p:sp>
              <p:grpSp>
                <p:nvGrpSpPr>
                  <p:cNvPr id="27" name="íŝľïḑè">
                    <a:extLst>
                      <a:ext uri="{FF2B5EF4-FFF2-40B4-BE49-F238E27FC236}">
                        <a16:creationId xmlns:a16="http://schemas.microsoft.com/office/drawing/2014/main" id="{9DA2DD40-2BBE-964B-E050-8920E51E2732}"/>
                      </a:ext>
                    </a:extLst>
                  </p:cNvPr>
                  <p:cNvGrpSpPr>
                    <a:grpSpLocks/>
                  </p:cNvGrpSpPr>
                  <p:nvPr/>
                </p:nvGrpSpPr>
                <p:grpSpPr>
                  <a:xfrm>
                    <a:off x="6025776" y="1677348"/>
                    <a:ext cx="1969192" cy="1732804"/>
                    <a:chOff x="7119256" y="4816418"/>
                    <a:chExt cx="2338272" cy="1250308"/>
                  </a:xfrm>
                  <a:noFill/>
                </p:grpSpPr>
                <p:sp>
                  <p:nvSpPr>
                    <p:cNvPr id="28" name="ïśliḍè">
                      <a:extLst>
                        <a:ext uri="{FF2B5EF4-FFF2-40B4-BE49-F238E27FC236}">
                          <a16:creationId xmlns:a16="http://schemas.microsoft.com/office/drawing/2014/main" id="{D5705EE9-3175-ED7C-C56A-789309C4EC03}"/>
                        </a:ext>
                      </a:extLst>
                    </p:cNvPr>
                    <p:cNvSpPr/>
                    <p:nvPr/>
                  </p:nvSpPr>
                  <p:spPr>
                    <a:xfrm>
                      <a:off x="7119256" y="4816418"/>
                      <a:ext cx="2338272" cy="3088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0000" bIns="9000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solidFill>
                        </a:rPr>
                        <a:t>1. </a:t>
                      </a:r>
                      <a:r>
                        <a:rPr kumimoji="1" lang="zh-CN" altLang="en-US" sz="1600" b="1" dirty="0">
                          <a:solidFill>
                            <a:schemeClr val="tx1"/>
                          </a:solidFill>
                        </a:rPr>
                        <a:t>调查问卷的基本结构</a:t>
                      </a:r>
                      <a:endParaRPr kumimoji="1" lang="en-US" altLang="zh-CN" sz="1600" b="1" dirty="0">
                        <a:solidFill>
                          <a:schemeClr val="tx1"/>
                        </a:solidFill>
                      </a:endParaRPr>
                    </a:p>
                  </p:txBody>
                </p:sp>
                <p:sp>
                  <p:nvSpPr>
                    <p:cNvPr id="29" name="íŝľïḓe">
                      <a:extLst>
                        <a:ext uri="{FF2B5EF4-FFF2-40B4-BE49-F238E27FC236}">
                          <a16:creationId xmlns:a16="http://schemas.microsoft.com/office/drawing/2014/main" id="{AAAAFCE5-636F-31D5-97B7-C13291EA6E4C}"/>
                        </a:ext>
                      </a:extLst>
                    </p:cNvPr>
                    <p:cNvSpPr/>
                    <p:nvPr/>
                  </p:nvSpPr>
                  <p:spPr>
                    <a:xfrm>
                      <a:off x="7119256" y="5120976"/>
                      <a:ext cx="2338272" cy="94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just">
                        <a:lnSpc>
                          <a:spcPct val="130000"/>
                        </a:lnSpc>
                      </a:pPr>
                      <a:r>
                        <a:rPr kumimoji="1" lang="zh-CN" altLang="en-US" sz="1400" dirty="0">
                          <a:solidFill>
                            <a:schemeClr val="tx1"/>
                          </a:solidFill>
                        </a:rPr>
                        <a:t>（</a:t>
                      </a:r>
                      <a:r>
                        <a:rPr kumimoji="1" lang="en-US" altLang="zh-CN" sz="1400" dirty="0">
                          <a:solidFill>
                            <a:schemeClr val="tx1"/>
                          </a:solidFill>
                        </a:rPr>
                        <a:t>1</a:t>
                      </a:r>
                      <a:r>
                        <a:rPr kumimoji="1" lang="zh-CN" altLang="en-US" sz="1400" dirty="0">
                          <a:solidFill>
                            <a:schemeClr val="tx1"/>
                          </a:solidFill>
                        </a:rPr>
                        <a:t>）标题</a:t>
                      </a:r>
                    </a:p>
                    <a:p>
                      <a:pPr algn="just">
                        <a:lnSpc>
                          <a:spcPct val="130000"/>
                        </a:lnSpc>
                      </a:pPr>
                      <a:r>
                        <a:rPr kumimoji="1" lang="zh-CN" altLang="en-US" sz="1400" dirty="0">
                          <a:solidFill>
                            <a:schemeClr val="tx1"/>
                          </a:solidFill>
                        </a:rPr>
                        <a:t>（</a:t>
                      </a:r>
                      <a:r>
                        <a:rPr kumimoji="1" lang="en-US" altLang="zh-CN" sz="1400" dirty="0">
                          <a:solidFill>
                            <a:schemeClr val="tx1"/>
                          </a:solidFill>
                        </a:rPr>
                        <a:t>2</a:t>
                      </a:r>
                      <a:r>
                        <a:rPr kumimoji="1" lang="zh-CN" altLang="en-US" sz="1400" dirty="0">
                          <a:solidFill>
                            <a:schemeClr val="tx1"/>
                          </a:solidFill>
                        </a:rPr>
                        <a:t>）问卷说明</a:t>
                      </a:r>
                    </a:p>
                    <a:p>
                      <a:pPr algn="just">
                        <a:lnSpc>
                          <a:spcPct val="130000"/>
                        </a:lnSpc>
                      </a:pPr>
                      <a:r>
                        <a:rPr kumimoji="1" lang="zh-CN" altLang="en-US" sz="1400" dirty="0">
                          <a:solidFill>
                            <a:schemeClr val="tx1"/>
                          </a:solidFill>
                        </a:rPr>
                        <a:t>（</a:t>
                      </a:r>
                      <a:r>
                        <a:rPr kumimoji="1" lang="en-US" altLang="zh-CN" sz="1400" dirty="0">
                          <a:solidFill>
                            <a:schemeClr val="tx1"/>
                          </a:solidFill>
                        </a:rPr>
                        <a:t>3</a:t>
                      </a:r>
                      <a:r>
                        <a:rPr kumimoji="1" lang="zh-CN" altLang="en-US" sz="1400" dirty="0">
                          <a:solidFill>
                            <a:schemeClr val="tx1"/>
                          </a:solidFill>
                        </a:rPr>
                        <a:t>）调研主体内容</a:t>
                      </a:r>
                    </a:p>
                    <a:p>
                      <a:pPr algn="just">
                        <a:lnSpc>
                          <a:spcPct val="130000"/>
                        </a:lnSpc>
                      </a:pPr>
                      <a:r>
                        <a:rPr kumimoji="1" lang="zh-CN" altLang="en-US" sz="1400" dirty="0">
                          <a:solidFill>
                            <a:schemeClr val="tx1"/>
                          </a:solidFill>
                        </a:rPr>
                        <a:t>（</a:t>
                      </a:r>
                      <a:r>
                        <a:rPr kumimoji="1" lang="en-US" altLang="zh-CN" sz="1400" dirty="0">
                          <a:solidFill>
                            <a:schemeClr val="tx1"/>
                          </a:solidFill>
                        </a:rPr>
                        <a:t>4</a:t>
                      </a:r>
                      <a:r>
                        <a:rPr kumimoji="1" lang="zh-CN" altLang="en-US" sz="1400" dirty="0">
                          <a:solidFill>
                            <a:schemeClr val="tx1"/>
                          </a:solidFill>
                        </a:rPr>
                        <a:t>）附录</a:t>
                      </a:r>
                    </a:p>
                  </p:txBody>
                </p:sp>
              </p:grpSp>
            </p:grpSp>
            <p:grpSp>
              <p:nvGrpSpPr>
                <p:cNvPr id="23" name="îṧlíḋê">
                  <a:extLst>
                    <a:ext uri="{FF2B5EF4-FFF2-40B4-BE49-F238E27FC236}">
                      <a16:creationId xmlns:a16="http://schemas.microsoft.com/office/drawing/2014/main" id="{672B1B0F-B7DF-492B-739D-9C79EEDABC4B}"/>
                    </a:ext>
                  </a:extLst>
                </p:cNvPr>
                <p:cNvGrpSpPr/>
                <p:nvPr/>
              </p:nvGrpSpPr>
              <p:grpSpPr>
                <a:xfrm>
                  <a:off x="2195831" y="3429000"/>
                  <a:ext cx="540000" cy="540000"/>
                  <a:chOff x="6096000" y="3294813"/>
                  <a:chExt cx="540000" cy="540000"/>
                </a:xfrm>
              </p:grpSpPr>
              <p:sp>
                <p:nvSpPr>
                  <p:cNvPr id="24" name="î$ḻîḓê">
                    <a:extLst>
                      <a:ext uri="{FF2B5EF4-FFF2-40B4-BE49-F238E27FC236}">
                        <a16:creationId xmlns:a16="http://schemas.microsoft.com/office/drawing/2014/main" id="{C847A823-59A2-34B4-B509-DD630C8A5B8F}"/>
                      </a:ext>
                    </a:extLst>
                  </p:cNvPr>
                  <p:cNvSpPr txBox="1"/>
                  <p:nvPr/>
                </p:nvSpPr>
                <p:spPr>
                  <a:xfrm>
                    <a:off x="6096000" y="3294813"/>
                    <a:ext cx="540000" cy="540000"/>
                  </a:xfrm>
                  <a:prstGeom prst="ellipse">
                    <a:avLst/>
                  </a:prstGeom>
                  <a:solidFill>
                    <a:schemeClr val="accent1"/>
                  </a:solidFill>
                </p:spPr>
                <p:txBody>
                  <a:bodyPr wrap="none" lIns="108000" tIns="108000" rIns="108000" bIns="108000" rtlCol="0" anchor="ctr" anchorCtr="0">
                    <a:noAutofit/>
                  </a:bodyPr>
                  <a:lstStyle/>
                  <a:p>
                    <a:pPr algn="ctr"/>
                    <a:endParaRPr kumimoji="1" lang="zh-CN" altLang="en-US" sz="2000" b="1" dirty="0">
                      <a:noFill/>
                    </a:endParaRPr>
                  </a:p>
                </p:txBody>
              </p:sp>
              <p:sp>
                <p:nvSpPr>
                  <p:cNvPr id="25" name="iŝlíḑe">
                    <a:extLst>
                      <a:ext uri="{FF2B5EF4-FFF2-40B4-BE49-F238E27FC236}">
                        <a16:creationId xmlns:a16="http://schemas.microsoft.com/office/drawing/2014/main" id="{9FEAB6E4-96F0-D73A-B179-CC43C4AB4802}"/>
                      </a:ext>
                    </a:extLst>
                  </p:cNvPr>
                  <p:cNvSpPr/>
                  <p:nvPr/>
                </p:nvSpPr>
                <p:spPr>
                  <a:xfrm>
                    <a:off x="6252886" y="3427110"/>
                    <a:ext cx="226228" cy="275406"/>
                  </a:xfrm>
                  <a:custGeom>
                    <a:avLst/>
                    <a:gdLst>
                      <a:gd name="connsiteX0" fmla="*/ 284197 w 438150"/>
                      <a:gd name="connsiteY0" fmla="*/ 621 h 533400"/>
                      <a:gd name="connsiteX1" fmla="*/ 286102 w 438150"/>
                      <a:gd name="connsiteY1" fmla="*/ 621 h 533400"/>
                      <a:gd name="connsiteX2" fmla="*/ 286102 w 438150"/>
                      <a:gd name="connsiteY2" fmla="*/ 124446 h 533400"/>
                      <a:gd name="connsiteX3" fmla="*/ 286102 w 438150"/>
                      <a:gd name="connsiteY3" fmla="*/ 126351 h 533400"/>
                      <a:gd name="connsiteX4" fmla="*/ 314677 w 438150"/>
                      <a:gd name="connsiteY4" fmla="*/ 153021 h 533400"/>
                      <a:gd name="connsiteX5" fmla="*/ 314677 w 438150"/>
                      <a:gd name="connsiteY5" fmla="*/ 153021 h 533400"/>
                      <a:gd name="connsiteX6" fmla="*/ 438502 w 438150"/>
                      <a:gd name="connsiteY6" fmla="*/ 153021 h 533400"/>
                      <a:gd name="connsiteX7" fmla="*/ 438502 w 438150"/>
                      <a:gd name="connsiteY7" fmla="*/ 154926 h 533400"/>
                      <a:gd name="connsiteX8" fmla="*/ 438502 w 438150"/>
                      <a:gd name="connsiteY8" fmla="*/ 505446 h 533400"/>
                      <a:gd name="connsiteX9" fmla="*/ 409927 w 438150"/>
                      <a:gd name="connsiteY9" fmla="*/ 534021 h 533400"/>
                      <a:gd name="connsiteX10" fmla="*/ 28927 w 438150"/>
                      <a:gd name="connsiteY10" fmla="*/ 534021 h 533400"/>
                      <a:gd name="connsiteX11" fmla="*/ 352 w 438150"/>
                      <a:gd name="connsiteY11" fmla="*/ 505446 h 533400"/>
                      <a:gd name="connsiteX12" fmla="*/ 352 w 438150"/>
                      <a:gd name="connsiteY12" fmla="*/ 29196 h 533400"/>
                      <a:gd name="connsiteX13" fmla="*/ 28927 w 438150"/>
                      <a:gd name="connsiteY13" fmla="*/ 621 h 533400"/>
                      <a:gd name="connsiteX14" fmla="*/ 284197 w 438150"/>
                      <a:gd name="connsiteY14" fmla="*/ 621 h 533400"/>
                      <a:gd name="connsiteX15" fmla="*/ 248002 w 438150"/>
                      <a:gd name="connsiteY15" fmla="*/ 200646 h 533400"/>
                      <a:gd name="connsiteX16" fmla="*/ 152752 w 438150"/>
                      <a:gd name="connsiteY16" fmla="*/ 200646 h 533400"/>
                      <a:gd name="connsiteX17" fmla="*/ 152752 w 438150"/>
                      <a:gd name="connsiteY17" fmla="*/ 410196 h 533400"/>
                      <a:gd name="connsiteX18" fmla="*/ 171802 w 438150"/>
                      <a:gd name="connsiteY18" fmla="*/ 410196 h 533400"/>
                      <a:gd name="connsiteX19" fmla="*/ 171802 w 438150"/>
                      <a:gd name="connsiteY19" fmla="*/ 314946 h 533400"/>
                      <a:gd name="connsiteX20" fmla="*/ 248002 w 438150"/>
                      <a:gd name="connsiteY20" fmla="*/ 314946 h 533400"/>
                      <a:gd name="connsiteX21" fmla="*/ 249907 w 438150"/>
                      <a:gd name="connsiteY21" fmla="*/ 314946 h 533400"/>
                      <a:gd name="connsiteX22" fmla="*/ 305152 w 438150"/>
                      <a:gd name="connsiteY22" fmla="*/ 257796 h 533400"/>
                      <a:gd name="connsiteX23" fmla="*/ 248002 w 438150"/>
                      <a:gd name="connsiteY23" fmla="*/ 200646 h 533400"/>
                      <a:gd name="connsiteX24" fmla="*/ 248002 w 438150"/>
                      <a:gd name="connsiteY24" fmla="*/ 200646 h 533400"/>
                      <a:gd name="connsiteX25" fmla="*/ 248002 w 438150"/>
                      <a:gd name="connsiteY25" fmla="*/ 219696 h 533400"/>
                      <a:gd name="connsiteX26" fmla="*/ 286102 w 438150"/>
                      <a:gd name="connsiteY26" fmla="*/ 257796 h 533400"/>
                      <a:gd name="connsiteX27" fmla="*/ 248002 w 438150"/>
                      <a:gd name="connsiteY27" fmla="*/ 295896 h 533400"/>
                      <a:gd name="connsiteX28" fmla="*/ 248002 w 438150"/>
                      <a:gd name="connsiteY28" fmla="*/ 295896 h 533400"/>
                      <a:gd name="connsiteX29" fmla="*/ 171802 w 438150"/>
                      <a:gd name="connsiteY29" fmla="*/ 295896 h 533400"/>
                      <a:gd name="connsiteX30" fmla="*/ 171802 w 438150"/>
                      <a:gd name="connsiteY30" fmla="*/ 219696 h 533400"/>
                      <a:gd name="connsiteX31" fmla="*/ 248002 w 438150"/>
                      <a:gd name="connsiteY31" fmla="*/ 219696 h 533400"/>
                      <a:gd name="connsiteX32" fmla="*/ 428977 w 438150"/>
                      <a:gd name="connsiteY32" fmla="*/ 133971 h 533400"/>
                      <a:gd name="connsiteX33" fmla="*/ 314677 w 438150"/>
                      <a:gd name="connsiteY33" fmla="*/ 133971 h 533400"/>
                      <a:gd name="connsiteX34" fmla="*/ 313724 w 438150"/>
                      <a:gd name="connsiteY34" fmla="*/ 133971 h 533400"/>
                      <a:gd name="connsiteX35" fmla="*/ 305152 w 438150"/>
                      <a:gd name="connsiteY35" fmla="*/ 124446 h 533400"/>
                      <a:gd name="connsiteX36" fmla="*/ 305152 w 438150"/>
                      <a:gd name="connsiteY36" fmla="*/ 124446 h 533400"/>
                      <a:gd name="connsiteX37" fmla="*/ 305152 w 438150"/>
                      <a:gd name="connsiteY37" fmla="*/ 10146 h 533400"/>
                      <a:gd name="connsiteX38" fmla="*/ 428977 w 438150"/>
                      <a:gd name="connsiteY38" fmla="*/ 13397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38150" h="533400">
                        <a:moveTo>
                          <a:pt x="284197" y="621"/>
                        </a:moveTo>
                        <a:cubicBezTo>
                          <a:pt x="285149" y="621"/>
                          <a:pt x="286102" y="621"/>
                          <a:pt x="286102" y="621"/>
                        </a:cubicBezTo>
                        <a:lnTo>
                          <a:pt x="286102" y="124446"/>
                        </a:lnTo>
                        <a:lnTo>
                          <a:pt x="286102" y="126351"/>
                        </a:lnTo>
                        <a:cubicBezTo>
                          <a:pt x="287055" y="141591"/>
                          <a:pt x="299437" y="153021"/>
                          <a:pt x="314677" y="153021"/>
                        </a:cubicBezTo>
                        <a:lnTo>
                          <a:pt x="314677" y="153021"/>
                        </a:lnTo>
                        <a:lnTo>
                          <a:pt x="438502" y="153021"/>
                        </a:lnTo>
                        <a:cubicBezTo>
                          <a:pt x="438502" y="153974"/>
                          <a:pt x="438502" y="154926"/>
                          <a:pt x="438502" y="154926"/>
                        </a:cubicBezTo>
                        <a:lnTo>
                          <a:pt x="438502" y="505446"/>
                        </a:lnTo>
                        <a:cubicBezTo>
                          <a:pt x="438502" y="521639"/>
                          <a:pt x="426120" y="534021"/>
                          <a:pt x="409927" y="534021"/>
                        </a:cubicBezTo>
                        <a:lnTo>
                          <a:pt x="28927" y="534021"/>
                        </a:lnTo>
                        <a:cubicBezTo>
                          <a:pt x="12734" y="534021"/>
                          <a:pt x="352" y="521639"/>
                          <a:pt x="352" y="505446"/>
                        </a:cubicBezTo>
                        <a:lnTo>
                          <a:pt x="352" y="29196"/>
                        </a:lnTo>
                        <a:cubicBezTo>
                          <a:pt x="352" y="13004"/>
                          <a:pt x="12734" y="621"/>
                          <a:pt x="28927" y="621"/>
                        </a:cubicBezTo>
                        <a:lnTo>
                          <a:pt x="284197" y="621"/>
                        </a:lnTo>
                        <a:close/>
                        <a:moveTo>
                          <a:pt x="248002" y="200646"/>
                        </a:moveTo>
                        <a:lnTo>
                          <a:pt x="152752" y="200646"/>
                        </a:lnTo>
                        <a:lnTo>
                          <a:pt x="152752" y="410196"/>
                        </a:lnTo>
                        <a:lnTo>
                          <a:pt x="171802" y="410196"/>
                        </a:lnTo>
                        <a:lnTo>
                          <a:pt x="171802" y="314946"/>
                        </a:lnTo>
                        <a:lnTo>
                          <a:pt x="248002" y="314946"/>
                        </a:lnTo>
                        <a:lnTo>
                          <a:pt x="249907" y="314946"/>
                        </a:lnTo>
                        <a:cubicBezTo>
                          <a:pt x="280387" y="313994"/>
                          <a:pt x="305152" y="288276"/>
                          <a:pt x="305152" y="257796"/>
                        </a:cubicBezTo>
                        <a:cubicBezTo>
                          <a:pt x="305152" y="226364"/>
                          <a:pt x="279434" y="200646"/>
                          <a:pt x="248002" y="200646"/>
                        </a:cubicBezTo>
                        <a:lnTo>
                          <a:pt x="248002" y="200646"/>
                        </a:lnTo>
                        <a:close/>
                        <a:moveTo>
                          <a:pt x="248002" y="219696"/>
                        </a:moveTo>
                        <a:cubicBezTo>
                          <a:pt x="268957" y="219696"/>
                          <a:pt x="286102" y="236841"/>
                          <a:pt x="286102" y="257796"/>
                        </a:cubicBezTo>
                        <a:cubicBezTo>
                          <a:pt x="286102" y="278751"/>
                          <a:pt x="268957" y="295896"/>
                          <a:pt x="248002" y="295896"/>
                        </a:cubicBezTo>
                        <a:lnTo>
                          <a:pt x="248002" y="295896"/>
                        </a:lnTo>
                        <a:lnTo>
                          <a:pt x="171802" y="295896"/>
                        </a:lnTo>
                        <a:lnTo>
                          <a:pt x="171802" y="219696"/>
                        </a:lnTo>
                        <a:lnTo>
                          <a:pt x="248002" y="219696"/>
                        </a:lnTo>
                        <a:close/>
                        <a:moveTo>
                          <a:pt x="428977" y="133971"/>
                        </a:moveTo>
                        <a:lnTo>
                          <a:pt x="314677" y="133971"/>
                        </a:lnTo>
                        <a:lnTo>
                          <a:pt x="313724" y="133971"/>
                        </a:lnTo>
                        <a:cubicBezTo>
                          <a:pt x="308962" y="133019"/>
                          <a:pt x="305152" y="129209"/>
                          <a:pt x="305152" y="124446"/>
                        </a:cubicBezTo>
                        <a:lnTo>
                          <a:pt x="305152" y="124446"/>
                        </a:lnTo>
                        <a:lnTo>
                          <a:pt x="305152" y="10146"/>
                        </a:lnTo>
                        <a:lnTo>
                          <a:pt x="428977" y="133971"/>
                        </a:lnTo>
                        <a:close/>
                      </a:path>
                    </a:pathLst>
                  </a:custGeom>
                  <a:solidFill>
                    <a:schemeClr val="bg1"/>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nvGrpSpPr>
            <p:cNvPr id="9" name="îś1íḑé">
              <a:extLst>
                <a:ext uri="{FF2B5EF4-FFF2-40B4-BE49-F238E27FC236}">
                  <a16:creationId xmlns:a16="http://schemas.microsoft.com/office/drawing/2014/main" id="{3BA74786-3643-11CF-4041-8698AABE2564}"/>
                </a:ext>
              </a:extLst>
            </p:cNvPr>
            <p:cNvGrpSpPr/>
            <p:nvPr/>
          </p:nvGrpSpPr>
          <p:grpSpPr>
            <a:xfrm>
              <a:off x="7908036" y="3429000"/>
              <a:ext cx="4283964" cy="2396211"/>
              <a:chOff x="7908036" y="3429000"/>
              <a:chExt cx="4283964" cy="2396211"/>
            </a:xfrm>
          </p:grpSpPr>
          <p:cxnSp>
            <p:nvCxnSpPr>
              <p:cNvPr id="10" name="iṡliḍê">
                <a:extLst>
                  <a:ext uri="{FF2B5EF4-FFF2-40B4-BE49-F238E27FC236}">
                    <a16:creationId xmlns:a16="http://schemas.microsoft.com/office/drawing/2014/main" id="{DD55D63B-A449-ACEB-1528-8C2C548BDA4D}"/>
                  </a:ext>
                </a:extLst>
              </p:cNvPr>
              <p:cNvCxnSpPr>
                <a:cxnSpLocks/>
              </p:cNvCxnSpPr>
              <p:nvPr/>
            </p:nvCxnSpPr>
            <p:spPr>
              <a:xfrm>
                <a:off x="7908036" y="3705120"/>
                <a:ext cx="4283964" cy="0"/>
              </a:xfrm>
              <a:prstGeom prst="straightConnector1">
                <a:avLst/>
              </a:prstGeom>
              <a:ln w="15875">
                <a:solidFill>
                  <a:schemeClr val="tx1">
                    <a:lumMod val="50000"/>
                    <a:lumOff val="50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11" name="îşḻíďè">
                <a:extLst>
                  <a:ext uri="{FF2B5EF4-FFF2-40B4-BE49-F238E27FC236}">
                    <a16:creationId xmlns:a16="http://schemas.microsoft.com/office/drawing/2014/main" id="{D1F40551-74C3-8B83-A239-E074F381F46C}"/>
                  </a:ext>
                </a:extLst>
              </p:cNvPr>
              <p:cNvGrpSpPr/>
              <p:nvPr/>
            </p:nvGrpSpPr>
            <p:grpSpPr>
              <a:xfrm>
                <a:off x="8380539" y="3429000"/>
                <a:ext cx="2665857" cy="2396211"/>
                <a:chOff x="8380539" y="3429000"/>
                <a:chExt cx="2665857" cy="2396211"/>
              </a:xfrm>
            </p:grpSpPr>
            <p:grpSp>
              <p:nvGrpSpPr>
                <p:cNvPr id="12" name="íSľîḋè">
                  <a:extLst>
                    <a:ext uri="{FF2B5EF4-FFF2-40B4-BE49-F238E27FC236}">
                      <a16:creationId xmlns:a16="http://schemas.microsoft.com/office/drawing/2014/main" id="{22F465A7-5253-D13C-E6B6-B2B28CEC0556}"/>
                    </a:ext>
                  </a:extLst>
                </p:cNvPr>
                <p:cNvGrpSpPr/>
                <p:nvPr/>
              </p:nvGrpSpPr>
              <p:grpSpPr>
                <a:xfrm>
                  <a:off x="8380539" y="4268844"/>
                  <a:ext cx="2665857" cy="1556367"/>
                  <a:chOff x="5867372" y="1574046"/>
                  <a:chExt cx="2286000" cy="1556367"/>
                </a:xfrm>
              </p:grpSpPr>
              <p:sp>
                <p:nvSpPr>
                  <p:cNvPr id="16" name="ísļídé">
                    <a:extLst>
                      <a:ext uri="{FF2B5EF4-FFF2-40B4-BE49-F238E27FC236}">
                        <a16:creationId xmlns:a16="http://schemas.microsoft.com/office/drawing/2014/main" id="{92F18D0F-7CE0-C743-05B0-E583277FA913}"/>
                      </a:ext>
                    </a:extLst>
                  </p:cNvPr>
                  <p:cNvSpPr/>
                  <p:nvPr/>
                </p:nvSpPr>
                <p:spPr>
                  <a:xfrm>
                    <a:off x="5867372" y="1574046"/>
                    <a:ext cx="2286000" cy="1556367"/>
                  </a:xfrm>
                  <a:prstGeom prst="roundRect">
                    <a:avLst>
                      <a:gd name="adj" fmla="val 10000"/>
                    </a:avLst>
                  </a:prstGeom>
                  <a:solidFill>
                    <a:schemeClr val="tx1">
                      <a:lumMod val="25000"/>
                      <a:lumOff val="75000"/>
                      <a:alpha val="20000"/>
                    </a:schemeClr>
                  </a:solidFill>
                  <a:ln w="6055" cap="flat">
                    <a:noFill/>
                    <a:prstDash val="solid"/>
                    <a:miter/>
                  </a:ln>
                </p:spPr>
                <p:txBody>
                  <a:bodyPr rtlCol="0" anchor="ctr"/>
                  <a:lstStyle/>
                  <a:p>
                    <a:endParaRPr lang="zh-CN" altLang="en-US"/>
                  </a:p>
                </p:txBody>
              </p:sp>
              <p:sp>
                <p:nvSpPr>
                  <p:cNvPr id="18" name="iṡlïḋê">
                    <a:extLst>
                      <a:ext uri="{FF2B5EF4-FFF2-40B4-BE49-F238E27FC236}">
                        <a16:creationId xmlns:a16="http://schemas.microsoft.com/office/drawing/2014/main" id="{D0FD516F-24BE-366D-8FBF-B6242F92A9A6}"/>
                      </a:ext>
                    </a:extLst>
                  </p:cNvPr>
                  <p:cNvSpPr/>
                  <p:nvPr/>
                </p:nvSpPr>
                <p:spPr>
                  <a:xfrm>
                    <a:off x="6054980" y="2015129"/>
                    <a:ext cx="1969192" cy="674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0000" bIns="9000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solidFill>
                      </a:rPr>
                      <a:t>3. </a:t>
                    </a:r>
                    <a:r>
                      <a:rPr kumimoji="1" lang="zh-CN" altLang="en-US" sz="1600" b="1" dirty="0">
                        <a:solidFill>
                          <a:schemeClr val="tx1"/>
                        </a:solidFill>
                      </a:rPr>
                      <a:t>设计调查问卷应注意的问题</a:t>
                    </a:r>
                    <a:endParaRPr kumimoji="1" lang="en-US" altLang="zh-CN" sz="1600" b="1" dirty="0">
                      <a:solidFill>
                        <a:schemeClr val="tx1"/>
                      </a:solidFill>
                    </a:endParaRPr>
                  </a:p>
                </p:txBody>
              </p:sp>
            </p:grpSp>
            <p:grpSp>
              <p:nvGrpSpPr>
                <p:cNvPr id="13" name="ïṣḷïdé">
                  <a:extLst>
                    <a:ext uri="{FF2B5EF4-FFF2-40B4-BE49-F238E27FC236}">
                      <a16:creationId xmlns:a16="http://schemas.microsoft.com/office/drawing/2014/main" id="{062C470C-FB61-2927-D95A-17F1E74AACFA}"/>
                    </a:ext>
                  </a:extLst>
                </p:cNvPr>
                <p:cNvGrpSpPr>
                  <a:grpSpLocks/>
                </p:cNvGrpSpPr>
                <p:nvPr/>
              </p:nvGrpSpPr>
              <p:grpSpPr>
                <a:xfrm>
                  <a:off x="9443467" y="3429000"/>
                  <a:ext cx="540000" cy="540000"/>
                  <a:chOff x="5460031" y="5599496"/>
                  <a:chExt cx="540000" cy="540000"/>
                </a:xfrm>
              </p:grpSpPr>
              <p:sp>
                <p:nvSpPr>
                  <p:cNvPr id="14" name="îš1îďè">
                    <a:extLst>
                      <a:ext uri="{FF2B5EF4-FFF2-40B4-BE49-F238E27FC236}">
                        <a16:creationId xmlns:a16="http://schemas.microsoft.com/office/drawing/2014/main" id="{1EAF465C-C1E6-BD72-1CCD-15956EBC393E}"/>
                      </a:ext>
                    </a:extLst>
                  </p:cNvPr>
                  <p:cNvSpPr txBox="1"/>
                  <p:nvPr/>
                </p:nvSpPr>
                <p:spPr>
                  <a:xfrm>
                    <a:off x="5460031" y="5599496"/>
                    <a:ext cx="540000" cy="540000"/>
                  </a:xfrm>
                  <a:prstGeom prst="ellipse">
                    <a:avLst/>
                  </a:prstGeom>
                  <a:solidFill>
                    <a:schemeClr val="accent1"/>
                  </a:solidFill>
                </p:spPr>
                <p:txBody>
                  <a:bodyPr wrap="none" lIns="108000" tIns="108000" rIns="108000" bIns="108000"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kumimoji="1" lang="zh-CN" altLang="en-US" sz="2000" b="1" dirty="0">
                      <a:noFill/>
                    </a:endParaRPr>
                  </a:p>
                </p:txBody>
              </p:sp>
              <p:sp>
                <p:nvSpPr>
                  <p:cNvPr id="15" name="ïṧľídè">
                    <a:extLst>
                      <a:ext uri="{FF2B5EF4-FFF2-40B4-BE49-F238E27FC236}">
                        <a16:creationId xmlns:a16="http://schemas.microsoft.com/office/drawing/2014/main" id="{D4D1DBA0-9DB6-7D96-020F-D92933AB632E}"/>
                      </a:ext>
                    </a:extLst>
                  </p:cNvPr>
                  <p:cNvSpPr/>
                  <p:nvPr/>
                </p:nvSpPr>
                <p:spPr>
                  <a:xfrm>
                    <a:off x="5604182" y="5734497"/>
                    <a:ext cx="251698" cy="269998"/>
                  </a:xfrm>
                  <a:custGeom>
                    <a:avLst/>
                    <a:gdLst>
                      <a:gd name="connsiteX0" fmla="*/ 8356 w 487477"/>
                      <a:gd name="connsiteY0" fmla="*/ 512114 h 522922"/>
                      <a:gd name="connsiteX1" fmla="*/ 8356 w 487477"/>
                      <a:gd name="connsiteY1" fmla="*/ 512114 h 522922"/>
                      <a:gd name="connsiteX2" fmla="*/ 8356 w 487477"/>
                      <a:gd name="connsiteY2" fmla="*/ 512114 h 522922"/>
                      <a:gd name="connsiteX3" fmla="*/ 7404 w 487477"/>
                      <a:gd name="connsiteY3" fmla="*/ 511161 h 522922"/>
                      <a:gd name="connsiteX4" fmla="*/ 5499 w 487477"/>
                      <a:gd name="connsiteY4" fmla="*/ 508303 h 522922"/>
                      <a:gd name="connsiteX5" fmla="*/ 5499 w 487477"/>
                      <a:gd name="connsiteY5" fmla="*/ 508303 h 522922"/>
                      <a:gd name="connsiteX6" fmla="*/ 5499 w 487477"/>
                      <a:gd name="connsiteY6" fmla="*/ 507351 h 522922"/>
                      <a:gd name="connsiteX7" fmla="*/ 4546 w 487477"/>
                      <a:gd name="connsiteY7" fmla="*/ 505446 h 522922"/>
                      <a:gd name="connsiteX8" fmla="*/ 3593 w 487477"/>
                      <a:gd name="connsiteY8" fmla="*/ 503541 h 522922"/>
                      <a:gd name="connsiteX9" fmla="*/ 3593 w 487477"/>
                      <a:gd name="connsiteY9" fmla="*/ 503541 h 522922"/>
                      <a:gd name="connsiteX10" fmla="*/ 3593 w 487477"/>
                      <a:gd name="connsiteY10" fmla="*/ 503541 h 522922"/>
                      <a:gd name="connsiteX11" fmla="*/ 3593 w 487477"/>
                      <a:gd name="connsiteY11" fmla="*/ 503541 h 522922"/>
                      <a:gd name="connsiteX12" fmla="*/ 2641 w 487477"/>
                      <a:gd name="connsiteY12" fmla="*/ 501636 h 522922"/>
                      <a:gd name="connsiteX13" fmla="*/ 2641 w 487477"/>
                      <a:gd name="connsiteY13" fmla="*/ 500684 h 522922"/>
                      <a:gd name="connsiteX14" fmla="*/ 1689 w 487477"/>
                      <a:gd name="connsiteY14" fmla="*/ 498778 h 522922"/>
                      <a:gd name="connsiteX15" fmla="*/ 736 w 487477"/>
                      <a:gd name="connsiteY15" fmla="*/ 494968 h 522922"/>
                      <a:gd name="connsiteX16" fmla="*/ 736 w 487477"/>
                      <a:gd name="connsiteY16" fmla="*/ 492111 h 522922"/>
                      <a:gd name="connsiteX17" fmla="*/ 736 w 487477"/>
                      <a:gd name="connsiteY17" fmla="*/ 485443 h 522922"/>
                      <a:gd name="connsiteX18" fmla="*/ 5499 w 487477"/>
                      <a:gd name="connsiteY18" fmla="*/ 467346 h 522922"/>
                      <a:gd name="connsiteX19" fmla="*/ 155041 w 487477"/>
                      <a:gd name="connsiteY19" fmla="*/ 151116 h 522922"/>
                      <a:gd name="connsiteX20" fmla="*/ 158851 w 487477"/>
                      <a:gd name="connsiteY20" fmla="*/ 134924 h 522922"/>
                      <a:gd name="connsiteX21" fmla="*/ 158851 w 487477"/>
                      <a:gd name="connsiteY21" fmla="*/ 19671 h 522922"/>
                      <a:gd name="connsiteX22" fmla="*/ 120751 w 487477"/>
                      <a:gd name="connsiteY22" fmla="*/ 19671 h 522922"/>
                      <a:gd name="connsiteX23" fmla="*/ 120751 w 487477"/>
                      <a:gd name="connsiteY23" fmla="*/ 621 h 522922"/>
                      <a:gd name="connsiteX24" fmla="*/ 368401 w 487477"/>
                      <a:gd name="connsiteY24" fmla="*/ 621 h 522922"/>
                      <a:gd name="connsiteX25" fmla="*/ 368401 w 487477"/>
                      <a:gd name="connsiteY25" fmla="*/ 19671 h 522922"/>
                      <a:gd name="connsiteX26" fmla="*/ 330301 w 487477"/>
                      <a:gd name="connsiteY26" fmla="*/ 19671 h 522922"/>
                      <a:gd name="connsiteX27" fmla="*/ 330301 w 487477"/>
                      <a:gd name="connsiteY27" fmla="*/ 134924 h 522922"/>
                      <a:gd name="connsiteX28" fmla="*/ 334111 w 487477"/>
                      <a:gd name="connsiteY28" fmla="*/ 151116 h 522922"/>
                      <a:gd name="connsiteX29" fmla="*/ 483654 w 487477"/>
                      <a:gd name="connsiteY29" fmla="*/ 467346 h 522922"/>
                      <a:gd name="connsiteX30" fmla="*/ 485558 w 487477"/>
                      <a:gd name="connsiteY30" fmla="*/ 504493 h 522922"/>
                      <a:gd name="connsiteX31" fmla="*/ 485558 w 487477"/>
                      <a:gd name="connsiteY31" fmla="*/ 504493 h 522922"/>
                      <a:gd name="connsiteX32" fmla="*/ 484606 w 487477"/>
                      <a:gd name="connsiteY32" fmla="*/ 506399 h 522922"/>
                      <a:gd name="connsiteX33" fmla="*/ 459841 w 487477"/>
                      <a:gd name="connsiteY33" fmla="*/ 523543 h 522922"/>
                      <a:gd name="connsiteX34" fmla="*/ 457936 w 487477"/>
                      <a:gd name="connsiteY34" fmla="*/ 523543 h 522922"/>
                      <a:gd name="connsiteX35" fmla="*/ 32168 w 487477"/>
                      <a:gd name="connsiteY35" fmla="*/ 523543 h 522922"/>
                      <a:gd name="connsiteX36" fmla="*/ 30264 w 487477"/>
                      <a:gd name="connsiteY36" fmla="*/ 523543 h 522922"/>
                      <a:gd name="connsiteX37" fmla="*/ 27406 w 487477"/>
                      <a:gd name="connsiteY37" fmla="*/ 523543 h 522922"/>
                      <a:gd name="connsiteX38" fmla="*/ 23596 w 487477"/>
                      <a:gd name="connsiteY38" fmla="*/ 522591 h 522922"/>
                      <a:gd name="connsiteX39" fmla="*/ 23596 w 487477"/>
                      <a:gd name="connsiteY39" fmla="*/ 522591 h 522922"/>
                      <a:gd name="connsiteX40" fmla="*/ 17881 w 487477"/>
                      <a:gd name="connsiteY40" fmla="*/ 520686 h 522922"/>
                      <a:gd name="connsiteX41" fmla="*/ 15976 w 487477"/>
                      <a:gd name="connsiteY41" fmla="*/ 519734 h 522922"/>
                      <a:gd name="connsiteX42" fmla="*/ 15024 w 487477"/>
                      <a:gd name="connsiteY42" fmla="*/ 518781 h 522922"/>
                      <a:gd name="connsiteX43" fmla="*/ 10261 w 487477"/>
                      <a:gd name="connsiteY43" fmla="*/ 514971 h 522922"/>
                      <a:gd name="connsiteX44" fmla="*/ 8356 w 487477"/>
                      <a:gd name="connsiteY44" fmla="*/ 512114 h 522922"/>
                      <a:gd name="connsiteX45" fmla="*/ 8356 w 487477"/>
                      <a:gd name="connsiteY45" fmla="*/ 512114 h 522922"/>
                      <a:gd name="connsiteX46" fmla="*/ 255054 w 487477"/>
                      <a:gd name="connsiteY46" fmla="*/ 402576 h 522922"/>
                      <a:gd name="connsiteX47" fmla="*/ 252196 w 487477"/>
                      <a:gd name="connsiteY47" fmla="*/ 404481 h 522922"/>
                      <a:gd name="connsiteX48" fmla="*/ 246481 w 487477"/>
                      <a:gd name="connsiteY48" fmla="*/ 408291 h 522922"/>
                      <a:gd name="connsiteX49" fmla="*/ 55029 w 487477"/>
                      <a:gd name="connsiteY49" fmla="*/ 414959 h 522922"/>
                      <a:gd name="connsiteX50" fmla="*/ 51218 w 487477"/>
                      <a:gd name="connsiteY50" fmla="*/ 413053 h 522922"/>
                      <a:gd name="connsiteX51" fmla="*/ 22643 w 487477"/>
                      <a:gd name="connsiteY51" fmla="*/ 474014 h 522922"/>
                      <a:gd name="connsiteX52" fmla="*/ 21691 w 487477"/>
                      <a:gd name="connsiteY52" fmla="*/ 475918 h 522922"/>
                      <a:gd name="connsiteX53" fmla="*/ 21691 w 487477"/>
                      <a:gd name="connsiteY53" fmla="*/ 495921 h 522922"/>
                      <a:gd name="connsiteX54" fmla="*/ 29311 w 487477"/>
                      <a:gd name="connsiteY54" fmla="*/ 502589 h 522922"/>
                      <a:gd name="connsiteX55" fmla="*/ 30264 w 487477"/>
                      <a:gd name="connsiteY55" fmla="*/ 502589 h 522922"/>
                      <a:gd name="connsiteX56" fmla="*/ 31216 w 487477"/>
                      <a:gd name="connsiteY56" fmla="*/ 502589 h 522922"/>
                      <a:gd name="connsiteX57" fmla="*/ 456983 w 487477"/>
                      <a:gd name="connsiteY57" fmla="*/ 502589 h 522922"/>
                      <a:gd name="connsiteX58" fmla="*/ 457936 w 487477"/>
                      <a:gd name="connsiteY58" fmla="*/ 502589 h 522922"/>
                      <a:gd name="connsiteX59" fmla="*/ 466508 w 487477"/>
                      <a:gd name="connsiteY59" fmla="*/ 495921 h 522922"/>
                      <a:gd name="connsiteX60" fmla="*/ 467461 w 487477"/>
                      <a:gd name="connsiteY60" fmla="*/ 477824 h 522922"/>
                      <a:gd name="connsiteX61" fmla="*/ 466508 w 487477"/>
                      <a:gd name="connsiteY61" fmla="*/ 475918 h 522922"/>
                      <a:gd name="connsiteX62" fmla="*/ 465556 w 487477"/>
                      <a:gd name="connsiteY62" fmla="*/ 474014 h 522922"/>
                      <a:gd name="connsiteX63" fmla="*/ 423646 w 487477"/>
                      <a:gd name="connsiteY63" fmla="*/ 385431 h 522922"/>
                      <a:gd name="connsiteX64" fmla="*/ 255054 w 487477"/>
                      <a:gd name="connsiteY64" fmla="*/ 402576 h 522922"/>
                      <a:gd name="connsiteX65" fmla="*/ 305536 w 487477"/>
                      <a:gd name="connsiteY65" fmla="*/ 255891 h 522922"/>
                      <a:gd name="connsiteX66" fmla="*/ 272199 w 487477"/>
                      <a:gd name="connsiteY66" fmla="*/ 289228 h 522922"/>
                      <a:gd name="connsiteX67" fmla="*/ 305536 w 487477"/>
                      <a:gd name="connsiteY67" fmla="*/ 322566 h 522922"/>
                      <a:gd name="connsiteX68" fmla="*/ 338874 w 487477"/>
                      <a:gd name="connsiteY68" fmla="*/ 289228 h 522922"/>
                      <a:gd name="connsiteX69" fmla="*/ 305536 w 487477"/>
                      <a:gd name="connsiteY69" fmla="*/ 255891 h 52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7477" h="522922">
                        <a:moveTo>
                          <a:pt x="8356" y="512114"/>
                        </a:moveTo>
                        <a:lnTo>
                          <a:pt x="8356" y="512114"/>
                        </a:lnTo>
                        <a:lnTo>
                          <a:pt x="8356" y="512114"/>
                        </a:lnTo>
                        <a:lnTo>
                          <a:pt x="7404" y="511161"/>
                        </a:lnTo>
                        <a:cubicBezTo>
                          <a:pt x="6451" y="510209"/>
                          <a:pt x="6451" y="509256"/>
                          <a:pt x="5499" y="508303"/>
                        </a:cubicBezTo>
                        <a:lnTo>
                          <a:pt x="5499" y="508303"/>
                        </a:lnTo>
                        <a:lnTo>
                          <a:pt x="5499" y="507351"/>
                        </a:lnTo>
                        <a:lnTo>
                          <a:pt x="4546" y="505446"/>
                        </a:lnTo>
                        <a:lnTo>
                          <a:pt x="3593" y="503541"/>
                        </a:lnTo>
                        <a:lnTo>
                          <a:pt x="3593" y="503541"/>
                        </a:lnTo>
                        <a:lnTo>
                          <a:pt x="3593" y="503541"/>
                        </a:lnTo>
                        <a:lnTo>
                          <a:pt x="3593" y="503541"/>
                        </a:lnTo>
                        <a:lnTo>
                          <a:pt x="2641" y="501636"/>
                        </a:lnTo>
                        <a:cubicBezTo>
                          <a:pt x="2641" y="501636"/>
                          <a:pt x="2641" y="500684"/>
                          <a:pt x="2641" y="500684"/>
                        </a:cubicBezTo>
                        <a:cubicBezTo>
                          <a:pt x="2641" y="499731"/>
                          <a:pt x="2641" y="499731"/>
                          <a:pt x="1689" y="498778"/>
                        </a:cubicBezTo>
                        <a:cubicBezTo>
                          <a:pt x="1689" y="497826"/>
                          <a:pt x="736" y="495921"/>
                          <a:pt x="736" y="494968"/>
                        </a:cubicBezTo>
                        <a:lnTo>
                          <a:pt x="736" y="492111"/>
                        </a:lnTo>
                        <a:cubicBezTo>
                          <a:pt x="736" y="490206"/>
                          <a:pt x="736" y="487349"/>
                          <a:pt x="736" y="485443"/>
                        </a:cubicBezTo>
                        <a:cubicBezTo>
                          <a:pt x="736" y="478776"/>
                          <a:pt x="2641" y="473061"/>
                          <a:pt x="5499" y="467346"/>
                        </a:cubicBezTo>
                        <a:lnTo>
                          <a:pt x="155041" y="151116"/>
                        </a:lnTo>
                        <a:cubicBezTo>
                          <a:pt x="157899" y="146353"/>
                          <a:pt x="158851" y="140639"/>
                          <a:pt x="158851" y="134924"/>
                        </a:cubicBezTo>
                        <a:lnTo>
                          <a:pt x="158851" y="19671"/>
                        </a:lnTo>
                        <a:lnTo>
                          <a:pt x="120751" y="19671"/>
                        </a:lnTo>
                        <a:lnTo>
                          <a:pt x="120751" y="621"/>
                        </a:lnTo>
                        <a:lnTo>
                          <a:pt x="368401" y="621"/>
                        </a:lnTo>
                        <a:lnTo>
                          <a:pt x="368401" y="19671"/>
                        </a:lnTo>
                        <a:lnTo>
                          <a:pt x="330301" y="19671"/>
                        </a:lnTo>
                        <a:lnTo>
                          <a:pt x="330301" y="134924"/>
                        </a:lnTo>
                        <a:cubicBezTo>
                          <a:pt x="330301" y="140639"/>
                          <a:pt x="331254" y="146353"/>
                          <a:pt x="334111" y="151116"/>
                        </a:cubicBezTo>
                        <a:lnTo>
                          <a:pt x="483654" y="467346"/>
                        </a:lnTo>
                        <a:cubicBezTo>
                          <a:pt x="489368" y="478776"/>
                          <a:pt x="489368" y="492111"/>
                          <a:pt x="485558" y="504493"/>
                        </a:cubicBezTo>
                        <a:lnTo>
                          <a:pt x="485558" y="504493"/>
                        </a:lnTo>
                        <a:lnTo>
                          <a:pt x="484606" y="506399"/>
                        </a:lnTo>
                        <a:cubicBezTo>
                          <a:pt x="479843" y="515924"/>
                          <a:pt x="470318" y="522591"/>
                          <a:pt x="459841" y="523543"/>
                        </a:cubicBezTo>
                        <a:lnTo>
                          <a:pt x="457936" y="523543"/>
                        </a:lnTo>
                        <a:lnTo>
                          <a:pt x="32168" y="523543"/>
                        </a:lnTo>
                        <a:lnTo>
                          <a:pt x="30264" y="523543"/>
                        </a:lnTo>
                        <a:cubicBezTo>
                          <a:pt x="29311" y="523543"/>
                          <a:pt x="28358" y="523543"/>
                          <a:pt x="27406" y="523543"/>
                        </a:cubicBezTo>
                        <a:cubicBezTo>
                          <a:pt x="26454" y="523543"/>
                          <a:pt x="24549" y="523543"/>
                          <a:pt x="23596" y="522591"/>
                        </a:cubicBezTo>
                        <a:lnTo>
                          <a:pt x="23596" y="522591"/>
                        </a:lnTo>
                        <a:cubicBezTo>
                          <a:pt x="21691" y="521639"/>
                          <a:pt x="19786" y="521639"/>
                          <a:pt x="17881" y="520686"/>
                        </a:cubicBezTo>
                        <a:lnTo>
                          <a:pt x="15976" y="519734"/>
                        </a:lnTo>
                        <a:cubicBezTo>
                          <a:pt x="15976" y="519734"/>
                          <a:pt x="15024" y="519734"/>
                          <a:pt x="15024" y="518781"/>
                        </a:cubicBezTo>
                        <a:cubicBezTo>
                          <a:pt x="13118" y="517828"/>
                          <a:pt x="11214" y="515924"/>
                          <a:pt x="10261" y="514971"/>
                        </a:cubicBezTo>
                        <a:lnTo>
                          <a:pt x="8356" y="512114"/>
                        </a:lnTo>
                        <a:lnTo>
                          <a:pt x="8356" y="512114"/>
                        </a:lnTo>
                        <a:close/>
                        <a:moveTo>
                          <a:pt x="255054" y="402576"/>
                        </a:moveTo>
                        <a:lnTo>
                          <a:pt x="252196" y="404481"/>
                        </a:lnTo>
                        <a:lnTo>
                          <a:pt x="246481" y="408291"/>
                        </a:lnTo>
                        <a:cubicBezTo>
                          <a:pt x="198856" y="439724"/>
                          <a:pt x="119799" y="440676"/>
                          <a:pt x="55029" y="414959"/>
                        </a:cubicBezTo>
                        <a:lnTo>
                          <a:pt x="51218" y="413053"/>
                        </a:lnTo>
                        <a:lnTo>
                          <a:pt x="22643" y="474014"/>
                        </a:lnTo>
                        <a:lnTo>
                          <a:pt x="21691" y="475918"/>
                        </a:lnTo>
                        <a:cubicBezTo>
                          <a:pt x="18833" y="482586"/>
                          <a:pt x="18833" y="490206"/>
                          <a:pt x="21691" y="495921"/>
                        </a:cubicBezTo>
                        <a:cubicBezTo>
                          <a:pt x="22643" y="498778"/>
                          <a:pt x="25501" y="501636"/>
                          <a:pt x="29311" y="502589"/>
                        </a:cubicBezTo>
                        <a:lnTo>
                          <a:pt x="30264" y="502589"/>
                        </a:lnTo>
                        <a:lnTo>
                          <a:pt x="31216" y="502589"/>
                        </a:lnTo>
                        <a:lnTo>
                          <a:pt x="456983" y="502589"/>
                        </a:lnTo>
                        <a:lnTo>
                          <a:pt x="457936" y="502589"/>
                        </a:lnTo>
                        <a:cubicBezTo>
                          <a:pt x="461746" y="502589"/>
                          <a:pt x="464604" y="499731"/>
                          <a:pt x="466508" y="495921"/>
                        </a:cubicBezTo>
                        <a:cubicBezTo>
                          <a:pt x="468414" y="490206"/>
                          <a:pt x="469366" y="483539"/>
                          <a:pt x="467461" y="477824"/>
                        </a:cubicBezTo>
                        <a:lnTo>
                          <a:pt x="466508" y="475918"/>
                        </a:lnTo>
                        <a:lnTo>
                          <a:pt x="465556" y="474014"/>
                        </a:lnTo>
                        <a:lnTo>
                          <a:pt x="423646" y="385431"/>
                        </a:lnTo>
                        <a:cubicBezTo>
                          <a:pt x="365543" y="372096"/>
                          <a:pt x="296011" y="376859"/>
                          <a:pt x="255054" y="402576"/>
                        </a:cubicBezTo>
                        <a:close/>
                        <a:moveTo>
                          <a:pt x="305536" y="255891"/>
                        </a:moveTo>
                        <a:cubicBezTo>
                          <a:pt x="287439" y="255891"/>
                          <a:pt x="272199" y="271131"/>
                          <a:pt x="272199" y="289228"/>
                        </a:cubicBezTo>
                        <a:cubicBezTo>
                          <a:pt x="272199" y="307326"/>
                          <a:pt x="287439" y="322566"/>
                          <a:pt x="305536" y="322566"/>
                        </a:cubicBezTo>
                        <a:cubicBezTo>
                          <a:pt x="323633" y="322566"/>
                          <a:pt x="338874" y="307326"/>
                          <a:pt x="338874" y="289228"/>
                        </a:cubicBezTo>
                        <a:cubicBezTo>
                          <a:pt x="338874" y="270178"/>
                          <a:pt x="323633" y="255891"/>
                          <a:pt x="305536" y="255891"/>
                        </a:cubicBezTo>
                        <a:close/>
                      </a:path>
                    </a:pathLst>
                  </a:custGeom>
                  <a:solidFill>
                    <a:schemeClr val="bg1"/>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sp>
        <p:nvSpPr>
          <p:cNvPr id="2" name="文本框 1">
            <a:extLst>
              <a:ext uri="{FF2B5EF4-FFF2-40B4-BE49-F238E27FC236}">
                <a16:creationId xmlns:a16="http://schemas.microsoft.com/office/drawing/2014/main" id="{0EDDCE3D-9BD1-1B05-D32F-78A62C69E423}"/>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spTree>
    <p:custDataLst>
      <p:tags r:id="rId1"/>
    </p:custDataLst>
    <p:extLst>
      <p:ext uri="{BB962C8B-B14F-4D97-AF65-F5344CB8AC3E}">
        <p14:creationId xmlns:p14="http://schemas.microsoft.com/office/powerpoint/2010/main" val="25302317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išľïdê"/>
        <p:cNvGrpSpPr/>
        <p:nvPr/>
      </p:nvGrpSpPr>
      <p:grpSpPr>
        <a:xfrm>
          <a:off x="0" y="0"/>
          <a:ext cx="0" cy="0"/>
          <a:chOff x="0" y="0"/>
          <a:chExt cx="0" cy="0"/>
        </a:xfrm>
      </p:grpSpPr>
      <p:sp>
        <p:nvSpPr>
          <p:cNvPr id="25" name="iṥlïḑé">
            <a:extLst>
              <a:ext uri="{FF2B5EF4-FFF2-40B4-BE49-F238E27FC236}">
                <a16:creationId xmlns:a16="http://schemas.microsoft.com/office/drawing/2014/main" id="{6BF5EDC4-9BB1-4F3B-B19A-6E6F7D038695}"/>
              </a:ext>
            </a:extLst>
          </p:cNvPr>
          <p:cNvSpPr txBox="1"/>
          <p:nvPr/>
        </p:nvSpPr>
        <p:spPr>
          <a:xfrm>
            <a:off x="404101" y="1175024"/>
            <a:ext cx="4116528"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六、 市场调查的方法</a:t>
            </a:r>
            <a:endParaRPr kumimoji="0" lang="en-US" altLang="zh-CN" sz="2800" b="1" i="0" u="none" strike="noStrike" kern="1200" cap="none" spc="0" normalizeH="0" baseline="0" noProof="0" dirty="0">
              <a:ln>
                <a:noFill/>
              </a:ln>
              <a:effectLst/>
              <a:uLnTx/>
              <a:uFillTx/>
            </a:endParaRPr>
          </a:p>
        </p:txBody>
      </p:sp>
      <p:sp>
        <p:nvSpPr>
          <p:cNvPr id="32" name="íṣḷîḍê">
            <a:extLst>
              <a:ext uri="{FF2B5EF4-FFF2-40B4-BE49-F238E27FC236}">
                <a16:creationId xmlns:a16="http://schemas.microsoft.com/office/drawing/2014/main" id="{E23A0E36-8009-47CC-85F4-F13B1FA4B3DE}"/>
              </a:ext>
            </a:extLst>
          </p:cNvPr>
          <p:cNvSpPr/>
          <p:nvPr/>
        </p:nvSpPr>
        <p:spPr>
          <a:xfrm>
            <a:off x="3888232" y="5084817"/>
            <a:ext cx="162386" cy="17800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35" name="ïṧļïde">
            <a:extLst>
              <a:ext uri="{FF2B5EF4-FFF2-40B4-BE49-F238E27FC236}">
                <a16:creationId xmlns:a16="http://schemas.microsoft.com/office/drawing/2014/main" id="{181BBAB7-7083-46CB-895A-037303D64C1E}"/>
              </a:ext>
            </a:extLst>
          </p:cNvPr>
          <p:cNvSpPr/>
          <p:nvPr/>
        </p:nvSpPr>
        <p:spPr>
          <a:xfrm>
            <a:off x="6665347" y="5096548"/>
            <a:ext cx="178001" cy="148188"/>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38" name="íšḻíďê">
            <a:extLst>
              <a:ext uri="{FF2B5EF4-FFF2-40B4-BE49-F238E27FC236}">
                <a16:creationId xmlns:a16="http://schemas.microsoft.com/office/drawing/2014/main" id="{2C0F2ACB-20A2-4069-A6D1-D321A9A4B357}"/>
              </a:ext>
            </a:extLst>
          </p:cNvPr>
          <p:cNvSpPr/>
          <p:nvPr/>
        </p:nvSpPr>
        <p:spPr>
          <a:xfrm>
            <a:off x="9446083" y="5102947"/>
            <a:ext cx="178001" cy="141741"/>
          </a:xfrm>
          <a:custGeom>
            <a:avLst/>
            <a:gdLst>
              <a:gd name="connsiteX0" fmla="*/ 486767 w 514350"/>
              <a:gd name="connsiteY0" fmla="*/ 621 h 409575"/>
              <a:gd name="connsiteX1" fmla="*/ 515342 w 514350"/>
              <a:gd name="connsiteY1" fmla="*/ 29196 h 409575"/>
              <a:gd name="connsiteX2" fmla="*/ 515342 w 514350"/>
              <a:gd name="connsiteY2" fmla="*/ 324471 h 409575"/>
              <a:gd name="connsiteX3" fmla="*/ 486767 w 514350"/>
              <a:gd name="connsiteY3" fmla="*/ 353046 h 409575"/>
              <a:gd name="connsiteX4" fmla="*/ 192159 w 514350"/>
              <a:gd name="connsiteY4" fmla="*/ 353046 h 409575"/>
              <a:gd name="connsiteX5" fmla="*/ 115387 w 514350"/>
              <a:gd name="connsiteY5" fmla="*/ 410196 h 409575"/>
              <a:gd name="connsiteX6" fmla="*/ 115387 w 514350"/>
              <a:gd name="connsiteY6" fmla="*/ 353046 h 409575"/>
              <a:gd name="connsiteX7" fmla="*/ 29567 w 514350"/>
              <a:gd name="connsiteY7" fmla="*/ 353046 h 409575"/>
              <a:gd name="connsiteX8" fmla="*/ 992 w 514350"/>
              <a:gd name="connsiteY8" fmla="*/ 324471 h 409575"/>
              <a:gd name="connsiteX9" fmla="*/ 992 w 514350"/>
              <a:gd name="connsiteY9" fmla="*/ 29196 h 409575"/>
              <a:gd name="connsiteX10" fmla="*/ 29567 w 514350"/>
              <a:gd name="connsiteY10" fmla="*/ 621 h 409575"/>
              <a:gd name="connsiteX11" fmla="*/ 486767 w 514350"/>
              <a:gd name="connsiteY11" fmla="*/ 621 h 409575"/>
              <a:gd name="connsiteX12" fmla="*/ 124817 w 514350"/>
              <a:gd name="connsiteY12" fmla="*/ 143496 h 409575"/>
              <a:gd name="connsiteX13" fmla="*/ 91480 w 514350"/>
              <a:gd name="connsiteY13" fmla="*/ 176834 h 409575"/>
              <a:gd name="connsiteX14" fmla="*/ 124817 w 514350"/>
              <a:gd name="connsiteY14" fmla="*/ 210171 h 409575"/>
              <a:gd name="connsiteX15" fmla="*/ 158155 w 514350"/>
              <a:gd name="connsiteY15" fmla="*/ 176834 h 409575"/>
              <a:gd name="connsiteX16" fmla="*/ 124817 w 514350"/>
              <a:gd name="connsiteY16" fmla="*/ 143496 h 409575"/>
              <a:gd name="connsiteX17" fmla="*/ 258167 w 514350"/>
              <a:gd name="connsiteY17" fmla="*/ 143496 h 409575"/>
              <a:gd name="connsiteX18" fmla="*/ 224830 w 514350"/>
              <a:gd name="connsiteY18" fmla="*/ 176834 h 409575"/>
              <a:gd name="connsiteX19" fmla="*/ 258167 w 514350"/>
              <a:gd name="connsiteY19" fmla="*/ 210171 h 409575"/>
              <a:gd name="connsiteX20" fmla="*/ 291505 w 514350"/>
              <a:gd name="connsiteY20" fmla="*/ 176834 h 409575"/>
              <a:gd name="connsiteX21" fmla="*/ 258167 w 514350"/>
              <a:gd name="connsiteY21" fmla="*/ 143496 h 409575"/>
              <a:gd name="connsiteX22" fmla="*/ 391517 w 514350"/>
              <a:gd name="connsiteY22" fmla="*/ 143496 h 409575"/>
              <a:gd name="connsiteX23" fmla="*/ 358180 w 514350"/>
              <a:gd name="connsiteY23" fmla="*/ 176834 h 409575"/>
              <a:gd name="connsiteX24" fmla="*/ 391517 w 514350"/>
              <a:gd name="connsiteY24" fmla="*/ 210171 h 409575"/>
              <a:gd name="connsiteX25" fmla="*/ 424855 w 514350"/>
              <a:gd name="connsiteY25" fmla="*/ 176834 h 409575"/>
              <a:gd name="connsiteX26" fmla="*/ 391517 w 514350"/>
              <a:gd name="connsiteY26"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350" h="409575">
                <a:moveTo>
                  <a:pt x="486767" y="621"/>
                </a:moveTo>
                <a:cubicBezTo>
                  <a:pt x="502579" y="621"/>
                  <a:pt x="515342" y="13385"/>
                  <a:pt x="515342" y="29196"/>
                </a:cubicBezTo>
                <a:lnTo>
                  <a:pt x="515342" y="324471"/>
                </a:lnTo>
                <a:cubicBezTo>
                  <a:pt x="515342" y="340282"/>
                  <a:pt x="502579" y="353046"/>
                  <a:pt x="486767" y="353046"/>
                </a:cubicBezTo>
                <a:lnTo>
                  <a:pt x="192159" y="353046"/>
                </a:lnTo>
                <a:lnTo>
                  <a:pt x="115387" y="410196"/>
                </a:lnTo>
                <a:lnTo>
                  <a:pt x="115387" y="353046"/>
                </a:lnTo>
                <a:lnTo>
                  <a:pt x="29567" y="353046"/>
                </a:lnTo>
                <a:cubicBezTo>
                  <a:pt x="13755" y="353046"/>
                  <a:pt x="992" y="340282"/>
                  <a:pt x="992" y="324471"/>
                </a:cubicBezTo>
                <a:lnTo>
                  <a:pt x="992" y="29196"/>
                </a:lnTo>
                <a:cubicBezTo>
                  <a:pt x="992" y="13385"/>
                  <a:pt x="13755" y="621"/>
                  <a:pt x="29567" y="621"/>
                </a:cubicBezTo>
                <a:lnTo>
                  <a:pt x="486767"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4" name="文本框 3">
            <a:extLst>
              <a:ext uri="{FF2B5EF4-FFF2-40B4-BE49-F238E27FC236}">
                <a16:creationId xmlns:a16="http://schemas.microsoft.com/office/drawing/2014/main" id="{BC86C791-13CC-CBD0-8F7F-009A23E1EB4C}"/>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grpSp>
        <p:nvGrpSpPr>
          <p:cNvPr id="27" name="组合 26">
            <a:extLst>
              <a:ext uri="{FF2B5EF4-FFF2-40B4-BE49-F238E27FC236}">
                <a16:creationId xmlns:a16="http://schemas.microsoft.com/office/drawing/2014/main" id="{693F8012-6B59-5754-0020-53BF4CE3BF74}"/>
              </a:ext>
            </a:extLst>
          </p:cNvPr>
          <p:cNvGrpSpPr/>
          <p:nvPr/>
        </p:nvGrpSpPr>
        <p:grpSpPr>
          <a:xfrm>
            <a:off x="1151148" y="2511830"/>
            <a:ext cx="9889703" cy="1235186"/>
            <a:chOff x="1315124" y="1930014"/>
            <a:chExt cx="9889703" cy="1235186"/>
          </a:xfrm>
        </p:grpSpPr>
        <p:grpSp>
          <p:nvGrpSpPr>
            <p:cNvPr id="5" name="组合 4">
              <a:extLst>
                <a:ext uri="{FF2B5EF4-FFF2-40B4-BE49-F238E27FC236}">
                  <a16:creationId xmlns:a16="http://schemas.microsoft.com/office/drawing/2014/main" id="{371A69A8-767F-7995-EFF1-EDEBBA4B285B}"/>
                </a:ext>
              </a:extLst>
            </p:cNvPr>
            <p:cNvGrpSpPr/>
            <p:nvPr/>
          </p:nvGrpSpPr>
          <p:grpSpPr>
            <a:xfrm>
              <a:off x="2532579" y="1930014"/>
              <a:ext cx="7467171" cy="712627"/>
              <a:chOff x="2368602" y="3432069"/>
              <a:chExt cx="7467171" cy="1135720"/>
            </a:xfrm>
          </p:grpSpPr>
          <p:cxnSp>
            <p:nvCxnSpPr>
              <p:cNvPr id="6" name="ïş1íḋê">
                <a:extLst>
                  <a:ext uri="{FF2B5EF4-FFF2-40B4-BE49-F238E27FC236}">
                    <a16:creationId xmlns:a16="http://schemas.microsoft.com/office/drawing/2014/main" id="{8BA32E05-3590-3156-395F-C578B2D54A19}"/>
                  </a:ext>
                </a:extLst>
              </p:cNvPr>
              <p:cNvCxnSpPr>
                <a:cxnSpLocks/>
              </p:cNvCxnSpPr>
              <p:nvPr/>
            </p:nvCxnSpPr>
            <p:spPr>
              <a:xfrm>
                <a:off x="6095999" y="3432069"/>
                <a:ext cx="0" cy="1135719"/>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 name="î$1îde">
                <a:extLst>
                  <a:ext uri="{FF2B5EF4-FFF2-40B4-BE49-F238E27FC236}">
                    <a16:creationId xmlns:a16="http://schemas.microsoft.com/office/drawing/2014/main" id="{5810D609-DB5A-BE71-AD4A-10378B6BF1F2}"/>
                  </a:ext>
                </a:extLst>
              </p:cNvPr>
              <p:cNvCxnSpPr>
                <a:cxnSpLocks/>
              </p:cNvCxnSpPr>
              <p:nvPr/>
            </p:nvCxnSpPr>
            <p:spPr>
              <a:xfrm flipH="1">
                <a:off x="2368602" y="3999929"/>
                <a:ext cx="7467171" cy="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8" name="ïSliḋê">
                <a:extLst>
                  <a:ext uri="{FF2B5EF4-FFF2-40B4-BE49-F238E27FC236}">
                    <a16:creationId xmlns:a16="http://schemas.microsoft.com/office/drawing/2014/main" id="{5FBAD045-2DF8-EF59-DAD3-869432F674BE}"/>
                  </a:ext>
                </a:extLst>
              </p:cNvPr>
              <p:cNvCxnSpPr>
                <a:cxnSpLocks/>
              </p:cNvCxnSpPr>
              <p:nvPr/>
            </p:nvCxnSpPr>
            <p:spPr>
              <a:xfrm>
                <a:off x="2375488" y="3999929"/>
                <a:ext cx="0" cy="56786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20" name="işḷîḍé">
                <a:extLst>
                  <a:ext uri="{FF2B5EF4-FFF2-40B4-BE49-F238E27FC236}">
                    <a16:creationId xmlns:a16="http://schemas.microsoft.com/office/drawing/2014/main" id="{C404E428-FB98-D19B-4FC6-9CCB66E42622}"/>
                  </a:ext>
                </a:extLst>
              </p:cNvPr>
              <p:cNvCxnSpPr>
                <a:cxnSpLocks/>
              </p:cNvCxnSpPr>
              <p:nvPr/>
            </p:nvCxnSpPr>
            <p:spPr>
              <a:xfrm flipH="1">
                <a:off x="9816512" y="3999929"/>
                <a:ext cx="0" cy="56786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1" name="组合 20">
              <a:extLst>
                <a:ext uri="{FF2B5EF4-FFF2-40B4-BE49-F238E27FC236}">
                  <a16:creationId xmlns:a16="http://schemas.microsoft.com/office/drawing/2014/main" id="{ED19F643-BA0C-C94B-F42A-0504C1ABC14C}"/>
                </a:ext>
              </a:extLst>
            </p:cNvPr>
            <p:cNvGrpSpPr/>
            <p:nvPr/>
          </p:nvGrpSpPr>
          <p:grpSpPr>
            <a:xfrm>
              <a:off x="1315124" y="2665017"/>
              <a:ext cx="9889703" cy="500183"/>
              <a:chOff x="1151149" y="4567789"/>
              <a:chExt cx="9889703" cy="500183"/>
            </a:xfrm>
          </p:grpSpPr>
          <p:sp>
            <p:nvSpPr>
              <p:cNvPr id="22" name="iṣlíḓê">
                <a:extLst>
                  <a:ext uri="{FF2B5EF4-FFF2-40B4-BE49-F238E27FC236}">
                    <a16:creationId xmlns:a16="http://schemas.microsoft.com/office/drawing/2014/main" id="{76C0F78E-582B-709C-F950-7371DEB187FF}"/>
                  </a:ext>
                </a:extLst>
              </p:cNvPr>
              <p:cNvSpPr/>
              <p:nvPr/>
            </p:nvSpPr>
            <p:spPr>
              <a:xfrm>
                <a:off x="1151149" y="4567789"/>
                <a:ext cx="2448678" cy="500183"/>
              </a:xfrm>
              <a:prstGeom prst="roundRect">
                <a:avLst>
                  <a:gd name="adj" fmla="val 10600"/>
                </a:avLst>
              </a:prstGeom>
              <a:solidFill>
                <a:schemeClr val="tx2">
                  <a:alpha val="15000"/>
                </a:schemeClr>
              </a:solidFill>
              <a:ln w="6055" cap="flat">
                <a:noFill/>
                <a:prstDash val="solid"/>
                <a:miter/>
              </a:ln>
            </p:spPr>
            <p:txBody>
              <a:bodyPr lIns="91440" tIns="45720" rIns="91440" bIns="45720" rtlCol="0" anchor="ctr">
                <a:noAutofit/>
              </a:bodyPr>
              <a:lstStyle/>
              <a:p>
                <a:pPr algn="ctr" defTabSz="913765">
                  <a:lnSpc>
                    <a:spcPct val="130000"/>
                  </a:lnSpc>
                </a:pPr>
                <a:r>
                  <a:rPr lang="en-US" altLang="zh-CN" b="1" dirty="0">
                    <a:solidFill>
                      <a:schemeClr val="tx1"/>
                    </a:solidFill>
                  </a:rPr>
                  <a:t>(1) </a:t>
                </a:r>
                <a:r>
                  <a:rPr lang="zh-CN" altLang="en-US" b="1" dirty="0">
                    <a:solidFill>
                      <a:schemeClr val="tx1"/>
                    </a:solidFill>
                  </a:rPr>
                  <a:t>观察法</a:t>
                </a:r>
                <a:endParaRPr lang="en-US" altLang="zh-CN" b="1" dirty="0">
                  <a:solidFill>
                    <a:schemeClr val="tx1"/>
                  </a:solidFill>
                </a:endParaRPr>
              </a:p>
            </p:txBody>
          </p:sp>
          <p:sp>
            <p:nvSpPr>
              <p:cNvPr id="23" name="íṡlîďè">
                <a:extLst>
                  <a:ext uri="{FF2B5EF4-FFF2-40B4-BE49-F238E27FC236}">
                    <a16:creationId xmlns:a16="http://schemas.microsoft.com/office/drawing/2014/main" id="{926C3C3B-E956-E1E7-0EC3-939F93ECE2AD}"/>
                  </a:ext>
                </a:extLst>
              </p:cNvPr>
              <p:cNvSpPr/>
              <p:nvPr/>
            </p:nvSpPr>
            <p:spPr>
              <a:xfrm flipH="1">
                <a:off x="8592174" y="4567789"/>
                <a:ext cx="2448678" cy="500183"/>
              </a:xfrm>
              <a:prstGeom prst="roundRect">
                <a:avLst>
                  <a:gd name="adj" fmla="val 10600"/>
                </a:avLst>
              </a:prstGeom>
              <a:solidFill>
                <a:schemeClr val="tx2">
                  <a:alpha val="15000"/>
                </a:schemeClr>
              </a:solidFill>
              <a:ln w="6055" cap="flat">
                <a:noFill/>
                <a:prstDash val="solid"/>
                <a:miter/>
              </a:ln>
            </p:spPr>
            <p:txBody>
              <a:bodyPr lIns="91440" tIns="45720" rIns="91440" bIns="45720" rtlCol="0" anchor="ctr">
                <a:noAutofit/>
              </a:bodyPr>
              <a:lstStyle/>
              <a:p>
                <a:pPr algn="ctr" defTabSz="913765">
                  <a:lnSpc>
                    <a:spcPct val="130000"/>
                  </a:lnSpc>
                </a:pPr>
                <a:r>
                  <a:rPr lang="en-US" altLang="zh-CN" b="1" dirty="0">
                    <a:solidFill>
                      <a:schemeClr val="tx1"/>
                    </a:solidFill>
                  </a:rPr>
                  <a:t>(3) </a:t>
                </a:r>
                <a:r>
                  <a:rPr lang="zh-CN" altLang="en-US" b="1" dirty="0">
                    <a:solidFill>
                      <a:schemeClr val="tx1"/>
                    </a:solidFill>
                  </a:rPr>
                  <a:t>实验法</a:t>
                </a:r>
                <a:endParaRPr lang="en-US" altLang="zh-CN" b="1" dirty="0">
                  <a:solidFill>
                    <a:schemeClr val="tx1"/>
                  </a:solidFill>
                </a:endParaRPr>
              </a:p>
            </p:txBody>
          </p:sp>
          <p:sp>
            <p:nvSpPr>
              <p:cNvPr id="24" name="îšļiḍé">
                <a:extLst>
                  <a:ext uri="{FF2B5EF4-FFF2-40B4-BE49-F238E27FC236}">
                    <a16:creationId xmlns:a16="http://schemas.microsoft.com/office/drawing/2014/main" id="{85C438D5-956D-C0EF-0E24-C3B9D5CAF6FF}"/>
                  </a:ext>
                </a:extLst>
              </p:cNvPr>
              <p:cNvSpPr/>
              <p:nvPr/>
            </p:nvSpPr>
            <p:spPr>
              <a:xfrm>
                <a:off x="4871661" y="4567789"/>
                <a:ext cx="2448678" cy="500183"/>
              </a:xfrm>
              <a:prstGeom prst="roundRect">
                <a:avLst>
                  <a:gd name="adj" fmla="val 10600"/>
                </a:avLst>
              </a:prstGeom>
              <a:solidFill>
                <a:schemeClr val="tx2">
                  <a:alpha val="15000"/>
                </a:schemeClr>
              </a:solidFill>
              <a:ln w="6055" cap="flat">
                <a:noFill/>
                <a:prstDash val="solid"/>
                <a:miter/>
              </a:ln>
            </p:spPr>
            <p:txBody>
              <a:bodyPr lIns="91440" tIns="45720" rIns="91440" bIns="45720" rtlCol="0" anchor="ctr">
                <a:noAutofit/>
              </a:bodyPr>
              <a:lstStyle/>
              <a:p>
                <a:pPr algn="ctr" defTabSz="913765">
                  <a:lnSpc>
                    <a:spcPct val="130000"/>
                  </a:lnSpc>
                </a:pPr>
                <a:r>
                  <a:rPr lang="en-US" altLang="zh-CN" b="1" dirty="0">
                    <a:solidFill>
                      <a:schemeClr val="tx1"/>
                    </a:solidFill>
                  </a:rPr>
                  <a:t>(2) </a:t>
                </a:r>
                <a:r>
                  <a:rPr lang="zh-CN" altLang="en-US" b="1" dirty="0">
                    <a:solidFill>
                      <a:schemeClr val="tx1"/>
                    </a:solidFill>
                  </a:rPr>
                  <a:t>询问法</a:t>
                </a:r>
                <a:endParaRPr lang="en-US" altLang="zh-CN" b="1" dirty="0">
                  <a:solidFill>
                    <a:schemeClr val="tx1"/>
                  </a:solidFill>
                </a:endParaRPr>
              </a:p>
            </p:txBody>
          </p:sp>
        </p:grpSp>
      </p:grpSp>
      <p:sp>
        <p:nvSpPr>
          <p:cNvPr id="39" name="iṡḷïḍê">
            <a:extLst>
              <a:ext uri="{FF2B5EF4-FFF2-40B4-BE49-F238E27FC236}">
                <a16:creationId xmlns:a16="http://schemas.microsoft.com/office/drawing/2014/main" id="{BF34E056-11F6-4E97-9B99-D2B5DB9E4DEE}"/>
              </a:ext>
            </a:extLst>
          </p:cNvPr>
          <p:cNvSpPr/>
          <p:nvPr/>
        </p:nvSpPr>
        <p:spPr>
          <a:xfrm>
            <a:off x="4871660" y="1883050"/>
            <a:ext cx="2448678" cy="500183"/>
          </a:xfrm>
          <a:prstGeom prst="roundRect">
            <a:avLst>
              <a:gd name="adj" fmla="val 10600"/>
            </a:avLst>
          </a:prstGeom>
          <a:solidFill>
            <a:schemeClr val="accent1"/>
          </a:solidFill>
          <a:ln w="6055" cap="flat">
            <a:noFill/>
            <a:prstDash val="solid"/>
            <a:miter/>
          </a:ln>
        </p:spPr>
        <p:txBody>
          <a:bodyPr lIns="91440" tIns="45720" rIns="91440" bIns="45720" rtlCol="0" anchor="ctr">
            <a:noAutofit/>
          </a:bodyPr>
          <a:lstStyle/>
          <a:p>
            <a:pPr algn="ctr" defTabSz="913765">
              <a:lnSpc>
                <a:spcPct val="130000"/>
              </a:lnSpc>
            </a:pPr>
            <a:r>
              <a:rPr lang="en-US" altLang="zh-CN" sz="2000" b="1" dirty="0">
                <a:solidFill>
                  <a:srgbClr val="FFFFFF"/>
                </a:solidFill>
              </a:rPr>
              <a:t>1.</a:t>
            </a:r>
            <a:r>
              <a:rPr lang="zh-CN" altLang="en-US" sz="2000" b="1" dirty="0">
                <a:solidFill>
                  <a:srgbClr val="FFFFFF"/>
                </a:solidFill>
              </a:rPr>
              <a:t>按调查方式分</a:t>
            </a:r>
          </a:p>
        </p:txBody>
      </p:sp>
      <p:sp>
        <p:nvSpPr>
          <p:cNvPr id="13" name="文本框 12">
            <a:extLst>
              <a:ext uri="{FF2B5EF4-FFF2-40B4-BE49-F238E27FC236}">
                <a16:creationId xmlns:a16="http://schemas.microsoft.com/office/drawing/2014/main" id="{D0B0AAE1-EB71-45B7-9CBC-A403A4E1C0CE}"/>
              </a:ext>
            </a:extLst>
          </p:cNvPr>
          <p:cNvSpPr txBox="1"/>
          <p:nvPr/>
        </p:nvSpPr>
        <p:spPr>
          <a:xfrm>
            <a:off x="1151148" y="3927108"/>
            <a:ext cx="2448678" cy="1569660"/>
          </a:xfrm>
          <a:prstGeom prst="rect">
            <a:avLst/>
          </a:prstGeom>
          <a:noFill/>
        </p:spPr>
        <p:txBody>
          <a:bodyPr wrap="square" rtlCol="0">
            <a:spAutoFit/>
          </a:bodyPr>
          <a:lstStyle/>
          <a:p>
            <a:r>
              <a:rPr lang="zh-CN" altLang="en-US" sz="1600" dirty="0"/>
              <a:t>指通过调查者进行直接观察，在被调查者不察觉的情况下观察和记录他（她）的行为方式。</a:t>
            </a:r>
            <a:endParaRPr lang="en-US" altLang="zh-CN" sz="1600" dirty="0"/>
          </a:p>
          <a:p>
            <a:pPr marL="285750" indent="-285750">
              <a:buFont typeface="Arial" panose="020B0604020202020204" pitchFamily="34" charset="0"/>
              <a:buChar char="•"/>
            </a:pPr>
            <a:r>
              <a:rPr lang="zh-CN" altLang="en-US" sz="1600" dirty="0"/>
              <a:t>行为记录法</a:t>
            </a:r>
            <a:endParaRPr lang="en-US" altLang="zh-CN" sz="1600" dirty="0"/>
          </a:p>
          <a:p>
            <a:pPr marL="285750" indent="-285750">
              <a:buFont typeface="Arial" panose="020B0604020202020204" pitchFamily="34" charset="0"/>
              <a:buChar char="•"/>
            </a:pPr>
            <a:r>
              <a:rPr lang="zh-CN" altLang="en-US" sz="1600" dirty="0"/>
              <a:t>“引君入瓮”法</a:t>
            </a:r>
          </a:p>
        </p:txBody>
      </p:sp>
      <p:sp>
        <p:nvSpPr>
          <p:cNvPr id="40" name="文本框 39">
            <a:extLst>
              <a:ext uri="{FF2B5EF4-FFF2-40B4-BE49-F238E27FC236}">
                <a16:creationId xmlns:a16="http://schemas.microsoft.com/office/drawing/2014/main" id="{3E28ED6A-2467-4D1E-B9AB-41D56B071D09}"/>
              </a:ext>
            </a:extLst>
          </p:cNvPr>
          <p:cNvSpPr txBox="1"/>
          <p:nvPr/>
        </p:nvSpPr>
        <p:spPr>
          <a:xfrm>
            <a:off x="4871660" y="3933199"/>
            <a:ext cx="2448678" cy="2062103"/>
          </a:xfrm>
          <a:prstGeom prst="rect">
            <a:avLst/>
          </a:prstGeom>
          <a:noFill/>
        </p:spPr>
        <p:txBody>
          <a:bodyPr wrap="square" rtlCol="0">
            <a:spAutoFit/>
          </a:bodyPr>
          <a:lstStyle/>
          <a:p>
            <a:r>
              <a:rPr lang="zh-CN" altLang="en-US" sz="1600" dirty="0"/>
              <a:t>指由调查人员根据事先准备好的调查问题，拟好调查表格，向被调查者逐项询问，或让被调查者填写，以获取所需资料的方法。</a:t>
            </a:r>
            <a:endParaRPr lang="en-US" altLang="zh-CN" sz="1600" dirty="0"/>
          </a:p>
          <a:p>
            <a:pPr marL="285750" indent="-285750">
              <a:buFont typeface="Arial" panose="020B0604020202020204" pitchFamily="34" charset="0"/>
              <a:buChar char="•"/>
            </a:pPr>
            <a:r>
              <a:rPr lang="zh-CN" altLang="en-US" sz="1600" dirty="0"/>
              <a:t>面谈法</a:t>
            </a:r>
            <a:endParaRPr lang="en-US" altLang="zh-CN" sz="1600" dirty="0"/>
          </a:p>
          <a:p>
            <a:pPr marL="285750" indent="-285750">
              <a:buFont typeface="Arial" panose="020B0604020202020204" pitchFamily="34" charset="0"/>
              <a:buChar char="•"/>
            </a:pPr>
            <a:r>
              <a:rPr lang="zh-CN" altLang="en-US" sz="1600" dirty="0"/>
              <a:t>电话法</a:t>
            </a:r>
            <a:endParaRPr lang="en-US" altLang="zh-CN" sz="1600" dirty="0"/>
          </a:p>
          <a:p>
            <a:pPr marL="285750" indent="-285750">
              <a:buFont typeface="Arial" panose="020B0604020202020204" pitchFamily="34" charset="0"/>
              <a:buChar char="•"/>
            </a:pPr>
            <a:r>
              <a:rPr lang="zh-CN" altLang="en-US" sz="1600" dirty="0"/>
              <a:t>邮寄法</a:t>
            </a:r>
          </a:p>
        </p:txBody>
      </p:sp>
      <p:sp>
        <p:nvSpPr>
          <p:cNvPr id="41" name="文本框 40">
            <a:extLst>
              <a:ext uri="{FF2B5EF4-FFF2-40B4-BE49-F238E27FC236}">
                <a16:creationId xmlns:a16="http://schemas.microsoft.com/office/drawing/2014/main" id="{532FD413-C7A3-41A6-93E3-EC8941A77B0D}"/>
              </a:ext>
            </a:extLst>
          </p:cNvPr>
          <p:cNvSpPr txBox="1"/>
          <p:nvPr/>
        </p:nvSpPr>
        <p:spPr>
          <a:xfrm>
            <a:off x="8508405" y="3933198"/>
            <a:ext cx="2448678" cy="830997"/>
          </a:xfrm>
          <a:prstGeom prst="rect">
            <a:avLst/>
          </a:prstGeom>
          <a:noFill/>
        </p:spPr>
        <p:txBody>
          <a:bodyPr wrap="square" rtlCol="0">
            <a:spAutoFit/>
          </a:bodyPr>
          <a:lstStyle/>
          <a:p>
            <a:r>
              <a:rPr lang="zh-CN" altLang="en-US" sz="1600" dirty="0"/>
              <a:t>指通过小规模的实验来了解商品及其发展前途的一种信息资料收集方法。</a:t>
            </a:r>
          </a:p>
        </p:txBody>
      </p:sp>
    </p:spTree>
    <p:custDataLst>
      <p:tags r:id="rId1"/>
    </p:custDataLst>
    <p:extLst>
      <p:ext uri="{BB962C8B-B14F-4D97-AF65-F5344CB8AC3E}">
        <p14:creationId xmlns:p14="http://schemas.microsoft.com/office/powerpoint/2010/main" val="2087687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išľïdê"/>
        <p:cNvGrpSpPr/>
        <p:nvPr/>
      </p:nvGrpSpPr>
      <p:grpSpPr>
        <a:xfrm>
          <a:off x="0" y="0"/>
          <a:ext cx="0" cy="0"/>
          <a:chOff x="0" y="0"/>
          <a:chExt cx="0" cy="0"/>
        </a:xfrm>
      </p:grpSpPr>
      <p:sp>
        <p:nvSpPr>
          <p:cNvPr id="25" name="iṥlïḑé">
            <a:extLst>
              <a:ext uri="{FF2B5EF4-FFF2-40B4-BE49-F238E27FC236}">
                <a16:creationId xmlns:a16="http://schemas.microsoft.com/office/drawing/2014/main" id="{6BF5EDC4-9BB1-4F3B-B19A-6E6F7D038695}"/>
              </a:ext>
            </a:extLst>
          </p:cNvPr>
          <p:cNvSpPr txBox="1"/>
          <p:nvPr/>
        </p:nvSpPr>
        <p:spPr>
          <a:xfrm>
            <a:off x="404101" y="1175024"/>
            <a:ext cx="4116528"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六、 市场调查的方法</a:t>
            </a:r>
            <a:endParaRPr kumimoji="0" lang="en-US" altLang="zh-CN" sz="2800" b="1" i="0" u="none" strike="noStrike" kern="1200" cap="none" spc="0" normalizeH="0" baseline="0" noProof="0" dirty="0">
              <a:ln>
                <a:noFill/>
              </a:ln>
              <a:effectLst/>
              <a:uLnTx/>
              <a:uFillTx/>
            </a:endParaRPr>
          </a:p>
        </p:txBody>
      </p:sp>
      <p:sp>
        <p:nvSpPr>
          <p:cNvPr id="4" name="文本框 3">
            <a:extLst>
              <a:ext uri="{FF2B5EF4-FFF2-40B4-BE49-F238E27FC236}">
                <a16:creationId xmlns:a16="http://schemas.microsoft.com/office/drawing/2014/main" id="{BC86C791-13CC-CBD0-8F7F-009A23E1EB4C}"/>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sp>
        <p:nvSpPr>
          <p:cNvPr id="30" name="íṥlíde">
            <a:extLst>
              <a:ext uri="{FF2B5EF4-FFF2-40B4-BE49-F238E27FC236}">
                <a16:creationId xmlns:a16="http://schemas.microsoft.com/office/drawing/2014/main" id="{695B82EA-2772-808E-2824-8B4DD9C70CCC}"/>
              </a:ext>
            </a:extLst>
          </p:cNvPr>
          <p:cNvSpPr txBox="1"/>
          <p:nvPr/>
        </p:nvSpPr>
        <p:spPr>
          <a:xfrm>
            <a:off x="5154182" y="1698244"/>
            <a:ext cx="2045874" cy="400110"/>
          </a:xfrm>
          <a:prstGeom prst="rect">
            <a:avLst/>
          </a:prstGeom>
          <a:noFill/>
        </p:spPr>
        <p:txBody>
          <a:bodyPr wrap="square" rtlCol="0">
            <a:spAutoFit/>
          </a:bodyPr>
          <a:lstStyle>
            <a:defPPr>
              <a:defRPr lang="zh-CN"/>
            </a:defPPr>
            <a:lvl1pPr>
              <a:lnSpc>
                <a:spcPts val="1500"/>
              </a:lnSpc>
              <a:defRPr sz="900"/>
            </a:lvl1pPr>
          </a:lstStyle>
          <a:p>
            <a:pPr algn="ctr">
              <a:lnSpc>
                <a:spcPct val="100000"/>
              </a:lnSpc>
            </a:pPr>
            <a:r>
              <a:rPr lang="en-US" altLang="zh-CN" sz="2000" b="1" dirty="0"/>
              <a:t>2. </a:t>
            </a:r>
            <a:r>
              <a:rPr lang="zh-CN" altLang="en-US" sz="2000" b="1" dirty="0"/>
              <a:t>按</a:t>
            </a:r>
            <a:r>
              <a:rPr lang="zh-CN" altLang="en-US" sz="2000" b="1" dirty="0">
                <a:solidFill>
                  <a:schemeClr val="accent2">
                    <a:lumMod val="50000"/>
                  </a:schemeClr>
                </a:solidFill>
              </a:rPr>
              <a:t>调查范围</a:t>
            </a:r>
            <a:r>
              <a:rPr lang="zh-CN" altLang="en-US" sz="2000" b="1" dirty="0"/>
              <a:t>分</a:t>
            </a:r>
            <a:endParaRPr lang="en-US" altLang="zh-CN" sz="2000" b="1" dirty="0"/>
          </a:p>
        </p:txBody>
      </p:sp>
      <p:grpSp>
        <p:nvGrpSpPr>
          <p:cNvPr id="13" name="组合 12">
            <a:extLst>
              <a:ext uri="{FF2B5EF4-FFF2-40B4-BE49-F238E27FC236}">
                <a16:creationId xmlns:a16="http://schemas.microsoft.com/office/drawing/2014/main" id="{CCC27500-D04B-4206-9A15-3120F464D87B}"/>
              </a:ext>
            </a:extLst>
          </p:cNvPr>
          <p:cNvGrpSpPr/>
          <p:nvPr/>
        </p:nvGrpSpPr>
        <p:grpSpPr>
          <a:xfrm>
            <a:off x="936312" y="2518195"/>
            <a:ext cx="10481613" cy="1660196"/>
            <a:chOff x="979403" y="4337370"/>
            <a:chExt cx="10481613" cy="1660196"/>
          </a:xfrm>
        </p:grpSpPr>
        <p:grpSp>
          <p:nvGrpSpPr>
            <p:cNvPr id="10" name="组合 9">
              <a:extLst>
                <a:ext uri="{FF2B5EF4-FFF2-40B4-BE49-F238E27FC236}">
                  <a16:creationId xmlns:a16="http://schemas.microsoft.com/office/drawing/2014/main" id="{29299BE6-65CD-4676-8DAD-76E915763D87}"/>
                </a:ext>
              </a:extLst>
            </p:cNvPr>
            <p:cNvGrpSpPr/>
            <p:nvPr/>
          </p:nvGrpSpPr>
          <p:grpSpPr>
            <a:xfrm>
              <a:off x="979403" y="4337370"/>
              <a:ext cx="2093140" cy="1660196"/>
              <a:chOff x="979403" y="4337370"/>
              <a:chExt cx="2093140" cy="1660196"/>
            </a:xfrm>
          </p:grpSpPr>
          <p:sp>
            <p:nvSpPr>
              <p:cNvPr id="2" name="ïŝḻïďé">
                <a:extLst>
                  <a:ext uri="{FF2B5EF4-FFF2-40B4-BE49-F238E27FC236}">
                    <a16:creationId xmlns:a16="http://schemas.microsoft.com/office/drawing/2014/main" id="{228DFB23-4D1D-45B5-9571-C8D444BC1E1F}"/>
                  </a:ext>
                </a:extLst>
              </p:cNvPr>
              <p:cNvSpPr/>
              <p:nvPr/>
            </p:nvSpPr>
            <p:spPr>
              <a:xfrm rot="9125540">
                <a:off x="1161678" y="4337370"/>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iş1ïḍê">
                <a:extLst>
                  <a:ext uri="{FF2B5EF4-FFF2-40B4-BE49-F238E27FC236}">
                    <a16:creationId xmlns:a16="http://schemas.microsoft.com/office/drawing/2014/main" id="{45264D0D-AAFD-457D-8E72-C35268A98608}"/>
                  </a:ext>
                </a:extLst>
              </p:cNvPr>
              <p:cNvSpPr txBox="1"/>
              <p:nvPr/>
            </p:nvSpPr>
            <p:spPr>
              <a:xfrm>
                <a:off x="1377643" y="4974264"/>
                <a:ext cx="1694900" cy="400110"/>
              </a:xfrm>
              <a:prstGeom prst="rect">
                <a:avLst/>
              </a:prstGeom>
              <a:noFill/>
            </p:spPr>
            <p:txBody>
              <a:bodyPr wrap="square" rtlCol="0">
                <a:spAutoFit/>
              </a:bodyPr>
              <a:lstStyle/>
              <a:p>
                <a:r>
                  <a:rPr lang="en-US" altLang="zh-CN" sz="2000" b="1" dirty="0"/>
                  <a:t>(1) </a:t>
                </a:r>
                <a:r>
                  <a:rPr lang="zh-CN" altLang="en-US" sz="2000" b="1" dirty="0"/>
                  <a:t>全面调查</a:t>
                </a:r>
                <a:endParaRPr lang="en-US" altLang="zh-CN" sz="2000" b="1" dirty="0"/>
              </a:p>
            </p:txBody>
          </p:sp>
          <p:sp>
            <p:nvSpPr>
              <p:cNvPr id="28" name="îşḷïďê">
                <a:extLst>
                  <a:ext uri="{FF2B5EF4-FFF2-40B4-BE49-F238E27FC236}">
                    <a16:creationId xmlns:a16="http://schemas.microsoft.com/office/drawing/2014/main" id="{33F52AE1-7AC7-4975-9D75-6F298479DA66}"/>
                  </a:ext>
                </a:extLst>
              </p:cNvPr>
              <p:cNvSpPr/>
              <p:nvPr/>
            </p:nvSpPr>
            <p:spPr>
              <a:xfrm>
                <a:off x="979403" y="4962369"/>
                <a:ext cx="410200" cy="410198"/>
              </a:xfrm>
              <a:prstGeom prst="ellipse">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29" name="iṣľiḋé">
                <a:extLst>
                  <a:ext uri="{FF2B5EF4-FFF2-40B4-BE49-F238E27FC236}">
                    <a16:creationId xmlns:a16="http://schemas.microsoft.com/office/drawing/2014/main" id="{882D3CE6-DC39-486F-9B75-BB742EA26630}"/>
                  </a:ext>
                </a:extLst>
              </p:cNvPr>
              <p:cNvSpPr/>
              <p:nvPr/>
            </p:nvSpPr>
            <p:spPr>
              <a:xfrm>
                <a:off x="1095503" y="5100718"/>
                <a:ext cx="178001" cy="13350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sp>
          <p:nvSpPr>
            <p:cNvPr id="11" name="ís1îdê">
              <a:extLst>
                <a:ext uri="{FF2B5EF4-FFF2-40B4-BE49-F238E27FC236}">
                  <a16:creationId xmlns:a16="http://schemas.microsoft.com/office/drawing/2014/main" id="{03F25A44-1507-494E-BFC7-E2CE8238CAD0}"/>
                </a:ext>
              </a:extLst>
            </p:cNvPr>
            <p:cNvSpPr/>
            <p:nvPr/>
          </p:nvSpPr>
          <p:spPr>
            <a:xfrm rot="9125540">
              <a:off x="3946600" y="4337370"/>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ïŝļîdê">
              <a:extLst>
                <a:ext uri="{FF2B5EF4-FFF2-40B4-BE49-F238E27FC236}">
                  <a16:creationId xmlns:a16="http://schemas.microsoft.com/office/drawing/2014/main" id="{43B71560-88EF-4C50-9CBB-E961E88FE049}"/>
                </a:ext>
              </a:extLst>
            </p:cNvPr>
            <p:cNvSpPr txBox="1"/>
            <p:nvPr/>
          </p:nvSpPr>
          <p:spPr>
            <a:xfrm>
              <a:off x="4174525" y="4967413"/>
              <a:ext cx="1582391" cy="400110"/>
            </a:xfrm>
            <a:prstGeom prst="rect">
              <a:avLst/>
            </a:prstGeom>
            <a:noFill/>
          </p:spPr>
          <p:txBody>
            <a:bodyPr wrap="square" rtlCol="0">
              <a:spAutoFit/>
            </a:bodyPr>
            <a:lstStyle>
              <a:defPPr>
                <a:defRPr lang="zh-CN"/>
              </a:defPPr>
              <a:lvl1pPr algn="ctr">
                <a:defRPr sz="1400" b="1">
                  <a:gradFill>
                    <a:gsLst>
                      <a:gs pos="0">
                        <a:schemeClr val="accent2">
                          <a:lumMod val="60000"/>
                          <a:lumOff val="40000"/>
                        </a:schemeClr>
                      </a:gs>
                      <a:gs pos="60000">
                        <a:schemeClr val="accent2"/>
                      </a:gs>
                    </a:gsLst>
                    <a:lin ang="2700000" scaled="0"/>
                  </a:gradFill>
                </a:defRPr>
              </a:lvl1pPr>
            </a:lstStyle>
            <a:p>
              <a:pPr algn="l"/>
              <a:r>
                <a:rPr lang="en-US" altLang="zh-CN" sz="2000" dirty="0">
                  <a:solidFill>
                    <a:schemeClr val="tx1"/>
                  </a:solidFill>
                </a:rPr>
                <a:t>(2) </a:t>
              </a:r>
              <a:r>
                <a:rPr lang="zh-CN" altLang="en-US" sz="2000" dirty="0">
                  <a:solidFill>
                    <a:schemeClr val="tx1"/>
                  </a:solidFill>
                </a:rPr>
                <a:t>重点调查</a:t>
              </a:r>
              <a:endParaRPr lang="en-US" altLang="zh-CN" sz="2000" dirty="0">
                <a:solidFill>
                  <a:schemeClr val="tx1"/>
                </a:solidFill>
              </a:endParaRPr>
            </a:p>
          </p:txBody>
        </p:sp>
        <p:sp>
          <p:nvSpPr>
            <p:cNvPr id="31" name="iṡlïḓe">
              <a:extLst>
                <a:ext uri="{FF2B5EF4-FFF2-40B4-BE49-F238E27FC236}">
                  <a16:creationId xmlns:a16="http://schemas.microsoft.com/office/drawing/2014/main" id="{A8DD092A-4374-4B08-B2AB-299D11F587FF}"/>
                </a:ext>
              </a:extLst>
            </p:cNvPr>
            <p:cNvSpPr/>
            <p:nvPr/>
          </p:nvSpPr>
          <p:spPr>
            <a:xfrm>
              <a:off x="3764325" y="4962369"/>
              <a:ext cx="410200" cy="410198"/>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2" name="íṣḷîḍê">
              <a:extLst>
                <a:ext uri="{FF2B5EF4-FFF2-40B4-BE49-F238E27FC236}">
                  <a16:creationId xmlns:a16="http://schemas.microsoft.com/office/drawing/2014/main" id="{E23A0E36-8009-47CC-85F4-F13B1FA4B3DE}"/>
                </a:ext>
              </a:extLst>
            </p:cNvPr>
            <p:cNvSpPr/>
            <p:nvPr/>
          </p:nvSpPr>
          <p:spPr>
            <a:xfrm>
              <a:off x="3888232" y="5084817"/>
              <a:ext cx="162386" cy="17800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4" name="íşľidé">
              <a:extLst>
                <a:ext uri="{FF2B5EF4-FFF2-40B4-BE49-F238E27FC236}">
                  <a16:creationId xmlns:a16="http://schemas.microsoft.com/office/drawing/2014/main" id="{290A8B7D-9E5E-4B60-8FCD-E374250B9FF4}"/>
                </a:ext>
              </a:extLst>
            </p:cNvPr>
            <p:cNvSpPr/>
            <p:nvPr/>
          </p:nvSpPr>
          <p:spPr>
            <a:xfrm rot="9125540">
              <a:off x="6727337" y="4337370"/>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34" name="î$ľîḓè">
              <a:extLst>
                <a:ext uri="{FF2B5EF4-FFF2-40B4-BE49-F238E27FC236}">
                  <a16:creationId xmlns:a16="http://schemas.microsoft.com/office/drawing/2014/main" id="{13CCB1DE-B350-46D6-A032-A3958859B032}"/>
                </a:ext>
              </a:extLst>
            </p:cNvPr>
            <p:cNvSpPr/>
            <p:nvPr/>
          </p:nvSpPr>
          <p:spPr>
            <a:xfrm>
              <a:off x="6549247" y="4962369"/>
              <a:ext cx="410200" cy="410198"/>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5" name="ïṧļïde">
              <a:extLst>
                <a:ext uri="{FF2B5EF4-FFF2-40B4-BE49-F238E27FC236}">
                  <a16:creationId xmlns:a16="http://schemas.microsoft.com/office/drawing/2014/main" id="{181BBAB7-7083-46CB-895A-037303D64C1E}"/>
                </a:ext>
              </a:extLst>
            </p:cNvPr>
            <p:cNvSpPr/>
            <p:nvPr/>
          </p:nvSpPr>
          <p:spPr>
            <a:xfrm>
              <a:off x="6665347" y="5096548"/>
              <a:ext cx="178001" cy="148188"/>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7" name="îṡḻíḋé">
              <a:extLst>
                <a:ext uri="{FF2B5EF4-FFF2-40B4-BE49-F238E27FC236}">
                  <a16:creationId xmlns:a16="http://schemas.microsoft.com/office/drawing/2014/main" id="{0AAC9007-DACD-4C27-AB15-C1184D7C5206}"/>
                </a:ext>
              </a:extLst>
            </p:cNvPr>
            <p:cNvSpPr/>
            <p:nvPr/>
          </p:nvSpPr>
          <p:spPr>
            <a:xfrm rot="9125540">
              <a:off x="9512258" y="4337370"/>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37" name="îŝḻïďè">
              <a:extLst>
                <a:ext uri="{FF2B5EF4-FFF2-40B4-BE49-F238E27FC236}">
                  <a16:creationId xmlns:a16="http://schemas.microsoft.com/office/drawing/2014/main" id="{EBDB2EC1-075E-4AE3-9C1D-0452437D44C8}"/>
                </a:ext>
              </a:extLst>
            </p:cNvPr>
            <p:cNvSpPr/>
            <p:nvPr/>
          </p:nvSpPr>
          <p:spPr>
            <a:xfrm>
              <a:off x="9329983" y="4962369"/>
              <a:ext cx="410200" cy="410198"/>
            </a:xfrm>
            <a:prstGeom prst="ellipse">
              <a:avLst/>
            </a:prstGeom>
            <a:gradFill>
              <a:gsLst>
                <a:gs pos="0">
                  <a:schemeClr val="accent4">
                    <a:lumMod val="60000"/>
                    <a:lumOff val="40000"/>
                  </a:schemeClr>
                </a:gs>
                <a:gs pos="60000">
                  <a:schemeClr val="accent4"/>
                </a:gs>
              </a:gsLst>
              <a:lin ang="2700000" scaled="0"/>
            </a:gradFill>
            <a:ln w="57150" cap="rnd">
              <a:noFill/>
              <a:prstDash val="solid"/>
              <a:round/>
            </a:ln>
            <a:effectLst>
              <a:outerShdw blurRad="76200" dist="50800" dir="5400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8" name="íšḻíďê">
              <a:extLst>
                <a:ext uri="{FF2B5EF4-FFF2-40B4-BE49-F238E27FC236}">
                  <a16:creationId xmlns:a16="http://schemas.microsoft.com/office/drawing/2014/main" id="{2C0F2ACB-20A2-4069-A6D1-D321A9A4B357}"/>
                </a:ext>
              </a:extLst>
            </p:cNvPr>
            <p:cNvSpPr/>
            <p:nvPr/>
          </p:nvSpPr>
          <p:spPr>
            <a:xfrm>
              <a:off x="9446083" y="5102947"/>
              <a:ext cx="178001" cy="141741"/>
            </a:xfrm>
            <a:custGeom>
              <a:avLst/>
              <a:gdLst>
                <a:gd name="connsiteX0" fmla="*/ 486767 w 514350"/>
                <a:gd name="connsiteY0" fmla="*/ 621 h 409575"/>
                <a:gd name="connsiteX1" fmla="*/ 515342 w 514350"/>
                <a:gd name="connsiteY1" fmla="*/ 29196 h 409575"/>
                <a:gd name="connsiteX2" fmla="*/ 515342 w 514350"/>
                <a:gd name="connsiteY2" fmla="*/ 324471 h 409575"/>
                <a:gd name="connsiteX3" fmla="*/ 486767 w 514350"/>
                <a:gd name="connsiteY3" fmla="*/ 353046 h 409575"/>
                <a:gd name="connsiteX4" fmla="*/ 192159 w 514350"/>
                <a:gd name="connsiteY4" fmla="*/ 353046 h 409575"/>
                <a:gd name="connsiteX5" fmla="*/ 115387 w 514350"/>
                <a:gd name="connsiteY5" fmla="*/ 410196 h 409575"/>
                <a:gd name="connsiteX6" fmla="*/ 115387 w 514350"/>
                <a:gd name="connsiteY6" fmla="*/ 353046 h 409575"/>
                <a:gd name="connsiteX7" fmla="*/ 29567 w 514350"/>
                <a:gd name="connsiteY7" fmla="*/ 353046 h 409575"/>
                <a:gd name="connsiteX8" fmla="*/ 992 w 514350"/>
                <a:gd name="connsiteY8" fmla="*/ 324471 h 409575"/>
                <a:gd name="connsiteX9" fmla="*/ 992 w 514350"/>
                <a:gd name="connsiteY9" fmla="*/ 29196 h 409575"/>
                <a:gd name="connsiteX10" fmla="*/ 29567 w 514350"/>
                <a:gd name="connsiteY10" fmla="*/ 621 h 409575"/>
                <a:gd name="connsiteX11" fmla="*/ 486767 w 514350"/>
                <a:gd name="connsiteY11" fmla="*/ 621 h 409575"/>
                <a:gd name="connsiteX12" fmla="*/ 124817 w 514350"/>
                <a:gd name="connsiteY12" fmla="*/ 143496 h 409575"/>
                <a:gd name="connsiteX13" fmla="*/ 91480 w 514350"/>
                <a:gd name="connsiteY13" fmla="*/ 176834 h 409575"/>
                <a:gd name="connsiteX14" fmla="*/ 124817 w 514350"/>
                <a:gd name="connsiteY14" fmla="*/ 210171 h 409575"/>
                <a:gd name="connsiteX15" fmla="*/ 158155 w 514350"/>
                <a:gd name="connsiteY15" fmla="*/ 176834 h 409575"/>
                <a:gd name="connsiteX16" fmla="*/ 124817 w 514350"/>
                <a:gd name="connsiteY16" fmla="*/ 143496 h 409575"/>
                <a:gd name="connsiteX17" fmla="*/ 258167 w 514350"/>
                <a:gd name="connsiteY17" fmla="*/ 143496 h 409575"/>
                <a:gd name="connsiteX18" fmla="*/ 224830 w 514350"/>
                <a:gd name="connsiteY18" fmla="*/ 176834 h 409575"/>
                <a:gd name="connsiteX19" fmla="*/ 258167 w 514350"/>
                <a:gd name="connsiteY19" fmla="*/ 210171 h 409575"/>
                <a:gd name="connsiteX20" fmla="*/ 291505 w 514350"/>
                <a:gd name="connsiteY20" fmla="*/ 176834 h 409575"/>
                <a:gd name="connsiteX21" fmla="*/ 258167 w 514350"/>
                <a:gd name="connsiteY21" fmla="*/ 143496 h 409575"/>
                <a:gd name="connsiteX22" fmla="*/ 391517 w 514350"/>
                <a:gd name="connsiteY22" fmla="*/ 143496 h 409575"/>
                <a:gd name="connsiteX23" fmla="*/ 358180 w 514350"/>
                <a:gd name="connsiteY23" fmla="*/ 176834 h 409575"/>
                <a:gd name="connsiteX24" fmla="*/ 391517 w 514350"/>
                <a:gd name="connsiteY24" fmla="*/ 210171 h 409575"/>
                <a:gd name="connsiteX25" fmla="*/ 424855 w 514350"/>
                <a:gd name="connsiteY25" fmla="*/ 176834 h 409575"/>
                <a:gd name="connsiteX26" fmla="*/ 391517 w 514350"/>
                <a:gd name="connsiteY26"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350" h="409575">
                  <a:moveTo>
                    <a:pt x="486767" y="621"/>
                  </a:moveTo>
                  <a:cubicBezTo>
                    <a:pt x="502579" y="621"/>
                    <a:pt x="515342" y="13385"/>
                    <a:pt x="515342" y="29196"/>
                  </a:cubicBezTo>
                  <a:lnTo>
                    <a:pt x="515342" y="324471"/>
                  </a:lnTo>
                  <a:cubicBezTo>
                    <a:pt x="515342" y="340282"/>
                    <a:pt x="502579" y="353046"/>
                    <a:pt x="486767" y="353046"/>
                  </a:cubicBezTo>
                  <a:lnTo>
                    <a:pt x="192159" y="353046"/>
                  </a:lnTo>
                  <a:lnTo>
                    <a:pt x="115387" y="410196"/>
                  </a:lnTo>
                  <a:lnTo>
                    <a:pt x="115387" y="353046"/>
                  </a:lnTo>
                  <a:lnTo>
                    <a:pt x="29567" y="353046"/>
                  </a:lnTo>
                  <a:cubicBezTo>
                    <a:pt x="13755" y="353046"/>
                    <a:pt x="992" y="340282"/>
                    <a:pt x="992" y="324471"/>
                  </a:cubicBezTo>
                  <a:lnTo>
                    <a:pt x="992" y="29196"/>
                  </a:lnTo>
                  <a:cubicBezTo>
                    <a:pt x="992" y="13385"/>
                    <a:pt x="13755" y="621"/>
                    <a:pt x="29567" y="621"/>
                  </a:cubicBezTo>
                  <a:lnTo>
                    <a:pt x="486767"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33" name="iş1ïḍê">
              <a:extLst>
                <a:ext uri="{FF2B5EF4-FFF2-40B4-BE49-F238E27FC236}">
                  <a16:creationId xmlns:a16="http://schemas.microsoft.com/office/drawing/2014/main" id="{D0D86955-93FD-4E9F-52BF-3605E366B105}"/>
                </a:ext>
              </a:extLst>
            </p:cNvPr>
            <p:cNvSpPr txBox="1"/>
            <p:nvPr/>
          </p:nvSpPr>
          <p:spPr>
            <a:xfrm>
              <a:off x="6959447" y="4967413"/>
              <a:ext cx="1694900" cy="400110"/>
            </a:xfrm>
            <a:prstGeom prst="rect">
              <a:avLst/>
            </a:prstGeom>
            <a:noFill/>
          </p:spPr>
          <p:txBody>
            <a:bodyPr wrap="square" rtlCol="0">
              <a:spAutoFit/>
            </a:bodyPr>
            <a:lstStyle/>
            <a:p>
              <a:r>
                <a:rPr lang="en-US" altLang="zh-CN" sz="2000" b="1" dirty="0"/>
                <a:t>(3) </a:t>
              </a:r>
              <a:r>
                <a:rPr lang="zh-CN" altLang="en-US" sz="2000" b="1" dirty="0"/>
                <a:t>典型调查</a:t>
              </a:r>
              <a:endParaRPr lang="en-US" altLang="zh-CN" sz="2000" b="1" dirty="0"/>
            </a:p>
          </p:txBody>
        </p:sp>
        <p:sp>
          <p:nvSpPr>
            <p:cNvPr id="36" name="iş1ïḍê">
              <a:extLst>
                <a:ext uri="{FF2B5EF4-FFF2-40B4-BE49-F238E27FC236}">
                  <a16:creationId xmlns:a16="http://schemas.microsoft.com/office/drawing/2014/main" id="{EEC548EE-E9FC-1B7D-D60A-784A23E23DBD}"/>
                </a:ext>
              </a:extLst>
            </p:cNvPr>
            <p:cNvSpPr txBox="1"/>
            <p:nvPr/>
          </p:nvSpPr>
          <p:spPr>
            <a:xfrm>
              <a:off x="9766116" y="4962369"/>
              <a:ext cx="1694900" cy="400110"/>
            </a:xfrm>
            <a:prstGeom prst="rect">
              <a:avLst/>
            </a:prstGeom>
            <a:noFill/>
          </p:spPr>
          <p:txBody>
            <a:bodyPr wrap="square" rtlCol="0">
              <a:spAutoFit/>
            </a:bodyPr>
            <a:lstStyle/>
            <a:p>
              <a:r>
                <a:rPr lang="en-US" altLang="zh-CN" sz="2000" b="1" dirty="0"/>
                <a:t>(4) </a:t>
              </a:r>
              <a:r>
                <a:rPr lang="zh-CN" altLang="en-US" sz="2000" b="1" dirty="0"/>
                <a:t>抽样调查</a:t>
              </a:r>
            </a:p>
          </p:txBody>
        </p:sp>
      </p:grpSp>
      <p:sp>
        <p:nvSpPr>
          <p:cNvPr id="15" name="文本框 14">
            <a:extLst>
              <a:ext uri="{FF2B5EF4-FFF2-40B4-BE49-F238E27FC236}">
                <a16:creationId xmlns:a16="http://schemas.microsoft.com/office/drawing/2014/main" id="{4F7CA884-93CE-4B16-A9CF-C4AC534F6466}"/>
              </a:ext>
            </a:extLst>
          </p:cNvPr>
          <p:cNvSpPr txBox="1"/>
          <p:nvPr/>
        </p:nvSpPr>
        <p:spPr>
          <a:xfrm>
            <a:off x="986345" y="4475222"/>
            <a:ext cx="2138429" cy="923330"/>
          </a:xfrm>
          <a:prstGeom prst="rect">
            <a:avLst/>
          </a:prstGeom>
          <a:noFill/>
        </p:spPr>
        <p:txBody>
          <a:bodyPr wrap="square" rtlCol="0">
            <a:spAutoFit/>
          </a:bodyPr>
          <a:lstStyle/>
          <a:p>
            <a:r>
              <a:rPr lang="zh-CN" altLang="en-US" dirty="0"/>
              <a:t>指对企业商品销售的所有市场或用户进行调查。</a:t>
            </a:r>
          </a:p>
        </p:txBody>
      </p:sp>
      <p:sp>
        <p:nvSpPr>
          <p:cNvPr id="39" name="文本框 38">
            <a:extLst>
              <a:ext uri="{FF2B5EF4-FFF2-40B4-BE49-F238E27FC236}">
                <a16:creationId xmlns:a16="http://schemas.microsoft.com/office/drawing/2014/main" id="{98E92F3E-B58F-44AA-9E6A-3A746EA4BEE2}"/>
              </a:ext>
            </a:extLst>
          </p:cNvPr>
          <p:cNvSpPr txBox="1"/>
          <p:nvPr/>
        </p:nvSpPr>
        <p:spPr>
          <a:xfrm>
            <a:off x="3735588" y="4475222"/>
            <a:ext cx="2138429" cy="923330"/>
          </a:xfrm>
          <a:prstGeom prst="rect">
            <a:avLst/>
          </a:prstGeom>
          <a:noFill/>
        </p:spPr>
        <p:txBody>
          <a:bodyPr wrap="square" rtlCol="0">
            <a:spAutoFit/>
          </a:bodyPr>
          <a:lstStyle/>
          <a:p>
            <a:r>
              <a:rPr lang="zh-CN" altLang="en-US" dirty="0"/>
              <a:t>指在被调查对象中选择一部分重点单位进行的调查。</a:t>
            </a:r>
          </a:p>
        </p:txBody>
      </p:sp>
      <p:sp>
        <p:nvSpPr>
          <p:cNvPr id="40" name="文本框 39">
            <a:extLst>
              <a:ext uri="{FF2B5EF4-FFF2-40B4-BE49-F238E27FC236}">
                <a16:creationId xmlns:a16="http://schemas.microsoft.com/office/drawing/2014/main" id="{00E26BF9-CFE8-431C-8932-37863EE9A64A}"/>
              </a:ext>
            </a:extLst>
          </p:cNvPr>
          <p:cNvSpPr txBox="1"/>
          <p:nvPr/>
        </p:nvSpPr>
        <p:spPr>
          <a:xfrm>
            <a:off x="6520509" y="4475222"/>
            <a:ext cx="2138429" cy="1200329"/>
          </a:xfrm>
          <a:prstGeom prst="rect">
            <a:avLst/>
          </a:prstGeom>
          <a:noFill/>
        </p:spPr>
        <p:txBody>
          <a:bodyPr wrap="square" rtlCol="0">
            <a:spAutoFit/>
          </a:bodyPr>
          <a:lstStyle/>
          <a:p>
            <a:r>
              <a:rPr lang="zh-CN" altLang="en-US" dirty="0"/>
              <a:t>指在被调查对象中有意识地选出一些具有代表性的单位进行调查。</a:t>
            </a:r>
          </a:p>
        </p:txBody>
      </p:sp>
      <p:sp>
        <p:nvSpPr>
          <p:cNvPr id="41" name="文本框 40">
            <a:extLst>
              <a:ext uri="{FF2B5EF4-FFF2-40B4-BE49-F238E27FC236}">
                <a16:creationId xmlns:a16="http://schemas.microsoft.com/office/drawing/2014/main" id="{3D7FAED8-C8D2-4D33-9781-5C6E42BDE936}"/>
              </a:ext>
            </a:extLst>
          </p:cNvPr>
          <p:cNvSpPr txBox="1"/>
          <p:nvPr/>
        </p:nvSpPr>
        <p:spPr>
          <a:xfrm>
            <a:off x="9402992" y="4475222"/>
            <a:ext cx="2138429" cy="1754326"/>
          </a:xfrm>
          <a:prstGeom prst="rect">
            <a:avLst/>
          </a:prstGeom>
          <a:noFill/>
        </p:spPr>
        <p:txBody>
          <a:bodyPr wrap="square" rtlCol="0">
            <a:spAutoFit/>
          </a:bodyPr>
          <a:lstStyle/>
          <a:p>
            <a:r>
              <a:rPr lang="zh-CN" altLang="en-US" dirty="0"/>
              <a:t>指按一定的方法从总体中抽取一部分单位（样本）进行调查，用所得的样本数据推断总体情况的调查。</a:t>
            </a:r>
          </a:p>
        </p:txBody>
      </p:sp>
    </p:spTree>
    <p:custDataLst>
      <p:tags r:id="rId1"/>
    </p:custDataLst>
    <p:extLst>
      <p:ext uri="{BB962C8B-B14F-4D97-AF65-F5344CB8AC3E}">
        <p14:creationId xmlns:p14="http://schemas.microsoft.com/office/powerpoint/2010/main" val="12721961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ïŝľiďè"/>
        <p:cNvGrpSpPr/>
        <p:nvPr/>
      </p:nvGrpSpPr>
      <p:grpSpPr>
        <a:xfrm>
          <a:off x="0" y="0"/>
          <a:ext cx="0" cy="0"/>
          <a:chOff x="0" y="0"/>
          <a:chExt cx="0" cy="0"/>
        </a:xfrm>
      </p:grpSpPr>
      <p:grpSp>
        <p:nvGrpSpPr>
          <p:cNvPr id="4" name="í$ḻïḓè">
            <a:extLst>
              <a:ext uri="{FF2B5EF4-FFF2-40B4-BE49-F238E27FC236}">
                <a16:creationId xmlns:a16="http://schemas.microsoft.com/office/drawing/2014/main" id="{4B900B0E-8E0E-877E-C9E7-7B915317A752}"/>
              </a:ext>
            </a:extLst>
          </p:cNvPr>
          <p:cNvGrpSpPr/>
          <p:nvPr/>
        </p:nvGrpSpPr>
        <p:grpSpPr>
          <a:xfrm>
            <a:off x="1150598" y="1775016"/>
            <a:ext cx="7101304" cy="4428079"/>
            <a:chOff x="1180335" y="1403308"/>
            <a:chExt cx="7101304" cy="4428079"/>
          </a:xfrm>
        </p:grpSpPr>
        <p:sp>
          <p:nvSpPr>
            <p:cNvPr id="8" name="iśľîḍê">
              <a:extLst>
                <a:ext uri="{FF2B5EF4-FFF2-40B4-BE49-F238E27FC236}">
                  <a16:creationId xmlns:a16="http://schemas.microsoft.com/office/drawing/2014/main" id="{A5165A4D-D6EC-E474-EECA-F1E36D937737}"/>
                </a:ext>
              </a:extLst>
            </p:cNvPr>
            <p:cNvSpPr txBox="1"/>
            <p:nvPr/>
          </p:nvSpPr>
          <p:spPr>
            <a:xfrm>
              <a:off x="2059289" y="1742114"/>
              <a:ext cx="3593725" cy="547137"/>
            </a:xfrm>
            <a:prstGeom prst="rect">
              <a:avLst/>
            </a:prstGeom>
            <a:noFill/>
          </p:spPr>
          <p:txBody>
            <a:bodyPr wrap="square" rtlCol="0">
              <a:spAutoFit/>
            </a:bodyPr>
            <a:lstStyle/>
            <a:p>
              <a:pPr>
                <a:lnSpc>
                  <a:spcPct val="150000"/>
                </a:lnSpc>
              </a:pPr>
              <a:r>
                <a:rPr kumimoji="0" lang="en-US" sz="1050" i="0" u="none" strike="noStrike" kern="1200" cap="none" spc="0" normalizeH="0" baseline="0" noProof="0" dirty="0">
                  <a:ln>
                    <a:noFill/>
                  </a:ln>
                  <a:solidFill>
                    <a:srgbClr val="FFFFFF"/>
                  </a:solidFill>
                  <a:effectLst/>
                  <a:uLnTx/>
                  <a:uFillTx/>
                </a:rPr>
                <a:t>Adjust the spacing to adapt to Chinese typesetting, use the reference line in PPT.</a:t>
              </a:r>
            </a:p>
          </p:txBody>
        </p:sp>
        <p:sp>
          <p:nvSpPr>
            <p:cNvPr id="13" name="íṧľîḓè">
              <a:extLst>
                <a:ext uri="{FF2B5EF4-FFF2-40B4-BE49-F238E27FC236}">
                  <a16:creationId xmlns:a16="http://schemas.microsoft.com/office/drawing/2014/main" id="{83EBE02B-7C71-5FB9-EEBF-D435BD3801DD}"/>
                </a:ext>
              </a:extLst>
            </p:cNvPr>
            <p:cNvSpPr txBox="1"/>
            <p:nvPr/>
          </p:nvSpPr>
          <p:spPr>
            <a:xfrm>
              <a:off x="1180335" y="1631123"/>
              <a:ext cx="586987" cy="769441"/>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en-US" altLang="zh-CN" sz="4400" i="0" u="none" strike="noStrike" kern="1200" cap="none" spc="0" normalizeH="0" baseline="0" noProof="0" dirty="0">
                  <a:ln>
                    <a:noFill/>
                  </a:ln>
                  <a:solidFill>
                    <a:srgbClr val="FFFFFF"/>
                  </a:solidFill>
                  <a:effectLst/>
                  <a:uLnTx/>
                  <a:uFillTx/>
                </a:rPr>
                <a:t>S</a:t>
              </a:r>
            </a:p>
          </p:txBody>
        </p:sp>
        <p:sp>
          <p:nvSpPr>
            <p:cNvPr id="17" name="íṡľiḑê">
              <a:extLst>
                <a:ext uri="{FF2B5EF4-FFF2-40B4-BE49-F238E27FC236}">
                  <a16:creationId xmlns:a16="http://schemas.microsoft.com/office/drawing/2014/main" id="{27F30063-6277-070E-2B52-9B30C4611666}"/>
                </a:ext>
              </a:extLst>
            </p:cNvPr>
            <p:cNvSpPr txBox="1"/>
            <p:nvPr/>
          </p:nvSpPr>
          <p:spPr>
            <a:xfrm>
              <a:off x="1180335" y="1403308"/>
              <a:ext cx="7101304" cy="1077218"/>
            </a:xfrm>
            <a:prstGeom prst="rect">
              <a:avLst/>
            </a:prstGeom>
            <a:noFill/>
          </p:spPr>
          <p:txBody>
            <a:bodyPr wrap="square">
              <a:spAutoFit/>
            </a:bodyPr>
            <a:lstStyle/>
            <a:p>
              <a:pPr marL="0" marR="0" lvl="0" indent="0" defTabSz="913765" rtl="0" eaLnBrk="1" fontAlgn="auto" latinLnBrk="0" hangingPunct="1">
                <a:lnSpc>
                  <a:spcPct val="100000"/>
                </a:lnSpc>
                <a:spcBef>
                  <a:spcPts val="0"/>
                </a:spcBef>
                <a:spcAft>
                  <a:spcPts val="0"/>
                </a:spcAft>
                <a:buClrTx/>
                <a:buSzPct val="25000"/>
                <a:buFontTx/>
                <a:buNone/>
                <a:defRPr/>
              </a:pPr>
              <a:r>
                <a:rPr lang="en-US" altLang="zh-CN" sz="2800" b="1" dirty="0">
                  <a:solidFill>
                    <a:schemeClr val="accent1"/>
                  </a:solidFill>
                </a:rPr>
                <a:t>1.</a:t>
              </a:r>
              <a:r>
                <a:rPr lang="zh-CN" altLang="en-US" sz="2800" b="1" dirty="0">
                  <a:solidFill>
                    <a:schemeClr val="accent1"/>
                  </a:solidFill>
                </a:rPr>
                <a:t>含义：</a:t>
              </a:r>
              <a:endParaRPr kumimoji="0" lang="en-US" altLang="zh-CN" sz="2800" b="1" i="0" u="none" strike="noStrike" kern="1200" cap="none" spc="0" normalizeH="0" baseline="0" noProof="0" dirty="0">
                <a:ln>
                  <a:noFill/>
                </a:ln>
                <a:solidFill>
                  <a:schemeClr val="accent1"/>
                </a:solidFill>
                <a:effectLst/>
                <a:uLnTx/>
                <a:uFillTx/>
              </a:endParaRPr>
            </a:p>
            <a:p>
              <a:pPr marL="0" marR="0" lvl="0" indent="0" defTabSz="913765" rtl="0" eaLnBrk="1" fontAlgn="auto" latinLnBrk="0" hangingPunct="1">
                <a:lnSpc>
                  <a:spcPct val="100000"/>
                </a:lnSpc>
                <a:spcBef>
                  <a:spcPts val="0"/>
                </a:spcBef>
                <a:spcAft>
                  <a:spcPts val="0"/>
                </a:spcAft>
                <a:buClrTx/>
                <a:buSzPct val="25000"/>
                <a:buFontTx/>
                <a:buNone/>
                <a:defRPr/>
              </a:pPr>
              <a:r>
                <a:rPr kumimoji="0" lang="en-US" altLang="zh-CN" b="1" i="0" u="none" strike="noStrike" kern="1200" cap="none" spc="0" normalizeH="0" baseline="0" noProof="0" dirty="0">
                  <a:ln>
                    <a:noFill/>
                  </a:ln>
                  <a:effectLst/>
                  <a:uLnTx/>
                  <a:uFillTx/>
                </a:rPr>
                <a:t>SWOT</a:t>
              </a:r>
              <a:r>
                <a:rPr kumimoji="0" lang="zh-CN" altLang="en-US" b="1" i="0" u="none" strike="noStrike" kern="1200" cap="none" spc="0" normalizeH="0" baseline="0" noProof="0" dirty="0">
                  <a:ln>
                    <a:noFill/>
                  </a:ln>
                  <a:effectLst/>
                  <a:uLnTx/>
                  <a:uFillTx/>
                </a:rPr>
                <a:t>分析是把企业外部环境分析和企业内部分析的内容进行综合，进而分析组织的优势、劣势、面临的机会和威胁的一种分析方法。</a:t>
              </a:r>
            </a:p>
          </p:txBody>
        </p:sp>
        <p:sp>
          <p:nvSpPr>
            <p:cNvPr id="18" name="í$1íḑé">
              <a:extLst>
                <a:ext uri="{FF2B5EF4-FFF2-40B4-BE49-F238E27FC236}">
                  <a16:creationId xmlns:a16="http://schemas.microsoft.com/office/drawing/2014/main" id="{C6571065-8C6B-E412-99F4-9A8C4914DB97}"/>
                </a:ext>
              </a:extLst>
            </p:cNvPr>
            <p:cNvSpPr txBox="1"/>
            <p:nvPr/>
          </p:nvSpPr>
          <p:spPr>
            <a:xfrm>
              <a:off x="5329325" y="5523610"/>
              <a:ext cx="2125766" cy="307777"/>
            </a:xfrm>
            <a:prstGeom prst="rect">
              <a:avLst/>
            </a:prstGeom>
            <a:noFill/>
          </p:spPr>
          <p:txBody>
            <a:bodyPr wrap="square" rtlCol="0">
              <a:spAutoFit/>
            </a:bodyPr>
            <a:lstStyle/>
            <a:p>
              <a:r>
                <a:rPr lang="en-US" altLang="zh-CN" sz="1400" b="1" dirty="0"/>
                <a:t>SWOT</a:t>
              </a:r>
              <a:r>
                <a:rPr lang="zh-CN" altLang="en-US" sz="1400" b="1" dirty="0"/>
                <a:t>分析示意图</a:t>
              </a:r>
              <a:endParaRPr lang="en-US" altLang="zh-CN" sz="1400" b="1" dirty="0"/>
            </a:p>
          </p:txBody>
        </p:sp>
      </p:grpSp>
      <p:sp>
        <p:nvSpPr>
          <p:cNvPr id="2" name="文本框 1">
            <a:extLst>
              <a:ext uri="{FF2B5EF4-FFF2-40B4-BE49-F238E27FC236}">
                <a16:creationId xmlns:a16="http://schemas.microsoft.com/office/drawing/2014/main" id="{AFFCCDC5-4FF8-7281-EC7B-B3208C062E9B}"/>
              </a:ext>
            </a:extLst>
          </p:cNvPr>
          <p:cNvSpPr txBox="1"/>
          <p:nvPr/>
        </p:nvSpPr>
        <p:spPr>
          <a:xfrm>
            <a:off x="587615" y="306753"/>
            <a:ext cx="3933014"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市场调查</a:t>
            </a:r>
            <a:endParaRPr lang="en-US" altLang="zh-CN" sz="3600" b="1" dirty="0">
              <a:solidFill>
                <a:schemeClr val="accent1">
                  <a:lumMod val="75000"/>
                </a:schemeClr>
              </a:solidFill>
              <a:latin typeface="+mn-ea"/>
            </a:endParaRPr>
          </a:p>
        </p:txBody>
      </p:sp>
      <p:sp>
        <p:nvSpPr>
          <p:cNvPr id="3" name="iṥlïḑé">
            <a:extLst>
              <a:ext uri="{FF2B5EF4-FFF2-40B4-BE49-F238E27FC236}">
                <a16:creationId xmlns:a16="http://schemas.microsoft.com/office/drawing/2014/main" id="{09F5DFEE-EFC1-77F2-261A-F89B961631D6}"/>
              </a:ext>
            </a:extLst>
          </p:cNvPr>
          <p:cNvSpPr txBox="1"/>
          <p:nvPr/>
        </p:nvSpPr>
        <p:spPr>
          <a:xfrm>
            <a:off x="584391" y="1157986"/>
            <a:ext cx="3180136" cy="523220"/>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zh-CN" altLang="en-US" sz="2800" b="1" i="0" u="none" strike="noStrike" kern="1200" cap="none" spc="0" normalizeH="0" baseline="0" noProof="0" dirty="0">
                <a:ln>
                  <a:noFill/>
                </a:ln>
                <a:effectLst/>
                <a:uLnTx/>
                <a:uFillTx/>
              </a:rPr>
              <a:t>七、 </a:t>
            </a:r>
            <a:r>
              <a:rPr kumimoji="0" lang="en-US" altLang="zh-CN" sz="2800" b="1" i="0" u="none" strike="noStrike" kern="1200" cap="none" spc="0" normalizeH="0" baseline="0" noProof="0" dirty="0">
                <a:ln>
                  <a:noFill/>
                </a:ln>
                <a:effectLst/>
                <a:uLnTx/>
                <a:uFillTx/>
              </a:rPr>
              <a:t>SWOT</a:t>
            </a:r>
            <a:r>
              <a:rPr kumimoji="0" lang="zh-CN" altLang="en-US" sz="2800" b="1" i="0" u="none" strike="noStrike" kern="1200" cap="none" spc="0" normalizeH="0" baseline="0" noProof="0" dirty="0">
                <a:ln>
                  <a:noFill/>
                </a:ln>
                <a:effectLst/>
                <a:uLnTx/>
                <a:uFillTx/>
              </a:rPr>
              <a:t>分析</a:t>
            </a:r>
            <a:endParaRPr kumimoji="0" lang="en-US" altLang="zh-CN" sz="2800" b="1" i="0" u="none" strike="noStrike" kern="1200" cap="none" spc="0" normalizeH="0" baseline="0" noProof="0" dirty="0">
              <a:ln>
                <a:noFill/>
              </a:ln>
              <a:effectLst/>
              <a:uLnTx/>
              <a:uFillTx/>
            </a:endParaRPr>
          </a:p>
        </p:txBody>
      </p:sp>
      <p:pic>
        <p:nvPicPr>
          <p:cNvPr id="22" name="图片 21">
            <a:extLst>
              <a:ext uri="{FF2B5EF4-FFF2-40B4-BE49-F238E27FC236}">
                <a16:creationId xmlns:a16="http://schemas.microsoft.com/office/drawing/2014/main" id="{31C3A647-5287-371C-C669-5BA89A66062C}"/>
              </a:ext>
            </a:extLst>
          </p:cNvPr>
          <p:cNvPicPr>
            <a:picLocks noChangeAspect="1"/>
          </p:cNvPicPr>
          <p:nvPr/>
        </p:nvPicPr>
        <p:blipFill>
          <a:blip r:embed="rId3"/>
          <a:stretch>
            <a:fillRect/>
          </a:stretch>
        </p:blipFill>
        <p:spPr>
          <a:xfrm>
            <a:off x="1737585" y="3097922"/>
            <a:ext cx="9249773" cy="2602092"/>
          </a:xfrm>
          <a:prstGeom prst="rect">
            <a:avLst/>
          </a:prstGeom>
        </p:spPr>
      </p:pic>
    </p:spTree>
    <p:custDataLst>
      <p:tags r:id="rId1"/>
    </p:custDataLst>
    <p:extLst>
      <p:ext uri="{BB962C8B-B14F-4D97-AF65-F5344CB8AC3E}">
        <p14:creationId xmlns:p14="http://schemas.microsoft.com/office/powerpoint/2010/main" val="13088083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HEME" val="#782110"/>
  <p:tag name="ISLIDE.TEMPLATE" val="#854149"/>
</p:tagLst>
</file>

<file path=ppt/tags/tag10.xml><?xml version="1.0" encoding="utf-8"?>
<p:tagLst xmlns:a="http://schemas.openxmlformats.org/drawingml/2006/main" xmlns:r="http://schemas.openxmlformats.org/officeDocument/2006/relationships" xmlns:p="http://schemas.openxmlformats.org/presentationml/2006/main">
  <p:tag name="ISLIDE.DIAGRAM" val="#839826;"/>
  <p:tag name="ISLIDE.TEMPLATE" val="https://www.islide.cc;"/>
</p:tagLst>
</file>

<file path=ppt/tags/tag11.xml><?xml version="1.0" encoding="utf-8"?>
<p:tagLst xmlns:a="http://schemas.openxmlformats.org/drawingml/2006/main" xmlns:r="http://schemas.openxmlformats.org/officeDocument/2006/relationships" xmlns:p="http://schemas.openxmlformats.org/presentationml/2006/main">
  <p:tag name="ISLIDE.DIAGRAM" val="#839826;"/>
  <p:tag name="ISLIDE.TEMPLATE" val="https://www.islide.cc;"/>
</p:tagLst>
</file>

<file path=ppt/tags/tag12.xml><?xml version="1.0" encoding="utf-8"?>
<p:tagLst xmlns:a="http://schemas.openxmlformats.org/drawingml/2006/main" xmlns:r="http://schemas.openxmlformats.org/officeDocument/2006/relationships" xmlns:p="http://schemas.openxmlformats.org/presentationml/2006/main">
  <p:tag name="ISLIDE.DIAGRAM" val="#820406;"/>
  <p:tag name="ISLIDE.TEMPLATE" val="https://www.islide.cc;"/>
</p:tagLst>
</file>

<file path=ppt/tags/tag13.xml><?xml version="1.0" encoding="utf-8"?>
<p:tagLst xmlns:a="http://schemas.openxmlformats.org/drawingml/2006/main" xmlns:r="http://schemas.openxmlformats.org/officeDocument/2006/relationships" xmlns:p="http://schemas.openxmlformats.org/presentationml/2006/main">
  <p:tag name="ISLIDE.DIAGRAM" val="#195826;"/>
</p:tagLst>
</file>

<file path=ppt/tags/tag14.xml><?xml version="1.0" encoding="utf-8"?>
<p:tagLst xmlns:a="http://schemas.openxmlformats.org/drawingml/2006/main" xmlns:r="http://schemas.openxmlformats.org/officeDocument/2006/relationships" xmlns:p="http://schemas.openxmlformats.org/presentationml/2006/main">
  <p:tag name="ISLIDE.SMARTDIAGRAM" val="#785416;"/>
</p:tagLst>
</file>

<file path=ppt/tags/tag2.xml><?xml version="1.0" encoding="utf-8"?>
<p:tagLst xmlns:a="http://schemas.openxmlformats.org/drawingml/2006/main" xmlns:r="http://schemas.openxmlformats.org/officeDocument/2006/relationships" xmlns:p="http://schemas.openxmlformats.org/presentationml/2006/main">
  <p:tag name="ISLIDE.THEME" val="https://www.islide.cc;"/>
  <p:tag name="ISLIDE.TEMPLATE" val="https://www.islide.cc;"/>
</p:tagLst>
</file>

<file path=ppt/tags/tag3.xml><?xml version="1.0" encoding="utf-8"?>
<p:tagLst xmlns:a="http://schemas.openxmlformats.org/drawingml/2006/main" xmlns:r="http://schemas.openxmlformats.org/officeDocument/2006/relationships" xmlns:p="http://schemas.openxmlformats.org/presentationml/2006/main">
  <p:tag name="ISLIDE.THEME" val="https://www.islide.cc;"/>
  <p:tag name="ISLIDE.TEMPLATE" val="https://www.islide.cc;"/>
</p:tagLst>
</file>

<file path=ppt/tags/tag4.xml><?xml version="1.0" encoding="utf-8"?>
<p:tagLst xmlns:a="http://schemas.openxmlformats.org/drawingml/2006/main" xmlns:r="http://schemas.openxmlformats.org/officeDocument/2006/relationships" xmlns:p="http://schemas.openxmlformats.org/presentationml/2006/main">
  <p:tag name="ISLIDE.DIAGRAM" val="#748419;"/>
</p:tagLst>
</file>

<file path=ppt/tags/tag5.xml><?xml version="1.0" encoding="utf-8"?>
<p:tagLst xmlns:a="http://schemas.openxmlformats.org/drawingml/2006/main" xmlns:r="http://schemas.openxmlformats.org/officeDocument/2006/relationships" xmlns:p="http://schemas.openxmlformats.org/presentationml/2006/main">
  <p:tag name="ISLIDE.DIAGRAM" val="#530765;"/>
</p:tagLst>
</file>

<file path=ppt/tags/tag6.xml><?xml version="1.0" encoding="utf-8"?>
<p:tagLst xmlns:a="http://schemas.openxmlformats.org/drawingml/2006/main" xmlns:r="http://schemas.openxmlformats.org/officeDocument/2006/relationships" xmlns:p="http://schemas.openxmlformats.org/presentationml/2006/main">
  <p:tag name="ISLIDE.DIAGRAM" val="#798929;"/>
  <p:tag name="ISLIDE.TEMPLATE" val="https://www.islide.cc;"/>
</p:tagLst>
</file>

<file path=ppt/tags/tag7.xml><?xml version="1.0" encoding="utf-8"?>
<p:tagLst xmlns:a="http://schemas.openxmlformats.org/drawingml/2006/main" xmlns:r="http://schemas.openxmlformats.org/officeDocument/2006/relationships" xmlns:p="http://schemas.openxmlformats.org/presentationml/2006/main">
  <p:tag name="ISLIDE.DIAGRAM" val="#803350;"/>
  <p:tag name="ISLIDE.TEMPLATE" val="https://www.islide.cc;"/>
</p:tagLst>
</file>

<file path=ppt/tags/tag8.xml><?xml version="1.0" encoding="utf-8"?>
<p:tagLst xmlns:a="http://schemas.openxmlformats.org/drawingml/2006/main" xmlns:r="http://schemas.openxmlformats.org/officeDocument/2006/relationships" xmlns:p="http://schemas.openxmlformats.org/presentationml/2006/main">
  <p:tag name="ISLIDE.DIAGRAM" val="#530776;"/>
</p:tagLst>
</file>

<file path=ppt/tags/tag9.xml><?xml version="1.0" encoding="utf-8"?>
<p:tagLst xmlns:a="http://schemas.openxmlformats.org/drawingml/2006/main" xmlns:r="http://schemas.openxmlformats.org/officeDocument/2006/relationships" xmlns:p="http://schemas.openxmlformats.org/presentationml/2006/main">
  <p:tag name="ISLIDE.DIAGRAM" val="#530776;"/>
</p:tagLst>
</file>

<file path=ppt/theme/theme1.xml><?xml version="1.0" encoding="utf-8"?>
<a:theme xmlns:a="http://schemas.openxmlformats.org/drawingml/2006/main" name="Designed by iSlide">
  <a:themeElements>
    <a:clrScheme name="iSlide VI标准">
      <a:dk1>
        <a:srgbClr val="000000"/>
      </a:dk1>
      <a:lt1>
        <a:srgbClr val="FFFFFF"/>
      </a:lt1>
      <a:dk2>
        <a:srgbClr val="778495"/>
      </a:dk2>
      <a:lt2>
        <a:srgbClr val="F0F0F0"/>
      </a:lt2>
      <a:accent1>
        <a:srgbClr val="0236DE"/>
      </a:accent1>
      <a:accent2>
        <a:srgbClr val="5DA6FF"/>
      </a:accent2>
      <a:accent3>
        <a:srgbClr val="585858"/>
      </a:accent3>
      <a:accent4>
        <a:srgbClr val="757575"/>
      </a:accent4>
      <a:accent5>
        <a:srgbClr val="A8A8A8"/>
      </a:accent5>
      <a:accent6>
        <a:srgbClr val="BEBEBE"/>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Default.potx" id="{1D9758C4-BF53-48D5-9F51-21F468A6C710}" vid="{F0E1EFAF-5478-48F0-8152-DA9350739A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Nicky</Template>
  <TotalTime>615</TotalTime>
  <Words>894</Words>
  <Application>Microsoft Office PowerPoint</Application>
  <PresentationFormat>宽屏</PresentationFormat>
  <Paragraphs>146</Paragraphs>
  <Slides>13</Slides>
  <Notes>3</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13</vt:i4>
      </vt:variant>
    </vt:vector>
  </HeadingPairs>
  <TitlesOfParts>
    <vt:vector size="18" baseType="lpstr">
      <vt:lpstr>等线</vt:lpstr>
      <vt:lpstr>思源黑体 CN Medium</vt:lpstr>
      <vt:lpstr>微软雅黑</vt:lpstr>
      <vt:lpstr>Arial</vt:lpstr>
      <vt:lpstr>Designed by iSlide</vt:lpstr>
      <vt:lpstr>市场营销基础  （第四版）</vt:lpstr>
      <vt:lpstr> 市场调查与市场预测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Nicky</dc:creator>
  <cp:lastModifiedBy>Administrator</cp:lastModifiedBy>
  <cp:revision>27</cp:revision>
  <cp:lastPrinted>2022-04-27T16:00:00Z</cp:lastPrinted>
  <dcterms:created xsi:type="dcterms:W3CDTF">2022-04-27T16:00:00Z</dcterms:created>
  <dcterms:modified xsi:type="dcterms:W3CDTF">2024-12-30T07:21:00Z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EMPLATE">
    <vt:lpwstr>00d0c912-f426-4ca5-bd3c-bdcf0ad2c6d2</vt:lpwstr>
  </property>
</Properties>
</file>