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charts/chartEx1.xml" ContentType="application/vnd.ms-office.chartex+xml"/>
  <Override PartName="/ppt/charts/style1.xml" ContentType="application/vnd.ms-office.chartstyle+xml"/>
  <Override PartName="/ppt/charts/colors1.xml" ContentType="application/vnd.ms-office.chartcolorstyl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95" r:id="rId2"/>
    <p:sldId id="298" r:id="rId3"/>
    <p:sldId id="269" r:id="rId4"/>
    <p:sldId id="267" r:id="rId5"/>
    <p:sldId id="270" r:id="rId6"/>
    <p:sldId id="289" r:id="rId7"/>
    <p:sldId id="256" r:id="rId8"/>
    <p:sldId id="293" r:id="rId9"/>
    <p:sldId id="281" r:id="rId10"/>
    <p:sldId id="290" r:id="rId11"/>
    <p:sldId id="287" r:id="rId12"/>
    <p:sldId id="276" r:id="rId13"/>
    <p:sldId id="278" r:id="rId14"/>
    <p:sldId id="288" r:id="rId15"/>
  </p:sldIdLst>
  <p:sldSz cx="12192000" cy="6858000"/>
  <p:notesSz cx="6858000" cy="9144000"/>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36DE"/>
    <a:srgbClr val="08080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66" d="100"/>
          <a:sy n="66" d="100"/>
        </p:scale>
        <p:origin x="100" y="5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xlsx"/></Relationships>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Sheet1!$A$2:$A$8</cx:f>
        <cx:lvl ptCount="7">
          <cx:pt idx="0">Text here</cx:pt>
          <cx:pt idx="1">Text here</cx:pt>
          <cx:pt idx="2">Text here</cx:pt>
          <cx:pt idx="3">Text here</cx:pt>
          <cx:pt idx="4">Text here</cx:pt>
          <cx:pt idx="5">Text here</cx:pt>
          <cx:pt idx="6">Text here</cx:pt>
        </cx:lvl>
      </cx:strDim>
      <cx:numDim type="val">
        <cx:f>Sheet1!$B$2:$B$8</cx:f>
        <cx:lvl ptCount="7" formatCode="G/通用格式">
          <cx:pt idx="0">100</cx:pt>
          <cx:pt idx="1">20</cx:pt>
          <cx:pt idx="2">50</cx:pt>
          <cx:pt idx="3">-40</cx:pt>
          <cx:pt idx="4">130</cx:pt>
          <cx:pt idx="5">-60</cx:pt>
          <cx:pt idx="6">70</cx:pt>
        </cx:lvl>
      </cx:numDim>
    </cx:data>
  </cx:chartData>
  <cx:chart>
    <cx:plotArea>
      <cx:plotAreaRegion>
        <cx:series layoutId="waterfall" uniqueId="{13650884-0E5A-4DD5-A41A-7CCEE6F7131A}">
          <cx:tx>
            <cx:txData>
              <cx:f>Sheet1!$B$1</cx:f>
              <cx:v>系列 1</cx:v>
            </cx:txData>
          </cx:tx>
          <cx:spPr>
            <a:solidFill>
              <a:schemeClr val="accent3"/>
            </a:solidFill>
          </cx:spPr>
          <cx:dataPt idx="0">
            <cx:spPr>
              <a:solidFill>
                <a:srgbClr val="F0F0F0"/>
              </a:solidFill>
            </cx:spPr>
          </cx:dataPt>
          <cx:dataPt idx="1">
            <cx:spPr>
              <a:solidFill>
                <a:srgbClr val="0236DE"/>
              </a:solidFill>
            </cx:spPr>
          </cx:dataPt>
          <cx:dataPt idx="3">
            <cx:spPr>
              <a:solidFill>
                <a:srgbClr val="0236DE"/>
              </a:solidFill>
            </cx:spPr>
          </cx:dataPt>
          <cx:dataPt idx="4">
            <cx:spPr>
              <a:solidFill>
                <a:srgbClr val="F0F0F0"/>
              </a:solidFill>
            </cx:spPr>
          </cx:dataPt>
          <cx:dataPt idx="6">
            <cx:spPr>
              <a:solidFill>
                <a:srgbClr val="F0F0F0"/>
              </a:solidFill>
            </cx:spPr>
          </cx:dataPt>
          <cx:dataId val="0"/>
          <cx:layoutPr>
            <cx:subtotals>
              <cx:idx val="0"/>
              <cx:idx val="4"/>
            </cx:subtotals>
          </cx:layoutPr>
        </cx:series>
      </cx:plotAreaRegion>
      <cx:axis id="0" hidden="1">
        <cx:catScaling gapWidth="1"/>
        <cx:tickLabels/>
        <cx:txPr>
          <a:bodyPr spcFirstLastPara="1" vertOverflow="ellipsis" horzOverflow="overflow" wrap="square" lIns="0" tIns="0" rIns="0" bIns="0" anchor="ctr" anchorCtr="1"/>
          <a:lstStyle/>
          <a:p>
            <a:pPr algn="ctr" rtl="0">
              <a:defRPr lang="zh-CN" altLang="en-US" sz="700" b="0" i="0" u="none" strike="noStrike" kern="1200" baseline="0">
                <a:solidFill>
                  <a:schemeClr val="tx1"/>
                </a:solidFill>
                <a:latin typeface="+mn-lt"/>
                <a:ea typeface="+mn-ea"/>
                <a:cs typeface="+mn-cs"/>
              </a:defRPr>
            </a:pPr>
            <a:endParaRPr lang="zh-CN" altLang="en-US" sz="700" b="0" i="0" u="none" strike="noStrike" kern="1200" baseline="0">
              <a:solidFill>
                <a:schemeClr val="tx1"/>
              </a:solidFill>
              <a:latin typeface="+mn-lt"/>
              <a:ea typeface="+mn-ea"/>
              <a:cs typeface="+mn-cs"/>
            </a:endParaRPr>
          </a:p>
        </cx:txPr>
      </cx:axis>
      <cx:axis id="1" hidden="1">
        <cx:valScaling/>
        <cx:tickLabels/>
        <cx:txPr>
          <a:bodyPr spcFirstLastPara="1" vertOverflow="ellipsis" horzOverflow="overflow" wrap="square" lIns="0" tIns="0" rIns="0" bIns="0" anchor="ctr" anchorCtr="1"/>
          <a:lstStyle/>
          <a:p>
            <a:pPr algn="ctr" rtl="0">
              <a:defRPr lang="zh-CN" altLang="en-US" sz="700" b="0" i="0" u="none" strike="noStrike" kern="1200" baseline="0">
                <a:solidFill>
                  <a:srgbClr val="000000">
                    <a:lumMod val="65000"/>
                    <a:lumOff val="35000"/>
                  </a:srgbClr>
                </a:solidFill>
                <a:latin typeface="Arial"/>
                <a:ea typeface="微软雅黑"/>
                <a:cs typeface="Calibri" panose="020F0502020204030204" pitchFamily="34" charset="0"/>
              </a:defRPr>
            </a:pPr>
            <a:endParaRPr lang="zh-CN" altLang="en-US" sz="700" b="0" i="0" u="none" strike="noStrike" kern="1200" baseline="0">
              <a:solidFill>
                <a:srgbClr val="000000">
                  <a:lumMod val="65000"/>
                  <a:lumOff val="35000"/>
                </a:srgbClr>
              </a:solidFill>
              <a:latin typeface="Arial"/>
              <a:ea typeface="微软雅黑"/>
              <a:cs typeface="Calibri" panose="020F0502020204030204" pitchFamily="34" charset="0"/>
            </a:endParaRPr>
          </a:p>
        </cx:txPr>
      </cx:axis>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95">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2A3D24-6083-4546-8C6D-DEE86BAAAE49}" type="datetimeFigureOut">
              <a:rPr lang="zh-CN" altLang="en-US" smtClean="0"/>
              <a:t>2024/12/30</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D8765-8EF3-408C-9341-152904E414ED}" type="slidenum">
              <a:rPr lang="zh-CN" altLang="en-US" smtClean="0"/>
              <a:t>‹#›</a:t>
            </a:fld>
            <a:endParaRPr lang="zh-CN" altLang="en-US"/>
          </a:p>
        </p:txBody>
      </p:sp>
    </p:spTree>
    <p:extLst>
      <p:ext uri="{BB962C8B-B14F-4D97-AF65-F5344CB8AC3E}">
        <p14:creationId xmlns:p14="http://schemas.microsoft.com/office/powerpoint/2010/main" val="1898542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86f7116f-2083-4da5-b387-2492656312cb.source.default.zh-Hans</a:t>
            </a:r>
            <a:endParaRPr lang="zh-CN" altLang="en-US"/>
          </a:p>
        </p:txBody>
      </p:sp>
      <p:sp>
        <p:nvSpPr>
          <p:cNvPr id="4" name="灯片编号占位符 3"/>
          <p:cNvSpPr>
            <a:spLocks noGrp="1"/>
          </p:cNvSpPr>
          <p:nvPr>
            <p:ph type="sldNum" sz="quarter" idx="10"/>
          </p:nvPr>
        </p:nvSpPr>
        <p:spPr/>
        <p:txBody>
          <a:bodyPr/>
          <a:lstStyle/>
          <a:p>
            <a:fld id="{FD1E3519-AA41-4C8F-81B1-98F81BDCD14B}" type="slidenum">
              <a:rPr lang="zh-CN" altLang="en-US" smtClean="0"/>
              <a:t>6</a:t>
            </a:fld>
            <a:endParaRPr lang="zh-CN" altLang="en-US"/>
          </a:p>
        </p:txBody>
      </p:sp>
    </p:spTree>
    <p:extLst>
      <p:ext uri="{BB962C8B-B14F-4D97-AF65-F5344CB8AC3E}">
        <p14:creationId xmlns:p14="http://schemas.microsoft.com/office/powerpoint/2010/main" val="1898772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f4604adf-e851-466e-8d13-3733eaa61e46.source.default.zh-Hans</a:t>
            </a:r>
            <a:endParaRPr lang="zh-CN" altLang="en-US"/>
          </a:p>
        </p:txBody>
      </p:sp>
      <p:sp>
        <p:nvSpPr>
          <p:cNvPr id="4" name="灯片编号占位符 3"/>
          <p:cNvSpPr>
            <a:spLocks noGrp="1"/>
          </p:cNvSpPr>
          <p:nvPr>
            <p:ph type="sldNum" sz="quarter" idx="10"/>
          </p:nvPr>
        </p:nvSpPr>
        <p:spPr/>
        <p:txBody>
          <a:bodyPr/>
          <a:lstStyle/>
          <a:p>
            <a:fld id="{FD1E3519-AA41-4C8F-81B1-98F81BDCD14B}" type="slidenum">
              <a:rPr lang="zh-CN" altLang="en-US" smtClean="0"/>
              <a:t>7</a:t>
            </a:fld>
            <a:endParaRPr lang="zh-CN" altLang="en-US"/>
          </a:p>
        </p:txBody>
      </p:sp>
    </p:spTree>
    <p:extLst>
      <p:ext uri="{BB962C8B-B14F-4D97-AF65-F5344CB8AC3E}">
        <p14:creationId xmlns:p14="http://schemas.microsoft.com/office/powerpoint/2010/main" val="29096025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9ABB45D9-6195-2C03-31DC-7C86EFE3A4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E545B57F-7D9D-4AD8-9FE4-E5267D65BB87}"/>
              </a:ext>
            </a:extLst>
          </p:cNvPr>
          <p:cNvSpPr>
            <a:spLocks noGrp="1"/>
          </p:cNvSpPr>
          <p:nvPr>
            <p:ph type="ctrTitle" hasCustomPrompt="1"/>
          </p:nvPr>
        </p:nvSpPr>
        <p:spPr>
          <a:xfrm>
            <a:off x="660400" y="1821180"/>
            <a:ext cx="6078728" cy="3677453"/>
          </a:xfrm>
        </p:spPr>
        <p:txBody>
          <a:bodyPr vert="horz" lIns="91440" tIns="45720" rIns="91440" bIns="45720" rtlCol="0" anchor="b">
            <a:noAutofit/>
          </a:bodyPr>
          <a:lstStyle>
            <a:lvl1pPr>
              <a:defRPr lang="zh-CN" altLang="en-US" sz="6600" b="1" dirty="0">
                <a:solidFill>
                  <a:srgbClr val="080808"/>
                </a:solidFill>
              </a:defRPr>
            </a:lvl1pPr>
          </a:lstStyle>
          <a:p>
            <a:pPr lvl="0" defTabSz="914354"/>
            <a:r>
              <a:rPr lang="en-US" altLang="zh-CN" dirty="0"/>
              <a:t>Click to edit </a:t>
            </a:r>
            <a:br>
              <a:rPr lang="en-US" altLang="zh-CN" dirty="0"/>
            </a:br>
            <a:r>
              <a:rPr lang="en-US" altLang="zh-CN" dirty="0"/>
              <a:t>Master title style</a:t>
            </a:r>
            <a:endParaRPr lang="zh-CN" altLang="en-US" dirty="0"/>
          </a:p>
        </p:txBody>
      </p:sp>
      <p:sp>
        <p:nvSpPr>
          <p:cNvPr id="3" name="副标题 2">
            <a:extLst>
              <a:ext uri="{FF2B5EF4-FFF2-40B4-BE49-F238E27FC236}">
                <a16:creationId xmlns:a16="http://schemas.microsoft.com/office/drawing/2014/main" id="{42DDB65F-C302-4F35-9CCB-12FB82E2590D}"/>
              </a:ext>
            </a:extLst>
          </p:cNvPr>
          <p:cNvSpPr>
            <a:spLocks noGrp="1"/>
          </p:cNvSpPr>
          <p:nvPr>
            <p:ph type="subTitle" idx="1"/>
          </p:nvPr>
        </p:nvSpPr>
        <p:spPr>
          <a:xfrm rot="16200000">
            <a:off x="9609497" y="3378440"/>
            <a:ext cx="3308353" cy="535853"/>
          </a:xfrm>
        </p:spPr>
        <p:txBody>
          <a:bodyPr vert="horz" lIns="91440" tIns="45720" rIns="91440" bIns="45720" rtlCol="0" anchor="t">
            <a:normAutofit/>
          </a:bodyPr>
          <a:lstStyle>
            <a:lvl1pPr marL="0" indent="0">
              <a:spcBef>
                <a:spcPts val="0"/>
              </a:spcBef>
              <a:buNone/>
              <a:defRPr lang="zh-CN" altLang="en-US" sz="1800">
                <a:solidFill>
                  <a:srgbClr val="080808"/>
                </a:solidFill>
              </a:defRPr>
            </a:lvl1pPr>
          </a:lstStyle>
          <a:p>
            <a:pPr marL="228600" lvl="0" indent="-228600" defTabSz="914354"/>
            <a:r>
              <a:rPr lang="en-US" altLang="zh-CN" dirty="0"/>
              <a:t>Click to edit Master subtitle style</a:t>
            </a:r>
            <a:endParaRPr lang="zh-CN" altLang="en-US" dirty="0"/>
          </a:p>
        </p:txBody>
      </p:sp>
      <p:sp>
        <p:nvSpPr>
          <p:cNvPr id="8" name="文本占位符 7">
            <a:extLst>
              <a:ext uri="{FF2B5EF4-FFF2-40B4-BE49-F238E27FC236}">
                <a16:creationId xmlns:a16="http://schemas.microsoft.com/office/drawing/2014/main" id="{44C4A721-803B-47CB-B99E-1D01E8E0169F}"/>
              </a:ext>
            </a:extLst>
          </p:cNvPr>
          <p:cNvSpPr>
            <a:spLocks noGrp="1"/>
          </p:cNvSpPr>
          <p:nvPr>
            <p:ph type="body" sz="quarter" idx="13" hasCustomPrompt="1"/>
          </p:nvPr>
        </p:nvSpPr>
        <p:spPr>
          <a:xfrm>
            <a:off x="6739128" y="5837829"/>
            <a:ext cx="4779772" cy="296271"/>
          </a:xfrm>
        </p:spPr>
        <p:txBody>
          <a:bodyPr vert="horz" lIns="91440" tIns="45720" rIns="91440" bIns="45720" rtlCol="0" anchor="ctr">
            <a:normAutofit/>
          </a:bodyPr>
          <a:lstStyle>
            <a:lvl1pPr marL="0" indent="0" algn="r">
              <a:buNone/>
              <a:defRPr lang="en-US" altLang="zh-CN" sz="1200" b="0" smtClean="0">
                <a:solidFill>
                  <a:srgbClr val="080808"/>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p>
        </p:txBody>
      </p:sp>
      <p:sp>
        <p:nvSpPr>
          <p:cNvPr id="12" name="文本占位符 11">
            <a:extLst>
              <a:ext uri="{FF2B5EF4-FFF2-40B4-BE49-F238E27FC236}">
                <a16:creationId xmlns:a16="http://schemas.microsoft.com/office/drawing/2014/main" id="{4EF3F9F2-2DBE-4016-9D2B-F5CF4BE8EBCE}"/>
              </a:ext>
            </a:extLst>
          </p:cNvPr>
          <p:cNvSpPr>
            <a:spLocks noGrp="1"/>
          </p:cNvSpPr>
          <p:nvPr>
            <p:ph type="body" sz="quarter" idx="15" hasCustomPrompt="1"/>
          </p:nvPr>
        </p:nvSpPr>
        <p:spPr>
          <a:xfrm>
            <a:off x="660400" y="723900"/>
            <a:ext cx="1039091" cy="296271"/>
          </a:xfrm>
        </p:spPr>
        <p:txBody>
          <a:bodyPr vert="horz" wrap="none" lIns="91440" tIns="45720" rIns="91440" bIns="45720" rtlCol="0" anchor="ctr">
            <a:normAutofit/>
          </a:bodyPr>
          <a:lstStyle>
            <a:lvl1pPr marL="0" indent="0">
              <a:buNone/>
              <a:defRPr lang="en-US" altLang="zh-CN" sz="1200" b="0" smtClean="0">
                <a:solidFill>
                  <a:srgbClr val="080808"/>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LGOO HERE</a:t>
            </a:r>
          </a:p>
        </p:txBody>
      </p:sp>
    </p:spTree>
    <p:extLst>
      <p:ext uri="{BB962C8B-B14F-4D97-AF65-F5344CB8AC3E}">
        <p14:creationId xmlns:p14="http://schemas.microsoft.com/office/powerpoint/2010/main" val="321854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DC6DA8-D137-41D2-A934-63CB8FFB8B81}"/>
              </a:ext>
            </a:extLst>
          </p:cNvPr>
          <p:cNvSpPr>
            <a:spLocks noGrp="1"/>
          </p:cNvSpPr>
          <p:nvPr>
            <p:ph type="title"/>
          </p:nvPr>
        </p:nvSpPr>
        <p:spPr/>
        <p:txBody>
          <a:bodyPr/>
          <a:lstStyle/>
          <a:p>
            <a:r>
              <a:rPr lang="en-US" altLang="zh-CN" dirty="0"/>
              <a:t>Click to edit Master title style</a:t>
            </a:r>
            <a:endParaRPr lang="zh-CN" altLang="en-US" dirty="0"/>
          </a:p>
        </p:txBody>
      </p:sp>
      <p:sp>
        <p:nvSpPr>
          <p:cNvPr id="3" name="内容占位符 2">
            <a:extLst>
              <a:ext uri="{FF2B5EF4-FFF2-40B4-BE49-F238E27FC236}">
                <a16:creationId xmlns:a16="http://schemas.microsoft.com/office/drawing/2014/main" id="{0CED916A-3E34-4B9E-8F9F-7A8921A30F99}"/>
              </a:ext>
            </a:extLst>
          </p:cNvPr>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4" name="日期占位符 3">
            <a:extLst>
              <a:ext uri="{FF2B5EF4-FFF2-40B4-BE49-F238E27FC236}">
                <a16:creationId xmlns:a16="http://schemas.microsoft.com/office/drawing/2014/main" id="{57FE6FF3-E480-4C96-9DE0-054940E7CBC6}"/>
              </a:ext>
            </a:extLst>
          </p:cNvPr>
          <p:cNvSpPr>
            <a:spLocks noGrp="1"/>
          </p:cNvSpPr>
          <p:nvPr>
            <p:ph type="dt" sz="half" idx="10"/>
          </p:nvPr>
        </p:nvSpPr>
        <p:spPr/>
        <p:txBody>
          <a:bodyPr/>
          <a:lstStyle/>
          <a:p>
            <a:fld id="{62327552-8942-46E8-901A-44C076C97C35}" type="datetime1">
              <a:rPr lang="en-US" altLang="zh-CN" smtClean="0"/>
              <a:t>12/30/2024</a:t>
            </a:fld>
            <a:endParaRPr lang="zh-CN" altLang="en-US"/>
          </a:p>
        </p:txBody>
      </p:sp>
      <p:sp>
        <p:nvSpPr>
          <p:cNvPr id="5" name="页脚占位符 4">
            <a:extLst>
              <a:ext uri="{FF2B5EF4-FFF2-40B4-BE49-F238E27FC236}">
                <a16:creationId xmlns:a16="http://schemas.microsoft.com/office/drawing/2014/main" id="{055DFAA1-D4C3-4306-A3AE-0641E358196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3E0EBE-EC20-4150-A2C6-9837F3449581}"/>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spTree>
    <p:extLst>
      <p:ext uri="{BB962C8B-B14F-4D97-AF65-F5344CB8AC3E}">
        <p14:creationId xmlns:p14="http://schemas.microsoft.com/office/powerpoint/2010/main" val="82374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Layout">
    <p:spTree>
      <p:nvGrpSpPr>
        <p:cNvPr id="1" name=""/>
        <p:cNvGrpSpPr/>
        <p:nvPr/>
      </p:nvGrpSpPr>
      <p:grpSpPr>
        <a:xfrm>
          <a:off x="0" y="0"/>
          <a:ext cx="0" cy="0"/>
          <a:chOff x="0" y="0"/>
          <a:chExt cx="0" cy="0"/>
        </a:xfrm>
      </p:grpSpPr>
      <p:sp>
        <p:nvSpPr>
          <p:cNvPr id="9" name="文本占位符 8">
            <a:extLst>
              <a:ext uri="{FF2B5EF4-FFF2-40B4-BE49-F238E27FC236}">
                <a16:creationId xmlns:a16="http://schemas.microsoft.com/office/drawing/2014/main" id="{FDF03A82-401C-4A0E-BE21-BE588E874141}"/>
              </a:ext>
            </a:extLst>
          </p:cNvPr>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a:extLst>
              <a:ext uri="{FF2B5EF4-FFF2-40B4-BE49-F238E27FC236}">
                <a16:creationId xmlns:a16="http://schemas.microsoft.com/office/drawing/2014/main" id="{0BEF0FD1-3ACE-43A8-AF57-CC0D436DC7D0}"/>
              </a:ext>
            </a:extLst>
          </p:cNvPr>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3" name="页脚占位符 2">
            <a:extLst>
              <a:ext uri="{FF2B5EF4-FFF2-40B4-BE49-F238E27FC236}">
                <a16:creationId xmlns:a16="http://schemas.microsoft.com/office/drawing/2014/main" id="{CAEA95BB-0FD6-4D94-81DB-8D38069818E5}"/>
              </a:ext>
            </a:extLst>
          </p:cNvPr>
          <p:cNvSpPr>
            <a:spLocks noGrp="1"/>
          </p:cNvSpPr>
          <p:nvPr>
            <p:ph type="ftr" sz="quarter" idx="10"/>
          </p:nvPr>
        </p:nvSpPr>
        <p:spPr/>
        <p:txBody>
          <a:bodyPr/>
          <a:lstStyle/>
          <a:p>
            <a:endParaRPr lang="zh-CN" altLang="en-US" dirty="0"/>
          </a:p>
        </p:txBody>
      </p:sp>
      <p:sp>
        <p:nvSpPr>
          <p:cNvPr id="4" name="日期占位符 3">
            <a:extLst>
              <a:ext uri="{FF2B5EF4-FFF2-40B4-BE49-F238E27FC236}">
                <a16:creationId xmlns:a16="http://schemas.microsoft.com/office/drawing/2014/main" id="{16C2568E-3CA5-4FDE-A375-CB503A7EDE34}"/>
              </a:ext>
            </a:extLst>
          </p:cNvPr>
          <p:cNvSpPr>
            <a:spLocks noGrp="1"/>
          </p:cNvSpPr>
          <p:nvPr>
            <p:ph type="dt" sz="half" idx="11"/>
          </p:nvPr>
        </p:nvSpPr>
        <p:spPr/>
        <p:txBody>
          <a:bodyPr/>
          <a:lstStyle/>
          <a:p>
            <a:fld id="{5F5093CC-EA8F-46CC-95E3-14466C6B74F0}" type="datetime1">
              <a:rPr lang="en-US" altLang="zh-CN" smtClean="0"/>
              <a:t>12/30/2024</a:t>
            </a:fld>
            <a:endParaRPr lang="en-US" altLang="zh-CN"/>
          </a:p>
        </p:txBody>
      </p:sp>
      <p:sp>
        <p:nvSpPr>
          <p:cNvPr id="5" name="灯片编号占位符 4">
            <a:extLst>
              <a:ext uri="{FF2B5EF4-FFF2-40B4-BE49-F238E27FC236}">
                <a16:creationId xmlns:a16="http://schemas.microsoft.com/office/drawing/2014/main" id="{E3EAC383-637D-4997-B597-28ADC11AAC10}"/>
              </a:ext>
            </a:extLst>
          </p:cNvPr>
          <p:cNvSpPr>
            <a:spLocks noGrp="1"/>
          </p:cNvSpPr>
          <p:nvPr>
            <p:ph type="sldNum" sz="quarter" idx="12"/>
          </p:nvPr>
        </p:nvSpPr>
        <p:spPr/>
        <p:txBody>
          <a:bodyPr/>
          <a:lstStyle/>
          <a:p>
            <a:fld id="{7F65B630-C7FF-41C0-9923-C5E5E29EED81}" type="slidenum">
              <a:rPr lang="en-US" altLang="zh-CN" smtClean="0"/>
              <a:pPr/>
              <a:t>‹#›</a:t>
            </a:fld>
            <a:endParaRPr lang="en-US" altLang="zh-CN"/>
          </a:p>
        </p:txBody>
      </p:sp>
      <p:cxnSp>
        <p:nvCxnSpPr>
          <p:cNvPr id="10" name="î$ļíďé">
            <a:extLst>
              <a:ext uri="{FF2B5EF4-FFF2-40B4-BE49-F238E27FC236}">
                <a16:creationId xmlns:a16="http://schemas.microsoft.com/office/drawing/2014/main" id="{5866F782-5852-4C4E-B3FE-2AD687E8AC1B}"/>
              </a:ext>
            </a:extLst>
          </p:cNvPr>
          <p:cNvCxnSpPr>
            <a:cxnSpLocks/>
          </p:cNvCxnSpPr>
          <p:nvPr userDrawn="1"/>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1" name="ïšḻïdê">
            <a:extLst>
              <a:ext uri="{FF2B5EF4-FFF2-40B4-BE49-F238E27FC236}">
                <a16:creationId xmlns:a16="http://schemas.microsoft.com/office/drawing/2014/main" id="{3CCCD118-A808-47B5-869B-310AF975DC9C}"/>
              </a:ext>
            </a:extLst>
          </p:cNvPr>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spTree>
    <p:extLst>
      <p:ext uri="{BB962C8B-B14F-4D97-AF65-F5344CB8AC3E}">
        <p14:creationId xmlns:p14="http://schemas.microsoft.com/office/powerpoint/2010/main" val="1929775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D00D908D-7526-37F0-F2E7-B71F9E41FD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000C7662-4F6D-4B06-BB36-235FC06BF816}"/>
              </a:ext>
            </a:extLst>
          </p:cNvPr>
          <p:cNvSpPr>
            <a:spLocks noGrp="1"/>
          </p:cNvSpPr>
          <p:nvPr>
            <p:ph type="title"/>
          </p:nvPr>
        </p:nvSpPr>
        <p:spPr>
          <a:xfrm>
            <a:off x="660400" y="2628576"/>
            <a:ext cx="5731164" cy="2048037"/>
          </a:xfrm>
        </p:spPr>
        <p:txBody>
          <a:bodyPr vert="horz" lIns="91440" tIns="45720" rIns="91440" bIns="45720" rtlCol="0" anchor="b">
            <a:noAutofit/>
          </a:bodyPr>
          <a:lstStyle>
            <a:lvl1pPr>
              <a:defRPr lang="zh-CN" altLang="en-US" sz="4800">
                <a:solidFill>
                  <a:srgbClr val="080808"/>
                </a:solidFill>
              </a:defRPr>
            </a:lvl1pPr>
          </a:lstStyle>
          <a:p>
            <a:pPr lvl="0" defTabSz="914354"/>
            <a:r>
              <a:rPr lang="en-US" altLang="zh-CN" dirty="0"/>
              <a:t>Click to edit Master title style</a:t>
            </a:r>
            <a:endParaRPr lang="zh-CN" altLang="en-US" dirty="0"/>
          </a:p>
        </p:txBody>
      </p:sp>
      <p:sp>
        <p:nvSpPr>
          <p:cNvPr id="3" name="文本占位符 2">
            <a:extLst>
              <a:ext uri="{FF2B5EF4-FFF2-40B4-BE49-F238E27FC236}">
                <a16:creationId xmlns:a16="http://schemas.microsoft.com/office/drawing/2014/main" id="{9FF9930E-40DF-417D-8161-BD38EB172DC1}"/>
              </a:ext>
            </a:extLst>
          </p:cNvPr>
          <p:cNvSpPr>
            <a:spLocks noGrp="1"/>
          </p:cNvSpPr>
          <p:nvPr>
            <p:ph type="body" idx="1"/>
          </p:nvPr>
        </p:nvSpPr>
        <p:spPr>
          <a:xfrm>
            <a:off x="660400" y="4676614"/>
            <a:ext cx="5731164" cy="526761"/>
          </a:xfrm>
        </p:spPr>
        <p:txBody>
          <a:bodyPr>
            <a:normAutofit/>
          </a:bodyPr>
          <a:lstStyle>
            <a:lvl1pPr marL="0" indent="0">
              <a:buNone/>
              <a:defRPr lang="en-US" altLang="zh-CN" sz="1800" kern="1200">
                <a:solidFill>
                  <a:srgbClr val="080808"/>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dirty="0"/>
              <a:t>Click to edit Master text styles</a:t>
            </a:r>
          </a:p>
        </p:txBody>
      </p:sp>
    </p:spTree>
    <p:extLst>
      <p:ext uri="{BB962C8B-B14F-4D97-AF65-F5344CB8AC3E}">
        <p14:creationId xmlns:p14="http://schemas.microsoft.com/office/powerpoint/2010/main" val="641220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78DDA6B8-FDAD-D7D7-0619-6B13C254D9EF}"/>
              </a:ext>
            </a:extLst>
          </p:cNvPr>
          <p:cNvGrpSpPr/>
          <p:nvPr userDrawn="1"/>
        </p:nvGrpSpPr>
        <p:grpSpPr>
          <a:xfrm>
            <a:off x="673100" y="382369"/>
            <a:ext cx="5260975" cy="692050"/>
            <a:chOff x="673100" y="382369"/>
            <a:chExt cx="5260975" cy="692050"/>
          </a:xfrm>
        </p:grpSpPr>
        <p:sp>
          <p:nvSpPr>
            <p:cNvPr id="6" name="矩形 5">
              <a:extLst>
                <a:ext uri="{FF2B5EF4-FFF2-40B4-BE49-F238E27FC236}">
                  <a16:creationId xmlns:a16="http://schemas.microsoft.com/office/drawing/2014/main" id="{E1BC8B43-5E76-9566-53E3-46B177BA16BD}"/>
                </a:ext>
              </a:extLst>
            </p:cNvPr>
            <p:cNvSpPr/>
            <p:nvPr userDrawn="1"/>
          </p:nvSpPr>
          <p:spPr>
            <a:xfrm>
              <a:off x="673100" y="1028700"/>
              <a:ext cx="5260975" cy="45719"/>
            </a:xfrm>
            <a:prstGeom prst="rect">
              <a:avLst/>
            </a:prstGeom>
            <a:gradFill>
              <a:gsLst>
                <a:gs pos="0">
                  <a:schemeClr val="accent1"/>
                </a:gs>
                <a:gs pos="100000">
                  <a:schemeClr val="accent1">
                    <a:lumMod val="30000"/>
                    <a:lumOff val="70000"/>
                    <a:alpha val="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id="{A68EBA65-D957-152A-8327-F5804E1142FF}"/>
                </a:ext>
              </a:extLst>
            </p:cNvPr>
            <p:cNvSpPr txBox="1"/>
            <p:nvPr userDrawn="1"/>
          </p:nvSpPr>
          <p:spPr>
            <a:xfrm>
              <a:off x="673100" y="382369"/>
              <a:ext cx="2954655" cy="646331"/>
            </a:xfrm>
            <a:prstGeom prst="rect">
              <a:avLst/>
            </a:prstGeom>
            <a:noFill/>
          </p:spPr>
          <p:txBody>
            <a:bodyPr wrap="none" rtlCol="0">
              <a:spAutoFit/>
            </a:bodyPr>
            <a:lstStyle/>
            <a:p>
              <a:r>
                <a:rPr lang="zh-CN" altLang="en-US" sz="3600" dirty="0">
                  <a:latin typeface="思源黑体 CN Medium" panose="020B0600000000000000" pitchFamily="34" charset="-122"/>
                  <a:ea typeface="思源黑体 CN Medium" panose="020B0600000000000000" pitchFamily="34" charset="-122"/>
                </a:rPr>
                <a:t>输入标题文字</a:t>
              </a:r>
            </a:p>
          </p:txBody>
        </p:sp>
      </p:grpSp>
    </p:spTree>
    <p:extLst>
      <p:ext uri="{BB962C8B-B14F-4D97-AF65-F5344CB8AC3E}">
        <p14:creationId xmlns:p14="http://schemas.microsoft.com/office/powerpoint/2010/main" val="3257642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C9D6027-F7C7-4EF3-85DD-09E27ACEEACA}"/>
              </a:ext>
            </a:extLst>
          </p:cNvPr>
          <p:cNvSpPr>
            <a:spLocks noGrp="1"/>
          </p:cNvSpPr>
          <p:nvPr>
            <p:ph type="dt" sz="half" idx="10"/>
          </p:nvPr>
        </p:nvSpPr>
        <p:spPr/>
        <p:txBody>
          <a:bodyPr/>
          <a:lstStyle/>
          <a:p>
            <a:fld id="{44EDA9A1-9141-4F02-9C55-8DE17B37F989}" type="datetime1">
              <a:rPr lang="en-US" altLang="zh-CN" smtClean="0"/>
              <a:t>12/30/2024</a:t>
            </a:fld>
            <a:endParaRPr lang="zh-CN" altLang="en-US"/>
          </a:p>
        </p:txBody>
      </p:sp>
      <p:sp>
        <p:nvSpPr>
          <p:cNvPr id="3" name="页脚占位符 2">
            <a:extLst>
              <a:ext uri="{FF2B5EF4-FFF2-40B4-BE49-F238E27FC236}">
                <a16:creationId xmlns:a16="http://schemas.microsoft.com/office/drawing/2014/main" id="{66262BA1-A5A7-45F4-B365-E880E1C324C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80CF1E8-0939-4B4D-A4D3-E47E208FC47E}"/>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spTree>
    <p:extLst>
      <p:ext uri="{BB962C8B-B14F-4D97-AF65-F5344CB8AC3E}">
        <p14:creationId xmlns:p14="http://schemas.microsoft.com/office/powerpoint/2010/main" val="1771624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3D53DD3A-53BE-3520-5288-B60BAF9BF01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文本占位符 6">
            <a:extLst>
              <a:ext uri="{FF2B5EF4-FFF2-40B4-BE49-F238E27FC236}">
                <a16:creationId xmlns:a16="http://schemas.microsoft.com/office/drawing/2014/main" id="{C2320649-ACD7-42E9-A261-E6ED46ACB452}"/>
              </a:ext>
            </a:extLst>
          </p:cNvPr>
          <p:cNvSpPr>
            <a:spLocks noGrp="1"/>
          </p:cNvSpPr>
          <p:nvPr>
            <p:ph type="body" sz="quarter" idx="13"/>
          </p:nvPr>
        </p:nvSpPr>
        <p:spPr>
          <a:xfrm>
            <a:off x="660400" y="1832374"/>
            <a:ext cx="10858500" cy="2772786"/>
          </a:xfrm>
        </p:spPr>
        <p:txBody>
          <a:bodyPr vert="horz" lIns="91440" tIns="45720" rIns="91440" bIns="45720" rtlCol="0" anchor="b">
            <a:noAutofit/>
          </a:bodyPr>
          <a:lstStyle>
            <a:lvl1pPr marL="0" indent="0" algn="ctr">
              <a:buNone/>
              <a:defRPr lang="en-US" altLang="zh-CN" sz="7200" b="1" smtClean="0">
                <a:solidFill>
                  <a:srgbClr val="080808"/>
                </a:solidFill>
                <a:latin typeface="+mj-lt"/>
                <a:ea typeface="+mj-ea"/>
                <a:cs typeface="+mj-cs"/>
              </a:defRPr>
            </a:lvl1pPr>
            <a:lvl2pPr marL="457200" indent="0">
              <a:buNone/>
              <a:defRPr lang="en-US" altLang="zh-CN" smtClean="0"/>
            </a:lvl2pPr>
            <a:lvl3pPr>
              <a:defRPr lang="en-US" altLang="zh-CN" smtClean="0"/>
            </a:lvl3pPr>
            <a:lvl4pPr>
              <a:defRPr lang="en-US" altLang="zh-CN" smtClean="0"/>
            </a:lvl4pPr>
            <a:lvl5pPr>
              <a:defRPr lang="zh-CN" altLang="en-US"/>
            </a:lvl5pPr>
          </a:lstStyle>
          <a:p>
            <a:pPr marL="228600" lvl="0" indent="-228600" defTabSz="914354">
              <a:spcBef>
                <a:spcPct val="0"/>
              </a:spcBef>
            </a:pPr>
            <a:r>
              <a:rPr lang="en-US" altLang="zh-CN" dirty="0"/>
              <a:t>Click to edit Master text styles</a:t>
            </a:r>
          </a:p>
        </p:txBody>
      </p:sp>
      <p:sp>
        <p:nvSpPr>
          <p:cNvPr id="8" name="文本占位符 7">
            <a:extLst>
              <a:ext uri="{FF2B5EF4-FFF2-40B4-BE49-F238E27FC236}">
                <a16:creationId xmlns:a16="http://schemas.microsoft.com/office/drawing/2014/main" id="{DC428848-58C6-4501-8214-B803889F273E}"/>
              </a:ext>
            </a:extLst>
          </p:cNvPr>
          <p:cNvSpPr>
            <a:spLocks noGrp="1"/>
          </p:cNvSpPr>
          <p:nvPr>
            <p:ph type="body" sz="quarter" idx="14" hasCustomPrompt="1"/>
          </p:nvPr>
        </p:nvSpPr>
        <p:spPr>
          <a:xfrm>
            <a:off x="5422392" y="5837829"/>
            <a:ext cx="6096508" cy="296271"/>
          </a:xfrm>
        </p:spPr>
        <p:txBody>
          <a:bodyPr vert="horz" lIns="91440" tIns="45720" rIns="91440" bIns="45720" rtlCol="0" anchor="ctr">
            <a:normAutofit/>
          </a:bodyPr>
          <a:lstStyle>
            <a:lvl1pPr marL="0" indent="0" algn="r">
              <a:buNone/>
              <a:defRPr lang="en-US" altLang="zh-CN" sz="1200" b="0" smtClean="0">
                <a:solidFill>
                  <a:srgbClr val="080808"/>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p>
        </p:txBody>
      </p:sp>
    </p:spTree>
    <p:extLst>
      <p:ext uri="{BB962C8B-B14F-4D97-AF65-F5344CB8AC3E}">
        <p14:creationId xmlns:p14="http://schemas.microsoft.com/office/powerpoint/2010/main" val="3444805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A34661-10B5-98E1-484B-E4714F7ABC4A}"/>
              </a:ext>
            </a:extLst>
          </p:cNvPr>
          <p:cNvSpPr>
            <a:spLocks noGrp="1"/>
          </p:cNvSpPr>
          <p:nvPr>
            <p:ph type="title"/>
          </p:nvPr>
        </p:nvSpPr>
        <p:spPr/>
        <p:txBody>
          <a:bodyPr/>
          <a:lstStyle/>
          <a:p>
            <a:r>
              <a:rPr lang="zh-CN" altLang="en-US"/>
              <a:t>单击此处编辑母版标题样式</a:t>
            </a:r>
          </a:p>
        </p:txBody>
      </p:sp>
      <p:sp>
        <p:nvSpPr>
          <p:cNvPr id="3" name="页脚占位符 2">
            <a:extLst>
              <a:ext uri="{FF2B5EF4-FFF2-40B4-BE49-F238E27FC236}">
                <a16:creationId xmlns:a16="http://schemas.microsoft.com/office/drawing/2014/main" id="{CB7D77DD-8D4F-659F-BB34-A026BFFAA1C1}"/>
              </a:ext>
            </a:extLst>
          </p:cNvPr>
          <p:cNvSpPr>
            <a:spLocks noGrp="1"/>
          </p:cNvSpPr>
          <p:nvPr>
            <p:ph type="ftr" sz="quarter" idx="10"/>
          </p:nvPr>
        </p:nvSpPr>
        <p:spPr/>
        <p:txBody>
          <a:bodyPr/>
          <a:lstStyle/>
          <a:p>
            <a:endParaRPr lang="zh-CN" altLang="en-US" dirty="0"/>
          </a:p>
        </p:txBody>
      </p:sp>
      <p:sp>
        <p:nvSpPr>
          <p:cNvPr id="4" name="日期占位符 3">
            <a:extLst>
              <a:ext uri="{FF2B5EF4-FFF2-40B4-BE49-F238E27FC236}">
                <a16:creationId xmlns:a16="http://schemas.microsoft.com/office/drawing/2014/main" id="{3D22352D-98D1-ECD9-1AD6-3FB5D9401020}"/>
              </a:ext>
            </a:extLst>
          </p:cNvPr>
          <p:cNvSpPr>
            <a:spLocks noGrp="1"/>
          </p:cNvSpPr>
          <p:nvPr>
            <p:ph type="dt" sz="half" idx="11"/>
          </p:nvPr>
        </p:nvSpPr>
        <p:spPr/>
        <p:txBody>
          <a:bodyPr/>
          <a:lstStyle/>
          <a:p>
            <a:fld id="{EFE03BF2-D8AF-46DF-AE0F-0C217AE83FF5}" type="datetime1">
              <a:rPr lang="en-US" altLang="zh-CN" smtClean="0"/>
              <a:t>12/30/2024</a:t>
            </a:fld>
            <a:endParaRPr lang="en-US" altLang="zh-CN"/>
          </a:p>
        </p:txBody>
      </p:sp>
      <p:sp>
        <p:nvSpPr>
          <p:cNvPr id="5" name="灯片编号占位符 4">
            <a:extLst>
              <a:ext uri="{FF2B5EF4-FFF2-40B4-BE49-F238E27FC236}">
                <a16:creationId xmlns:a16="http://schemas.microsoft.com/office/drawing/2014/main" id="{627BEC2C-B284-1680-E5D9-F9A79602C5BE}"/>
              </a:ext>
            </a:extLst>
          </p:cNvPr>
          <p:cNvSpPr>
            <a:spLocks noGrp="1"/>
          </p:cNvSpPr>
          <p:nvPr>
            <p:ph type="sldNum" sz="quarter" idx="12"/>
          </p:nvPr>
        </p:nvSpPr>
        <p:spPr/>
        <p:txBody>
          <a:bodyPr/>
          <a:lstStyle/>
          <a:p>
            <a:fld id="{7F65B630-C7FF-41C0-9923-C5E5E29EED81}" type="slidenum">
              <a:rPr lang="en-US" altLang="zh-CN" smtClean="0"/>
              <a:pPr/>
              <a:t>‹#›</a:t>
            </a:fld>
            <a:endParaRPr lang="en-US" altLang="zh-CN"/>
          </a:p>
        </p:txBody>
      </p:sp>
    </p:spTree>
    <p:extLst>
      <p:ext uri="{BB962C8B-B14F-4D97-AF65-F5344CB8AC3E}">
        <p14:creationId xmlns:p14="http://schemas.microsoft.com/office/powerpoint/2010/main" val="921405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036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9307103-D92B-4D3C-B386-9FD58793CACA}"/>
              </a:ext>
            </a:extLst>
          </p:cNvPr>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354"/>
            <a:r>
              <a:rPr lang="en-US" altLang="zh-CN"/>
              <a:t>Click to edit Master title style</a:t>
            </a:r>
            <a:endParaRPr lang="zh-CN" altLang="en-US" dirty="0"/>
          </a:p>
        </p:txBody>
      </p:sp>
      <p:sp>
        <p:nvSpPr>
          <p:cNvPr id="3" name="文本占位符 2">
            <a:extLst>
              <a:ext uri="{FF2B5EF4-FFF2-40B4-BE49-F238E27FC236}">
                <a16:creationId xmlns:a16="http://schemas.microsoft.com/office/drawing/2014/main" id="{0F8920D0-E0E5-40BB-AEDA-3D7A0909240E}"/>
              </a:ext>
            </a:extLst>
          </p:cNvPr>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5" name="页脚占位符 4">
            <a:extLst>
              <a:ext uri="{FF2B5EF4-FFF2-40B4-BE49-F238E27FC236}">
                <a16:creationId xmlns:a16="http://schemas.microsoft.com/office/drawing/2014/main" id="{10B16C00-AE39-4635-9F10-B7233D2AC2F8}"/>
              </a:ext>
            </a:extLst>
          </p:cNvPr>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a:extLst>
              <a:ext uri="{FF2B5EF4-FFF2-40B4-BE49-F238E27FC236}">
                <a16:creationId xmlns:a16="http://schemas.microsoft.com/office/drawing/2014/main" id="{0C12D871-753D-4991-B44B-EFAE9F8682B5}"/>
              </a:ext>
            </a:extLst>
          </p:cNvPr>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EFE03BF2-D8AF-46DF-AE0F-0C217AE83FF5}" type="datetime1">
              <a:rPr lang="en-US" altLang="zh-CN" smtClean="0"/>
              <a:t>12/30/2024</a:t>
            </a:fld>
            <a:endParaRPr lang="en-US" altLang="zh-CN"/>
          </a:p>
        </p:txBody>
      </p:sp>
      <p:sp>
        <p:nvSpPr>
          <p:cNvPr id="6" name="灯片编号占位符 5">
            <a:extLst>
              <a:ext uri="{FF2B5EF4-FFF2-40B4-BE49-F238E27FC236}">
                <a16:creationId xmlns:a16="http://schemas.microsoft.com/office/drawing/2014/main" id="{6D23E9ED-4E00-42D1-BFBF-5EBD27D29806}"/>
              </a:ext>
            </a:extLst>
          </p:cNvPr>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pPr/>
              <a:t>‹#›</a:t>
            </a:fld>
            <a:endParaRPr lang="en-US" altLang="zh-CN"/>
          </a:p>
        </p:txBody>
      </p:sp>
    </p:spTree>
    <p:extLst>
      <p:ext uri="{BB962C8B-B14F-4D97-AF65-F5344CB8AC3E}">
        <p14:creationId xmlns:p14="http://schemas.microsoft.com/office/powerpoint/2010/main" val="1467915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1" r:id="rId4"/>
    <p:sldLayoutId id="2147483654" r:id="rId5"/>
    <p:sldLayoutId id="2147483655" r:id="rId6"/>
    <p:sldLayoutId id="2147483656" r:id="rId7"/>
    <p:sldLayoutId id="2147483658" r:id="rId8"/>
    <p:sldLayoutId id="2147483659" r:id="rId9"/>
  </p:sldLayoutIdLst>
  <p:hf sldNum="0"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slideLayout" Target="../slideLayouts/slideLayout5.xml"/><Relationship Id="rId1" Type="http://schemas.openxmlformats.org/officeDocument/2006/relationships/tags" Target="../tags/tag11.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5.xml"/><Relationship Id="rId1" Type="http://schemas.openxmlformats.org/officeDocument/2006/relationships/tags" Target="../tags/tag6.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video" Target="../media/media1.mp4"/><Relationship Id="rId2" Type="http://schemas.microsoft.com/office/2007/relationships/media" Target="../media/media1.mp4"/><Relationship Id="rId1" Type="http://schemas.openxmlformats.org/officeDocument/2006/relationships/tags" Target="../tags/tag10.xml"/><Relationship Id="rId5" Type="http://schemas.openxmlformats.org/officeDocument/2006/relationships/image" Target="../media/image5.png"/><Relationship Id="rId4"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išḻîḍê"/>
        <p:cNvGrpSpPr/>
        <p:nvPr/>
      </p:nvGrpSpPr>
      <p:grpSpPr>
        <a:xfrm>
          <a:off x="0" y="0"/>
          <a:ext cx="0" cy="0"/>
          <a:chOff x="0" y="0"/>
          <a:chExt cx="0" cy="0"/>
        </a:xfrm>
      </p:grpSpPr>
      <p:sp>
        <p:nvSpPr>
          <p:cNvPr id="4" name="ïşḷiḑè">
            <a:extLst>
              <a:ext uri="{FF2B5EF4-FFF2-40B4-BE49-F238E27FC236}">
                <a16:creationId xmlns:a16="http://schemas.microsoft.com/office/drawing/2014/main" id="{EC3BD327-8548-FA21-9184-6315F1921B21}"/>
              </a:ext>
            </a:extLst>
          </p:cNvPr>
          <p:cNvSpPr/>
          <p:nvPr/>
        </p:nvSpPr>
        <p:spPr>
          <a:xfrm>
            <a:off x="660399" y="3200400"/>
            <a:ext cx="4507501"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8" name="íš1iḍe">
            <a:extLst>
              <a:ext uri="{FF2B5EF4-FFF2-40B4-BE49-F238E27FC236}">
                <a16:creationId xmlns:a16="http://schemas.microsoft.com/office/drawing/2014/main" id="{1DE2FCBB-DDFE-37B5-A5BC-225C4690FD26}"/>
              </a:ext>
            </a:extLst>
          </p:cNvPr>
          <p:cNvSpPr/>
          <p:nvPr/>
        </p:nvSpPr>
        <p:spPr>
          <a:xfrm>
            <a:off x="8637016" y="5300543"/>
            <a:ext cx="939800" cy="1557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sp>
        <p:nvSpPr>
          <p:cNvPr id="9" name="íṩľíḍé">
            <a:extLst>
              <a:ext uri="{FF2B5EF4-FFF2-40B4-BE49-F238E27FC236}">
                <a16:creationId xmlns:a16="http://schemas.microsoft.com/office/drawing/2014/main" id="{6C2532AA-A647-48FF-8A25-36777AF5B18D}"/>
              </a:ext>
            </a:extLst>
          </p:cNvPr>
          <p:cNvSpPr>
            <a:spLocks noGrp="1"/>
          </p:cNvSpPr>
          <p:nvPr>
            <p:ph type="ctrTitle"/>
          </p:nvPr>
        </p:nvSpPr>
        <p:spPr>
          <a:xfrm>
            <a:off x="660399" y="1878708"/>
            <a:ext cx="7442557" cy="2509244"/>
          </a:xfrm>
          <a:ln>
            <a:noFill/>
          </a:ln>
        </p:spPr>
        <p:txBody>
          <a:bodyPr/>
          <a:lstStyle/>
          <a:p>
            <a:pPr>
              <a:lnSpc>
                <a:spcPct val="100000"/>
              </a:lnSpc>
            </a:pPr>
            <a:r>
              <a:rPr lang="zh-CN" altLang="en-US" sz="6000" dirty="0">
                <a:solidFill>
                  <a:srgbClr val="080808"/>
                </a:solidFill>
              </a:rPr>
              <a:t>市场营销基础</a:t>
            </a:r>
            <a:br>
              <a:rPr lang="en-US" altLang="zh-CN" sz="6000" dirty="0">
                <a:solidFill>
                  <a:srgbClr val="080808"/>
                </a:solidFill>
              </a:rPr>
            </a:br>
            <a:br>
              <a:rPr lang="en-GB" altLang="zh-CN" sz="4800" dirty="0">
                <a:solidFill>
                  <a:srgbClr val="080808"/>
                </a:solidFill>
              </a:rPr>
            </a:br>
            <a:r>
              <a:rPr lang="zh-CN" altLang="en-US" sz="3200" dirty="0">
                <a:solidFill>
                  <a:srgbClr val="080808"/>
                </a:solidFill>
              </a:rPr>
              <a:t>（第四版）</a:t>
            </a:r>
            <a:endParaRPr lang="zh-CN" altLang="en-US" sz="4800" dirty="0"/>
          </a:p>
        </p:txBody>
      </p:sp>
      <p:sp>
        <p:nvSpPr>
          <p:cNvPr id="13" name="ïṧḷïdè">
            <a:extLst>
              <a:ext uri="{FF2B5EF4-FFF2-40B4-BE49-F238E27FC236}">
                <a16:creationId xmlns:a16="http://schemas.microsoft.com/office/drawing/2014/main" id="{F03171C0-8F5E-452D-80D2-8537CBEA6B12}"/>
              </a:ext>
            </a:extLst>
          </p:cNvPr>
          <p:cNvSpPr>
            <a:spLocks noGrp="1"/>
          </p:cNvSpPr>
          <p:nvPr>
            <p:ph type="body" sz="quarter" idx="15"/>
          </p:nvPr>
        </p:nvSpPr>
        <p:spPr>
          <a:xfrm>
            <a:off x="660399" y="622435"/>
            <a:ext cx="3786472" cy="708941"/>
          </a:xfrm>
        </p:spPr>
        <p:txBody>
          <a:bodyPr>
            <a:normAutofit/>
          </a:bodyPr>
          <a:lstStyle/>
          <a:p>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教育部职业教育与成人教育司推荐教材</a:t>
            </a:r>
          </a:p>
          <a:p>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职业教育</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财经商贸类</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专业教学用书</a:t>
            </a:r>
          </a:p>
        </p:txBody>
      </p:sp>
      <p:sp>
        <p:nvSpPr>
          <p:cNvPr id="12" name="TextBox 25">
            <a:extLst>
              <a:ext uri="{FF2B5EF4-FFF2-40B4-BE49-F238E27FC236}">
                <a16:creationId xmlns:a16="http://schemas.microsoft.com/office/drawing/2014/main" id="{33149427-7E30-4F0A-8746-8128769BB21D}"/>
              </a:ext>
            </a:extLst>
          </p:cNvPr>
          <p:cNvSpPr txBox="1"/>
          <p:nvPr/>
        </p:nvSpPr>
        <p:spPr>
          <a:xfrm>
            <a:off x="5026025" y="6169492"/>
            <a:ext cx="2139950" cy="306705"/>
          </a:xfrm>
          <a:prstGeom prst="rect">
            <a:avLst/>
          </a:prstGeom>
          <a:noFill/>
        </p:spPr>
        <p:txBody>
          <a:bodyPr wrap="square" rtlCol="0">
            <a:spAutoFit/>
          </a:bodyPr>
          <a:lstStyle/>
          <a:p>
            <a:pPr algn="ct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华东师范大学出版社</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 -</a:t>
            </a:r>
          </a:p>
        </p:txBody>
      </p:sp>
    </p:spTree>
    <p:custDataLst>
      <p:tags r:id="rId1"/>
    </p:custDataLst>
    <p:extLst>
      <p:ext uri="{BB962C8B-B14F-4D97-AF65-F5344CB8AC3E}">
        <p14:creationId xmlns:p14="http://schemas.microsoft.com/office/powerpoint/2010/main" val="18492541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96d66d06-29e4-4c55-8ef9-3d684654efe2">
            <a:extLst>
              <a:ext uri="{FF2B5EF4-FFF2-40B4-BE49-F238E27FC236}">
                <a16:creationId xmlns:a16="http://schemas.microsoft.com/office/drawing/2014/main" id="{8FD62843-D67D-732C-91EA-D79AA495E8F5}"/>
              </a:ext>
            </a:extLst>
          </p:cNvPr>
          <p:cNvGrpSpPr>
            <a:grpSpLocks noChangeAspect="1"/>
          </p:cNvGrpSpPr>
          <p:nvPr/>
        </p:nvGrpSpPr>
        <p:grpSpPr>
          <a:xfrm>
            <a:off x="0" y="0"/>
            <a:ext cx="12192000" cy="6858000"/>
            <a:chOff x="0" y="0"/>
            <a:chExt cx="12192000" cy="6858000"/>
          </a:xfrm>
        </p:grpSpPr>
        <p:sp>
          <p:nvSpPr>
            <p:cNvPr id="4" name="矩形 3">
              <a:extLst>
                <a:ext uri="{FF2B5EF4-FFF2-40B4-BE49-F238E27FC236}">
                  <a16:creationId xmlns:a16="http://schemas.microsoft.com/office/drawing/2014/main" id="{0C5F2F32-D800-7A33-4772-F8D8C69DDD05}"/>
                </a:ext>
              </a:extLst>
            </p:cNvPr>
            <p:cNvSpPr/>
            <p:nvPr/>
          </p:nvSpPr>
          <p:spPr>
            <a:xfrm>
              <a:off x="0" y="0"/>
              <a:ext cx="12192000" cy="6858000"/>
            </a:xfrm>
            <a:prstGeom prst="rect">
              <a:avLst/>
            </a:prstGeom>
            <a:solidFill>
              <a:schemeClr val="tx1">
                <a:lumMod val="50000"/>
                <a:lumOff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矩形: 圆角 4">
              <a:extLst>
                <a:ext uri="{FF2B5EF4-FFF2-40B4-BE49-F238E27FC236}">
                  <a16:creationId xmlns:a16="http://schemas.microsoft.com/office/drawing/2014/main" id="{260C480B-CDF0-F3D3-81BD-58CBCFF60A64}"/>
                </a:ext>
              </a:extLst>
            </p:cNvPr>
            <p:cNvSpPr/>
            <p:nvPr/>
          </p:nvSpPr>
          <p:spPr>
            <a:xfrm>
              <a:off x="673100" y="1130300"/>
              <a:ext cx="10845800" cy="5003799"/>
            </a:xfrm>
            <a:prstGeom prst="roundRect">
              <a:avLst>
                <a:gd name="adj" fmla="val 1777"/>
              </a:avLst>
            </a:prstGeom>
            <a:solidFill>
              <a:schemeClr val="bg1"/>
            </a:solidFill>
            <a:ln>
              <a:noFill/>
            </a:ln>
            <a:effectLst>
              <a:outerShdw blurRad="203200" dist="101600" dir="348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mc:AlternateContent xmlns:mc="http://schemas.openxmlformats.org/markup-compatibility/2006" xmlns:cx1="http://schemas.microsoft.com/office/drawing/2015/9/8/chartex">
          <mc:Choice Requires="cx1">
            <p:graphicFrame>
              <p:nvGraphicFramePr>
                <p:cNvPr id="6" name="图表 5">
                  <a:extLst>
                    <a:ext uri="{FF2B5EF4-FFF2-40B4-BE49-F238E27FC236}">
                      <a16:creationId xmlns:a16="http://schemas.microsoft.com/office/drawing/2014/main" id="{90FF8042-CB10-FFAA-F101-C88C7CDE95C4}"/>
                    </a:ext>
                  </a:extLst>
                </p:cNvPr>
                <p:cNvGraphicFramePr/>
                <p:nvPr>
                  <p:extLst>
                    <p:ext uri="{D42A27DB-BD31-4B8C-83A1-F6EECF244321}">
                      <p14:modId xmlns:p14="http://schemas.microsoft.com/office/powerpoint/2010/main" val="974592512"/>
                    </p:ext>
                  </p:extLst>
                </p:nvPr>
              </p:nvGraphicFramePr>
              <p:xfrm>
                <a:off x="7421078" y="3802016"/>
                <a:ext cx="4097822" cy="2280068"/>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6" name="图表 5">
                  <a:extLst>
                    <a:ext uri="{FF2B5EF4-FFF2-40B4-BE49-F238E27FC236}">
                      <a16:creationId xmlns:a16="http://schemas.microsoft.com/office/drawing/2014/main" id="{90FF8042-CB10-FFAA-F101-C88C7CDE95C4}"/>
                    </a:ext>
                  </a:extLst>
                </p:cNvPr>
                <p:cNvPicPr>
                  <a:picLocks noGrp="1" noRot="1" noChangeAspect="1" noMove="1" noResize="1" noEditPoints="1" noAdjustHandles="1" noChangeArrowheads="1" noChangeShapeType="1"/>
                </p:cNvPicPr>
                <p:nvPr/>
              </p:nvPicPr>
              <p:blipFill>
                <a:blip r:embed="rId4"/>
                <a:stretch>
                  <a:fillRect/>
                </a:stretch>
              </p:blipFill>
              <p:spPr>
                <a:xfrm>
                  <a:off x="7421078" y="3802016"/>
                  <a:ext cx="4097822" cy="2280068"/>
                </a:xfrm>
                <a:prstGeom prst="rect">
                  <a:avLst/>
                </a:prstGeom>
              </p:spPr>
            </p:pic>
          </mc:Fallback>
        </mc:AlternateContent>
        <p:sp>
          <p:nvSpPr>
            <p:cNvPr id="7" name="文本框 6">
              <a:extLst>
                <a:ext uri="{FF2B5EF4-FFF2-40B4-BE49-F238E27FC236}">
                  <a16:creationId xmlns:a16="http://schemas.microsoft.com/office/drawing/2014/main" id="{297C867F-ED9A-AFB3-91A1-F30FC0989EDE}"/>
                </a:ext>
              </a:extLst>
            </p:cNvPr>
            <p:cNvSpPr txBox="1"/>
            <p:nvPr/>
          </p:nvSpPr>
          <p:spPr>
            <a:xfrm>
              <a:off x="1094346" y="1272920"/>
              <a:ext cx="4874768" cy="523220"/>
            </a:xfrm>
            <a:prstGeom prst="rect">
              <a:avLst/>
            </a:prstGeom>
            <a:noFill/>
          </p:spPr>
          <p:txBody>
            <a:bodyPr wrap="square">
              <a:spAutoFit/>
            </a:bodyPr>
            <a:lstStyle/>
            <a:p>
              <a:pPr lvl="0" defTabSz="913765">
                <a:buSzPct val="25000"/>
                <a:defRPr/>
              </a:pPr>
              <a:r>
                <a:rPr lang="zh-CN" altLang="en-US" sz="2800" b="1" dirty="0">
                  <a:solidFill>
                    <a:schemeClr val="accent3"/>
                  </a:solidFill>
                </a:rPr>
                <a:t>三、 中间商的分类</a:t>
              </a:r>
              <a:endParaRPr kumimoji="0" lang="en-US" altLang="zh-CN" sz="2800" b="1" i="0" u="none" strike="noStrike" kern="1200" cap="none" spc="0" normalizeH="0" baseline="0" noProof="0" dirty="0">
                <a:ln>
                  <a:noFill/>
                </a:ln>
                <a:effectLst/>
                <a:uLnTx/>
                <a:uFillTx/>
              </a:endParaRPr>
            </a:p>
          </p:txBody>
        </p:sp>
        <p:cxnSp>
          <p:nvCxnSpPr>
            <p:cNvPr id="8" name="直接连接符 7">
              <a:extLst>
                <a:ext uri="{FF2B5EF4-FFF2-40B4-BE49-F238E27FC236}">
                  <a16:creationId xmlns:a16="http://schemas.microsoft.com/office/drawing/2014/main" id="{B4C7FDF7-8B2D-3120-24C6-5C69CCF24BDC}"/>
                </a:ext>
              </a:extLst>
            </p:cNvPr>
            <p:cNvCxnSpPr>
              <a:cxnSpLocks/>
            </p:cNvCxnSpPr>
            <p:nvPr/>
          </p:nvCxnSpPr>
          <p:spPr>
            <a:xfrm>
              <a:off x="1174750" y="2426903"/>
              <a:ext cx="9842500" cy="0"/>
            </a:xfrm>
            <a:prstGeom prst="line">
              <a:avLst/>
            </a:prstGeom>
            <a:ln>
              <a:solidFill>
                <a:schemeClr val="tx1">
                  <a:lumMod val="50000"/>
                  <a:lumOff val="50000"/>
                  <a:alpha val="20000"/>
                </a:schemeClr>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860A6A58-134A-D047-FF8D-0A79F210F9C2}"/>
                </a:ext>
              </a:extLst>
            </p:cNvPr>
            <p:cNvSpPr txBox="1"/>
            <p:nvPr/>
          </p:nvSpPr>
          <p:spPr>
            <a:xfrm>
              <a:off x="2752825" y="2615391"/>
              <a:ext cx="8094846" cy="338554"/>
            </a:xfrm>
            <a:prstGeom prst="rect">
              <a:avLst/>
            </a:prstGeom>
            <a:noFill/>
          </p:spPr>
          <p:txBody>
            <a:bodyPr wrap="square">
              <a:spAutoFit/>
            </a:bodyPr>
            <a:lstStyle>
              <a:defPPr>
                <a:defRPr lang="zh-CN"/>
              </a:defPPr>
              <a:lvl1pPr>
                <a:lnSpc>
                  <a:spcPct val="150000"/>
                </a:lnSpc>
                <a:defRPr sz="1000"/>
              </a:lvl1pPr>
            </a:lstStyle>
            <a:p>
              <a:pPr>
                <a:lnSpc>
                  <a:spcPct val="100000"/>
                </a:lnSpc>
              </a:pPr>
              <a:r>
                <a:rPr lang="zh-CN" altLang="en-US" sz="1600" dirty="0"/>
                <a:t>批发商是指大批购进商品去售于客户或转卖给生产性企业用于生产性消费的组织或个人。</a:t>
              </a:r>
            </a:p>
          </p:txBody>
        </p:sp>
        <p:sp>
          <p:nvSpPr>
            <p:cNvPr id="10" name="文本框 9">
              <a:extLst>
                <a:ext uri="{FF2B5EF4-FFF2-40B4-BE49-F238E27FC236}">
                  <a16:creationId xmlns:a16="http://schemas.microsoft.com/office/drawing/2014/main" id="{11E598A1-5255-F2F9-0D5B-5C33C5E29FAE}"/>
                </a:ext>
              </a:extLst>
            </p:cNvPr>
            <p:cNvSpPr txBox="1"/>
            <p:nvPr/>
          </p:nvSpPr>
          <p:spPr>
            <a:xfrm>
              <a:off x="1094346" y="1848672"/>
              <a:ext cx="4874768" cy="461665"/>
            </a:xfrm>
            <a:prstGeom prst="rect">
              <a:avLst/>
            </a:prstGeom>
            <a:noFill/>
          </p:spPr>
          <p:txBody>
            <a:bodyPr wrap="square">
              <a:spAutoFit/>
            </a:bodyPr>
            <a:lstStyle/>
            <a:p>
              <a:r>
                <a:rPr lang="en-US" altLang="zh-CN" sz="2400" b="1" dirty="0"/>
                <a:t>2.</a:t>
              </a:r>
              <a:r>
                <a:rPr lang="zh-CN" altLang="en-US" sz="2400" b="1" dirty="0"/>
                <a:t>按在商品流通中的作用分</a:t>
              </a:r>
              <a:endParaRPr lang="en-US" altLang="zh-CN" sz="2400" b="1" dirty="0"/>
            </a:p>
          </p:txBody>
        </p:sp>
        <p:sp>
          <p:nvSpPr>
            <p:cNvPr id="11" name="文本框 10">
              <a:extLst>
                <a:ext uri="{FF2B5EF4-FFF2-40B4-BE49-F238E27FC236}">
                  <a16:creationId xmlns:a16="http://schemas.microsoft.com/office/drawing/2014/main" id="{AA9F1189-DEFA-9288-973A-507EBEF2A38F}"/>
                </a:ext>
              </a:extLst>
            </p:cNvPr>
            <p:cNvSpPr txBox="1"/>
            <p:nvPr/>
          </p:nvSpPr>
          <p:spPr>
            <a:xfrm>
              <a:off x="2752825" y="3777741"/>
              <a:ext cx="3803678" cy="584775"/>
            </a:xfrm>
            <a:prstGeom prst="rect">
              <a:avLst/>
            </a:prstGeom>
            <a:noFill/>
          </p:spPr>
          <p:txBody>
            <a:bodyPr wrap="square">
              <a:spAutoFit/>
            </a:bodyPr>
            <a:lstStyle>
              <a:defPPr>
                <a:defRPr lang="zh-CN"/>
              </a:defPPr>
              <a:lvl1pPr>
                <a:lnSpc>
                  <a:spcPct val="150000"/>
                </a:lnSpc>
                <a:defRPr sz="1000"/>
              </a:lvl1pPr>
            </a:lstStyle>
            <a:p>
              <a:pPr>
                <a:lnSpc>
                  <a:spcPct val="100000"/>
                </a:lnSpc>
              </a:pPr>
              <a:r>
                <a:rPr lang="zh-CN" altLang="en-US" sz="1600" dirty="0"/>
                <a:t>零售商是指购进商品，最终销售给消费者用于生活消费的组织或个人。</a:t>
              </a:r>
            </a:p>
          </p:txBody>
        </p:sp>
        <p:sp>
          <p:nvSpPr>
            <p:cNvPr id="12" name="文本框 11">
              <a:extLst>
                <a:ext uri="{FF2B5EF4-FFF2-40B4-BE49-F238E27FC236}">
                  <a16:creationId xmlns:a16="http://schemas.microsoft.com/office/drawing/2014/main" id="{DC502EE6-DD2C-B543-F439-E3812260C77C}"/>
                </a:ext>
              </a:extLst>
            </p:cNvPr>
            <p:cNvSpPr txBox="1"/>
            <p:nvPr/>
          </p:nvSpPr>
          <p:spPr>
            <a:xfrm>
              <a:off x="1172813" y="3750572"/>
              <a:ext cx="2295450" cy="400110"/>
            </a:xfrm>
            <a:prstGeom prst="rect">
              <a:avLst/>
            </a:prstGeom>
            <a:noFill/>
          </p:spPr>
          <p:txBody>
            <a:bodyPr wrap="square">
              <a:spAutoFit/>
            </a:bodyPr>
            <a:lstStyle/>
            <a:p>
              <a:r>
                <a:rPr lang="zh-CN" altLang="en-US" sz="2000" b="1" dirty="0">
                  <a:solidFill>
                    <a:schemeClr val="accent3"/>
                  </a:solidFill>
                  <a:latin typeface="+mn-ea"/>
                </a:rPr>
                <a:t>（</a:t>
              </a:r>
              <a:r>
                <a:rPr lang="en-US" altLang="zh-CN" sz="2000" b="1" dirty="0">
                  <a:solidFill>
                    <a:schemeClr val="accent3"/>
                  </a:solidFill>
                  <a:latin typeface="+mn-ea"/>
                </a:rPr>
                <a:t>2</a:t>
              </a:r>
              <a:r>
                <a:rPr lang="zh-CN" altLang="en-US" sz="2000" b="1" dirty="0">
                  <a:solidFill>
                    <a:schemeClr val="accent3"/>
                  </a:solidFill>
                  <a:latin typeface="+mn-ea"/>
                </a:rPr>
                <a:t>）</a:t>
              </a:r>
              <a:r>
                <a:rPr lang="zh-CN" altLang="en-US" sz="2000" b="1" dirty="0">
                  <a:solidFill>
                    <a:schemeClr val="accent3"/>
                  </a:solidFill>
                </a:rPr>
                <a:t>零售商</a:t>
              </a:r>
              <a:endParaRPr lang="en-US" altLang="zh-CN" sz="2000" b="1" dirty="0">
                <a:solidFill>
                  <a:schemeClr val="accent3"/>
                </a:solidFill>
              </a:endParaRPr>
            </a:p>
          </p:txBody>
        </p:sp>
      </p:grpSp>
      <p:sp>
        <p:nvSpPr>
          <p:cNvPr id="13" name="文本框 12">
            <a:extLst>
              <a:ext uri="{FF2B5EF4-FFF2-40B4-BE49-F238E27FC236}">
                <a16:creationId xmlns:a16="http://schemas.microsoft.com/office/drawing/2014/main" id="{144CBBBF-FBC9-42C1-AFD5-F163911EB53A}"/>
              </a:ext>
            </a:extLst>
          </p:cNvPr>
          <p:cNvSpPr txBox="1"/>
          <p:nvPr/>
        </p:nvSpPr>
        <p:spPr>
          <a:xfrm>
            <a:off x="587614" y="306753"/>
            <a:ext cx="6092319" cy="646331"/>
          </a:xfrm>
          <a:prstGeom prst="rect">
            <a:avLst/>
          </a:prstGeom>
          <a:solidFill>
            <a:schemeClr val="bg2"/>
          </a:solidFill>
        </p:spPr>
        <p:txBody>
          <a:bodyPr wrap="square" rtlCol="0">
            <a:spAutoFit/>
          </a:bodyPr>
          <a:lstStyle/>
          <a:p>
            <a:r>
              <a:rPr lang="zh-CN" altLang="en-US" sz="3600" b="1" dirty="0">
                <a:solidFill>
                  <a:schemeClr val="accent1">
                    <a:lumMod val="75000"/>
                  </a:schemeClr>
                </a:solidFill>
                <a:latin typeface="+mn-ea"/>
              </a:rPr>
              <a:t>第二节 中间商</a:t>
            </a:r>
          </a:p>
        </p:txBody>
      </p:sp>
      <p:sp>
        <p:nvSpPr>
          <p:cNvPr id="14" name="文本框 13">
            <a:extLst>
              <a:ext uri="{FF2B5EF4-FFF2-40B4-BE49-F238E27FC236}">
                <a16:creationId xmlns:a16="http://schemas.microsoft.com/office/drawing/2014/main" id="{35817556-C445-494D-A7F2-4392B19E7938}"/>
              </a:ext>
            </a:extLst>
          </p:cNvPr>
          <p:cNvSpPr txBox="1"/>
          <p:nvPr/>
        </p:nvSpPr>
        <p:spPr>
          <a:xfrm>
            <a:off x="1094345" y="2573301"/>
            <a:ext cx="1658480" cy="400110"/>
          </a:xfrm>
          <a:prstGeom prst="rect">
            <a:avLst/>
          </a:prstGeom>
          <a:noFill/>
        </p:spPr>
        <p:txBody>
          <a:bodyPr wrap="square">
            <a:spAutoFit/>
          </a:bodyPr>
          <a:lstStyle/>
          <a:p>
            <a:r>
              <a:rPr lang="zh-CN" altLang="en-US" sz="2000" b="1" dirty="0">
                <a:latin typeface="+mn-ea"/>
              </a:rPr>
              <a:t>（</a:t>
            </a:r>
            <a:r>
              <a:rPr lang="en-US" altLang="zh-CN" sz="2000" b="1" dirty="0">
                <a:latin typeface="+mn-ea"/>
              </a:rPr>
              <a:t>1</a:t>
            </a:r>
            <a:r>
              <a:rPr lang="zh-CN" altLang="en-US" sz="2000" b="1" dirty="0">
                <a:latin typeface="+mn-ea"/>
              </a:rPr>
              <a:t>）</a:t>
            </a:r>
            <a:r>
              <a:rPr lang="zh-CN" altLang="en-US" sz="2000" b="1" dirty="0"/>
              <a:t>批发商</a:t>
            </a:r>
            <a:endParaRPr lang="en-US" altLang="zh-CN" sz="2000" b="1" dirty="0"/>
          </a:p>
        </p:txBody>
      </p:sp>
      <p:sp>
        <p:nvSpPr>
          <p:cNvPr id="15" name="文本框 14">
            <a:extLst>
              <a:ext uri="{FF2B5EF4-FFF2-40B4-BE49-F238E27FC236}">
                <a16:creationId xmlns:a16="http://schemas.microsoft.com/office/drawing/2014/main" id="{3FFDA834-AF47-4BBE-8D8E-3FED896C322F}"/>
              </a:ext>
            </a:extLst>
          </p:cNvPr>
          <p:cNvSpPr txBox="1"/>
          <p:nvPr/>
        </p:nvSpPr>
        <p:spPr>
          <a:xfrm>
            <a:off x="1737544" y="3085593"/>
            <a:ext cx="5686074" cy="584775"/>
          </a:xfrm>
          <a:prstGeom prst="rect">
            <a:avLst/>
          </a:prstGeom>
          <a:noFill/>
        </p:spPr>
        <p:txBody>
          <a:bodyPr wrap="square">
            <a:spAutoFit/>
          </a:bodyPr>
          <a:lstStyle>
            <a:defPPr>
              <a:defRPr lang="zh-CN"/>
            </a:defPPr>
            <a:lvl1pPr>
              <a:lnSpc>
                <a:spcPct val="150000"/>
              </a:lnSpc>
              <a:defRPr sz="1000"/>
            </a:lvl1pPr>
          </a:lstStyle>
          <a:p>
            <a:pPr>
              <a:lnSpc>
                <a:spcPct val="100000"/>
              </a:lnSpc>
            </a:pPr>
            <a:r>
              <a:rPr lang="zh-CN" altLang="en-US" sz="1600" dirty="0"/>
              <a:t>① 制造商自设的批发销售公司或以股权控制的批发销售公司</a:t>
            </a:r>
            <a:endParaRPr lang="en-US" altLang="zh-CN" sz="1600" dirty="0"/>
          </a:p>
          <a:p>
            <a:pPr>
              <a:lnSpc>
                <a:spcPct val="100000"/>
              </a:lnSpc>
            </a:pPr>
            <a:r>
              <a:rPr lang="zh-CN" altLang="en-US" sz="1600" dirty="0"/>
              <a:t>② 独立批发商：专业批发商、综合批发商、全功能批发商</a:t>
            </a:r>
          </a:p>
        </p:txBody>
      </p:sp>
      <p:sp>
        <p:nvSpPr>
          <p:cNvPr id="16" name="文本框 15">
            <a:extLst>
              <a:ext uri="{FF2B5EF4-FFF2-40B4-BE49-F238E27FC236}">
                <a16:creationId xmlns:a16="http://schemas.microsoft.com/office/drawing/2014/main" id="{657A696C-7993-4E68-9057-C135FD3F71D9}"/>
              </a:ext>
            </a:extLst>
          </p:cNvPr>
          <p:cNvSpPr txBox="1"/>
          <p:nvPr/>
        </p:nvSpPr>
        <p:spPr>
          <a:xfrm>
            <a:off x="1737544" y="4469889"/>
            <a:ext cx="5437895" cy="830997"/>
          </a:xfrm>
          <a:prstGeom prst="rect">
            <a:avLst/>
          </a:prstGeom>
          <a:noFill/>
        </p:spPr>
        <p:txBody>
          <a:bodyPr wrap="square">
            <a:spAutoFit/>
          </a:bodyPr>
          <a:lstStyle>
            <a:defPPr>
              <a:defRPr lang="zh-CN"/>
            </a:defPPr>
            <a:lvl1pPr>
              <a:lnSpc>
                <a:spcPct val="150000"/>
              </a:lnSpc>
              <a:defRPr sz="1000"/>
            </a:lvl1pPr>
          </a:lstStyle>
          <a:p>
            <a:pPr>
              <a:lnSpc>
                <a:spcPct val="100000"/>
              </a:lnSpc>
            </a:pPr>
            <a:r>
              <a:rPr lang="en-US" altLang="zh-CN" sz="1600" dirty="0"/>
              <a:t>1</a:t>
            </a:r>
            <a:r>
              <a:rPr lang="zh-CN" altLang="en-US" sz="1600" dirty="0"/>
              <a:t>）有店铺零售商</a:t>
            </a:r>
            <a:endParaRPr lang="en-US" altLang="zh-CN" sz="1600" dirty="0"/>
          </a:p>
          <a:p>
            <a:pPr>
              <a:lnSpc>
                <a:spcPct val="100000"/>
              </a:lnSpc>
            </a:pPr>
            <a:r>
              <a:rPr lang="en-US" altLang="zh-CN" sz="1600" dirty="0"/>
              <a:t>2</a:t>
            </a:r>
            <a:r>
              <a:rPr lang="zh-CN" altLang="en-US" sz="1600" dirty="0"/>
              <a:t>）无店铺零售商</a:t>
            </a:r>
            <a:endParaRPr lang="en-US" altLang="zh-CN" sz="1600" dirty="0"/>
          </a:p>
          <a:p>
            <a:pPr>
              <a:lnSpc>
                <a:spcPct val="100000"/>
              </a:lnSpc>
            </a:pPr>
            <a:r>
              <a:rPr lang="en-US" altLang="zh-CN" sz="1600" dirty="0"/>
              <a:t>3</a:t>
            </a:r>
            <a:r>
              <a:rPr lang="zh-CN" altLang="en-US" sz="1600" dirty="0"/>
              <a:t>）我国零售业态的发展</a:t>
            </a:r>
          </a:p>
        </p:txBody>
      </p:sp>
    </p:spTree>
    <p:custDataLst>
      <p:tags r:id="rId1"/>
    </p:custDataLst>
    <p:extLst>
      <p:ext uri="{BB962C8B-B14F-4D97-AF65-F5344CB8AC3E}">
        <p14:creationId xmlns:p14="http://schemas.microsoft.com/office/powerpoint/2010/main" val="31576340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id="{3776CBD0-5814-B326-7CF3-2039319E1685}"/>
              </a:ext>
            </a:extLst>
          </p:cNvPr>
          <p:cNvGrpSpPr/>
          <p:nvPr/>
        </p:nvGrpSpPr>
        <p:grpSpPr>
          <a:xfrm>
            <a:off x="2703894" y="1371399"/>
            <a:ext cx="6784212" cy="4752054"/>
            <a:chOff x="2703894" y="1371399"/>
            <a:chExt cx="6784212" cy="4752054"/>
          </a:xfrm>
        </p:grpSpPr>
        <p:sp>
          <p:nvSpPr>
            <p:cNvPr id="4" name="圆角矩形 20">
              <a:extLst>
                <a:ext uri="{FF2B5EF4-FFF2-40B4-BE49-F238E27FC236}">
                  <a16:creationId xmlns:a16="http://schemas.microsoft.com/office/drawing/2014/main" id="{F3CA38D7-E978-903C-5713-FBEB7816919F}"/>
                </a:ext>
              </a:extLst>
            </p:cNvPr>
            <p:cNvSpPr/>
            <p:nvPr/>
          </p:nvSpPr>
          <p:spPr>
            <a:xfrm rot="2700000">
              <a:off x="7437651" y="2675913"/>
              <a:ext cx="1752600" cy="1752600"/>
            </a:xfrm>
            <a:prstGeom prst="roundRect">
              <a:avLst>
                <a:gd name="adj" fmla="val 600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19">
              <a:extLst>
                <a:ext uri="{FF2B5EF4-FFF2-40B4-BE49-F238E27FC236}">
                  <a16:creationId xmlns:a16="http://schemas.microsoft.com/office/drawing/2014/main" id="{09828E59-A061-9204-9802-10C2AE45C792}"/>
                </a:ext>
              </a:extLst>
            </p:cNvPr>
            <p:cNvSpPr/>
            <p:nvPr/>
          </p:nvSpPr>
          <p:spPr>
            <a:xfrm rot="2700000">
              <a:off x="5252261" y="2675912"/>
              <a:ext cx="1752600" cy="1752600"/>
            </a:xfrm>
            <a:prstGeom prst="roundRect">
              <a:avLst>
                <a:gd name="adj" fmla="val 60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17">
              <a:extLst>
                <a:ext uri="{FF2B5EF4-FFF2-40B4-BE49-F238E27FC236}">
                  <a16:creationId xmlns:a16="http://schemas.microsoft.com/office/drawing/2014/main" id="{763A6467-66D5-826A-1DF2-27D3539F0F96}"/>
                </a:ext>
              </a:extLst>
            </p:cNvPr>
            <p:cNvSpPr/>
            <p:nvPr/>
          </p:nvSpPr>
          <p:spPr>
            <a:xfrm rot="2700000">
              <a:off x="3066870" y="2675911"/>
              <a:ext cx="1752600" cy="1752600"/>
            </a:xfrm>
            <a:prstGeom prst="roundRect">
              <a:avLst>
                <a:gd name="adj" fmla="val 6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id="{2E5FE72B-C3CE-30A0-C99D-68EC736A251D}"/>
                </a:ext>
              </a:extLst>
            </p:cNvPr>
            <p:cNvSpPr txBox="1"/>
            <p:nvPr/>
          </p:nvSpPr>
          <p:spPr>
            <a:xfrm>
              <a:off x="2899431" y="4953902"/>
              <a:ext cx="2087476" cy="1169551"/>
            </a:xfrm>
            <a:prstGeom prst="rect">
              <a:avLst/>
            </a:prstGeom>
          </p:spPr>
          <p:txBody>
            <a:bodyPr wrap="square" rtlCol="0">
              <a:spAutoFit/>
            </a:bodyPr>
            <a:lstStyle>
              <a:defPPr>
                <a:defRPr lang="zh-CN"/>
              </a:defPPr>
              <a:lvl1pPr>
                <a:lnSpc>
                  <a:spcPts val="1500"/>
                </a:lnSpc>
                <a:defRPr sz="900"/>
              </a:lvl1pPr>
            </a:lstStyle>
            <a:p>
              <a:pPr>
                <a:lnSpc>
                  <a:spcPct val="100000"/>
                </a:lnSpc>
              </a:pPr>
              <a:r>
                <a:rPr lang="zh-CN" altLang="en-US" sz="1400" b="1" dirty="0"/>
                <a:t>直销是指直销企业招募直销员，由直销员在固定营业场所之外，直接向最终消费者推销产品的经销方式。</a:t>
              </a:r>
            </a:p>
          </p:txBody>
        </p:sp>
        <p:sp>
          <p:nvSpPr>
            <p:cNvPr id="9" name="文本框 8">
              <a:extLst>
                <a:ext uri="{FF2B5EF4-FFF2-40B4-BE49-F238E27FC236}">
                  <a16:creationId xmlns:a16="http://schemas.microsoft.com/office/drawing/2014/main" id="{B3F92C06-AD9F-0310-5280-B5B504849875}"/>
                </a:ext>
              </a:extLst>
            </p:cNvPr>
            <p:cNvSpPr txBox="1"/>
            <p:nvPr/>
          </p:nvSpPr>
          <p:spPr>
            <a:xfrm>
              <a:off x="3225207" y="3060126"/>
              <a:ext cx="143592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3200" b="1" dirty="0">
                  <a:solidFill>
                    <a:srgbClr val="FFFFFF"/>
                  </a:solidFill>
                </a:rPr>
                <a:t>01</a:t>
              </a:r>
            </a:p>
          </p:txBody>
        </p:sp>
        <p:sp>
          <p:nvSpPr>
            <p:cNvPr id="10" name="文本框 9">
              <a:extLst>
                <a:ext uri="{FF2B5EF4-FFF2-40B4-BE49-F238E27FC236}">
                  <a16:creationId xmlns:a16="http://schemas.microsoft.com/office/drawing/2014/main" id="{D3104D7D-B957-6EB9-94D4-46C2A9F41985}"/>
                </a:ext>
              </a:extLst>
            </p:cNvPr>
            <p:cNvSpPr txBox="1"/>
            <p:nvPr/>
          </p:nvSpPr>
          <p:spPr>
            <a:xfrm>
              <a:off x="3225207" y="3608777"/>
              <a:ext cx="1435925" cy="369332"/>
            </a:xfrm>
            <a:prstGeom prst="rect">
              <a:avLst/>
            </a:prstGeom>
            <a:noFill/>
          </p:spPr>
          <p:txBody>
            <a:bodyPr wrap="square" rtlCol="0">
              <a:spAutoFit/>
            </a:bodyPr>
            <a:lstStyle>
              <a:defPPr>
                <a:defRPr lang="zh-CN"/>
              </a:defPPr>
              <a:lvl1pPr>
                <a:defRPr sz="1400" b="1">
                  <a:solidFill>
                    <a:srgbClr val="FFFFFF"/>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800" dirty="0"/>
                <a:t>直销的含义</a:t>
              </a:r>
              <a:endParaRPr lang="en-US" altLang="zh-CN" sz="1800" dirty="0"/>
            </a:p>
          </p:txBody>
        </p:sp>
        <p:sp>
          <p:nvSpPr>
            <p:cNvPr id="12" name="文本框 11">
              <a:extLst>
                <a:ext uri="{FF2B5EF4-FFF2-40B4-BE49-F238E27FC236}">
                  <a16:creationId xmlns:a16="http://schemas.microsoft.com/office/drawing/2014/main" id="{77790DF0-E9C3-74B7-7C31-636BECA89121}"/>
                </a:ext>
              </a:extLst>
            </p:cNvPr>
            <p:cNvSpPr txBox="1"/>
            <p:nvPr/>
          </p:nvSpPr>
          <p:spPr>
            <a:xfrm>
              <a:off x="5410597" y="3060126"/>
              <a:ext cx="143592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3200" b="1" dirty="0">
                  <a:solidFill>
                    <a:srgbClr val="FFFFFF"/>
                  </a:solidFill>
                </a:rPr>
                <a:t>02</a:t>
              </a:r>
            </a:p>
          </p:txBody>
        </p:sp>
        <p:sp>
          <p:nvSpPr>
            <p:cNvPr id="13" name="文本框 12">
              <a:extLst>
                <a:ext uri="{FF2B5EF4-FFF2-40B4-BE49-F238E27FC236}">
                  <a16:creationId xmlns:a16="http://schemas.microsoft.com/office/drawing/2014/main" id="{FB0BCEEA-69E9-F29A-294E-1F3EB433F4BE}"/>
                </a:ext>
              </a:extLst>
            </p:cNvPr>
            <p:cNvSpPr txBox="1"/>
            <p:nvPr/>
          </p:nvSpPr>
          <p:spPr>
            <a:xfrm>
              <a:off x="5410597" y="3608777"/>
              <a:ext cx="1435925" cy="646331"/>
            </a:xfrm>
            <a:prstGeom prst="rect">
              <a:avLst/>
            </a:prstGeom>
            <a:noFill/>
          </p:spPr>
          <p:txBody>
            <a:bodyPr wrap="square" rtlCol="0">
              <a:spAutoFit/>
            </a:bodyPr>
            <a:lstStyle>
              <a:defPPr>
                <a:defRPr lang="zh-CN"/>
              </a:defPPr>
              <a:lvl1pPr>
                <a:defRPr sz="1400" b="1">
                  <a:solidFill>
                    <a:srgbClr val="FFFFFF"/>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800" dirty="0"/>
                <a:t>直销与传销的主要区别</a:t>
              </a:r>
              <a:endParaRPr lang="en-US" altLang="zh-CN" sz="1800" dirty="0"/>
            </a:p>
          </p:txBody>
        </p:sp>
        <p:sp>
          <p:nvSpPr>
            <p:cNvPr id="14" name="文本框 13">
              <a:extLst>
                <a:ext uri="{FF2B5EF4-FFF2-40B4-BE49-F238E27FC236}">
                  <a16:creationId xmlns:a16="http://schemas.microsoft.com/office/drawing/2014/main" id="{1F698B31-2D8C-1F68-7254-B4235B48B44B}"/>
                </a:ext>
              </a:extLst>
            </p:cNvPr>
            <p:cNvSpPr txBox="1"/>
            <p:nvPr/>
          </p:nvSpPr>
          <p:spPr>
            <a:xfrm>
              <a:off x="7595988" y="3060126"/>
              <a:ext cx="143592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3200" b="1" dirty="0">
                  <a:solidFill>
                    <a:srgbClr val="FFFFFF"/>
                  </a:solidFill>
                </a:rPr>
                <a:t>03</a:t>
              </a:r>
            </a:p>
          </p:txBody>
        </p:sp>
        <p:sp>
          <p:nvSpPr>
            <p:cNvPr id="15" name="文本框 14">
              <a:extLst>
                <a:ext uri="{FF2B5EF4-FFF2-40B4-BE49-F238E27FC236}">
                  <a16:creationId xmlns:a16="http://schemas.microsoft.com/office/drawing/2014/main" id="{CFA2A965-370B-2244-06EB-4E012DE84E4A}"/>
                </a:ext>
              </a:extLst>
            </p:cNvPr>
            <p:cNvSpPr txBox="1"/>
            <p:nvPr/>
          </p:nvSpPr>
          <p:spPr>
            <a:xfrm>
              <a:off x="7595988" y="3608777"/>
              <a:ext cx="1435925" cy="369332"/>
            </a:xfrm>
            <a:prstGeom prst="rect">
              <a:avLst/>
            </a:prstGeom>
            <a:noFill/>
          </p:spPr>
          <p:txBody>
            <a:bodyPr wrap="square" rtlCol="0">
              <a:spAutoFit/>
            </a:bodyPr>
            <a:lstStyle>
              <a:defPPr>
                <a:defRPr lang="zh-CN"/>
              </a:defPPr>
              <a:lvl1pPr>
                <a:defRPr sz="1400" b="1">
                  <a:solidFill>
                    <a:srgbClr val="FFFFFF"/>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800" dirty="0"/>
                <a:t>直销的实质</a:t>
              </a:r>
              <a:endParaRPr lang="en-US" altLang="zh-CN" sz="1800" dirty="0"/>
            </a:p>
          </p:txBody>
        </p:sp>
        <p:sp>
          <p:nvSpPr>
            <p:cNvPr id="16" name="文本框 15">
              <a:extLst>
                <a:ext uri="{FF2B5EF4-FFF2-40B4-BE49-F238E27FC236}">
                  <a16:creationId xmlns:a16="http://schemas.microsoft.com/office/drawing/2014/main" id="{8065BBD8-E07D-5B65-B6D7-A3223EF4F777}"/>
                </a:ext>
              </a:extLst>
            </p:cNvPr>
            <p:cNvSpPr txBox="1"/>
            <p:nvPr/>
          </p:nvSpPr>
          <p:spPr>
            <a:xfrm>
              <a:off x="2703894" y="1371399"/>
              <a:ext cx="6784212" cy="523220"/>
            </a:xfrm>
            <a:prstGeom prst="rect">
              <a:avLst/>
            </a:prstGeom>
            <a:noFill/>
          </p:spPr>
          <p:txBody>
            <a:bodyPr wrap="square">
              <a:spAutoFit/>
            </a:bodyPr>
            <a:lstStyle/>
            <a:p>
              <a:pPr lvl="0" algn="ctr" defTabSz="913765">
                <a:buSzPct val="25000"/>
                <a:defRPr/>
              </a:pPr>
              <a:r>
                <a:rPr lang="zh-CN" altLang="en-US" sz="2800" b="1" dirty="0"/>
                <a:t>四、 直销</a:t>
              </a:r>
              <a:endParaRPr kumimoji="0" lang="en-US" altLang="zh-CN" sz="2800" b="1" i="0" u="none" strike="noStrike" kern="1200" cap="none" spc="0" normalizeH="0" baseline="0" noProof="0" dirty="0">
                <a:ln>
                  <a:noFill/>
                </a:ln>
                <a:effectLst/>
                <a:uLnTx/>
                <a:uFillTx/>
              </a:endParaRPr>
            </a:p>
          </p:txBody>
        </p:sp>
      </p:grpSp>
      <p:sp>
        <p:nvSpPr>
          <p:cNvPr id="17" name="文本框 16">
            <a:extLst>
              <a:ext uri="{FF2B5EF4-FFF2-40B4-BE49-F238E27FC236}">
                <a16:creationId xmlns:a16="http://schemas.microsoft.com/office/drawing/2014/main" id="{061BEA82-8CAE-4F3C-B993-5EFF462C871B}"/>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第二节 中间商</a:t>
            </a:r>
          </a:p>
        </p:txBody>
      </p:sp>
      <p:sp>
        <p:nvSpPr>
          <p:cNvPr id="18" name="文本框 17">
            <a:extLst>
              <a:ext uri="{FF2B5EF4-FFF2-40B4-BE49-F238E27FC236}">
                <a16:creationId xmlns:a16="http://schemas.microsoft.com/office/drawing/2014/main" id="{ED6A961A-4A7F-47C5-B52F-8AA370F4AF56}"/>
              </a:ext>
            </a:extLst>
          </p:cNvPr>
          <p:cNvSpPr txBox="1"/>
          <p:nvPr/>
        </p:nvSpPr>
        <p:spPr>
          <a:xfrm>
            <a:off x="5410597" y="4953902"/>
            <a:ext cx="1566161" cy="1169551"/>
          </a:xfrm>
          <a:prstGeom prst="rect">
            <a:avLst/>
          </a:prstGeom>
        </p:spPr>
        <p:txBody>
          <a:bodyPr wrap="square" rtlCol="0">
            <a:spAutoFit/>
          </a:bodyPr>
          <a:lstStyle>
            <a:defPPr>
              <a:defRPr lang="zh-CN"/>
            </a:defPPr>
            <a:lvl1pPr>
              <a:lnSpc>
                <a:spcPts val="1500"/>
              </a:lnSpc>
              <a:defRPr sz="900"/>
            </a:lvl1pPr>
          </a:lstStyle>
          <a:p>
            <a:pPr>
              <a:lnSpc>
                <a:spcPct val="100000"/>
              </a:lnSpc>
            </a:pPr>
            <a:r>
              <a:rPr lang="zh-CN" altLang="en-US" sz="1400" b="1" dirty="0"/>
              <a:t>单层次和多层次</a:t>
            </a:r>
            <a:endParaRPr lang="en-US" altLang="zh-CN" sz="1400" b="1" dirty="0"/>
          </a:p>
          <a:p>
            <a:pPr>
              <a:lnSpc>
                <a:spcPct val="100000"/>
              </a:lnSpc>
            </a:pPr>
            <a:r>
              <a:rPr lang="zh-CN" altLang="en-US" sz="1400" b="1" dirty="0"/>
              <a:t>计酬方式</a:t>
            </a:r>
            <a:endParaRPr lang="en-US" altLang="zh-CN" sz="1400" b="1" dirty="0"/>
          </a:p>
          <a:p>
            <a:pPr>
              <a:lnSpc>
                <a:spcPct val="100000"/>
              </a:lnSpc>
            </a:pPr>
            <a:r>
              <a:rPr lang="zh-CN" altLang="en-US" sz="1400" b="1" dirty="0"/>
              <a:t>运作规范</a:t>
            </a:r>
            <a:endParaRPr lang="en-US" altLang="zh-CN" sz="1400" b="1" dirty="0"/>
          </a:p>
          <a:p>
            <a:pPr>
              <a:lnSpc>
                <a:spcPct val="100000"/>
              </a:lnSpc>
            </a:pPr>
            <a:r>
              <a:rPr lang="zh-CN" altLang="en-US" sz="1400" b="1" dirty="0"/>
              <a:t>公司产品</a:t>
            </a:r>
            <a:endParaRPr lang="en-US" altLang="zh-CN" sz="1400" b="1" dirty="0"/>
          </a:p>
          <a:p>
            <a:pPr>
              <a:lnSpc>
                <a:spcPct val="100000"/>
              </a:lnSpc>
            </a:pPr>
            <a:r>
              <a:rPr lang="zh-CN" altLang="en-US" sz="1400" b="1" dirty="0"/>
              <a:t>运作方式</a:t>
            </a:r>
            <a:endParaRPr lang="en-US" altLang="zh-CN" sz="1400" b="1" dirty="0"/>
          </a:p>
        </p:txBody>
      </p:sp>
      <p:sp>
        <p:nvSpPr>
          <p:cNvPr id="19" name="文本框 18">
            <a:extLst>
              <a:ext uri="{FF2B5EF4-FFF2-40B4-BE49-F238E27FC236}">
                <a16:creationId xmlns:a16="http://schemas.microsoft.com/office/drawing/2014/main" id="{F43C2871-CA45-420E-B2E0-60616869BC7B}"/>
              </a:ext>
            </a:extLst>
          </p:cNvPr>
          <p:cNvSpPr txBox="1"/>
          <p:nvPr/>
        </p:nvSpPr>
        <p:spPr>
          <a:xfrm>
            <a:off x="7595988" y="4953902"/>
            <a:ext cx="1566161" cy="738664"/>
          </a:xfrm>
          <a:prstGeom prst="rect">
            <a:avLst/>
          </a:prstGeom>
        </p:spPr>
        <p:txBody>
          <a:bodyPr wrap="square" rtlCol="0">
            <a:spAutoFit/>
          </a:bodyPr>
          <a:lstStyle>
            <a:defPPr>
              <a:defRPr lang="zh-CN"/>
            </a:defPPr>
            <a:lvl1pPr>
              <a:lnSpc>
                <a:spcPts val="1500"/>
              </a:lnSpc>
              <a:defRPr sz="900"/>
            </a:lvl1pPr>
          </a:lstStyle>
          <a:p>
            <a:pPr>
              <a:lnSpc>
                <a:spcPct val="100000"/>
              </a:lnSpc>
            </a:pPr>
            <a:r>
              <a:rPr lang="zh-CN" altLang="en-US" sz="1400" b="1" dirty="0"/>
              <a:t>分配制度</a:t>
            </a:r>
            <a:endParaRPr lang="en-US" altLang="zh-CN" sz="1400" b="1" dirty="0"/>
          </a:p>
          <a:p>
            <a:pPr>
              <a:lnSpc>
                <a:spcPct val="100000"/>
              </a:lnSpc>
            </a:pPr>
            <a:r>
              <a:rPr lang="zh-CN" altLang="en-US" sz="1400" b="1" dirty="0"/>
              <a:t>产品重复消费</a:t>
            </a:r>
            <a:endParaRPr lang="en-US" altLang="zh-CN" sz="1400" b="1" dirty="0"/>
          </a:p>
          <a:p>
            <a:pPr>
              <a:lnSpc>
                <a:spcPct val="100000"/>
              </a:lnSpc>
            </a:pPr>
            <a:r>
              <a:rPr lang="zh-CN" altLang="en-US" sz="1400" b="1" dirty="0"/>
              <a:t>个性化服务</a:t>
            </a:r>
            <a:endParaRPr lang="en-US" altLang="zh-CN" sz="1400" b="1" dirty="0"/>
          </a:p>
        </p:txBody>
      </p:sp>
    </p:spTree>
    <p:custDataLst>
      <p:tags r:id="rId1"/>
    </p:custDataLst>
    <p:extLst>
      <p:ext uri="{BB962C8B-B14F-4D97-AF65-F5344CB8AC3E}">
        <p14:creationId xmlns:p14="http://schemas.microsoft.com/office/powerpoint/2010/main" val="4531017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i$ļïďe"/>
        <p:cNvGrpSpPr/>
        <p:nvPr/>
      </p:nvGrpSpPr>
      <p:grpSpPr>
        <a:xfrm>
          <a:off x="0" y="0"/>
          <a:ext cx="0" cy="0"/>
          <a:chOff x="0" y="0"/>
          <a:chExt cx="0" cy="0"/>
        </a:xfrm>
      </p:grpSpPr>
      <p:grpSp>
        <p:nvGrpSpPr>
          <p:cNvPr id="4" name="íśľîḑé">
            <a:extLst>
              <a:ext uri="{FF2B5EF4-FFF2-40B4-BE49-F238E27FC236}">
                <a16:creationId xmlns:a16="http://schemas.microsoft.com/office/drawing/2014/main" id="{65563B95-F0FF-3528-AEEC-BFF8DF464F88}"/>
              </a:ext>
            </a:extLst>
          </p:cNvPr>
          <p:cNvGrpSpPr/>
          <p:nvPr/>
        </p:nvGrpSpPr>
        <p:grpSpPr>
          <a:xfrm>
            <a:off x="660400" y="1494609"/>
            <a:ext cx="10858500" cy="4252037"/>
            <a:chOff x="660400" y="1494609"/>
            <a:chExt cx="10858500" cy="4252037"/>
          </a:xfrm>
        </p:grpSpPr>
        <p:cxnSp>
          <p:nvCxnSpPr>
            <p:cNvPr id="5" name="iṥḻïdé">
              <a:extLst>
                <a:ext uri="{FF2B5EF4-FFF2-40B4-BE49-F238E27FC236}">
                  <a16:creationId xmlns:a16="http://schemas.microsoft.com/office/drawing/2014/main" id="{48EFC7D7-CA5C-6A6C-6E3C-1F53CC10FD18}"/>
                </a:ext>
              </a:extLst>
            </p:cNvPr>
            <p:cNvCxnSpPr/>
            <p:nvPr/>
          </p:nvCxnSpPr>
          <p:spPr>
            <a:xfrm>
              <a:off x="660400" y="2810590"/>
              <a:ext cx="10858500" cy="0"/>
            </a:xfrm>
            <a:prstGeom prst="line">
              <a:avLst/>
            </a:prstGeom>
            <a:ln>
              <a:solidFill>
                <a:schemeClr val="tx1">
                  <a:lumMod val="50000"/>
                  <a:lumOff val="50000"/>
                  <a:alpha val="40000"/>
                </a:schemeClr>
              </a:solidFill>
            </a:ln>
          </p:spPr>
          <p:style>
            <a:lnRef idx="1">
              <a:schemeClr val="accent1"/>
            </a:lnRef>
            <a:fillRef idx="0">
              <a:schemeClr val="accent1"/>
            </a:fillRef>
            <a:effectRef idx="0">
              <a:schemeClr val="accent1"/>
            </a:effectRef>
            <a:fontRef idx="minor">
              <a:schemeClr val="tx1"/>
            </a:fontRef>
          </p:style>
        </p:cxnSp>
        <p:grpSp>
          <p:nvGrpSpPr>
            <p:cNvPr id="6" name="iṧlïḑè">
              <a:extLst>
                <a:ext uri="{FF2B5EF4-FFF2-40B4-BE49-F238E27FC236}">
                  <a16:creationId xmlns:a16="http://schemas.microsoft.com/office/drawing/2014/main" id="{3AA2EAE5-5AA5-B7C8-F9B2-416FA8D8F5DB}"/>
                </a:ext>
              </a:extLst>
            </p:cNvPr>
            <p:cNvGrpSpPr/>
            <p:nvPr/>
          </p:nvGrpSpPr>
          <p:grpSpPr>
            <a:xfrm>
              <a:off x="900412" y="2747090"/>
              <a:ext cx="2202154" cy="2999556"/>
              <a:chOff x="658724" y="2416890"/>
              <a:chExt cx="2202154" cy="2999556"/>
            </a:xfrm>
          </p:grpSpPr>
          <p:sp>
            <p:nvSpPr>
              <p:cNvPr id="21" name="ïśḻïde">
                <a:extLst>
                  <a:ext uri="{FF2B5EF4-FFF2-40B4-BE49-F238E27FC236}">
                    <a16:creationId xmlns:a16="http://schemas.microsoft.com/office/drawing/2014/main" id="{A9C7C659-3942-7332-0D61-AF0CA168572F}"/>
                  </a:ext>
                </a:extLst>
              </p:cNvPr>
              <p:cNvSpPr/>
              <p:nvPr/>
            </p:nvSpPr>
            <p:spPr>
              <a:xfrm>
                <a:off x="658724" y="3474788"/>
                <a:ext cx="2096275" cy="19416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pPr marL="285750" indent="-285750">
                  <a:buFont typeface="Arial" panose="020B0604020202020204" pitchFamily="34" charset="0"/>
                  <a:buChar char="•"/>
                </a:pPr>
                <a:r>
                  <a:rPr kumimoji="1" lang="zh-CN" altLang="en-US" sz="1600" dirty="0">
                    <a:solidFill>
                      <a:schemeClr val="tx1"/>
                    </a:solidFill>
                    <a:latin typeface="+mn-ea"/>
                  </a:rPr>
                  <a:t>商品的易腐性</a:t>
                </a:r>
                <a:endParaRPr kumimoji="1" lang="en-US" altLang="zh-CN" sz="1600" dirty="0">
                  <a:solidFill>
                    <a:schemeClr val="tx1"/>
                  </a:solidFill>
                  <a:latin typeface="+mn-ea"/>
                </a:endParaRPr>
              </a:p>
              <a:p>
                <a:pPr marL="285750" indent="-285750">
                  <a:buFont typeface="Arial" panose="020B0604020202020204" pitchFamily="34" charset="0"/>
                  <a:buChar char="•"/>
                </a:pPr>
                <a:r>
                  <a:rPr kumimoji="1" lang="zh-CN" altLang="en-US" sz="1600" dirty="0">
                    <a:solidFill>
                      <a:schemeClr val="tx1"/>
                    </a:solidFill>
                    <a:latin typeface="+mn-ea"/>
                  </a:rPr>
                  <a:t>商品的技术性</a:t>
                </a:r>
                <a:endParaRPr kumimoji="1" lang="en-US" altLang="zh-CN" sz="1600" dirty="0">
                  <a:solidFill>
                    <a:schemeClr val="tx1"/>
                  </a:solidFill>
                  <a:latin typeface="+mn-ea"/>
                </a:endParaRPr>
              </a:p>
              <a:p>
                <a:pPr marL="285750" indent="-285750">
                  <a:buFont typeface="Arial" panose="020B0604020202020204" pitchFamily="34" charset="0"/>
                  <a:buChar char="•"/>
                </a:pPr>
                <a:r>
                  <a:rPr kumimoji="1" lang="zh-CN" altLang="en-US" sz="1600" dirty="0">
                    <a:solidFill>
                      <a:schemeClr val="tx1"/>
                    </a:solidFill>
                    <a:latin typeface="+mn-ea"/>
                  </a:rPr>
                  <a:t>商品体积重量</a:t>
                </a:r>
                <a:endParaRPr kumimoji="1" lang="en-US" altLang="zh-CN" sz="1600" dirty="0">
                  <a:solidFill>
                    <a:schemeClr val="tx1"/>
                  </a:solidFill>
                  <a:latin typeface="+mn-ea"/>
                </a:endParaRPr>
              </a:p>
              <a:p>
                <a:pPr marL="285750" indent="-285750">
                  <a:buFont typeface="Arial" panose="020B0604020202020204" pitchFamily="34" charset="0"/>
                  <a:buChar char="•"/>
                </a:pPr>
                <a:r>
                  <a:rPr kumimoji="1" lang="zh-CN" altLang="en-US" sz="1600" dirty="0">
                    <a:solidFill>
                      <a:schemeClr val="tx1"/>
                    </a:solidFill>
                    <a:latin typeface="+mn-ea"/>
                  </a:rPr>
                  <a:t>商品价格</a:t>
                </a:r>
                <a:endParaRPr kumimoji="1" lang="en-US" altLang="zh-CN" sz="1600" dirty="0">
                  <a:solidFill>
                    <a:schemeClr val="tx1"/>
                  </a:solidFill>
                  <a:latin typeface="+mn-ea"/>
                </a:endParaRPr>
              </a:p>
              <a:p>
                <a:pPr marL="285750" indent="-285750">
                  <a:buFont typeface="Arial" panose="020B0604020202020204" pitchFamily="34" charset="0"/>
                  <a:buChar char="•"/>
                </a:pPr>
                <a:r>
                  <a:rPr kumimoji="1" lang="zh-CN" altLang="en-US" sz="1600" dirty="0">
                    <a:solidFill>
                      <a:schemeClr val="tx1"/>
                    </a:solidFill>
                    <a:latin typeface="+mn-ea"/>
                  </a:rPr>
                  <a:t>商品生命周</a:t>
                </a:r>
                <a:endParaRPr kumimoji="1" lang="en-US" altLang="zh-CN" sz="1600" dirty="0">
                  <a:solidFill>
                    <a:schemeClr val="tx1"/>
                  </a:solidFill>
                  <a:latin typeface="+mn-ea"/>
                </a:endParaRPr>
              </a:p>
              <a:p>
                <a:pPr marL="285750" indent="-285750">
                  <a:buFont typeface="Arial" panose="020B0604020202020204" pitchFamily="34" charset="0"/>
                  <a:buChar char="•"/>
                </a:pPr>
                <a:r>
                  <a:rPr kumimoji="1" lang="zh-CN" altLang="en-US" sz="1600" dirty="0">
                    <a:solidFill>
                      <a:schemeClr val="tx1"/>
                    </a:solidFill>
                    <a:latin typeface="+mn-ea"/>
                  </a:rPr>
                  <a:t>“前店后厂”的特色商品</a:t>
                </a:r>
                <a:endParaRPr kumimoji="1" lang="en-US" altLang="zh-CN" sz="1600" dirty="0">
                  <a:solidFill>
                    <a:schemeClr val="tx1"/>
                  </a:solidFill>
                  <a:latin typeface="+mn-ea"/>
                </a:endParaRPr>
              </a:p>
            </p:txBody>
          </p:sp>
          <p:sp>
            <p:nvSpPr>
              <p:cNvPr id="22" name="íšḷíḍè">
                <a:extLst>
                  <a:ext uri="{FF2B5EF4-FFF2-40B4-BE49-F238E27FC236}">
                    <a16:creationId xmlns:a16="http://schemas.microsoft.com/office/drawing/2014/main" id="{1BE53923-159C-71BE-5C62-3EBCCBB5F13F}"/>
                  </a:ext>
                </a:extLst>
              </p:cNvPr>
              <p:cNvSpPr/>
              <p:nvPr/>
            </p:nvSpPr>
            <p:spPr>
              <a:xfrm>
                <a:off x="764603" y="2842938"/>
                <a:ext cx="2096275" cy="525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en-US" altLang="zh-CN" sz="2000" b="1" dirty="0">
                    <a:solidFill>
                      <a:schemeClr val="accent1"/>
                    </a:solidFill>
                  </a:rPr>
                  <a:t>1.</a:t>
                </a:r>
                <a:r>
                  <a:rPr kumimoji="1" lang="zh-CN" altLang="en-US" sz="2000" b="1" dirty="0">
                    <a:solidFill>
                      <a:schemeClr val="accent1"/>
                    </a:solidFill>
                  </a:rPr>
                  <a:t>商品特点</a:t>
                </a:r>
              </a:p>
            </p:txBody>
          </p:sp>
          <p:sp>
            <p:nvSpPr>
              <p:cNvPr id="23" name="îṣľïďê">
                <a:extLst>
                  <a:ext uri="{FF2B5EF4-FFF2-40B4-BE49-F238E27FC236}">
                    <a16:creationId xmlns:a16="http://schemas.microsoft.com/office/drawing/2014/main" id="{E00394FA-E827-777A-EA29-5AE2B31BE84C}"/>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í$ḷïḍê">
              <a:extLst>
                <a:ext uri="{FF2B5EF4-FFF2-40B4-BE49-F238E27FC236}">
                  <a16:creationId xmlns:a16="http://schemas.microsoft.com/office/drawing/2014/main" id="{FF4305FF-08C9-647E-D1EA-B76369B90F13}"/>
                </a:ext>
              </a:extLst>
            </p:cNvPr>
            <p:cNvGrpSpPr/>
            <p:nvPr/>
          </p:nvGrpSpPr>
          <p:grpSpPr>
            <a:xfrm>
              <a:off x="3660588" y="2747090"/>
              <a:ext cx="2165726" cy="2999556"/>
              <a:chOff x="739200" y="2416890"/>
              <a:chExt cx="2165726" cy="2999556"/>
            </a:xfrm>
          </p:grpSpPr>
          <p:sp>
            <p:nvSpPr>
              <p:cNvPr id="18" name="îślïḓe">
                <a:extLst>
                  <a:ext uri="{FF2B5EF4-FFF2-40B4-BE49-F238E27FC236}">
                    <a16:creationId xmlns:a16="http://schemas.microsoft.com/office/drawing/2014/main" id="{C8A2BBE1-9DFE-6B0A-B2AF-8274830A91A9}"/>
                  </a:ext>
                </a:extLst>
              </p:cNvPr>
              <p:cNvSpPr/>
              <p:nvPr/>
            </p:nvSpPr>
            <p:spPr>
              <a:xfrm>
                <a:off x="739200" y="3474788"/>
                <a:ext cx="2121675" cy="19416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pPr marL="285750" indent="-285750">
                  <a:buFont typeface="Arial" panose="020B0604020202020204" pitchFamily="34" charset="0"/>
                  <a:buChar char="•"/>
                </a:pPr>
                <a:r>
                  <a:rPr kumimoji="1" lang="zh-CN" altLang="en-US" sz="1600" dirty="0">
                    <a:solidFill>
                      <a:schemeClr val="tx1"/>
                    </a:solidFill>
                  </a:rPr>
                  <a:t>生产的集中和分散程度</a:t>
                </a:r>
                <a:endParaRPr kumimoji="1" lang="en-US" altLang="zh-CN" sz="1600" dirty="0">
                  <a:solidFill>
                    <a:schemeClr val="tx1"/>
                  </a:solidFill>
                </a:endParaRPr>
              </a:p>
              <a:p>
                <a:pPr marL="285750" indent="-285750">
                  <a:buFont typeface="Arial" panose="020B0604020202020204" pitchFamily="34" charset="0"/>
                  <a:buChar char="•"/>
                </a:pPr>
                <a:r>
                  <a:rPr kumimoji="1" lang="zh-CN" altLang="en-US" sz="1600" dirty="0">
                    <a:solidFill>
                      <a:schemeClr val="tx1"/>
                    </a:solidFill>
                  </a:rPr>
                  <a:t>生产力布局</a:t>
                </a:r>
                <a:endParaRPr kumimoji="1" lang="en-US" altLang="zh-CN" sz="1600" dirty="0">
                  <a:solidFill>
                    <a:schemeClr val="tx1"/>
                  </a:solidFill>
                </a:endParaRPr>
              </a:p>
              <a:p>
                <a:pPr marL="285750" indent="-285750">
                  <a:buFont typeface="Arial" panose="020B0604020202020204" pitchFamily="34" charset="0"/>
                  <a:buChar char="•"/>
                </a:pPr>
                <a:r>
                  <a:rPr kumimoji="1" lang="zh-CN" altLang="en-US" sz="1600" dirty="0">
                    <a:solidFill>
                      <a:schemeClr val="tx1"/>
                    </a:solidFill>
                  </a:rPr>
                  <a:t>产品组合情况</a:t>
                </a:r>
                <a:endParaRPr kumimoji="1" lang="en-US" altLang="zh-CN" sz="1600" dirty="0">
                  <a:solidFill>
                    <a:schemeClr val="tx1"/>
                  </a:solidFill>
                </a:endParaRPr>
              </a:p>
              <a:p>
                <a:pPr marL="285750" indent="-285750">
                  <a:buFont typeface="Arial" panose="020B0604020202020204" pitchFamily="34" charset="0"/>
                  <a:buChar char="•"/>
                </a:pPr>
                <a:r>
                  <a:rPr kumimoji="1" lang="zh-CN" altLang="en-US" sz="1600" dirty="0">
                    <a:solidFill>
                      <a:schemeClr val="tx1"/>
                    </a:solidFill>
                  </a:rPr>
                  <a:t>生产者本身的规模、能力、商誉等</a:t>
                </a:r>
                <a:endParaRPr kumimoji="1" lang="en-US" altLang="zh-CN" sz="1600" dirty="0">
                  <a:solidFill>
                    <a:schemeClr val="tx1"/>
                  </a:solidFill>
                </a:endParaRPr>
              </a:p>
            </p:txBody>
          </p:sp>
          <p:sp>
            <p:nvSpPr>
              <p:cNvPr id="19" name="iṧḻîdé">
                <a:extLst>
                  <a:ext uri="{FF2B5EF4-FFF2-40B4-BE49-F238E27FC236}">
                    <a16:creationId xmlns:a16="http://schemas.microsoft.com/office/drawing/2014/main" id="{94747ADD-3B15-7EC3-3688-AA1D46559B52}"/>
                  </a:ext>
                </a:extLst>
              </p:cNvPr>
              <p:cNvSpPr/>
              <p:nvPr/>
            </p:nvSpPr>
            <p:spPr>
              <a:xfrm>
                <a:off x="808651" y="2841835"/>
                <a:ext cx="2096275" cy="525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en-US" altLang="zh-CN" sz="2000" b="1" dirty="0">
                    <a:solidFill>
                      <a:schemeClr val="accent1"/>
                    </a:solidFill>
                  </a:rPr>
                  <a:t>2.</a:t>
                </a:r>
                <a:r>
                  <a:rPr kumimoji="1" lang="zh-CN" altLang="en-US" sz="2000" b="1" dirty="0">
                    <a:solidFill>
                      <a:schemeClr val="accent1"/>
                    </a:solidFill>
                  </a:rPr>
                  <a:t>生产情况</a:t>
                </a:r>
                <a:endParaRPr kumimoji="1" lang="en-US" altLang="zh-CN" sz="2000" b="1" dirty="0">
                  <a:solidFill>
                    <a:schemeClr val="accent1"/>
                  </a:solidFill>
                </a:endParaRPr>
              </a:p>
            </p:txBody>
          </p:sp>
          <p:sp>
            <p:nvSpPr>
              <p:cNvPr id="20" name="îṥlídé">
                <a:extLst>
                  <a:ext uri="{FF2B5EF4-FFF2-40B4-BE49-F238E27FC236}">
                    <a16:creationId xmlns:a16="http://schemas.microsoft.com/office/drawing/2014/main" id="{0CE5BD8E-BDCD-3BB9-E581-F6DC344C6B32}"/>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ïṧ1îḋè">
              <a:extLst>
                <a:ext uri="{FF2B5EF4-FFF2-40B4-BE49-F238E27FC236}">
                  <a16:creationId xmlns:a16="http://schemas.microsoft.com/office/drawing/2014/main" id="{485CFD6A-E5F0-F50F-775B-9D8893710942}"/>
                </a:ext>
              </a:extLst>
            </p:cNvPr>
            <p:cNvGrpSpPr/>
            <p:nvPr/>
          </p:nvGrpSpPr>
          <p:grpSpPr>
            <a:xfrm>
              <a:off x="6365687" y="2747090"/>
              <a:ext cx="2105601" cy="2735574"/>
              <a:chOff x="764599" y="2416890"/>
              <a:chExt cx="2105601" cy="2735574"/>
            </a:xfrm>
          </p:grpSpPr>
          <p:sp>
            <p:nvSpPr>
              <p:cNvPr id="15" name="iṡḻíḑè">
                <a:extLst>
                  <a:ext uri="{FF2B5EF4-FFF2-40B4-BE49-F238E27FC236}">
                    <a16:creationId xmlns:a16="http://schemas.microsoft.com/office/drawing/2014/main" id="{9CEBCC5F-3079-6406-9454-B2A4934CA6AD}"/>
                  </a:ext>
                </a:extLst>
              </p:cNvPr>
              <p:cNvSpPr/>
              <p:nvPr/>
            </p:nvSpPr>
            <p:spPr>
              <a:xfrm>
                <a:off x="773925" y="3474788"/>
                <a:ext cx="2096275" cy="16776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pPr marL="171450" indent="-171450">
                  <a:lnSpc>
                    <a:spcPct val="130000"/>
                  </a:lnSpc>
                  <a:buFont typeface="Arial" panose="020B0604020202020204" pitchFamily="34" charset="0"/>
                  <a:buChar char="•"/>
                </a:pPr>
                <a:r>
                  <a:rPr kumimoji="1" lang="zh-CN" altLang="en-US" sz="1600" dirty="0">
                    <a:solidFill>
                      <a:schemeClr val="tx1"/>
                    </a:solidFill>
                  </a:rPr>
                  <a:t>市场潜量</a:t>
                </a:r>
                <a:endParaRPr kumimoji="1" lang="en-US" altLang="zh-CN" sz="1600" dirty="0">
                  <a:solidFill>
                    <a:schemeClr val="tx1"/>
                  </a:solidFill>
                </a:endParaRPr>
              </a:p>
              <a:p>
                <a:pPr marL="171450" indent="-171450">
                  <a:lnSpc>
                    <a:spcPct val="130000"/>
                  </a:lnSpc>
                  <a:buFont typeface="Arial" panose="020B0604020202020204" pitchFamily="34" charset="0"/>
                  <a:buChar char="•"/>
                </a:pPr>
                <a:r>
                  <a:rPr kumimoji="1" lang="zh-CN" altLang="en-US" sz="1600" dirty="0">
                    <a:solidFill>
                      <a:schemeClr val="tx1"/>
                    </a:solidFill>
                  </a:rPr>
                  <a:t>购买力</a:t>
                </a:r>
                <a:endParaRPr kumimoji="1" lang="en-US" altLang="zh-CN" sz="1600" dirty="0">
                  <a:solidFill>
                    <a:schemeClr val="tx1"/>
                  </a:solidFill>
                </a:endParaRPr>
              </a:p>
              <a:p>
                <a:pPr marL="171450" indent="-171450">
                  <a:lnSpc>
                    <a:spcPct val="130000"/>
                  </a:lnSpc>
                  <a:buFont typeface="Arial" panose="020B0604020202020204" pitchFamily="34" charset="0"/>
                  <a:buChar char="•"/>
                </a:pPr>
                <a:r>
                  <a:rPr kumimoji="1" lang="zh-CN" altLang="en-US" sz="1600" dirty="0">
                    <a:solidFill>
                      <a:schemeClr val="tx1"/>
                    </a:solidFill>
                  </a:rPr>
                  <a:t>零售商规模</a:t>
                </a:r>
                <a:endParaRPr kumimoji="1" lang="en-US" altLang="zh-CN" sz="1600" dirty="0">
                  <a:solidFill>
                    <a:schemeClr val="tx1"/>
                  </a:solidFill>
                </a:endParaRPr>
              </a:p>
              <a:p>
                <a:pPr marL="171450" indent="-171450">
                  <a:lnSpc>
                    <a:spcPct val="130000"/>
                  </a:lnSpc>
                  <a:buFont typeface="Arial" panose="020B0604020202020204" pitchFamily="34" charset="0"/>
                  <a:buChar char="•"/>
                </a:pPr>
                <a:r>
                  <a:rPr kumimoji="1" lang="zh-CN" altLang="en-US" sz="1600" dirty="0">
                    <a:solidFill>
                      <a:schemeClr val="tx1"/>
                    </a:solidFill>
                  </a:rPr>
                  <a:t>竞争者情况</a:t>
                </a:r>
              </a:p>
              <a:p>
                <a:pPr>
                  <a:lnSpc>
                    <a:spcPct val="130000"/>
                  </a:lnSpc>
                </a:pPr>
                <a:endParaRPr kumimoji="1" lang="zh-CN" altLang="en-US" sz="1000" dirty="0">
                  <a:solidFill>
                    <a:schemeClr val="tx1"/>
                  </a:solidFill>
                </a:endParaRPr>
              </a:p>
            </p:txBody>
          </p:sp>
          <p:sp>
            <p:nvSpPr>
              <p:cNvPr id="16" name="îSḻiḍê">
                <a:extLst>
                  <a:ext uri="{FF2B5EF4-FFF2-40B4-BE49-F238E27FC236}">
                    <a16:creationId xmlns:a16="http://schemas.microsoft.com/office/drawing/2014/main" id="{5EBE3FED-732F-B332-752E-F407162AF7D9}"/>
                  </a:ext>
                </a:extLst>
              </p:cNvPr>
              <p:cNvSpPr/>
              <p:nvPr/>
            </p:nvSpPr>
            <p:spPr>
              <a:xfrm>
                <a:off x="764599" y="2835857"/>
                <a:ext cx="2096275" cy="525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en-US" altLang="zh-CN" sz="2000" b="1" dirty="0">
                    <a:solidFill>
                      <a:schemeClr val="accent1"/>
                    </a:solidFill>
                  </a:rPr>
                  <a:t>3.</a:t>
                </a:r>
                <a:r>
                  <a:rPr kumimoji="1" lang="zh-CN" altLang="en-US" sz="2000" b="1" dirty="0">
                    <a:solidFill>
                      <a:schemeClr val="accent1"/>
                    </a:solidFill>
                  </a:rPr>
                  <a:t>市场情况</a:t>
                </a:r>
                <a:endParaRPr kumimoji="1" lang="en-US" altLang="zh-CN" sz="2000" b="1" dirty="0">
                  <a:solidFill>
                    <a:schemeClr val="accent1"/>
                  </a:solidFill>
                </a:endParaRPr>
              </a:p>
            </p:txBody>
          </p:sp>
          <p:sp>
            <p:nvSpPr>
              <p:cNvPr id="17" name="ïṩ1îḋé">
                <a:extLst>
                  <a:ext uri="{FF2B5EF4-FFF2-40B4-BE49-F238E27FC236}">
                    <a16:creationId xmlns:a16="http://schemas.microsoft.com/office/drawing/2014/main" id="{B18A4967-ECF4-D54F-D302-5F03E6E9216E}"/>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íşļïḋè">
              <a:extLst>
                <a:ext uri="{FF2B5EF4-FFF2-40B4-BE49-F238E27FC236}">
                  <a16:creationId xmlns:a16="http://schemas.microsoft.com/office/drawing/2014/main" id="{030A6C23-1D0E-0965-2B02-18F3F3AD9307}"/>
                </a:ext>
              </a:extLst>
            </p:cNvPr>
            <p:cNvGrpSpPr/>
            <p:nvPr/>
          </p:nvGrpSpPr>
          <p:grpSpPr>
            <a:xfrm>
              <a:off x="9064038" y="2747090"/>
              <a:ext cx="2121672" cy="2844835"/>
              <a:chOff x="783250" y="2416890"/>
              <a:chExt cx="2121672" cy="2844835"/>
            </a:xfrm>
          </p:grpSpPr>
          <p:sp>
            <p:nvSpPr>
              <p:cNvPr id="12" name="îş1iďé">
                <a:extLst>
                  <a:ext uri="{FF2B5EF4-FFF2-40B4-BE49-F238E27FC236}">
                    <a16:creationId xmlns:a16="http://schemas.microsoft.com/office/drawing/2014/main" id="{B0801995-BF78-7675-650D-DBD57D647D0F}"/>
                  </a:ext>
                </a:extLst>
              </p:cNvPr>
              <p:cNvSpPr/>
              <p:nvPr/>
            </p:nvSpPr>
            <p:spPr>
              <a:xfrm>
                <a:off x="783250" y="3474788"/>
                <a:ext cx="2096275" cy="1786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pPr marL="171450" indent="-171450">
                  <a:lnSpc>
                    <a:spcPct val="130000"/>
                  </a:lnSpc>
                  <a:buFont typeface="Arial" panose="020B0604020202020204" pitchFamily="34" charset="0"/>
                  <a:buChar char="•"/>
                </a:pPr>
                <a:r>
                  <a:rPr kumimoji="1" lang="zh-CN" altLang="en-US" sz="1600" dirty="0">
                    <a:solidFill>
                      <a:schemeClr val="tx1"/>
                    </a:solidFill>
                  </a:rPr>
                  <a:t>各种中间商所具备的功能不一样</a:t>
                </a:r>
                <a:endParaRPr kumimoji="1" lang="en-US" altLang="zh-CN" sz="1600" dirty="0">
                  <a:solidFill>
                    <a:schemeClr val="tx1"/>
                  </a:solidFill>
                </a:endParaRPr>
              </a:p>
              <a:p>
                <a:pPr marL="171450" indent="-171450">
                  <a:lnSpc>
                    <a:spcPct val="130000"/>
                  </a:lnSpc>
                  <a:buFont typeface="Arial" panose="020B0604020202020204" pitchFamily="34" charset="0"/>
                  <a:buChar char="•"/>
                </a:pPr>
                <a:r>
                  <a:rPr kumimoji="1" lang="zh-CN" altLang="en-US" sz="1600" dirty="0">
                    <a:solidFill>
                      <a:schemeClr val="tx1"/>
                    </a:solidFill>
                  </a:rPr>
                  <a:t>态度要求</a:t>
                </a:r>
                <a:endParaRPr kumimoji="1" lang="en-US" altLang="zh-CN" sz="1600" dirty="0">
                  <a:solidFill>
                    <a:schemeClr val="tx1"/>
                  </a:solidFill>
                </a:endParaRPr>
              </a:p>
              <a:p>
                <a:pPr marL="171450" indent="-171450">
                  <a:lnSpc>
                    <a:spcPct val="130000"/>
                  </a:lnSpc>
                  <a:buFont typeface="Arial" panose="020B0604020202020204" pitchFamily="34" charset="0"/>
                  <a:buChar char="•"/>
                </a:pPr>
                <a:r>
                  <a:rPr kumimoji="1" lang="zh-CN" altLang="en-US" sz="1600" dirty="0">
                    <a:solidFill>
                      <a:schemeClr val="tx1"/>
                    </a:solidFill>
                  </a:rPr>
                  <a:t>经销费用</a:t>
                </a:r>
                <a:endParaRPr kumimoji="1" lang="en-US" altLang="zh-CN" sz="1600" dirty="0">
                  <a:solidFill>
                    <a:schemeClr val="tx1"/>
                  </a:solidFill>
                </a:endParaRPr>
              </a:p>
              <a:p>
                <a:pPr marL="171450" indent="-171450">
                  <a:lnSpc>
                    <a:spcPct val="130000"/>
                  </a:lnSpc>
                  <a:buFont typeface="Arial" panose="020B0604020202020204" pitchFamily="34" charset="0"/>
                  <a:buChar char="•"/>
                </a:pPr>
                <a:r>
                  <a:rPr kumimoji="1" lang="zh-CN" altLang="en-US" sz="1600" dirty="0">
                    <a:solidFill>
                      <a:schemeClr val="tx1"/>
                    </a:solidFill>
                  </a:rPr>
                  <a:t>经营规模</a:t>
                </a:r>
                <a:endParaRPr kumimoji="1" lang="en-US" altLang="zh-CN" sz="1600" dirty="0">
                  <a:solidFill>
                    <a:schemeClr val="tx1"/>
                  </a:solidFill>
                </a:endParaRPr>
              </a:p>
            </p:txBody>
          </p:sp>
          <p:sp>
            <p:nvSpPr>
              <p:cNvPr id="13" name="ïš1ïḓè">
                <a:extLst>
                  <a:ext uri="{FF2B5EF4-FFF2-40B4-BE49-F238E27FC236}">
                    <a16:creationId xmlns:a16="http://schemas.microsoft.com/office/drawing/2014/main" id="{42890441-0253-4951-A208-CF52A8DBE555}"/>
                  </a:ext>
                </a:extLst>
              </p:cNvPr>
              <p:cNvSpPr/>
              <p:nvPr/>
            </p:nvSpPr>
            <p:spPr>
              <a:xfrm>
                <a:off x="808647" y="2847889"/>
                <a:ext cx="2096275" cy="525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en-US" altLang="zh-CN" sz="2000" b="1" dirty="0">
                    <a:solidFill>
                      <a:schemeClr val="accent1"/>
                    </a:solidFill>
                  </a:rPr>
                  <a:t>4.</a:t>
                </a:r>
                <a:r>
                  <a:rPr kumimoji="1" lang="zh-CN" altLang="en-US" sz="2000" b="1" dirty="0">
                    <a:solidFill>
                      <a:schemeClr val="accent1"/>
                    </a:solidFill>
                  </a:rPr>
                  <a:t>中间商状况</a:t>
                </a:r>
                <a:endParaRPr kumimoji="1" lang="en-US" altLang="zh-CN" sz="2000" b="1" dirty="0">
                  <a:solidFill>
                    <a:schemeClr val="accent1"/>
                  </a:solidFill>
                </a:endParaRPr>
              </a:p>
            </p:txBody>
          </p:sp>
          <p:sp>
            <p:nvSpPr>
              <p:cNvPr id="14" name="iṣ1íde">
                <a:extLst>
                  <a:ext uri="{FF2B5EF4-FFF2-40B4-BE49-F238E27FC236}">
                    <a16:creationId xmlns:a16="http://schemas.microsoft.com/office/drawing/2014/main" id="{E7FE1DBE-D917-2582-3E11-FF8330FC7756}"/>
                  </a:ext>
                </a:extLst>
              </p:cNvPr>
              <p:cNvSpPr/>
              <p:nvPr/>
            </p:nvSpPr>
            <p:spPr>
              <a:xfrm>
                <a:off x="889000" y="2416890"/>
                <a:ext cx="127000" cy="127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íśľíḋè">
              <a:extLst>
                <a:ext uri="{FF2B5EF4-FFF2-40B4-BE49-F238E27FC236}">
                  <a16:creationId xmlns:a16="http://schemas.microsoft.com/office/drawing/2014/main" id="{C60DBDC0-6DA6-A342-E590-5D6664512A6D}"/>
                </a:ext>
              </a:extLst>
            </p:cNvPr>
            <p:cNvSpPr txBox="1"/>
            <p:nvPr/>
          </p:nvSpPr>
          <p:spPr>
            <a:xfrm>
              <a:off x="2054429" y="1494609"/>
              <a:ext cx="8083142" cy="461665"/>
            </a:xfrm>
            <a:prstGeom prst="rect">
              <a:avLst/>
            </a:prstGeom>
            <a:noFill/>
            <a:ln>
              <a:noFill/>
            </a:ln>
          </p:spPr>
          <p:txBody>
            <a:bodyPr wrap="square" lIns="91440" tIns="45720" rIns="91440" bIns="45720" anchor="ctr" anchorCtr="0">
              <a:spAutoFit/>
            </a:bodyPr>
            <a:lstStyle/>
            <a:p>
              <a:pPr lvl="0" algn="ctr" defTabSz="913765">
                <a:buSzPct val="25000"/>
                <a:defRPr/>
              </a:pPr>
              <a:r>
                <a:rPr lang="zh-CN" altLang="en-US" sz="2400" b="1" dirty="0"/>
                <a:t>一、 影响分销渠道选择的因素</a:t>
              </a:r>
              <a:endParaRPr kumimoji="0" lang="en-US" sz="2400" b="1" i="0" u="none" strike="noStrike" kern="1200" cap="none" spc="0" normalizeH="0" baseline="0" noProof="0" dirty="0">
                <a:ln>
                  <a:noFill/>
                </a:ln>
                <a:solidFill>
                  <a:schemeClr val="accent1"/>
                </a:solidFill>
                <a:effectLst/>
                <a:uLnTx/>
                <a:uFillTx/>
              </a:endParaRPr>
            </a:p>
          </p:txBody>
        </p:sp>
      </p:grpSp>
      <p:sp>
        <p:nvSpPr>
          <p:cNvPr id="24" name="文本框 23">
            <a:extLst>
              <a:ext uri="{FF2B5EF4-FFF2-40B4-BE49-F238E27FC236}">
                <a16:creationId xmlns:a16="http://schemas.microsoft.com/office/drawing/2014/main" id="{7778E177-AA3F-4D87-82CC-5AC8C05DF701}"/>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第三节 分销渠道选择与管理</a:t>
            </a:r>
          </a:p>
        </p:txBody>
      </p:sp>
    </p:spTree>
    <p:custDataLst>
      <p:tags r:id="rId1"/>
    </p:custDataLst>
    <p:extLst>
      <p:ext uri="{BB962C8B-B14F-4D97-AF65-F5344CB8AC3E}">
        <p14:creationId xmlns:p14="http://schemas.microsoft.com/office/powerpoint/2010/main" val="32617758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îSľiḓe"/>
        <p:cNvGrpSpPr/>
        <p:nvPr/>
      </p:nvGrpSpPr>
      <p:grpSpPr>
        <a:xfrm>
          <a:off x="0" y="0"/>
          <a:ext cx="0" cy="0"/>
          <a:chOff x="0" y="0"/>
          <a:chExt cx="0" cy="0"/>
        </a:xfrm>
      </p:grpSpPr>
      <p:sp>
        <p:nvSpPr>
          <p:cNvPr id="7" name="îşľïde">
            <a:extLst>
              <a:ext uri="{FF2B5EF4-FFF2-40B4-BE49-F238E27FC236}">
                <a16:creationId xmlns:a16="http://schemas.microsoft.com/office/drawing/2014/main" id="{C950E278-3A87-9FF3-713A-D833B16553B0}"/>
              </a:ext>
            </a:extLst>
          </p:cNvPr>
          <p:cNvSpPr txBox="1"/>
          <p:nvPr/>
        </p:nvSpPr>
        <p:spPr>
          <a:xfrm>
            <a:off x="783264" y="1502109"/>
            <a:ext cx="4592924" cy="523220"/>
          </a:xfrm>
          <a:prstGeom prst="rect">
            <a:avLst/>
          </a:prstGeom>
          <a:noFill/>
        </p:spPr>
        <p:txBody>
          <a:bodyPr wrap="none">
            <a:spAutoFit/>
          </a:bodyPr>
          <a:lstStyle/>
          <a:p>
            <a:pPr lvl="0" defTabSz="913765">
              <a:buSzPct val="25000"/>
              <a:defRPr/>
            </a:pPr>
            <a:r>
              <a:rPr lang="zh-CN" altLang="en-US" sz="2800" b="1" dirty="0"/>
              <a:t>二、 影响中间商选择的因素</a:t>
            </a:r>
            <a:endParaRPr lang="en-US" altLang="zh-CN" sz="2800" b="1" dirty="0"/>
          </a:p>
        </p:txBody>
      </p:sp>
      <p:sp>
        <p:nvSpPr>
          <p:cNvPr id="20" name="文本框 19">
            <a:extLst>
              <a:ext uri="{FF2B5EF4-FFF2-40B4-BE49-F238E27FC236}">
                <a16:creationId xmlns:a16="http://schemas.microsoft.com/office/drawing/2014/main" id="{5102FD0D-E55E-4332-80FA-2CA8BFE56C7F}"/>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第三节 分销渠道选择与管理</a:t>
            </a:r>
          </a:p>
        </p:txBody>
      </p:sp>
      <p:grpSp>
        <p:nvGrpSpPr>
          <p:cNvPr id="21" name="îṡlïďè">
            <a:extLst>
              <a:ext uri="{FF2B5EF4-FFF2-40B4-BE49-F238E27FC236}">
                <a16:creationId xmlns:a16="http://schemas.microsoft.com/office/drawing/2014/main" id="{CFF8630C-E54D-4021-84B4-709D919ECD6A}"/>
              </a:ext>
            </a:extLst>
          </p:cNvPr>
          <p:cNvGrpSpPr/>
          <p:nvPr/>
        </p:nvGrpSpPr>
        <p:grpSpPr>
          <a:xfrm>
            <a:off x="936859" y="2712564"/>
            <a:ext cx="2335022" cy="2567034"/>
            <a:chOff x="821765" y="2798629"/>
            <a:chExt cx="2335022" cy="2567034"/>
          </a:xfrm>
        </p:grpSpPr>
        <p:grpSp>
          <p:nvGrpSpPr>
            <p:cNvPr id="22" name="íṧḻïḍé">
              <a:extLst>
                <a:ext uri="{FF2B5EF4-FFF2-40B4-BE49-F238E27FC236}">
                  <a16:creationId xmlns:a16="http://schemas.microsoft.com/office/drawing/2014/main" id="{365A21ED-CFB8-4BCF-86BF-F27E1FB31408}"/>
                </a:ext>
              </a:extLst>
            </p:cNvPr>
            <p:cNvGrpSpPr/>
            <p:nvPr/>
          </p:nvGrpSpPr>
          <p:grpSpPr>
            <a:xfrm>
              <a:off x="821765" y="2798629"/>
              <a:ext cx="2335022" cy="646331"/>
              <a:chOff x="660400" y="2391626"/>
              <a:chExt cx="2335022" cy="646331"/>
            </a:xfrm>
          </p:grpSpPr>
          <p:sp>
            <p:nvSpPr>
              <p:cNvPr id="29" name="î$ļíḍê">
                <a:extLst>
                  <a:ext uri="{FF2B5EF4-FFF2-40B4-BE49-F238E27FC236}">
                    <a16:creationId xmlns:a16="http://schemas.microsoft.com/office/drawing/2014/main" id="{A340A5E5-A07F-4FC0-BA76-A251C4D00593}"/>
                  </a:ext>
                </a:extLst>
              </p:cNvPr>
              <p:cNvSpPr txBox="1"/>
              <p:nvPr/>
            </p:nvSpPr>
            <p:spPr>
              <a:xfrm>
                <a:off x="927674" y="2391626"/>
                <a:ext cx="2067748" cy="646331"/>
              </a:xfrm>
              <a:prstGeom prst="rect">
                <a:avLst/>
              </a:prstGeom>
              <a:noFill/>
            </p:spPr>
            <p:txBody>
              <a:bodyPr wrap="square">
                <a:spAutoFit/>
              </a:bodyPr>
              <a:lstStyle/>
              <a:p>
                <a:r>
                  <a:rPr lang="zh-CN" altLang="en-US" b="1" dirty="0"/>
                  <a:t>中间商的合法经营资格</a:t>
                </a:r>
                <a:endParaRPr lang="en-GB" b="1" dirty="0"/>
              </a:p>
            </p:txBody>
          </p:sp>
          <p:sp>
            <p:nvSpPr>
              <p:cNvPr id="30" name="išļïde">
                <a:extLst>
                  <a:ext uri="{FF2B5EF4-FFF2-40B4-BE49-F238E27FC236}">
                    <a16:creationId xmlns:a16="http://schemas.microsoft.com/office/drawing/2014/main" id="{88ACED0A-A1B5-409F-A578-6A898C057E8C}"/>
                  </a:ext>
                </a:extLst>
              </p:cNvPr>
              <p:cNvSpPr/>
              <p:nvPr/>
            </p:nvSpPr>
            <p:spPr>
              <a:xfrm>
                <a:off x="660400" y="2502694"/>
                <a:ext cx="148940" cy="1489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3" name="iSḻíḍè">
              <a:extLst>
                <a:ext uri="{FF2B5EF4-FFF2-40B4-BE49-F238E27FC236}">
                  <a16:creationId xmlns:a16="http://schemas.microsoft.com/office/drawing/2014/main" id="{F647EE2A-0AF3-44E1-8B3F-3AC28A2E7162}"/>
                </a:ext>
              </a:extLst>
            </p:cNvPr>
            <p:cNvGrpSpPr/>
            <p:nvPr/>
          </p:nvGrpSpPr>
          <p:grpSpPr>
            <a:xfrm>
              <a:off x="821765" y="3897480"/>
              <a:ext cx="2335022" cy="369332"/>
              <a:chOff x="660400" y="3314956"/>
              <a:chExt cx="2335022" cy="369332"/>
            </a:xfrm>
          </p:grpSpPr>
          <p:sp>
            <p:nvSpPr>
              <p:cNvPr id="27" name="ïSliďé">
                <a:extLst>
                  <a:ext uri="{FF2B5EF4-FFF2-40B4-BE49-F238E27FC236}">
                    <a16:creationId xmlns:a16="http://schemas.microsoft.com/office/drawing/2014/main" id="{E4C0B31F-8117-4FF4-9140-4DA531C0438B}"/>
                  </a:ext>
                </a:extLst>
              </p:cNvPr>
              <p:cNvSpPr txBox="1"/>
              <p:nvPr/>
            </p:nvSpPr>
            <p:spPr>
              <a:xfrm>
                <a:off x="927674" y="3314956"/>
                <a:ext cx="2067748" cy="369332"/>
              </a:xfrm>
              <a:prstGeom prst="rect">
                <a:avLst/>
              </a:prstGeom>
              <a:noFill/>
            </p:spPr>
            <p:txBody>
              <a:bodyPr wrap="square">
                <a:spAutoFit/>
              </a:bodyPr>
              <a:lstStyle/>
              <a:p>
                <a:r>
                  <a:rPr lang="zh-CN" altLang="en-US" b="1" dirty="0"/>
                  <a:t>中间商的目标市场</a:t>
                </a:r>
                <a:endParaRPr lang="en-GB" b="1" dirty="0"/>
              </a:p>
            </p:txBody>
          </p:sp>
          <p:sp>
            <p:nvSpPr>
              <p:cNvPr id="28" name="ïš1îḓè">
                <a:extLst>
                  <a:ext uri="{FF2B5EF4-FFF2-40B4-BE49-F238E27FC236}">
                    <a16:creationId xmlns:a16="http://schemas.microsoft.com/office/drawing/2014/main" id="{92890E4A-5C29-4FDA-9E11-DC419DF47806}"/>
                  </a:ext>
                </a:extLst>
              </p:cNvPr>
              <p:cNvSpPr/>
              <p:nvPr/>
            </p:nvSpPr>
            <p:spPr>
              <a:xfrm>
                <a:off x="660400" y="3426024"/>
                <a:ext cx="148940" cy="14894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4" name="iSļiḓe">
              <a:extLst>
                <a:ext uri="{FF2B5EF4-FFF2-40B4-BE49-F238E27FC236}">
                  <a16:creationId xmlns:a16="http://schemas.microsoft.com/office/drawing/2014/main" id="{4EC61103-F316-4B16-99A2-01503A145BE8}"/>
                </a:ext>
              </a:extLst>
            </p:cNvPr>
            <p:cNvGrpSpPr/>
            <p:nvPr/>
          </p:nvGrpSpPr>
          <p:grpSpPr>
            <a:xfrm>
              <a:off x="821765" y="4996331"/>
              <a:ext cx="2335021" cy="369332"/>
              <a:chOff x="660400" y="4358137"/>
              <a:chExt cx="2335021" cy="369332"/>
            </a:xfrm>
          </p:grpSpPr>
          <p:sp>
            <p:nvSpPr>
              <p:cNvPr id="25" name="îṩḷïďè">
                <a:extLst>
                  <a:ext uri="{FF2B5EF4-FFF2-40B4-BE49-F238E27FC236}">
                    <a16:creationId xmlns:a16="http://schemas.microsoft.com/office/drawing/2014/main" id="{5B9DD7AD-8D6A-4C5E-983D-824E2390D9D5}"/>
                  </a:ext>
                </a:extLst>
              </p:cNvPr>
              <p:cNvSpPr txBox="1"/>
              <p:nvPr/>
            </p:nvSpPr>
            <p:spPr>
              <a:xfrm>
                <a:off x="927673" y="4358137"/>
                <a:ext cx="2067748" cy="369332"/>
              </a:xfrm>
              <a:prstGeom prst="rect">
                <a:avLst/>
              </a:prstGeom>
              <a:noFill/>
            </p:spPr>
            <p:txBody>
              <a:bodyPr wrap="square">
                <a:spAutoFit/>
              </a:bodyPr>
              <a:lstStyle/>
              <a:p>
                <a:r>
                  <a:rPr lang="zh-CN" altLang="en-US" b="1" dirty="0"/>
                  <a:t>中间商的地理位置</a:t>
                </a:r>
                <a:endParaRPr lang="en-GB" b="1" dirty="0"/>
              </a:p>
            </p:txBody>
          </p:sp>
          <p:sp>
            <p:nvSpPr>
              <p:cNvPr id="26" name="îṧḷiḍè">
                <a:extLst>
                  <a:ext uri="{FF2B5EF4-FFF2-40B4-BE49-F238E27FC236}">
                    <a16:creationId xmlns:a16="http://schemas.microsoft.com/office/drawing/2014/main" id="{A624AC4A-C0AF-46F8-9392-8819D8D16606}"/>
                  </a:ext>
                </a:extLst>
              </p:cNvPr>
              <p:cNvSpPr/>
              <p:nvPr/>
            </p:nvSpPr>
            <p:spPr>
              <a:xfrm>
                <a:off x="660400" y="4469205"/>
                <a:ext cx="148940" cy="14894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31" name="îṡlïďè">
            <a:extLst>
              <a:ext uri="{FF2B5EF4-FFF2-40B4-BE49-F238E27FC236}">
                <a16:creationId xmlns:a16="http://schemas.microsoft.com/office/drawing/2014/main" id="{5DD13A99-41BD-43E2-AB47-A7D70B3D7E5D}"/>
              </a:ext>
            </a:extLst>
          </p:cNvPr>
          <p:cNvGrpSpPr/>
          <p:nvPr/>
        </p:nvGrpSpPr>
        <p:grpSpPr>
          <a:xfrm>
            <a:off x="4497404" y="2712564"/>
            <a:ext cx="2335022" cy="2844033"/>
            <a:chOff x="821765" y="2798629"/>
            <a:chExt cx="2335022" cy="2844033"/>
          </a:xfrm>
        </p:grpSpPr>
        <p:grpSp>
          <p:nvGrpSpPr>
            <p:cNvPr id="32" name="íṧḻïḍé">
              <a:extLst>
                <a:ext uri="{FF2B5EF4-FFF2-40B4-BE49-F238E27FC236}">
                  <a16:creationId xmlns:a16="http://schemas.microsoft.com/office/drawing/2014/main" id="{AD9EE006-6AFB-474F-839C-C823CCFA75F8}"/>
                </a:ext>
              </a:extLst>
            </p:cNvPr>
            <p:cNvGrpSpPr/>
            <p:nvPr/>
          </p:nvGrpSpPr>
          <p:grpSpPr>
            <a:xfrm>
              <a:off x="821765" y="2798629"/>
              <a:ext cx="2335022" cy="369332"/>
              <a:chOff x="660400" y="2391626"/>
              <a:chExt cx="2335022" cy="369332"/>
            </a:xfrm>
          </p:grpSpPr>
          <p:sp>
            <p:nvSpPr>
              <p:cNvPr id="39" name="î$ļíḍê">
                <a:extLst>
                  <a:ext uri="{FF2B5EF4-FFF2-40B4-BE49-F238E27FC236}">
                    <a16:creationId xmlns:a16="http://schemas.microsoft.com/office/drawing/2014/main" id="{474FC3F2-CFAA-4E7B-8F3C-BAF3C51487AC}"/>
                  </a:ext>
                </a:extLst>
              </p:cNvPr>
              <p:cNvSpPr txBox="1"/>
              <p:nvPr/>
            </p:nvSpPr>
            <p:spPr>
              <a:xfrm>
                <a:off x="927674" y="2391626"/>
                <a:ext cx="2067748" cy="369332"/>
              </a:xfrm>
              <a:prstGeom prst="rect">
                <a:avLst/>
              </a:prstGeom>
              <a:noFill/>
            </p:spPr>
            <p:txBody>
              <a:bodyPr wrap="square">
                <a:spAutoFit/>
              </a:bodyPr>
              <a:lstStyle/>
              <a:p>
                <a:r>
                  <a:rPr lang="zh-CN" altLang="en-US" b="1" dirty="0"/>
                  <a:t>中间商的销售策略</a:t>
                </a:r>
                <a:endParaRPr lang="en-GB" b="1" dirty="0"/>
              </a:p>
            </p:txBody>
          </p:sp>
          <p:sp>
            <p:nvSpPr>
              <p:cNvPr id="40" name="išļïde">
                <a:extLst>
                  <a:ext uri="{FF2B5EF4-FFF2-40B4-BE49-F238E27FC236}">
                    <a16:creationId xmlns:a16="http://schemas.microsoft.com/office/drawing/2014/main" id="{DBBF7DA3-FC24-4B49-9BA7-022BC0D8A739}"/>
                  </a:ext>
                </a:extLst>
              </p:cNvPr>
              <p:cNvSpPr/>
              <p:nvPr/>
            </p:nvSpPr>
            <p:spPr>
              <a:xfrm>
                <a:off x="660400" y="2502694"/>
                <a:ext cx="148940" cy="1489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3" name="iSḻíḍè">
              <a:extLst>
                <a:ext uri="{FF2B5EF4-FFF2-40B4-BE49-F238E27FC236}">
                  <a16:creationId xmlns:a16="http://schemas.microsoft.com/office/drawing/2014/main" id="{540DD835-912B-4BA2-B3CB-76D8F18D9D4F}"/>
                </a:ext>
              </a:extLst>
            </p:cNvPr>
            <p:cNvGrpSpPr/>
            <p:nvPr/>
          </p:nvGrpSpPr>
          <p:grpSpPr>
            <a:xfrm>
              <a:off x="821765" y="3897480"/>
              <a:ext cx="2335022" cy="369332"/>
              <a:chOff x="660400" y="3314956"/>
              <a:chExt cx="2335022" cy="369332"/>
            </a:xfrm>
          </p:grpSpPr>
          <p:sp>
            <p:nvSpPr>
              <p:cNvPr id="37" name="ïSliďé">
                <a:extLst>
                  <a:ext uri="{FF2B5EF4-FFF2-40B4-BE49-F238E27FC236}">
                    <a16:creationId xmlns:a16="http://schemas.microsoft.com/office/drawing/2014/main" id="{8041DFEE-5FD8-4C70-85D0-FE79FAB1FF24}"/>
                  </a:ext>
                </a:extLst>
              </p:cNvPr>
              <p:cNvSpPr txBox="1"/>
              <p:nvPr/>
            </p:nvSpPr>
            <p:spPr>
              <a:xfrm>
                <a:off x="927674" y="3314956"/>
                <a:ext cx="2067748" cy="369332"/>
              </a:xfrm>
              <a:prstGeom prst="rect">
                <a:avLst/>
              </a:prstGeom>
              <a:noFill/>
            </p:spPr>
            <p:txBody>
              <a:bodyPr wrap="square">
                <a:spAutoFit/>
              </a:bodyPr>
              <a:lstStyle/>
              <a:p>
                <a:r>
                  <a:rPr lang="zh-CN" altLang="en-US" b="1" dirty="0"/>
                  <a:t>中间商的销售能力</a:t>
                </a:r>
                <a:endParaRPr lang="en-GB" b="1" dirty="0"/>
              </a:p>
            </p:txBody>
          </p:sp>
          <p:sp>
            <p:nvSpPr>
              <p:cNvPr id="38" name="ïš1îḓè">
                <a:extLst>
                  <a:ext uri="{FF2B5EF4-FFF2-40B4-BE49-F238E27FC236}">
                    <a16:creationId xmlns:a16="http://schemas.microsoft.com/office/drawing/2014/main" id="{09969FA4-1425-4D82-9F60-687D4382547E}"/>
                  </a:ext>
                </a:extLst>
              </p:cNvPr>
              <p:cNvSpPr/>
              <p:nvPr/>
            </p:nvSpPr>
            <p:spPr>
              <a:xfrm>
                <a:off x="660400" y="3426024"/>
                <a:ext cx="148940" cy="14894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4" name="iSļiḓe">
              <a:extLst>
                <a:ext uri="{FF2B5EF4-FFF2-40B4-BE49-F238E27FC236}">
                  <a16:creationId xmlns:a16="http://schemas.microsoft.com/office/drawing/2014/main" id="{9EB0C999-B69C-4B2D-898D-D5BD786AA356}"/>
                </a:ext>
              </a:extLst>
            </p:cNvPr>
            <p:cNvGrpSpPr/>
            <p:nvPr/>
          </p:nvGrpSpPr>
          <p:grpSpPr>
            <a:xfrm>
              <a:off x="821765" y="4996331"/>
              <a:ext cx="2335021" cy="646331"/>
              <a:chOff x="660400" y="4358137"/>
              <a:chExt cx="2335021" cy="646331"/>
            </a:xfrm>
          </p:grpSpPr>
          <p:sp>
            <p:nvSpPr>
              <p:cNvPr id="35" name="îṩḷïďè">
                <a:extLst>
                  <a:ext uri="{FF2B5EF4-FFF2-40B4-BE49-F238E27FC236}">
                    <a16:creationId xmlns:a16="http://schemas.microsoft.com/office/drawing/2014/main" id="{2A124977-6CF9-4629-9685-39F753FD7BDD}"/>
                  </a:ext>
                </a:extLst>
              </p:cNvPr>
              <p:cNvSpPr txBox="1"/>
              <p:nvPr/>
            </p:nvSpPr>
            <p:spPr>
              <a:xfrm>
                <a:off x="927673" y="4358137"/>
                <a:ext cx="2067748" cy="646331"/>
              </a:xfrm>
              <a:prstGeom prst="rect">
                <a:avLst/>
              </a:prstGeom>
              <a:noFill/>
            </p:spPr>
            <p:txBody>
              <a:bodyPr wrap="square">
                <a:spAutoFit/>
              </a:bodyPr>
              <a:lstStyle/>
              <a:p>
                <a:r>
                  <a:rPr lang="zh-CN" altLang="en-US" b="1" dirty="0"/>
                  <a:t>中间商的销售服务水平</a:t>
                </a:r>
                <a:endParaRPr lang="en-GB" b="1" dirty="0"/>
              </a:p>
            </p:txBody>
          </p:sp>
          <p:sp>
            <p:nvSpPr>
              <p:cNvPr id="36" name="îṧḷiḍè">
                <a:extLst>
                  <a:ext uri="{FF2B5EF4-FFF2-40B4-BE49-F238E27FC236}">
                    <a16:creationId xmlns:a16="http://schemas.microsoft.com/office/drawing/2014/main" id="{25CFEE9C-0611-48FF-87EA-30CD755A0A48}"/>
                  </a:ext>
                </a:extLst>
              </p:cNvPr>
              <p:cNvSpPr/>
              <p:nvPr/>
            </p:nvSpPr>
            <p:spPr>
              <a:xfrm>
                <a:off x="660400" y="4469205"/>
                <a:ext cx="148940" cy="14894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41" name="îṡlïďè">
            <a:extLst>
              <a:ext uri="{FF2B5EF4-FFF2-40B4-BE49-F238E27FC236}">
                <a16:creationId xmlns:a16="http://schemas.microsoft.com/office/drawing/2014/main" id="{8A8EB4A9-2C7C-4BB7-86E4-5CBC3B6C1FE0}"/>
              </a:ext>
            </a:extLst>
          </p:cNvPr>
          <p:cNvGrpSpPr/>
          <p:nvPr/>
        </p:nvGrpSpPr>
        <p:grpSpPr>
          <a:xfrm>
            <a:off x="8057950" y="2712564"/>
            <a:ext cx="2335022" cy="2844033"/>
            <a:chOff x="821765" y="2798629"/>
            <a:chExt cx="2335022" cy="2844033"/>
          </a:xfrm>
        </p:grpSpPr>
        <p:grpSp>
          <p:nvGrpSpPr>
            <p:cNvPr id="42" name="íṧḻïḍé">
              <a:extLst>
                <a:ext uri="{FF2B5EF4-FFF2-40B4-BE49-F238E27FC236}">
                  <a16:creationId xmlns:a16="http://schemas.microsoft.com/office/drawing/2014/main" id="{B0D0BA26-7D98-4722-ABC6-A7E9A55E0C3F}"/>
                </a:ext>
              </a:extLst>
            </p:cNvPr>
            <p:cNvGrpSpPr/>
            <p:nvPr/>
          </p:nvGrpSpPr>
          <p:grpSpPr>
            <a:xfrm>
              <a:off x="821765" y="2798629"/>
              <a:ext cx="2335021" cy="369332"/>
              <a:chOff x="660400" y="2391626"/>
              <a:chExt cx="2335021" cy="369332"/>
            </a:xfrm>
          </p:grpSpPr>
          <p:sp>
            <p:nvSpPr>
              <p:cNvPr id="49" name="î$ļíḍê">
                <a:extLst>
                  <a:ext uri="{FF2B5EF4-FFF2-40B4-BE49-F238E27FC236}">
                    <a16:creationId xmlns:a16="http://schemas.microsoft.com/office/drawing/2014/main" id="{B98259F6-450F-465D-BC75-0ED9CEE0DB39}"/>
                  </a:ext>
                </a:extLst>
              </p:cNvPr>
              <p:cNvSpPr txBox="1"/>
              <p:nvPr/>
            </p:nvSpPr>
            <p:spPr>
              <a:xfrm>
                <a:off x="927674" y="2391626"/>
                <a:ext cx="2067747" cy="369332"/>
              </a:xfrm>
              <a:prstGeom prst="rect">
                <a:avLst/>
              </a:prstGeom>
              <a:noFill/>
            </p:spPr>
            <p:txBody>
              <a:bodyPr wrap="square">
                <a:spAutoFit/>
              </a:bodyPr>
              <a:lstStyle/>
              <a:p>
                <a:r>
                  <a:rPr lang="zh-CN" altLang="en-US" b="1" dirty="0"/>
                  <a:t>中间商的储运能力</a:t>
                </a:r>
                <a:endParaRPr lang="en-GB" b="1" dirty="0"/>
              </a:p>
            </p:txBody>
          </p:sp>
          <p:sp>
            <p:nvSpPr>
              <p:cNvPr id="50" name="išļïde">
                <a:extLst>
                  <a:ext uri="{FF2B5EF4-FFF2-40B4-BE49-F238E27FC236}">
                    <a16:creationId xmlns:a16="http://schemas.microsoft.com/office/drawing/2014/main" id="{23CE4C96-ECA6-4975-B3B8-CB0F05CE8BAB}"/>
                  </a:ext>
                </a:extLst>
              </p:cNvPr>
              <p:cNvSpPr/>
              <p:nvPr/>
            </p:nvSpPr>
            <p:spPr>
              <a:xfrm>
                <a:off x="660400" y="2502694"/>
                <a:ext cx="148940" cy="1489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3" name="iSḻíḍè">
              <a:extLst>
                <a:ext uri="{FF2B5EF4-FFF2-40B4-BE49-F238E27FC236}">
                  <a16:creationId xmlns:a16="http://schemas.microsoft.com/office/drawing/2014/main" id="{54FCC9BB-41B7-42F0-8B61-93FAF069B4E2}"/>
                </a:ext>
              </a:extLst>
            </p:cNvPr>
            <p:cNvGrpSpPr/>
            <p:nvPr/>
          </p:nvGrpSpPr>
          <p:grpSpPr>
            <a:xfrm>
              <a:off x="821765" y="3897480"/>
              <a:ext cx="2335022" cy="369332"/>
              <a:chOff x="660400" y="3314956"/>
              <a:chExt cx="2335022" cy="369332"/>
            </a:xfrm>
          </p:grpSpPr>
          <p:sp>
            <p:nvSpPr>
              <p:cNvPr id="47" name="ïSliďé">
                <a:extLst>
                  <a:ext uri="{FF2B5EF4-FFF2-40B4-BE49-F238E27FC236}">
                    <a16:creationId xmlns:a16="http://schemas.microsoft.com/office/drawing/2014/main" id="{F2CF0C8A-81E0-4EA7-A7F7-962A10C1C842}"/>
                  </a:ext>
                </a:extLst>
              </p:cNvPr>
              <p:cNvSpPr txBox="1"/>
              <p:nvPr/>
            </p:nvSpPr>
            <p:spPr>
              <a:xfrm>
                <a:off x="927674" y="3314956"/>
                <a:ext cx="2067748" cy="369332"/>
              </a:xfrm>
              <a:prstGeom prst="rect">
                <a:avLst/>
              </a:prstGeom>
              <a:noFill/>
            </p:spPr>
            <p:txBody>
              <a:bodyPr wrap="square">
                <a:spAutoFit/>
              </a:bodyPr>
              <a:lstStyle/>
              <a:p>
                <a:r>
                  <a:rPr lang="zh-CN" altLang="en-US" b="1" dirty="0"/>
                  <a:t>中间商的财务状况</a:t>
                </a:r>
                <a:endParaRPr lang="en-GB" b="1" dirty="0"/>
              </a:p>
            </p:txBody>
          </p:sp>
          <p:sp>
            <p:nvSpPr>
              <p:cNvPr id="48" name="ïš1îḓè">
                <a:extLst>
                  <a:ext uri="{FF2B5EF4-FFF2-40B4-BE49-F238E27FC236}">
                    <a16:creationId xmlns:a16="http://schemas.microsoft.com/office/drawing/2014/main" id="{1B090ED1-63B6-485F-BDFB-C333BCCB7938}"/>
                  </a:ext>
                </a:extLst>
              </p:cNvPr>
              <p:cNvSpPr/>
              <p:nvPr/>
            </p:nvSpPr>
            <p:spPr>
              <a:xfrm>
                <a:off x="660400" y="3426024"/>
                <a:ext cx="148940" cy="14894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4" name="iSļiḓe">
              <a:extLst>
                <a:ext uri="{FF2B5EF4-FFF2-40B4-BE49-F238E27FC236}">
                  <a16:creationId xmlns:a16="http://schemas.microsoft.com/office/drawing/2014/main" id="{D3EC5F42-F04B-4971-82A9-C193769E4F1F}"/>
                </a:ext>
              </a:extLst>
            </p:cNvPr>
            <p:cNvGrpSpPr/>
            <p:nvPr/>
          </p:nvGrpSpPr>
          <p:grpSpPr>
            <a:xfrm>
              <a:off x="821765" y="4996331"/>
              <a:ext cx="2335021" cy="646331"/>
              <a:chOff x="660400" y="4358137"/>
              <a:chExt cx="2335021" cy="646331"/>
            </a:xfrm>
          </p:grpSpPr>
          <p:sp>
            <p:nvSpPr>
              <p:cNvPr id="45" name="îṩḷïďè">
                <a:extLst>
                  <a:ext uri="{FF2B5EF4-FFF2-40B4-BE49-F238E27FC236}">
                    <a16:creationId xmlns:a16="http://schemas.microsoft.com/office/drawing/2014/main" id="{81F114E8-401C-4198-A63F-38FFFFE9FDA6}"/>
                  </a:ext>
                </a:extLst>
              </p:cNvPr>
              <p:cNvSpPr txBox="1"/>
              <p:nvPr/>
            </p:nvSpPr>
            <p:spPr>
              <a:xfrm>
                <a:off x="927673" y="4358137"/>
                <a:ext cx="2067748" cy="646331"/>
              </a:xfrm>
              <a:prstGeom prst="rect">
                <a:avLst/>
              </a:prstGeom>
              <a:noFill/>
            </p:spPr>
            <p:txBody>
              <a:bodyPr wrap="square">
                <a:spAutoFit/>
              </a:bodyPr>
              <a:lstStyle/>
              <a:p>
                <a:r>
                  <a:rPr lang="zh-CN" altLang="en-US" b="1" dirty="0"/>
                  <a:t>中间商的企业形象和管理水平</a:t>
                </a:r>
                <a:endParaRPr lang="en-GB" b="1" dirty="0"/>
              </a:p>
            </p:txBody>
          </p:sp>
          <p:sp>
            <p:nvSpPr>
              <p:cNvPr id="46" name="îṧḷiḍè">
                <a:extLst>
                  <a:ext uri="{FF2B5EF4-FFF2-40B4-BE49-F238E27FC236}">
                    <a16:creationId xmlns:a16="http://schemas.microsoft.com/office/drawing/2014/main" id="{45F14E86-6B02-45C6-BCD2-86AD43BBF2BB}"/>
                  </a:ext>
                </a:extLst>
              </p:cNvPr>
              <p:cNvSpPr/>
              <p:nvPr/>
            </p:nvSpPr>
            <p:spPr>
              <a:xfrm>
                <a:off x="660400" y="4469205"/>
                <a:ext cx="148940" cy="14894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Tree>
    <p:custDataLst>
      <p:tags r:id="rId1"/>
    </p:custDataLst>
    <p:extLst>
      <p:ext uri="{BB962C8B-B14F-4D97-AF65-F5344CB8AC3E}">
        <p14:creationId xmlns:p14="http://schemas.microsoft.com/office/powerpoint/2010/main" val="160401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ïšḻíḑê">
            <a:extLst>
              <a:ext uri="{FF2B5EF4-FFF2-40B4-BE49-F238E27FC236}">
                <a16:creationId xmlns:a16="http://schemas.microsoft.com/office/drawing/2014/main" id="{30162817-ED9D-A13B-90C0-A196A4D739B9}"/>
              </a:ext>
            </a:extLst>
          </p:cNvPr>
          <p:cNvGrpSpPr/>
          <p:nvPr/>
        </p:nvGrpSpPr>
        <p:grpSpPr>
          <a:xfrm>
            <a:off x="2138531" y="1075823"/>
            <a:ext cx="7557469" cy="4872302"/>
            <a:chOff x="2444750" y="998822"/>
            <a:chExt cx="7557469" cy="4872302"/>
          </a:xfrm>
        </p:grpSpPr>
        <p:grpSp>
          <p:nvGrpSpPr>
            <p:cNvPr id="4" name="íŝ1ïḑê">
              <a:extLst>
                <a:ext uri="{FF2B5EF4-FFF2-40B4-BE49-F238E27FC236}">
                  <a16:creationId xmlns:a16="http://schemas.microsoft.com/office/drawing/2014/main" id="{4436604D-BFF0-CFD6-8409-31C9D34EF1A8}"/>
                </a:ext>
              </a:extLst>
            </p:cNvPr>
            <p:cNvGrpSpPr/>
            <p:nvPr/>
          </p:nvGrpSpPr>
          <p:grpSpPr>
            <a:xfrm>
              <a:off x="2444750" y="2316246"/>
              <a:ext cx="5027360" cy="3554878"/>
              <a:chOff x="2841651" y="1960511"/>
              <a:chExt cx="5027360" cy="3554878"/>
            </a:xfrm>
          </p:grpSpPr>
          <p:sp>
            <p:nvSpPr>
              <p:cNvPr id="7" name="iŝḷiḓê">
                <a:extLst>
                  <a:ext uri="{FF2B5EF4-FFF2-40B4-BE49-F238E27FC236}">
                    <a16:creationId xmlns:a16="http://schemas.microsoft.com/office/drawing/2014/main" id="{A3868657-9E99-D4D5-F32B-B15FB1DBD1F6}"/>
                  </a:ext>
                </a:extLst>
              </p:cNvPr>
              <p:cNvSpPr/>
              <p:nvPr/>
            </p:nvSpPr>
            <p:spPr>
              <a:xfrm>
                <a:off x="3138247" y="2703411"/>
                <a:ext cx="4434168" cy="597610"/>
              </a:xfrm>
              <a:prstGeom prst="roundRect">
                <a:avLst>
                  <a:gd name="adj" fmla="val 50000"/>
                </a:avLst>
              </a:prstGeom>
              <a:solidFill>
                <a:schemeClr val="tx1">
                  <a:lumMod val="50000"/>
                  <a:lumOff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r>
                  <a:rPr lang="zh-CN" altLang="en-US" sz="1600" b="1" dirty="0">
                    <a:solidFill>
                      <a:schemeClr val="tx1"/>
                    </a:solidFill>
                  </a:rPr>
                  <a:t>分析渠道成员之间产生冲突或矛盾的原因，并采取相应的对策进行协调</a:t>
                </a:r>
              </a:p>
            </p:txBody>
          </p:sp>
          <p:sp>
            <p:nvSpPr>
              <p:cNvPr id="8" name="îṧļîdè">
                <a:extLst>
                  <a:ext uri="{FF2B5EF4-FFF2-40B4-BE49-F238E27FC236}">
                    <a16:creationId xmlns:a16="http://schemas.microsoft.com/office/drawing/2014/main" id="{41DD5C73-0DC0-E99D-1723-F200E17ECB9F}"/>
                  </a:ext>
                </a:extLst>
              </p:cNvPr>
              <p:cNvSpPr/>
              <p:nvPr/>
            </p:nvSpPr>
            <p:spPr>
              <a:xfrm>
                <a:off x="2841651" y="1960511"/>
                <a:ext cx="5027360" cy="425900"/>
              </a:xfrm>
              <a:prstGeom prst="roundRect">
                <a:avLst>
                  <a:gd name="adj" fmla="val 50000"/>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rmAutofit/>
              </a:bodyPr>
              <a:lstStyle/>
              <a:p>
                <a:pPr algn="ctr" defTabSz="913765"/>
                <a:r>
                  <a:rPr lang="zh-CN" altLang="en-US" sz="1600" b="1" dirty="0">
                    <a:solidFill>
                      <a:srgbClr val="FFFFFF"/>
                    </a:solidFill>
                  </a:rPr>
                  <a:t>明确渠道成员的职责与权利</a:t>
                </a:r>
              </a:p>
            </p:txBody>
          </p:sp>
          <p:sp>
            <p:nvSpPr>
              <p:cNvPr id="9" name="îsḷîḓe">
                <a:extLst>
                  <a:ext uri="{FF2B5EF4-FFF2-40B4-BE49-F238E27FC236}">
                    <a16:creationId xmlns:a16="http://schemas.microsoft.com/office/drawing/2014/main" id="{2C9481F5-57CB-AA70-701D-FE4C16FD9319}"/>
                  </a:ext>
                </a:extLst>
              </p:cNvPr>
              <p:cNvSpPr/>
              <p:nvPr/>
            </p:nvSpPr>
            <p:spPr>
              <a:xfrm>
                <a:off x="3470071" y="3525001"/>
                <a:ext cx="3770520" cy="425900"/>
              </a:xfrm>
              <a:prstGeom prst="roundRect">
                <a:avLst>
                  <a:gd name="adj" fmla="val 50000"/>
                </a:avLst>
              </a:prstGeom>
              <a:gradFill>
                <a:gsLst>
                  <a:gs pos="0">
                    <a:schemeClr val="accent6">
                      <a:lumMod val="60000"/>
                      <a:lumOff val="40000"/>
                    </a:schemeClr>
                  </a:gs>
                  <a:gs pos="60000">
                    <a:schemeClr val="accent6"/>
                  </a:gs>
                </a:gsLst>
                <a:lin ang="2700000" scaled="0"/>
              </a:gradFill>
              <a:ln w="57150" cap="rnd">
                <a:noFill/>
                <a:prstDash val="solid"/>
                <a:round/>
              </a:ln>
              <a:effectLst>
                <a:outerShdw blurRad="76200" dist="50800" dir="5400000" algn="ctr" rotWithShape="0">
                  <a:schemeClr val="accent6">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rmAutofit/>
              </a:bodyPr>
              <a:lstStyle/>
              <a:p>
                <a:pPr algn="ctr" defTabSz="913765"/>
                <a:r>
                  <a:rPr lang="zh-CN" altLang="en-US" sz="1600" b="1" dirty="0">
                    <a:solidFill>
                      <a:srgbClr val="FFFFFF"/>
                    </a:solidFill>
                  </a:rPr>
                  <a:t>正确评价分销渠道成员的工作业绩</a:t>
                </a:r>
              </a:p>
            </p:txBody>
          </p:sp>
          <p:sp>
            <p:nvSpPr>
              <p:cNvPr id="10" name="iṣ1iḓè">
                <a:extLst>
                  <a:ext uri="{FF2B5EF4-FFF2-40B4-BE49-F238E27FC236}">
                    <a16:creationId xmlns:a16="http://schemas.microsoft.com/office/drawing/2014/main" id="{F74919CF-1180-D6EC-93C3-BCE67D98E51E}"/>
                  </a:ext>
                </a:extLst>
              </p:cNvPr>
              <p:cNvSpPr/>
              <p:nvPr/>
            </p:nvSpPr>
            <p:spPr>
              <a:xfrm>
                <a:off x="3784281" y="4307246"/>
                <a:ext cx="3142100" cy="425900"/>
              </a:xfrm>
              <a:prstGeom prst="roundRect">
                <a:avLst>
                  <a:gd name="adj" fmla="val 50000"/>
                </a:avLst>
              </a:prstGeom>
              <a:solidFill>
                <a:schemeClr val="tx1">
                  <a:lumMod val="50000"/>
                  <a:lumOff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r>
                  <a:rPr lang="zh-CN" altLang="en-US" sz="1600" b="1" dirty="0">
                    <a:solidFill>
                      <a:schemeClr val="tx1"/>
                    </a:solidFill>
                  </a:rPr>
                  <a:t>对渠道成员的激励</a:t>
                </a:r>
              </a:p>
            </p:txBody>
          </p:sp>
          <p:sp>
            <p:nvSpPr>
              <p:cNvPr id="11" name="íslîḓé">
                <a:extLst>
                  <a:ext uri="{FF2B5EF4-FFF2-40B4-BE49-F238E27FC236}">
                    <a16:creationId xmlns:a16="http://schemas.microsoft.com/office/drawing/2014/main" id="{4EB2F1EC-CC58-5DC4-0BE2-8B07658F3EBE}"/>
                  </a:ext>
                </a:extLst>
              </p:cNvPr>
              <p:cNvSpPr/>
              <p:nvPr/>
            </p:nvSpPr>
            <p:spPr>
              <a:xfrm>
                <a:off x="4098491" y="5089489"/>
                <a:ext cx="2513680" cy="425900"/>
              </a:xfrm>
              <a:prstGeom prst="roundRect">
                <a:avLst>
                  <a:gd name="adj" fmla="val 50000"/>
                </a:avLst>
              </a:prstGeom>
              <a:gradFill>
                <a:gsLst>
                  <a:gs pos="0">
                    <a:schemeClr val="accent4">
                      <a:lumMod val="60000"/>
                      <a:lumOff val="40000"/>
                    </a:schemeClr>
                  </a:gs>
                  <a:gs pos="60000">
                    <a:schemeClr val="accent4"/>
                  </a:gs>
                </a:gsLst>
                <a:lin ang="2700000" scaled="0"/>
              </a:gradFill>
              <a:ln w="57150" cap="rnd">
                <a:noFill/>
                <a:prstDash val="solid"/>
                <a:round/>
              </a:ln>
              <a:effectLst>
                <a:outerShdw blurRad="76200" dist="50800" dir="5400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rmAutofit/>
              </a:bodyPr>
              <a:lstStyle/>
              <a:p>
                <a:pPr algn="ctr" defTabSz="913765"/>
                <a:r>
                  <a:rPr lang="zh-CN" altLang="en-US" sz="1600" b="1" dirty="0">
                    <a:solidFill>
                      <a:srgbClr val="FFFFFF"/>
                    </a:solidFill>
                  </a:rPr>
                  <a:t>分销渠道调整</a:t>
                </a:r>
              </a:p>
            </p:txBody>
          </p:sp>
        </p:grpSp>
        <p:sp>
          <p:nvSpPr>
            <p:cNvPr id="5" name="íṡlíḍé">
              <a:extLst>
                <a:ext uri="{FF2B5EF4-FFF2-40B4-BE49-F238E27FC236}">
                  <a16:creationId xmlns:a16="http://schemas.microsoft.com/office/drawing/2014/main" id="{918BBA92-2B46-6C4E-2660-A61D13E391D8}"/>
                </a:ext>
              </a:extLst>
            </p:cNvPr>
            <p:cNvSpPr/>
            <p:nvPr/>
          </p:nvSpPr>
          <p:spPr>
            <a:xfrm>
              <a:off x="2802219" y="998822"/>
              <a:ext cx="7200000" cy="815667"/>
            </a:xfrm>
            <a:prstGeom prst="rect">
              <a:avLst/>
            </a:prstGeom>
          </p:spPr>
          <p:txBody>
            <a:bodyPr anchor="b" anchorCtr="0">
              <a:noAutofit/>
            </a:bodyPr>
            <a:lstStyle/>
            <a:p>
              <a:pPr algn="ctr">
                <a:buSzPct val="25000"/>
              </a:pPr>
              <a:r>
                <a:rPr lang="zh-CN" altLang="en-US" sz="3200" b="1" dirty="0"/>
                <a:t>三、分销渠道管理</a:t>
              </a:r>
              <a:endParaRPr lang="en-US" altLang="zh-CN" sz="3200" b="1" dirty="0"/>
            </a:p>
          </p:txBody>
        </p:sp>
      </p:grpSp>
      <p:sp>
        <p:nvSpPr>
          <p:cNvPr id="16" name="文本框 15">
            <a:extLst>
              <a:ext uri="{FF2B5EF4-FFF2-40B4-BE49-F238E27FC236}">
                <a16:creationId xmlns:a16="http://schemas.microsoft.com/office/drawing/2014/main" id="{011592E2-B8B9-487F-83DE-DAECFDE8AC03}"/>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第三节 分销渠道选择与管理</a:t>
            </a:r>
          </a:p>
        </p:txBody>
      </p:sp>
      <p:sp>
        <p:nvSpPr>
          <p:cNvPr id="2" name="文本框 1">
            <a:extLst>
              <a:ext uri="{FF2B5EF4-FFF2-40B4-BE49-F238E27FC236}">
                <a16:creationId xmlns:a16="http://schemas.microsoft.com/office/drawing/2014/main" id="{0ABE9DA6-F681-4490-9A64-0559227CD2C4}"/>
              </a:ext>
            </a:extLst>
          </p:cNvPr>
          <p:cNvSpPr txBox="1"/>
          <p:nvPr/>
        </p:nvSpPr>
        <p:spPr>
          <a:xfrm>
            <a:off x="7459579" y="2436920"/>
            <a:ext cx="2430261" cy="338554"/>
          </a:xfrm>
          <a:prstGeom prst="rect">
            <a:avLst/>
          </a:prstGeom>
          <a:noFill/>
        </p:spPr>
        <p:txBody>
          <a:bodyPr wrap="square" rtlCol="0">
            <a:spAutoFit/>
          </a:bodyPr>
          <a:lstStyle/>
          <a:p>
            <a:r>
              <a:rPr lang="zh-CN" altLang="en-US" sz="1600" dirty="0"/>
              <a:t>建立高效率渠道的基础</a:t>
            </a:r>
          </a:p>
        </p:txBody>
      </p:sp>
      <p:sp>
        <p:nvSpPr>
          <p:cNvPr id="12" name="文本框 11">
            <a:extLst>
              <a:ext uri="{FF2B5EF4-FFF2-40B4-BE49-F238E27FC236}">
                <a16:creationId xmlns:a16="http://schemas.microsoft.com/office/drawing/2014/main" id="{7712B53C-C609-47F5-B033-27C480F7908B}"/>
              </a:ext>
            </a:extLst>
          </p:cNvPr>
          <p:cNvSpPr txBox="1"/>
          <p:nvPr/>
        </p:nvSpPr>
        <p:spPr>
          <a:xfrm>
            <a:off x="7165891" y="3148982"/>
            <a:ext cx="2430261" cy="584775"/>
          </a:xfrm>
          <a:prstGeom prst="rect">
            <a:avLst/>
          </a:prstGeom>
          <a:noFill/>
        </p:spPr>
        <p:txBody>
          <a:bodyPr wrap="square" rtlCol="0">
            <a:spAutoFit/>
          </a:bodyPr>
          <a:lstStyle/>
          <a:p>
            <a:r>
              <a:rPr lang="zh-CN" altLang="en-US" sz="1600" dirty="0"/>
              <a:t>横向渠道成员之间的冲突</a:t>
            </a:r>
            <a:endParaRPr lang="en-US" altLang="zh-CN" sz="1600" dirty="0"/>
          </a:p>
          <a:p>
            <a:r>
              <a:rPr lang="zh-CN" altLang="en-US" sz="1600" dirty="0"/>
              <a:t>纵向渠道成员之间的冲突</a:t>
            </a:r>
          </a:p>
        </p:txBody>
      </p:sp>
      <p:sp>
        <p:nvSpPr>
          <p:cNvPr id="13" name="文本框 12">
            <a:extLst>
              <a:ext uri="{FF2B5EF4-FFF2-40B4-BE49-F238E27FC236}">
                <a16:creationId xmlns:a16="http://schemas.microsoft.com/office/drawing/2014/main" id="{B0DA69DF-8635-48D7-B80C-20C5CFFAFF6C}"/>
              </a:ext>
            </a:extLst>
          </p:cNvPr>
          <p:cNvSpPr txBox="1"/>
          <p:nvPr/>
        </p:nvSpPr>
        <p:spPr>
          <a:xfrm>
            <a:off x="6869295" y="3957737"/>
            <a:ext cx="2430261" cy="584775"/>
          </a:xfrm>
          <a:prstGeom prst="rect">
            <a:avLst/>
          </a:prstGeom>
          <a:noFill/>
        </p:spPr>
        <p:txBody>
          <a:bodyPr wrap="square" rtlCol="0">
            <a:spAutoFit/>
          </a:bodyPr>
          <a:lstStyle/>
          <a:p>
            <a:r>
              <a:rPr lang="zh-CN" altLang="en-US" sz="1600" dirty="0"/>
              <a:t>制造商必须定期分析评价中间商的工作业绩</a:t>
            </a:r>
          </a:p>
        </p:txBody>
      </p:sp>
      <p:sp>
        <p:nvSpPr>
          <p:cNvPr id="14" name="文本框 13">
            <a:extLst>
              <a:ext uri="{FF2B5EF4-FFF2-40B4-BE49-F238E27FC236}">
                <a16:creationId xmlns:a16="http://schemas.microsoft.com/office/drawing/2014/main" id="{E69CA1AD-9455-4A2A-B0AF-682845EDC480}"/>
              </a:ext>
            </a:extLst>
          </p:cNvPr>
          <p:cNvSpPr txBox="1"/>
          <p:nvPr/>
        </p:nvSpPr>
        <p:spPr>
          <a:xfrm>
            <a:off x="6537471" y="4716927"/>
            <a:ext cx="2762085" cy="584775"/>
          </a:xfrm>
          <a:prstGeom prst="rect">
            <a:avLst/>
          </a:prstGeom>
          <a:noFill/>
        </p:spPr>
        <p:txBody>
          <a:bodyPr wrap="square" rtlCol="0">
            <a:spAutoFit/>
          </a:bodyPr>
          <a:lstStyle/>
          <a:p>
            <a:r>
              <a:rPr lang="zh-CN" altLang="en-US" sz="1600" dirty="0"/>
              <a:t>制造商与中间商的关系</a:t>
            </a:r>
            <a:endParaRPr lang="en-US" altLang="zh-CN" sz="1600" dirty="0"/>
          </a:p>
          <a:p>
            <a:r>
              <a:rPr lang="zh-CN" altLang="en-US" sz="1600" dirty="0"/>
              <a:t>制造商对中间商的激励方法</a:t>
            </a:r>
          </a:p>
        </p:txBody>
      </p:sp>
      <p:sp>
        <p:nvSpPr>
          <p:cNvPr id="15" name="文本框 14">
            <a:extLst>
              <a:ext uri="{FF2B5EF4-FFF2-40B4-BE49-F238E27FC236}">
                <a16:creationId xmlns:a16="http://schemas.microsoft.com/office/drawing/2014/main" id="{C9CA2DE7-E225-4326-8623-A4CC2E36B6A3}"/>
              </a:ext>
            </a:extLst>
          </p:cNvPr>
          <p:cNvSpPr txBox="1"/>
          <p:nvPr/>
        </p:nvSpPr>
        <p:spPr>
          <a:xfrm>
            <a:off x="6223262" y="5507855"/>
            <a:ext cx="1919712" cy="830997"/>
          </a:xfrm>
          <a:prstGeom prst="rect">
            <a:avLst/>
          </a:prstGeom>
          <a:noFill/>
        </p:spPr>
        <p:txBody>
          <a:bodyPr wrap="square" rtlCol="0">
            <a:spAutoFit/>
          </a:bodyPr>
          <a:lstStyle/>
          <a:p>
            <a:r>
              <a:rPr lang="zh-CN" altLang="en-US" sz="1600" dirty="0"/>
              <a:t>增减中间商</a:t>
            </a:r>
            <a:endParaRPr lang="en-US" altLang="zh-CN" sz="1600" dirty="0"/>
          </a:p>
          <a:p>
            <a:r>
              <a:rPr lang="zh-CN" altLang="en-US" sz="1600" dirty="0"/>
              <a:t>增减某一分销渠道</a:t>
            </a:r>
            <a:endParaRPr lang="en-US" altLang="zh-CN" sz="1600" dirty="0"/>
          </a:p>
          <a:p>
            <a:r>
              <a:rPr lang="zh-CN" altLang="en-US" sz="1600" dirty="0"/>
              <a:t>调整分销渠道模式</a:t>
            </a:r>
          </a:p>
        </p:txBody>
      </p:sp>
    </p:spTree>
    <p:custDataLst>
      <p:tags r:id="rId1"/>
    </p:custDataLst>
    <p:extLst>
      <p:ext uri="{BB962C8B-B14F-4D97-AF65-F5344CB8AC3E}">
        <p14:creationId xmlns:p14="http://schemas.microsoft.com/office/powerpoint/2010/main" val="19352037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iṣlïdé"/>
        <p:cNvGrpSpPr/>
        <p:nvPr/>
      </p:nvGrpSpPr>
      <p:grpSpPr>
        <a:xfrm>
          <a:off x="0" y="0"/>
          <a:ext cx="0" cy="0"/>
          <a:chOff x="0" y="0"/>
          <a:chExt cx="0" cy="0"/>
        </a:xfrm>
      </p:grpSpPr>
      <p:sp>
        <p:nvSpPr>
          <p:cNvPr id="14" name="îsḷíḍê">
            <a:extLst>
              <a:ext uri="{FF2B5EF4-FFF2-40B4-BE49-F238E27FC236}">
                <a16:creationId xmlns:a16="http://schemas.microsoft.com/office/drawing/2014/main" id="{E7E8927E-C158-2D38-A63A-D56E83DB5151}"/>
              </a:ext>
            </a:extLst>
          </p:cNvPr>
          <p:cNvSpPr/>
          <p:nvPr/>
        </p:nvSpPr>
        <p:spPr>
          <a:xfrm>
            <a:off x="10973954" y="3790950"/>
            <a:ext cx="587664" cy="30575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ïŝḻíďé">
            <a:extLst>
              <a:ext uri="{FF2B5EF4-FFF2-40B4-BE49-F238E27FC236}">
                <a16:creationId xmlns:a16="http://schemas.microsoft.com/office/drawing/2014/main" id="{3E7816B9-4368-481C-AF7D-011CB1B5D3BB}"/>
              </a:ext>
            </a:extLst>
          </p:cNvPr>
          <p:cNvSpPr>
            <a:spLocks noGrp="1"/>
          </p:cNvSpPr>
          <p:nvPr>
            <p:ph type="title"/>
          </p:nvPr>
        </p:nvSpPr>
        <p:spPr>
          <a:xfrm>
            <a:off x="655411" y="3248187"/>
            <a:ext cx="5731164" cy="885663"/>
          </a:xfrm>
        </p:spPr>
        <p:txBody>
          <a:bodyPr/>
          <a:lstStyle/>
          <a:p>
            <a:br>
              <a:rPr lang="en-US" altLang="zh-CN" dirty="0"/>
            </a:br>
            <a:r>
              <a:rPr kumimoji="1" lang="zh-CN" altLang="en-US" dirty="0">
                <a:solidFill>
                  <a:schemeClr val="tx1"/>
                </a:solidFill>
              </a:rPr>
              <a:t>渠道策略</a:t>
            </a:r>
            <a:endParaRPr lang="zh-CN" altLang="en-US" dirty="0">
              <a:solidFill>
                <a:schemeClr val="tx1"/>
              </a:solidFill>
            </a:endParaRPr>
          </a:p>
        </p:txBody>
      </p:sp>
      <p:sp>
        <p:nvSpPr>
          <p:cNvPr id="10" name="îš1iḋê">
            <a:extLst>
              <a:ext uri="{FF2B5EF4-FFF2-40B4-BE49-F238E27FC236}">
                <a16:creationId xmlns:a16="http://schemas.microsoft.com/office/drawing/2014/main" id="{8C49C485-3944-0FB2-DBA9-4B2AB26ADB20}"/>
              </a:ext>
            </a:extLst>
          </p:cNvPr>
          <p:cNvSpPr txBox="1">
            <a:spLocks/>
          </p:cNvSpPr>
          <p:nvPr/>
        </p:nvSpPr>
        <p:spPr>
          <a:xfrm>
            <a:off x="1033236" y="1028701"/>
            <a:ext cx="3576864" cy="169545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lang="zh-CN" altLang="en-US" sz="2400" b="1" kern="1200">
                <a:solidFill>
                  <a:schemeClr val="tx1"/>
                </a:solidFill>
                <a:latin typeface="+mj-lt"/>
                <a:ea typeface="+mj-ea"/>
                <a:cs typeface="+mj-cs"/>
              </a:defRPr>
            </a:lvl1pPr>
          </a:lstStyle>
          <a:p>
            <a:pPr algn="r"/>
            <a:r>
              <a:rPr lang="zh-CN" altLang="en-US" sz="7200" dirty="0">
                <a:solidFill>
                  <a:srgbClr val="080808"/>
                </a:solidFill>
              </a:rPr>
              <a:t>第七章</a:t>
            </a:r>
            <a:endParaRPr lang="en-GB" sz="7200" dirty="0">
              <a:solidFill>
                <a:srgbClr val="080808"/>
              </a:solidFill>
            </a:endParaRPr>
          </a:p>
        </p:txBody>
      </p:sp>
      <p:cxnSp>
        <p:nvCxnSpPr>
          <p:cNvPr id="11" name="íṩľîḑe">
            <a:extLst>
              <a:ext uri="{FF2B5EF4-FFF2-40B4-BE49-F238E27FC236}">
                <a16:creationId xmlns:a16="http://schemas.microsoft.com/office/drawing/2014/main" id="{D43B1E31-E38E-5F5F-620C-B9F26609E579}"/>
              </a:ext>
            </a:extLst>
          </p:cNvPr>
          <p:cNvCxnSpPr>
            <a:cxnSpLocks/>
          </p:cNvCxnSpPr>
          <p:nvPr/>
        </p:nvCxnSpPr>
        <p:spPr>
          <a:xfrm>
            <a:off x="660400" y="5305425"/>
            <a:ext cx="983615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ïslîdé">
            <a:extLst>
              <a:ext uri="{FF2B5EF4-FFF2-40B4-BE49-F238E27FC236}">
                <a16:creationId xmlns:a16="http://schemas.microsoft.com/office/drawing/2014/main" id="{5F1CFC76-9F12-064B-9046-3669B2C23FE7}"/>
              </a:ext>
            </a:extLst>
          </p:cNvPr>
          <p:cNvCxnSpPr>
            <a:cxnSpLocks/>
          </p:cNvCxnSpPr>
          <p:nvPr/>
        </p:nvCxnSpPr>
        <p:spPr>
          <a:xfrm>
            <a:off x="655411" y="5305425"/>
            <a:ext cx="1116239"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8555AE98-558A-405E-AA5B-DA0C2E7B45C9}"/>
              </a:ext>
            </a:extLst>
          </p:cNvPr>
          <p:cNvSpPr txBox="1"/>
          <p:nvPr/>
        </p:nvSpPr>
        <p:spPr>
          <a:xfrm>
            <a:off x="683933" y="4288554"/>
            <a:ext cx="2444277" cy="738664"/>
          </a:xfrm>
          <a:prstGeom prst="rect">
            <a:avLst/>
          </a:prstGeom>
          <a:noFill/>
        </p:spPr>
        <p:txBody>
          <a:bodyPr wrap="square" rtlCol="0">
            <a:spAutoFit/>
          </a:bodyPr>
          <a:lstStyle/>
          <a:p>
            <a:r>
              <a:rPr lang="zh-CN" altLang="en-US" sz="1400" dirty="0">
                <a:latin typeface="+mn-ea"/>
              </a:rPr>
              <a:t>第一节  分销渠道概念与类型</a:t>
            </a:r>
          </a:p>
          <a:p>
            <a:r>
              <a:rPr lang="zh-CN" altLang="en-US" sz="1400" dirty="0">
                <a:latin typeface="+mn-ea"/>
              </a:rPr>
              <a:t>第二节  中间商</a:t>
            </a:r>
          </a:p>
          <a:p>
            <a:r>
              <a:rPr lang="zh-CN" altLang="en-US" sz="1400" dirty="0">
                <a:latin typeface="+mn-ea"/>
              </a:rPr>
              <a:t>第三节  分销渠道选择与管理</a:t>
            </a:r>
          </a:p>
        </p:txBody>
      </p:sp>
    </p:spTree>
    <p:custDataLst>
      <p:tags r:id="rId1"/>
    </p:custDataLst>
    <p:extLst>
      <p:ext uri="{BB962C8B-B14F-4D97-AF65-F5344CB8AC3E}">
        <p14:creationId xmlns:p14="http://schemas.microsoft.com/office/powerpoint/2010/main" val="34334889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ïŝľiďè"/>
        <p:cNvGrpSpPr/>
        <p:nvPr/>
      </p:nvGrpSpPr>
      <p:grpSpPr>
        <a:xfrm>
          <a:off x="0" y="0"/>
          <a:ext cx="0" cy="0"/>
          <a:chOff x="0" y="0"/>
          <a:chExt cx="0" cy="0"/>
        </a:xfrm>
      </p:grpSpPr>
      <p:sp>
        <p:nvSpPr>
          <p:cNvPr id="13" name="íṧľîḓè">
            <a:extLst>
              <a:ext uri="{FF2B5EF4-FFF2-40B4-BE49-F238E27FC236}">
                <a16:creationId xmlns:a16="http://schemas.microsoft.com/office/drawing/2014/main" id="{83EBE02B-7C71-5FB9-EEBF-D435BD3801DD}"/>
              </a:ext>
            </a:extLst>
          </p:cNvPr>
          <p:cNvSpPr txBox="1"/>
          <p:nvPr/>
        </p:nvSpPr>
        <p:spPr>
          <a:xfrm>
            <a:off x="1353589" y="2439646"/>
            <a:ext cx="586987" cy="769441"/>
          </a:xfrm>
          <a:prstGeom prst="rect">
            <a:avLst/>
          </a:prstGeom>
          <a:noFill/>
        </p:spPr>
        <p:txBody>
          <a:bodyPr wrap="square">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en-US" altLang="zh-CN" sz="4400" i="0" u="none" strike="noStrike" kern="1200" cap="none" spc="0" normalizeH="0" baseline="0" noProof="0" dirty="0">
                <a:ln>
                  <a:noFill/>
                </a:ln>
                <a:solidFill>
                  <a:srgbClr val="FFFFFF"/>
                </a:solidFill>
                <a:effectLst/>
                <a:uLnTx/>
                <a:uFillTx/>
              </a:rPr>
              <a:t>S</a:t>
            </a:r>
          </a:p>
        </p:txBody>
      </p:sp>
      <p:grpSp>
        <p:nvGrpSpPr>
          <p:cNvPr id="3" name="组合 2">
            <a:extLst>
              <a:ext uri="{FF2B5EF4-FFF2-40B4-BE49-F238E27FC236}">
                <a16:creationId xmlns:a16="http://schemas.microsoft.com/office/drawing/2014/main" id="{1D38F53D-74E8-4C8F-9EFC-1921B332E50F}"/>
              </a:ext>
            </a:extLst>
          </p:cNvPr>
          <p:cNvGrpSpPr/>
          <p:nvPr/>
        </p:nvGrpSpPr>
        <p:grpSpPr>
          <a:xfrm>
            <a:off x="6679933" y="4862825"/>
            <a:ext cx="4816444" cy="1688422"/>
            <a:chOff x="6815304" y="4546292"/>
            <a:chExt cx="4816444" cy="1688422"/>
          </a:xfrm>
        </p:grpSpPr>
        <p:sp>
          <p:nvSpPr>
            <p:cNvPr id="17" name="íṡľiḑê">
              <a:extLst>
                <a:ext uri="{FF2B5EF4-FFF2-40B4-BE49-F238E27FC236}">
                  <a16:creationId xmlns:a16="http://schemas.microsoft.com/office/drawing/2014/main" id="{27F30063-6277-070E-2B52-9B30C4611666}"/>
                </a:ext>
              </a:extLst>
            </p:cNvPr>
            <p:cNvSpPr txBox="1"/>
            <p:nvPr/>
          </p:nvSpPr>
          <p:spPr>
            <a:xfrm>
              <a:off x="6815304" y="4774950"/>
              <a:ext cx="4531428" cy="400110"/>
            </a:xfrm>
            <a:prstGeom prst="rect">
              <a:avLst/>
            </a:prstGeom>
            <a:noFill/>
          </p:spPr>
          <p:txBody>
            <a:bodyPr wrap="square">
              <a:spAutoFit/>
            </a:bodyPr>
            <a:lstStyle/>
            <a:p>
              <a:pPr lvl="0" defTabSz="913765">
                <a:buSzPct val="25000"/>
                <a:defRPr/>
              </a:pPr>
              <a:r>
                <a:rPr lang="en-US" altLang="zh-CN" sz="2000" b="1" dirty="0">
                  <a:solidFill>
                    <a:schemeClr val="accent1">
                      <a:lumMod val="75000"/>
                    </a:schemeClr>
                  </a:solidFill>
                </a:rPr>
                <a:t>3.</a:t>
              </a:r>
              <a:r>
                <a:rPr lang="zh-CN" altLang="en-US" sz="2000" b="1" dirty="0">
                  <a:solidFill>
                    <a:schemeClr val="accent1">
                      <a:lumMod val="75000"/>
                    </a:schemeClr>
                  </a:solidFill>
                </a:rPr>
                <a:t>分销渠道的意义</a:t>
              </a:r>
              <a:endParaRPr kumimoji="0" lang="en-US" altLang="zh-CN" sz="2000" b="1" i="0" u="none" strike="noStrike" kern="1200" cap="none" spc="0" normalizeH="0" baseline="0" noProof="0" dirty="0">
                <a:ln>
                  <a:noFill/>
                </a:ln>
                <a:solidFill>
                  <a:schemeClr val="accent1">
                    <a:lumMod val="75000"/>
                  </a:schemeClr>
                </a:solidFill>
                <a:effectLst/>
                <a:uLnTx/>
                <a:uFillTx/>
              </a:endParaRPr>
            </a:p>
          </p:txBody>
        </p:sp>
        <p:sp>
          <p:nvSpPr>
            <p:cNvPr id="18" name="í$1íḑé">
              <a:extLst>
                <a:ext uri="{FF2B5EF4-FFF2-40B4-BE49-F238E27FC236}">
                  <a16:creationId xmlns:a16="http://schemas.microsoft.com/office/drawing/2014/main" id="{C6571065-8C6B-E412-99F4-9A8C4914DB97}"/>
                </a:ext>
              </a:extLst>
            </p:cNvPr>
            <p:cNvSpPr txBox="1"/>
            <p:nvPr/>
          </p:nvSpPr>
          <p:spPr>
            <a:xfrm>
              <a:off x="6815304" y="5403717"/>
              <a:ext cx="4816444" cy="830997"/>
            </a:xfrm>
            <a:prstGeom prst="rect">
              <a:avLst/>
            </a:prstGeom>
            <a:noFill/>
          </p:spPr>
          <p:txBody>
            <a:bodyPr wrap="square" rtlCol="0">
              <a:spAutoFit/>
            </a:bodyPr>
            <a:lstStyle/>
            <a:p>
              <a:r>
                <a:rPr lang="zh-CN" altLang="en-US" sz="1600" dirty="0"/>
                <a:t>分销渠道是实现商品销售的重要途径，是企业了解和掌握市场需求的重要来源，是合理经营和提高经济效益的重要手段。</a:t>
              </a:r>
            </a:p>
          </p:txBody>
        </p:sp>
        <p:cxnSp>
          <p:nvCxnSpPr>
            <p:cNvPr id="20" name="î$ḻïḋè">
              <a:extLst>
                <a:ext uri="{FF2B5EF4-FFF2-40B4-BE49-F238E27FC236}">
                  <a16:creationId xmlns:a16="http://schemas.microsoft.com/office/drawing/2014/main" id="{863596CE-8291-7D51-9124-A19C1B1504DE}"/>
                </a:ext>
              </a:extLst>
            </p:cNvPr>
            <p:cNvCxnSpPr>
              <a:cxnSpLocks/>
            </p:cNvCxnSpPr>
            <p:nvPr/>
          </p:nvCxnSpPr>
          <p:spPr>
            <a:xfrm>
              <a:off x="6925296" y="4546292"/>
              <a:ext cx="4311444" cy="0"/>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grpSp>
      <p:sp>
        <p:nvSpPr>
          <p:cNvPr id="21" name="文本框 20">
            <a:extLst>
              <a:ext uri="{FF2B5EF4-FFF2-40B4-BE49-F238E27FC236}">
                <a16:creationId xmlns:a16="http://schemas.microsoft.com/office/drawing/2014/main" id="{D9AB05A6-CB05-4F00-8AF9-3AB0931B07CE}"/>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分销渠道概念与类型</a:t>
            </a:r>
          </a:p>
        </p:txBody>
      </p:sp>
      <p:sp>
        <p:nvSpPr>
          <p:cNvPr id="22" name="îṥḻïďè">
            <a:extLst>
              <a:ext uri="{FF2B5EF4-FFF2-40B4-BE49-F238E27FC236}">
                <a16:creationId xmlns:a16="http://schemas.microsoft.com/office/drawing/2014/main" id="{BC9CECB3-365A-4119-BFB9-23F464CC6F00}"/>
              </a:ext>
            </a:extLst>
          </p:cNvPr>
          <p:cNvSpPr/>
          <p:nvPr/>
        </p:nvSpPr>
        <p:spPr>
          <a:xfrm>
            <a:off x="587614" y="1099848"/>
            <a:ext cx="5540924" cy="648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2800" b="1" dirty="0">
                <a:solidFill>
                  <a:schemeClr val="tx1"/>
                </a:solidFill>
              </a:rPr>
              <a:t>一、分销渠道的基本概念</a:t>
            </a:r>
          </a:p>
        </p:txBody>
      </p:sp>
      <p:sp>
        <p:nvSpPr>
          <p:cNvPr id="24" name="íś1ïḍè">
            <a:extLst>
              <a:ext uri="{FF2B5EF4-FFF2-40B4-BE49-F238E27FC236}">
                <a16:creationId xmlns:a16="http://schemas.microsoft.com/office/drawing/2014/main" id="{22B76029-4920-4B25-81A3-EC9CF5F7DBEE}"/>
              </a:ext>
            </a:extLst>
          </p:cNvPr>
          <p:cNvSpPr txBox="1"/>
          <p:nvPr/>
        </p:nvSpPr>
        <p:spPr>
          <a:xfrm>
            <a:off x="1284323" y="1631501"/>
            <a:ext cx="9688430" cy="499111"/>
          </a:xfrm>
          <a:prstGeom prst="rect">
            <a:avLst/>
          </a:prstGeom>
          <a:noFill/>
        </p:spPr>
        <p:txBody>
          <a:bodyPr wrap="square" rtlCol="0" anchor="t" anchorCtr="0">
            <a:sp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r>
              <a:rPr lang="en-US" altLang="zh-CN" sz="2000" b="1" dirty="0">
                <a:solidFill>
                  <a:schemeClr val="tx1"/>
                </a:solidFill>
              </a:rPr>
              <a:t>1.</a:t>
            </a:r>
            <a:r>
              <a:rPr lang="zh-CN" altLang="en-US" sz="2000" b="1" dirty="0">
                <a:solidFill>
                  <a:schemeClr val="tx1"/>
                </a:solidFill>
              </a:rPr>
              <a:t>含义</a:t>
            </a:r>
            <a:r>
              <a:rPr lang="en-US" altLang="zh-CN" sz="2000" b="1" dirty="0">
                <a:solidFill>
                  <a:schemeClr val="tx1"/>
                </a:solidFill>
              </a:rPr>
              <a:t>: </a:t>
            </a:r>
            <a:r>
              <a:rPr lang="zh-CN" altLang="en-US" sz="1600" b="1" dirty="0">
                <a:solidFill>
                  <a:schemeClr val="tx1"/>
                </a:solidFill>
              </a:rPr>
              <a:t>分销渠道是指产品从制造商转移到消费者所经过的各中间环节连接起来所形成的通道。</a:t>
            </a:r>
          </a:p>
        </p:txBody>
      </p:sp>
      <p:sp>
        <p:nvSpPr>
          <p:cNvPr id="25" name="íś1ïḍè">
            <a:extLst>
              <a:ext uri="{FF2B5EF4-FFF2-40B4-BE49-F238E27FC236}">
                <a16:creationId xmlns:a16="http://schemas.microsoft.com/office/drawing/2014/main" id="{10B80C8A-C36B-4E96-BC25-1815DF48A443}"/>
              </a:ext>
            </a:extLst>
          </p:cNvPr>
          <p:cNvSpPr txBox="1"/>
          <p:nvPr/>
        </p:nvSpPr>
        <p:spPr>
          <a:xfrm>
            <a:off x="1284323" y="2042443"/>
            <a:ext cx="2190397" cy="499111"/>
          </a:xfrm>
          <a:prstGeom prst="rect">
            <a:avLst/>
          </a:prstGeom>
          <a:noFill/>
        </p:spPr>
        <p:txBody>
          <a:bodyPr wrap="square" rtlCol="0" anchor="t" anchorCtr="0">
            <a:sp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r>
              <a:rPr lang="en-US" altLang="zh-CN" sz="2000" b="1" dirty="0">
                <a:solidFill>
                  <a:srgbClr val="0236DE"/>
                </a:solidFill>
              </a:rPr>
              <a:t>2.</a:t>
            </a:r>
            <a:r>
              <a:rPr lang="zh-CN" altLang="en-US" sz="2000" b="1" dirty="0">
                <a:solidFill>
                  <a:srgbClr val="0236DE"/>
                </a:solidFill>
              </a:rPr>
              <a:t>分销渠道的特征</a:t>
            </a:r>
            <a:endParaRPr lang="zh-CN" altLang="en-US" sz="1600" b="1" dirty="0">
              <a:solidFill>
                <a:srgbClr val="0236DE"/>
              </a:solidFill>
            </a:endParaRPr>
          </a:p>
        </p:txBody>
      </p:sp>
      <p:pic>
        <p:nvPicPr>
          <p:cNvPr id="2" name="图片 1">
            <a:extLst>
              <a:ext uri="{FF2B5EF4-FFF2-40B4-BE49-F238E27FC236}">
                <a16:creationId xmlns:a16="http://schemas.microsoft.com/office/drawing/2014/main" id="{FBC316BD-BE22-443E-9E7E-0163A9FF1E09}"/>
              </a:ext>
            </a:extLst>
          </p:cNvPr>
          <p:cNvPicPr>
            <a:picLocks noChangeAspect="1"/>
          </p:cNvPicPr>
          <p:nvPr/>
        </p:nvPicPr>
        <p:blipFill rotWithShape="1">
          <a:blip r:embed="rId3"/>
          <a:srcRect b="89384"/>
          <a:stretch/>
        </p:blipFill>
        <p:spPr>
          <a:xfrm>
            <a:off x="241769" y="2541555"/>
            <a:ext cx="6232614" cy="546614"/>
          </a:xfrm>
          <a:prstGeom prst="rect">
            <a:avLst/>
          </a:prstGeom>
        </p:spPr>
      </p:pic>
      <p:pic>
        <p:nvPicPr>
          <p:cNvPr id="26" name="图片 25">
            <a:extLst>
              <a:ext uri="{FF2B5EF4-FFF2-40B4-BE49-F238E27FC236}">
                <a16:creationId xmlns:a16="http://schemas.microsoft.com/office/drawing/2014/main" id="{E3562E00-B959-4325-A871-348E94B569F1}"/>
              </a:ext>
            </a:extLst>
          </p:cNvPr>
          <p:cNvPicPr>
            <a:picLocks noChangeAspect="1"/>
          </p:cNvPicPr>
          <p:nvPr/>
        </p:nvPicPr>
        <p:blipFill rotWithShape="1">
          <a:blip r:embed="rId3"/>
          <a:srcRect t="54556" r="1292" b="26350"/>
          <a:stretch/>
        </p:blipFill>
        <p:spPr>
          <a:xfrm>
            <a:off x="6415494" y="2545610"/>
            <a:ext cx="5776506" cy="923044"/>
          </a:xfrm>
          <a:prstGeom prst="rect">
            <a:avLst/>
          </a:prstGeom>
        </p:spPr>
      </p:pic>
      <p:pic>
        <p:nvPicPr>
          <p:cNvPr id="27" name="图片 26">
            <a:extLst>
              <a:ext uri="{FF2B5EF4-FFF2-40B4-BE49-F238E27FC236}">
                <a16:creationId xmlns:a16="http://schemas.microsoft.com/office/drawing/2014/main" id="{1456C6AE-ED45-44E6-84E3-7D670AAC6211}"/>
              </a:ext>
            </a:extLst>
          </p:cNvPr>
          <p:cNvPicPr>
            <a:picLocks noChangeAspect="1"/>
          </p:cNvPicPr>
          <p:nvPr/>
        </p:nvPicPr>
        <p:blipFill rotWithShape="1">
          <a:blip r:embed="rId3"/>
          <a:srcRect t="16591" b="68722"/>
          <a:stretch/>
        </p:blipFill>
        <p:spPr>
          <a:xfrm>
            <a:off x="241769" y="3429000"/>
            <a:ext cx="6232614" cy="756169"/>
          </a:xfrm>
          <a:prstGeom prst="rect">
            <a:avLst/>
          </a:prstGeom>
        </p:spPr>
      </p:pic>
      <p:pic>
        <p:nvPicPr>
          <p:cNvPr id="28" name="图片 27">
            <a:extLst>
              <a:ext uri="{FF2B5EF4-FFF2-40B4-BE49-F238E27FC236}">
                <a16:creationId xmlns:a16="http://schemas.microsoft.com/office/drawing/2014/main" id="{A3B6C428-8854-41A6-80B3-04586F1B7215}"/>
              </a:ext>
            </a:extLst>
          </p:cNvPr>
          <p:cNvPicPr>
            <a:picLocks noChangeAspect="1"/>
          </p:cNvPicPr>
          <p:nvPr/>
        </p:nvPicPr>
        <p:blipFill rotWithShape="1">
          <a:blip r:embed="rId3"/>
          <a:srcRect t="35777" b="49536"/>
          <a:stretch/>
        </p:blipFill>
        <p:spPr>
          <a:xfrm>
            <a:off x="241769" y="4676640"/>
            <a:ext cx="6232614" cy="756169"/>
          </a:xfrm>
          <a:prstGeom prst="rect">
            <a:avLst/>
          </a:prstGeom>
        </p:spPr>
      </p:pic>
      <p:pic>
        <p:nvPicPr>
          <p:cNvPr id="29" name="图片 28">
            <a:extLst>
              <a:ext uri="{FF2B5EF4-FFF2-40B4-BE49-F238E27FC236}">
                <a16:creationId xmlns:a16="http://schemas.microsoft.com/office/drawing/2014/main" id="{B232277F-57FB-4948-8C63-1F22A65A9519}"/>
              </a:ext>
            </a:extLst>
          </p:cNvPr>
          <p:cNvPicPr>
            <a:picLocks noChangeAspect="1"/>
          </p:cNvPicPr>
          <p:nvPr/>
        </p:nvPicPr>
        <p:blipFill rotWithShape="1">
          <a:blip r:embed="rId3"/>
          <a:srcRect t="81065" r="1292"/>
          <a:stretch/>
        </p:blipFill>
        <p:spPr>
          <a:xfrm>
            <a:off x="6415494" y="3761259"/>
            <a:ext cx="5776506" cy="915381"/>
          </a:xfrm>
          <a:prstGeom prst="rect">
            <a:avLst/>
          </a:prstGeom>
        </p:spPr>
      </p:pic>
    </p:spTree>
    <p:custDataLst>
      <p:tags r:id="rId1"/>
    </p:custDataLst>
    <p:extLst>
      <p:ext uri="{BB962C8B-B14F-4D97-AF65-F5344CB8AC3E}">
        <p14:creationId xmlns:p14="http://schemas.microsoft.com/office/powerpoint/2010/main" val="13088083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ïślidè"/>
        <p:cNvGrpSpPr/>
        <p:nvPr/>
      </p:nvGrpSpPr>
      <p:grpSpPr>
        <a:xfrm>
          <a:off x="0" y="0"/>
          <a:ext cx="0" cy="0"/>
          <a:chOff x="0" y="0"/>
          <a:chExt cx="0" cy="0"/>
        </a:xfrm>
      </p:grpSpPr>
      <p:grpSp>
        <p:nvGrpSpPr>
          <p:cNvPr id="4" name="ïşḻiďé">
            <a:extLst>
              <a:ext uri="{FF2B5EF4-FFF2-40B4-BE49-F238E27FC236}">
                <a16:creationId xmlns:a16="http://schemas.microsoft.com/office/drawing/2014/main" id="{0783C925-5B23-B6DE-B889-8D8906B4A684}"/>
              </a:ext>
            </a:extLst>
          </p:cNvPr>
          <p:cNvGrpSpPr/>
          <p:nvPr/>
        </p:nvGrpSpPr>
        <p:grpSpPr>
          <a:xfrm>
            <a:off x="666750" y="1246394"/>
            <a:ext cx="10858500" cy="4365212"/>
            <a:chOff x="666749" y="1768888"/>
            <a:chExt cx="10858500" cy="4365212"/>
          </a:xfrm>
        </p:grpSpPr>
        <p:sp>
          <p:nvSpPr>
            <p:cNvPr id="5" name="iṡḷïḍê">
              <a:extLst>
                <a:ext uri="{FF2B5EF4-FFF2-40B4-BE49-F238E27FC236}">
                  <a16:creationId xmlns:a16="http://schemas.microsoft.com/office/drawing/2014/main" id="{B14AC84F-B5E5-BB70-32D2-A4F6CB8A3EC6}"/>
                </a:ext>
              </a:extLst>
            </p:cNvPr>
            <p:cNvSpPr/>
            <p:nvPr/>
          </p:nvSpPr>
          <p:spPr>
            <a:xfrm>
              <a:off x="4792416" y="2468392"/>
              <a:ext cx="2607165" cy="500183"/>
            </a:xfrm>
            <a:prstGeom prst="roundRect">
              <a:avLst>
                <a:gd name="adj" fmla="val 10600"/>
              </a:avLst>
            </a:prstGeom>
            <a:solidFill>
              <a:schemeClr val="accent1"/>
            </a:solidFill>
            <a:ln w="6055" cap="flat">
              <a:noFill/>
              <a:prstDash val="solid"/>
              <a:miter/>
            </a:ln>
          </p:spPr>
          <p:txBody>
            <a:bodyPr lIns="91440" tIns="45720" rIns="91440" bIns="45720" rtlCol="0" anchor="ctr">
              <a:noAutofit/>
            </a:bodyPr>
            <a:lstStyle/>
            <a:p>
              <a:pPr algn="ctr" defTabSz="913765">
                <a:lnSpc>
                  <a:spcPct val="130000"/>
                </a:lnSpc>
              </a:pPr>
              <a:r>
                <a:rPr lang="en-US" altLang="zh-CN" b="1" dirty="0">
                  <a:solidFill>
                    <a:srgbClr val="FFFFFF"/>
                  </a:solidFill>
                </a:rPr>
                <a:t>1.</a:t>
              </a:r>
              <a:r>
                <a:rPr lang="zh-CN" altLang="en-US" b="1" dirty="0">
                  <a:solidFill>
                    <a:srgbClr val="FFFFFF"/>
                  </a:solidFill>
                </a:rPr>
                <a:t>直接渠道和间接渠道</a:t>
              </a:r>
              <a:endParaRPr lang="en-US" altLang="zh-CN" b="1" dirty="0">
                <a:solidFill>
                  <a:srgbClr val="FFFFFF"/>
                </a:solidFill>
              </a:endParaRPr>
            </a:p>
          </p:txBody>
        </p:sp>
        <p:cxnSp>
          <p:nvCxnSpPr>
            <p:cNvPr id="6" name="ïş1íḋê">
              <a:extLst>
                <a:ext uri="{FF2B5EF4-FFF2-40B4-BE49-F238E27FC236}">
                  <a16:creationId xmlns:a16="http://schemas.microsoft.com/office/drawing/2014/main" id="{CE0FEEFF-66AB-D9EB-6FF2-8B67A134B278}"/>
                </a:ext>
              </a:extLst>
            </p:cNvPr>
            <p:cNvCxnSpPr>
              <a:cxnSpLocks/>
            </p:cNvCxnSpPr>
            <p:nvPr/>
          </p:nvCxnSpPr>
          <p:spPr>
            <a:xfrm>
              <a:off x="6095999" y="3132646"/>
              <a:ext cx="0" cy="1135719"/>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sp>
          <p:nvSpPr>
            <p:cNvPr id="7" name="íślïḋè">
              <a:extLst>
                <a:ext uri="{FF2B5EF4-FFF2-40B4-BE49-F238E27FC236}">
                  <a16:creationId xmlns:a16="http://schemas.microsoft.com/office/drawing/2014/main" id="{0B3AC78B-7A3C-1C66-BF1F-020FBC696740}"/>
                </a:ext>
              </a:extLst>
            </p:cNvPr>
            <p:cNvSpPr/>
            <p:nvPr/>
          </p:nvSpPr>
          <p:spPr>
            <a:xfrm>
              <a:off x="806449" y="4963607"/>
              <a:ext cx="3138076" cy="1170493"/>
            </a:xfrm>
            <a:prstGeom prst="rect">
              <a:avLst/>
            </a:prstGeom>
            <a:no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0000" tIns="36000" rIns="180000" bIns="36000" numCol="1" spcCol="0" rtlCol="0" fromWordArt="0" anchor="ctr" anchorCtr="0" forceAA="0" compatLnSpc="1">
              <a:noAutofit/>
            </a:bodyPr>
            <a:lstStyle/>
            <a:p>
              <a:pPr algn="ctr" defTabSz="913765">
                <a:lnSpc>
                  <a:spcPct val="120000"/>
                </a:lnSpc>
              </a:pPr>
              <a:r>
                <a:rPr lang="zh-CN" altLang="en-US" sz="1400" dirty="0">
                  <a:solidFill>
                    <a:schemeClr val="tx1"/>
                  </a:solidFill>
                </a:rPr>
                <a:t>直接渠道是指生产企业不通过流通领域的中间环节，采用产销合一的经营方式，直接将商品销售给顾客的渠道。</a:t>
              </a:r>
            </a:p>
          </p:txBody>
        </p:sp>
        <p:cxnSp>
          <p:nvCxnSpPr>
            <p:cNvPr id="8" name="î$1îde">
              <a:extLst>
                <a:ext uri="{FF2B5EF4-FFF2-40B4-BE49-F238E27FC236}">
                  <a16:creationId xmlns:a16="http://schemas.microsoft.com/office/drawing/2014/main" id="{618C3C40-21B2-06B6-427B-4BDC285D8A25}"/>
                </a:ext>
              </a:extLst>
            </p:cNvPr>
            <p:cNvCxnSpPr>
              <a:cxnSpLocks/>
            </p:cNvCxnSpPr>
            <p:nvPr/>
          </p:nvCxnSpPr>
          <p:spPr>
            <a:xfrm flipH="1">
              <a:off x="2368602" y="3700506"/>
              <a:ext cx="7467171" cy="0"/>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9" name="ïSliḋê">
              <a:extLst>
                <a:ext uri="{FF2B5EF4-FFF2-40B4-BE49-F238E27FC236}">
                  <a16:creationId xmlns:a16="http://schemas.microsoft.com/office/drawing/2014/main" id="{C4BB8A38-3DA2-D228-1312-689A1A17E643}"/>
                </a:ext>
              </a:extLst>
            </p:cNvPr>
            <p:cNvCxnSpPr>
              <a:cxnSpLocks/>
            </p:cNvCxnSpPr>
            <p:nvPr/>
          </p:nvCxnSpPr>
          <p:spPr>
            <a:xfrm>
              <a:off x="2375488" y="3700506"/>
              <a:ext cx="0" cy="567860"/>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sp>
          <p:nvSpPr>
            <p:cNvPr id="10" name="iṣlíḓê">
              <a:extLst>
                <a:ext uri="{FF2B5EF4-FFF2-40B4-BE49-F238E27FC236}">
                  <a16:creationId xmlns:a16="http://schemas.microsoft.com/office/drawing/2014/main" id="{8D519865-8047-B314-969C-A84C9D96E960}"/>
                </a:ext>
              </a:extLst>
            </p:cNvPr>
            <p:cNvSpPr/>
            <p:nvPr/>
          </p:nvSpPr>
          <p:spPr>
            <a:xfrm>
              <a:off x="1151149" y="4268366"/>
              <a:ext cx="2448678" cy="500183"/>
            </a:xfrm>
            <a:prstGeom prst="roundRect">
              <a:avLst>
                <a:gd name="adj" fmla="val 10600"/>
              </a:avLst>
            </a:prstGeom>
            <a:solidFill>
              <a:schemeClr val="tx2">
                <a:alpha val="15000"/>
              </a:schemeClr>
            </a:solidFill>
            <a:ln w="6055" cap="flat">
              <a:noFill/>
              <a:prstDash val="solid"/>
              <a:miter/>
            </a:ln>
          </p:spPr>
          <p:txBody>
            <a:bodyPr lIns="91440" tIns="45720" rIns="91440" bIns="45720" rtlCol="0" anchor="ctr">
              <a:noAutofit/>
            </a:bodyPr>
            <a:lstStyle/>
            <a:p>
              <a:pPr algn="ctr" defTabSz="913765">
                <a:lnSpc>
                  <a:spcPct val="130000"/>
                </a:lnSpc>
              </a:pPr>
              <a:r>
                <a:rPr lang="zh-CN" altLang="en-US" b="1" dirty="0">
                  <a:latin typeface="+mn-ea"/>
                </a:rPr>
                <a:t>（</a:t>
              </a:r>
              <a:r>
                <a:rPr lang="en-US" altLang="zh-CN" b="1" dirty="0">
                  <a:latin typeface="+mn-ea"/>
                </a:rPr>
                <a:t>1</a:t>
              </a:r>
              <a:r>
                <a:rPr lang="zh-CN" altLang="en-US" b="1" dirty="0">
                  <a:latin typeface="+mn-ea"/>
                </a:rPr>
                <a:t>）</a:t>
              </a:r>
              <a:r>
                <a:rPr lang="zh-CN" altLang="en-US" b="1" dirty="0"/>
                <a:t>直接渠道</a:t>
              </a:r>
              <a:endParaRPr lang="en-US" altLang="zh-CN" b="1" dirty="0">
                <a:solidFill>
                  <a:schemeClr val="tx1"/>
                </a:solidFill>
              </a:endParaRPr>
            </a:p>
          </p:txBody>
        </p:sp>
        <p:sp>
          <p:nvSpPr>
            <p:cNvPr id="11" name="îsḻíde">
              <a:extLst>
                <a:ext uri="{FF2B5EF4-FFF2-40B4-BE49-F238E27FC236}">
                  <a16:creationId xmlns:a16="http://schemas.microsoft.com/office/drawing/2014/main" id="{4E57771B-48F8-C9C0-896C-9AE730ABB8FF}"/>
                </a:ext>
              </a:extLst>
            </p:cNvPr>
            <p:cNvSpPr/>
            <p:nvPr/>
          </p:nvSpPr>
          <p:spPr>
            <a:xfrm>
              <a:off x="4526961" y="4963607"/>
              <a:ext cx="3138076" cy="1170493"/>
            </a:xfrm>
            <a:prstGeom prst="rect">
              <a:avLst/>
            </a:prstGeom>
            <a:no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0000" tIns="36000" rIns="180000" bIns="36000" numCol="1" spcCol="0" rtlCol="0" fromWordArt="0" anchor="ctr" anchorCtr="0" forceAA="0" compatLnSpc="1">
              <a:noAutofit/>
            </a:bodyPr>
            <a:lstStyle/>
            <a:p>
              <a:pPr algn="ctr" defTabSz="913765">
                <a:lnSpc>
                  <a:spcPct val="120000"/>
                </a:lnSpc>
              </a:pPr>
              <a:r>
                <a:rPr lang="zh-CN" altLang="en-US" sz="1400" dirty="0">
                  <a:solidFill>
                    <a:schemeClr val="tx1"/>
                  </a:solidFill>
                </a:rPr>
                <a:t>间接渠道是指商品从生产领域进入至顾客或消费领域前，需经过若干中间商的分销渠道，是一种多层次结构的分销渠道。</a:t>
              </a:r>
            </a:p>
          </p:txBody>
        </p:sp>
        <p:sp>
          <p:nvSpPr>
            <p:cNvPr id="12" name="íŝlîďê">
              <a:extLst>
                <a:ext uri="{FF2B5EF4-FFF2-40B4-BE49-F238E27FC236}">
                  <a16:creationId xmlns:a16="http://schemas.microsoft.com/office/drawing/2014/main" id="{B4F0C64F-69DE-31A8-0111-14C00C0EA76D}"/>
                </a:ext>
              </a:extLst>
            </p:cNvPr>
            <p:cNvSpPr/>
            <p:nvPr/>
          </p:nvSpPr>
          <p:spPr>
            <a:xfrm flipH="1">
              <a:off x="8247475" y="4963607"/>
              <a:ext cx="3138076" cy="1170493"/>
            </a:xfrm>
            <a:prstGeom prst="rect">
              <a:avLst/>
            </a:prstGeom>
            <a:no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0000" tIns="36000" rIns="180000" bIns="36000" numCol="1" spcCol="0" rtlCol="0" fromWordArt="0" anchor="ctr" anchorCtr="0" forceAA="0" compatLnSpc="1">
              <a:noAutofit/>
            </a:bodyPr>
            <a:lstStyle/>
            <a:p>
              <a:pPr algn="ctr" defTabSz="913765">
                <a:lnSpc>
                  <a:spcPct val="120000"/>
                </a:lnSpc>
              </a:pPr>
              <a:r>
                <a:rPr lang="zh-CN" altLang="en-US" sz="1400" dirty="0">
                  <a:solidFill>
                    <a:schemeClr val="tx1"/>
                  </a:solidFill>
                </a:rPr>
                <a:t>直接渠道：无中间商，产销合一，适用鲜活商品、体大笨重商品</a:t>
              </a:r>
              <a:endParaRPr lang="en-US" altLang="zh-CN" sz="1400" dirty="0">
                <a:solidFill>
                  <a:schemeClr val="tx1"/>
                </a:solidFill>
              </a:endParaRPr>
            </a:p>
            <a:p>
              <a:pPr algn="ctr" defTabSz="913765">
                <a:lnSpc>
                  <a:spcPct val="120000"/>
                </a:lnSpc>
              </a:pPr>
              <a:r>
                <a:rPr lang="zh-CN" altLang="en-US" sz="1400" dirty="0">
                  <a:solidFill>
                    <a:schemeClr val="tx1"/>
                  </a:solidFill>
                </a:rPr>
                <a:t>间接渠道：有中间商，产销分离，适用日用消费品</a:t>
              </a:r>
            </a:p>
          </p:txBody>
        </p:sp>
        <p:cxnSp>
          <p:nvCxnSpPr>
            <p:cNvPr id="13" name="işḷîḍé">
              <a:extLst>
                <a:ext uri="{FF2B5EF4-FFF2-40B4-BE49-F238E27FC236}">
                  <a16:creationId xmlns:a16="http://schemas.microsoft.com/office/drawing/2014/main" id="{28C677B4-B2BA-93CD-E021-12D0E0290B57}"/>
                </a:ext>
              </a:extLst>
            </p:cNvPr>
            <p:cNvCxnSpPr>
              <a:cxnSpLocks/>
            </p:cNvCxnSpPr>
            <p:nvPr/>
          </p:nvCxnSpPr>
          <p:spPr>
            <a:xfrm flipH="1">
              <a:off x="9816512" y="3700506"/>
              <a:ext cx="0" cy="567860"/>
            </a:xfrm>
            <a:prstGeom prst="line">
              <a:avLst/>
            </a:prstGeom>
            <a:noFill/>
            <a:ln>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sp>
          <p:nvSpPr>
            <p:cNvPr id="14" name="íṡlîďè">
              <a:extLst>
                <a:ext uri="{FF2B5EF4-FFF2-40B4-BE49-F238E27FC236}">
                  <a16:creationId xmlns:a16="http://schemas.microsoft.com/office/drawing/2014/main" id="{1D8562D9-D927-24D0-AA34-72C061DA9BBC}"/>
                </a:ext>
              </a:extLst>
            </p:cNvPr>
            <p:cNvSpPr/>
            <p:nvPr/>
          </p:nvSpPr>
          <p:spPr>
            <a:xfrm flipH="1">
              <a:off x="8592174" y="4268366"/>
              <a:ext cx="2448678" cy="500183"/>
            </a:xfrm>
            <a:prstGeom prst="roundRect">
              <a:avLst>
                <a:gd name="adj" fmla="val 10600"/>
              </a:avLst>
            </a:prstGeom>
            <a:solidFill>
              <a:schemeClr val="tx2">
                <a:alpha val="15000"/>
              </a:schemeClr>
            </a:solidFill>
            <a:ln w="6055" cap="flat">
              <a:noFill/>
              <a:prstDash val="solid"/>
              <a:miter/>
            </a:ln>
          </p:spPr>
          <p:txBody>
            <a:bodyPr lIns="91440" tIns="45720" rIns="91440" bIns="45720" rtlCol="0" anchor="ctr">
              <a:noAutofit/>
            </a:bodyPr>
            <a:lstStyle/>
            <a:p>
              <a:pPr algn="ctr" defTabSz="913765">
                <a:lnSpc>
                  <a:spcPct val="130000"/>
                </a:lnSpc>
              </a:pPr>
              <a:r>
                <a:rPr lang="zh-CN" altLang="en-US" b="1" dirty="0"/>
                <a:t>（</a:t>
              </a:r>
              <a:r>
                <a:rPr lang="en-US" altLang="zh-CN" b="1" dirty="0"/>
                <a:t>3</a:t>
              </a:r>
              <a:r>
                <a:rPr lang="zh-CN" altLang="en-US" b="1" dirty="0"/>
                <a:t>）两者的区别</a:t>
              </a:r>
              <a:endParaRPr lang="en-US" altLang="zh-CN" b="1" dirty="0">
                <a:solidFill>
                  <a:schemeClr val="tx1"/>
                </a:solidFill>
              </a:endParaRPr>
            </a:p>
          </p:txBody>
        </p:sp>
        <p:sp>
          <p:nvSpPr>
            <p:cNvPr id="15" name="îšļiḍé">
              <a:extLst>
                <a:ext uri="{FF2B5EF4-FFF2-40B4-BE49-F238E27FC236}">
                  <a16:creationId xmlns:a16="http://schemas.microsoft.com/office/drawing/2014/main" id="{C840416A-73BD-5CD5-282E-972A5F465B24}"/>
                </a:ext>
              </a:extLst>
            </p:cNvPr>
            <p:cNvSpPr/>
            <p:nvPr/>
          </p:nvSpPr>
          <p:spPr>
            <a:xfrm>
              <a:off x="4871661" y="4268366"/>
              <a:ext cx="2448678" cy="500183"/>
            </a:xfrm>
            <a:prstGeom prst="roundRect">
              <a:avLst>
                <a:gd name="adj" fmla="val 10600"/>
              </a:avLst>
            </a:prstGeom>
            <a:solidFill>
              <a:schemeClr val="tx2">
                <a:alpha val="15000"/>
              </a:schemeClr>
            </a:solidFill>
            <a:ln w="6055" cap="flat">
              <a:noFill/>
              <a:prstDash val="solid"/>
              <a:miter/>
            </a:ln>
          </p:spPr>
          <p:txBody>
            <a:bodyPr lIns="91440" tIns="45720" rIns="91440" bIns="45720" rtlCol="0" anchor="ctr">
              <a:noAutofit/>
            </a:bodyPr>
            <a:lstStyle/>
            <a:p>
              <a:pPr algn="ctr" defTabSz="913765">
                <a:lnSpc>
                  <a:spcPct val="130000"/>
                </a:lnSpc>
              </a:pPr>
              <a:r>
                <a:rPr lang="zh-CN" altLang="en-US" b="1" dirty="0">
                  <a:solidFill>
                    <a:schemeClr val="tx1"/>
                  </a:solidFill>
                </a:rPr>
                <a:t>（</a:t>
              </a:r>
              <a:r>
                <a:rPr lang="en-US" altLang="zh-CN" b="1" dirty="0">
                  <a:solidFill>
                    <a:schemeClr val="tx1"/>
                  </a:solidFill>
                </a:rPr>
                <a:t>2</a:t>
              </a:r>
              <a:r>
                <a:rPr lang="zh-CN" altLang="en-US" b="1" dirty="0"/>
                <a:t>）间接渠道</a:t>
              </a:r>
              <a:endParaRPr lang="en-US" altLang="zh-CN" b="1" dirty="0">
                <a:solidFill>
                  <a:schemeClr val="tx1"/>
                </a:solidFill>
              </a:endParaRPr>
            </a:p>
          </p:txBody>
        </p:sp>
        <p:sp>
          <p:nvSpPr>
            <p:cNvPr id="16" name="îSļíḋe">
              <a:extLst>
                <a:ext uri="{FF2B5EF4-FFF2-40B4-BE49-F238E27FC236}">
                  <a16:creationId xmlns:a16="http://schemas.microsoft.com/office/drawing/2014/main" id="{5B3276EE-8A07-4DF4-0664-CC2C483C1BA9}"/>
                </a:ext>
              </a:extLst>
            </p:cNvPr>
            <p:cNvSpPr/>
            <p:nvPr/>
          </p:nvSpPr>
          <p:spPr>
            <a:xfrm>
              <a:off x="666749" y="1768888"/>
              <a:ext cx="10858500" cy="535433"/>
            </a:xfrm>
            <a:prstGeom prst="rect">
              <a:avLst/>
            </a:prstGeom>
          </p:spPr>
          <p:txBody>
            <a:bodyPr wrap="square" anchor="b" anchorCtr="0">
              <a:noAutofit/>
            </a:bodyPr>
            <a:lstStyle/>
            <a:p>
              <a:pPr>
                <a:buSzPct val="25000"/>
              </a:pPr>
              <a:r>
                <a:rPr lang="zh-CN" altLang="en-US" sz="2800" b="1" dirty="0">
                  <a:solidFill>
                    <a:schemeClr val="accent1"/>
                  </a:solidFill>
                </a:rPr>
                <a:t>二、分销渠道的类型</a:t>
              </a:r>
            </a:p>
          </p:txBody>
        </p:sp>
      </p:grpSp>
      <p:sp>
        <p:nvSpPr>
          <p:cNvPr id="18" name="文本框 17">
            <a:extLst>
              <a:ext uri="{FF2B5EF4-FFF2-40B4-BE49-F238E27FC236}">
                <a16:creationId xmlns:a16="http://schemas.microsoft.com/office/drawing/2014/main" id="{83EDFBB5-3BC4-4353-A6CC-3839E56A03BC}"/>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分销渠道概念与类型</a:t>
            </a:r>
          </a:p>
        </p:txBody>
      </p:sp>
    </p:spTree>
    <p:custDataLst>
      <p:tags r:id="rId1"/>
    </p:custDataLst>
    <p:extLst>
      <p:ext uri="{BB962C8B-B14F-4D97-AF65-F5344CB8AC3E}">
        <p14:creationId xmlns:p14="http://schemas.microsoft.com/office/powerpoint/2010/main" val="32168511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ïṡ1iďè"/>
        <p:cNvGrpSpPr/>
        <p:nvPr/>
      </p:nvGrpSpPr>
      <p:grpSpPr>
        <a:xfrm>
          <a:off x="0" y="0"/>
          <a:ext cx="0" cy="0"/>
          <a:chOff x="0" y="0"/>
          <a:chExt cx="0" cy="0"/>
        </a:xfrm>
      </p:grpSpPr>
      <p:grpSp>
        <p:nvGrpSpPr>
          <p:cNvPr id="4" name="îşlíḑè">
            <a:extLst>
              <a:ext uri="{FF2B5EF4-FFF2-40B4-BE49-F238E27FC236}">
                <a16:creationId xmlns:a16="http://schemas.microsoft.com/office/drawing/2014/main" id="{0DEAFC93-9BA4-5662-F6D7-B77722DE39F4}"/>
              </a:ext>
            </a:extLst>
          </p:cNvPr>
          <p:cNvGrpSpPr/>
          <p:nvPr/>
        </p:nvGrpSpPr>
        <p:grpSpPr>
          <a:xfrm>
            <a:off x="0" y="1164024"/>
            <a:ext cx="12192000" cy="5167660"/>
            <a:chOff x="0" y="1497438"/>
            <a:chExt cx="12192000" cy="5167660"/>
          </a:xfrm>
        </p:grpSpPr>
        <p:grpSp>
          <p:nvGrpSpPr>
            <p:cNvPr id="5" name="îsľîďê">
              <a:extLst>
                <a:ext uri="{FF2B5EF4-FFF2-40B4-BE49-F238E27FC236}">
                  <a16:creationId xmlns:a16="http://schemas.microsoft.com/office/drawing/2014/main" id="{D6340112-E5AE-95B2-31EC-16CB90296845}"/>
                </a:ext>
              </a:extLst>
            </p:cNvPr>
            <p:cNvGrpSpPr>
              <a:grpSpLocks/>
            </p:cNvGrpSpPr>
            <p:nvPr/>
          </p:nvGrpSpPr>
          <p:grpSpPr>
            <a:xfrm>
              <a:off x="1494904" y="1586772"/>
              <a:ext cx="5540926" cy="1233392"/>
              <a:chOff x="2565534" y="4779078"/>
              <a:chExt cx="2974766" cy="1233392"/>
            </a:xfrm>
          </p:grpSpPr>
          <p:sp>
            <p:nvSpPr>
              <p:cNvPr id="40" name="íṧḷîḋe">
                <a:extLst>
                  <a:ext uri="{FF2B5EF4-FFF2-40B4-BE49-F238E27FC236}">
                    <a16:creationId xmlns:a16="http://schemas.microsoft.com/office/drawing/2014/main" id="{CA30D97A-AE77-EC34-9A80-C97868CC49AB}"/>
                  </a:ext>
                </a:extLst>
              </p:cNvPr>
              <p:cNvSpPr/>
              <p:nvPr/>
            </p:nvSpPr>
            <p:spPr>
              <a:xfrm>
                <a:off x="2565535" y="5433749"/>
                <a:ext cx="2974765" cy="5787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pPr>
                  <a:lnSpc>
                    <a:spcPct val="130000"/>
                  </a:lnSpc>
                </a:pPr>
                <a:r>
                  <a:rPr kumimoji="1" lang="en-US" altLang="zh-CN" sz="2000" b="1" dirty="0">
                    <a:solidFill>
                      <a:schemeClr val="tx1"/>
                    </a:solidFill>
                  </a:rPr>
                  <a:t>2.</a:t>
                </a:r>
                <a:r>
                  <a:rPr kumimoji="1" lang="zh-CN" altLang="en-US" sz="2000" b="1" dirty="0">
                    <a:solidFill>
                      <a:schemeClr val="tx1"/>
                    </a:solidFill>
                  </a:rPr>
                  <a:t>宽渠道和窄渠道</a:t>
                </a:r>
                <a:endParaRPr kumimoji="1" lang="en-US" altLang="zh-CN" sz="2000" b="1" dirty="0">
                  <a:solidFill>
                    <a:schemeClr val="tx1"/>
                  </a:solidFill>
                </a:endParaRPr>
              </a:p>
            </p:txBody>
          </p:sp>
          <p:sp>
            <p:nvSpPr>
              <p:cNvPr id="41" name="îṥḻïďè">
                <a:extLst>
                  <a:ext uri="{FF2B5EF4-FFF2-40B4-BE49-F238E27FC236}">
                    <a16:creationId xmlns:a16="http://schemas.microsoft.com/office/drawing/2014/main" id="{C23BB3EC-064A-0AA7-4165-9D79AE140A02}"/>
                  </a:ext>
                </a:extLst>
              </p:cNvPr>
              <p:cNvSpPr/>
              <p:nvPr/>
            </p:nvSpPr>
            <p:spPr>
              <a:xfrm>
                <a:off x="2565534" y="4779078"/>
                <a:ext cx="2974765" cy="648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r>
                  <a:rPr kumimoji="1" lang="zh-CN" altLang="en-US" sz="2800" b="1" dirty="0">
                    <a:solidFill>
                      <a:schemeClr val="tx1"/>
                    </a:solidFill>
                  </a:rPr>
                  <a:t>二、分销渠道的类型</a:t>
                </a:r>
              </a:p>
            </p:txBody>
          </p:sp>
        </p:grpSp>
        <p:pic>
          <p:nvPicPr>
            <p:cNvPr id="6" name="iṩḻíďê" descr="前引号">
              <a:extLst>
                <a:ext uri="{FF2B5EF4-FFF2-40B4-BE49-F238E27FC236}">
                  <a16:creationId xmlns:a16="http://schemas.microsoft.com/office/drawing/2014/main" id="{14B40D4F-6D0E-B44B-BD12-C01BC5F1983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7614" y="1497438"/>
              <a:ext cx="914400" cy="914400"/>
            </a:xfrm>
            <a:prstGeom prst="rect">
              <a:avLst/>
            </a:prstGeom>
          </p:spPr>
        </p:pic>
        <p:grpSp>
          <p:nvGrpSpPr>
            <p:cNvPr id="7" name="íSliďè">
              <a:extLst>
                <a:ext uri="{FF2B5EF4-FFF2-40B4-BE49-F238E27FC236}">
                  <a16:creationId xmlns:a16="http://schemas.microsoft.com/office/drawing/2014/main" id="{A1A60C4B-B315-5E25-747E-B5C2DBD26560}"/>
                </a:ext>
              </a:extLst>
            </p:cNvPr>
            <p:cNvGrpSpPr/>
            <p:nvPr/>
          </p:nvGrpSpPr>
          <p:grpSpPr>
            <a:xfrm>
              <a:off x="4284218" y="3429000"/>
              <a:ext cx="3610864" cy="2694711"/>
              <a:chOff x="4284218" y="3429000"/>
              <a:chExt cx="3610864" cy="2694711"/>
            </a:xfrm>
          </p:grpSpPr>
          <p:cxnSp>
            <p:nvCxnSpPr>
              <p:cNvPr id="30" name="ïSḷïḍè">
                <a:extLst>
                  <a:ext uri="{FF2B5EF4-FFF2-40B4-BE49-F238E27FC236}">
                    <a16:creationId xmlns:a16="http://schemas.microsoft.com/office/drawing/2014/main" id="{AFE59853-86EB-CCA2-9E4D-D22C7DD94020}"/>
                  </a:ext>
                </a:extLst>
              </p:cNvPr>
              <p:cNvCxnSpPr>
                <a:cxnSpLocks/>
              </p:cNvCxnSpPr>
              <p:nvPr/>
            </p:nvCxnSpPr>
            <p:spPr>
              <a:xfrm>
                <a:off x="4284218" y="3705120"/>
                <a:ext cx="3610864" cy="0"/>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1" name="ï$ļíḓe">
                <a:extLst>
                  <a:ext uri="{FF2B5EF4-FFF2-40B4-BE49-F238E27FC236}">
                    <a16:creationId xmlns:a16="http://schemas.microsoft.com/office/drawing/2014/main" id="{D102B6EE-44AE-1F30-569F-AB46DFCDF550}"/>
                  </a:ext>
                </a:extLst>
              </p:cNvPr>
              <p:cNvGrpSpPr/>
              <p:nvPr/>
            </p:nvGrpSpPr>
            <p:grpSpPr>
              <a:xfrm>
                <a:off x="4756720" y="3429000"/>
                <a:ext cx="2665857" cy="2694711"/>
                <a:chOff x="4756720" y="3429000"/>
                <a:chExt cx="2665857" cy="2694711"/>
              </a:xfrm>
            </p:grpSpPr>
            <p:grpSp>
              <p:nvGrpSpPr>
                <p:cNvPr id="32" name="îṣliďè">
                  <a:extLst>
                    <a:ext uri="{FF2B5EF4-FFF2-40B4-BE49-F238E27FC236}">
                      <a16:creationId xmlns:a16="http://schemas.microsoft.com/office/drawing/2014/main" id="{C0E1D08B-5A49-F3A3-301E-6650DC8F3925}"/>
                    </a:ext>
                  </a:extLst>
                </p:cNvPr>
                <p:cNvGrpSpPr/>
                <p:nvPr/>
              </p:nvGrpSpPr>
              <p:grpSpPr>
                <a:xfrm>
                  <a:off x="4756720" y="4268844"/>
                  <a:ext cx="2665857" cy="1854867"/>
                  <a:chOff x="5867372" y="1574046"/>
                  <a:chExt cx="2286000" cy="1854867"/>
                </a:xfrm>
              </p:grpSpPr>
              <p:sp>
                <p:nvSpPr>
                  <p:cNvPr id="36" name="íṥ1ïḋe">
                    <a:extLst>
                      <a:ext uri="{FF2B5EF4-FFF2-40B4-BE49-F238E27FC236}">
                        <a16:creationId xmlns:a16="http://schemas.microsoft.com/office/drawing/2014/main" id="{094DBF22-418F-D448-CE0A-07638B3FF99E}"/>
                      </a:ext>
                    </a:extLst>
                  </p:cNvPr>
                  <p:cNvSpPr/>
                  <p:nvPr/>
                </p:nvSpPr>
                <p:spPr>
                  <a:xfrm>
                    <a:off x="5867372" y="1574046"/>
                    <a:ext cx="2286000" cy="1854867"/>
                  </a:xfrm>
                  <a:prstGeom prst="roundRect">
                    <a:avLst>
                      <a:gd name="adj" fmla="val 10000"/>
                    </a:avLst>
                  </a:prstGeom>
                  <a:solidFill>
                    <a:schemeClr val="tx1">
                      <a:lumMod val="25000"/>
                      <a:lumOff val="75000"/>
                      <a:alpha val="20000"/>
                    </a:schemeClr>
                  </a:solidFill>
                  <a:ln w="6055" cap="flat">
                    <a:noFill/>
                    <a:prstDash val="solid"/>
                    <a:miter/>
                  </a:ln>
                </p:spPr>
                <p:txBody>
                  <a:bodyPr rtlCol="0" anchor="ctr"/>
                  <a:lstStyle/>
                  <a:p>
                    <a:endParaRPr lang="zh-CN" altLang="en-US"/>
                  </a:p>
                </p:txBody>
              </p:sp>
              <p:grpSp>
                <p:nvGrpSpPr>
                  <p:cNvPr id="37" name="í$líḍê">
                    <a:extLst>
                      <a:ext uri="{FF2B5EF4-FFF2-40B4-BE49-F238E27FC236}">
                        <a16:creationId xmlns:a16="http://schemas.microsoft.com/office/drawing/2014/main" id="{DC8A635F-4459-5743-B3EB-002E2963B4DF}"/>
                      </a:ext>
                    </a:extLst>
                  </p:cNvPr>
                  <p:cNvGrpSpPr>
                    <a:grpSpLocks/>
                  </p:cNvGrpSpPr>
                  <p:nvPr/>
                </p:nvGrpSpPr>
                <p:grpSpPr>
                  <a:xfrm>
                    <a:off x="5995936" y="1640681"/>
                    <a:ext cx="2004479" cy="1605519"/>
                    <a:chOff x="7083821" y="4789964"/>
                    <a:chExt cx="2380172" cy="1158466"/>
                  </a:xfrm>
                  <a:noFill/>
                </p:grpSpPr>
                <p:sp>
                  <p:nvSpPr>
                    <p:cNvPr id="38" name="îśḻíḓe">
                      <a:extLst>
                        <a:ext uri="{FF2B5EF4-FFF2-40B4-BE49-F238E27FC236}">
                          <a16:creationId xmlns:a16="http://schemas.microsoft.com/office/drawing/2014/main" id="{AD7FE194-E967-ACA2-4D09-E4CF610A3E14}"/>
                        </a:ext>
                      </a:extLst>
                    </p:cNvPr>
                    <p:cNvSpPr/>
                    <p:nvPr/>
                  </p:nvSpPr>
                  <p:spPr>
                    <a:xfrm>
                      <a:off x="7083821" y="4789964"/>
                      <a:ext cx="2338272" cy="3310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0000" bIns="9000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zh-CN" altLang="en-US" b="1" dirty="0">
                          <a:solidFill>
                            <a:schemeClr val="tx1"/>
                          </a:solidFill>
                        </a:rPr>
                        <a:t>（</a:t>
                      </a:r>
                      <a:r>
                        <a:rPr kumimoji="1" lang="en-US" altLang="zh-CN" b="1" dirty="0">
                          <a:solidFill>
                            <a:schemeClr val="tx1"/>
                          </a:solidFill>
                        </a:rPr>
                        <a:t>2</a:t>
                      </a:r>
                      <a:r>
                        <a:rPr kumimoji="1" lang="zh-CN" altLang="en-US" b="1" dirty="0">
                          <a:solidFill>
                            <a:schemeClr val="tx1"/>
                          </a:solidFill>
                        </a:rPr>
                        <a:t>）窄渠道</a:t>
                      </a:r>
                      <a:endParaRPr kumimoji="1" lang="en-US" altLang="zh-CN" b="1" dirty="0">
                        <a:solidFill>
                          <a:schemeClr val="tx1"/>
                        </a:solidFill>
                      </a:endParaRPr>
                    </a:p>
                  </p:txBody>
                </p:sp>
                <p:sp>
                  <p:nvSpPr>
                    <p:cNvPr id="39" name="íš1îďé">
                      <a:extLst>
                        <a:ext uri="{FF2B5EF4-FFF2-40B4-BE49-F238E27FC236}">
                          <a16:creationId xmlns:a16="http://schemas.microsoft.com/office/drawing/2014/main" id="{6F1707FC-23D7-B938-C64E-F11D412AC4A3}"/>
                        </a:ext>
                      </a:extLst>
                    </p:cNvPr>
                    <p:cNvSpPr/>
                    <p:nvPr/>
                  </p:nvSpPr>
                  <p:spPr>
                    <a:xfrm>
                      <a:off x="7125721" y="5120981"/>
                      <a:ext cx="2338272" cy="827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pPr>
                      <a:r>
                        <a:rPr kumimoji="1" lang="zh-CN" altLang="en-US" sz="1600" dirty="0">
                          <a:solidFill>
                            <a:schemeClr val="tx1"/>
                          </a:solidFill>
                        </a:rPr>
                        <a:t>窄渠道是指制造商通过较少的同类型中间商分销其商品，分销面狭窄。</a:t>
                      </a:r>
                      <a:endParaRPr kumimoji="1" lang="en-US" altLang="zh-CN" sz="1600" dirty="0">
                        <a:solidFill>
                          <a:schemeClr val="tx1"/>
                        </a:solidFill>
                      </a:endParaRPr>
                    </a:p>
                  </p:txBody>
                </p:sp>
              </p:grpSp>
            </p:grpSp>
            <p:grpSp>
              <p:nvGrpSpPr>
                <p:cNvPr id="33" name="ïşļîḓè">
                  <a:extLst>
                    <a:ext uri="{FF2B5EF4-FFF2-40B4-BE49-F238E27FC236}">
                      <a16:creationId xmlns:a16="http://schemas.microsoft.com/office/drawing/2014/main" id="{6106B139-009F-B350-1767-9E9494F761D6}"/>
                    </a:ext>
                  </a:extLst>
                </p:cNvPr>
                <p:cNvGrpSpPr>
                  <a:grpSpLocks/>
                </p:cNvGrpSpPr>
                <p:nvPr/>
              </p:nvGrpSpPr>
              <p:grpSpPr>
                <a:xfrm>
                  <a:off x="5825999" y="3429000"/>
                  <a:ext cx="540000" cy="540000"/>
                  <a:chOff x="4584079" y="5599496"/>
                  <a:chExt cx="540000" cy="540000"/>
                </a:xfrm>
              </p:grpSpPr>
              <p:sp>
                <p:nvSpPr>
                  <p:cNvPr id="34" name="î$1ïḓè">
                    <a:extLst>
                      <a:ext uri="{FF2B5EF4-FFF2-40B4-BE49-F238E27FC236}">
                        <a16:creationId xmlns:a16="http://schemas.microsoft.com/office/drawing/2014/main" id="{A2F8C8A2-BB35-82A8-65A8-66FD5CC38F55}"/>
                      </a:ext>
                    </a:extLst>
                  </p:cNvPr>
                  <p:cNvSpPr txBox="1"/>
                  <p:nvPr/>
                </p:nvSpPr>
                <p:spPr>
                  <a:xfrm>
                    <a:off x="4584079" y="5599496"/>
                    <a:ext cx="540000" cy="540000"/>
                  </a:xfrm>
                  <a:prstGeom prst="ellipse">
                    <a:avLst/>
                  </a:prstGeom>
                  <a:solidFill>
                    <a:schemeClr val="accent1"/>
                  </a:solidFill>
                </p:spPr>
                <p:txBody>
                  <a:bodyPr wrap="none" lIns="108000" tIns="108000" rIns="108000" bIns="108000"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kumimoji="1" lang="zh-CN" altLang="en-US" sz="2000" b="1" dirty="0">
                      <a:noFill/>
                    </a:endParaRPr>
                  </a:p>
                </p:txBody>
              </p:sp>
              <p:sp>
                <p:nvSpPr>
                  <p:cNvPr id="35" name="isḷîḍe">
                    <a:extLst>
                      <a:ext uri="{FF2B5EF4-FFF2-40B4-BE49-F238E27FC236}">
                        <a16:creationId xmlns:a16="http://schemas.microsoft.com/office/drawing/2014/main" id="{5076050F-9467-6BF7-955C-12032EDA06E1}"/>
                      </a:ext>
                    </a:extLst>
                  </p:cNvPr>
                  <p:cNvSpPr/>
                  <p:nvPr/>
                </p:nvSpPr>
                <p:spPr>
                  <a:xfrm>
                    <a:off x="4716376" y="5766219"/>
                    <a:ext cx="275406" cy="206554"/>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133 w 533400"/>
                      <a:gd name="connsiteY9" fmla="*/ 198741 h 400050"/>
                      <a:gd name="connsiteX10" fmla="*/ 351128 w 533400"/>
                      <a:gd name="connsiteY10" fmla="*/ 204456 h 400050"/>
                      <a:gd name="connsiteX11" fmla="*/ 351128 w 533400"/>
                      <a:gd name="connsiteY11" fmla="*/ 204456 h 400050"/>
                      <a:gd name="connsiteX12" fmla="*/ 267308 w 533400"/>
                      <a:gd name="connsiteY12" fmla="*/ 315899 h 400050"/>
                      <a:gd name="connsiteX13" fmla="*/ 264451 w 533400"/>
                      <a:gd name="connsiteY13" fmla="*/ 318756 h 400050"/>
                      <a:gd name="connsiteX14" fmla="*/ 224446 w 533400"/>
                      <a:gd name="connsiteY14" fmla="*/ 318756 h 400050"/>
                      <a:gd name="connsiteX15" fmla="*/ 224446 w 533400"/>
                      <a:gd name="connsiteY15" fmla="*/ 318756 h 400050"/>
                      <a:gd name="connsiteX16" fmla="*/ 162533 w 533400"/>
                      <a:gd name="connsiteY16" fmla="*/ 257796 h 400050"/>
                      <a:gd name="connsiteX17" fmla="*/ 160628 w 533400"/>
                      <a:gd name="connsiteY17" fmla="*/ 255891 h 400050"/>
                      <a:gd name="connsiteX18" fmla="*/ 120623 w 533400"/>
                      <a:gd name="connsiteY18" fmla="*/ 259701 h 400050"/>
                      <a:gd name="connsiteX19" fmla="*/ 120623 w 533400"/>
                      <a:gd name="connsiteY19" fmla="*/ 259701 h 400050"/>
                      <a:gd name="connsiteX20" fmla="*/ 32993 w 533400"/>
                      <a:gd name="connsiteY20" fmla="*/ 366381 h 400050"/>
                      <a:gd name="connsiteX21" fmla="*/ 31088 w 533400"/>
                      <a:gd name="connsiteY21" fmla="*/ 372096 h 400050"/>
                      <a:gd name="connsiteX22" fmla="*/ 40613 w 533400"/>
                      <a:gd name="connsiteY22" fmla="*/ 381621 h 400050"/>
                      <a:gd name="connsiteX23" fmla="*/ 40613 w 533400"/>
                      <a:gd name="connsiteY23" fmla="*/ 381621 h 400050"/>
                      <a:gd name="connsiteX24" fmla="*/ 497813 w 533400"/>
                      <a:gd name="connsiteY24" fmla="*/ 381621 h 400050"/>
                      <a:gd name="connsiteX25" fmla="*/ 503528 w 533400"/>
                      <a:gd name="connsiteY25" fmla="*/ 379716 h 400050"/>
                      <a:gd name="connsiteX26" fmla="*/ 506386 w 533400"/>
                      <a:gd name="connsiteY26" fmla="*/ 366381 h 400050"/>
                      <a:gd name="connsiteX27" fmla="*/ 506386 w 533400"/>
                      <a:gd name="connsiteY27" fmla="*/ 366381 h 400050"/>
                      <a:gd name="connsiteX28" fmla="*/ 398753 w 533400"/>
                      <a:gd name="connsiteY28" fmla="*/ 205409 h 400050"/>
                      <a:gd name="connsiteX29" fmla="*/ 391133 w 533400"/>
                      <a:gd name="connsiteY29" fmla="*/ 198741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626" y="621"/>
                          <a:pt x="534008" y="13004"/>
                          <a:pt x="534008" y="29196"/>
                        </a:cubicBezTo>
                        <a:lnTo>
                          <a:pt x="534008" y="372096"/>
                        </a:lnTo>
                        <a:cubicBezTo>
                          <a:pt x="534008" y="388289"/>
                          <a:pt x="521626" y="400671"/>
                          <a:pt x="505433" y="400671"/>
                        </a:cubicBezTo>
                        <a:lnTo>
                          <a:pt x="29183" y="400671"/>
                        </a:lnTo>
                        <a:cubicBezTo>
                          <a:pt x="12990" y="400671"/>
                          <a:pt x="608" y="388289"/>
                          <a:pt x="608" y="372096"/>
                        </a:cubicBezTo>
                        <a:lnTo>
                          <a:pt x="608" y="29196"/>
                        </a:lnTo>
                        <a:cubicBezTo>
                          <a:pt x="608" y="13004"/>
                          <a:pt x="12990" y="621"/>
                          <a:pt x="29183" y="621"/>
                        </a:cubicBezTo>
                        <a:lnTo>
                          <a:pt x="505433" y="621"/>
                        </a:lnTo>
                        <a:close/>
                        <a:moveTo>
                          <a:pt x="391133" y="198741"/>
                        </a:moveTo>
                        <a:cubicBezTo>
                          <a:pt x="378751" y="189216"/>
                          <a:pt x="360653" y="192074"/>
                          <a:pt x="351128" y="204456"/>
                        </a:cubicBezTo>
                        <a:lnTo>
                          <a:pt x="351128" y="204456"/>
                        </a:lnTo>
                        <a:lnTo>
                          <a:pt x="267308" y="315899"/>
                        </a:lnTo>
                        <a:cubicBezTo>
                          <a:pt x="266355" y="316851"/>
                          <a:pt x="265403" y="317804"/>
                          <a:pt x="264451" y="318756"/>
                        </a:cubicBezTo>
                        <a:cubicBezTo>
                          <a:pt x="253021" y="330186"/>
                          <a:pt x="234923" y="330186"/>
                          <a:pt x="224446" y="318756"/>
                        </a:cubicBezTo>
                        <a:lnTo>
                          <a:pt x="224446" y="318756"/>
                        </a:lnTo>
                        <a:lnTo>
                          <a:pt x="162533" y="257796"/>
                        </a:lnTo>
                        <a:cubicBezTo>
                          <a:pt x="161580" y="256844"/>
                          <a:pt x="161580" y="256844"/>
                          <a:pt x="160628" y="255891"/>
                        </a:cubicBezTo>
                        <a:cubicBezTo>
                          <a:pt x="148246" y="245414"/>
                          <a:pt x="130148" y="247319"/>
                          <a:pt x="120623" y="259701"/>
                        </a:cubicBezTo>
                        <a:lnTo>
                          <a:pt x="120623" y="259701"/>
                        </a:lnTo>
                        <a:lnTo>
                          <a:pt x="32993" y="366381"/>
                        </a:lnTo>
                        <a:cubicBezTo>
                          <a:pt x="32040" y="368286"/>
                          <a:pt x="31088" y="370191"/>
                          <a:pt x="31088" y="372096"/>
                        </a:cubicBezTo>
                        <a:cubicBezTo>
                          <a:pt x="31088" y="377811"/>
                          <a:pt x="34898" y="381621"/>
                          <a:pt x="40613" y="381621"/>
                        </a:cubicBezTo>
                        <a:lnTo>
                          <a:pt x="40613" y="381621"/>
                        </a:lnTo>
                        <a:lnTo>
                          <a:pt x="497813" y="381621"/>
                        </a:lnTo>
                        <a:cubicBezTo>
                          <a:pt x="499718" y="381621"/>
                          <a:pt x="501623" y="380669"/>
                          <a:pt x="503528" y="379716"/>
                        </a:cubicBezTo>
                        <a:cubicBezTo>
                          <a:pt x="508290" y="376859"/>
                          <a:pt x="509243" y="371144"/>
                          <a:pt x="506386" y="366381"/>
                        </a:cubicBezTo>
                        <a:lnTo>
                          <a:pt x="506386" y="366381"/>
                        </a:lnTo>
                        <a:lnTo>
                          <a:pt x="398753" y="205409"/>
                        </a:lnTo>
                        <a:cubicBezTo>
                          <a:pt x="395896" y="202551"/>
                          <a:pt x="393990" y="200646"/>
                          <a:pt x="391133" y="198741"/>
                        </a:cubicBezTo>
                        <a:close/>
                        <a:moveTo>
                          <a:pt x="95858" y="57771"/>
                        </a:moveTo>
                        <a:cubicBezTo>
                          <a:pt x="74903" y="57771"/>
                          <a:pt x="57758" y="74916"/>
                          <a:pt x="57758" y="95871"/>
                        </a:cubicBezTo>
                        <a:cubicBezTo>
                          <a:pt x="57758" y="116826"/>
                          <a:pt x="74903" y="133971"/>
                          <a:pt x="95858" y="133971"/>
                        </a:cubicBezTo>
                        <a:cubicBezTo>
                          <a:pt x="116813" y="133971"/>
                          <a:pt x="133958" y="116826"/>
                          <a:pt x="133958" y="95871"/>
                        </a:cubicBezTo>
                        <a:cubicBezTo>
                          <a:pt x="133958" y="74916"/>
                          <a:pt x="116813" y="57771"/>
                          <a:pt x="95858" y="57771"/>
                        </a:cubicBezTo>
                        <a:close/>
                      </a:path>
                    </a:pathLst>
                  </a:custGeom>
                  <a:solidFill>
                    <a:schemeClr val="bg1"/>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grpSp>
          <p:nvGrpSpPr>
            <p:cNvPr id="8" name="iṣḷîḑé">
              <a:extLst>
                <a:ext uri="{FF2B5EF4-FFF2-40B4-BE49-F238E27FC236}">
                  <a16:creationId xmlns:a16="http://schemas.microsoft.com/office/drawing/2014/main" id="{C974F5C0-964D-0D2C-DFA1-3448315CD1C6}"/>
                </a:ext>
              </a:extLst>
            </p:cNvPr>
            <p:cNvGrpSpPr/>
            <p:nvPr/>
          </p:nvGrpSpPr>
          <p:grpSpPr>
            <a:xfrm>
              <a:off x="0" y="3429000"/>
              <a:ext cx="4271264" cy="2694727"/>
              <a:chOff x="0" y="3429000"/>
              <a:chExt cx="4271264" cy="2694727"/>
            </a:xfrm>
          </p:grpSpPr>
          <p:cxnSp>
            <p:nvCxnSpPr>
              <p:cNvPr id="20" name="íśḻiḓe">
                <a:extLst>
                  <a:ext uri="{FF2B5EF4-FFF2-40B4-BE49-F238E27FC236}">
                    <a16:creationId xmlns:a16="http://schemas.microsoft.com/office/drawing/2014/main" id="{4B662D4C-A2FC-4F70-E441-2BFF411CEA81}"/>
                  </a:ext>
                </a:extLst>
              </p:cNvPr>
              <p:cNvCxnSpPr>
                <a:cxnSpLocks/>
              </p:cNvCxnSpPr>
              <p:nvPr/>
            </p:nvCxnSpPr>
            <p:spPr>
              <a:xfrm>
                <a:off x="0" y="3705120"/>
                <a:ext cx="4271264" cy="0"/>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21" name="iŝļíḓè">
                <a:extLst>
                  <a:ext uri="{FF2B5EF4-FFF2-40B4-BE49-F238E27FC236}">
                    <a16:creationId xmlns:a16="http://schemas.microsoft.com/office/drawing/2014/main" id="{BBE39809-C421-ECBB-037C-2CB11D0B3291}"/>
                  </a:ext>
                </a:extLst>
              </p:cNvPr>
              <p:cNvGrpSpPr/>
              <p:nvPr/>
            </p:nvGrpSpPr>
            <p:grpSpPr>
              <a:xfrm>
                <a:off x="1132903" y="3429000"/>
                <a:ext cx="2665857" cy="2694727"/>
                <a:chOff x="1132903" y="3429000"/>
                <a:chExt cx="2665857" cy="2694727"/>
              </a:xfrm>
            </p:grpSpPr>
            <p:grpSp>
              <p:nvGrpSpPr>
                <p:cNvPr id="22" name="íṣļïḑe">
                  <a:extLst>
                    <a:ext uri="{FF2B5EF4-FFF2-40B4-BE49-F238E27FC236}">
                      <a16:creationId xmlns:a16="http://schemas.microsoft.com/office/drawing/2014/main" id="{6F22B385-C815-9807-E08F-76AE214319D1}"/>
                    </a:ext>
                  </a:extLst>
                </p:cNvPr>
                <p:cNvGrpSpPr/>
                <p:nvPr/>
              </p:nvGrpSpPr>
              <p:grpSpPr>
                <a:xfrm>
                  <a:off x="1132903" y="4268844"/>
                  <a:ext cx="2665857" cy="1854883"/>
                  <a:chOff x="5867372" y="1574046"/>
                  <a:chExt cx="2286000" cy="1854883"/>
                </a:xfrm>
              </p:grpSpPr>
              <p:sp>
                <p:nvSpPr>
                  <p:cNvPr id="26" name="ïŝľîdé">
                    <a:extLst>
                      <a:ext uri="{FF2B5EF4-FFF2-40B4-BE49-F238E27FC236}">
                        <a16:creationId xmlns:a16="http://schemas.microsoft.com/office/drawing/2014/main" id="{ED4B6E17-D1FC-7084-A52A-D6869A0BE36A}"/>
                      </a:ext>
                    </a:extLst>
                  </p:cNvPr>
                  <p:cNvSpPr/>
                  <p:nvPr/>
                </p:nvSpPr>
                <p:spPr>
                  <a:xfrm>
                    <a:off x="5867372" y="1574046"/>
                    <a:ext cx="2286000" cy="1854883"/>
                  </a:xfrm>
                  <a:prstGeom prst="roundRect">
                    <a:avLst>
                      <a:gd name="adj" fmla="val 10000"/>
                    </a:avLst>
                  </a:prstGeom>
                  <a:solidFill>
                    <a:schemeClr val="tx1">
                      <a:lumMod val="25000"/>
                      <a:lumOff val="75000"/>
                      <a:alpha val="20000"/>
                    </a:schemeClr>
                  </a:solidFill>
                  <a:ln w="6055" cap="flat">
                    <a:noFill/>
                    <a:prstDash val="solid"/>
                    <a:miter/>
                  </a:ln>
                </p:spPr>
                <p:txBody>
                  <a:bodyPr rtlCol="0" anchor="ctr"/>
                  <a:lstStyle/>
                  <a:p>
                    <a:endParaRPr lang="zh-CN" altLang="en-US"/>
                  </a:p>
                </p:txBody>
              </p:sp>
              <p:grpSp>
                <p:nvGrpSpPr>
                  <p:cNvPr id="27" name="íŝľïḑè">
                    <a:extLst>
                      <a:ext uri="{FF2B5EF4-FFF2-40B4-BE49-F238E27FC236}">
                        <a16:creationId xmlns:a16="http://schemas.microsoft.com/office/drawing/2014/main" id="{9DA2DD40-2BBE-964B-E050-8920E51E2732}"/>
                      </a:ext>
                    </a:extLst>
                  </p:cNvPr>
                  <p:cNvGrpSpPr>
                    <a:grpSpLocks/>
                  </p:cNvGrpSpPr>
                  <p:nvPr/>
                </p:nvGrpSpPr>
                <p:grpSpPr>
                  <a:xfrm>
                    <a:off x="6025776" y="1673455"/>
                    <a:ext cx="1969192" cy="1572745"/>
                    <a:chOff x="7119256" y="4813612"/>
                    <a:chExt cx="2338272" cy="1134818"/>
                  </a:xfrm>
                  <a:noFill/>
                </p:grpSpPr>
                <p:sp>
                  <p:nvSpPr>
                    <p:cNvPr id="28" name="ïśliḍè">
                      <a:extLst>
                        <a:ext uri="{FF2B5EF4-FFF2-40B4-BE49-F238E27FC236}">
                          <a16:creationId xmlns:a16="http://schemas.microsoft.com/office/drawing/2014/main" id="{D5705EE9-3175-ED7C-C56A-789309C4EC03}"/>
                        </a:ext>
                      </a:extLst>
                    </p:cNvPr>
                    <p:cNvSpPr/>
                    <p:nvPr/>
                  </p:nvSpPr>
                  <p:spPr>
                    <a:xfrm>
                      <a:off x="7363481" y="4813612"/>
                      <a:ext cx="1619469" cy="3310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0000" bIns="9000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zh-CN" altLang="en-US" b="1" dirty="0">
                          <a:solidFill>
                            <a:schemeClr val="tx1"/>
                          </a:solidFill>
                        </a:rPr>
                        <a:t>（</a:t>
                      </a:r>
                      <a:r>
                        <a:rPr kumimoji="1" lang="en-US" altLang="zh-CN" b="1" dirty="0">
                          <a:solidFill>
                            <a:schemeClr val="tx1"/>
                          </a:solidFill>
                        </a:rPr>
                        <a:t>1</a:t>
                      </a:r>
                      <a:r>
                        <a:rPr kumimoji="1" lang="zh-CN" altLang="en-US" b="1" dirty="0">
                          <a:solidFill>
                            <a:schemeClr val="tx1"/>
                          </a:solidFill>
                        </a:rPr>
                        <a:t>）宽渠道</a:t>
                      </a:r>
                      <a:endParaRPr kumimoji="1" lang="en-US" altLang="zh-CN" b="1" dirty="0">
                        <a:solidFill>
                          <a:schemeClr val="tx1"/>
                        </a:solidFill>
                      </a:endParaRPr>
                    </a:p>
                  </p:txBody>
                </p:sp>
                <p:sp>
                  <p:nvSpPr>
                    <p:cNvPr id="29" name="íŝľïḓe">
                      <a:extLst>
                        <a:ext uri="{FF2B5EF4-FFF2-40B4-BE49-F238E27FC236}">
                          <a16:creationId xmlns:a16="http://schemas.microsoft.com/office/drawing/2014/main" id="{AAAAFCE5-636F-31D5-97B7-C13291EA6E4C}"/>
                        </a:ext>
                      </a:extLst>
                    </p:cNvPr>
                    <p:cNvSpPr/>
                    <p:nvPr/>
                  </p:nvSpPr>
                  <p:spPr>
                    <a:xfrm>
                      <a:off x="7119256" y="5120981"/>
                      <a:ext cx="2338272" cy="827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pPr>
                      <a:r>
                        <a:rPr kumimoji="1" lang="zh-CN" altLang="en-US" sz="1600" dirty="0">
                          <a:solidFill>
                            <a:schemeClr val="tx1"/>
                          </a:solidFill>
                        </a:rPr>
                        <a:t>宽渠道是指制造商通过较多的同类型中间商分销其商品，分销面广泛。</a:t>
                      </a:r>
                      <a:endParaRPr kumimoji="1" lang="en-US" altLang="zh-CN" sz="1600" dirty="0">
                        <a:solidFill>
                          <a:schemeClr val="tx1"/>
                        </a:solidFill>
                      </a:endParaRPr>
                    </a:p>
                  </p:txBody>
                </p:sp>
              </p:grpSp>
            </p:grpSp>
            <p:grpSp>
              <p:nvGrpSpPr>
                <p:cNvPr id="23" name="îṧlíḋê">
                  <a:extLst>
                    <a:ext uri="{FF2B5EF4-FFF2-40B4-BE49-F238E27FC236}">
                      <a16:creationId xmlns:a16="http://schemas.microsoft.com/office/drawing/2014/main" id="{672B1B0F-B7DF-492B-739D-9C79EEDABC4B}"/>
                    </a:ext>
                  </a:extLst>
                </p:cNvPr>
                <p:cNvGrpSpPr/>
                <p:nvPr/>
              </p:nvGrpSpPr>
              <p:grpSpPr>
                <a:xfrm>
                  <a:off x="2195831" y="3429000"/>
                  <a:ext cx="540000" cy="540000"/>
                  <a:chOff x="6096000" y="3294813"/>
                  <a:chExt cx="540000" cy="540000"/>
                </a:xfrm>
              </p:grpSpPr>
              <p:sp>
                <p:nvSpPr>
                  <p:cNvPr id="24" name="î$ḻîḓê">
                    <a:extLst>
                      <a:ext uri="{FF2B5EF4-FFF2-40B4-BE49-F238E27FC236}">
                        <a16:creationId xmlns:a16="http://schemas.microsoft.com/office/drawing/2014/main" id="{C847A823-59A2-34B4-B509-DD630C8A5B8F}"/>
                      </a:ext>
                    </a:extLst>
                  </p:cNvPr>
                  <p:cNvSpPr txBox="1"/>
                  <p:nvPr/>
                </p:nvSpPr>
                <p:spPr>
                  <a:xfrm>
                    <a:off x="6096000" y="3294813"/>
                    <a:ext cx="540000" cy="540000"/>
                  </a:xfrm>
                  <a:prstGeom prst="ellipse">
                    <a:avLst/>
                  </a:prstGeom>
                  <a:solidFill>
                    <a:schemeClr val="accent1"/>
                  </a:solidFill>
                </p:spPr>
                <p:txBody>
                  <a:bodyPr wrap="none" lIns="108000" tIns="108000" rIns="108000" bIns="108000" rtlCol="0" anchor="ctr" anchorCtr="0">
                    <a:noAutofit/>
                  </a:bodyPr>
                  <a:lstStyle/>
                  <a:p>
                    <a:pPr algn="ctr"/>
                    <a:endParaRPr kumimoji="1" lang="zh-CN" altLang="en-US" sz="2000" b="1" dirty="0">
                      <a:noFill/>
                    </a:endParaRPr>
                  </a:p>
                </p:txBody>
              </p:sp>
              <p:sp>
                <p:nvSpPr>
                  <p:cNvPr id="25" name="iŝlíḑe">
                    <a:extLst>
                      <a:ext uri="{FF2B5EF4-FFF2-40B4-BE49-F238E27FC236}">
                        <a16:creationId xmlns:a16="http://schemas.microsoft.com/office/drawing/2014/main" id="{9FEAB6E4-96F0-D73A-B179-CC43C4AB4802}"/>
                      </a:ext>
                    </a:extLst>
                  </p:cNvPr>
                  <p:cNvSpPr/>
                  <p:nvPr/>
                </p:nvSpPr>
                <p:spPr>
                  <a:xfrm>
                    <a:off x="6252886" y="3427110"/>
                    <a:ext cx="226228" cy="275406"/>
                  </a:xfrm>
                  <a:custGeom>
                    <a:avLst/>
                    <a:gdLst>
                      <a:gd name="connsiteX0" fmla="*/ 284197 w 438150"/>
                      <a:gd name="connsiteY0" fmla="*/ 621 h 533400"/>
                      <a:gd name="connsiteX1" fmla="*/ 286102 w 438150"/>
                      <a:gd name="connsiteY1" fmla="*/ 621 h 533400"/>
                      <a:gd name="connsiteX2" fmla="*/ 286102 w 438150"/>
                      <a:gd name="connsiteY2" fmla="*/ 124446 h 533400"/>
                      <a:gd name="connsiteX3" fmla="*/ 286102 w 438150"/>
                      <a:gd name="connsiteY3" fmla="*/ 126351 h 533400"/>
                      <a:gd name="connsiteX4" fmla="*/ 314677 w 438150"/>
                      <a:gd name="connsiteY4" fmla="*/ 153021 h 533400"/>
                      <a:gd name="connsiteX5" fmla="*/ 314677 w 438150"/>
                      <a:gd name="connsiteY5" fmla="*/ 153021 h 533400"/>
                      <a:gd name="connsiteX6" fmla="*/ 438502 w 438150"/>
                      <a:gd name="connsiteY6" fmla="*/ 153021 h 533400"/>
                      <a:gd name="connsiteX7" fmla="*/ 438502 w 438150"/>
                      <a:gd name="connsiteY7" fmla="*/ 154926 h 533400"/>
                      <a:gd name="connsiteX8" fmla="*/ 438502 w 438150"/>
                      <a:gd name="connsiteY8" fmla="*/ 505446 h 533400"/>
                      <a:gd name="connsiteX9" fmla="*/ 409927 w 438150"/>
                      <a:gd name="connsiteY9" fmla="*/ 534021 h 533400"/>
                      <a:gd name="connsiteX10" fmla="*/ 28927 w 438150"/>
                      <a:gd name="connsiteY10" fmla="*/ 534021 h 533400"/>
                      <a:gd name="connsiteX11" fmla="*/ 352 w 438150"/>
                      <a:gd name="connsiteY11" fmla="*/ 505446 h 533400"/>
                      <a:gd name="connsiteX12" fmla="*/ 352 w 438150"/>
                      <a:gd name="connsiteY12" fmla="*/ 29196 h 533400"/>
                      <a:gd name="connsiteX13" fmla="*/ 28927 w 438150"/>
                      <a:gd name="connsiteY13" fmla="*/ 621 h 533400"/>
                      <a:gd name="connsiteX14" fmla="*/ 284197 w 438150"/>
                      <a:gd name="connsiteY14" fmla="*/ 621 h 533400"/>
                      <a:gd name="connsiteX15" fmla="*/ 248002 w 438150"/>
                      <a:gd name="connsiteY15" fmla="*/ 200646 h 533400"/>
                      <a:gd name="connsiteX16" fmla="*/ 152752 w 438150"/>
                      <a:gd name="connsiteY16" fmla="*/ 200646 h 533400"/>
                      <a:gd name="connsiteX17" fmla="*/ 152752 w 438150"/>
                      <a:gd name="connsiteY17" fmla="*/ 410196 h 533400"/>
                      <a:gd name="connsiteX18" fmla="*/ 171802 w 438150"/>
                      <a:gd name="connsiteY18" fmla="*/ 410196 h 533400"/>
                      <a:gd name="connsiteX19" fmla="*/ 171802 w 438150"/>
                      <a:gd name="connsiteY19" fmla="*/ 314946 h 533400"/>
                      <a:gd name="connsiteX20" fmla="*/ 248002 w 438150"/>
                      <a:gd name="connsiteY20" fmla="*/ 314946 h 533400"/>
                      <a:gd name="connsiteX21" fmla="*/ 249907 w 438150"/>
                      <a:gd name="connsiteY21" fmla="*/ 314946 h 533400"/>
                      <a:gd name="connsiteX22" fmla="*/ 305152 w 438150"/>
                      <a:gd name="connsiteY22" fmla="*/ 257796 h 533400"/>
                      <a:gd name="connsiteX23" fmla="*/ 248002 w 438150"/>
                      <a:gd name="connsiteY23" fmla="*/ 200646 h 533400"/>
                      <a:gd name="connsiteX24" fmla="*/ 248002 w 438150"/>
                      <a:gd name="connsiteY24" fmla="*/ 200646 h 533400"/>
                      <a:gd name="connsiteX25" fmla="*/ 248002 w 438150"/>
                      <a:gd name="connsiteY25" fmla="*/ 219696 h 533400"/>
                      <a:gd name="connsiteX26" fmla="*/ 286102 w 438150"/>
                      <a:gd name="connsiteY26" fmla="*/ 257796 h 533400"/>
                      <a:gd name="connsiteX27" fmla="*/ 248002 w 438150"/>
                      <a:gd name="connsiteY27" fmla="*/ 295896 h 533400"/>
                      <a:gd name="connsiteX28" fmla="*/ 248002 w 438150"/>
                      <a:gd name="connsiteY28" fmla="*/ 295896 h 533400"/>
                      <a:gd name="connsiteX29" fmla="*/ 171802 w 438150"/>
                      <a:gd name="connsiteY29" fmla="*/ 295896 h 533400"/>
                      <a:gd name="connsiteX30" fmla="*/ 171802 w 438150"/>
                      <a:gd name="connsiteY30" fmla="*/ 219696 h 533400"/>
                      <a:gd name="connsiteX31" fmla="*/ 248002 w 438150"/>
                      <a:gd name="connsiteY31" fmla="*/ 219696 h 533400"/>
                      <a:gd name="connsiteX32" fmla="*/ 428977 w 438150"/>
                      <a:gd name="connsiteY32" fmla="*/ 133971 h 533400"/>
                      <a:gd name="connsiteX33" fmla="*/ 314677 w 438150"/>
                      <a:gd name="connsiteY33" fmla="*/ 133971 h 533400"/>
                      <a:gd name="connsiteX34" fmla="*/ 313724 w 438150"/>
                      <a:gd name="connsiteY34" fmla="*/ 133971 h 533400"/>
                      <a:gd name="connsiteX35" fmla="*/ 305152 w 438150"/>
                      <a:gd name="connsiteY35" fmla="*/ 124446 h 533400"/>
                      <a:gd name="connsiteX36" fmla="*/ 305152 w 438150"/>
                      <a:gd name="connsiteY36" fmla="*/ 124446 h 533400"/>
                      <a:gd name="connsiteX37" fmla="*/ 305152 w 438150"/>
                      <a:gd name="connsiteY37" fmla="*/ 10146 h 533400"/>
                      <a:gd name="connsiteX38" fmla="*/ 428977 w 438150"/>
                      <a:gd name="connsiteY38" fmla="*/ 133971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38150" h="533400">
                        <a:moveTo>
                          <a:pt x="284197" y="621"/>
                        </a:moveTo>
                        <a:cubicBezTo>
                          <a:pt x="285149" y="621"/>
                          <a:pt x="286102" y="621"/>
                          <a:pt x="286102" y="621"/>
                        </a:cubicBezTo>
                        <a:lnTo>
                          <a:pt x="286102" y="124446"/>
                        </a:lnTo>
                        <a:lnTo>
                          <a:pt x="286102" y="126351"/>
                        </a:lnTo>
                        <a:cubicBezTo>
                          <a:pt x="287055" y="141591"/>
                          <a:pt x="299437" y="153021"/>
                          <a:pt x="314677" y="153021"/>
                        </a:cubicBezTo>
                        <a:lnTo>
                          <a:pt x="314677" y="153021"/>
                        </a:lnTo>
                        <a:lnTo>
                          <a:pt x="438502" y="153021"/>
                        </a:lnTo>
                        <a:cubicBezTo>
                          <a:pt x="438502" y="153974"/>
                          <a:pt x="438502" y="154926"/>
                          <a:pt x="438502" y="154926"/>
                        </a:cubicBezTo>
                        <a:lnTo>
                          <a:pt x="438502" y="505446"/>
                        </a:lnTo>
                        <a:cubicBezTo>
                          <a:pt x="438502" y="521639"/>
                          <a:pt x="426120" y="534021"/>
                          <a:pt x="409927" y="534021"/>
                        </a:cubicBezTo>
                        <a:lnTo>
                          <a:pt x="28927" y="534021"/>
                        </a:lnTo>
                        <a:cubicBezTo>
                          <a:pt x="12734" y="534021"/>
                          <a:pt x="352" y="521639"/>
                          <a:pt x="352" y="505446"/>
                        </a:cubicBezTo>
                        <a:lnTo>
                          <a:pt x="352" y="29196"/>
                        </a:lnTo>
                        <a:cubicBezTo>
                          <a:pt x="352" y="13004"/>
                          <a:pt x="12734" y="621"/>
                          <a:pt x="28927" y="621"/>
                        </a:cubicBezTo>
                        <a:lnTo>
                          <a:pt x="284197" y="621"/>
                        </a:lnTo>
                        <a:close/>
                        <a:moveTo>
                          <a:pt x="248002" y="200646"/>
                        </a:moveTo>
                        <a:lnTo>
                          <a:pt x="152752" y="200646"/>
                        </a:lnTo>
                        <a:lnTo>
                          <a:pt x="152752" y="410196"/>
                        </a:lnTo>
                        <a:lnTo>
                          <a:pt x="171802" y="410196"/>
                        </a:lnTo>
                        <a:lnTo>
                          <a:pt x="171802" y="314946"/>
                        </a:lnTo>
                        <a:lnTo>
                          <a:pt x="248002" y="314946"/>
                        </a:lnTo>
                        <a:lnTo>
                          <a:pt x="249907" y="314946"/>
                        </a:lnTo>
                        <a:cubicBezTo>
                          <a:pt x="280387" y="313994"/>
                          <a:pt x="305152" y="288276"/>
                          <a:pt x="305152" y="257796"/>
                        </a:cubicBezTo>
                        <a:cubicBezTo>
                          <a:pt x="305152" y="226364"/>
                          <a:pt x="279434" y="200646"/>
                          <a:pt x="248002" y="200646"/>
                        </a:cubicBezTo>
                        <a:lnTo>
                          <a:pt x="248002" y="200646"/>
                        </a:lnTo>
                        <a:close/>
                        <a:moveTo>
                          <a:pt x="248002" y="219696"/>
                        </a:moveTo>
                        <a:cubicBezTo>
                          <a:pt x="268957" y="219696"/>
                          <a:pt x="286102" y="236841"/>
                          <a:pt x="286102" y="257796"/>
                        </a:cubicBezTo>
                        <a:cubicBezTo>
                          <a:pt x="286102" y="278751"/>
                          <a:pt x="268957" y="295896"/>
                          <a:pt x="248002" y="295896"/>
                        </a:cubicBezTo>
                        <a:lnTo>
                          <a:pt x="248002" y="295896"/>
                        </a:lnTo>
                        <a:lnTo>
                          <a:pt x="171802" y="295896"/>
                        </a:lnTo>
                        <a:lnTo>
                          <a:pt x="171802" y="219696"/>
                        </a:lnTo>
                        <a:lnTo>
                          <a:pt x="248002" y="219696"/>
                        </a:lnTo>
                        <a:close/>
                        <a:moveTo>
                          <a:pt x="428977" y="133971"/>
                        </a:moveTo>
                        <a:lnTo>
                          <a:pt x="314677" y="133971"/>
                        </a:lnTo>
                        <a:lnTo>
                          <a:pt x="313724" y="133971"/>
                        </a:lnTo>
                        <a:cubicBezTo>
                          <a:pt x="308962" y="133019"/>
                          <a:pt x="305152" y="129209"/>
                          <a:pt x="305152" y="124446"/>
                        </a:cubicBezTo>
                        <a:lnTo>
                          <a:pt x="305152" y="124446"/>
                        </a:lnTo>
                        <a:lnTo>
                          <a:pt x="305152" y="10146"/>
                        </a:lnTo>
                        <a:lnTo>
                          <a:pt x="428977" y="133971"/>
                        </a:lnTo>
                        <a:close/>
                      </a:path>
                    </a:pathLst>
                  </a:custGeom>
                  <a:solidFill>
                    <a:schemeClr val="bg1"/>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grpSp>
          <p:nvGrpSpPr>
            <p:cNvPr id="9" name="îś1íḑé">
              <a:extLst>
                <a:ext uri="{FF2B5EF4-FFF2-40B4-BE49-F238E27FC236}">
                  <a16:creationId xmlns:a16="http://schemas.microsoft.com/office/drawing/2014/main" id="{3BA74786-3643-11CF-4041-8698AABE2564}"/>
                </a:ext>
              </a:extLst>
            </p:cNvPr>
            <p:cNvGrpSpPr/>
            <p:nvPr/>
          </p:nvGrpSpPr>
          <p:grpSpPr>
            <a:xfrm>
              <a:off x="7908036" y="3429000"/>
              <a:ext cx="4283964" cy="3236098"/>
              <a:chOff x="7908036" y="3429000"/>
              <a:chExt cx="4283964" cy="3236098"/>
            </a:xfrm>
          </p:grpSpPr>
          <p:cxnSp>
            <p:nvCxnSpPr>
              <p:cNvPr id="10" name="iṡliḍê">
                <a:extLst>
                  <a:ext uri="{FF2B5EF4-FFF2-40B4-BE49-F238E27FC236}">
                    <a16:creationId xmlns:a16="http://schemas.microsoft.com/office/drawing/2014/main" id="{DD55D63B-A449-ACEB-1528-8C2C548BDA4D}"/>
                  </a:ext>
                </a:extLst>
              </p:cNvPr>
              <p:cNvCxnSpPr>
                <a:cxnSpLocks/>
              </p:cNvCxnSpPr>
              <p:nvPr/>
            </p:nvCxnSpPr>
            <p:spPr>
              <a:xfrm>
                <a:off x="7908036" y="3705120"/>
                <a:ext cx="4283964" cy="0"/>
              </a:xfrm>
              <a:prstGeom prst="straightConnector1">
                <a:avLst/>
              </a:prstGeom>
              <a:ln w="15875">
                <a:solidFill>
                  <a:schemeClr val="tx1">
                    <a:lumMod val="50000"/>
                    <a:lumOff val="50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11" name="îşḻíďè">
                <a:extLst>
                  <a:ext uri="{FF2B5EF4-FFF2-40B4-BE49-F238E27FC236}">
                    <a16:creationId xmlns:a16="http://schemas.microsoft.com/office/drawing/2014/main" id="{D1F40551-74C3-8B83-A239-E074F381F46C}"/>
                  </a:ext>
                </a:extLst>
              </p:cNvPr>
              <p:cNvGrpSpPr/>
              <p:nvPr/>
            </p:nvGrpSpPr>
            <p:grpSpPr>
              <a:xfrm>
                <a:off x="8380539" y="3429000"/>
                <a:ext cx="2665857" cy="3236098"/>
                <a:chOff x="8380539" y="3429000"/>
                <a:chExt cx="2665857" cy="3236098"/>
              </a:xfrm>
            </p:grpSpPr>
            <p:grpSp>
              <p:nvGrpSpPr>
                <p:cNvPr id="12" name="íSľîḋè">
                  <a:extLst>
                    <a:ext uri="{FF2B5EF4-FFF2-40B4-BE49-F238E27FC236}">
                      <a16:creationId xmlns:a16="http://schemas.microsoft.com/office/drawing/2014/main" id="{22F465A7-5253-D13C-E6B6-B2B28CEC0556}"/>
                    </a:ext>
                  </a:extLst>
                </p:cNvPr>
                <p:cNvGrpSpPr/>
                <p:nvPr/>
              </p:nvGrpSpPr>
              <p:grpSpPr>
                <a:xfrm>
                  <a:off x="8380539" y="4268844"/>
                  <a:ext cx="2665857" cy="2396254"/>
                  <a:chOff x="5867372" y="1574046"/>
                  <a:chExt cx="2286000" cy="2396254"/>
                </a:xfrm>
              </p:grpSpPr>
              <p:sp>
                <p:nvSpPr>
                  <p:cNvPr id="16" name="ísļídé">
                    <a:extLst>
                      <a:ext uri="{FF2B5EF4-FFF2-40B4-BE49-F238E27FC236}">
                        <a16:creationId xmlns:a16="http://schemas.microsoft.com/office/drawing/2014/main" id="{92F18D0F-7CE0-C743-05B0-E583277FA913}"/>
                      </a:ext>
                    </a:extLst>
                  </p:cNvPr>
                  <p:cNvSpPr/>
                  <p:nvPr/>
                </p:nvSpPr>
                <p:spPr>
                  <a:xfrm>
                    <a:off x="5867372" y="1574046"/>
                    <a:ext cx="2286000" cy="2396249"/>
                  </a:xfrm>
                  <a:prstGeom prst="roundRect">
                    <a:avLst>
                      <a:gd name="adj" fmla="val 10000"/>
                    </a:avLst>
                  </a:prstGeom>
                  <a:solidFill>
                    <a:schemeClr val="tx1">
                      <a:lumMod val="25000"/>
                      <a:lumOff val="75000"/>
                      <a:alpha val="20000"/>
                    </a:schemeClr>
                  </a:solidFill>
                  <a:ln w="6055" cap="flat">
                    <a:noFill/>
                    <a:prstDash val="solid"/>
                    <a:miter/>
                  </a:ln>
                </p:spPr>
                <p:txBody>
                  <a:bodyPr rtlCol="0" anchor="ctr"/>
                  <a:lstStyle/>
                  <a:p>
                    <a:endParaRPr lang="zh-CN" altLang="en-US"/>
                  </a:p>
                </p:txBody>
              </p:sp>
              <p:grpSp>
                <p:nvGrpSpPr>
                  <p:cNvPr id="17" name="is1íḋè">
                    <a:extLst>
                      <a:ext uri="{FF2B5EF4-FFF2-40B4-BE49-F238E27FC236}">
                        <a16:creationId xmlns:a16="http://schemas.microsoft.com/office/drawing/2014/main" id="{DCAEEF3F-97CE-4290-9AB4-BD1125DA375D}"/>
                      </a:ext>
                    </a:extLst>
                  </p:cNvPr>
                  <p:cNvGrpSpPr>
                    <a:grpSpLocks/>
                  </p:cNvGrpSpPr>
                  <p:nvPr/>
                </p:nvGrpSpPr>
                <p:grpSpPr>
                  <a:xfrm>
                    <a:off x="5917861" y="1629003"/>
                    <a:ext cx="2077109" cy="2341297"/>
                    <a:chOff x="6991113" y="4781543"/>
                    <a:chExt cx="2466415" cy="1689370"/>
                  </a:xfrm>
                  <a:noFill/>
                </p:grpSpPr>
                <p:sp>
                  <p:nvSpPr>
                    <p:cNvPr id="18" name="iṡlïḋê">
                      <a:extLst>
                        <a:ext uri="{FF2B5EF4-FFF2-40B4-BE49-F238E27FC236}">
                          <a16:creationId xmlns:a16="http://schemas.microsoft.com/office/drawing/2014/main" id="{D0FD516F-24BE-366D-8FBF-B6242F92A9A6}"/>
                        </a:ext>
                      </a:extLst>
                    </p:cNvPr>
                    <p:cNvSpPr/>
                    <p:nvPr/>
                  </p:nvSpPr>
                  <p:spPr>
                    <a:xfrm>
                      <a:off x="6991113" y="4781543"/>
                      <a:ext cx="2338272" cy="3310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0000" bIns="9000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zh-CN" altLang="en-US" b="1" dirty="0">
                          <a:solidFill>
                            <a:schemeClr val="tx1"/>
                          </a:solidFill>
                        </a:rPr>
                        <a:t>（</a:t>
                      </a:r>
                      <a:r>
                        <a:rPr kumimoji="1" lang="en-US" altLang="zh-CN" b="1" dirty="0">
                          <a:solidFill>
                            <a:schemeClr val="tx1"/>
                          </a:solidFill>
                        </a:rPr>
                        <a:t>3</a:t>
                      </a:r>
                      <a:r>
                        <a:rPr kumimoji="1" lang="zh-CN" altLang="en-US" b="1" dirty="0">
                          <a:solidFill>
                            <a:schemeClr val="tx1"/>
                          </a:solidFill>
                        </a:rPr>
                        <a:t>）两者的区别</a:t>
                      </a:r>
                      <a:endParaRPr kumimoji="1" lang="en-US" altLang="zh-CN" b="1" dirty="0">
                        <a:solidFill>
                          <a:schemeClr val="tx1"/>
                        </a:solidFill>
                      </a:endParaRPr>
                    </a:p>
                  </p:txBody>
                </p:sp>
                <p:sp>
                  <p:nvSpPr>
                    <p:cNvPr id="19" name="îṥḷiďê">
                      <a:extLst>
                        <a:ext uri="{FF2B5EF4-FFF2-40B4-BE49-F238E27FC236}">
                          <a16:creationId xmlns:a16="http://schemas.microsoft.com/office/drawing/2014/main" id="{5A5CDDC9-B465-768A-B7BA-5CD812221909}"/>
                        </a:ext>
                      </a:extLst>
                    </p:cNvPr>
                    <p:cNvSpPr/>
                    <p:nvPr/>
                  </p:nvSpPr>
                  <p:spPr>
                    <a:xfrm>
                      <a:off x="7119256" y="5120981"/>
                      <a:ext cx="2338272" cy="13499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pPr>
                      <a:r>
                        <a:rPr kumimoji="1" lang="zh-CN" altLang="en-US" sz="1400" dirty="0">
                          <a:solidFill>
                            <a:schemeClr val="tx1"/>
                          </a:solidFill>
                        </a:rPr>
                        <a:t>宽渠道：同类型中间商较多，分销面广泛、适用生活必需品</a:t>
                      </a:r>
                    </a:p>
                    <a:p>
                      <a:pPr algn="ctr">
                        <a:lnSpc>
                          <a:spcPct val="130000"/>
                        </a:lnSpc>
                      </a:pPr>
                      <a:r>
                        <a:rPr kumimoji="1" lang="zh-CN" altLang="en-US" sz="1400" dirty="0">
                          <a:solidFill>
                            <a:schemeClr val="tx1"/>
                          </a:solidFill>
                        </a:rPr>
                        <a:t>窄渠道：同类型中间商较少、分销面狭窄、适用专业用品</a:t>
                      </a:r>
                      <a:endParaRPr kumimoji="1" lang="en-US" altLang="zh-CN" sz="1400" dirty="0">
                        <a:solidFill>
                          <a:schemeClr val="tx1"/>
                        </a:solidFill>
                      </a:endParaRPr>
                    </a:p>
                  </p:txBody>
                </p:sp>
              </p:grpSp>
            </p:grpSp>
            <p:grpSp>
              <p:nvGrpSpPr>
                <p:cNvPr id="13" name="ïṣḷïdé">
                  <a:extLst>
                    <a:ext uri="{FF2B5EF4-FFF2-40B4-BE49-F238E27FC236}">
                      <a16:creationId xmlns:a16="http://schemas.microsoft.com/office/drawing/2014/main" id="{062C470C-FB61-2927-D95A-17F1E74AACFA}"/>
                    </a:ext>
                  </a:extLst>
                </p:cNvPr>
                <p:cNvGrpSpPr>
                  <a:grpSpLocks/>
                </p:cNvGrpSpPr>
                <p:nvPr/>
              </p:nvGrpSpPr>
              <p:grpSpPr>
                <a:xfrm>
                  <a:off x="9443467" y="3429000"/>
                  <a:ext cx="540000" cy="540000"/>
                  <a:chOff x="5460031" y="5599496"/>
                  <a:chExt cx="540000" cy="540000"/>
                </a:xfrm>
              </p:grpSpPr>
              <p:sp>
                <p:nvSpPr>
                  <p:cNvPr id="14" name="îš1îďè">
                    <a:extLst>
                      <a:ext uri="{FF2B5EF4-FFF2-40B4-BE49-F238E27FC236}">
                        <a16:creationId xmlns:a16="http://schemas.microsoft.com/office/drawing/2014/main" id="{1EAF465C-C1E6-BD72-1CCD-15956EBC393E}"/>
                      </a:ext>
                    </a:extLst>
                  </p:cNvPr>
                  <p:cNvSpPr txBox="1"/>
                  <p:nvPr/>
                </p:nvSpPr>
                <p:spPr>
                  <a:xfrm>
                    <a:off x="5460031" y="5599496"/>
                    <a:ext cx="540000" cy="540000"/>
                  </a:xfrm>
                  <a:prstGeom prst="ellipse">
                    <a:avLst/>
                  </a:prstGeom>
                  <a:solidFill>
                    <a:schemeClr val="accent1"/>
                  </a:solidFill>
                </p:spPr>
                <p:txBody>
                  <a:bodyPr wrap="none" lIns="108000" tIns="108000" rIns="108000" bIns="108000"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kumimoji="1" lang="zh-CN" altLang="en-US" sz="2000" b="1" dirty="0">
                      <a:noFill/>
                    </a:endParaRPr>
                  </a:p>
                </p:txBody>
              </p:sp>
              <p:sp>
                <p:nvSpPr>
                  <p:cNvPr id="15" name="ïṧľídè">
                    <a:extLst>
                      <a:ext uri="{FF2B5EF4-FFF2-40B4-BE49-F238E27FC236}">
                        <a16:creationId xmlns:a16="http://schemas.microsoft.com/office/drawing/2014/main" id="{D4D1DBA0-9DB6-7D96-020F-D92933AB632E}"/>
                      </a:ext>
                    </a:extLst>
                  </p:cNvPr>
                  <p:cNvSpPr/>
                  <p:nvPr/>
                </p:nvSpPr>
                <p:spPr>
                  <a:xfrm>
                    <a:off x="5604182" y="5734497"/>
                    <a:ext cx="251698" cy="269998"/>
                  </a:xfrm>
                  <a:custGeom>
                    <a:avLst/>
                    <a:gdLst>
                      <a:gd name="connsiteX0" fmla="*/ 8356 w 487477"/>
                      <a:gd name="connsiteY0" fmla="*/ 512114 h 522922"/>
                      <a:gd name="connsiteX1" fmla="*/ 8356 w 487477"/>
                      <a:gd name="connsiteY1" fmla="*/ 512114 h 522922"/>
                      <a:gd name="connsiteX2" fmla="*/ 8356 w 487477"/>
                      <a:gd name="connsiteY2" fmla="*/ 512114 h 522922"/>
                      <a:gd name="connsiteX3" fmla="*/ 7404 w 487477"/>
                      <a:gd name="connsiteY3" fmla="*/ 511161 h 522922"/>
                      <a:gd name="connsiteX4" fmla="*/ 5499 w 487477"/>
                      <a:gd name="connsiteY4" fmla="*/ 508303 h 522922"/>
                      <a:gd name="connsiteX5" fmla="*/ 5499 w 487477"/>
                      <a:gd name="connsiteY5" fmla="*/ 508303 h 522922"/>
                      <a:gd name="connsiteX6" fmla="*/ 5499 w 487477"/>
                      <a:gd name="connsiteY6" fmla="*/ 507351 h 522922"/>
                      <a:gd name="connsiteX7" fmla="*/ 4546 w 487477"/>
                      <a:gd name="connsiteY7" fmla="*/ 505446 h 522922"/>
                      <a:gd name="connsiteX8" fmla="*/ 3593 w 487477"/>
                      <a:gd name="connsiteY8" fmla="*/ 503541 h 522922"/>
                      <a:gd name="connsiteX9" fmla="*/ 3593 w 487477"/>
                      <a:gd name="connsiteY9" fmla="*/ 503541 h 522922"/>
                      <a:gd name="connsiteX10" fmla="*/ 3593 w 487477"/>
                      <a:gd name="connsiteY10" fmla="*/ 503541 h 522922"/>
                      <a:gd name="connsiteX11" fmla="*/ 3593 w 487477"/>
                      <a:gd name="connsiteY11" fmla="*/ 503541 h 522922"/>
                      <a:gd name="connsiteX12" fmla="*/ 2641 w 487477"/>
                      <a:gd name="connsiteY12" fmla="*/ 501636 h 522922"/>
                      <a:gd name="connsiteX13" fmla="*/ 2641 w 487477"/>
                      <a:gd name="connsiteY13" fmla="*/ 500684 h 522922"/>
                      <a:gd name="connsiteX14" fmla="*/ 1689 w 487477"/>
                      <a:gd name="connsiteY14" fmla="*/ 498778 h 522922"/>
                      <a:gd name="connsiteX15" fmla="*/ 736 w 487477"/>
                      <a:gd name="connsiteY15" fmla="*/ 494968 h 522922"/>
                      <a:gd name="connsiteX16" fmla="*/ 736 w 487477"/>
                      <a:gd name="connsiteY16" fmla="*/ 492111 h 522922"/>
                      <a:gd name="connsiteX17" fmla="*/ 736 w 487477"/>
                      <a:gd name="connsiteY17" fmla="*/ 485443 h 522922"/>
                      <a:gd name="connsiteX18" fmla="*/ 5499 w 487477"/>
                      <a:gd name="connsiteY18" fmla="*/ 467346 h 522922"/>
                      <a:gd name="connsiteX19" fmla="*/ 155041 w 487477"/>
                      <a:gd name="connsiteY19" fmla="*/ 151116 h 522922"/>
                      <a:gd name="connsiteX20" fmla="*/ 158851 w 487477"/>
                      <a:gd name="connsiteY20" fmla="*/ 134924 h 522922"/>
                      <a:gd name="connsiteX21" fmla="*/ 158851 w 487477"/>
                      <a:gd name="connsiteY21" fmla="*/ 19671 h 522922"/>
                      <a:gd name="connsiteX22" fmla="*/ 120751 w 487477"/>
                      <a:gd name="connsiteY22" fmla="*/ 19671 h 522922"/>
                      <a:gd name="connsiteX23" fmla="*/ 120751 w 487477"/>
                      <a:gd name="connsiteY23" fmla="*/ 621 h 522922"/>
                      <a:gd name="connsiteX24" fmla="*/ 368401 w 487477"/>
                      <a:gd name="connsiteY24" fmla="*/ 621 h 522922"/>
                      <a:gd name="connsiteX25" fmla="*/ 368401 w 487477"/>
                      <a:gd name="connsiteY25" fmla="*/ 19671 h 522922"/>
                      <a:gd name="connsiteX26" fmla="*/ 330301 w 487477"/>
                      <a:gd name="connsiteY26" fmla="*/ 19671 h 522922"/>
                      <a:gd name="connsiteX27" fmla="*/ 330301 w 487477"/>
                      <a:gd name="connsiteY27" fmla="*/ 134924 h 522922"/>
                      <a:gd name="connsiteX28" fmla="*/ 334111 w 487477"/>
                      <a:gd name="connsiteY28" fmla="*/ 151116 h 522922"/>
                      <a:gd name="connsiteX29" fmla="*/ 483654 w 487477"/>
                      <a:gd name="connsiteY29" fmla="*/ 467346 h 522922"/>
                      <a:gd name="connsiteX30" fmla="*/ 485558 w 487477"/>
                      <a:gd name="connsiteY30" fmla="*/ 504493 h 522922"/>
                      <a:gd name="connsiteX31" fmla="*/ 485558 w 487477"/>
                      <a:gd name="connsiteY31" fmla="*/ 504493 h 522922"/>
                      <a:gd name="connsiteX32" fmla="*/ 484606 w 487477"/>
                      <a:gd name="connsiteY32" fmla="*/ 506399 h 522922"/>
                      <a:gd name="connsiteX33" fmla="*/ 459841 w 487477"/>
                      <a:gd name="connsiteY33" fmla="*/ 523543 h 522922"/>
                      <a:gd name="connsiteX34" fmla="*/ 457936 w 487477"/>
                      <a:gd name="connsiteY34" fmla="*/ 523543 h 522922"/>
                      <a:gd name="connsiteX35" fmla="*/ 32168 w 487477"/>
                      <a:gd name="connsiteY35" fmla="*/ 523543 h 522922"/>
                      <a:gd name="connsiteX36" fmla="*/ 30264 w 487477"/>
                      <a:gd name="connsiteY36" fmla="*/ 523543 h 522922"/>
                      <a:gd name="connsiteX37" fmla="*/ 27406 w 487477"/>
                      <a:gd name="connsiteY37" fmla="*/ 523543 h 522922"/>
                      <a:gd name="connsiteX38" fmla="*/ 23596 w 487477"/>
                      <a:gd name="connsiteY38" fmla="*/ 522591 h 522922"/>
                      <a:gd name="connsiteX39" fmla="*/ 23596 w 487477"/>
                      <a:gd name="connsiteY39" fmla="*/ 522591 h 522922"/>
                      <a:gd name="connsiteX40" fmla="*/ 17881 w 487477"/>
                      <a:gd name="connsiteY40" fmla="*/ 520686 h 522922"/>
                      <a:gd name="connsiteX41" fmla="*/ 15976 w 487477"/>
                      <a:gd name="connsiteY41" fmla="*/ 519734 h 522922"/>
                      <a:gd name="connsiteX42" fmla="*/ 15024 w 487477"/>
                      <a:gd name="connsiteY42" fmla="*/ 518781 h 522922"/>
                      <a:gd name="connsiteX43" fmla="*/ 10261 w 487477"/>
                      <a:gd name="connsiteY43" fmla="*/ 514971 h 522922"/>
                      <a:gd name="connsiteX44" fmla="*/ 8356 w 487477"/>
                      <a:gd name="connsiteY44" fmla="*/ 512114 h 522922"/>
                      <a:gd name="connsiteX45" fmla="*/ 8356 w 487477"/>
                      <a:gd name="connsiteY45" fmla="*/ 512114 h 522922"/>
                      <a:gd name="connsiteX46" fmla="*/ 255054 w 487477"/>
                      <a:gd name="connsiteY46" fmla="*/ 402576 h 522922"/>
                      <a:gd name="connsiteX47" fmla="*/ 252196 w 487477"/>
                      <a:gd name="connsiteY47" fmla="*/ 404481 h 522922"/>
                      <a:gd name="connsiteX48" fmla="*/ 246481 w 487477"/>
                      <a:gd name="connsiteY48" fmla="*/ 408291 h 522922"/>
                      <a:gd name="connsiteX49" fmla="*/ 55029 w 487477"/>
                      <a:gd name="connsiteY49" fmla="*/ 414959 h 522922"/>
                      <a:gd name="connsiteX50" fmla="*/ 51218 w 487477"/>
                      <a:gd name="connsiteY50" fmla="*/ 413053 h 522922"/>
                      <a:gd name="connsiteX51" fmla="*/ 22643 w 487477"/>
                      <a:gd name="connsiteY51" fmla="*/ 474014 h 522922"/>
                      <a:gd name="connsiteX52" fmla="*/ 21691 w 487477"/>
                      <a:gd name="connsiteY52" fmla="*/ 475918 h 522922"/>
                      <a:gd name="connsiteX53" fmla="*/ 21691 w 487477"/>
                      <a:gd name="connsiteY53" fmla="*/ 495921 h 522922"/>
                      <a:gd name="connsiteX54" fmla="*/ 29311 w 487477"/>
                      <a:gd name="connsiteY54" fmla="*/ 502589 h 522922"/>
                      <a:gd name="connsiteX55" fmla="*/ 30264 w 487477"/>
                      <a:gd name="connsiteY55" fmla="*/ 502589 h 522922"/>
                      <a:gd name="connsiteX56" fmla="*/ 31216 w 487477"/>
                      <a:gd name="connsiteY56" fmla="*/ 502589 h 522922"/>
                      <a:gd name="connsiteX57" fmla="*/ 456983 w 487477"/>
                      <a:gd name="connsiteY57" fmla="*/ 502589 h 522922"/>
                      <a:gd name="connsiteX58" fmla="*/ 457936 w 487477"/>
                      <a:gd name="connsiteY58" fmla="*/ 502589 h 522922"/>
                      <a:gd name="connsiteX59" fmla="*/ 466508 w 487477"/>
                      <a:gd name="connsiteY59" fmla="*/ 495921 h 522922"/>
                      <a:gd name="connsiteX60" fmla="*/ 467461 w 487477"/>
                      <a:gd name="connsiteY60" fmla="*/ 477824 h 522922"/>
                      <a:gd name="connsiteX61" fmla="*/ 466508 w 487477"/>
                      <a:gd name="connsiteY61" fmla="*/ 475918 h 522922"/>
                      <a:gd name="connsiteX62" fmla="*/ 465556 w 487477"/>
                      <a:gd name="connsiteY62" fmla="*/ 474014 h 522922"/>
                      <a:gd name="connsiteX63" fmla="*/ 423646 w 487477"/>
                      <a:gd name="connsiteY63" fmla="*/ 385431 h 522922"/>
                      <a:gd name="connsiteX64" fmla="*/ 255054 w 487477"/>
                      <a:gd name="connsiteY64" fmla="*/ 402576 h 522922"/>
                      <a:gd name="connsiteX65" fmla="*/ 305536 w 487477"/>
                      <a:gd name="connsiteY65" fmla="*/ 255891 h 522922"/>
                      <a:gd name="connsiteX66" fmla="*/ 272199 w 487477"/>
                      <a:gd name="connsiteY66" fmla="*/ 289228 h 522922"/>
                      <a:gd name="connsiteX67" fmla="*/ 305536 w 487477"/>
                      <a:gd name="connsiteY67" fmla="*/ 322566 h 522922"/>
                      <a:gd name="connsiteX68" fmla="*/ 338874 w 487477"/>
                      <a:gd name="connsiteY68" fmla="*/ 289228 h 522922"/>
                      <a:gd name="connsiteX69" fmla="*/ 305536 w 487477"/>
                      <a:gd name="connsiteY69" fmla="*/ 255891 h 52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7477" h="522922">
                        <a:moveTo>
                          <a:pt x="8356" y="512114"/>
                        </a:moveTo>
                        <a:lnTo>
                          <a:pt x="8356" y="512114"/>
                        </a:lnTo>
                        <a:lnTo>
                          <a:pt x="8356" y="512114"/>
                        </a:lnTo>
                        <a:lnTo>
                          <a:pt x="7404" y="511161"/>
                        </a:lnTo>
                        <a:cubicBezTo>
                          <a:pt x="6451" y="510209"/>
                          <a:pt x="6451" y="509256"/>
                          <a:pt x="5499" y="508303"/>
                        </a:cubicBezTo>
                        <a:lnTo>
                          <a:pt x="5499" y="508303"/>
                        </a:lnTo>
                        <a:lnTo>
                          <a:pt x="5499" y="507351"/>
                        </a:lnTo>
                        <a:lnTo>
                          <a:pt x="4546" y="505446"/>
                        </a:lnTo>
                        <a:lnTo>
                          <a:pt x="3593" y="503541"/>
                        </a:lnTo>
                        <a:lnTo>
                          <a:pt x="3593" y="503541"/>
                        </a:lnTo>
                        <a:lnTo>
                          <a:pt x="3593" y="503541"/>
                        </a:lnTo>
                        <a:lnTo>
                          <a:pt x="3593" y="503541"/>
                        </a:lnTo>
                        <a:lnTo>
                          <a:pt x="2641" y="501636"/>
                        </a:lnTo>
                        <a:cubicBezTo>
                          <a:pt x="2641" y="501636"/>
                          <a:pt x="2641" y="500684"/>
                          <a:pt x="2641" y="500684"/>
                        </a:cubicBezTo>
                        <a:cubicBezTo>
                          <a:pt x="2641" y="499731"/>
                          <a:pt x="2641" y="499731"/>
                          <a:pt x="1689" y="498778"/>
                        </a:cubicBezTo>
                        <a:cubicBezTo>
                          <a:pt x="1689" y="497826"/>
                          <a:pt x="736" y="495921"/>
                          <a:pt x="736" y="494968"/>
                        </a:cubicBezTo>
                        <a:lnTo>
                          <a:pt x="736" y="492111"/>
                        </a:lnTo>
                        <a:cubicBezTo>
                          <a:pt x="736" y="490206"/>
                          <a:pt x="736" y="487349"/>
                          <a:pt x="736" y="485443"/>
                        </a:cubicBezTo>
                        <a:cubicBezTo>
                          <a:pt x="736" y="478776"/>
                          <a:pt x="2641" y="473061"/>
                          <a:pt x="5499" y="467346"/>
                        </a:cubicBezTo>
                        <a:lnTo>
                          <a:pt x="155041" y="151116"/>
                        </a:lnTo>
                        <a:cubicBezTo>
                          <a:pt x="157899" y="146353"/>
                          <a:pt x="158851" y="140639"/>
                          <a:pt x="158851" y="134924"/>
                        </a:cubicBezTo>
                        <a:lnTo>
                          <a:pt x="158851" y="19671"/>
                        </a:lnTo>
                        <a:lnTo>
                          <a:pt x="120751" y="19671"/>
                        </a:lnTo>
                        <a:lnTo>
                          <a:pt x="120751" y="621"/>
                        </a:lnTo>
                        <a:lnTo>
                          <a:pt x="368401" y="621"/>
                        </a:lnTo>
                        <a:lnTo>
                          <a:pt x="368401" y="19671"/>
                        </a:lnTo>
                        <a:lnTo>
                          <a:pt x="330301" y="19671"/>
                        </a:lnTo>
                        <a:lnTo>
                          <a:pt x="330301" y="134924"/>
                        </a:lnTo>
                        <a:cubicBezTo>
                          <a:pt x="330301" y="140639"/>
                          <a:pt x="331254" y="146353"/>
                          <a:pt x="334111" y="151116"/>
                        </a:cubicBezTo>
                        <a:lnTo>
                          <a:pt x="483654" y="467346"/>
                        </a:lnTo>
                        <a:cubicBezTo>
                          <a:pt x="489368" y="478776"/>
                          <a:pt x="489368" y="492111"/>
                          <a:pt x="485558" y="504493"/>
                        </a:cubicBezTo>
                        <a:lnTo>
                          <a:pt x="485558" y="504493"/>
                        </a:lnTo>
                        <a:lnTo>
                          <a:pt x="484606" y="506399"/>
                        </a:lnTo>
                        <a:cubicBezTo>
                          <a:pt x="479843" y="515924"/>
                          <a:pt x="470318" y="522591"/>
                          <a:pt x="459841" y="523543"/>
                        </a:cubicBezTo>
                        <a:lnTo>
                          <a:pt x="457936" y="523543"/>
                        </a:lnTo>
                        <a:lnTo>
                          <a:pt x="32168" y="523543"/>
                        </a:lnTo>
                        <a:lnTo>
                          <a:pt x="30264" y="523543"/>
                        </a:lnTo>
                        <a:cubicBezTo>
                          <a:pt x="29311" y="523543"/>
                          <a:pt x="28358" y="523543"/>
                          <a:pt x="27406" y="523543"/>
                        </a:cubicBezTo>
                        <a:cubicBezTo>
                          <a:pt x="26454" y="523543"/>
                          <a:pt x="24549" y="523543"/>
                          <a:pt x="23596" y="522591"/>
                        </a:cubicBezTo>
                        <a:lnTo>
                          <a:pt x="23596" y="522591"/>
                        </a:lnTo>
                        <a:cubicBezTo>
                          <a:pt x="21691" y="521639"/>
                          <a:pt x="19786" y="521639"/>
                          <a:pt x="17881" y="520686"/>
                        </a:cubicBezTo>
                        <a:lnTo>
                          <a:pt x="15976" y="519734"/>
                        </a:lnTo>
                        <a:cubicBezTo>
                          <a:pt x="15976" y="519734"/>
                          <a:pt x="15024" y="519734"/>
                          <a:pt x="15024" y="518781"/>
                        </a:cubicBezTo>
                        <a:cubicBezTo>
                          <a:pt x="13118" y="517828"/>
                          <a:pt x="11214" y="515924"/>
                          <a:pt x="10261" y="514971"/>
                        </a:cubicBezTo>
                        <a:lnTo>
                          <a:pt x="8356" y="512114"/>
                        </a:lnTo>
                        <a:lnTo>
                          <a:pt x="8356" y="512114"/>
                        </a:lnTo>
                        <a:close/>
                        <a:moveTo>
                          <a:pt x="255054" y="402576"/>
                        </a:moveTo>
                        <a:lnTo>
                          <a:pt x="252196" y="404481"/>
                        </a:lnTo>
                        <a:lnTo>
                          <a:pt x="246481" y="408291"/>
                        </a:lnTo>
                        <a:cubicBezTo>
                          <a:pt x="198856" y="439724"/>
                          <a:pt x="119799" y="440676"/>
                          <a:pt x="55029" y="414959"/>
                        </a:cubicBezTo>
                        <a:lnTo>
                          <a:pt x="51218" y="413053"/>
                        </a:lnTo>
                        <a:lnTo>
                          <a:pt x="22643" y="474014"/>
                        </a:lnTo>
                        <a:lnTo>
                          <a:pt x="21691" y="475918"/>
                        </a:lnTo>
                        <a:cubicBezTo>
                          <a:pt x="18833" y="482586"/>
                          <a:pt x="18833" y="490206"/>
                          <a:pt x="21691" y="495921"/>
                        </a:cubicBezTo>
                        <a:cubicBezTo>
                          <a:pt x="22643" y="498778"/>
                          <a:pt x="25501" y="501636"/>
                          <a:pt x="29311" y="502589"/>
                        </a:cubicBezTo>
                        <a:lnTo>
                          <a:pt x="30264" y="502589"/>
                        </a:lnTo>
                        <a:lnTo>
                          <a:pt x="31216" y="502589"/>
                        </a:lnTo>
                        <a:lnTo>
                          <a:pt x="456983" y="502589"/>
                        </a:lnTo>
                        <a:lnTo>
                          <a:pt x="457936" y="502589"/>
                        </a:lnTo>
                        <a:cubicBezTo>
                          <a:pt x="461746" y="502589"/>
                          <a:pt x="464604" y="499731"/>
                          <a:pt x="466508" y="495921"/>
                        </a:cubicBezTo>
                        <a:cubicBezTo>
                          <a:pt x="468414" y="490206"/>
                          <a:pt x="469366" y="483539"/>
                          <a:pt x="467461" y="477824"/>
                        </a:cubicBezTo>
                        <a:lnTo>
                          <a:pt x="466508" y="475918"/>
                        </a:lnTo>
                        <a:lnTo>
                          <a:pt x="465556" y="474014"/>
                        </a:lnTo>
                        <a:lnTo>
                          <a:pt x="423646" y="385431"/>
                        </a:lnTo>
                        <a:cubicBezTo>
                          <a:pt x="365543" y="372096"/>
                          <a:pt x="296011" y="376859"/>
                          <a:pt x="255054" y="402576"/>
                        </a:cubicBezTo>
                        <a:close/>
                        <a:moveTo>
                          <a:pt x="305536" y="255891"/>
                        </a:moveTo>
                        <a:cubicBezTo>
                          <a:pt x="287439" y="255891"/>
                          <a:pt x="272199" y="271131"/>
                          <a:pt x="272199" y="289228"/>
                        </a:cubicBezTo>
                        <a:cubicBezTo>
                          <a:pt x="272199" y="307326"/>
                          <a:pt x="287439" y="322566"/>
                          <a:pt x="305536" y="322566"/>
                        </a:cubicBezTo>
                        <a:cubicBezTo>
                          <a:pt x="323633" y="322566"/>
                          <a:pt x="338874" y="307326"/>
                          <a:pt x="338874" y="289228"/>
                        </a:cubicBezTo>
                        <a:cubicBezTo>
                          <a:pt x="338874" y="270178"/>
                          <a:pt x="323633" y="255891"/>
                          <a:pt x="305536" y="255891"/>
                        </a:cubicBezTo>
                        <a:close/>
                      </a:path>
                    </a:pathLst>
                  </a:custGeom>
                  <a:solidFill>
                    <a:schemeClr val="bg1"/>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grpSp>
      <p:sp>
        <p:nvSpPr>
          <p:cNvPr id="42" name="文本框 41">
            <a:extLst>
              <a:ext uri="{FF2B5EF4-FFF2-40B4-BE49-F238E27FC236}">
                <a16:creationId xmlns:a16="http://schemas.microsoft.com/office/drawing/2014/main" id="{04C0E7A9-862E-498D-BF79-40935F6CD064}"/>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分销渠道概念与类型</a:t>
            </a:r>
          </a:p>
        </p:txBody>
      </p:sp>
    </p:spTree>
    <p:custDataLst>
      <p:tags r:id="rId1"/>
    </p:custDataLst>
    <p:extLst>
      <p:ext uri="{BB962C8B-B14F-4D97-AF65-F5344CB8AC3E}">
        <p14:creationId xmlns:p14="http://schemas.microsoft.com/office/powerpoint/2010/main" val="25302317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ïšľîdé"/>
        <p:cNvGrpSpPr/>
        <p:nvPr/>
      </p:nvGrpSpPr>
      <p:grpSpPr>
        <a:xfrm>
          <a:off x="0" y="0"/>
          <a:ext cx="0" cy="0"/>
          <a:chOff x="0" y="0"/>
          <a:chExt cx="0" cy="0"/>
        </a:xfrm>
      </p:grpSpPr>
      <p:grpSp>
        <p:nvGrpSpPr>
          <p:cNvPr id="2" name="îṥľide"/>
          <p:cNvGrpSpPr/>
          <p:nvPr/>
        </p:nvGrpSpPr>
        <p:grpSpPr>
          <a:xfrm>
            <a:off x="705974" y="1207126"/>
            <a:ext cx="9149137" cy="4685189"/>
            <a:chOff x="-632968" y="1648587"/>
            <a:chExt cx="9149137" cy="4685189"/>
          </a:xfrm>
        </p:grpSpPr>
        <p:cxnSp>
          <p:nvCxnSpPr>
            <p:cNvPr id="49" name="î$ļiḍe">
              <a:extLst>
                <a:ext uri="{FF2B5EF4-FFF2-40B4-BE49-F238E27FC236}">
                  <a16:creationId xmlns:a16="http://schemas.microsoft.com/office/drawing/2014/main" id="{ADBDD842-7882-4C0C-9E1A-9D2CD2D09BA5}"/>
                </a:ext>
              </a:extLst>
            </p:cNvPr>
            <p:cNvCxnSpPr>
              <a:cxnSpLocks/>
            </p:cNvCxnSpPr>
            <p:nvPr/>
          </p:nvCxnSpPr>
          <p:spPr>
            <a:xfrm flipV="1">
              <a:off x="4743042" y="3400425"/>
              <a:ext cx="0" cy="1218390"/>
            </a:xfrm>
            <a:prstGeom prst="line">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cxnSp>
        <p:cxnSp>
          <p:nvCxnSpPr>
            <p:cNvPr id="53" name="ïšļídê">
              <a:extLst>
                <a:ext uri="{FF2B5EF4-FFF2-40B4-BE49-F238E27FC236}">
                  <a16:creationId xmlns:a16="http://schemas.microsoft.com/office/drawing/2014/main" id="{BF67058E-344B-4B3C-8A9F-D17B9450F010}"/>
                </a:ext>
              </a:extLst>
            </p:cNvPr>
            <p:cNvCxnSpPr>
              <a:cxnSpLocks/>
              <a:endCxn id="38" idx="4"/>
            </p:cNvCxnSpPr>
            <p:nvPr/>
          </p:nvCxnSpPr>
          <p:spPr>
            <a:xfrm flipH="1" flipV="1">
              <a:off x="7395411" y="3928810"/>
              <a:ext cx="9950" cy="690005"/>
            </a:xfrm>
            <a:prstGeom prst="line">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cxnSp>
        <p:cxnSp>
          <p:nvCxnSpPr>
            <p:cNvPr id="44" name="íṩlîḋè">
              <a:extLst>
                <a:ext uri="{FF2B5EF4-FFF2-40B4-BE49-F238E27FC236}">
                  <a16:creationId xmlns:a16="http://schemas.microsoft.com/office/drawing/2014/main" id="{D59F670D-BC9E-47A1-A14D-59A720882224}"/>
                </a:ext>
              </a:extLst>
            </p:cNvPr>
            <p:cNvCxnSpPr>
              <a:cxnSpLocks/>
              <a:endCxn id="32" idx="4"/>
            </p:cNvCxnSpPr>
            <p:nvPr/>
          </p:nvCxnSpPr>
          <p:spPr>
            <a:xfrm flipH="1" flipV="1">
              <a:off x="2105720" y="3928810"/>
              <a:ext cx="4210" cy="690005"/>
            </a:xfrm>
            <a:prstGeom prst="line">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cxnSp>
        <p:sp>
          <p:nvSpPr>
            <p:cNvPr id="23" name="ïš1îḑê">
              <a:extLst>
                <a:ext uri="{FF2B5EF4-FFF2-40B4-BE49-F238E27FC236}">
                  <a16:creationId xmlns:a16="http://schemas.microsoft.com/office/drawing/2014/main" id="{F8F12847-9FED-4341-87E5-03F189A2D27D}"/>
                </a:ext>
              </a:extLst>
            </p:cNvPr>
            <p:cNvSpPr txBox="1"/>
            <p:nvPr/>
          </p:nvSpPr>
          <p:spPr>
            <a:xfrm>
              <a:off x="973242" y="4777231"/>
              <a:ext cx="2086956" cy="369332"/>
            </a:xfrm>
            <a:prstGeom prst="rect">
              <a:avLst/>
            </a:prstGeom>
            <a:noFill/>
          </p:spPr>
          <p:txBody>
            <a:bodyPr wrap="square" rtlCol="0">
              <a:spAutoFit/>
            </a:bodyPr>
            <a:lstStyle/>
            <a:p>
              <a:pPr algn="ctr"/>
              <a:r>
                <a:rPr lang="zh-CN" altLang="en-US" b="1" dirty="0"/>
                <a:t>（</a:t>
              </a:r>
              <a:r>
                <a:rPr lang="en-US" altLang="zh-CN" b="1" dirty="0"/>
                <a:t>1</a:t>
              </a:r>
              <a:r>
                <a:rPr lang="zh-CN" altLang="en-US" b="1" dirty="0"/>
                <a:t>）密集型分销</a:t>
              </a:r>
              <a:endParaRPr lang="en-US" altLang="zh-CN" b="1" dirty="0"/>
            </a:p>
          </p:txBody>
        </p:sp>
        <p:sp>
          <p:nvSpPr>
            <p:cNvPr id="24" name="ïṥḻïḋê">
              <a:extLst>
                <a:ext uri="{FF2B5EF4-FFF2-40B4-BE49-F238E27FC236}">
                  <a16:creationId xmlns:a16="http://schemas.microsoft.com/office/drawing/2014/main" id="{B4AF94E2-3A3E-45FD-9181-BEDE4D974616}"/>
                </a:ext>
              </a:extLst>
            </p:cNvPr>
            <p:cNvSpPr txBox="1"/>
            <p:nvPr/>
          </p:nvSpPr>
          <p:spPr>
            <a:xfrm>
              <a:off x="1058025" y="5256558"/>
              <a:ext cx="2103796" cy="830997"/>
            </a:xfrm>
            <a:prstGeom prst="rect">
              <a:avLst/>
            </a:prstGeom>
            <a:noFill/>
          </p:spPr>
          <p:txBody>
            <a:bodyPr wrap="square" rtlCol="0">
              <a:spAutoFit/>
            </a:bodyPr>
            <a:lstStyle>
              <a:defPPr>
                <a:defRPr lang="zh-CN"/>
              </a:defPPr>
              <a:lvl1pPr>
                <a:lnSpc>
                  <a:spcPts val="1500"/>
                </a:lnSpc>
                <a:defRPr sz="900"/>
              </a:lvl1pPr>
            </a:lstStyle>
            <a:p>
              <a:pPr algn="ctr">
                <a:lnSpc>
                  <a:spcPct val="100000"/>
                </a:lnSpc>
              </a:pPr>
              <a:r>
                <a:rPr lang="zh-CN" altLang="en-US" sz="1600" dirty="0"/>
                <a:t>这是指生产制造商尽可能通过许多中间商或分销点销售其商品。</a:t>
              </a:r>
              <a:endParaRPr lang="en-US" altLang="zh-CN" sz="1600" dirty="0"/>
            </a:p>
          </p:txBody>
        </p:sp>
        <p:sp>
          <p:nvSpPr>
            <p:cNvPr id="25" name="íš1îdè">
              <a:extLst>
                <a:ext uri="{FF2B5EF4-FFF2-40B4-BE49-F238E27FC236}">
                  <a16:creationId xmlns:a16="http://schemas.microsoft.com/office/drawing/2014/main" id="{0A4E9593-F778-4ABC-846F-E1A1127BD150}"/>
                </a:ext>
              </a:extLst>
            </p:cNvPr>
            <p:cNvSpPr txBox="1"/>
            <p:nvPr/>
          </p:nvSpPr>
          <p:spPr>
            <a:xfrm>
              <a:off x="3710394" y="4777231"/>
              <a:ext cx="1939941" cy="369332"/>
            </a:xfrm>
            <a:prstGeom prst="rect">
              <a:avLst/>
            </a:prstGeom>
            <a:noFill/>
          </p:spPr>
          <p:txBody>
            <a:bodyPr wrap="square" rtlCol="0">
              <a:spAutoFit/>
            </a:bodyPr>
            <a:lstStyle>
              <a:defPPr>
                <a:defRPr lang="zh-CN"/>
              </a:defPPr>
              <a:lvl1pPr algn="ctr">
                <a:defRPr sz="1400" b="1">
                  <a:gradFill>
                    <a:gsLst>
                      <a:gs pos="0">
                        <a:schemeClr val="accent2">
                          <a:lumMod val="60000"/>
                          <a:lumOff val="40000"/>
                        </a:schemeClr>
                      </a:gs>
                      <a:gs pos="60000">
                        <a:schemeClr val="accent2"/>
                      </a:gs>
                    </a:gsLst>
                    <a:lin ang="2700000" scaled="0"/>
                  </a:gradFill>
                </a:defRPr>
              </a:lvl1pPr>
            </a:lstStyle>
            <a:p>
              <a:r>
                <a:rPr lang="zh-CN" altLang="en-US" sz="1800" dirty="0"/>
                <a:t>（</a:t>
              </a:r>
              <a:r>
                <a:rPr lang="en-US" altLang="zh-CN" sz="1800" dirty="0"/>
                <a:t>2</a:t>
              </a:r>
              <a:r>
                <a:rPr lang="zh-CN" altLang="en-US" sz="1800" dirty="0"/>
                <a:t>）选择性分销</a:t>
              </a:r>
              <a:endParaRPr lang="en-US" altLang="zh-CN" sz="1800" dirty="0"/>
            </a:p>
          </p:txBody>
        </p:sp>
        <p:sp>
          <p:nvSpPr>
            <p:cNvPr id="26" name="ïşḻiḓé">
              <a:extLst>
                <a:ext uri="{FF2B5EF4-FFF2-40B4-BE49-F238E27FC236}">
                  <a16:creationId xmlns:a16="http://schemas.microsoft.com/office/drawing/2014/main" id="{D80573B1-D5A2-4BD1-B406-B62A0C30F791}"/>
                </a:ext>
              </a:extLst>
            </p:cNvPr>
            <p:cNvSpPr txBox="1"/>
            <p:nvPr/>
          </p:nvSpPr>
          <p:spPr>
            <a:xfrm>
              <a:off x="3689746" y="5256558"/>
              <a:ext cx="2103796" cy="1077218"/>
            </a:xfrm>
            <a:prstGeom prst="rect">
              <a:avLst/>
            </a:prstGeom>
            <a:noFill/>
          </p:spPr>
          <p:txBody>
            <a:bodyPr wrap="square" rtlCol="0">
              <a:spAutoFit/>
            </a:bodyPr>
            <a:lstStyle>
              <a:defPPr>
                <a:defRPr lang="zh-CN"/>
              </a:defPPr>
              <a:lvl1pPr>
                <a:lnSpc>
                  <a:spcPts val="1500"/>
                </a:lnSpc>
                <a:defRPr sz="900"/>
              </a:lvl1pPr>
            </a:lstStyle>
            <a:p>
              <a:pPr algn="ctr">
                <a:lnSpc>
                  <a:spcPct val="100000"/>
                </a:lnSpc>
              </a:pPr>
              <a:r>
                <a:rPr lang="zh-CN" altLang="en-US" sz="1600" dirty="0"/>
                <a:t>这是指生产制造商在同一目标市场或在某一地区精心挑选若干中间商销售其商品。</a:t>
              </a:r>
              <a:endParaRPr lang="en-US" altLang="zh-CN" sz="1600" dirty="0"/>
            </a:p>
          </p:txBody>
        </p:sp>
        <p:sp>
          <p:nvSpPr>
            <p:cNvPr id="27" name="îṩḷíḑe">
              <a:extLst>
                <a:ext uri="{FF2B5EF4-FFF2-40B4-BE49-F238E27FC236}">
                  <a16:creationId xmlns:a16="http://schemas.microsoft.com/office/drawing/2014/main" id="{EA795728-9C39-41A7-B9B4-97E498CD2E2B}"/>
                </a:ext>
              </a:extLst>
            </p:cNvPr>
            <p:cNvSpPr txBox="1"/>
            <p:nvPr/>
          </p:nvSpPr>
          <p:spPr>
            <a:xfrm>
              <a:off x="6539165" y="4746646"/>
              <a:ext cx="1712491" cy="369332"/>
            </a:xfrm>
            <a:prstGeom prst="rect">
              <a:avLst/>
            </a:prstGeom>
            <a:noFill/>
          </p:spPr>
          <p:txBody>
            <a:bodyPr wrap="square" rtlCol="0">
              <a:spAutoFit/>
            </a:bodyPr>
            <a:lstStyle/>
            <a:p>
              <a:pPr algn="ctr"/>
              <a:r>
                <a:rPr lang="zh-CN" altLang="en-US" b="1" dirty="0"/>
                <a:t>（</a:t>
              </a:r>
              <a:r>
                <a:rPr lang="en-US" altLang="zh-CN" b="1" dirty="0"/>
                <a:t>3</a:t>
              </a:r>
              <a:r>
                <a:rPr lang="zh-CN" altLang="en-US" b="1" dirty="0"/>
                <a:t>）独家分销</a:t>
              </a:r>
              <a:endParaRPr lang="en-US" altLang="zh-CN" b="1" dirty="0"/>
            </a:p>
          </p:txBody>
        </p:sp>
        <p:sp>
          <p:nvSpPr>
            <p:cNvPr id="28" name="iṣ1ïḑé">
              <a:extLst>
                <a:ext uri="{FF2B5EF4-FFF2-40B4-BE49-F238E27FC236}">
                  <a16:creationId xmlns:a16="http://schemas.microsoft.com/office/drawing/2014/main" id="{CEE456CE-8C27-44DF-927E-FC844E678D5C}"/>
                </a:ext>
              </a:extLst>
            </p:cNvPr>
            <p:cNvSpPr txBox="1"/>
            <p:nvPr/>
          </p:nvSpPr>
          <p:spPr>
            <a:xfrm>
              <a:off x="6294553" y="5256558"/>
              <a:ext cx="2221616" cy="830997"/>
            </a:xfrm>
            <a:prstGeom prst="rect">
              <a:avLst/>
            </a:prstGeom>
            <a:noFill/>
          </p:spPr>
          <p:txBody>
            <a:bodyPr wrap="square" rtlCol="0">
              <a:spAutoFit/>
            </a:bodyPr>
            <a:lstStyle>
              <a:defPPr>
                <a:defRPr lang="zh-CN"/>
              </a:defPPr>
              <a:lvl1pPr>
                <a:lnSpc>
                  <a:spcPts val="1500"/>
                </a:lnSpc>
                <a:defRPr sz="900"/>
              </a:lvl1pPr>
            </a:lstStyle>
            <a:p>
              <a:pPr algn="ctr">
                <a:lnSpc>
                  <a:spcPct val="100000"/>
                </a:lnSpc>
              </a:pPr>
              <a:r>
                <a:rPr lang="zh-CN" altLang="en-US" sz="1600" dirty="0"/>
                <a:t>这是指生产制造商在某一地区市场只选择一个中间商销售其商品。</a:t>
              </a:r>
              <a:endParaRPr lang="en-US" altLang="zh-CN" sz="1600" dirty="0"/>
            </a:p>
          </p:txBody>
        </p:sp>
        <p:grpSp>
          <p:nvGrpSpPr>
            <p:cNvPr id="31" name="îš1ïďè">
              <a:extLst>
                <a:ext uri="{FF2B5EF4-FFF2-40B4-BE49-F238E27FC236}">
                  <a16:creationId xmlns:a16="http://schemas.microsoft.com/office/drawing/2014/main" id="{16A303AD-6FCE-4B14-BAD4-8C9C623EF708}"/>
                </a:ext>
              </a:extLst>
            </p:cNvPr>
            <p:cNvGrpSpPr/>
            <p:nvPr/>
          </p:nvGrpSpPr>
          <p:grpSpPr>
            <a:xfrm>
              <a:off x="1900620" y="3518612"/>
              <a:ext cx="410200" cy="410198"/>
              <a:chOff x="3526795" y="2235779"/>
              <a:chExt cx="410200" cy="410198"/>
            </a:xfrm>
          </p:grpSpPr>
          <p:sp>
            <p:nvSpPr>
              <p:cNvPr id="32" name="îŝḷíḋe">
                <a:extLst>
                  <a:ext uri="{FF2B5EF4-FFF2-40B4-BE49-F238E27FC236}">
                    <a16:creationId xmlns:a16="http://schemas.microsoft.com/office/drawing/2014/main" id="{87C93556-4811-4029-935D-62A983A80C17}"/>
                  </a:ext>
                </a:extLst>
              </p:cNvPr>
              <p:cNvSpPr/>
              <p:nvPr/>
            </p:nvSpPr>
            <p:spPr>
              <a:xfrm>
                <a:off x="3526795" y="2235779"/>
                <a:ext cx="410200" cy="410198"/>
              </a:xfrm>
              <a:prstGeom prst="ellipse">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3" name="ïṧḷiḑé">
                <a:extLst>
                  <a:ext uri="{FF2B5EF4-FFF2-40B4-BE49-F238E27FC236}">
                    <a16:creationId xmlns:a16="http://schemas.microsoft.com/office/drawing/2014/main" id="{8B73E4FC-83C1-43D7-9F0C-28AA635C6A30}"/>
                  </a:ext>
                </a:extLst>
              </p:cNvPr>
              <p:cNvSpPr/>
              <p:nvPr/>
            </p:nvSpPr>
            <p:spPr>
              <a:xfrm>
                <a:off x="3642895" y="2374128"/>
                <a:ext cx="178001" cy="13350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grpSp>
          <p:nvGrpSpPr>
            <p:cNvPr id="34" name="iṩľïḑe">
              <a:extLst>
                <a:ext uri="{FF2B5EF4-FFF2-40B4-BE49-F238E27FC236}">
                  <a16:creationId xmlns:a16="http://schemas.microsoft.com/office/drawing/2014/main" id="{3F7D50B6-8831-48A8-AB94-0EFE7BA2CB9B}"/>
                </a:ext>
              </a:extLst>
            </p:cNvPr>
            <p:cNvGrpSpPr/>
            <p:nvPr/>
          </p:nvGrpSpPr>
          <p:grpSpPr>
            <a:xfrm>
              <a:off x="4537942" y="2780651"/>
              <a:ext cx="410200" cy="410198"/>
              <a:chOff x="4471992" y="2235779"/>
              <a:chExt cx="410200" cy="410198"/>
            </a:xfrm>
          </p:grpSpPr>
          <p:sp>
            <p:nvSpPr>
              <p:cNvPr id="35" name="îsḻíḑê">
                <a:extLst>
                  <a:ext uri="{FF2B5EF4-FFF2-40B4-BE49-F238E27FC236}">
                    <a16:creationId xmlns:a16="http://schemas.microsoft.com/office/drawing/2014/main" id="{D0967CB1-8411-41D1-B799-ADB2BF4D6F3D}"/>
                  </a:ext>
                </a:extLst>
              </p:cNvPr>
              <p:cNvSpPr/>
              <p:nvPr/>
            </p:nvSpPr>
            <p:spPr>
              <a:xfrm>
                <a:off x="4471992" y="2235779"/>
                <a:ext cx="410200" cy="410198"/>
              </a:xfrm>
              <a:prstGeom prst="ellipse">
                <a:avLst/>
              </a:prstGeom>
              <a:gradFill>
                <a:gsLst>
                  <a:gs pos="0">
                    <a:schemeClr val="accent2">
                      <a:lumMod val="60000"/>
                      <a:lumOff val="40000"/>
                    </a:schemeClr>
                  </a:gs>
                  <a:gs pos="60000">
                    <a:schemeClr val="accent2"/>
                  </a:gs>
                </a:gsLst>
                <a:lin ang="2700000" scaled="0"/>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6" name="i$ļiḋê">
                <a:extLst>
                  <a:ext uri="{FF2B5EF4-FFF2-40B4-BE49-F238E27FC236}">
                    <a16:creationId xmlns:a16="http://schemas.microsoft.com/office/drawing/2014/main" id="{A7F3623C-9FC6-4A63-B423-B479AB585D0F}"/>
                  </a:ext>
                </a:extLst>
              </p:cNvPr>
              <p:cNvSpPr/>
              <p:nvPr/>
            </p:nvSpPr>
            <p:spPr>
              <a:xfrm>
                <a:off x="4595899" y="2358227"/>
                <a:ext cx="162386" cy="178001"/>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3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grpSp>
          <p:nvGrpSpPr>
            <p:cNvPr id="37" name="iślîdè">
              <a:extLst>
                <a:ext uri="{FF2B5EF4-FFF2-40B4-BE49-F238E27FC236}">
                  <a16:creationId xmlns:a16="http://schemas.microsoft.com/office/drawing/2014/main" id="{D9A71415-B29E-47BB-A7C8-F7B39815330E}"/>
                </a:ext>
              </a:extLst>
            </p:cNvPr>
            <p:cNvGrpSpPr/>
            <p:nvPr/>
          </p:nvGrpSpPr>
          <p:grpSpPr>
            <a:xfrm>
              <a:off x="7190311" y="3518612"/>
              <a:ext cx="410200" cy="410198"/>
              <a:chOff x="5417189" y="2235779"/>
              <a:chExt cx="410200" cy="410198"/>
            </a:xfrm>
          </p:grpSpPr>
          <p:sp>
            <p:nvSpPr>
              <p:cNvPr id="38" name="íş1íḍè">
                <a:extLst>
                  <a:ext uri="{FF2B5EF4-FFF2-40B4-BE49-F238E27FC236}">
                    <a16:creationId xmlns:a16="http://schemas.microsoft.com/office/drawing/2014/main" id="{9267AD5C-4323-4F60-8C3B-1EE2E2A412DB}"/>
                  </a:ext>
                </a:extLst>
              </p:cNvPr>
              <p:cNvSpPr/>
              <p:nvPr/>
            </p:nvSpPr>
            <p:spPr>
              <a:xfrm>
                <a:off x="5417189" y="2235779"/>
                <a:ext cx="410200" cy="410198"/>
              </a:xfrm>
              <a:prstGeom prst="ellipse">
                <a:avLst/>
              </a:prstGeom>
              <a:gradFill>
                <a:gsLst>
                  <a:gs pos="0">
                    <a:schemeClr val="accent3">
                      <a:lumMod val="60000"/>
                      <a:lumOff val="40000"/>
                    </a:schemeClr>
                  </a:gs>
                  <a:gs pos="60000">
                    <a:schemeClr val="accent3"/>
                  </a:gs>
                </a:gsLst>
                <a:lin ang="27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9" name="íṣliḓè">
                <a:extLst>
                  <a:ext uri="{FF2B5EF4-FFF2-40B4-BE49-F238E27FC236}">
                    <a16:creationId xmlns:a16="http://schemas.microsoft.com/office/drawing/2014/main" id="{F0D399C9-B859-4F01-BA74-F2A5ED82DAEB}"/>
                  </a:ext>
                </a:extLst>
              </p:cNvPr>
              <p:cNvSpPr/>
              <p:nvPr/>
            </p:nvSpPr>
            <p:spPr>
              <a:xfrm>
                <a:off x="5533289" y="2369958"/>
                <a:ext cx="178001" cy="148188"/>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sp>
          <p:nvSpPr>
            <p:cNvPr id="43" name="íṡľíde">
              <a:extLst>
                <a:ext uri="{FF2B5EF4-FFF2-40B4-BE49-F238E27FC236}">
                  <a16:creationId xmlns:a16="http://schemas.microsoft.com/office/drawing/2014/main" id="{8D26574D-7B9F-4CEF-AE45-16CF30CA8BF5}"/>
                </a:ext>
              </a:extLst>
            </p:cNvPr>
            <p:cNvSpPr/>
            <p:nvPr/>
          </p:nvSpPr>
          <p:spPr>
            <a:xfrm rot="8100000">
              <a:off x="4363559" y="2611651"/>
              <a:ext cx="758966" cy="748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61" name="îṥḷíḑe">
              <a:extLst>
                <a:ext uri="{FF2B5EF4-FFF2-40B4-BE49-F238E27FC236}">
                  <a16:creationId xmlns:a16="http://schemas.microsoft.com/office/drawing/2014/main" id="{3A2FC004-D48E-443C-8146-9D3F4B985CCB}"/>
                </a:ext>
              </a:extLst>
            </p:cNvPr>
            <p:cNvSpPr txBox="1"/>
            <p:nvPr/>
          </p:nvSpPr>
          <p:spPr>
            <a:xfrm>
              <a:off x="-632968" y="1648587"/>
              <a:ext cx="4116528" cy="461665"/>
            </a:xfrm>
            <a:prstGeom prst="rect">
              <a:avLst/>
            </a:prstGeom>
            <a:noFill/>
          </p:spPr>
          <p:txBody>
            <a:bodyPr wrap="square">
              <a:spAutoFit/>
            </a:bodyPr>
            <a:lstStyle/>
            <a:p>
              <a:pPr lvl="0" defTabSz="913765">
                <a:buSzPct val="25000"/>
                <a:defRPr/>
              </a:pPr>
              <a:r>
                <a:rPr lang="zh-CN" altLang="en-US" sz="2400" b="1" dirty="0"/>
                <a:t>二、分销渠道的类型</a:t>
              </a:r>
            </a:p>
          </p:txBody>
        </p:sp>
      </p:grpSp>
      <p:sp>
        <p:nvSpPr>
          <p:cNvPr id="45" name="文本框 44">
            <a:extLst>
              <a:ext uri="{FF2B5EF4-FFF2-40B4-BE49-F238E27FC236}">
                <a16:creationId xmlns:a16="http://schemas.microsoft.com/office/drawing/2014/main" id="{01DCFF85-0C43-47CC-937A-7CF9A330E044}"/>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分销渠道概念与类型</a:t>
            </a:r>
          </a:p>
        </p:txBody>
      </p:sp>
      <p:sp>
        <p:nvSpPr>
          <p:cNvPr id="46" name="íṧḷîḋe">
            <a:extLst>
              <a:ext uri="{FF2B5EF4-FFF2-40B4-BE49-F238E27FC236}">
                <a16:creationId xmlns:a16="http://schemas.microsoft.com/office/drawing/2014/main" id="{192AE810-EF7C-42E5-83D4-FC2B82471292}"/>
              </a:ext>
            </a:extLst>
          </p:cNvPr>
          <p:cNvSpPr/>
          <p:nvPr/>
        </p:nvSpPr>
        <p:spPr>
          <a:xfrm>
            <a:off x="1226923" y="1622120"/>
            <a:ext cx="5540924" cy="5787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spAutoFit/>
          </a:bodyPr>
          <a:lstStyle/>
          <a:p>
            <a:pPr>
              <a:lnSpc>
                <a:spcPct val="130000"/>
              </a:lnSpc>
            </a:pPr>
            <a:r>
              <a:rPr kumimoji="1" lang="en-US" altLang="zh-CN" sz="2000" b="1" dirty="0">
                <a:solidFill>
                  <a:schemeClr val="tx1"/>
                </a:solidFill>
              </a:rPr>
              <a:t>3.</a:t>
            </a:r>
            <a:r>
              <a:rPr kumimoji="1" lang="zh-CN" altLang="en-US" sz="2000" b="1" dirty="0">
                <a:solidFill>
                  <a:schemeClr val="tx1"/>
                </a:solidFill>
              </a:rPr>
              <a:t>根据中间商的数量来分</a:t>
            </a:r>
            <a:endParaRPr kumimoji="1" lang="en-US" altLang="zh-CN" sz="2000" b="1" dirty="0">
              <a:solidFill>
                <a:schemeClr val="tx1"/>
              </a:solidFill>
            </a:endParaRPr>
          </a:p>
        </p:txBody>
      </p:sp>
    </p:spTree>
    <p:custDataLst>
      <p:tags r:id="rId1"/>
    </p:custDataLst>
    <p:extLst>
      <p:ext uri="{BB962C8B-B14F-4D97-AF65-F5344CB8AC3E}">
        <p14:creationId xmlns:p14="http://schemas.microsoft.com/office/powerpoint/2010/main" val="32137941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išľïdê"/>
        <p:cNvGrpSpPr/>
        <p:nvPr/>
      </p:nvGrpSpPr>
      <p:grpSpPr>
        <a:xfrm>
          <a:off x="0" y="0"/>
          <a:ext cx="0" cy="0"/>
          <a:chOff x="0" y="0"/>
          <a:chExt cx="0" cy="0"/>
        </a:xfrm>
      </p:grpSpPr>
      <p:grpSp>
        <p:nvGrpSpPr>
          <p:cNvPr id="3" name="iśḻîďè"/>
          <p:cNvGrpSpPr/>
          <p:nvPr/>
        </p:nvGrpSpPr>
        <p:grpSpPr>
          <a:xfrm>
            <a:off x="2186560" y="1461703"/>
            <a:ext cx="7780873" cy="4888378"/>
            <a:chOff x="797462" y="1542583"/>
            <a:chExt cx="7780873" cy="4888378"/>
          </a:xfrm>
        </p:grpSpPr>
        <p:sp>
          <p:nvSpPr>
            <p:cNvPr id="25" name="iṥlïḑé">
              <a:extLst>
                <a:ext uri="{FF2B5EF4-FFF2-40B4-BE49-F238E27FC236}">
                  <a16:creationId xmlns:a16="http://schemas.microsoft.com/office/drawing/2014/main" id="{6BF5EDC4-9BB1-4F3B-B19A-6E6F7D038695}"/>
                </a:ext>
              </a:extLst>
            </p:cNvPr>
            <p:cNvSpPr txBox="1"/>
            <p:nvPr/>
          </p:nvSpPr>
          <p:spPr>
            <a:xfrm>
              <a:off x="2993876" y="1542583"/>
              <a:ext cx="3442883" cy="523220"/>
            </a:xfrm>
            <a:prstGeom prst="rect">
              <a:avLst/>
            </a:prstGeom>
            <a:noFill/>
          </p:spPr>
          <p:txBody>
            <a:bodyPr wrap="square">
              <a:spAutoFit/>
            </a:bodyPr>
            <a:lstStyle/>
            <a:p>
              <a:pPr lvl="0" defTabSz="913765">
                <a:buSzPct val="25000"/>
                <a:defRPr/>
              </a:pPr>
              <a:r>
                <a:rPr lang="zh-CN" altLang="en-US" sz="2800" b="1" dirty="0"/>
                <a:t>二、分销渠道的类型</a:t>
              </a:r>
            </a:p>
          </p:txBody>
        </p:sp>
        <p:sp>
          <p:nvSpPr>
            <p:cNvPr id="26" name="íṥlíde">
              <a:extLst>
                <a:ext uri="{FF2B5EF4-FFF2-40B4-BE49-F238E27FC236}">
                  <a16:creationId xmlns:a16="http://schemas.microsoft.com/office/drawing/2014/main" id="{ED11FD86-4CF9-43CC-BEF7-48766EC9C1D7}"/>
                </a:ext>
              </a:extLst>
            </p:cNvPr>
            <p:cNvSpPr txBox="1"/>
            <p:nvPr/>
          </p:nvSpPr>
          <p:spPr>
            <a:xfrm>
              <a:off x="3095307" y="2147883"/>
              <a:ext cx="3234548" cy="400110"/>
            </a:xfrm>
            <a:prstGeom prst="rect">
              <a:avLst/>
            </a:prstGeom>
            <a:noFill/>
          </p:spPr>
          <p:txBody>
            <a:bodyPr wrap="square" rtlCol="0">
              <a:spAutoFit/>
            </a:bodyPr>
            <a:lstStyle>
              <a:defPPr>
                <a:defRPr lang="zh-CN"/>
              </a:defPPr>
              <a:lvl1pPr>
                <a:lnSpc>
                  <a:spcPts val="1500"/>
                </a:lnSpc>
                <a:defRPr sz="900"/>
              </a:lvl1pPr>
            </a:lstStyle>
            <a:p>
              <a:pPr algn="ctr">
                <a:lnSpc>
                  <a:spcPct val="100000"/>
                </a:lnSpc>
              </a:pPr>
              <a:r>
                <a:rPr lang="en-US" altLang="zh-CN" sz="2000" dirty="0"/>
                <a:t>4.</a:t>
              </a:r>
              <a:r>
                <a:rPr lang="zh-CN" altLang="en-US" sz="2000" dirty="0"/>
                <a:t>分销渠道类型的发展趋势</a:t>
              </a:r>
              <a:endParaRPr lang="en-US" altLang="zh-CN" sz="2000" dirty="0"/>
            </a:p>
          </p:txBody>
        </p:sp>
        <p:sp>
          <p:nvSpPr>
            <p:cNvPr id="2" name="ïŝḻïďé">
              <a:extLst>
                <a:ext uri="{FF2B5EF4-FFF2-40B4-BE49-F238E27FC236}">
                  <a16:creationId xmlns:a16="http://schemas.microsoft.com/office/drawing/2014/main" id="{228DFB23-4D1D-45B5-9571-C8D444BC1E1F}"/>
                </a:ext>
              </a:extLst>
            </p:cNvPr>
            <p:cNvSpPr/>
            <p:nvPr/>
          </p:nvSpPr>
          <p:spPr>
            <a:xfrm rot="9125540">
              <a:off x="979737" y="2996181"/>
              <a:ext cx="1684093" cy="1660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iş1ïḍê">
              <a:extLst>
                <a:ext uri="{FF2B5EF4-FFF2-40B4-BE49-F238E27FC236}">
                  <a16:creationId xmlns:a16="http://schemas.microsoft.com/office/drawing/2014/main" id="{45264D0D-AAFD-457D-8E72-C35268A98608}"/>
                </a:ext>
              </a:extLst>
            </p:cNvPr>
            <p:cNvSpPr txBox="1"/>
            <p:nvPr/>
          </p:nvSpPr>
          <p:spPr>
            <a:xfrm>
              <a:off x="1311801" y="3621180"/>
              <a:ext cx="1183997" cy="369332"/>
            </a:xfrm>
            <a:prstGeom prst="rect">
              <a:avLst/>
            </a:prstGeom>
            <a:noFill/>
          </p:spPr>
          <p:txBody>
            <a:bodyPr wrap="square" rtlCol="0">
              <a:spAutoFit/>
            </a:bodyPr>
            <a:lstStyle/>
            <a:p>
              <a:r>
                <a:rPr lang="zh-CN" altLang="en-US" b="1" dirty="0"/>
                <a:t>纵向联合</a:t>
              </a:r>
              <a:endParaRPr lang="en-US" altLang="zh-CN" b="1" dirty="0"/>
            </a:p>
          </p:txBody>
        </p:sp>
        <p:sp>
          <p:nvSpPr>
            <p:cNvPr id="10" name="îšľiďè">
              <a:extLst>
                <a:ext uri="{FF2B5EF4-FFF2-40B4-BE49-F238E27FC236}">
                  <a16:creationId xmlns:a16="http://schemas.microsoft.com/office/drawing/2014/main" id="{6A8324E3-185C-4006-B9A0-0CC2C9C8898C}"/>
                </a:ext>
              </a:extLst>
            </p:cNvPr>
            <p:cNvSpPr txBox="1"/>
            <p:nvPr/>
          </p:nvSpPr>
          <p:spPr>
            <a:xfrm>
              <a:off x="797462" y="4861301"/>
              <a:ext cx="2156967" cy="1569660"/>
            </a:xfrm>
            <a:prstGeom prst="rect">
              <a:avLst/>
            </a:prstGeom>
            <a:noFill/>
          </p:spPr>
          <p:txBody>
            <a:bodyPr wrap="square" rtlCol="0">
              <a:spAutoFit/>
            </a:bodyPr>
            <a:lstStyle>
              <a:defPPr>
                <a:defRPr lang="zh-CN"/>
              </a:defPPr>
              <a:lvl1pPr>
                <a:lnSpc>
                  <a:spcPts val="1500"/>
                </a:lnSpc>
                <a:defRPr sz="900"/>
              </a:lvl1pPr>
            </a:lstStyle>
            <a:p>
              <a:pPr>
                <a:lnSpc>
                  <a:spcPct val="100000"/>
                </a:lnSpc>
              </a:pPr>
              <a:r>
                <a:rPr lang="zh-CN" altLang="en-US" sz="1600" dirty="0"/>
                <a:t>① 契约型产销结合：特约经销、厂店挂钩、批发代理。</a:t>
              </a:r>
            </a:p>
            <a:p>
              <a:pPr>
                <a:lnSpc>
                  <a:spcPct val="100000"/>
                </a:lnSpc>
              </a:pPr>
              <a:r>
                <a:rPr lang="zh-CN" altLang="en-US" sz="1600" dirty="0"/>
                <a:t>② 紧密型产销一体化：自营销售系统、联合分销。</a:t>
              </a:r>
            </a:p>
          </p:txBody>
        </p:sp>
        <p:sp>
          <p:nvSpPr>
            <p:cNvPr id="28" name="îşḷïďê">
              <a:extLst>
                <a:ext uri="{FF2B5EF4-FFF2-40B4-BE49-F238E27FC236}">
                  <a16:creationId xmlns:a16="http://schemas.microsoft.com/office/drawing/2014/main" id="{33F52AE1-7AC7-4975-9D75-6F298479DA66}"/>
                </a:ext>
              </a:extLst>
            </p:cNvPr>
            <p:cNvSpPr/>
            <p:nvPr/>
          </p:nvSpPr>
          <p:spPr>
            <a:xfrm>
              <a:off x="797462" y="3621180"/>
              <a:ext cx="410200" cy="410198"/>
            </a:xfrm>
            <a:prstGeom prst="ellipse">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29" name="iṣľiḋé">
              <a:extLst>
                <a:ext uri="{FF2B5EF4-FFF2-40B4-BE49-F238E27FC236}">
                  <a16:creationId xmlns:a16="http://schemas.microsoft.com/office/drawing/2014/main" id="{882D3CE6-DC39-486F-9B75-BB742EA26630}"/>
                </a:ext>
              </a:extLst>
            </p:cNvPr>
            <p:cNvSpPr/>
            <p:nvPr/>
          </p:nvSpPr>
          <p:spPr>
            <a:xfrm>
              <a:off x="913562" y="3759529"/>
              <a:ext cx="178001" cy="13350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11" name="ís1îdê">
              <a:extLst>
                <a:ext uri="{FF2B5EF4-FFF2-40B4-BE49-F238E27FC236}">
                  <a16:creationId xmlns:a16="http://schemas.microsoft.com/office/drawing/2014/main" id="{03F25A44-1507-494E-BFC7-E2CE8238CAD0}"/>
                </a:ext>
              </a:extLst>
            </p:cNvPr>
            <p:cNvSpPr/>
            <p:nvPr/>
          </p:nvSpPr>
          <p:spPr>
            <a:xfrm rot="9125540">
              <a:off x="3764659" y="2996181"/>
              <a:ext cx="1684093" cy="1660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ïŝļîdê">
              <a:extLst>
                <a:ext uri="{FF2B5EF4-FFF2-40B4-BE49-F238E27FC236}">
                  <a16:creationId xmlns:a16="http://schemas.microsoft.com/office/drawing/2014/main" id="{43B71560-88EF-4C50-9CBB-E961E88FE049}"/>
                </a:ext>
              </a:extLst>
            </p:cNvPr>
            <p:cNvSpPr txBox="1"/>
            <p:nvPr/>
          </p:nvSpPr>
          <p:spPr>
            <a:xfrm>
              <a:off x="4096723" y="3613320"/>
              <a:ext cx="1189927" cy="369332"/>
            </a:xfrm>
            <a:prstGeom prst="rect">
              <a:avLst/>
            </a:prstGeom>
            <a:noFill/>
          </p:spPr>
          <p:txBody>
            <a:bodyPr wrap="square" rtlCol="0">
              <a:spAutoFit/>
            </a:bodyPr>
            <a:lstStyle>
              <a:defPPr>
                <a:defRPr lang="zh-CN"/>
              </a:defPPr>
              <a:lvl1pPr algn="ctr">
                <a:defRPr sz="1400" b="1">
                  <a:gradFill>
                    <a:gsLst>
                      <a:gs pos="0">
                        <a:schemeClr val="accent2">
                          <a:lumMod val="60000"/>
                          <a:lumOff val="40000"/>
                        </a:schemeClr>
                      </a:gs>
                      <a:gs pos="60000">
                        <a:schemeClr val="accent2"/>
                      </a:gs>
                    </a:gsLst>
                    <a:lin ang="2700000" scaled="0"/>
                  </a:gradFill>
                </a:defRPr>
              </a:lvl1pPr>
            </a:lstStyle>
            <a:p>
              <a:pPr algn="l"/>
              <a:r>
                <a:rPr lang="zh-CN" altLang="en-US" sz="1800" dirty="0"/>
                <a:t>横向联合</a:t>
              </a:r>
              <a:endParaRPr lang="en-US" altLang="zh-CN" sz="1800" dirty="0"/>
            </a:p>
          </p:txBody>
        </p:sp>
        <p:sp>
          <p:nvSpPr>
            <p:cNvPr id="13" name="ïšľïḍè">
              <a:extLst>
                <a:ext uri="{FF2B5EF4-FFF2-40B4-BE49-F238E27FC236}">
                  <a16:creationId xmlns:a16="http://schemas.microsoft.com/office/drawing/2014/main" id="{E63BD247-E893-4F61-8F98-6D8C0DD788B1}"/>
                </a:ext>
              </a:extLst>
            </p:cNvPr>
            <p:cNvSpPr txBox="1"/>
            <p:nvPr/>
          </p:nvSpPr>
          <p:spPr>
            <a:xfrm>
              <a:off x="3868677" y="4861301"/>
              <a:ext cx="1638444" cy="584775"/>
            </a:xfrm>
            <a:prstGeom prst="rect">
              <a:avLst/>
            </a:prstGeom>
            <a:noFill/>
          </p:spPr>
          <p:txBody>
            <a:bodyPr wrap="square" rtlCol="0">
              <a:spAutoFit/>
            </a:bodyPr>
            <a:lstStyle>
              <a:defPPr>
                <a:defRPr lang="zh-CN"/>
              </a:defPPr>
              <a:lvl1pPr>
                <a:lnSpc>
                  <a:spcPts val="1500"/>
                </a:lnSpc>
                <a:defRPr sz="900"/>
              </a:lvl1pPr>
            </a:lstStyle>
            <a:p>
              <a:pPr>
                <a:lnSpc>
                  <a:spcPct val="100000"/>
                </a:lnSpc>
              </a:pPr>
              <a:r>
                <a:rPr lang="zh-CN" altLang="en-US" sz="1600" dirty="0"/>
                <a:t>① 松散型联合</a:t>
              </a:r>
            </a:p>
            <a:p>
              <a:pPr>
                <a:lnSpc>
                  <a:spcPct val="100000"/>
                </a:lnSpc>
              </a:pPr>
              <a:r>
                <a:rPr lang="zh-CN" altLang="en-US" sz="1600" dirty="0"/>
                <a:t>② 固定型联合</a:t>
              </a:r>
              <a:endParaRPr lang="en-US" altLang="zh-CN" sz="1600" dirty="0"/>
            </a:p>
          </p:txBody>
        </p:sp>
        <p:sp>
          <p:nvSpPr>
            <p:cNvPr id="31" name="iṡlïḓe">
              <a:extLst>
                <a:ext uri="{FF2B5EF4-FFF2-40B4-BE49-F238E27FC236}">
                  <a16:creationId xmlns:a16="http://schemas.microsoft.com/office/drawing/2014/main" id="{A8DD092A-4374-4B08-B2AB-299D11F587FF}"/>
                </a:ext>
              </a:extLst>
            </p:cNvPr>
            <p:cNvSpPr/>
            <p:nvPr/>
          </p:nvSpPr>
          <p:spPr>
            <a:xfrm>
              <a:off x="3582384" y="3621180"/>
              <a:ext cx="410200" cy="410198"/>
            </a:xfrm>
            <a:prstGeom prst="ellipse">
              <a:avLst/>
            </a:prstGeom>
            <a:gradFill>
              <a:gsLst>
                <a:gs pos="0">
                  <a:schemeClr val="accent2">
                    <a:lumMod val="60000"/>
                    <a:lumOff val="40000"/>
                  </a:schemeClr>
                </a:gs>
                <a:gs pos="60000">
                  <a:schemeClr val="accent2"/>
                </a:gs>
              </a:gsLst>
              <a:lin ang="2700000" scaled="0"/>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2" name="íṣḷîḍê">
              <a:extLst>
                <a:ext uri="{FF2B5EF4-FFF2-40B4-BE49-F238E27FC236}">
                  <a16:creationId xmlns:a16="http://schemas.microsoft.com/office/drawing/2014/main" id="{E23A0E36-8009-47CC-85F4-F13B1FA4B3DE}"/>
                </a:ext>
              </a:extLst>
            </p:cNvPr>
            <p:cNvSpPr/>
            <p:nvPr/>
          </p:nvSpPr>
          <p:spPr>
            <a:xfrm>
              <a:off x="3706291" y="3743628"/>
              <a:ext cx="162386" cy="178001"/>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3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14" name="íşľidé">
              <a:extLst>
                <a:ext uri="{FF2B5EF4-FFF2-40B4-BE49-F238E27FC236}">
                  <a16:creationId xmlns:a16="http://schemas.microsoft.com/office/drawing/2014/main" id="{290A8B7D-9E5E-4B60-8FCD-E374250B9FF4}"/>
                </a:ext>
              </a:extLst>
            </p:cNvPr>
            <p:cNvSpPr/>
            <p:nvPr/>
          </p:nvSpPr>
          <p:spPr>
            <a:xfrm rot="9125540">
              <a:off x="6545396" y="2996181"/>
              <a:ext cx="1684093" cy="1660196"/>
            </a:xfrm>
            <a:prstGeom prst="arc">
              <a:avLst>
                <a:gd name="adj1" fmla="val 16200000"/>
                <a:gd name="adj2" fmla="val 9646559"/>
              </a:avLst>
            </a:prstGeom>
            <a:ln w="76200" cap="rnd">
              <a:gradFill>
                <a:gsLst>
                  <a:gs pos="100000">
                    <a:schemeClr val="tx1">
                      <a:lumMod val="50000"/>
                      <a:lumOff val="50000"/>
                      <a:alpha val="0"/>
                    </a:schemeClr>
                  </a:gs>
                  <a:gs pos="20000">
                    <a:schemeClr val="tx1">
                      <a:lumMod val="50000"/>
                      <a:lumOff val="50000"/>
                      <a:alpha val="30000"/>
                    </a:schemeClr>
                  </a:gs>
                </a:gsLst>
                <a:lin ang="120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5" name="ïśľídè">
              <a:extLst>
                <a:ext uri="{FF2B5EF4-FFF2-40B4-BE49-F238E27FC236}">
                  <a16:creationId xmlns:a16="http://schemas.microsoft.com/office/drawing/2014/main" id="{DF1A8234-0DD3-4E94-A9E5-4DD00E16DE40}"/>
                </a:ext>
              </a:extLst>
            </p:cNvPr>
            <p:cNvSpPr txBox="1"/>
            <p:nvPr/>
          </p:nvSpPr>
          <p:spPr>
            <a:xfrm>
              <a:off x="6934049" y="3613320"/>
              <a:ext cx="1220358" cy="369332"/>
            </a:xfrm>
            <a:prstGeom prst="rect">
              <a:avLst/>
            </a:prstGeom>
            <a:noFill/>
          </p:spPr>
          <p:txBody>
            <a:bodyPr wrap="square" rtlCol="0">
              <a:spAutoFit/>
            </a:bodyPr>
            <a:lstStyle/>
            <a:p>
              <a:r>
                <a:rPr lang="zh-CN" altLang="en-US" b="1" dirty="0"/>
                <a:t>集团联合</a:t>
              </a:r>
              <a:endParaRPr lang="en-US" altLang="zh-CN" b="1" dirty="0"/>
            </a:p>
          </p:txBody>
        </p:sp>
        <p:sp>
          <p:nvSpPr>
            <p:cNvPr id="16" name="î$ľíḍé">
              <a:extLst>
                <a:ext uri="{FF2B5EF4-FFF2-40B4-BE49-F238E27FC236}">
                  <a16:creationId xmlns:a16="http://schemas.microsoft.com/office/drawing/2014/main" id="{FB7C4649-9E52-42AB-A3CE-331BBCBCFB31}"/>
                </a:ext>
              </a:extLst>
            </p:cNvPr>
            <p:cNvSpPr txBox="1"/>
            <p:nvPr/>
          </p:nvSpPr>
          <p:spPr>
            <a:xfrm>
              <a:off x="6421369" y="4861301"/>
              <a:ext cx="2156966" cy="1323439"/>
            </a:xfrm>
            <a:prstGeom prst="rect">
              <a:avLst/>
            </a:prstGeom>
            <a:noFill/>
          </p:spPr>
          <p:txBody>
            <a:bodyPr wrap="square" rtlCol="0">
              <a:spAutoFit/>
            </a:bodyPr>
            <a:lstStyle>
              <a:defPPr>
                <a:defRPr lang="zh-CN"/>
              </a:defPPr>
              <a:lvl1pPr>
                <a:lnSpc>
                  <a:spcPts val="1500"/>
                </a:lnSpc>
                <a:defRPr sz="900"/>
              </a:lvl1pPr>
            </a:lstStyle>
            <a:p>
              <a:pPr>
                <a:lnSpc>
                  <a:spcPct val="100000"/>
                </a:lnSpc>
              </a:pPr>
              <a:r>
                <a:rPr lang="zh-CN" altLang="en-US" sz="1600" dirty="0"/>
                <a:t>企业集团是由具有生产、销售、信息、服务，以及科研等综合功能的多家企业联合而成的联合体。</a:t>
              </a:r>
              <a:endParaRPr lang="en-US" altLang="zh-CN" sz="1600" dirty="0"/>
            </a:p>
          </p:txBody>
        </p:sp>
        <p:sp>
          <p:nvSpPr>
            <p:cNvPr id="34" name="î$ľîḓè">
              <a:extLst>
                <a:ext uri="{FF2B5EF4-FFF2-40B4-BE49-F238E27FC236}">
                  <a16:creationId xmlns:a16="http://schemas.microsoft.com/office/drawing/2014/main" id="{13CCB1DE-B350-46D6-A032-A3958859B032}"/>
                </a:ext>
              </a:extLst>
            </p:cNvPr>
            <p:cNvSpPr/>
            <p:nvPr/>
          </p:nvSpPr>
          <p:spPr>
            <a:xfrm>
              <a:off x="6367306" y="3621180"/>
              <a:ext cx="410200" cy="410198"/>
            </a:xfrm>
            <a:prstGeom prst="ellipse">
              <a:avLst/>
            </a:prstGeom>
            <a:gradFill>
              <a:gsLst>
                <a:gs pos="0">
                  <a:schemeClr val="accent3">
                    <a:lumMod val="60000"/>
                    <a:lumOff val="40000"/>
                  </a:schemeClr>
                </a:gs>
                <a:gs pos="60000">
                  <a:schemeClr val="accent3"/>
                </a:gs>
              </a:gsLst>
              <a:lin ang="27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5" name="ïṧļïde">
              <a:extLst>
                <a:ext uri="{FF2B5EF4-FFF2-40B4-BE49-F238E27FC236}">
                  <a16:creationId xmlns:a16="http://schemas.microsoft.com/office/drawing/2014/main" id="{181BBAB7-7083-46CB-895A-037303D64C1E}"/>
                </a:ext>
              </a:extLst>
            </p:cNvPr>
            <p:cNvSpPr/>
            <p:nvPr/>
          </p:nvSpPr>
          <p:spPr>
            <a:xfrm>
              <a:off x="6483406" y="3755359"/>
              <a:ext cx="178001" cy="148188"/>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solidFill>
              <a:srgbClr val="FFFFFF"/>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sp>
        <p:nvSpPr>
          <p:cNvPr id="27" name="文本框 26">
            <a:extLst>
              <a:ext uri="{FF2B5EF4-FFF2-40B4-BE49-F238E27FC236}">
                <a16:creationId xmlns:a16="http://schemas.microsoft.com/office/drawing/2014/main" id="{633199F8-03CC-4EB8-9295-1C7E5A304348}"/>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第一节 分销渠道概念与类型</a:t>
            </a:r>
          </a:p>
        </p:txBody>
      </p:sp>
    </p:spTree>
    <p:custDataLst>
      <p:tags r:id="rId1"/>
    </p:custDataLst>
    <p:extLst>
      <p:ext uri="{BB962C8B-B14F-4D97-AF65-F5344CB8AC3E}">
        <p14:creationId xmlns:p14="http://schemas.microsoft.com/office/powerpoint/2010/main" val="2087687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1">
            <a:extLst>
              <a:ext uri="{FF2B5EF4-FFF2-40B4-BE49-F238E27FC236}">
                <a16:creationId xmlns:a16="http://schemas.microsoft.com/office/drawing/2014/main" id="{7D3AB534-B1C1-20A4-DCBB-1535879BEB9C}"/>
              </a:ext>
            </a:extLst>
          </p:cNvPr>
          <p:cNvSpPr/>
          <p:nvPr/>
        </p:nvSpPr>
        <p:spPr>
          <a:xfrm>
            <a:off x="683867" y="1175566"/>
            <a:ext cx="373368" cy="337549"/>
          </a:xfrm>
          <a:prstGeom prst="round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3949EC0B-8D1A-C494-AA32-FC9F0BB508BF}"/>
              </a:ext>
            </a:extLst>
          </p:cNvPr>
          <p:cNvSpPr/>
          <p:nvPr/>
        </p:nvSpPr>
        <p:spPr>
          <a:xfrm>
            <a:off x="870551" y="1138330"/>
            <a:ext cx="9299547" cy="525465"/>
          </a:xfrm>
          <a:prstGeom prst="rect">
            <a:avLst/>
          </a:prstGeom>
        </p:spPr>
        <p:txBody>
          <a:bodyPr wrap="square" anchor="b" anchorCtr="0">
            <a:noAutofit/>
          </a:bodyPr>
          <a:lstStyle/>
          <a:p>
            <a:pPr>
              <a:buSzPct val="25000"/>
            </a:pPr>
            <a:r>
              <a:rPr lang="zh-CN" altLang="en-US" sz="2800" b="1" dirty="0"/>
              <a:t>一、 中间商的含义</a:t>
            </a:r>
            <a:endParaRPr lang="en-US" altLang="zh-CN" sz="2800" b="1" dirty="0"/>
          </a:p>
        </p:txBody>
      </p:sp>
      <p:sp>
        <p:nvSpPr>
          <p:cNvPr id="50" name="文本框 49">
            <a:extLst>
              <a:ext uri="{FF2B5EF4-FFF2-40B4-BE49-F238E27FC236}">
                <a16:creationId xmlns:a16="http://schemas.microsoft.com/office/drawing/2014/main" id="{BB8907FE-764F-440C-8DF5-F2CC350931D2}"/>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第二节 中间商</a:t>
            </a:r>
          </a:p>
        </p:txBody>
      </p:sp>
      <p:sp>
        <p:nvSpPr>
          <p:cNvPr id="51" name="íś1ïḍè">
            <a:extLst>
              <a:ext uri="{FF2B5EF4-FFF2-40B4-BE49-F238E27FC236}">
                <a16:creationId xmlns:a16="http://schemas.microsoft.com/office/drawing/2014/main" id="{5023FACC-BE0A-494B-A66E-D210EE056D45}"/>
              </a:ext>
            </a:extLst>
          </p:cNvPr>
          <p:cNvSpPr txBox="1"/>
          <p:nvPr/>
        </p:nvSpPr>
        <p:spPr>
          <a:xfrm>
            <a:off x="1240514" y="1633478"/>
            <a:ext cx="9837926" cy="458459"/>
          </a:xfrm>
          <a:prstGeom prst="rect">
            <a:avLst/>
          </a:prstGeom>
          <a:noFill/>
        </p:spPr>
        <p:txBody>
          <a:bodyPr wrap="square" rtlCol="0" anchor="t" anchorCtr="0">
            <a:sp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r>
              <a:rPr lang="zh-CN" altLang="en-US" sz="1800" b="1" dirty="0">
                <a:solidFill>
                  <a:schemeClr val="tx1"/>
                </a:solidFill>
              </a:rPr>
              <a:t>中间商是介于生产者与消费者之间，专门从事将商品由生产领域向消费领域转移业务的经济组织。</a:t>
            </a:r>
          </a:p>
        </p:txBody>
      </p:sp>
      <p:sp>
        <p:nvSpPr>
          <p:cNvPr id="52" name="矩形 51">
            <a:extLst>
              <a:ext uri="{FF2B5EF4-FFF2-40B4-BE49-F238E27FC236}">
                <a16:creationId xmlns:a16="http://schemas.microsoft.com/office/drawing/2014/main" id="{468F91EF-C58C-4750-8B91-00A487552616}"/>
              </a:ext>
            </a:extLst>
          </p:cNvPr>
          <p:cNvSpPr/>
          <p:nvPr/>
        </p:nvSpPr>
        <p:spPr>
          <a:xfrm>
            <a:off x="870551" y="2244046"/>
            <a:ext cx="9299547" cy="525465"/>
          </a:xfrm>
          <a:prstGeom prst="rect">
            <a:avLst/>
          </a:prstGeom>
        </p:spPr>
        <p:txBody>
          <a:bodyPr wrap="square" anchor="b" anchorCtr="0">
            <a:noAutofit/>
          </a:bodyPr>
          <a:lstStyle/>
          <a:p>
            <a:pPr>
              <a:buSzPct val="25000"/>
            </a:pPr>
            <a:r>
              <a:rPr lang="zh-CN" altLang="en-US" sz="2800" b="1" dirty="0"/>
              <a:t>二、 中间商的功能</a:t>
            </a:r>
            <a:endParaRPr lang="en-US" altLang="zh-CN" sz="2800" b="1" dirty="0"/>
          </a:p>
        </p:txBody>
      </p:sp>
      <p:grpSp>
        <p:nvGrpSpPr>
          <p:cNvPr id="53" name="组合 52">
            <a:extLst>
              <a:ext uri="{FF2B5EF4-FFF2-40B4-BE49-F238E27FC236}">
                <a16:creationId xmlns:a16="http://schemas.microsoft.com/office/drawing/2014/main" id="{580BED6F-9321-4E0C-A6C3-2F5319E73270}"/>
              </a:ext>
            </a:extLst>
          </p:cNvPr>
          <p:cNvGrpSpPr/>
          <p:nvPr/>
        </p:nvGrpSpPr>
        <p:grpSpPr>
          <a:xfrm>
            <a:off x="8789160" y="2921620"/>
            <a:ext cx="2761875" cy="3018345"/>
            <a:chOff x="8306202" y="2559265"/>
            <a:chExt cx="2963317" cy="3378842"/>
          </a:xfrm>
        </p:grpSpPr>
        <p:grpSp>
          <p:nvGrpSpPr>
            <p:cNvPr id="54" name="组合 53">
              <a:extLst>
                <a:ext uri="{FF2B5EF4-FFF2-40B4-BE49-F238E27FC236}">
                  <a16:creationId xmlns:a16="http://schemas.microsoft.com/office/drawing/2014/main" id="{BE73F9AA-0E38-4C6D-81E0-D9A9C946DE8D}"/>
                </a:ext>
              </a:extLst>
            </p:cNvPr>
            <p:cNvGrpSpPr/>
            <p:nvPr/>
          </p:nvGrpSpPr>
          <p:grpSpPr>
            <a:xfrm>
              <a:off x="8306202" y="2559265"/>
              <a:ext cx="2963317" cy="3378842"/>
              <a:chOff x="960983" y="2438401"/>
              <a:chExt cx="2286000" cy="3378842"/>
            </a:xfrm>
          </p:grpSpPr>
          <p:sp>
            <p:nvSpPr>
              <p:cNvPr id="68" name="圆角矩形 18">
                <a:extLst>
                  <a:ext uri="{FF2B5EF4-FFF2-40B4-BE49-F238E27FC236}">
                    <a16:creationId xmlns:a16="http://schemas.microsoft.com/office/drawing/2014/main" id="{4BF18257-F36F-4164-B31B-32736596D9E0}"/>
                  </a:ext>
                </a:extLst>
              </p:cNvPr>
              <p:cNvSpPr/>
              <p:nvPr/>
            </p:nvSpPr>
            <p:spPr>
              <a:xfrm>
                <a:off x="960983" y="2438401"/>
                <a:ext cx="2286000" cy="3378842"/>
              </a:xfrm>
              <a:prstGeom prst="roundRect">
                <a:avLst>
                  <a:gd name="adj" fmla="val 7000"/>
                </a:avLst>
              </a:prstGeom>
              <a:solidFill>
                <a:schemeClr val="accent4">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圆角矩形 20">
                <a:extLst>
                  <a:ext uri="{FF2B5EF4-FFF2-40B4-BE49-F238E27FC236}">
                    <a16:creationId xmlns:a16="http://schemas.microsoft.com/office/drawing/2014/main" id="{133D6540-871E-4093-9510-E699189B8619}"/>
                  </a:ext>
                </a:extLst>
              </p:cNvPr>
              <p:cNvSpPr/>
              <p:nvPr/>
            </p:nvSpPr>
            <p:spPr>
              <a:xfrm>
                <a:off x="1394929" y="4468303"/>
                <a:ext cx="1497841" cy="454947"/>
              </a:xfrm>
              <a:prstGeom prst="roundRect">
                <a:avLst>
                  <a:gd name="adj" fmla="val 20000"/>
                </a:avLst>
              </a:prstGeom>
              <a:gradFill>
                <a:gsLst>
                  <a:gs pos="0">
                    <a:schemeClr val="accent4">
                      <a:lumMod val="60000"/>
                      <a:lumOff val="40000"/>
                    </a:schemeClr>
                  </a:gs>
                  <a:gs pos="60000">
                    <a:schemeClr val="accent4"/>
                  </a:gs>
                </a:gsLst>
                <a:lin ang="2700000" scaled="0"/>
              </a:gradFill>
              <a:ln w="57150" cap="rnd">
                <a:noFill/>
                <a:prstDash val="solid"/>
                <a:round/>
              </a:ln>
              <a:effectLst>
                <a:outerShdw blurRad="76200" dist="50800" dir="5400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r>
                  <a:rPr lang="zh-CN" altLang="en-US" sz="1600" b="1" dirty="0">
                    <a:solidFill>
                      <a:schemeClr val="bg1"/>
                    </a:solidFill>
                  </a:rPr>
                  <a:t>服务功能</a:t>
                </a:r>
                <a:endParaRPr lang="en-US" altLang="zh-CN" sz="1600" b="1" dirty="0">
                  <a:solidFill>
                    <a:schemeClr val="bg1"/>
                  </a:solidFill>
                </a:endParaRPr>
              </a:p>
            </p:txBody>
          </p:sp>
        </p:grpSp>
        <p:grpSp>
          <p:nvGrpSpPr>
            <p:cNvPr id="55" name="组合 54">
              <a:extLst>
                <a:ext uri="{FF2B5EF4-FFF2-40B4-BE49-F238E27FC236}">
                  <a16:creationId xmlns:a16="http://schemas.microsoft.com/office/drawing/2014/main" id="{8544DDC2-FCC6-4EC8-9171-B2268AF8DBAA}"/>
                </a:ext>
              </a:extLst>
            </p:cNvPr>
            <p:cNvGrpSpPr>
              <a:grpSpLocks noChangeAspect="1"/>
            </p:cNvGrpSpPr>
            <p:nvPr/>
          </p:nvGrpSpPr>
          <p:grpSpPr>
            <a:xfrm>
              <a:off x="9524062" y="3007770"/>
              <a:ext cx="527597" cy="1224000"/>
              <a:chOff x="7795164" y="4910517"/>
              <a:chExt cx="324802" cy="753525"/>
            </a:xfrm>
            <a:solidFill>
              <a:schemeClr val="accent4"/>
            </a:solidFill>
          </p:grpSpPr>
          <p:sp>
            <p:nvSpPr>
              <p:cNvPr id="56" name="任意多边形 45">
                <a:extLst>
                  <a:ext uri="{FF2B5EF4-FFF2-40B4-BE49-F238E27FC236}">
                    <a16:creationId xmlns:a16="http://schemas.microsoft.com/office/drawing/2014/main" id="{B6C97553-60B7-4CF0-B256-3BCA8F38D33C}"/>
                  </a:ext>
                </a:extLst>
              </p:cNvPr>
              <p:cNvSpPr/>
              <p:nvPr/>
            </p:nvSpPr>
            <p:spPr>
              <a:xfrm>
                <a:off x="7847074" y="4910967"/>
                <a:ext cx="220851" cy="436461"/>
              </a:xfrm>
              <a:custGeom>
                <a:avLst/>
                <a:gdLst>
                  <a:gd name="connsiteX0" fmla="*/ 213649 w 220851"/>
                  <a:gd name="connsiteY0" fmla="*/ 436330 h 436461"/>
                  <a:gd name="connsiteX1" fmla="*/ 5242 w 220851"/>
                  <a:gd name="connsiteY1" fmla="*/ 436330 h 436461"/>
                  <a:gd name="connsiteX2" fmla="*/ -949 w 220851"/>
                  <a:gd name="connsiteY2" fmla="*/ 430139 h 436461"/>
                  <a:gd name="connsiteX3" fmla="*/ -949 w 220851"/>
                  <a:gd name="connsiteY3" fmla="*/ 259927 h 436461"/>
                  <a:gd name="connsiteX4" fmla="*/ 72299 w 220851"/>
                  <a:gd name="connsiteY4" fmla="*/ 29708 h 436461"/>
                  <a:gd name="connsiteX5" fmla="*/ 85348 w 220851"/>
                  <a:gd name="connsiteY5" fmla="*/ 11515 h 436461"/>
                  <a:gd name="connsiteX6" fmla="*/ 88682 w 220851"/>
                  <a:gd name="connsiteY6" fmla="*/ 7991 h 436461"/>
                  <a:gd name="connsiteX7" fmla="*/ 128591 w 220851"/>
                  <a:gd name="connsiteY7" fmla="*/ 7991 h 436461"/>
                  <a:gd name="connsiteX8" fmla="*/ 131353 w 220851"/>
                  <a:gd name="connsiteY8" fmla="*/ 10753 h 436461"/>
                  <a:gd name="connsiteX9" fmla="*/ 146402 w 220851"/>
                  <a:gd name="connsiteY9" fmla="*/ 29231 h 436461"/>
                  <a:gd name="connsiteX10" fmla="*/ 219841 w 220851"/>
                  <a:gd name="connsiteY10" fmla="*/ 257831 h 436461"/>
                  <a:gd name="connsiteX11" fmla="*/ 219841 w 220851"/>
                  <a:gd name="connsiteY11" fmla="*/ 429281 h 436461"/>
                  <a:gd name="connsiteX12" fmla="*/ 214602 w 220851"/>
                  <a:gd name="connsiteY12" fmla="*/ 436273 h 436461"/>
                  <a:gd name="connsiteX13" fmla="*/ 213649 w 220851"/>
                  <a:gd name="connsiteY13" fmla="*/ 436330 h 436461"/>
                  <a:gd name="connsiteX14" fmla="*/ 11434 w 220851"/>
                  <a:gd name="connsiteY14" fmla="*/ 423947 h 436461"/>
                  <a:gd name="connsiteX15" fmla="*/ 207458 w 220851"/>
                  <a:gd name="connsiteY15" fmla="*/ 423947 h 436461"/>
                  <a:gd name="connsiteX16" fmla="*/ 207458 w 220851"/>
                  <a:gd name="connsiteY16" fmla="*/ 258594 h 436461"/>
                  <a:gd name="connsiteX17" fmla="*/ 136593 w 220851"/>
                  <a:gd name="connsiteY17" fmla="*/ 37328 h 436461"/>
                  <a:gd name="connsiteX18" fmla="*/ 122019 w 220851"/>
                  <a:gd name="connsiteY18" fmla="*/ 19421 h 436461"/>
                  <a:gd name="connsiteX19" fmla="*/ 120019 w 220851"/>
                  <a:gd name="connsiteY19" fmla="*/ 17421 h 436461"/>
                  <a:gd name="connsiteX20" fmla="*/ 97350 w 220851"/>
                  <a:gd name="connsiteY20" fmla="*/ 17421 h 436461"/>
                  <a:gd name="connsiteX21" fmla="*/ 94968 w 220851"/>
                  <a:gd name="connsiteY21" fmla="*/ 19897 h 436461"/>
                  <a:gd name="connsiteX22" fmla="*/ 82395 w 220851"/>
                  <a:gd name="connsiteY22" fmla="*/ 37518 h 436461"/>
                  <a:gd name="connsiteX23" fmla="*/ 11434 w 220851"/>
                  <a:gd name="connsiteY23" fmla="*/ 260499 h 436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20851" h="436461">
                    <a:moveTo>
                      <a:pt x="213649" y="436330"/>
                    </a:moveTo>
                    <a:lnTo>
                      <a:pt x="5242" y="436330"/>
                    </a:lnTo>
                    <a:cubicBezTo>
                      <a:pt x="1814" y="436330"/>
                      <a:pt x="-949" y="433559"/>
                      <a:pt x="-949" y="430139"/>
                    </a:cubicBezTo>
                    <a:lnTo>
                      <a:pt x="-949" y="259927"/>
                    </a:lnTo>
                    <a:cubicBezTo>
                      <a:pt x="-1140" y="177431"/>
                      <a:pt x="24483" y="96935"/>
                      <a:pt x="72299" y="29708"/>
                    </a:cubicBezTo>
                    <a:lnTo>
                      <a:pt x="85348" y="11515"/>
                    </a:lnTo>
                    <a:lnTo>
                      <a:pt x="88682" y="7991"/>
                    </a:lnTo>
                    <a:cubicBezTo>
                      <a:pt x="99826" y="-2839"/>
                      <a:pt x="117447" y="-2839"/>
                      <a:pt x="128591" y="7991"/>
                    </a:cubicBezTo>
                    <a:cubicBezTo>
                      <a:pt x="129544" y="8867"/>
                      <a:pt x="130496" y="9781"/>
                      <a:pt x="131353" y="10753"/>
                    </a:cubicBezTo>
                    <a:lnTo>
                      <a:pt x="146402" y="29231"/>
                    </a:lnTo>
                    <a:cubicBezTo>
                      <a:pt x="193743" y="96078"/>
                      <a:pt x="219460" y="175897"/>
                      <a:pt x="219841" y="257831"/>
                    </a:cubicBezTo>
                    <a:lnTo>
                      <a:pt x="219841" y="429281"/>
                    </a:lnTo>
                    <a:cubicBezTo>
                      <a:pt x="220316" y="432673"/>
                      <a:pt x="217935" y="435797"/>
                      <a:pt x="214602" y="436273"/>
                    </a:cubicBezTo>
                    <a:cubicBezTo>
                      <a:pt x="214222" y="436311"/>
                      <a:pt x="213935" y="436330"/>
                      <a:pt x="213649" y="436330"/>
                    </a:cubicBezTo>
                    <a:close/>
                    <a:moveTo>
                      <a:pt x="11434" y="423947"/>
                    </a:moveTo>
                    <a:lnTo>
                      <a:pt x="207458" y="423947"/>
                    </a:lnTo>
                    <a:lnTo>
                      <a:pt x="207458" y="258594"/>
                    </a:lnTo>
                    <a:cubicBezTo>
                      <a:pt x="207172" y="179308"/>
                      <a:pt x="182407" y="102041"/>
                      <a:pt x="136593" y="37328"/>
                    </a:cubicBezTo>
                    <a:lnTo>
                      <a:pt x="122019" y="19421"/>
                    </a:lnTo>
                    <a:lnTo>
                      <a:pt x="120019" y="17421"/>
                    </a:lnTo>
                    <a:cubicBezTo>
                      <a:pt x="113732" y="11201"/>
                      <a:pt x="103635" y="11201"/>
                      <a:pt x="97350" y="17421"/>
                    </a:cubicBezTo>
                    <a:lnTo>
                      <a:pt x="94968" y="19897"/>
                    </a:lnTo>
                    <a:lnTo>
                      <a:pt x="82395" y="37518"/>
                    </a:lnTo>
                    <a:cubicBezTo>
                      <a:pt x="36103" y="102622"/>
                      <a:pt x="11243" y="180593"/>
                      <a:pt x="11434" y="260499"/>
                    </a:cubicBezTo>
                    <a:close/>
                  </a:path>
                </a:pathLst>
              </a:custGeom>
              <a:grpFill/>
              <a:ln w="9525" cap="flat">
                <a:noFill/>
                <a:prstDash val="solid"/>
                <a:miter/>
              </a:ln>
            </p:spPr>
            <p:txBody>
              <a:bodyPr rtlCol="0" anchor="ctr"/>
              <a:lstStyle/>
              <a:p>
                <a:endParaRPr lang="zh-CN" altLang="en-US"/>
              </a:p>
            </p:txBody>
          </p:sp>
          <p:sp>
            <p:nvSpPr>
              <p:cNvPr id="57" name="任意多边形 46">
                <a:extLst>
                  <a:ext uri="{FF2B5EF4-FFF2-40B4-BE49-F238E27FC236}">
                    <a16:creationId xmlns:a16="http://schemas.microsoft.com/office/drawing/2014/main" id="{427881AF-2964-4EA2-978D-C35D8A4D1E3D}"/>
                  </a:ext>
                </a:extLst>
              </p:cNvPr>
              <p:cNvSpPr/>
              <p:nvPr/>
            </p:nvSpPr>
            <p:spPr>
              <a:xfrm>
                <a:off x="8055482" y="5265623"/>
                <a:ext cx="64484" cy="116572"/>
              </a:xfrm>
              <a:custGeom>
                <a:avLst/>
                <a:gdLst>
                  <a:gd name="connsiteX0" fmla="*/ 57438 w 64484"/>
                  <a:gd name="connsiteY0" fmla="*/ 116441 h 116572"/>
                  <a:gd name="connsiteX1" fmla="*/ 5241 w 64484"/>
                  <a:gd name="connsiteY1" fmla="*/ 116441 h 116572"/>
                  <a:gd name="connsiteX2" fmla="*/ -950 w 64484"/>
                  <a:gd name="connsiteY2" fmla="*/ 110249 h 116572"/>
                  <a:gd name="connsiteX3" fmla="*/ -950 w 64484"/>
                  <a:gd name="connsiteY3" fmla="*/ 6046 h 116572"/>
                  <a:gd name="connsiteX4" fmla="*/ 2860 w 64484"/>
                  <a:gd name="connsiteY4" fmla="*/ 331 h 116572"/>
                  <a:gd name="connsiteX5" fmla="*/ 9622 w 64484"/>
                  <a:gd name="connsiteY5" fmla="*/ 1665 h 116572"/>
                  <a:gd name="connsiteX6" fmla="*/ 61725 w 64484"/>
                  <a:gd name="connsiteY6" fmla="*/ 53766 h 116572"/>
                  <a:gd name="connsiteX7" fmla="*/ 63534 w 64484"/>
                  <a:gd name="connsiteY7" fmla="*/ 58148 h 116572"/>
                  <a:gd name="connsiteX8" fmla="*/ 63534 w 64484"/>
                  <a:gd name="connsiteY8" fmla="*/ 110249 h 116572"/>
                  <a:gd name="connsiteX9" fmla="*/ 57438 w 64484"/>
                  <a:gd name="connsiteY9" fmla="*/ 116441 h 116572"/>
                  <a:gd name="connsiteX10" fmla="*/ 11528 w 64484"/>
                  <a:gd name="connsiteY10" fmla="*/ 104059 h 116572"/>
                  <a:gd name="connsiteX11" fmla="*/ 51247 w 64484"/>
                  <a:gd name="connsiteY11" fmla="*/ 104059 h 116572"/>
                  <a:gd name="connsiteX12" fmla="*/ 51247 w 64484"/>
                  <a:gd name="connsiteY12" fmla="*/ 60720 h 116572"/>
                  <a:gd name="connsiteX13" fmla="*/ 11528 w 64484"/>
                  <a:gd name="connsiteY13" fmla="*/ 21000 h 11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484" h="116572">
                    <a:moveTo>
                      <a:pt x="57438" y="116441"/>
                    </a:moveTo>
                    <a:lnTo>
                      <a:pt x="5241" y="116441"/>
                    </a:lnTo>
                    <a:cubicBezTo>
                      <a:pt x="1812" y="116441"/>
                      <a:pt x="-950" y="113669"/>
                      <a:pt x="-950" y="110249"/>
                    </a:cubicBezTo>
                    <a:lnTo>
                      <a:pt x="-950" y="6046"/>
                    </a:lnTo>
                    <a:cubicBezTo>
                      <a:pt x="-950" y="3551"/>
                      <a:pt x="574" y="1312"/>
                      <a:pt x="2860" y="331"/>
                    </a:cubicBezTo>
                    <a:cubicBezTo>
                      <a:pt x="5146" y="-612"/>
                      <a:pt x="7813" y="-88"/>
                      <a:pt x="9622" y="1665"/>
                    </a:cubicBezTo>
                    <a:lnTo>
                      <a:pt x="61725" y="53766"/>
                    </a:lnTo>
                    <a:cubicBezTo>
                      <a:pt x="62868" y="54919"/>
                      <a:pt x="63534" y="56500"/>
                      <a:pt x="63534" y="58148"/>
                    </a:cubicBezTo>
                    <a:lnTo>
                      <a:pt x="63534" y="110249"/>
                    </a:lnTo>
                    <a:cubicBezTo>
                      <a:pt x="63534" y="113631"/>
                      <a:pt x="60867" y="116393"/>
                      <a:pt x="57438" y="116441"/>
                    </a:cubicBezTo>
                    <a:close/>
                    <a:moveTo>
                      <a:pt x="11528" y="104059"/>
                    </a:moveTo>
                    <a:lnTo>
                      <a:pt x="51247" y="104059"/>
                    </a:lnTo>
                    <a:lnTo>
                      <a:pt x="51247" y="60720"/>
                    </a:lnTo>
                    <a:lnTo>
                      <a:pt x="11528" y="21000"/>
                    </a:lnTo>
                    <a:close/>
                  </a:path>
                </a:pathLst>
              </a:custGeom>
              <a:grpFill/>
              <a:ln w="9525" cap="flat">
                <a:noFill/>
                <a:prstDash val="solid"/>
                <a:miter/>
              </a:ln>
            </p:spPr>
            <p:txBody>
              <a:bodyPr rtlCol="0" anchor="ctr"/>
              <a:lstStyle/>
              <a:p>
                <a:endParaRPr lang="zh-CN" altLang="en-US"/>
              </a:p>
            </p:txBody>
          </p:sp>
          <p:sp>
            <p:nvSpPr>
              <p:cNvPr id="58" name="任意多边形 47">
                <a:extLst>
                  <a:ext uri="{FF2B5EF4-FFF2-40B4-BE49-F238E27FC236}">
                    <a16:creationId xmlns:a16="http://schemas.microsoft.com/office/drawing/2014/main" id="{D43E3ADF-A756-44F5-8F54-7539D3FB793D}"/>
                  </a:ext>
                </a:extLst>
              </p:cNvPr>
              <p:cNvSpPr/>
              <p:nvPr/>
            </p:nvSpPr>
            <p:spPr>
              <a:xfrm>
                <a:off x="7881905" y="5404865"/>
                <a:ext cx="151646" cy="64103"/>
              </a:xfrm>
              <a:custGeom>
                <a:avLst/>
                <a:gdLst>
                  <a:gd name="connsiteX0" fmla="*/ 144338 w 151646"/>
                  <a:gd name="connsiteY0" fmla="*/ 63971 h 64103"/>
                  <a:gd name="connsiteX1" fmla="*/ 5273 w 151646"/>
                  <a:gd name="connsiteY1" fmla="*/ 63971 h 64103"/>
                  <a:gd name="connsiteX2" fmla="*/ -918 w 151646"/>
                  <a:gd name="connsiteY2" fmla="*/ 57780 h 64103"/>
                  <a:gd name="connsiteX3" fmla="*/ 7845 w 151646"/>
                  <a:gd name="connsiteY3" fmla="*/ 22443 h 64103"/>
                  <a:gd name="connsiteX4" fmla="*/ 17370 w 151646"/>
                  <a:gd name="connsiteY4" fmla="*/ 3393 h 64103"/>
                  <a:gd name="connsiteX5" fmla="*/ 22894 w 151646"/>
                  <a:gd name="connsiteY5" fmla="*/ -132 h 64103"/>
                  <a:gd name="connsiteX6" fmla="*/ 127097 w 151646"/>
                  <a:gd name="connsiteY6" fmla="*/ -132 h 64103"/>
                  <a:gd name="connsiteX7" fmla="*/ 132718 w 151646"/>
                  <a:gd name="connsiteY7" fmla="*/ 3393 h 64103"/>
                  <a:gd name="connsiteX8" fmla="*/ 142243 w 151646"/>
                  <a:gd name="connsiteY8" fmla="*/ 23395 h 64103"/>
                  <a:gd name="connsiteX9" fmla="*/ 150625 w 151646"/>
                  <a:gd name="connsiteY9" fmla="*/ 56638 h 64103"/>
                  <a:gd name="connsiteX10" fmla="*/ 150625 w 151646"/>
                  <a:gd name="connsiteY10" fmla="*/ 58161 h 64103"/>
                  <a:gd name="connsiteX11" fmla="*/ 144338 w 151646"/>
                  <a:gd name="connsiteY11" fmla="*/ 63971 h 64103"/>
                  <a:gd name="connsiteX12" fmla="*/ 11654 w 151646"/>
                  <a:gd name="connsiteY12" fmla="*/ 51589 h 64103"/>
                  <a:gd name="connsiteX13" fmla="*/ 137671 w 151646"/>
                  <a:gd name="connsiteY13" fmla="*/ 51589 h 64103"/>
                  <a:gd name="connsiteX14" fmla="*/ 130812 w 151646"/>
                  <a:gd name="connsiteY14" fmla="*/ 28443 h 64103"/>
                  <a:gd name="connsiteX15" fmla="*/ 122907 w 151646"/>
                  <a:gd name="connsiteY15" fmla="*/ 11870 h 64103"/>
                  <a:gd name="connsiteX16" fmla="*/ 26418 w 151646"/>
                  <a:gd name="connsiteY16" fmla="*/ 11870 h 64103"/>
                  <a:gd name="connsiteX17" fmla="*/ 18608 w 151646"/>
                  <a:gd name="connsiteY17" fmla="*/ 28348 h 64103"/>
                  <a:gd name="connsiteX18" fmla="*/ 11654 w 151646"/>
                  <a:gd name="connsiteY18" fmla="*/ 51589 h 64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1646" h="64103">
                    <a:moveTo>
                      <a:pt x="144338" y="63971"/>
                    </a:moveTo>
                    <a:lnTo>
                      <a:pt x="5273" y="63971"/>
                    </a:lnTo>
                    <a:cubicBezTo>
                      <a:pt x="1844" y="63971"/>
                      <a:pt x="-918" y="61200"/>
                      <a:pt x="-918" y="57780"/>
                    </a:cubicBezTo>
                    <a:cubicBezTo>
                      <a:pt x="-1300" y="45417"/>
                      <a:pt x="1749" y="33196"/>
                      <a:pt x="7845" y="22443"/>
                    </a:cubicBezTo>
                    <a:lnTo>
                      <a:pt x="17370" y="3393"/>
                    </a:lnTo>
                    <a:cubicBezTo>
                      <a:pt x="18418" y="1240"/>
                      <a:pt x="20513" y="-132"/>
                      <a:pt x="22894" y="-132"/>
                    </a:cubicBezTo>
                    <a:lnTo>
                      <a:pt x="127097" y="-132"/>
                    </a:lnTo>
                    <a:cubicBezTo>
                      <a:pt x="129478" y="-141"/>
                      <a:pt x="131670" y="1230"/>
                      <a:pt x="132718" y="3393"/>
                    </a:cubicBezTo>
                    <a:lnTo>
                      <a:pt x="142243" y="23395"/>
                    </a:lnTo>
                    <a:cubicBezTo>
                      <a:pt x="147481" y="33710"/>
                      <a:pt x="150339" y="45074"/>
                      <a:pt x="150625" y="56638"/>
                    </a:cubicBezTo>
                    <a:cubicBezTo>
                      <a:pt x="150720" y="57142"/>
                      <a:pt x="150720" y="57657"/>
                      <a:pt x="150625" y="58161"/>
                    </a:cubicBezTo>
                    <a:cubicBezTo>
                      <a:pt x="150339" y="61448"/>
                      <a:pt x="147672" y="63981"/>
                      <a:pt x="144338" y="63971"/>
                    </a:cubicBezTo>
                    <a:close/>
                    <a:moveTo>
                      <a:pt x="11654" y="51589"/>
                    </a:moveTo>
                    <a:lnTo>
                      <a:pt x="137671" y="51589"/>
                    </a:lnTo>
                    <a:cubicBezTo>
                      <a:pt x="136813" y="43521"/>
                      <a:pt x="134527" y="35673"/>
                      <a:pt x="130812" y="28443"/>
                    </a:cubicBezTo>
                    <a:lnTo>
                      <a:pt x="122907" y="11870"/>
                    </a:lnTo>
                    <a:lnTo>
                      <a:pt x="26418" y="11870"/>
                    </a:lnTo>
                    <a:lnTo>
                      <a:pt x="18608" y="28348"/>
                    </a:lnTo>
                    <a:cubicBezTo>
                      <a:pt x="14608" y="35473"/>
                      <a:pt x="12226" y="43417"/>
                      <a:pt x="11654" y="51589"/>
                    </a:cubicBezTo>
                    <a:close/>
                  </a:path>
                </a:pathLst>
              </a:custGeom>
              <a:grpFill/>
              <a:ln w="9525" cap="flat">
                <a:noFill/>
                <a:prstDash val="solid"/>
                <a:miter/>
              </a:ln>
            </p:spPr>
            <p:txBody>
              <a:bodyPr rtlCol="0" anchor="ctr"/>
              <a:lstStyle/>
              <a:p>
                <a:endParaRPr lang="zh-CN" altLang="en-US"/>
              </a:p>
            </p:txBody>
          </p:sp>
          <p:sp>
            <p:nvSpPr>
              <p:cNvPr id="59" name="任意多边形 48">
                <a:extLst>
                  <a:ext uri="{FF2B5EF4-FFF2-40B4-BE49-F238E27FC236}">
                    <a16:creationId xmlns:a16="http://schemas.microsoft.com/office/drawing/2014/main" id="{F27C6933-06EF-4798-B8A6-6CD3B0CDD4A4}"/>
                  </a:ext>
                </a:extLst>
              </p:cNvPr>
              <p:cNvSpPr/>
              <p:nvPr/>
            </p:nvSpPr>
            <p:spPr>
              <a:xfrm>
                <a:off x="7795164" y="5265642"/>
                <a:ext cx="64389" cy="116553"/>
              </a:xfrm>
              <a:custGeom>
                <a:avLst/>
                <a:gdLst>
                  <a:gd name="connsiteX0" fmla="*/ 57247 w 64389"/>
                  <a:gd name="connsiteY0" fmla="*/ 116422 h 116553"/>
                  <a:gd name="connsiteX1" fmla="*/ 5241 w 64389"/>
                  <a:gd name="connsiteY1" fmla="*/ 116422 h 116553"/>
                  <a:gd name="connsiteX2" fmla="*/ -950 w 64389"/>
                  <a:gd name="connsiteY2" fmla="*/ 110231 h 116553"/>
                  <a:gd name="connsiteX3" fmla="*/ -950 w 64389"/>
                  <a:gd name="connsiteY3" fmla="*/ 58129 h 116553"/>
                  <a:gd name="connsiteX4" fmla="*/ 859 w 64389"/>
                  <a:gd name="connsiteY4" fmla="*/ 53747 h 116553"/>
                  <a:gd name="connsiteX5" fmla="*/ 52866 w 64389"/>
                  <a:gd name="connsiteY5" fmla="*/ 1646 h 116553"/>
                  <a:gd name="connsiteX6" fmla="*/ 59629 w 64389"/>
                  <a:gd name="connsiteY6" fmla="*/ 312 h 116553"/>
                  <a:gd name="connsiteX7" fmla="*/ 63439 w 64389"/>
                  <a:gd name="connsiteY7" fmla="*/ 6027 h 116553"/>
                  <a:gd name="connsiteX8" fmla="*/ 63439 w 64389"/>
                  <a:gd name="connsiteY8" fmla="*/ 110231 h 116553"/>
                  <a:gd name="connsiteX9" fmla="*/ 57247 w 64389"/>
                  <a:gd name="connsiteY9" fmla="*/ 116422 h 116553"/>
                  <a:gd name="connsiteX10" fmla="*/ 11432 w 64389"/>
                  <a:gd name="connsiteY10" fmla="*/ 104040 h 116553"/>
                  <a:gd name="connsiteX11" fmla="*/ 51056 w 64389"/>
                  <a:gd name="connsiteY11" fmla="*/ 104040 h 116553"/>
                  <a:gd name="connsiteX12" fmla="*/ 51056 w 64389"/>
                  <a:gd name="connsiteY12" fmla="*/ 20981 h 116553"/>
                  <a:gd name="connsiteX13" fmla="*/ 11432 w 64389"/>
                  <a:gd name="connsiteY13" fmla="*/ 60701 h 11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89" h="116553">
                    <a:moveTo>
                      <a:pt x="57247" y="116422"/>
                    </a:moveTo>
                    <a:lnTo>
                      <a:pt x="5241" y="116422"/>
                    </a:lnTo>
                    <a:cubicBezTo>
                      <a:pt x="1812" y="116422"/>
                      <a:pt x="-950" y="113650"/>
                      <a:pt x="-950" y="110231"/>
                    </a:cubicBezTo>
                    <a:lnTo>
                      <a:pt x="-950" y="58129"/>
                    </a:lnTo>
                    <a:cubicBezTo>
                      <a:pt x="-950" y="56482"/>
                      <a:pt x="-284" y="54900"/>
                      <a:pt x="859" y="53747"/>
                    </a:cubicBezTo>
                    <a:lnTo>
                      <a:pt x="52866" y="1646"/>
                    </a:lnTo>
                    <a:cubicBezTo>
                      <a:pt x="54676" y="-78"/>
                      <a:pt x="57343" y="-602"/>
                      <a:pt x="59629" y="312"/>
                    </a:cubicBezTo>
                    <a:cubicBezTo>
                      <a:pt x="61915" y="1294"/>
                      <a:pt x="63439" y="3532"/>
                      <a:pt x="63439" y="6027"/>
                    </a:cubicBezTo>
                    <a:lnTo>
                      <a:pt x="63439" y="110231"/>
                    </a:lnTo>
                    <a:cubicBezTo>
                      <a:pt x="63439" y="113650"/>
                      <a:pt x="60676" y="116422"/>
                      <a:pt x="57247" y="116422"/>
                    </a:cubicBezTo>
                    <a:close/>
                    <a:moveTo>
                      <a:pt x="11432" y="104040"/>
                    </a:moveTo>
                    <a:lnTo>
                      <a:pt x="51056" y="104040"/>
                    </a:lnTo>
                    <a:lnTo>
                      <a:pt x="51056" y="20981"/>
                    </a:lnTo>
                    <a:lnTo>
                      <a:pt x="11432" y="60701"/>
                    </a:lnTo>
                    <a:close/>
                  </a:path>
                </a:pathLst>
              </a:custGeom>
              <a:grpFill/>
              <a:ln w="9525" cap="flat">
                <a:noFill/>
                <a:prstDash val="solid"/>
                <a:miter/>
              </a:ln>
            </p:spPr>
            <p:txBody>
              <a:bodyPr rtlCol="0" anchor="ctr"/>
              <a:lstStyle/>
              <a:p>
                <a:endParaRPr lang="zh-CN" altLang="en-US"/>
              </a:p>
            </p:txBody>
          </p:sp>
          <p:sp>
            <p:nvSpPr>
              <p:cNvPr id="60" name="任意多边形 49">
                <a:extLst>
                  <a:ext uri="{FF2B5EF4-FFF2-40B4-BE49-F238E27FC236}">
                    <a16:creationId xmlns:a16="http://schemas.microsoft.com/office/drawing/2014/main" id="{38DDA5C7-85B5-4ED2-86CC-C01FA71F0F90}"/>
                  </a:ext>
                </a:extLst>
              </p:cNvPr>
              <p:cNvSpPr/>
              <p:nvPr/>
            </p:nvSpPr>
            <p:spPr>
              <a:xfrm>
                <a:off x="7888981" y="5117025"/>
                <a:ext cx="135819" cy="135823"/>
              </a:xfrm>
              <a:custGeom>
                <a:avLst/>
                <a:gdLst>
                  <a:gd name="connsiteX0" fmla="*/ 67633 w 135819"/>
                  <a:gd name="connsiteY0" fmla="*/ 135689 h 135823"/>
                  <a:gd name="connsiteX1" fmla="*/ -947 w 135819"/>
                  <a:gd name="connsiteY1" fmla="*/ 68471 h 135823"/>
                  <a:gd name="connsiteX2" fmla="*/ 66205 w 135819"/>
                  <a:gd name="connsiteY2" fmla="*/ -128 h 135823"/>
                  <a:gd name="connsiteX3" fmla="*/ 115258 w 135819"/>
                  <a:gd name="connsiteY3" fmla="*/ 20056 h 135823"/>
                  <a:gd name="connsiteX4" fmla="*/ 114687 w 135819"/>
                  <a:gd name="connsiteY4" fmla="*/ 116096 h 135823"/>
                  <a:gd name="connsiteX5" fmla="*/ 67633 w 135819"/>
                  <a:gd name="connsiteY5" fmla="*/ 135689 h 135823"/>
                  <a:gd name="connsiteX6" fmla="*/ 67633 w 135819"/>
                  <a:gd name="connsiteY6" fmla="*/ 11864 h 135823"/>
                  <a:gd name="connsiteX7" fmla="*/ 11721 w 135819"/>
                  <a:gd name="connsiteY7" fmla="*/ 66966 h 135823"/>
                  <a:gd name="connsiteX8" fmla="*/ 66776 w 135819"/>
                  <a:gd name="connsiteY8" fmla="*/ 122925 h 135823"/>
                  <a:gd name="connsiteX9" fmla="*/ 122688 w 135819"/>
                  <a:gd name="connsiteY9" fmla="*/ 67823 h 135823"/>
                  <a:gd name="connsiteX10" fmla="*/ 106686 w 135819"/>
                  <a:gd name="connsiteY10" fmla="*/ 28342 h 135823"/>
                  <a:gd name="connsiteX11" fmla="*/ 67633 w 135819"/>
                  <a:gd name="connsiteY11" fmla="*/ 12340 h 135823"/>
                  <a:gd name="connsiteX12" fmla="*/ 67633 w 135819"/>
                  <a:gd name="connsiteY12" fmla="*/ 110638 h 135823"/>
                  <a:gd name="connsiteX13" fmla="*/ 24295 w 135819"/>
                  <a:gd name="connsiteY13" fmla="*/ 67204 h 135823"/>
                  <a:gd name="connsiteX14" fmla="*/ 37249 w 135819"/>
                  <a:gd name="connsiteY14" fmla="*/ 36914 h 135823"/>
                  <a:gd name="connsiteX15" fmla="*/ 98114 w 135819"/>
                  <a:gd name="connsiteY15" fmla="*/ 37372 h 135823"/>
                  <a:gd name="connsiteX16" fmla="*/ 97637 w 135819"/>
                  <a:gd name="connsiteY16" fmla="*/ 98255 h 135823"/>
                  <a:gd name="connsiteX17" fmla="*/ 67633 w 135819"/>
                  <a:gd name="connsiteY17" fmla="*/ 110638 h 135823"/>
                  <a:gd name="connsiteX18" fmla="*/ 67633 w 135819"/>
                  <a:gd name="connsiteY18" fmla="*/ 36438 h 135823"/>
                  <a:gd name="connsiteX19" fmla="*/ 36677 w 135819"/>
                  <a:gd name="connsiteY19" fmla="*/ 67299 h 135823"/>
                  <a:gd name="connsiteX20" fmla="*/ 67633 w 135819"/>
                  <a:gd name="connsiteY20" fmla="*/ 98255 h 135823"/>
                  <a:gd name="connsiteX21" fmla="*/ 98589 w 135819"/>
                  <a:gd name="connsiteY21" fmla="*/ 67299 h 135823"/>
                  <a:gd name="connsiteX22" fmla="*/ 67633 w 135819"/>
                  <a:gd name="connsiteY22" fmla="*/ 36438 h 135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819" h="135823">
                    <a:moveTo>
                      <a:pt x="67633" y="135689"/>
                    </a:moveTo>
                    <a:cubicBezTo>
                      <a:pt x="30105" y="136070"/>
                      <a:pt x="-565" y="105981"/>
                      <a:pt x="-947" y="68471"/>
                    </a:cubicBezTo>
                    <a:cubicBezTo>
                      <a:pt x="-1328" y="30971"/>
                      <a:pt x="28771" y="253"/>
                      <a:pt x="66205" y="-128"/>
                    </a:cubicBezTo>
                    <a:cubicBezTo>
                      <a:pt x="84683" y="-319"/>
                      <a:pt x="102304" y="6968"/>
                      <a:pt x="115258" y="20056"/>
                    </a:cubicBezTo>
                    <a:cubicBezTo>
                      <a:pt x="141642" y="46745"/>
                      <a:pt x="141358" y="89740"/>
                      <a:pt x="114687" y="116096"/>
                    </a:cubicBezTo>
                    <a:cubicBezTo>
                      <a:pt x="102113" y="128488"/>
                      <a:pt x="85255" y="135508"/>
                      <a:pt x="67633" y="135689"/>
                    </a:cubicBezTo>
                    <a:close/>
                    <a:moveTo>
                      <a:pt x="67633" y="11864"/>
                    </a:moveTo>
                    <a:cubicBezTo>
                      <a:pt x="36963" y="11626"/>
                      <a:pt x="11912" y="36295"/>
                      <a:pt x="11721" y="66966"/>
                    </a:cubicBezTo>
                    <a:cubicBezTo>
                      <a:pt x="11436" y="97636"/>
                      <a:pt x="36106" y="122687"/>
                      <a:pt x="66776" y="122925"/>
                    </a:cubicBezTo>
                    <a:cubicBezTo>
                      <a:pt x="97446" y="123154"/>
                      <a:pt x="122497" y="98484"/>
                      <a:pt x="122688" y="67823"/>
                    </a:cubicBezTo>
                    <a:cubicBezTo>
                      <a:pt x="122878" y="53050"/>
                      <a:pt x="117068" y="38839"/>
                      <a:pt x="106686" y="28342"/>
                    </a:cubicBezTo>
                    <a:cubicBezTo>
                      <a:pt x="96303" y="18017"/>
                      <a:pt x="82302" y="12254"/>
                      <a:pt x="67633" y="12340"/>
                    </a:cubicBezTo>
                    <a:close/>
                    <a:moveTo>
                      <a:pt x="67633" y="110638"/>
                    </a:moveTo>
                    <a:cubicBezTo>
                      <a:pt x="43820" y="110229"/>
                      <a:pt x="24676" y="91007"/>
                      <a:pt x="24295" y="67204"/>
                    </a:cubicBezTo>
                    <a:cubicBezTo>
                      <a:pt x="24486" y="55793"/>
                      <a:pt x="29057" y="44906"/>
                      <a:pt x="37249" y="36914"/>
                    </a:cubicBezTo>
                    <a:cubicBezTo>
                      <a:pt x="54204" y="20226"/>
                      <a:pt x="81445" y="20436"/>
                      <a:pt x="98114" y="37372"/>
                    </a:cubicBezTo>
                    <a:cubicBezTo>
                      <a:pt x="114782" y="54307"/>
                      <a:pt x="114592" y="81567"/>
                      <a:pt x="97637" y="98255"/>
                    </a:cubicBezTo>
                    <a:cubicBezTo>
                      <a:pt x="89636" y="106152"/>
                      <a:pt x="78873" y="110590"/>
                      <a:pt x="67633" y="110638"/>
                    </a:cubicBezTo>
                    <a:close/>
                    <a:moveTo>
                      <a:pt x="67633" y="36438"/>
                    </a:moveTo>
                    <a:cubicBezTo>
                      <a:pt x="50775" y="36838"/>
                      <a:pt x="37153" y="50411"/>
                      <a:pt x="36677" y="67299"/>
                    </a:cubicBezTo>
                    <a:cubicBezTo>
                      <a:pt x="36677" y="84396"/>
                      <a:pt x="50584" y="98255"/>
                      <a:pt x="67633" y="98255"/>
                    </a:cubicBezTo>
                    <a:cubicBezTo>
                      <a:pt x="84683" y="98255"/>
                      <a:pt x="98589" y="84396"/>
                      <a:pt x="98589" y="67299"/>
                    </a:cubicBezTo>
                    <a:cubicBezTo>
                      <a:pt x="98114" y="50411"/>
                      <a:pt x="84492" y="36838"/>
                      <a:pt x="67633" y="36438"/>
                    </a:cubicBezTo>
                    <a:close/>
                  </a:path>
                </a:pathLst>
              </a:custGeom>
              <a:grpFill/>
              <a:ln w="9525" cap="flat">
                <a:noFill/>
                <a:prstDash val="solid"/>
                <a:miter/>
              </a:ln>
            </p:spPr>
            <p:txBody>
              <a:bodyPr rtlCol="0" anchor="ctr"/>
              <a:lstStyle/>
              <a:p>
                <a:endParaRPr lang="zh-CN" altLang="en-US"/>
              </a:p>
            </p:txBody>
          </p:sp>
          <p:sp>
            <p:nvSpPr>
              <p:cNvPr id="61" name="任意多边形 50">
                <a:extLst>
                  <a:ext uri="{FF2B5EF4-FFF2-40B4-BE49-F238E27FC236}">
                    <a16:creationId xmlns:a16="http://schemas.microsoft.com/office/drawing/2014/main" id="{0EA8F899-A1A5-4215-99ED-3C858A78A1BA}"/>
                  </a:ext>
                </a:extLst>
              </p:cNvPr>
              <p:cNvSpPr/>
              <p:nvPr/>
            </p:nvSpPr>
            <p:spPr>
              <a:xfrm>
                <a:off x="7847170" y="5335713"/>
                <a:ext cx="220698" cy="81631"/>
              </a:xfrm>
              <a:custGeom>
                <a:avLst/>
                <a:gdLst>
                  <a:gd name="connsiteX0" fmla="*/ 201551 w 220698"/>
                  <a:gd name="connsiteY0" fmla="*/ 81498 h 81631"/>
                  <a:gd name="connsiteX1" fmla="*/ 17434 w 220698"/>
                  <a:gd name="connsiteY1" fmla="*/ 81498 h 81631"/>
                  <a:gd name="connsiteX2" fmla="*/ -950 w 220698"/>
                  <a:gd name="connsiteY2" fmla="*/ 63686 h 81631"/>
                  <a:gd name="connsiteX3" fmla="*/ -950 w 220698"/>
                  <a:gd name="connsiteY3" fmla="*/ 63210 h 81631"/>
                  <a:gd name="connsiteX4" fmla="*/ -950 w 220698"/>
                  <a:gd name="connsiteY4" fmla="*/ 6060 h 81631"/>
                  <a:gd name="connsiteX5" fmla="*/ 5241 w 220698"/>
                  <a:gd name="connsiteY5" fmla="*/ -132 h 81631"/>
                  <a:gd name="connsiteX6" fmla="*/ 213553 w 220698"/>
                  <a:gd name="connsiteY6" fmla="*/ -132 h 81631"/>
                  <a:gd name="connsiteX7" fmla="*/ 219745 w 220698"/>
                  <a:gd name="connsiteY7" fmla="*/ 6060 h 81631"/>
                  <a:gd name="connsiteX8" fmla="*/ 219745 w 220698"/>
                  <a:gd name="connsiteY8" fmla="*/ 63210 h 81631"/>
                  <a:gd name="connsiteX9" fmla="*/ 202219 w 220698"/>
                  <a:gd name="connsiteY9" fmla="*/ 81498 h 81631"/>
                  <a:gd name="connsiteX10" fmla="*/ 201551 w 220698"/>
                  <a:gd name="connsiteY10" fmla="*/ 81498 h 81631"/>
                  <a:gd name="connsiteX11" fmla="*/ 11051 w 220698"/>
                  <a:gd name="connsiteY11" fmla="*/ 12061 h 81631"/>
                  <a:gd name="connsiteX12" fmla="*/ 11051 w 220698"/>
                  <a:gd name="connsiteY12" fmla="*/ 62448 h 81631"/>
                  <a:gd name="connsiteX13" fmla="*/ 16576 w 220698"/>
                  <a:gd name="connsiteY13" fmla="*/ 68353 h 81631"/>
                  <a:gd name="connsiteX14" fmla="*/ 17052 w 220698"/>
                  <a:gd name="connsiteY14" fmla="*/ 68353 h 81631"/>
                  <a:gd name="connsiteX15" fmla="*/ 201170 w 220698"/>
                  <a:gd name="connsiteY15" fmla="*/ 68353 h 81631"/>
                  <a:gd name="connsiteX16" fmla="*/ 207076 w 220698"/>
                  <a:gd name="connsiteY16" fmla="*/ 63038 h 81631"/>
                  <a:gd name="connsiteX17" fmla="*/ 207076 w 220698"/>
                  <a:gd name="connsiteY17" fmla="*/ 62448 h 81631"/>
                  <a:gd name="connsiteX18" fmla="*/ 207076 w 220698"/>
                  <a:gd name="connsiteY18" fmla="*/ 11298 h 81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0698" h="81631">
                    <a:moveTo>
                      <a:pt x="201551" y="81498"/>
                    </a:moveTo>
                    <a:lnTo>
                      <a:pt x="17434" y="81498"/>
                    </a:lnTo>
                    <a:cubicBezTo>
                      <a:pt x="7432" y="81660"/>
                      <a:pt x="-759" y="73687"/>
                      <a:pt x="-950" y="63686"/>
                    </a:cubicBezTo>
                    <a:cubicBezTo>
                      <a:pt x="-950" y="63534"/>
                      <a:pt x="-950" y="63371"/>
                      <a:pt x="-950" y="63210"/>
                    </a:cubicBezTo>
                    <a:lnTo>
                      <a:pt x="-950" y="6060"/>
                    </a:lnTo>
                    <a:cubicBezTo>
                      <a:pt x="-950" y="2640"/>
                      <a:pt x="1812" y="-132"/>
                      <a:pt x="5241" y="-132"/>
                    </a:cubicBezTo>
                    <a:lnTo>
                      <a:pt x="213553" y="-132"/>
                    </a:lnTo>
                    <a:cubicBezTo>
                      <a:pt x="216982" y="-132"/>
                      <a:pt x="219745" y="2640"/>
                      <a:pt x="219745" y="6060"/>
                    </a:cubicBezTo>
                    <a:lnTo>
                      <a:pt x="219745" y="63210"/>
                    </a:lnTo>
                    <a:cubicBezTo>
                      <a:pt x="219935" y="73096"/>
                      <a:pt x="212124" y="81288"/>
                      <a:pt x="202219" y="81498"/>
                    </a:cubicBezTo>
                    <a:cubicBezTo>
                      <a:pt x="202028" y="81498"/>
                      <a:pt x="201742" y="81498"/>
                      <a:pt x="201551" y="81498"/>
                    </a:cubicBezTo>
                    <a:close/>
                    <a:moveTo>
                      <a:pt x="11051" y="12061"/>
                    </a:moveTo>
                    <a:lnTo>
                      <a:pt x="11051" y="62448"/>
                    </a:lnTo>
                    <a:cubicBezTo>
                      <a:pt x="10956" y="65600"/>
                      <a:pt x="13433" y="68248"/>
                      <a:pt x="16576" y="68353"/>
                    </a:cubicBezTo>
                    <a:cubicBezTo>
                      <a:pt x="16766" y="68362"/>
                      <a:pt x="16862" y="68362"/>
                      <a:pt x="17052" y="68353"/>
                    </a:cubicBezTo>
                    <a:lnTo>
                      <a:pt x="201170" y="68353"/>
                    </a:lnTo>
                    <a:cubicBezTo>
                      <a:pt x="204314" y="68515"/>
                      <a:pt x="206886" y="66134"/>
                      <a:pt x="207076" y="63038"/>
                    </a:cubicBezTo>
                    <a:cubicBezTo>
                      <a:pt x="207076" y="62838"/>
                      <a:pt x="207076" y="62648"/>
                      <a:pt x="207076" y="62448"/>
                    </a:cubicBezTo>
                    <a:lnTo>
                      <a:pt x="207076" y="11298"/>
                    </a:lnTo>
                    <a:close/>
                  </a:path>
                </a:pathLst>
              </a:custGeom>
              <a:grpFill/>
              <a:ln w="9525" cap="flat">
                <a:noFill/>
                <a:prstDash val="solid"/>
                <a:miter/>
              </a:ln>
            </p:spPr>
            <p:txBody>
              <a:bodyPr rtlCol="0" anchor="ctr"/>
              <a:lstStyle/>
              <a:p>
                <a:endParaRPr lang="zh-CN" altLang="en-US"/>
              </a:p>
            </p:txBody>
          </p:sp>
          <p:sp>
            <p:nvSpPr>
              <p:cNvPr id="62" name="任意多边形 51">
                <a:extLst>
                  <a:ext uri="{FF2B5EF4-FFF2-40B4-BE49-F238E27FC236}">
                    <a16:creationId xmlns:a16="http://schemas.microsoft.com/office/drawing/2014/main" id="{81C896B1-7C72-46BB-9FAD-B269DD4A59B2}"/>
                  </a:ext>
                </a:extLst>
              </p:cNvPr>
              <p:cNvSpPr/>
              <p:nvPr/>
            </p:nvSpPr>
            <p:spPr>
              <a:xfrm>
                <a:off x="7868061" y="4910517"/>
                <a:ext cx="179038" cy="141641"/>
              </a:xfrm>
              <a:custGeom>
                <a:avLst/>
                <a:gdLst>
                  <a:gd name="connsiteX0" fmla="*/ 171897 w 179038"/>
                  <a:gd name="connsiteY0" fmla="*/ 141505 h 141641"/>
                  <a:gd name="connsiteX1" fmla="*/ 5210 w 179038"/>
                  <a:gd name="connsiteY1" fmla="*/ 141505 h 141641"/>
                  <a:gd name="connsiteX2" fmla="*/ 258 w 179038"/>
                  <a:gd name="connsiteY2" fmla="*/ 138934 h 141641"/>
                  <a:gd name="connsiteX3" fmla="*/ -601 w 179038"/>
                  <a:gd name="connsiteY3" fmla="*/ 133409 h 141641"/>
                  <a:gd name="connsiteX4" fmla="*/ 51407 w 179038"/>
                  <a:gd name="connsiteY4" fmla="*/ 30158 h 141641"/>
                  <a:gd name="connsiteX5" fmla="*/ 65313 w 179038"/>
                  <a:gd name="connsiteY5" fmla="*/ 11108 h 141641"/>
                  <a:gd name="connsiteX6" fmla="*/ 65979 w 179038"/>
                  <a:gd name="connsiteY6" fmla="*/ 10346 h 141641"/>
                  <a:gd name="connsiteX7" fmla="*/ 66742 w 179038"/>
                  <a:gd name="connsiteY7" fmla="*/ 9679 h 141641"/>
                  <a:gd name="connsiteX8" fmla="*/ 68360 w 179038"/>
                  <a:gd name="connsiteY8" fmla="*/ 7965 h 141641"/>
                  <a:gd name="connsiteX9" fmla="*/ 109509 w 179038"/>
                  <a:gd name="connsiteY9" fmla="*/ 8632 h 141641"/>
                  <a:gd name="connsiteX10" fmla="*/ 112176 w 179038"/>
                  <a:gd name="connsiteY10" fmla="*/ 11394 h 141641"/>
                  <a:gd name="connsiteX11" fmla="*/ 125796 w 179038"/>
                  <a:gd name="connsiteY11" fmla="*/ 30444 h 141641"/>
                  <a:gd name="connsiteX12" fmla="*/ 177803 w 179038"/>
                  <a:gd name="connsiteY12" fmla="*/ 133695 h 141641"/>
                  <a:gd name="connsiteX13" fmla="*/ 176946 w 179038"/>
                  <a:gd name="connsiteY13" fmla="*/ 139219 h 141641"/>
                  <a:gd name="connsiteX14" fmla="*/ 171897 w 179038"/>
                  <a:gd name="connsiteY14" fmla="*/ 141505 h 141641"/>
                  <a:gd name="connsiteX15" fmla="*/ 13973 w 179038"/>
                  <a:gd name="connsiteY15" fmla="*/ 129123 h 141641"/>
                  <a:gd name="connsiteX16" fmla="*/ 163230 w 179038"/>
                  <a:gd name="connsiteY16" fmla="*/ 129123 h 141641"/>
                  <a:gd name="connsiteX17" fmla="*/ 115605 w 179038"/>
                  <a:gd name="connsiteY17" fmla="*/ 37207 h 141641"/>
                  <a:gd name="connsiteX18" fmla="*/ 101222 w 179038"/>
                  <a:gd name="connsiteY18" fmla="*/ 18157 h 141641"/>
                  <a:gd name="connsiteX19" fmla="*/ 78267 w 179038"/>
                  <a:gd name="connsiteY19" fmla="*/ 15947 h 141641"/>
                  <a:gd name="connsiteX20" fmla="*/ 77314 w 179038"/>
                  <a:gd name="connsiteY20" fmla="*/ 16823 h 141641"/>
                  <a:gd name="connsiteX21" fmla="*/ 75409 w 179038"/>
                  <a:gd name="connsiteY21" fmla="*/ 18728 h 141641"/>
                  <a:gd name="connsiteX22" fmla="*/ 75409 w 179038"/>
                  <a:gd name="connsiteY22" fmla="*/ 18728 h 141641"/>
                  <a:gd name="connsiteX23" fmla="*/ 61884 w 179038"/>
                  <a:gd name="connsiteY23" fmla="*/ 37778 h 141641"/>
                  <a:gd name="connsiteX24" fmla="*/ 13973 w 179038"/>
                  <a:gd name="connsiteY24" fmla="*/ 129123 h 14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79038" h="141641">
                    <a:moveTo>
                      <a:pt x="171897" y="141505"/>
                    </a:moveTo>
                    <a:lnTo>
                      <a:pt x="5210" y="141505"/>
                    </a:lnTo>
                    <a:cubicBezTo>
                      <a:pt x="3210" y="141496"/>
                      <a:pt x="1401" y="140544"/>
                      <a:pt x="258" y="138934"/>
                    </a:cubicBezTo>
                    <a:cubicBezTo>
                      <a:pt x="-981" y="137362"/>
                      <a:pt x="-1267" y="135276"/>
                      <a:pt x="-601" y="133409"/>
                    </a:cubicBezTo>
                    <a:cubicBezTo>
                      <a:pt x="11401" y="96538"/>
                      <a:pt x="28928" y="61715"/>
                      <a:pt x="51407" y="30158"/>
                    </a:cubicBezTo>
                    <a:lnTo>
                      <a:pt x="65313" y="11108"/>
                    </a:lnTo>
                    <a:lnTo>
                      <a:pt x="65979" y="10346"/>
                    </a:lnTo>
                    <a:lnTo>
                      <a:pt x="66742" y="9679"/>
                    </a:lnTo>
                    <a:lnTo>
                      <a:pt x="68360" y="7965"/>
                    </a:lnTo>
                    <a:cubicBezTo>
                      <a:pt x="79982" y="-3084"/>
                      <a:pt x="98269" y="-2789"/>
                      <a:pt x="109509" y="8632"/>
                    </a:cubicBezTo>
                    <a:lnTo>
                      <a:pt x="112176" y="11394"/>
                    </a:lnTo>
                    <a:lnTo>
                      <a:pt x="125796" y="30444"/>
                    </a:lnTo>
                    <a:cubicBezTo>
                      <a:pt x="147800" y="62324"/>
                      <a:pt x="165230" y="97062"/>
                      <a:pt x="177803" y="133695"/>
                    </a:cubicBezTo>
                    <a:cubicBezTo>
                      <a:pt x="178375" y="135571"/>
                      <a:pt x="178089" y="137609"/>
                      <a:pt x="176946" y="139219"/>
                    </a:cubicBezTo>
                    <a:cubicBezTo>
                      <a:pt x="175707" y="140734"/>
                      <a:pt x="173803" y="141582"/>
                      <a:pt x="171897" y="141505"/>
                    </a:cubicBezTo>
                    <a:close/>
                    <a:moveTo>
                      <a:pt x="13973" y="129123"/>
                    </a:moveTo>
                    <a:lnTo>
                      <a:pt x="163230" y="129123"/>
                    </a:lnTo>
                    <a:cubicBezTo>
                      <a:pt x="151229" y="96624"/>
                      <a:pt x="135226" y="65753"/>
                      <a:pt x="115605" y="37207"/>
                    </a:cubicBezTo>
                    <a:lnTo>
                      <a:pt x="101222" y="18157"/>
                    </a:lnTo>
                    <a:cubicBezTo>
                      <a:pt x="95508" y="11213"/>
                      <a:pt x="85220" y="10222"/>
                      <a:pt x="78267" y="15947"/>
                    </a:cubicBezTo>
                    <a:cubicBezTo>
                      <a:pt x="77981" y="16223"/>
                      <a:pt x="77601" y="16519"/>
                      <a:pt x="77314" y="16823"/>
                    </a:cubicBezTo>
                    <a:cubicBezTo>
                      <a:pt x="76647" y="17414"/>
                      <a:pt x="75981" y="18042"/>
                      <a:pt x="75409" y="18728"/>
                    </a:cubicBezTo>
                    <a:lnTo>
                      <a:pt x="75409" y="18728"/>
                    </a:lnTo>
                    <a:lnTo>
                      <a:pt x="61884" y="37778"/>
                    </a:lnTo>
                    <a:cubicBezTo>
                      <a:pt x="41596" y="65763"/>
                      <a:pt x="25498" y="96528"/>
                      <a:pt x="13973" y="129123"/>
                    </a:cubicBezTo>
                    <a:close/>
                  </a:path>
                </a:pathLst>
              </a:custGeom>
              <a:grpFill/>
              <a:ln w="9525" cap="flat">
                <a:noFill/>
                <a:prstDash val="solid"/>
                <a:miter/>
              </a:ln>
            </p:spPr>
            <p:txBody>
              <a:bodyPr rtlCol="0" anchor="ctr"/>
              <a:lstStyle/>
              <a:p>
                <a:endParaRPr lang="zh-CN" altLang="en-US"/>
              </a:p>
            </p:txBody>
          </p:sp>
          <p:sp>
            <p:nvSpPr>
              <p:cNvPr id="63" name="任意多边形 52">
                <a:extLst>
                  <a:ext uri="{FF2B5EF4-FFF2-40B4-BE49-F238E27FC236}">
                    <a16:creationId xmlns:a16="http://schemas.microsoft.com/office/drawing/2014/main" id="{E47733A9-D1E2-4587-9C53-67476798365C}"/>
                  </a:ext>
                </a:extLst>
              </p:cNvPr>
              <p:cNvSpPr/>
              <p:nvPr/>
            </p:nvSpPr>
            <p:spPr>
              <a:xfrm>
                <a:off x="7905747" y="5482589"/>
                <a:ext cx="13815" cy="144303"/>
              </a:xfrm>
              <a:custGeom>
                <a:avLst/>
                <a:gdLst>
                  <a:gd name="connsiteX0" fmla="*/ 6767 w 13815"/>
                  <a:gd name="connsiteY0" fmla="*/ 144172 h 144303"/>
                  <a:gd name="connsiteX1" fmla="*/ 577 w 13815"/>
                  <a:gd name="connsiteY1" fmla="*/ 138076 h 144303"/>
                  <a:gd name="connsiteX2" fmla="*/ -948 w 13815"/>
                  <a:gd name="connsiteY2" fmla="*/ 6155 h 144303"/>
                  <a:gd name="connsiteX3" fmla="*/ 5148 w 13815"/>
                  <a:gd name="connsiteY3" fmla="*/ -132 h 144303"/>
                  <a:gd name="connsiteX4" fmla="*/ 5148 w 13815"/>
                  <a:gd name="connsiteY4" fmla="*/ -132 h 144303"/>
                  <a:gd name="connsiteX5" fmla="*/ 5148 w 13815"/>
                  <a:gd name="connsiteY5" fmla="*/ -132 h 144303"/>
                  <a:gd name="connsiteX6" fmla="*/ 11340 w 13815"/>
                  <a:gd name="connsiteY6" fmla="*/ 5964 h 144303"/>
                  <a:gd name="connsiteX7" fmla="*/ 12863 w 13815"/>
                  <a:gd name="connsiteY7" fmla="*/ 137886 h 144303"/>
                  <a:gd name="connsiteX8" fmla="*/ 6958 w 13815"/>
                  <a:gd name="connsiteY8" fmla="*/ 144172 h 144303"/>
                  <a:gd name="connsiteX9" fmla="*/ 6767 w 13815"/>
                  <a:gd name="connsiteY9" fmla="*/ 144172 h 144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15" h="144303">
                    <a:moveTo>
                      <a:pt x="6767" y="144172"/>
                    </a:moveTo>
                    <a:cubicBezTo>
                      <a:pt x="3338" y="144172"/>
                      <a:pt x="672" y="141458"/>
                      <a:pt x="577" y="138076"/>
                    </a:cubicBezTo>
                    <a:lnTo>
                      <a:pt x="-948" y="6155"/>
                    </a:lnTo>
                    <a:cubicBezTo>
                      <a:pt x="-1043" y="2736"/>
                      <a:pt x="1720" y="-74"/>
                      <a:pt x="5148" y="-132"/>
                    </a:cubicBezTo>
                    <a:cubicBezTo>
                      <a:pt x="5148" y="-132"/>
                      <a:pt x="5148" y="-132"/>
                      <a:pt x="5148" y="-132"/>
                    </a:cubicBezTo>
                    <a:lnTo>
                      <a:pt x="5148" y="-132"/>
                    </a:lnTo>
                    <a:cubicBezTo>
                      <a:pt x="8482" y="-84"/>
                      <a:pt x="11245" y="2602"/>
                      <a:pt x="11340" y="5964"/>
                    </a:cubicBezTo>
                    <a:lnTo>
                      <a:pt x="12863" y="137886"/>
                    </a:lnTo>
                    <a:cubicBezTo>
                      <a:pt x="12958" y="141248"/>
                      <a:pt x="10292" y="144068"/>
                      <a:pt x="6958" y="144172"/>
                    </a:cubicBezTo>
                    <a:cubicBezTo>
                      <a:pt x="6862" y="144172"/>
                      <a:pt x="6862" y="144172"/>
                      <a:pt x="6767" y="144172"/>
                    </a:cubicBezTo>
                    <a:close/>
                  </a:path>
                </a:pathLst>
              </a:custGeom>
              <a:grpFill/>
              <a:ln w="9525" cap="flat">
                <a:noFill/>
                <a:prstDash val="solid"/>
                <a:miter/>
              </a:ln>
            </p:spPr>
            <p:txBody>
              <a:bodyPr rtlCol="0" anchor="ctr"/>
              <a:lstStyle/>
              <a:p>
                <a:endParaRPr lang="zh-CN" altLang="en-US"/>
              </a:p>
            </p:txBody>
          </p:sp>
          <p:sp>
            <p:nvSpPr>
              <p:cNvPr id="64" name="任意多边形 53">
                <a:extLst>
                  <a:ext uri="{FF2B5EF4-FFF2-40B4-BE49-F238E27FC236}">
                    <a16:creationId xmlns:a16="http://schemas.microsoft.com/office/drawing/2014/main" id="{252C3F0A-7C0F-456F-87A6-5B7B8D811321}"/>
                  </a:ext>
                </a:extLst>
              </p:cNvPr>
              <p:cNvSpPr/>
              <p:nvPr/>
            </p:nvSpPr>
            <p:spPr>
              <a:xfrm>
                <a:off x="7803157" y="5466146"/>
                <a:ext cx="60023" cy="197896"/>
              </a:xfrm>
              <a:custGeom>
                <a:avLst/>
                <a:gdLst>
                  <a:gd name="connsiteX0" fmla="*/ 5249 w 60023"/>
                  <a:gd name="connsiteY0" fmla="*/ 197763 h 197896"/>
                  <a:gd name="connsiteX1" fmla="*/ 3725 w 60023"/>
                  <a:gd name="connsiteY1" fmla="*/ 197763 h 197896"/>
                  <a:gd name="connsiteX2" fmla="*/ -752 w 60023"/>
                  <a:gd name="connsiteY2" fmla="*/ 190238 h 197896"/>
                  <a:gd name="connsiteX3" fmla="*/ 46873 w 60023"/>
                  <a:gd name="connsiteY3" fmla="*/ 4501 h 197896"/>
                  <a:gd name="connsiteX4" fmla="*/ 54494 w 60023"/>
                  <a:gd name="connsiteY4" fmla="*/ 72 h 197896"/>
                  <a:gd name="connsiteX5" fmla="*/ 58875 w 60023"/>
                  <a:gd name="connsiteY5" fmla="*/ 7644 h 197896"/>
                  <a:gd name="connsiteX6" fmla="*/ 11250 w 60023"/>
                  <a:gd name="connsiteY6" fmla="*/ 193286 h 197896"/>
                  <a:gd name="connsiteX7" fmla="*/ 5249 w 60023"/>
                  <a:gd name="connsiteY7" fmla="*/ 197763 h 19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023" h="197896">
                    <a:moveTo>
                      <a:pt x="5249" y="197763"/>
                    </a:moveTo>
                    <a:lnTo>
                      <a:pt x="3725" y="197763"/>
                    </a:lnTo>
                    <a:cubicBezTo>
                      <a:pt x="391" y="196925"/>
                      <a:pt x="-1609" y="193553"/>
                      <a:pt x="-752" y="190238"/>
                    </a:cubicBezTo>
                    <a:lnTo>
                      <a:pt x="46873" y="4501"/>
                    </a:lnTo>
                    <a:cubicBezTo>
                      <a:pt x="47730" y="1186"/>
                      <a:pt x="51159" y="-795"/>
                      <a:pt x="54494" y="72"/>
                    </a:cubicBezTo>
                    <a:cubicBezTo>
                      <a:pt x="57732" y="939"/>
                      <a:pt x="59732" y="4329"/>
                      <a:pt x="58875" y="7644"/>
                    </a:cubicBezTo>
                    <a:lnTo>
                      <a:pt x="11250" y="193286"/>
                    </a:lnTo>
                    <a:cubicBezTo>
                      <a:pt x="10488" y="195972"/>
                      <a:pt x="8012" y="197820"/>
                      <a:pt x="5249" y="197763"/>
                    </a:cubicBezTo>
                    <a:close/>
                  </a:path>
                </a:pathLst>
              </a:custGeom>
              <a:grpFill/>
              <a:ln w="9525" cap="flat">
                <a:noFill/>
                <a:prstDash val="solid"/>
                <a:miter/>
              </a:ln>
            </p:spPr>
            <p:txBody>
              <a:bodyPr rtlCol="0" anchor="ctr"/>
              <a:lstStyle/>
              <a:p>
                <a:endParaRPr lang="zh-CN" altLang="en-US"/>
              </a:p>
            </p:txBody>
          </p:sp>
          <p:sp>
            <p:nvSpPr>
              <p:cNvPr id="65" name="任意多边形 54">
                <a:extLst>
                  <a:ext uri="{FF2B5EF4-FFF2-40B4-BE49-F238E27FC236}">
                    <a16:creationId xmlns:a16="http://schemas.microsoft.com/office/drawing/2014/main" id="{7000AA7F-1F0C-47A5-9196-45D9F7408092}"/>
                  </a:ext>
                </a:extLst>
              </p:cNvPr>
              <p:cNvSpPr/>
              <p:nvPr/>
            </p:nvSpPr>
            <p:spPr>
              <a:xfrm>
                <a:off x="8053563" y="5465937"/>
                <a:ext cx="60029" cy="198103"/>
              </a:xfrm>
              <a:custGeom>
                <a:avLst/>
                <a:gdLst>
                  <a:gd name="connsiteX0" fmla="*/ 52881 w 60029"/>
                  <a:gd name="connsiteY0" fmla="*/ 197972 h 198103"/>
                  <a:gd name="connsiteX1" fmla="*/ 46880 w 60029"/>
                  <a:gd name="connsiteY1" fmla="*/ 193304 h 198103"/>
                  <a:gd name="connsiteX2" fmla="*/ -745 w 60029"/>
                  <a:gd name="connsiteY2" fmla="*/ 7662 h 198103"/>
                  <a:gd name="connsiteX3" fmla="*/ 3636 w 60029"/>
                  <a:gd name="connsiteY3" fmla="*/ 42 h 198103"/>
                  <a:gd name="connsiteX4" fmla="*/ 11257 w 60029"/>
                  <a:gd name="connsiteY4" fmla="*/ 4519 h 198103"/>
                  <a:gd name="connsiteX5" fmla="*/ 58882 w 60029"/>
                  <a:gd name="connsiteY5" fmla="*/ 190257 h 198103"/>
                  <a:gd name="connsiteX6" fmla="*/ 54404 w 60029"/>
                  <a:gd name="connsiteY6" fmla="*/ 197782 h 19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29" h="198103">
                    <a:moveTo>
                      <a:pt x="52881" y="197972"/>
                    </a:moveTo>
                    <a:cubicBezTo>
                      <a:pt x="50023" y="197972"/>
                      <a:pt x="47546" y="196048"/>
                      <a:pt x="46880" y="193304"/>
                    </a:cubicBezTo>
                    <a:lnTo>
                      <a:pt x="-745" y="7662"/>
                    </a:lnTo>
                    <a:cubicBezTo>
                      <a:pt x="-1603" y="4357"/>
                      <a:pt x="303" y="966"/>
                      <a:pt x="3636" y="42"/>
                    </a:cubicBezTo>
                    <a:cubicBezTo>
                      <a:pt x="6970" y="-748"/>
                      <a:pt x="10303" y="1224"/>
                      <a:pt x="11257" y="4519"/>
                    </a:cubicBezTo>
                    <a:lnTo>
                      <a:pt x="58882" y="190257"/>
                    </a:lnTo>
                    <a:cubicBezTo>
                      <a:pt x="59739" y="193571"/>
                      <a:pt x="57739" y="196943"/>
                      <a:pt x="54404" y="197782"/>
                    </a:cubicBezTo>
                    <a:close/>
                  </a:path>
                </a:pathLst>
              </a:custGeom>
              <a:grpFill/>
              <a:ln w="9525" cap="flat">
                <a:noFill/>
                <a:prstDash val="solid"/>
                <a:miter/>
              </a:ln>
            </p:spPr>
            <p:txBody>
              <a:bodyPr rtlCol="0" anchor="ctr"/>
              <a:lstStyle/>
              <a:p>
                <a:endParaRPr lang="zh-CN" altLang="en-US"/>
              </a:p>
            </p:txBody>
          </p:sp>
          <p:sp>
            <p:nvSpPr>
              <p:cNvPr id="66" name="任意多边形 55">
                <a:extLst>
                  <a:ext uri="{FF2B5EF4-FFF2-40B4-BE49-F238E27FC236}">
                    <a16:creationId xmlns:a16="http://schemas.microsoft.com/office/drawing/2014/main" id="{EB00EBC3-BABC-4AB0-BCBF-A2457C9CECB2}"/>
                  </a:ext>
                </a:extLst>
              </p:cNvPr>
              <p:cNvSpPr/>
              <p:nvPr/>
            </p:nvSpPr>
            <p:spPr>
              <a:xfrm>
                <a:off x="7947562" y="5482589"/>
                <a:ext cx="13910" cy="144304"/>
              </a:xfrm>
              <a:custGeom>
                <a:avLst/>
                <a:gdLst>
                  <a:gd name="connsiteX0" fmla="*/ 6862 w 13910"/>
                  <a:gd name="connsiteY0" fmla="*/ 144172 h 144304"/>
                  <a:gd name="connsiteX1" fmla="*/ 671 w 13910"/>
                  <a:gd name="connsiteY1" fmla="*/ 138171 h 144304"/>
                  <a:gd name="connsiteX2" fmla="*/ 671 w 13910"/>
                  <a:gd name="connsiteY2" fmla="*/ 138076 h 144304"/>
                  <a:gd name="connsiteX3" fmla="*/ -948 w 13910"/>
                  <a:gd name="connsiteY3" fmla="*/ 6155 h 144304"/>
                  <a:gd name="connsiteX4" fmla="*/ 5148 w 13910"/>
                  <a:gd name="connsiteY4" fmla="*/ -132 h 144304"/>
                  <a:gd name="connsiteX5" fmla="*/ 5148 w 13910"/>
                  <a:gd name="connsiteY5" fmla="*/ -132 h 144304"/>
                  <a:gd name="connsiteX6" fmla="*/ 5148 w 13910"/>
                  <a:gd name="connsiteY6" fmla="*/ -132 h 144304"/>
                  <a:gd name="connsiteX7" fmla="*/ 11340 w 13910"/>
                  <a:gd name="connsiteY7" fmla="*/ 5964 h 144304"/>
                  <a:gd name="connsiteX8" fmla="*/ 12958 w 13910"/>
                  <a:gd name="connsiteY8" fmla="*/ 137886 h 144304"/>
                  <a:gd name="connsiteX9" fmla="*/ 6862 w 13910"/>
                  <a:gd name="connsiteY9" fmla="*/ 144172 h 144304"/>
                  <a:gd name="connsiteX10" fmla="*/ 6862 w 13910"/>
                  <a:gd name="connsiteY10" fmla="*/ 144172 h 144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910" h="144304">
                    <a:moveTo>
                      <a:pt x="6862" y="144172"/>
                    </a:moveTo>
                    <a:cubicBezTo>
                      <a:pt x="3529" y="144220"/>
                      <a:pt x="766" y="141543"/>
                      <a:pt x="671" y="138171"/>
                    </a:cubicBezTo>
                    <a:cubicBezTo>
                      <a:pt x="671" y="138143"/>
                      <a:pt x="671" y="138105"/>
                      <a:pt x="671" y="138076"/>
                    </a:cubicBezTo>
                    <a:lnTo>
                      <a:pt x="-948" y="6155"/>
                    </a:lnTo>
                    <a:cubicBezTo>
                      <a:pt x="-1043" y="2736"/>
                      <a:pt x="1720" y="-74"/>
                      <a:pt x="5148" y="-132"/>
                    </a:cubicBezTo>
                    <a:cubicBezTo>
                      <a:pt x="5148" y="-132"/>
                      <a:pt x="5148" y="-132"/>
                      <a:pt x="5148" y="-132"/>
                    </a:cubicBezTo>
                    <a:lnTo>
                      <a:pt x="5148" y="-132"/>
                    </a:lnTo>
                    <a:cubicBezTo>
                      <a:pt x="8482" y="-84"/>
                      <a:pt x="11245" y="2602"/>
                      <a:pt x="11340" y="5964"/>
                    </a:cubicBezTo>
                    <a:lnTo>
                      <a:pt x="12958" y="137886"/>
                    </a:lnTo>
                    <a:cubicBezTo>
                      <a:pt x="13054" y="141305"/>
                      <a:pt x="10291" y="144115"/>
                      <a:pt x="6862" y="144172"/>
                    </a:cubicBezTo>
                    <a:cubicBezTo>
                      <a:pt x="6862" y="144172"/>
                      <a:pt x="6862" y="144172"/>
                      <a:pt x="6862" y="144172"/>
                    </a:cubicBezTo>
                    <a:close/>
                  </a:path>
                </a:pathLst>
              </a:custGeom>
              <a:grpFill/>
              <a:ln w="9525" cap="flat">
                <a:noFill/>
                <a:prstDash val="solid"/>
                <a:miter/>
              </a:ln>
            </p:spPr>
            <p:txBody>
              <a:bodyPr rtlCol="0" anchor="ctr"/>
              <a:lstStyle/>
              <a:p>
                <a:endParaRPr lang="zh-CN" altLang="en-US"/>
              </a:p>
            </p:txBody>
          </p:sp>
          <p:sp>
            <p:nvSpPr>
              <p:cNvPr id="67" name="任意多边形 56">
                <a:extLst>
                  <a:ext uri="{FF2B5EF4-FFF2-40B4-BE49-F238E27FC236}">
                    <a16:creationId xmlns:a16="http://schemas.microsoft.com/office/drawing/2014/main" id="{E967CA78-346C-46DF-B8E8-EBE54A17FC91}"/>
                  </a:ext>
                </a:extLst>
              </p:cNvPr>
              <p:cNvSpPr/>
              <p:nvPr/>
            </p:nvSpPr>
            <p:spPr>
              <a:xfrm>
                <a:off x="7989379" y="5482589"/>
                <a:ext cx="14003" cy="144303"/>
              </a:xfrm>
              <a:custGeom>
                <a:avLst/>
                <a:gdLst>
                  <a:gd name="connsiteX0" fmla="*/ 6860 w 14003"/>
                  <a:gd name="connsiteY0" fmla="*/ 144172 h 144303"/>
                  <a:gd name="connsiteX1" fmla="*/ 668 w 14003"/>
                  <a:gd name="connsiteY1" fmla="*/ 138076 h 144303"/>
                  <a:gd name="connsiteX2" fmla="*/ -950 w 14003"/>
                  <a:gd name="connsiteY2" fmla="*/ 6155 h 144303"/>
                  <a:gd name="connsiteX3" fmla="*/ 5241 w 14003"/>
                  <a:gd name="connsiteY3" fmla="*/ -132 h 144303"/>
                  <a:gd name="connsiteX4" fmla="*/ 5241 w 14003"/>
                  <a:gd name="connsiteY4" fmla="*/ -132 h 144303"/>
                  <a:gd name="connsiteX5" fmla="*/ 11432 w 14003"/>
                  <a:gd name="connsiteY5" fmla="*/ 5964 h 144303"/>
                  <a:gd name="connsiteX6" fmla="*/ 13051 w 14003"/>
                  <a:gd name="connsiteY6" fmla="*/ 137886 h 144303"/>
                  <a:gd name="connsiteX7" fmla="*/ 6955 w 14003"/>
                  <a:gd name="connsiteY7" fmla="*/ 144172 h 144303"/>
                  <a:gd name="connsiteX8" fmla="*/ 6955 w 14003"/>
                  <a:gd name="connsiteY8" fmla="*/ 144172 h 144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03" h="144303">
                    <a:moveTo>
                      <a:pt x="6860" y="144172"/>
                    </a:moveTo>
                    <a:cubicBezTo>
                      <a:pt x="3431" y="144172"/>
                      <a:pt x="764" y="141458"/>
                      <a:pt x="668" y="138076"/>
                    </a:cubicBezTo>
                    <a:lnTo>
                      <a:pt x="-950" y="6155"/>
                    </a:lnTo>
                    <a:cubicBezTo>
                      <a:pt x="-950" y="2716"/>
                      <a:pt x="1811" y="-84"/>
                      <a:pt x="5241" y="-132"/>
                    </a:cubicBezTo>
                    <a:lnTo>
                      <a:pt x="5241" y="-132"/>
                    </a:lnTo>
                    <a:cubicBezTo>
                      <a:pt x="8670" y="-132"/>
                      <a:pt x="11336" y="2583"/>
                      <a:pt x="11432" y="5964"/>
                    </a:cubicBezTo>
                    <a:lnTo>
                      <a:pt x="13051" y="137886"/>
                    </a:lnTo>
                    <a:cubicBezTo>
                      <a:pt x="13147" y="141305"/>
                      <a:pt x="10384" y="144115"/>
                      <a:pt x="6955" y="144172"/>
                    </a:cubicBezTo>
                    <a:cubicBezTo>
                      <a:pt x="6955" y="144172"/>
                      <a:pt x="6955" y="144172"/>
                      <a:pt x="6955" y="144172"/>
                    </a:cubicBezTo>
                    <a:close/>
                  </a:path>
                </a:pathLst>
              </a:custGeom>
              <a:grpFill/>
              <a:ln w="9525" cap="flat">
                <a:noFill/>
                <a:prstDash val="solid"/>
                <a:miter/>
              </a:ln>
            </p:spPr>
            <p:txBody>
              <a:bodyPr rtlCol="0" anchor="ctr"/>
              <a:lstStyle/>
              <a:p>
                <a:endParaRPr lang="zh-CN" altLang="en-US"/>
              </a:p>
            </p:txBody>
          </p:sp>
        </p:grpSp>
      </p:grpSp>
      <p:grpSp>
        <p:nvGrpSpPr>
          <p:cNvPr id="70" name="组合 69">
            <a:extLst>
              <a:ext uri="{FF2B5EF4-FFF2-40B4-BE49-F238E27FC236}">
                <a16:creationId xmlns:a16="http://schemas.microsoft.com/office/drawing/2014/main" id="{91F85A0D-8FDA-4E43-94D6-73C3621C1CAD}"/>
              </a:ext>
            </a:extLst>
          </p:cNvPr>
          <p:cNvGrpSpPr/>
          <p:nvPr/>
        </p:nvGrpSpPr>
        <p:grpSpPr>
          <a:xfrm>
            <a:off x="1147218" y="2949975"/>
            <a:ext cx="2723258" cy="2993135"/>
            <a:chOff x="999483" y="2559265"/>
            <a:chExt cx="2963316" cy="3378842"/>
          </a:xfrm>
        </p:grpSpPr>
        <p:grpSp>
          <p:nvGrpSpPr>
            <p:cNvPr id="71" name="组合 70">
              <a:extLst>
                <a:ext uri="{FF2B5EF4-FFF2-40B4-BE49-F238E27FC236}">
                  <a16:creationId xmlns:a16="http://schemas.microsoft.com/office/drawing/2014/main" id="{967871ED-7491-4646-98FC-BD1633C66668}"/>
                </a:ext>
              </a:extLst>
            </p:cNvPr>
            <p:cNvGrpSpPr/>
            <p:nvPr/>
          </p:nvGrpSpPr>
          <p:grpSpPr>
            <a:xfrm>
              <a:off x="999483" y="2559265"/>
              <a:ext cx="2963316" cy="3378842"/>
              <a:chOff x="960983" y="2438401"/>
              <a:chExt cx="2286000" cy="3378842"/>
            </a:xfrm>
          </p:grpSpPr>
          <p:sp>
            <p:nvSpPr>
              <p:cNvPr id="80" name="圆角矩形 3">
                <a:extLst>
                  <a:ext uri="{FF2B5EF4-FFF2-40B4-BE49-F238E27FC236}">
                    <a16:creationId xmlns:a16="http://schemas.microsoft.com/office/drawing/2014/main" id="{419ADE50-8B3A-4DAA-86AB-0A6FB580F35F}"/>
                  </a:ext>
                </a:extLst>
              </p:cNvPr>
              <p:cNvSpPr/>
              <p:nvPr/>
            </p:nvSpPr>
            <p:spPr>
              <a:xfrm>
                <a:off x="960983" y="2438401"/>
                <a:ext cx="2286000" cy="3378842"/>
              </a:xfrm>
              <a:prstGeom prst="roundRect">
                <a:avLst>
                  <a:gd name="adj" fmla="val 7000"/>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圆角矩形 6">
                <a:extLst>
                  <a:ext uri="{FF2B5EF4-FFF2-40B4-BE49-F238E27FC236}">
                    <a16:creationId xmlns:a16="http://schemas.microsoft.com/office/drawing/2014/main" id="{412C3031-7E7C-4549-9E03-0F5543462D04}"/>
                  </a:ext>
                </a:extLst>
              </p:cNvPr>
              <p:cNvSpPr/>
              <p:nvPr/>
            </p:nvSpPr>
            <p:spPr>
              <a:xfrm>
                <a:off x="1348949" y="4479732"/>
                <a:ext cx="1517343" cy="455088"/>
              </a:xfrm>
              <a:prstGeom prst="roundRect">
                <a:avLst>
                  <a:gd name="adj" fmla="val 20000"/>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r>
                  <a:rPr lang="zh-CN" altLang="en-US" sz="1600" b="1" dirty="0">
                    <a:solidFill>
                      <a:schemeClr val="bg1"/>
                    </a:solidFill>
                  </a:rPr>
                  <a:t>商流功能</a:t>
                </a:r>
              </a:p>
            </p:txBody>
          </p:sp>
        </p:grpSp>
        <p:grpSp>
          <p:nvGrpSpPr>
            <p:cNvPr id="72" name="组合 71">
              <a:extLst>
                <a:ext uri="{FF2B5EF4-FFF2-40B4-BE49-F238E27FC236}">
                  <a16:creationId xmlns:a16="http://schemas.microsoft.com/office/drawing/2014/main" id="{696D6661-59F8-4003-AF90-29DBFB07CED1}"/>
                </a:ext>
              </a:extLst>
            </p:cNvPr>
            <p:cNvGrpSpPr/>
            <p:nvPr/>
          </p:nvGrpSpPr>
          <p:grpSpPr>
            <a:xfrm>
              <a:off x="2063323" y="3007323"/>
              <a:ext cx="835637" cy="1216841"/>
              <a:chOff x="6460463" y="1195364"/>
              <a:chExt cx="517741" cy="753926"/>
            </a:xfrm>
            <a:solidFill>
              <a:schemeClr val="accent1"/>
            </a:solidFill>
          </p:grpSpPr>
          <p:sp>
            <p:nvSpPr>
              <p:cNvPr id="73" name="任意多边形 76">
                <a:extLst>
                  <a:ext uri="{FF2B5EF4-FFF2-40B4-BE49-F238E27FC236}">
                    <a16:creationId xmlns:a16="http://schemas.microsoft.com/office/drawing/2014/main" id="{19F87861-054D-4538-AA1A-7461AD6C53AB}"/>
                  </a:ext>
                </a:extLst>
              </p:cNvPr>
              <p:cNvSpPr/>
              <p:nvPr/>
            </p:nvSpPr>
            <p:spPr>
              <a:xfrm>
                <a:off x="6460463" y="1296109"/>
                <a:ext cx="448989" cy="653181"/>
              </a:xfrm>
              <a:custGeom>
                <a:avLst/>
                <a:gdLst>
                  <a:gd name="connsiteX0" fmla="*/ 13205 w 448989"/>
                  <a:gd name="connsiteY0" fmla="*/ 653050 h 653181"/>
                  <a:gd name="connsiteX1" fmla="*/ 5489 w 448989"/>
                  <a:gd name="connsiteY1" fmla="*/ 650573 h 653181"/>
                  <a:gd name="connsiteX2" fmla="*/ -892 w 448989"/>
                  <a:gd name="connsiteY2" fmla="*/ 638096 h 653181"/>
                  <a:gd name="connsiteX3" fmla="*/ 11110 w 448989"/>
                  <a:gd name="connsiteY3" fmla="*/ 489982 h 653181"/>
                  <a:gd name="connsiteX4" fmla="*/ 15968 w 448989"/>
                  <a:gd name="connsiteY4" fmla="*/ 470932 h 653181"/>
                  <a:gd name="connsiteX5" fmla="*/ 16729 w 448989"/>
                  <a:gd name="connsiteY5" fmla="*/ 468741 h 653181"/>
                  <a:gd name="connsiteX6" fmla="*/ 17301 w 448989"/>
                  <a:gd name="connsiteY6" fmla="*/ 467693 h 653181"/>
                  <a:gd name="connsiteX7" fmla="*/ 301241 w 448989"/>
                  <a:gd name="connsiteY7" fmla="*/ 2778 h 653181"/>
                  <a:gd name="connsiteX8" fmla="*/ 309718 w 448989"/>
                  <a:gd name="connsiteY8" fmla="*/ 778 h 653181"/>
                  <a:gd name="connsiteX9" fmla="*/ 445068 w 448989"/>
                  <a:gd name="connsiteY9" fmla="*/ 83360 h 653181"/>
                  <a:gd name="connsiteX10" fmla="*/ 447163 w 448989"/>
                  <a:gd name="connsiteY10" fmla="*/ 91837 h 653181"/>
                  <a:gd name="connsiteX11" fmla="*/ 162557 w 448989"/>
                  <a:gd name="connsiteY11" fmla="*/ 557800 h 653181"/>
                  <a:gd name="connsiteX12" fmla="*/ 160842 w 448989"/>
                  <a:gd name="connsiteY12" fmla="*/ 559610 h 653181"/>
                  <a:gd name="connsiteX13" fmla="*/ 146460 w 448989"/>
                  <a:gd name="connsiteY13" fmla="*/ 572278 h 653181"/>
                  <a:gd name="connsiteX14" fmla="*/ 20158 w 448989"/>
                  <a:gd name="connsiteY14" fmla="*/ 650573 h 653181"/>
                  <a:gd name="connsiteX15" fmla="*/ 13205 w 448989"/>
                  <a:gd name="connsiteY15" fmla="*/ 653050 h 653181"/>
                  <a:gd name="connsiteX16" fmla="*/ 28635 w 448989"/>
                  <a:gd name="connsiteY16" fmla="*/ 473027 h 653181"/>
                  <a:gd name="connsiteX17" fmla="*/ 28635 w 448989"/>
                  <a:gd name="connsiteY17" fmla="*/ 473599 h 653181"/>
                  <a:gd name="connsiteX18" fmla="*/ 23396 w 448989"/>
                  <a:gd name="connsiteY18" fmla="*/ 491411 h 653181"/>
                  <a:gd name="connsiteX19" fmla="*/ 11395 w 448989"/>
                  <a:gd name="connsiteY19" fmla="*/ 639524 h 653181"/>
                  <a:gd name="connsiteX20" fmla="*/ 11395 w 448989"/>
                  <a:gd name="connsiteY20" fmla="*/ 640477 h 653181"/>
                  <a:gd name="connsiteX21" fmla="*/ 12633 w 448989"/>
                  <a:gd name="connsiteY21" fmla="*/ 641048 h 653181"/>
                  <a:gd name="connsiteX22" fmla="*/ 12633 w 448989"/>
                  <a:gd name="connsiteY22" fmla="*/ 641048 h 653181"/>
                  <a:gd name="connsiteX23" fmla="*/ 139125 w 448989"/>
                  <a:gd name="connsiteY23" fmla="*/ 562562 h 653181"/>
                  <a:gd name="connsiteX24" fmla="*/ 152556 w 448989"/>
                  <a:gd name="connsiteY24" fmla="*/ 549799 h 653181"/>
                  <a:gd name="connsiteX25" fmla="*/ 152556 w 448989"/>
                  <a:gd name="connsiteY25" fmla="*/ 549799 h 653181"/>
                  <a:gd name="connsiteX26" fmla="*/ 432210 w 448989"/>
                  <a:gd name="connsiteY26" fmla="*/ 91932 h 653181"/>
                  <a:gd name="connsiteX27" fmla="*/ 307432 w 448989"/>
                  <a:gd name="connsiteY27" fmla="*/ 15732 h 653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48989" h="653181">
                    <a:moveTo>
                      <a:pt x="13205" y="653050"/>
                    </a:moveTo>
                    <a:cubicBezTo>
                      <a:pt x="10442" y="653050"/>
                      <a:pt x="7776" y="652183"/>
                      <a:pt x="5489" y="650573"/>
                    </a:cubicBezTo>
                    <a:cubicBezTo>
                      <a:pt x="1108" y="648002"/>
                      <a:pt x="-1369" y="643144"/>
                      <a:pt x="-892" y="638096"/>
                    </a:cubicBezTo>
                    <a:lnTo>
                      <a:pt x="11110" y="489982"/>
                    </a:lnTo>
                    <a:cubicBezTo>
                      <a:pt x="11585" y="483400"/>
                      <a:pt x="13300" y="476952"/>
                      <a:pt x="15968" y="470932"/>
                    </a:cubicBezTo>
                    <a:cubicBezTo>
                      <a:pt x="16063" y="470151"/>
                      <a:pt x="16252" y="469398"/>
                      <a:pt x="16729" y="468741"/>
                    </a:cubicBezTo>
                    <a:lnTo>
                      <a:pt x="17301" y="467693"/>
                    </a:lnTo>
                    <a:lnTo>
                      <a:pt x="301241" y="2778"/>
                    </a:lnTo>
                    <a:cubicBezTo>
                      <a:pt x="303051" y="-98"/>
                      <a:pt x="306860" y="-994"/>
                      <a:pt x="309718" y="778"/>
                    </a:cubicBezTo>
                    <a:lnTo>
                      <a:pt x="445068" y="83360"/>
                    </a:lnTo>
                    <a:cubicBezTo>
                      <a:pt x="448021" y="85131"/>
                      <a:pt x="448878" y="88913"/>
                      <a:pt x="447163" y="91837"/>
                    </a:cubicBezTo>
                    <a:lnTo>
                      <a:pt x="162557" y="557800"/>
                    </a:lnTo>
                    <a:cubicBezTo>
                      <a:pt x="162176" y="558533"/>
                      <a:pt x="161509" y="559152"/>
                      <a:pt x="160842" y="559610"/>
                    </a:cubicBezTo>
                    <a:cubicBezTo>
                      <a:pt x="156842" y="564610"/>
                      <a:pt x="151888" y="568897"/>
                      <a:pt x="146460" y="572278"/>
                    </a:cubicBezTo>
                    <a:lnTo>
                      <a:pt x="20158" y="650573"/>
                    </a:lnTo>
                    <a:cubicBezTo>
                      <a:pt x="18158" y="652069"/>
                      <a:pt x="15682" y="652936"/>
                      <a:pt x="13205" y="653050"/>
                    </a:cubicBezTo>
                    <a:close/>
                    <a:moveTo>
                      <a:pt x="28635" y="473027"/>
                    </a:moveTo>
                    <a:lnTo>
                      <a:pt x="28635" y="473599"/>
                    </a:lnTo>
                    <a:cubicBezTo>
                      <a:pt x="25682" y="479123"/>
                      <a:pt x="23968" y="485181"/>
                      <a:pt x="23396" y="491411"/>
                    </a:cubicBezTo>
                    <a:lnTo>
                      <a:pt x="11395" y="639524"/>
                    </a:lnTo>
                    <a:cubicBezTo>
                      <a:pt x="11205" y="639810"/>
                      <a:pt x="11205" y="640191"/>
                      <a:pt x="11395" y="640477"/>
                    </a:cubicBezTo>
                    <a:lnTo>
                      <a:pt x="12633" y="641048"/>
                    </a:lnTo>
                    <a:lnTo>
                      <a:pt x="12633" y="641048"/>
                    </a:lnTo>
                    <a:lnTo>
                      <a:pt x="139125" y="562562"/>
                    </a:lnTo>
                    <a:cubicBezTo>
                      <a:pt x="144460" y="559305"/>
                      <a:pt x="149032" y="554961"/>
                      <a:pt x="152556" y="549799"/>
                    </a:cubicBezTo>
                    <a:lnTo>
                      <a:pt x="152556" y="549799"/>
                    </a:lnTo>
                    <a:lnTo>
                      <a:pt x="432210" y="91932"/>
                    </a:lnTo>
                    <a:lnTo>
                      <a:pt x="307432" y="15732"/>
                    </a:lnTo>
                    <a:close/>
                  </a:path>
                </a:pathLst>
              </a:custGeom>
              <a:grpFill/>
              <a:ln w="9525" cap="flat">
                <a:noFill/>
                <a:prstDash val="solid"/>
                <a:miter/>
              </a:ln>
            </p:spPr>
            <p:txBody>
              <a:bodyPr rtlCol="0" anchor="ctr"/>
              <a:lstStyle/>
              <a:p>
                <a:endParaRPr lang="zh-CN" altLang="en-US"/>
              </a:p>
            </p:txBody>
          </p:sp>
          <p:sp>
            <p:nvSpPr>
              <p:cNvPr id="74" name="任意多边形 77">
                <a:extLst>
                  <a:ext uri="{FF2B5EF4-FFF2-40B4-BE49-F238E27FC236}">
                    <a16:creationId xmlns:a16="http://schemas.microsoft.com/office/drawing/2014/main" id="{E531CCAE-935B-47A6-A337-BEFF4020E364}"/>
                  </a:ext>
                </a:extLst>
              </p:cNvPr>
              <p:cNvSpPr/>
              <p:nvPr/>
            </p:nvSpPr>
            <p:spPr>
              <a:xfrm>
                <a:off x="6786402" y="1195364"/>
                <a:ext cx="178435" cy="156327"/>
              </a:xfrm>
              <a:custGeom>
                <a:avLst/>
                <a:gdLst>
                  <a:gd name="connsiteX0" fmla="*/ 139704 w 178435"/>
                  <a:gd name="connsiteY0" fmla="*/ 156196 h 156327"/>
                  <a:gd name="connsiteX1" fmla="*/ 136465 w 178435"/>
                  <a:gd name="connsiteY1" fmla="*/ 155244 h 156327"/>
                  <a:gd name="connsiteX2" fmla="*/ 1973 w 178435"/>
                  <a:gd name="connsiteY2" fmla="*/ 73138 h 156327"/>
                  <a:gd name="connsiteX3" fmla="*/ -29 w 178435"/>
                  <a:gd name="connsiteY3" fmla="*/ 64661 h 156327"/>
                  <a:gd name="connsiteX4" fmla="*/ 25690 w 178435"/>
                  <a:gd name="connsiteY4" fmla="*/ 22465 h 156327"/>
                  <a:gd name="connsiteX5" fmla="*/ 90079 w 178435"/>
                  <a:gd name="connsiteY5" fmla="*/ 6654 h 156327"/>
                  <a:gd name="connsiteX6" fmla="*/ 90364 w 178435"/>
                  <a:gd name="connsiteY6" fmla="*/ 6844 h 156327"/>
                  <a:gd name="connsiteX7" fmla="*/ 155134 w 178435"/>
                  <a:gd name="connsiteY7" fmla="*/ 46278 h 156327"/>
                  <a:gd name="connsiteX8" fmla="*/ 170755 w 178435"/>
                  <a:gd name="connsiteY8" fmla="*/ 111048 h 156327"/>
                  <a:gd name="connsiteX9" fmla="*/ 145037 w 178435"/>
                  <a:gd name="connsiteY9" fmla="*/ 153243 h 156327"/>
                  <a:gd name="connsiteX10" fmla="*/ 139704 w 178435"/>
                  <a:gd name="connsiteY10" fmla="*/ 156196 h 156327"/>
                  <a:gd name="connsiteX11" fmla="*/ 13783 w 178435"/>
                  <a:gd name="connsiteY11" fmla="*/ 65804 h 156327"/>
                  <a:gd name="connsiteX12" fmla="*/ 137608 w 178435"/>
                  <a:gd name="connsiteY12" fmla="*/ 141432 h 156327"/>
                  <a:gd name="connsiteX13" fmla="*/ 160087 w 178435"/>
                  <a:gd name="connsiteY13" fmla="*/ 104571 h 156327"/>
                  <a:gd name="connsiteX14" fmla="*/ 148562 w 178435"/>
                  <a:gd name="connsiteY14" fmla="*/ 56946 h 156327"/>
                  <a:gd name="connsiteX15" fmla="*/ 83792 w 178435"/>
                  <a:gd name="connsiteY15" fmla="*/ 17512 h 156327"/>
                  <a:gd name="connsiteX16" fmla="*/ 36358 w 178435"/>
                  <a:gd name="connsiteY16" fmla="*/ 28752 h 156327"/>
                  <a:gd name="connsiteX17" fmla="*/ 36167 w 178435"/>
                  <a:gd name="connsiteY17" fmla="*/ 29037 h 15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8435" h="156327">
                    <a:moveTo>
                      <a:pt x="139704" y="156196"/>
                    </a:moveTo>
                    <a:cubicBezTo>
                      <a:pt x="138561" y="156196"/>
                      <a:pt x="137418" y="155863"/>
                      <a:pt x="136465" y="155244"/>
                    </a:cubicBezTo>
                    <a:lnTo>
                      <a:pt x="1973" y="73138"/>
                    </a:lnTo>
                    <a:cubicBezTo>
                      <a:pt x="-885" y="71338"/>
                      <a:pt x="-1838" y="67556"/>
                      <a:pt x="-29" y="64661"/>
                    </a:cubicBezTo>
                    <a:lnTo>
                      <a:pt x="25690" y="22465"/>
                    </a:lnTo>
                    <a:cubicBezTo>
                      <a:pt x="39119" y="329"/>
                      <a:pt x="67885" y="-6758"/>
                      <a:pt x="90079" y="6654"/>
                    </a:cubicBezTo>
                    <a:cubicBezTo>
                      <a:pt x="90174" y="6711"/>
                      <a:pt x="90268" y="6777"/>
                      <a:pt x="90364" y="6844"/>
                    </a:cubicBezTo>
                    <a:lnTo>
                      <a:pt x="155134" y="46278"/>
                    </a:lnTo>
                    <a:cubicBezTo>
                      <a:pt x="177137" y="60022"/>
                      <a:pt x="183995" y="88807"/>
                      <a:pt x="170755" y="111048"/>
                    </a:cubicBezTo>
                    <a:lnTo>
                      <a:pt x="145037" y="153243"/>
                    </a:lnTo>
                    <a:cubicBezTo>
                      <a:pt x="143894" y="155072"/>
                      <a:pt x="141894" y="156177"/>
                      <a:pt x="139704" y="156196"/>
                    </a:cubicBezTo>
                    <a:close/>
                    <a:moveTo>
                      <a:pt x="13783" y="65804"/>
                    </a:moveTo>
                    <a:lnTo>
                      <a:pt x="137608" y="141432"/>
                    </a:lnTo>
                    <a:lnTo>
                      <a:pt x="160087" y="104571"/>
                    </a:lnTo>
                    <a:cubicBezTo>
                      <a:pt x="169994" y="88226"/>
                      <a:pt x="164850" y="66956"/>
                      <a:pt x="148562" y="56946"/>
                    </a:cubicBezTo>
                    <a:lnTo>
                      <a:pt x="83792" y="17512"/>
                    </a:lnTo>
                    <a:cubicBezTo>
                      <a:pt x="67600" y="7511"/>
                      <a:pt x="46358" y="12540"/>
                      <a:pt x="36358" y="28752"/>
                    </a:cubicBezTo>
                    <a:cubicBezTo>
                      <a:pt x="36262" y="28847"/>
                      <a:pt x="36262" y="28942"/>
                      <a:pt x="36167" y="29037"/>
                    </a:cubicBezTo>
                    <a:close/>
                  </a:path>
                </a:pathLst>
              </a:custGeom>
              <a:grpFill/>
              <a:ln w="9525" cap="flat">
                <a:noFill/>
                <a:prstDash val="solid"/>
                <a:miter/>
              </a:ln>
            </p:spPr>
            <p:txBody>
              <a:bodyPr rtlCol="0" anchor="ctr"/>
              <a:lstStyle/>
              <a:p>
                <a:endParaRPr lang="zh-CN" altLang="en-US"/>
              </a:p>
            </p:txBody>
          </p:sp>
          <p:sp>
            <p:nvSpPr>
              <p:cNvPr id="75" name="任意多边形 78">
                <a:extLst>
                  <a:ext uri="{FF2B5EF4-FFF2-40B4-BE49-F238E27FC236}">
                    <a16:creationId xmlns:a16="http://schemas.microsoft.com/office/drawing/2014/main" id="{E7E82DDB-79C3-47B9-B751-ADFCBCF7BB52}"/>
                  </a:ext>
                </a:extLst>
              </p:cNvPr>
              <p:cNvSpPr/>
              <p:nvPr/>
            </p:nvSpPr>
            <p:spPr>
              <a:xfrm>
                <a:off x="6761873" y="1256852"/>
                <a:ext cx="171750" cy="134559"/>
              </a:xfrm>
              <a:custGeom>
                <a:avLst/>
                <a:gdLst>
                  <a:gd name="connsiteX0" fmla="*/ 140420 w 171750"/>
                  <a:gd name="connsiteY0" fmla="*/ 134427 h 134559"/>
                  <a:gd name="connsiteX1" fmla="*/ 137181 w 171750"/>
                  <a:gd name="connsiteY1" fmla="*/ 133570 h 134559"/>
                  <a:gd name="connsiteX2" fmla="*/ 2021 w 171750"/>
                  <a:gd name="connsiteY2" fmla="*/ 50988 h 134559"/>
                  <a:gd name="connsiteX3" fmla="*/ -74 w 171750"/>
                  <a:gd name="connsiteY3" fmla="*/ 42416 h 134559"/>
                  <a:gd name="connsiteX4" fmla="*/ 24120 w 171750"/>
                  <a:gd name="connsiteY4" fmla="*/ 2887 h 134559"/>
                  <a:gd name="connsiteX5" fmla="*/ 27929 w 171750"/>
                  <a:gd name="connsiteY5" fmla="*/ 30 h 134559"/>
                  <a:gd name="connsiteX6" fmla="*/ 32597 w 171750"/>
                  <a:gd name="connsiteY6" fmla="*/ 792 h 134559"/>
                  <a:gd name="connsiteX7" fmla="*/ 167852 w 171750"/>
                  <a:gd name="connsiteY7" fmla="*/ 83373 h 134559"/>
                  <a:gd name="connsiteX8" fmla="*/ 170614 w 171750"/>
                  <a:gd name="connsiteY8" fmla="*/ 87183 h 134559"/>
                  <a:gd name="connsiteX9" fmla="*/ 169947 w 171750"/>
                  <a:gd name="connsiteY9" fmla="*/ 91946 h 134559"/>
                  <a:gd name="connsiteX10" fmla="*/ 145753 w 171750"/>
                  <a:gd name="connsiteY10" fmla="*/ 131475 h 134559"/>
                  <a:gd name="connsiteX11" fmla="*/ 141849 w 171750"/>
                  <a:gd name="connsiteY11" fmla="*/ 134237 h 134559"/>
                  <a:gd name="connsiteX12" fmla="*/ 13737 w 171750"/>
                  <a:gd name="connsiteY12" fmla="*/ 43654 h 134559"/>
                  <a:gd name="connsiteX13" fmla="*/ 138324 w 171750"/>
                  <a:gd name="connsiteY13" fmla="*/ 119854 h 134559"/>
                  <a:gd name="connsiteX14" fmla="*/ 156136 w 171750"/>
                  <a:gd name="connsiteY14" fmla="*/ 91279 h 134559"/>
                  <a:gd name="connsiteX15" fmla="*/ 31453 w 171750"/>
                  <a:gd name="connsiteY15" fmla="*/ 15079 h 134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1750" h="134559">
                    <a:moveTo>
                      <a:pt x="140420" y="134427"/>
                    </a:moveTo>
                    <a:cubicBezTo>
                      <a:pt x="139277" y="134437"/>
                      <a:pt x="138134" y="134142"/>
                      <a:pt x="137181" y="133570"/>
                    </a:cubicBezTo>
                    <a:lnTo>
                      <a:pt x="2021" y="50988"/>
                    </a:lnTo>
                    <a:cubicBezTo>
                      <a:pt x="-931" y="49188"/>
                      <a:pt x="-1789" y="45369"/>
                      <a:pt x="-74" y="42416"/>
                    </a:cubicBezTo>
                    <a:lnTo>
                      <a:pt x="24120" y="2887"/>
                    </a:lnTo>
                    <a:cubicBezTo>
                      <a:pt x="24977" y="1458"/>
                      <a:pt x="26310" y="430"/>
                      <a:pt x="27929" y="30"/>
                    </a:cubicBezTo>
                    <a:cubicBezTo>
                      <a:pt x="29548" y="-342"/>
                      <a:pt x="31168" y="-66"/>
                      <a:pt x="32597" y="792"/>
                    </a:cubicBezTo>
                    <a:lnTo>
                      <a:pt x="167852" y="83373"/>
                    </a:lnTo>
                    <a:cubicBezTo>
                      <a:pt x="169281" y="84231"/>
                      <a:pt x="170233" y="85602"/>
                      <a:pt x="170614" y="87183"/>
                    </a:cubicBezTo>
                    <a:cubicBezTo>
                      <a:pt x="170994" y="88793"/>
                      <a:pt x="170804" y="90508"/>
                      <a:pt x="169947" y="91946"/>
                    </a:cubicBezTo>
                    <a:lnTo>
                      <a:pt x="145753" y="131475"/>
                    </a:lnTo>
                    <a:cubicBezTo>
                      <a:pt x="144896" y="132884"/>
                      <a:pt x="143467" y="133884"/>
                      <a:pt x="141849" y="134237"/>
                    </a:cubicBezTo>
                    <a:close/>
                    <a:moveTo>
                      <a:pt x="13737" y="43654"/>
                    </a:moveTo>
                    <a:lnTo>
                      <a:pt x="138324" y="119854"/>
                    </a:lnTo>
                    <a:lnTo>
                      <a:pt x="156136" y="91279"/>
                    </a:lnTo>
                    <a:lnTo>
                      <a:pt x="31453" y="15079"/>
                    </a:lnTo>
                    <a:close/>
                  </a:path>
                </a:pathLst>
              </a:custGeom>
              <a:grpFill/>
              <a:ln w="9525" cap="flat">
                <a:noFill/>
                <a:prstDash val="solid"/>
                <a:miter/>
              </a:ln>
            </p:spPr>
            <p:txBody>
              <a:bodyPr rtlCol="0" anchor="ctr"/>
              <a:lstStyle/>
              <a:p>
                <a:endParaRPr lang="zh-CN" altLang="en-US"/>
              </a:p>
            </p:txBody>
          </p:sp>
          <p:sp>
            <p:nvSpPr>
              <p:cNvPr id="76" name="任意多边形 79">
                <a:extLst>
                  <a:ext uri="{FF2B5EF4-FFF2-40B4-BE49-F238E27FC236}">
                    <a16:creationId xmlns:a16="http://schemas.microsoft.com/office/drawing/2014/main" id="{4F4801A5-8C3E-4295-8F8F-744BDB25E754}"/>
                  </a:ext>
                </a:extLst>
              </p:cNvPr>
              <p:cNvSpPr/>
              <p:nvPr/>
            </p:nvSpPr>
            <p:spPr>
              <a:xfrm>
                <a:off x="6465482" y="1848171"/>
                <a:ext cx="88571" cy="58828"/>
              </a:xfrm>
              <a:custGeom>
                <a:avLst/>
                <a:gdLst>
                  <a:gd name="connsiteX0" fmla="*/ 81433 w 88571"/>
                  <a:gd name="connsiteY0" fmla="*/ 58696 h 58828"/>
                  <a:gd name="connsiteX1" fmla="*/ 78195 w 88571"/>
                  <a:gd name="connsiteY1" fmla="*/ 57839 h 58828"/>
                  <a:gd name="connsiteX2" fmla="*/ 1995 w 88571"/>
                  <a:gd name="connsiteY2" fmla="*/ 11357 h 58828"/>
                  <a:gd name="connsiteX3" fmla="*/ -5 w 88571"/>
                  <a:gd name="connsiteY3" fmla="*/ 2832 h 58828"/>
                  <a:gd name="connsiteX4" fmla="*/ 8472 w 88571"/>
                  <a:gd name="connsiteY4" fmla="*/ 784 h 58828"/>
                  <a:gd name="connsiteX5" fmla="*/ 84672 w 88571"/>
                  <a:gd name="connsiteY5" fmla="*/ 47266 h 58828"/>
                  <a:gd name="connsiteX6" fmla="*/ 86767 w 88571"/>
                  <a:gd name="connsiteY6" fmla="*/ 55639 h 58828"/>
                  <a:gd name="connsiteX7" fmla="*/ 86672 w 88571"/>
                  <a:gd name="connsiteY7" fmla="*/ 55743 h 58828"/>
                  <a:gd name="connsiteX8" fmla="*/ 81433 w 88571"/>
                  <a:gd name="connsiteY8" fmla="*/ 58696 h 58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571" h="58828">
                    <a:moveTo>
                      <a:pt x="81433" y="58696"/>
                    </a:moveTo>
                    <a:cubicBezTo>
                      <a:pt x="80290" y="58706"/>
                      <a:pt x="79147" y="58410"/>
                      <a:pt x="78195" y="57839"/>
                    </a:cubicBezTo>
                    <a:lnTo>
                      <a:pt x="1995" y="11357"/>
                    </a:lnTo>
                    <a:cubicBezTo>
                      <a:pt x="-958" y="9566"/>
                      <a:pt x="-1816" y="5756"/>
                      <a:pt x="-5" y="2832"/>
                    </a:cubicBezTo>
                    <a:cubicBezTo>
                      <a:pt x="1709" y="-92"/>
                      <a:pt x="5519" y="-1006"/>
                      <a:pt x="8472" y="784"/>
                    </a:cubicBezTo>
                    <a:lnTo>
                      <a:pt x="84672" y="47266"/>
                    </a:lnTo>
                    <a:cubicBezTo>
                      <a:pt x="87529" y="49009"/>
                      <a:pt x="88482" y="52753"/>
                      <a:pt x="86767" y="55639"/>
                    </a:cubicBezTo>
                    <a:cubicBezTo>
                      <a:pt x="86672" y="55667"/>
                      <a:pt x="86672" y="55705"/>
                      <a:pt x="86672" y="55743"/>
                    </a:cubicBezTo>
                    <a:cubicBezTo>
                      <a:pt x="85529" y="57582"/>
                      <a:pt x="83625" y="58706"/>
                      <a:pt x="81433" y="58696"/>
                    </a:cubicBezTo>
                    <a:close/>
                  </a:path>
                </a:pathLst>
              </a:custGeom>
              <a:grpFill/>
              <a:ln w="9525" cap="flat">
                <a:noFill/>
                <a:prstDash val="solid"/>
                <a:miter/>
              </a:ln>
            </p:spPr>
            <p:txBody>
              <a:bodyPr rtlCol="0" anchor="ctr"/>
              <a:lstStyle/>
              <a:p>
                <a:endParaRPr lang="zh-CN" altLang="en-US"/>
              </a:p>
            </p:txBody>
          </p:sp>
          <p:sp>
            <p:nvSpPr>
              <p:cNvPr id="77" name="任意多边形 80">
                <a:extLst>
                  <a:ext uri="{FF2B5EF4-FFF2-40B4-BE49-F238E27FC236}">
                    <a16:creationId xmlns:a16="http://schemas.microsoft.com/office/drawing/2014/main" id="{5EEC44B4-3BF3-4881-B6BE-9E61F148741B}"/>
                  </a:ext>
                </a:extLst>
              </p:cNvPr>
              <p:cNvSpPr/>
              <p:nvPr/>
            </p:nvSpPr>
            <p:spPr>
              <a:xfrm>
                <a:off x="6477503" y="1766440"/>
                <a:ext cx="144530" cy="93048"/>
              </a:xfrm>
              <a:custGeom>
                <a:avLst/>
                <a:gdLst>
                  <a:gd name="connsiteX0" fmla="*/ 136944 w 144530"/>
                  <a:gd name="connsiteY0" fmla="*/ 92898 h 93048"/>
                  <a:gd name="connsiteX1" fmla="*/ 133705 w 144530"/>
                  <a:gd name="connsiteY1" fmla="*/ 91946 h 93048"/>
                  <a:gd name="connsiteX2" fmla="*/ 2070 w 144530"/>
                  <a:gd name="connsiteY2" fmla="*/ 11364 h 93048"/>
                  <a:gd name="connsiteX3" fmla="*/ -121 w 144530"/>
                  <a:gd name="connsiteY3" fmla="*/ 3020 h 93048"/>
                  <a:gd name="connsiteX4" fmla="*/ -25 w 144530"/>
                  <a:gd name="connsiteY4" fmla="*/ 2887 h 93048"/>
                  <a:gd name="connsiteX5" fmla="*/ 8452 w 144530"/>
                  <a:gd name="connsiteY5" fmla="*/ 744 h 93048"/>
                  <a:gd name="connsiteX6" fmla="*/ 8547 w 144530"/>
                  <a:gd name="connsiteY6" fmla="*/ 791 h 93048"/>
                  <a:gd name="connsiteX7" fmla="*/ 140659 w 144530"/>
                  <a:gd name="connsiteY7" fmla="*/ 81373 h 93048"/>
                  <a:gd name="connsiteX8" fmla="*/ 142659 w 144530"/>
                  <a:gd name="connsiteY8" fmla="*/ 89945 h 93048"/>
                  <a:gd name="connsiteX9" fmla="*/ 136944 w 144530"/>
                  <a:gd name="connsiteY9" fmla="*/ 92898 h 93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530" h="93048">
                    <a:moveTo>
                      <a:pt x="136944" y="92898"/>
                    </a:moveTo>
                    <a:cubicBezTo>
                      <a:pt x="135801" y="92908"/>
                      <a:pt x="134658" y="92574"/>
                      <a:pt x="133705" y="91946"/>
                    </a:cubicBezTo>
                    <a:lnTo>
                      <a:pt x="2070" y="11364"/>
                    </a:lnTo>
                    <a:cubicBezTo>
                      <a:pt x="-788" y="9659"/>
                      <a:pt x="-1836" y="5925"/>
                      <a:pt x="-121" y="3020"/>
                    </a:cubicBezTo>
                    <a:cubicBezTo>
                      <a:pt x="-121" y="2973"/>
                      <a:pt x="-25" y="2934"/>
                      <a:pt x="-25" y="2887"/>
                    </a:cubicBezTo>
                    <a:cubicBezTo>
                      <a:pt x="1689" y="-47"/>
                      <a:pt x="5499" y="-1009"/>
                      <a:pt x="8452" y="744"/>
                    </a:cubicBezTo>
                    <a:cubicBezTo>
                      <a:pt x="8452" y="753"/>
                      <a:pt x="8547" y="772"/>
                      <a:pt x="8547" y="791"/>
                    </a:cubicBezTo>
                    <a:lnTo>
                      <a:pt x="140659" y="81373"/>
                    </a:lnTo>
                    <a:cubicBezTo>
                      <a:pt x="143516" y="83211"/>
                      <a:pt x="144468" y="87021"/>
                      <a:pt x="142659" y="89945"/>
                    </a:cubicBezTo>
                    <a:cubicBezTo>
                      <a:pt x="141516" y="91936"/>
                      <a:pt x="139230" y="93079"/>
                      <a:pt x="136944" y="92898"/>
                    </a:cubicBezTo>
                    <a:close/>
                  </a:path>
                </a:pathLst>
              </a:custGeom>
              <a:grpFill/>
              <a:ln w="9525" cap="flat">
                <a:noFill/>
                <a:prstDash val="solid"/>
                <a:miter/>
              </a:ln>
            </p:spPr>
            <p:txBody>
              <a:bodyPr rtlCol="0" anchor="ctr"/>
              <a:lstStyle/>
              <a:p>
                <a:endParaRPr lang="zh-CN" altLang="en-US"/>
              </a:p>
            </p:txBody>
          </p:sp>
          <p:sp>
            <p:nvSpPr>
              <p:cNvPr id="78" name="任意多边形 81">
                <a:extLst>
                  <a:ext uri="{FF2B5EF4-FFF2-40B4-BE49-F238E27FC236}">
                    <a16:creationId xmlns:a16="http://schemas.microsoft.com/office/drawing/2014/main" id="{224A9E93-547D-4EFC-A03C-CF71FCE41844}"/>
                  </a:ext>
                </a:extLst>
              </p:cNvPr>
              <p:cNvSpPr/>
              <p:nvPr/>
            </p:nvSpPr>
            <p:spPr>
              <a:xfrm>
                <a:off x="6509126" y="1317159"/>
                <a:ext cx="298954" cy="481256"/>
              </a:xfrm>
              <a:custGeom>
                <a:avLst/>
                <a:gdLst>
                  <a:gd name="connsiteX0" fmla="*/ 5309 w 298954"/>
                  <a:gd name="connsiteY0" fmla="*/ 481124 h 481256"/>
                  <a:gd name="connsiteX1" fmla="*/ 2069 w 298954"/>
                  <a:gd name="connsiteY1" fmla="*/ 480171 h 481256"/>
                  <a:gd name="connsiteX2" fmla="*/ -121 w 298954"/>
                  <a:gd name="connsiteY2" fmla="*/ 471827 h 481256"/>
                  <a:gd name="connsiteX3" fmla="*/ -26 w 298954"/>
                  <a:gd name="connsiteY3" fmla="*/ 471694 h 481256"/>
                  <a:gd name="connsiteX4" fmla="*/ 286487 w 298954"/>
                  <a:gd name="connsiteY4" fmla="*/ 2778 h 481256"/>
                  <a:gd name="connsiteX5" fmla="*/ 294963 w 298954"/>
                  <a:gd name="connsiteY5" fmla="*/ 778 h 481256"/>
                  <a:gd name="connsiteX6" fmla="*/ 297155 w 298954"/>
                  <a:gd name="connsiteY6" fmla="*/ 9122 h 481256"/>
                  <a:gd name="connsiteX7" fmla="*/ 297059 w 298954"/>
                  <a:gd name="connsiteY7" fmla="*/ 9255 h 481256"/>
                  <a:gd name="connsiteX8" fmla="*/ 10547 w 298954"/>
                  <a:gd name="connsiteY8" fmla="*/ 478171 h 481256"/>
                  <a:gd name="connsiteX9" fmla="*/ 5309 w 298954"/>
                  <a:gd name="connsiteY9" fmla="*/ 481124 h 481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8954" h="481256">
                    <a:moveTo>
                      <a:pt x="5309" y="481124"/>
                    </a:moveTo>
                    <a:cubicBezTo>
                      <a:pt x="4166" y="481143"/>
                      <a:pt x="3023" y="480809"/>
                      <a:pt x="2069" y="480171"/>
                    </a:cubicBezTo>
                    <a:cubicBezTo>
                      <a:pt x="-788" y="478466"/>
                      <a:pt x="-1835" y="474732"/>
                      <a:pt x="-121" y="471827"/>
                    </a:cubicBezTo>
                    <a:cubicBezTo>
                      <a:pt x="-121" y="471779"/>
                      <a:pt x="-26" y="471741"/>
                      <a:pt x="-26" y="471694"/>
                    </a:cubicBezTo>
                    <a:lnTo>
                      <a:pt x="286487" y="2778"/>
                    </a:lnTo>
                    <a:cubicBezTo>
                      <a:pt x="288296" y="-99"/>
                      <a:pt x="292106" y="-994"/>
                      <a:pt x="294963" y="778"/>
                    </a:cubicBezTo>
                    <a:cubicBezTo>
                      <a:pt x="297916" y="2483"/>
                      <a:pt x="298869" y="6217"/>
                      <a:pt x="297155" y="9122"/>
                    </a:cubicBezTo>
                    <a:cubicBezTo>
                      <a:pt x="297155" y="9169"/>
                      <a:pt x="297059" y="9207"/>
                      <a:pt x="297059" y="9255"/>
                    </a:cubicBezTo>
                    <a:lnTo>
                      <a:pt x="10547" y="478171"/>
                    </a:lnTo>
                    <a:cubicBezTo>
                      <a:pt x="9404" y="480009"/>
                      <a:pt x="7499" y="481133"/>
                      <a:pt x="5309" y="481124"/>
                    </a:cubicBezTo>
                    <a:close/>
                  </a:path>
                </a:pathLst>
              </a:custGeom>
              <a:grpFill/>
              <a:ln w="9525" cap="flat">
                <a:noFill/>
                <a:prstDash val="solid"/>
                <a:miter/>
              </a:ln>
            </p:spPr>
            <p:txBody>
              <a:bodyPr rtlCol="0" anchor="ctr"/>
              <a:lstStyle/>
              <a:p>
                <a:endParaRPr lang="zh-CN" altLang="en-US"/>
              </a:p>
            </p:txBody>
          </p:sp>
          <p:sp>
            <p:nvSpPr>
              <p:cNvPr id="79" name="任意多边形 82">
                <a:extLst>
                  <a:ext uri="{FF2B5EF4-FFF2-40B4-BE49-F238E27FC236}">
                    <a16:creationId xmlns:a16="http://schemas.microsoft.com/office/drawing/2014/main" id="{70C35DDB-E805-4226-8DCF-A73AE1919B1B}"/>
                  </a:ext>
                </a:extLst>
              </p:cNvPr>
              <p:cNvSpPr/>
              <p:nvPr/>
            </p:nvSpPr>
            <p:spPr>
              <a:xfrm>
                <a:off x="6464236" y="1935574"/>
                <a:ext cx="513968" cy="12382"/>
              </a:xfrm>
              <a:custGeom>
                <a:avLst/>
                <a:gdLst>
                  <a:gd name="connsiteX0" fmla="*/ 506827 w 513968"/>
                  <a:gd name="connsiteY0" fmla="*/ 12251 h 12382"/>
                  <a:gd name="connsiteX1" fmla="*/ 5240 w 513968"/>
                  <a:gd name="connsiteY1" fmla="*/ 12251 h 12382"/>
                  <a:gd name="connsiteX2" fmla="*/ -950 w 513968"/>
                  <a:gd name="connsiteY2" fmla="*/ 6059 h 12382"/>
                  <a:gd name="connsiteX3" fmla="*/ 5240 w 513968"/>
                  <a:gd name="connsiteY3" fmla="*/ -132 h 12382"/>
                  <a:gd name="connsiteX4" fmla="*/ 506827 w 513968"/>
                  <a:gd name="connsiteY4" fmla="*/ -132 h 12382"/>
                  <a:gd name="connsiteX5" fmla="*/ 513019 w 513968"/>
                  <a:gd name="connsiteY5" fmla="*/ 6059 h 12382"/>
                  <a:gd name="connsiteX6" fmla="*/ 506827 w 513968"/>
                  <a:gd name="connsiteY6" fmla="*/ 12251 h 1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3968" h="12382">
                    <a:moveTo>
                      <a:pt x="506827" y="12251"/>
                    </a:moveTo>
                    <a:lnTo>
                      <a:pt x="5240" y="12251"/>
                    </a:lnTo>
                    <a:cubicBezTo>
                      <a:pt x="1811" y="12251"/>
                      <a:pt x="-950" y="9479"/>
                      <a:pt x="-950" y="6059"/>
                    </a:cubicBezTo>
                    <a:cubicBezTo>
                      <a:pt x="-950" y="2640"/>
                      <a:pt x="1811" y="-132"/>
                      <a:pt x="5240" y="-132"/>
                    </a:cubicBezTo>
                    <a:lnTo>
                      <a:pt x="506827" y="-132"/>
                    </a:lnTo>
                    <a:cubicBezTo>
                      <a:pt x="510256" y="-132"/>
                      <a:pt x="513019" y="2640"/>
                      <a:pt x="513019" y="6059"/>
                    </a:cubicBezTo>
                    <a:cubicBezTo>
                      <a:pt x="513019" y="9479"/>
                      <a:pt x="510256" y="12251"/>
                      <a:pt x="506827" y="12251"/>
                    </a:cubicBezTo>
                    <a:close/>
                  </a:path>
                </a:pathLst>
              </a:custGeom>
              <a:grpFill/>
              <a:ln w="9525" cap="flat">
                <a:noFill/>
                <a:prstDash val="solid"/>
                <a:miter/>
              </a:ln>
            </p:spPr>
            <p:txBody>
              <a:bodyPr rtlCol="0" anchor="ctr"/>
              <a:lstStyle/>
              <a:p>
                <a:endParaRPr lang="zh-CN" altLang="en-US"/>
              </a:p>
            </p:txBody>
          </p:sp>
        </p:grpSp>
      </p:grpSp>
      <p:grpSp>
        <p:nvGrpSpPr>
          <p:cNvPr id="82" name="组合 81">
            <a:extLst>
              <a:ext uri="{FF2B5EF4-FFF2-40B4-BE49-F238E27FC236}">
                <a16:creationId xmlns:a16="http://schemas.microsoft.com/office/drawing/2014/main" id="{CA52CC3E-C575-437A-8226-F9A669BD3D23}"/>
              </a:ext>
            </a:extLst>
          </p:cNvPr>
          <p:cNvGrpSpPr/>
          <p:nvPr/>
        </p:nvGrpSpPr>
        <p:grpSpPr>
          <a:xfrm>
            <a:off x="4968189" y="2949974"/>
            <a:ext cx="2723258" cy="2993135"/>
            <a:chOff x="4632118" y="2534781"/>
            <a:chExt cx="2963317" cy="3378842"/>
          </a:xfrm>
        </p:grpSpPr>
        <p:grpSp>
          <p:nvGrpSpPr>
            <p:cNvPr id="83" name="组合 82">
              <a:extLst>
                <a:ext uri="{FF2B5EF4-FFF2-40B4-BE49-F238E27FC236}">
                  <a16:creationId xmlns:a16="http://schemas.microsoft.com/office/drawing/2014/main" id="{E6343663-DE97-4CB0-9C85-1A6132A1A19B}"/>
                </a:ext>
              </a:extLst>
            </p:cNvPr>
            <p:cNvGrpSpPr/>
            <p:nvPr/>
          </p:nvGrpSpPr>
          <p:grpSpPr>
            <a:xfrm>
              <a:off x="4632118" y="2534781"/>
              <a:ext cx="2963317" cy="3378842"/>
              <a:chOff x="977016" y="2413917"/>
              <a:chExt cx="2286000" cy="3378842"/>
            </a:xfrm>
          </p:grpSpPr>
          <p:sp>
            <p:nvSpPr>
              <p:cNvPr id="94" name="圆角矩形 14">
                <a:extLst>
                  <a:ext uri="{FF2B5EF4-FFF2-40B4-BE49-F238E27FC236}">
                    <a16:creationId xmlns:a16="http://schemas.microsoft.com/office/drawing/2014/main" id="{424C2469-000B-44C0-A3E3-FF9F23370462}"/>
                  </a:ext>
                </a:extLst>
              </p:cNvPr>
              <p:cNvSpPr/>
              <p:nvPr/>
            </p:nvSpPr>
            <p:spPr>
              <a:xfrm>
                <a:off x="977016" y="2413917"/>
                <a:ext cx="2286000" cy="3378842"/>
              </a:xfrm>
              <a:prstGeom prst="roundRect">
                <a:avLst>
                  <a:gd name="adj" fmla="val 7000"/>
                </a:avLst>
              </a:prstGeom>
              <a:solidFill>
                <a:schemeClr val="accent6">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5" name="圆角矩形 16">
                <a:extLst>
                  <a:ext uri="{FF2B5EF4-FFF2-40B4-BE49-F238E27FC236}">
                    <a16:creationId xmlns:a16="http://schemas.microsoft.com/office/drawing/2014/main" id="{913F518F-8F77-427B-850F-A8E8B5F12290}"/>
                  </a:ext>
                </a:extLst>
              </p:cNvPr>
              <p:cNvSpPr/>
              <p:nvPr/>
            </p:nvSpPr>
            <p:spPr>
              <a:xfrm>
                <a:off x="1344179" y="4452312"/>
                <a:ext cx="1519608" cy="460963"/>
              </a:xfrm>
              <a:prstGeom prst="roundRect">
                <a:avLst>
                  <a:gd name="adj" fmla="val 20000"/>
                </a:avLst>
              </a:prstGeom>
              <a:gradFill>
                <a:gsLst>
                  <a:gs pos="0">
                    <a:schemeClr val="accent6">
                      <a:lumMod val="60000"/>
                      <a:lumOff val="40000"/>
                    </a:schemeClr>
                  </a:gs>
                  <a:gs pos="60000">
                    <a:schemeClr val="accent6"/>
                  </a:gs>
                </a:gsLst>
                <a:lin ang="2700000" scaled="0"/>
              </a:gradFill>
              <a:ln w="57150" cap="rnd">
                <a:noFill/>
                <a:prstDash val="solid"/>
                <a:round/>
              </a:ln>
              <a:effectLst>
                <a:outerShdw blurRad="76200" dist="50800" dir="5400000" algn="ctr" rotWithShape="0">
                  <a:schemeClr val="accent6">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r>
                  <a:rPr lang="zh-CN" altLang="en-US" sz="1600" b="1" dirty="0">
                    <a:solidFill>
                      <a:schemeClr val="bg1"/>
                    </a:solidFill>
                  </a:rPr>
                  <a:t>物流功能</a:t>
                </a:r>
                <a:endParaRPr lang="en-US" altLang="zh-CN" sz="1600" b="1" dirty="0">
                  <a:solidFill>
                    <a:schemeClr val="bg1"/>
                  </a:solidFill>
                </a:endParaRPr>
              </a:p>
            </p:txBody>
          </p:sp>
        </p:grpSp>
        <p:grpSp>
          <p:nvGrpSpPr>
            <p:cNvPr id="84" name="组合 83">
              <a:extLst>
                <a:ext uri="{FF2B5EF4-FFF2-40B4-BE49-F238E27FC236}">
                  <a16:creationId xmlns:a16="http://schemas.microsoft.com/office/drawing/2014/main" id="{3DE9104E-5641-42B8-AF80-ACD1FA45AF6D}"/>
                </a:ext>
              </a:extLst>
            </p:cNvPr>
            <p:cNvGrpSpPr/>
            <p:nvPr/>
          </p:nvGrpSpPr>
          <p:grpSpPr>
            <a:xfrm>
              <a:off x="5858549" y="3007244"/>
              <a:ext cx="551904" cy="1216958"/>
              <a:chOff x="4071650" y="1195291"/>
              <a:chExt cx="341947" cy="753999"/>
            </a:xfrm>
            <a:solidFill>
              <a:schemeClr val="accent6"/>
            </a:solidFill>
          </p:grpSpPr>
          <p:sp>
            <p:nvSpPr>
              <p:cNvPr id="85" name="任意多边形 83">
                <a:extLst>
                  <a:ext uri="{FF2B5EF4-FFF2-40B4-BE49-F238E27FC236}">
                    <a16:creationId xmlns:a16="http://schemas.microsoft.com/office/drawing/2014/main" id="{96B18FD1-6D49-49F6-89C9-AAD3E5EEA1B6}"/>
                  </a:ext>
                </a:extLst>
              </p:cNvPr>
              <p:cNvSpPr/>
              <p:nvPr/>
            </p:nvSpPr>
            <p:spPr>
              <a:xfrm>
                <a:off x="4071650" y="1195291"/>
                <a:ext cx="341947" cy="341947"/>
              </a:xfrm>
              <a:custGeom>
                <a:avLst/>
                <a:gdLst>
                  <a:gd name="connsiteX0" fmla="*/ 170310 w 341947"/>
                  <a:gd name="connsiteY0" fmla="*/ 341816 h 341947"/>
                  <a:gd name="connsiteX1" fmla="*/ -950 w 341947"/>
                  <a:gd name="connsiteY1" fmla="*/ 171128 h 341947"/>
                  <a:gd name="connsiteX2" fmla="*/ 169739 w 341947"/>
                  <a:gd name="connsiteY2" fmla="*/ -131 h 341947"/>
                  <a:gd name="connsiteX3" fmla="*/ 340998 w 341947"/>
                  <a:gd name="connsiteY3" fmla="*/ 170556 h 341947"/>
                  <a:gd name="connsiteX4" fmla="*/ 340998 w 341947"/>
                  <a:gd name="connsiteY4" fmla="*/ 170937 h 341947"/>
                  <a:gd name="connsiteX5" fmla="*/ 170310 w 341947"/>
                  <a:gd name="connsiteY5" fmla="*/ 341816 h 341947"/>
                  <a:gd name="connsiteX6" fmla="*/ 170310 w 341947"/>
                  <a:gd name="connsiteY6" fmla="*/ 12346 h 341947"/>
                  <a:gd name="connsiteX7" fmla="*/ 11623 w 341947"/>
                  <a:gd name="connsiteY7" fmla="*/ 170842 h 341947"/>
                  <a:gd name="connsiteX8" fmla="*/ 170119 w 341947"/>
                  <a:gd name="connsiteY8" fmla="*/ 329529 h 341947"/>
                  <a:gd name="connsiteX9" fmla="*/ 328806 w 341947"/>
                  <a:gd name="connsiteY9" fmla="*/ 171033 h 341947"/>
                  <a:gd name="connsiteX10" fmla="*/ 328806 w 341947"/>
                  <a:gd name="connsiteY10" fmla="*/ 170937 h 341947"/>
                  <a:gd name="connsiteX11" fmla="*/ 170310 w 341947"/>
                  <a:gd name="connsiteY11" fmla="*/ 12346 h 34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1947" h="341947">
                    <a:moveTo>
                      <a:pt x="170310" y="341816"/>
                    </a:moveTo>
                    <a:cubicBezTo>
                      <a:pt x="75888" y="341978"/>
                      <a:pt x="-788" y="265559"/>
                      <a:pt x="-950" y="171128"/>
                    </a:cubicBezTo>
                    <a:cubicBezTo>
                      <a:pt x="-1111" y="76707"/>
                      <a:pt x="75317" y="30"/>
                      <a:pt x="169739" y="-131"/>
                    </a:cubicBezTo>
                    <a:cubicBezTo>
                      <a:pt x="264169" y="-293"/>
                      <a:pt x="340836" y="76135"/>
                      <a:pt x="340998" y="170556"/>
                    </a:cubicBezTo>
                    <a:cubicBezTo>
                      <a:pt x="340998" y="170680"/>
                      <a:pt x="340998" y="170814"/>
                      <a:pt x="340998" y="170937"/>
                    </a:cubicBezTo>
                    <a:cubicBezTo>
                      <a:pt x="340683" y="265111"/>
                      <a:pt x="264474" y="341397"/>
                      <a:pt x="170310" y="341816"/>
                    </a:cubicBezTo>
                    <a:close/>
                    <a:moveTo>
                      <a:pt x="170310" y="12346"/>
                    </a:moveTo>
                    <a:cubicBezTo>
                      <a:pt x="82718" y="12289"/>
                      <a:pt x="11681" y="83250"/>
                      <a:pt x="11623" y="170842"/>
                    </a:cubicBezTo>
                    <a:cubicBezTo>
                      <a:pt x="11576" y="258434"/>
                      <a:pt x="82537" y="329472"/>
                      <a:pt x="170119" y="329529"/>
                    </a:cubicBezTo>
                    <a:cubicBezTo>
                      <a:pt x="257711" y="329586"/>
                      <a:pt x="328759" y="258625"/>
                      <a:pt x="328806" y="171033"/>
                    </a:cubicBezTo>
                    <a:cubicBezTo>
                      <a:pt x="328806" y="171004"/>
                      <a:pt x="328806" y="170966"/>
                      <a:pt x="328806" y="170937"/>
                    </a:cubicBezTo>
                    <a:cubicBezTo>
                      <a:pt x="328701" y="83431"/>
                      <a:pt x="257816" y="12508"/>
                      <a:pt x="170310" y="12346"/>
                    </a:cubicBezTo>
                    <a:close/>
                  </a:path>
                </a:pathLst>
              </a:custGeom>
              <a:grpFill/>
              <a:ln w="9525" cap="flat">
                <a:noFill/>
                <a:prstDash val="solid"/>
                <a:miter/>
              </a:ln>
            </p:spPr>
            <p:txBody>
              <a:bodyPr rtlCol="0" anchor="ctr"/>
              <a:lstStyle/>
              <a:p>
                <a:endParaRPr lang="zh-CN" altLang="en-US"/>
              </a:p>
            </p:txBody>
          </p:sp>
          <p:sp>
            <p:nvSpPr>
              <p:cNvPr id="86" name="任意多边形 84">
                <a:extLst>
                  <a:ext uri="{FF2B5EF4-FFF2-40B4-BE49-F238E27FC236}">
                    <a16:creationId xmlns:a16="http://schemas.microsoft.com/office/drawing/2014/main" id="{023EFFCE-8A3F-453F-A403-EE76F284207C}"/>
                  </a:ext>
                </a:extLst>
              </p:cNvPr>
              <p:cNvSpPr/>
              <p:nvPr/>
            </p:nvSpPr>
            <p:spPr>
              <a:xfrm>
                <a:off x="4255007" y="1592918"/>
                <a:ext cx="107544" cy="127105"/>
              </a:xfrm>
              <a:custGeom>
                <a:avLst/>
                <a:gdLst>
                  <a:gd name="connsiteX0" fmla="*/ 5241 w 107544"/>
                  <a:gd name="connsiteY0" fmla="*/ 126973 h 127105"/>
                  <a:gd name="connsiteX1" fmla="*/ -950 w 107544"/>
                  <a:gd name="connsiteY1" fmla="*/ 120782 h 127105"/>
                  <a:gd name="connsiteX2" fmla="*/ 5241 w 107544"/>
                  <a:gd name="connsiteY2" fmla="*/ 114591 h 127105"/>
                  <a:gd name="connsiteX3" fmla="*/ 68011 w 107544"/>
                  <a:gd name="connsiteY3" fmla="*/ 88016 h 127105"/>
                  <a:gd name="connsiteX4" fmla="*/ 94681 w 107544"/>
                  <a:gd name="connsiteY4" fmla="*/ 12673 h 127105"/>
                  <a:gd name="connsiteX5" fmla="*/ 19434 w 107544"/>
                  <a:gd name="connsiteY5" fmla="*/ 39915 h 127105"/>
                  <a:gd name="connsiteX6" fmla="*/ 10671 w 107544"/>
                  <a:gd name="connsiteY6" fmla="*/ 50297 h 127105"/>
                  <a:gd name="connsiteX7" fmla="*/ 2022 w 107544"/>
                  <a:gd name="connsiteY7" fmla="*/ 51640 h 127105"/>
                  <a:gd name="connsiteX8" fmla="*/ 2003 w 107544"/>
                  <a:gd name="connsiteY8" fmla="*/ 51631 h 127105"/>
                  <a:gd name="connsiteX9" fmla="*/ 546 w 107544"/>
                  <a:gd name="connsiteY9" fmla="*/ 43134 h 127105"/>
                  <a:gd name="connsiteX10" fmla="*/ 670 w 107544"/>
                  <a:gd name="connsiteY10" fmla="*/ 42963 h 127105"/>
                  <a:gd name="connsiteX11" fmla="*/ 10195 w 107544"/>
                  <a:gd name="connsiteY11" fmla="*/ 31152 h 127105"/>
                  <a:gd name="connsiteX12" fmla="*/ 100872 w 107544"/>
                  <a:gd name="connsiteY12" fmla="*/ 862 h 127105"/>
                  <a:gd name="connsiteX13" fmla="*/ 106301 w 107544"/>
                  <a:gd name="connsiteY13" fmla="*/ 6672 h 127105"/>
                  <a:gd name="connsiteX14" fmla="*/ 76107 w 107544"/>
                  <a:gd name="connsiteY14" fmla="*/ 96969 h 127105"/>
                  <a:gd name="connsiteX15" fmla="*/ 5813 w 107544"/>
                  <a:gd name="connsiteY15" fmla="*/ 126973 h 12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7544" h="127105">
                    <a:moveTo>
                      <a:pt x="5241" y="126973"/>
                    </a:moveTo>
                    <a:cubicBezTo>
                      <a:pt x="1822" y="126973"/>
                      <a:pt x="-950" y="124202"/>
                      <a:pt x="-950" y="120782"/>
                    </a:cubicBezTo>
                    <a:cubicBezTo>
                      <a:pt x="-950" y="117363"/>
                      <a:pt x="1822" y="114591"/>
                      <a:pt x="5241" y="114591"/>
                    </a:cubicBezTo>
                    <a:cubicBezTo>
                      <a:pt x="28539" y="112981"/>
                      <a:pt x="50637" y="103627"/>
                      <a:pt x="68011" y="88016"/>
                    </a:cubicBezTo>
                    <a:cubicBezTo>
                      <a:pt x="87071" y="67747"/>
                      <a:pt x="96739" y="40420"/>
                      <a:pt x="94681" y="12673"/>
                    </a:cubicBezTo>
                    <a:cubicBezTo>
                      <a:pt x="66811" y="10263"/>
                      <a:pt x="39303" y="20227"/>
                      <a:pt x="19434" y="39915"/>
                    </a:cubicBezTo>
                    <a:cubicBezTo>
                      <a:pt x="16252" y="43144"/>
                      <a:pt x="13319" y="46620"/>
                      <a:pt x="10671" y="50297"/>
                    </a:cubicBezTo>
                    <a:cubicBezTo>
                      <a:pt x="8651" y="53059"/>
                      <a:pt x="4784" y="53659"/>
                      <a:pt x="2022" y="51640"/>
                    </a:cubicBezTo>
                    <a:cubicBezTo>
                      <a:pt x="2012" y="51640"/>
                      <a:pt x="2012" y="51631"/>
                      <a:pt x="2003" y="51631"/>
                    </a:cubicBezTo>
                    <a:cubicBezTo>
                      <a:pt x="-750" y="49687"/>
                      <a:pt x="-1398" y="45887"/>
                      <a:pt x="546" y="43134"/>
                    </a:cubicBezTo>
                    <a:cubicBezTo>
                      <a:pt x="583" y="43077"/>
                      <a:pt x="631" y="43020"/>
                      <a:pt x="670" y="42963"/>
                    </a:cubicBezTo>
                    <a:cubicBezTo>
                      <a:pt x="3575" y="38810"/>
                      <a:pt x="6756" y="34867"/>
                      <a:pt x="10195" y="31152"/>
                    </a:cubicBezTo>
                    <a:cubicBezTo>
                      <a:pt x="34073" y="7511"/>
                      <a:pt x="67582" y="-3681"/>
                      <a:pt x="100872" y="862"/>
                    </a:cubicBezTo>
                    <a:cubicBezTo>
                      <a:pt x="103835" y="1262"/>
                      <a:pt x="106101" y="3691"/>
                      <a:pt x="106301" y="6672"/>
                    </a:cubicBezTo>
                    <a:cubicBezTo>
                      <a:pt x="108493" y="44201"/>
                      <a:pt x="98396" y="74586"/>
                      <a:pt x="76107" y="96969"/>
                    </a:cubicBezTo>
                    <a:cubicBezTo>
                      <a:pt x="56677" y="114524"/>
                      <a:pt x="31930" y="125078"/>
                      <a:pt x="5813" y="126973"/>
                    </a:cubicBezTo>
                    <a:close/>
                  </a:path>
                </a:pathLst>
              </a:custGeom>
              <a:grpFill/>
              <a:ln w="9525" cap="flat">
                <a:noFill/>
                <a:prstDash val="solid"/>
                <a:miter/>
              </a:ln>
            </p:spPr>
            <p:txBody>
              <a:bodyPr rtlCol="0" anchor="ctr"/>
              <a:lstStyle/>
              <a:p>
                <a:endParaRPr lang="zh-CN" altLang="en-US"/>
              </a:p>
            </p:txBody>
          </p:sp>
          <p:sp>
            <p:nvSpPr>
              <p:cNvPr id="87" name="任意多边形 85">
                <a:extLst>
                  <a:ext uri="{FF2B5EF4-FFF2-40B4-BE49-F238E27FC236}">
                    <a16:creationId xmlns:a16="http://schemas.microsoft.com/office/drawing/2014/main" id="{6AF281C7-CF05-4CA3-9543-B5A2E09EC7A8}"/>
                  </a:ext>
                </a:extLst>
              </p:cNvPr>
              <p:cNvSpPr/>
              <p:nvPr/>
            </p:nvSpPr>
            <p:spPr>
              <a:xfrm>
                <a:off x="4216907" y="1523680"/>
                <a:ext cx="50502" cy="217013"/>
              </a:xfrm>
              <a:custGeom>
                <a:avLst/>
                <a:gdLst>
                  <a:gd name="connsiteX0" fmla="*/ 43341 w 50502"/>
                  <a:gd name="connsiteY0" fmla="*/ 216881 h 217013"/>
                  <a:gd name="connsiteX1" fmla="*/ 5241 w 50502"/>
                  <a:gd name="connsiteY1" fmla="*/ 216881 h 217013"/>
                  <a:gd name="connsiteX2" fmla="*/ -950 w 50502"/>
                  <a:gd name="connsiteY2" fmla="*/ 210690 h 217013"/>
                  <a:gd name="connsiteX3" fmla="*/ -950 w 50502"/>
                  <a:gd name="connsiteY3" fmla="*/ 6093 h 217013"/>
                  <a:gd name="connsiteX4" fmla="*/ 1146 w 50502"/>
                  <a:gd name="connsiteY4" fmla="*/ 1426 h 217013"/>
                  <a:gd name="connsiteX5" fmla="*/ 5908 w 50502"/>
                  <a:gd name="connsiteY5" fmla="*/ -98 h 217013"/>
                  <a:gd name="connsiteX6" fmla="*/ 24958 w 50502"/>
                  <a:gd name="connsiteY6" fmla="*/ 950 h 217013"/>
                  <a:gd name="connsiteX7" fmla="*/ 42675 w 50502"/>
                  <a:gd name="connsiteY7" fmla="*/ 93 h 217013"/>
                  <a:gd name="connsiteX8" fmla="*/ 47437 w 50502"/>
                  <a:gd name="connsiteY8" fmla="*/ 1616 h 217013"/>
                  <a:gd name="connsiteX9" fmla="*/ 49533 w 50502"/>
                  <a:gd name="connsiteY9" fmla="*/ 6284 h 217013"/>
                  <a:gd name="connsiteX10" fmla="*/ 49533 w 50502"/>
                  <a:gd name="connsiteY10" fmla="*/ 210214 h 217013"/>
                  <a:gd name="connsiteX11" fmla="*/ 43837 w 50502"/>
                  <a:gd name="connsiteY11" fmla="*/ 216862 h 217013"/>
                  <a:gd name="connsiteX12" fmla="*/ 43341 w 50502"/>
                  <a:gd name="connsiteY12" fmla="*/ 216881 h 217013"/>
                  <a:gd name="connsiteX13" fmla="*/ 11528 w 50502"/>
                  <a:gd name="connsiteY13" fmla="*/ 204499 h 217013"/>
                  <a:gd name="connsiteX14" fmla="*/ 37150 w 50502"/>
                  <a:gd name="connsiteY14" fmla="*/ 204499 h 217013"/>
                  <a:gd name="connsiteX15" fmla="*/ 37150 w 50502"/>
                  <a:gd name="connsiteY15" fmla="*/ 12951 h 217013"/>
                  <a:gd name="connsiteX16" fmla="*/ 11528 w 50502"/>
                  <a:gd name="connsiteY16" fmla="*/ 12951 h 217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502" h="217013">
                    <a:moveTo>
                      <a:pt x="43341" y="216881"/>
                    </a:moveTo>
                    <a:lnTo>
                      <a:pt x="5241" y="216881"/>
                    </a:lnTo>
                    <a:cubicBezTo>
                      <a:pt x="1822" y="216881"/>
                      <a:pt x="-950" y="214110"/>
                      <a:pt x="-950" y="210690"/>
                    </a:cubicBezTo>
                    <a:lnTo>
                      <a:pt x="-950" y="6093"/>
                    </a:lnTo>
                    <a:cubicBezTo>
                      <a:pt x="-940" y="4312"/>
                      <a:pt x="-188" y="2617"/>
                      <a:pt x="1146" y="1426"/>
                    </a:cubicBezTo>
                    <a:cubicBezTo>
                      <a:pt x="2450" y="273"/>
                      <a:pt x="4175" y="-279"/>
                      <a:pt x="5908" y="-98"/>
                    </a:cubicBezTo>
                    <a:cubicBezTo>
                      <a:pt x="12233" y="607"/>
                      <a:pt x="18595" y="950"/>
                      <a:pt x="24958" y="950"/>
                    </a:cubicBezTo>
                    <a:cubicBezTo>
                      <a:pt x="30873" y="997"/>
                      <a:pt x="36788" y="712"/>
                      <a:pt x="42675" y="93"/>
                    </a:cubicBezTo>
                    <a:cubicBezTo>
                      <a:pt x="44408" y="-89"/>
                      <a:pt x="46132" y="464"/>
                      <a:pt x="47437" y="1616"/>
                    </a:cubicBezTo>
                    <a:cubicBezTo>
                      <a:pt x="48761" y="2807"/>
                      <a:pt x="49523" y="4503"/>
                      <a:pt x="49533" y="6284"/>
                    </a:cubicBezTo>
                    <a:lnTo>
                      <a:pt x="49533" y="210214"/>
                    </a:lnTo>
                    <a:cubicBezTo>
                      <a:pt x="49799" y="213624"/>
                      <a:pt x="47246" y="216596"/>
                      <a:pt x="43837" y="216862"/>
                    </a:cubicBezTo>
                    <a:cubicBezTo>
                      <a:pt x="43674" y="216872"/>
                      <a:pt x="43504" y="216881"/>
                      <a:pt x="43341" y="216881"/>
                    </a:cubicBezTo>
                    <a:close/>
                    <a:moveTo>
                      <a:pt x="11528" y="204499"/>
                    </a:moveTo>
                    <a:lnTo>
                      <a:pt x="37150" y="204499"/>
                    </a:lnTo>
                    <a:lnTo>
                      <a:pt x="37150" y="12951"/>
                    </a:lnTo>
                    <a:cubicBezTo>
                      <a:pt x="28616" y="13475"/>
                      <a:pt x="20063" y="13475"/>
                      <a:pt x="11528" y="12951"/>
                    </a:cubicBezTo>
                    <a:close/>
                  </a:path>
                </a:pathLst>
              </a:custGeom>
              <a:grpFill/>
              <a:ln w="9525" cap="flat">
                <a:noFill/>
                <a:prstDash val="solid"/>
                <a:miter/>
              </a:ln>
            </p:spPr>
            <p:txBody>
              <a:bodyPr rtlCol="0" anchor="ctr"/>
              <a:lstStyle/>
              <a:p>
                <a:endParaRPr lang="zh-CN" altLang="en-US"/>
              </a:p>
            </p:txBody>
          </p:sp>
          <p:sp>
            <p:nvSpPr>
              <p:cNvPr id="88" name="任意多边形 86">
                <a:extLst>
                  <a:ext uri="{FF2B5EF4-FFF2-40B4-BE49-F238E27FC236}">
                    <a16:creationId xmlns:a16="http://schemas.microsoft.com/office/drawing/2014/main" id="{A3437139-3C70-46E5-AA59-C541BCC0C909}"/>
                  </a:ext>
                </a:extLst>
              </p:cNvPr>
              <p:cNvSpPr/>
              <p:nvPr/>
            </p:nvSpPr>
            <p:spPr>
              <a:xfrm>
                <a:off x="4122224" y="1539670"/>
                <a:ext cx="107560" cy="127311"/>
              </a:xfrm>
              <a:custGeom>
                <a:avLst/>
                <a:gdLst>
                  <a:gd name="connsiteX0" fmla="*/ 99925 w 107560"/>
                  <a:gd name="connsiteY0" fmla="*/ 127167 h 127311"/>
                  <a:gd name="connsiteX1" fmla="*/ 99925 w 107560"/>
                  <a:gd name="connsiteY1" fmla="*/ 127167 h 127311"/>
                  <a:gd name="connsiteX2" fmla="*/ 29821 w 107560"/>
                  <a:gd name="connsiteY2" fmla="*/ 97164 h 127311"/>
                  <a:gd name="connsiteX3" fmla="*/ -659 w 107560"/>
                  <a:gd name="connsiteY3" fmla="*/ 6771 h 127311"/>
                  <a:gd name="connsiteX4" fmla="*/ 4675 w 107560"/>
                  <a:gd name="connsiteY4" fmla="*/ 866 h 127311"/>
                  <a:gd name="connsiteX5" fmla="*/ 95257 w 107560"/>
                  <a:gd name="connsiteY5" fmla="*/ 31155 h 127311"/>
                  <a:gd name="connsiteX6" fmla="*/ 105449 w 107560"/>
                  <a:gd name="connsiteY6" fmla="*/ 43062 h 127311"/>
                  <a:gd name="connsiteX7" fmla="*/ 103553 w 107560"/>
                  <a:gd name="connsiteY7" fmla="*/ 51615 h 127311"/>
                  <a:gd name="connsiteX8" fmla="*/ 95353 w 107560"/>
                  <a:gd name="connsiteY8" fmla="*/ 50205 h 127311"/>
                  <a:gd name="connsiteX9" fmla="*/ 86589 w 107560"/>
                  <a:gd name="connsiteY9" fmla="*/ 40014 h 127311"/>
                  <a:gd name="connsiteX10" fmla="*/ 11342 w 107560"/>
                  <a:gd name="connsiteY10" fmla="*/ 12677 h 127311"/>
                  <a:gd name="connsiteX11" fmla="*/ 38298 w 107560"/>
                  <a:gd name="connsiteY11" fmla="*/ 88115 h 127311"/>
                  <a:gd name="connsiteX12" fmla="*/ 100877 w 107560"/>
                  <a:gd name="connsiteY12" fmla="*/ 114690 h 127311"/>
                  <a:gd name="connsiteX13" fmla="*/ 106592 w 107560"/>
                  <a:gd name="connsiteY13" fmla="*/ 121319 h 127311"/>
                  <a:gd name="connsiteX14" fmla="*/ 106592 w 107560"/>
                  <a:gd name="connsiteY14" fmla="*/ 121357 h 127311"/>
                  <a:gd name="connsiteX15" fmla="*/ 99925 w 107560"/>
                  <a:gd name="connsiteY15" fmla="*/ 127167 h 12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7560" h="127311">
                    <a:moveTo>
                      <a:pt x="99925" y="127167"/>
                    </a:moveTo>
                    <a:lnTo>
                      <a:pt x="99925" y="127167"/>
                    </a:lnTo>
                    <a:cubicBezTo>
                      <a:pt x="73864" y="125272"/>
                      <a:pt x="49185" y="114709"/>
                      <a:pt x="29821" y="97164"/>
                    </a:cubicBezTo>
                    <a:cubicBezTo>
                      <a:pt x="7342" y="74780"/>
                      <a:pt x="-2850" y="44395"/>
                      <a:pt x="-659" y="6771"/>
                    </a:cubicBezTo>
                    <a:cubicBezTo>
                      <a:pt x="-545" y="3771"/>
                      <a:pt x="1703" y="1275"/>
                      <a:pt x="4675" y="866"/>
                    </a:cubicBezTo>
                    <a:cubicBezTo>
                      <a:pt x="37936" y="-3687"/>
                      <a:pt x="71426" y="7505"/>
                      <a:pt x="95257" y="31155"/>
                    </a:cubicBezTo>
                    <a:cubicBezTo>
                      <a:pt x="99039" y="34775"/>
                      <a:pt x="102458" y="38766"/>
                      <a:pt x="105449" y="43062"/>
                    </a:cubicBezTo>
                    <a:cubicBezTo>
                      <a:pt x="107287" y="45948"/>
                      <a:pt x="106440" y="49777"/>
                      <a:pt x="103553" y="51615"/>
                    </a:cubicBezTo>
                    <a:cubicBezTo>
                      <a:pt x="100868" y="53329"/>
                      <a:pt x="97315" y="52720"/>
                      <a:pt x="95353" y="50205"/>
                    </a:cubicBezTo>
                    <a:cubicBezTo>
                      <a:pt x="92790" y="46519"/>
                      <a:pt x="89857" y="43100"/>
                      <a:pt x="86589" y="40014"/>
                    </a:cubicBezTo>
                    <a:cubicBezTo>
                      <a:pt x="66739" y="20287"/>
                      <a:pt x="39222" y="10296"/>
                      <a:pt x="11342" y="12677"/>
                    </a:cubicBezTo>
                    <a:cubicBezTo>
                      <a:pt x="9218" y="40509"/>
                      <a:pt x="19019" y="67931"/>
                      <a:pt x="38298" y="88115"/>
                    </a:cubicBezTo>
                    <a:cubicBezTo>
                      <a:pt x="55595" y="103726"/>
                      <a:pt x="77627" y="113080"/>
                      <a:pt x="100877" y="114690"/>
                    </a:cubicBezTo>
                    <a:cubicBezTo>
                      <a:pt x="104287" y="114937"/>
                      <a:pt x="106849" y="117909"/>
                      <a:pt x="106592" y="121319"/>
                    </a:cubicBezTo>
                    <a:cubicBezTo>
                      <a:pt x="106592" y="121329"/>
                      <a:pt x="106592" y="121348"/>
                      <a:pt x="106592" y="121357"/>
                    </a:cubicBezTo>
                    <a:cubicBezTo>
                      <a:pt x="106335" y="124796"/>
                      <a:pt x="103363" y="127386"/>
                      <a:pt x="99925" y="127167"/>
                    </a:cubicBezTo>
                    <a:close/>
                  </a:path>
                </a:pathLst>
              </a:custGeom>
              <a:grpFill/>
              <a:ln w="9525" cap="flat">
                <a:noFill/>
                <a:prstDash val="solid"/>
                <a:miter/>
              </a:ln>
            </p:spPr>
            <p:txBody>
              <a:bodyPr rtlCol="0" anchor="ctr"/>
              <a:lstStyle/>
              <a:p>
                <a:endParaRPr lang="zh-CN" altLang="en-US"/>
              </a:p>
            </p:txBody>
          </p:sp>
          <p:sp>
            <p:nvSpPr>
              <p:cNvPr id="89" name="任意多边形 87">
                <a:extLst>
                  <a:ext uri="{FF2B5EF4-FFF2-40B4-BE49-F238E27FC236}">
                    <a16:creationId xmlns:a16="http://schemas.microsoft.com/office/drawing/2014/main" id="{96763FE1-68DF-4B04-9CE4-A5AA3308128B}"/>
                  </a:ext>
                </a:extLst>
              </p:cNvPr>
              <p:cNvSpPr/>
              <p:nvPr/>
            </p:nvSpPr>
            <p:spPr>
              <a:xfrm>
                <a:off x="4112512" y="1765839"/>
                <a:ext cx="260040" cy="183451"/>
              </a:xfrm>
              <a:custGeom>
                <a:avLst/>
                <a:gdLst>
                  <a:gd name="connsiteX0" fmla="*/ 219650 w 260040"/>
                  <a:gd name="connsiteY0" fmla="*/ 183320 h 183451"/>
                  <a:gd name="connsiteX1" fmla="*/ 38104 w 260040"/>
                  <a:gd name="connsiteY1" fmla="*/ 183320 h 183451"/>
                  <a:gd name="connsiteX2" fmla="*/ 24007 w 260040"/>
                  <a:gd name="connsiteY2" fmla="*/ 171699 h 183451"/>
                  <a:gd name="connsiteX3" fmla="*/ -949 w 260040"/>
                  <a:gd name="connsiteY3" fmla="*/ 6250 h 183451"/>
                  <a:gd name="connsiteX4" fmla="*/ 861 w 260040"/>
                  <a:gd name="connsiteY4" fmla="*/ 1773 h 183451"/>
                  <a:gd name="connsiteX5" fmla="*/ 5242 w 260040"/>
                  <a:gd name="connsiteY5" fmla="*/ -132 h 183451"/>
                  <a:gd name="connsiteX6" fmla="*/ 252892 w 260040"/>
                  <a:gd name="connsiteY6" fmla="*/ -132 h 183451"/>
                  <a:gd name="connsiteX7" fmla="*/ 257369 w 260040"/>
                  <a:gd name="connsiteY7" fmla="*/ 1773 h 183451"/>
                  <a:gd name="connsiteX8" fmla="*/ 259084 w 260040"/>
                  <a:gd name="connsiteY8" fmla="*/ 6250 h 183451"/>
                  <a:gd name="connsiteX9" fmla="*/ 234319 w 260040"/>
                  <a:gd name="connsiteY9" fmla="*/ 171223 h 183451"/>
                  <a:gd name="connsiteX10" fmla="*/ 219650 w 260040"/>
                  <a:gd name="connsiteY10" fmla="*/ 183320 h 183451"/>
                  <a:gd name="connsiteX11" fmla="*/ 11625 w 260040"/>
                  <a:gd name="connsiteY11" fmla="*/ 11870 h 183451"/>
                  <a:gd name="connsiteX12" fmla="*/ 35722 w 260040"/>
                  <a:gd name="connsiteY12" fmla="*/ 167413 h 183451"/>
                  <a:gd name="connsiteX13" fmla="*/ 38104 w 260040"/>
                  <a:gd name="connsiteY13" fmla="*/ 170556 h 183451"/>
                  <a:gd name="connsiteX14" fmla="*/ 219079 w 260040"/>
                  <a:gd name="connsiteY14" fmla="*/ 170556 h 183451"/>
                  <a:gd name="connsiteX15" fmla="*/ 222127 w 260040"/>
                  <a:gd name="connsiteY15" fmla="*/ 166937 h 183451"/>
                  <a:gd name="connsiteX16" fmla="*/ 246035 w 260040"/>
                  <a:gd name="connsiteY16" fmla="*/ 11870 h 18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0040" h="183451">
                    <a:moveTo>
                      <a:pt x="219650" y="183320"/>
                    </a:moveTo>
                    <a:lnTo>
                      <a:pt x="38104" y="183320"/>
                    </a:lnTo>
                    <a:cubicBezTo>
                      <a:pt x="31379" y="182910"/>
                      <a:pt x="25693" y="178224"/>
                      <a:pt x="24007" y="171699"/>
                    </a:cubicBezTo>
                    <a:cubicBezTo>
                      <a:pt x="8729" y="117826"/>
                      <a:pt x="347" y="62228"/>
                      <a:pt x="-949" y="6250"/>
                    </a:cubicBezTo>
                    <a:cubicBezTo>
                      <a:pt x="-987" y="4574"/>
                      <a:pt x="-329" y="2954"/>
                      <a:pt x="861" y="1773"/>
                    </a:cubicBezTo>
                    <a:cubicBezTo>
                      <a:pt x="1994" y="564"/>
                      <a:pt x="3585" y="-132"/>
                      <a:pt x="5242" y="-132"/>
                    </a:cubicBezTo>
                    <a:lnTo>
                      <a:pt x="252892" y="-132"/>
                    </a:lnTo>
                    <a:cubicBezTo>
                      <a:pt x="254578" y="-132"/>
                      <a:pt x="256198" y="554"/>
                      <a:pt x="257369" y="1773"/>
                    </a:cubicBezTo>
                    <a:cubicBezTo>
                      <a:pt x="258541" y="2964"/>
                      <a:pt x="259160" y="4583"/>
                      <a:pt x="259084" y="6250"/>
                    </a:cubicBezTo>
                    <a:cubicBezTo>
                      <a:pt x="257912" y="62076"/>
                      <a:pt x="249587" y="117512"/>
                      <a:pt x="234319" y="171223"/>
                    </a:cubicBezTo>
                    <a:cubicBezTo>
                      <a:pt x="232166" y="177748"/>
                      <a:pt x="226461" y="182453"/>
                      <a:pt x="219650" y="183320"/>
                    </a:cubicBezTo>
                    <a:close/>
                    <a:moveTo>
                      <a:pt x="11625" y="11870"/>
                    </a:moveTo>
                    <a:cubicBezTo>
                      <a:pt x="13272" y="64505"/>
                      <a:pt x="21359" y="116749"/>
                      <a:pt x="35722" y="167413"/>
                    </a:cubicBezTo>
                    <a:cubicBezTo>
                      <a:pt x="36389" y="169318"/>
                      <a:pt x="37628" y="170556"/>
                      <a:pt x="38104" y="170556"/>
                    </a:cubicBezTo>
                    <a:lnTo>
                      <a:pt x="219079" y="170556"/>
                    </a:lnTo>
                    <a:cubicBezTo>
                      <a:pt x="220384" y="169623"/>
                      <a:pt x="221431" y="168385"/>
                      <a:pt x="222127" y="166937"/>
                    </a:cubicBezTo>
                    <a:cubicBezTo>
                      <a:pt x="236424" y="116426"/>
                      <a:pt x="244453" y="64343"/>
                      <a:pt x="246035" y="11870"/>
                    </a:cubicBezTo>
                    <a:close/>
                  </a:path>
                </a:pathLst>
              </a:custGeom>
              <a:grpFill/>
              <a:ln w="9525" cap="flat">
                <a:noFill/>
                <a:prstDash val="solid"/>
                <a:miter/>
              </a:ln>
            </p:spPr>
            <p:txBody>
              <a:bodyPr rtlCol="0" anchor="ctr"/>
              <a:lstStyle/>
              <a:p>
                <a:endParaRPr lang="zh-CN" altLang="en-US"/>
              </a:p>
            </p:txBody>
          </p:sp>
          <p:sp>
            <p:nvSpPr>
              <p:cNvPr id="90" name="任意多边形 88">
                <a:extLst>
                  <a:ext uri="{FF2B5EF4-FFF2-40B4-BE49-F238E27FC236}">
                    <a16:creationId xmlns:a16="http://schemas.microsoft.com/office/drawing/2014/main" id="{A52DF297-9A8A-4FAC-99D3-DA43FAA85844}"/>
                  </a:ext>
                </a:extLst>
              </p:cNvPr>
              <p:cNvSpPr/>
              <p:nvPr/>
            </p:nvSpPr>
            <p:spPr>
              <a:xfrm>
                <a:off x="4087748" y="1727834"/>
                <a:ext cx="308800" cy="50387"/>
              </a:xfrm>
              <a:custGeom>
                <a:avLst/>
                <a:gdLst>
                  <a:gd name="connsiteX0" fmla="*/ 286800 w 308800"/>
                  <a:gd name="connsiteY0" fmla="*/ 50256 h 50387"/>
                  <a:gd name="connsiteX1" fmla="*/ 20100 w 308800"/>
                  <a:gd name="connsiteY1" fmla="*/ 50256 h 50387"/>
                  <a:gd name="connsiteX2" fmla="*/ -950 w 308800"/>
                  <a:gd name="connsiteY2" fmla="*/ 25110 h 50387"/>
                  <a:gd name="connsiteX3" fmla="*/ 20100 w 308800"/>
                  <a:gd name="connsiteY3" fmla="*/ -132 h 50387"/>
                  <a:gd name="connsiteX4" fmla="*/ 286800 w 308800"/>
                  <a:gd name="connsiteY4" fmla="*/ -132 h 50387"/>
                  <a:gd name="connsiteX5" fmla="*/ 307851 w 308800"/>
                  <a:gd name="connsiteY5" fmla="*/ 25110 h 50387"/>
                  <a:gd name="connsiteX6" fmla="*/ 286800 w 308800"/>
                  <a:gd name="connsiteY6" fmla="*/ 50256 h 50387"/>
                  <a:gd name="connsiteX7" fmla="*/ 20100 w 308800"/>
                  <a:gd name="connsiteY7" fmla="*/ 12156 h 50387"/>
                  <a:gd name="connsiteX8" fmla="*/ 11433 w 308800"/>
                  <a:gd name="connsiteY8" fmla="*/ 25014 h 50387"/>
                  <a:gd name="connsiteX9" fmla="*/ 20100 w 308800"/>
                  <a:gd name="connsiteY9" fmla="*/ 37778 h 50387"/>
                  <a:gd name="connsiteX10" fmla="*/ 286800 w 308800"/>
                  <a:gd name="connsiteY10" fmla="*/ 37778 h 50387"/>
                  <a:gd name="connsiteX11" fmla="*/ 295468 w 308800"/>
                  <a:gd name="connsiteY11" fmla="*/ 25014 h 50387"/>
                  <a:gd name="connsiteX12" fmla="*/ 286800 w 308800"/>
                  <a:gd name="connsiteY12" fmla="*/ 12727 h 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8800" h="50387">
                    <a:moveTo>
                      <a:pt x="286800" y="50256"/>
                    </a:moveTo>
                    <a:lnTo>
                      <a:pt x="20100" y="50256"/>
                    </a:lnTo>
                    <a:cubicBezTo>
                      <a:pt x="7718" y="50256"/>
                      <a:pt x="-950" y="39969"/>
                      <a:pt x="-950" y="25110"/>
                    </a:cubicBezTo>
                    <a:cubicBezTo>
                      <a:pt x="-950" y="10251"/>
                      <a:pt x="7718" y="-132"/>
                      <a:pt x="20100" y="-132"/>
                    </a:cubicBezTo>
                    <a:lnTo>
                      <a:pt x="286800" y="-132"/>
                    </a:lnTo>
                    <a:cubicBezTo>
                      <a:pt x="299183" y="-132"/>
                      <a:pt x="307851" y="10251"/>
                      <a:pt x="307851" y="25110"/>
                    </a:cubicBezTo>
                    <a:cubicBezTo>
                      <a:pt x="307851" y="39969"/>
                      <a:pt x="299469" y="50256"/>
                      <a:pt x="286800" y="50256"/>
                    </a:cubicBezTo>
                    <a:close/>
                    <a:moveTo>
                      <a:pt x="20100" y="12156"/>
                    </a:moveTo>
                    <a:cubicBezTo>
                      <a:pt x="13719" y="12156"/>
                      <a:pt x="11433" y="18823"/>
                      <a:pt x="11433" y="25014"/>
                    </a:cubicBezTo>
                    <a:cubicBezTo>
                      <a:pt x="11433" y="31206"/>
                      <a:pt x="13719" y="37778"/>
                      <a:pt x="20100" y="37778"/>
                    </a:cubicBezTo>
                    <a:lnTo>
                      <a:pt x="286800" y="37778"/>
                    </a:lnTo>
                    <a:cubicBezTo>
                      <a:pt x="293182" y="37778"/>
                      <a:pt x="295468" y="31206"/>
                      <a:pt x="295468" y="25014"/>
                    </a:cubicBezTo>
                    <a:cubicBezTo>
                      <a:pt x="295468" y="18823"/>
                      <a:pt x="293468" y="12727"/>
                      <a:pt x="286800" y="12727"/>
                    </a:cubicBezTo>
                    <a:close/>
                  </a:path>
                </a:pathLst>
              </a:custGeom>
              <a:grpFill/>
              <a:ln w="9525" cap="flat">
                <a:noFill/>
                <a:prstDash val="solid"/>
                <a:miter/>
              </a:ln>
            </p:spPr>
            <p:txBody>
              <a:bodyPr rtlCol="0" anchor="ctr"/>
              <a:lstStyle/>
              <a:p>
                <a:endParaRPr lang="zh-CN" altLang="en-US"/>
              </a:p>
            </p:txBody>
          </p:sp>
          <p:sp>
            <p:nvSpPr>
              <p:cNvPr id="91" name="任意多边形 89">
                <a:extLst>
                  <a:ext uri="{FF2B5EF4-FFF2-40B4-BE49-F238E27FC236}">
                    <a16:creationId xmlns:a16="http://schemas.microsoft.com/office/drawing/2014/main" id="{FA52FF5D-696D-477F-9FC2-94A5DFFA9705}"/>
                  </a:ext>
                </a:extLst>
              </p:cNvPr>
              <p:cNvSpPr/>
              <p:nvPr/>
            </p:nvSpPr>
            <p:spPr>
              <a:xfrm>
                <a:off x="4104988" y="1228438"/>
                <a:ext cx="275844" cy="275843"/>
              </a:xfrm>
              <a:custGeom>
                <a:avLst/>
                <a:gdLst>
                  <a:gd name="connsiteX0" fmla="*/ 136972 w 275844"/>
                  <a:gd name="connsiteY0" fmla="*/ 275712 h 275843"/>
                  <a:gd name="connsiteX1" fmla="*/ -950 w 275844"/>
                  <a:gd name="connsiteY1" fmla="*/ 137790 h 275843"/>
                  <a:gd name="connsiteX2" fmla="*/ 136972 w 275844"/>
                  <a:gd name="connsiteY2" fmla="*/ -132 h 275843"/>
                  <a:gd name="connsiteX3" fmla="*/ 274894 w 275844"/>
                  <a:gd name="connsiteY3" fmla="*/ 137790 h 275843"/>
                  <a:gd name="connsiteX4" fmla="*/ 136972 w 275844"/>
                  <a:gd name="connsiteY4" fmla="*/ 275712 h 275843"/>
                  <a:gd name="connsiteX5" fmla="*/ 136972 w 275844"/>
                  <a:gd name="connsiteY5" fmla="*/ 12346 h 275843"/>
                  <a:gd name="connsiteX6" fmla="*/ 11433 w 275844"/>
                  <a:gd name="connsiteY6" fmla="*/ 137886 h 275843"/>
                  <a:gd name="connsiteX7" fmla="*/ 136972 w 275844"/>
                  <a:gd name="connsiteY7" fmla="*/ 263425 h 275843"/>
                  <a:gd name="connsiteX8" fmla="*/ 262512 w 275844"/>
                  <a:gd name="connsiteY8" fmla="*/ 137886 h 275843"/>
                  <a:gd name="connsiteX9" fmla="*/ 262512 w 275844"/>
                  <a:gd name="connsiteY9" fmla="*/ 137790 h 275843"/>
                  <a:gd name="connsiteX10" fmla="*/ 137068 w 275844"/>
                  <a:gd name="connsiteY10" fmla="*/ 12346 h 275843"/>
                  <a:gd name="connsiteX11" fmla="*/ 136972 w 275844"/>
                  <a:gd name="connsiteY11" fmla="*/ 12346 h 275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5844" h="275843">
                    <a:moveTo>
                      <a:pt x="136972" y="275712"/>
                    </a:moveTo>
                    <a:cubicBezTo>
                      <a:pt x="60801" y="275712"/>
                      <a:pt x="-950" y="213962"/>
                      <a:pt x="-950" y="137790"/>
                    </a:cubicBezTo>
                    <a:cubicBezTo>
                      <a:pt x="-950" y="61619"/>
                      <a:pt x="60801" y="-132"/>
                      <a:pt x="136972" y="-132"/>
                    </a:cubicBezTo>
                    <a:cubicBezTo>
                      <a:pt x="213144" y="-132"/>
                      <a:pt x="274894" y="61619"/>
                      <a:pt x="274894" y="137790"/>
                    </a:cubicBezTo>
                    <a:cubicBezTo>
                      <a:pt x="274846" y="213943"/>
                      <a:pt x="213125" y="275655"/>
                      <a:pt x="136972" y="275712"/>
                    </a:cubicBezTo>
                    <a:close/>
                    <a:moveTo>
                      <a:pt x="136972" y="12346"/>
                    </a:moveTo>
                    <a:cubicBezTo>
                      <a:pt x="67640" y="12346"/>
                      <a:pt x="11433" y="68553"/>
                      <a:pt x="11433" y="137886"/>
                    </a:cubicBezTo>
                    <a:cubicBezTo>
                      <a:pt x="11433" y="207218"/>
                      <a:pt x="67640" y="263425"/>
                      <a:pt x="136972" y="263425"/>
                    </a:cubicBezTo>
                    <a:cubicBezTo>
                      <a:pt x="206305" y="263425"/>
                      <a:pt x="262512" y="207218"/>
                      <a:pt x="262512" y="137886"/>
                    </a:cubicBezTo>
                    <a:cubicBezTo>
                      <a:pt x="262512" y="137857"/>
                      <a:pt x="262512" y="137819"/>
                      <a:pt x="262512" y="137790"/>
                    </a:cubicBezTo>
                    <a:cubicBezTo>
                      <a:pt x="262512" y="68505"/>
                      <a:pt x="206352" y="12346"/>
                      <a:pt x="137068" y="12346"/>
                    </a:cubicBezTo>
                    <a:cubicBezTo>
                      <a:pt x="137039" y="12346"/>
                      <a:pt x="137001" y="12346"/>
                      <a:pt x="136972" y="12346"/>
                    </a:cubicBezTo>
                    <a:close/>
                  </a:path>
                </a:pathLst>
              </a:custGeom>
              <a:grpFill/>
              <a:ln w="9525" cap="flat">
                <a:noFill/>
                <a:prstDash val="solid"/>
                <a:miter/>
              </a:ln>
            </p:spPr>
            <p:txBody>
              <a:bodyPr rtlCol="0" anchor="ctr"/>
              <a:lstStyle/>
              <a:p>
                <a:endParaRPr lang="zh-CN" altLang="en-US"/>
              </a:p>
            </p:txBody>
          </p:sp>
          <p:sp>
            <p:nvSpPr>
              <p:cNvPr id="92" name="任意多边形 90">
                <a:extLst>
                  <a:ext uri="{FF2B5EF4-FFF2-40B4-BE49-F238E27FC236}">
                    <a16:creationId xmlns:a16="http://schemas.microsoft.com/office/drawing/2014/main" id="{76F56DAF-64A2-417A-9B99-015945654842}"/>
                  </a:ext>
                </a:extLst>
              </p:cNvPr>
              <p:cNvSpPr/>
              <p:nvPr/>
            </p:nvSpPr>
            <p:spPr>
              <a:xfrm>
                <a:off x="4177564" y="1270645"/>
                <a:ext cx="132444" cy="191753"/>
              </a:xfrm>
              <a:custGeom>
                <a:avLst/>
                <a:gdLst>
                  <a:gd name="connsiteX0" fmla="*/ 64396 w 132444"/>
                  <a:gd name="connsiteY0" fmla="*/ 191595 h 191753"/>
                  <a:gd name="connsiteX1" fmla="*/ 44012 w 132444"/>
                  <a:gd name="connsiteY1" fmla="*/ 176641 h 191753"/>
                  <a:gd name="connsiteX2" fmla="*/ 34487 w 132444"/>
                  <a:gd name="connsiteY2" fmla="*/ 176641 h 191753"/>
                  <a:gd name="connsiteX3" fmla="*/ 13342 w 132444"/>
                  <a:gd name="connsiteY3" fmla="*/ 155495 h 191753"/>
                  <a:gd name="connsiteX4" fmla="*/ 34487 w 132444"/>
                  <a:gd name="connsiteY4" fmla="*/ 134350 h 191753"/>
                  <a:gd name="connsiteX5" fmla="*/ 79350 w 132444"/>
                  <a:gd name="connsiteY5" fmla="*/ 134350 h 191753"/>
                  <a:gd name="connsiteX6" fmla="*/ 88209 w 132444"/>
                  <a:gd name="connsiteY6" fmla="*/ 125492 h 191753"/>
                  <a:gd name="connsiteX7" fmla="*/ 79350 w 132444"/>
                  <a:gd name="connsiteY7" fmla="*/ 116633 h 191753"/>
                  <a:gd name="connsiteX8" fmla="*/ 49442 w 132444"/>
                  <a:gd name="connsiteY8" fmla="*/ 116633 h 191753"/>
                  <a:gd name="connsiteX9" fmla="*/ -946 w 132444"/>
                  <a:gd name="connsiteY9" fmla="*/ 64922 h 191753"/>
                  <a:gd name="connsiteX10" fmla="*/ 43917 w 132444"/>
                  <a:gd name="connsiteY10" fmla="*/ 14906 h 191753"/>
                  <a:gd name="connsiteX11" fmla="*/ 70606 w 132444"/>
                  <a:gd name="connsiteY11" fmla="*/ 828 h 191753"/>
                  <a:gd name="connsiteX12" fmla="*/ 84684 w 132444"/>
                  <a:gd name="connsiteY12" fmla="*/ 14906 h 191753"/>
                  <a:gd name="connsiteX13" fmla="*/ 94209 w 132444"/>
                  <a:gd name="connsiteY13" fmla="*/ 14906 h 191753"/>
                  <a:gd name="connsiteX14" fmla="*/ 116726 w 132444"/>
                  <a:gd name="connsiteY14" fmla="*/ 34585 h 191753"/>
                  <a:gd name="connsiteX15" fmla="*/ 97048 w 132444"/>
                  <a:gd name="connsiteY15" fmla="*/ 57102 h 191753"/>
                  <a:gd name="connsiteX16" fmla="*/ 94209 w 132444"/>
                  <a:gd name="connsiteY16" fmla="*/ 57102 h 191753"/>
                  <a:gd name="connsiteX17" fmla="*/ 49346 w 132444"/>
                  <a:gd name="connsiteY17" fmla="*/ 57102 h 191753"/>
                  <a:gd name="connsiteX18" fmla="*/ 39621 w 132444"/>
                  <a:gd name="connsiteY18" fmla="*/ 64998 h 191753"/>
                  <a:gd name="connsiteX19" fmla="*/ 47508 w 132444"/>
                  <a:gd name="connsiteY19" fmla="*/ 74723 h 191753"/>
                  <a:gd name="connsiteX20" fmla="*/ 49346 w 132444"/>
                  <a:gd name="connsiteY20" fmla="*/ 74723 h 191753"/>
                  <a:gd name="connsiteX21" fmla="*/ 79255 w 132444"/>
                  <a:gd name="connsiteY21" fmla="*/ 74723 h 191753"/>
                  <a:gd name="connsiteX22" fmla="*/ 131480 w 132444"/>
                  <a:gd name="connsiteY22" fmla="*/ 124577 h 191753"/>
                  <a:gd name="connsiteX23" fmla="*/ 84684 w 132444"/>
                  <a:gd name="connsiteY23" fmla="*/ 176641 h 191753"/>
                  <a:gd name="connsiteX24" fmla="*/ 64396 w 132444"/>
                  <a:gd name="connsiteY24" fmla="*/ 191595 h 191753"/>
                  <a:gd name="connsiteX25" fmla="*/ 34487 w 132444"/>
                  <a:gd name="connsiteY25" fmla="*/ 146732 h 191753"/>
                  <a:gd name="connsiteX26" fmla="*/ 25725 w 132444"/>
                  <a:gd name="connsiteY26" fmla="*/ 155495 h 191753"/>
                  <a:gd name="connsiteX27" fmla="*/ 34487 w 132444"/>
                  <a:gd name="connsiteY27" fmla="*/ 164258 h 191753"/>
                  <a:gd name="connsiteX28" fmla="*/ 49442 w 132444"/>
                  <a:gd name="connsiteY28" fmla="*/ 164258 h 191753"/>
                  <a:gd name="connsiteX29" fmla="*/ 55633 w 132444"/>
                  <a:gd name="connsiteY29" fmla="*/ 170450 h 191753"/>
                  <a:gd name="connsiteX30" fmla="*/ 64396 w 132444"/>
                  <a:gd name="connsiteY30" fmla="*/ 179213 h 191753"/>
                  <a:gd name="connsiteX31" fmla="*/ 73159 w 132444"/>
                  <a:gd name="connsiteY31" fmla="*/ 170450 h 191753"/>
                  <a:gd name="connsiteX32" fmla="*/ 79350 w 132444"/>
                  <a:gd name="connsiteY32" fmla="*/ 164258 h 191753"/>
                  <a:gd name="connsiteX33" fmla="*/ 119993 w 132444"/>
                  <a:gd name="connsiteY33" fmla="*/ 127463 h 191753"/>
                  <a:gd name="connsiteX34" fmla="*/ 83189 w 132444"/>
                  <a:gd name="connsiteY34" fmla="*/ 86820 h 191753"/>
                  <a:gd name="connsiteX35" fmla="*/ 79350 w 132444"/>
                  <a:gd name="connsiteY35" fmla="*/ 86820 h 191753"/>
                  <a:gd name="connsiteX36" fmla="*/ 49442 w 132444"/>
                  <a:gd name="connsiteY36" fmla="*/ 86820 h 191753"/>
                  <a:gd name="connsiteX37" fmla="*/ 29668 w 132444"/>
                  <a:gd name="connsiteY37" fmla="*/ 64208 h 191753"/>
                  <a:gd name="connsiteX38" fmla="*/ 49442 w 132444"/>
                  <a:gd name="connsiteY38" fmla="*/ 44434 h 191753"/>
                  <a:gd name="connsiteX39" fmla="*/ 94304 w 132444"/>
                  <a:gd name="connsiteY39" fmla="*/ 44434 h 191753"/>
                  <a:gd name="connsiteX40" fmla="*/ 103934 w 132444"/>
                  <a:gd name="connsiteY40" fmla="*/ 36633 h 191753"/>
                  <a:gd name="connsiteX41" fmla="*/ 96133 w 132444"/>
                  <a:gd name="connsiteY41" fmla="*/ 27003 h 191753"/>
                  <a:gd name="connsiteX42" fmla="*/ 94304 w 132444"/>
                  <a:gd name="connsiteY42" fmla="*/ 27003 h 191753"/>
                  <a:gd name="connsiteX43" fmla="*/ 79350 w 132444"/>
                  <a:gd name="connsiteY43" fmla="*/ 27003 h 191753"/>
                  <a:gd name="connsiteX44" fmla="*/ 73159 w 132444"/>
                  <a:gd name="connsiteY44" fmla="*/ 20812 h 191753"/>
                  <a:gd name="connsiteX45" fmla="*/ 64396 w 132444"/>
                  <a:gd name="connsiteY45" fmla="*/ 12049 h 191753"/>
                  <a:gd name="connsiteX46" fmla="*/ 55633 w 132444"/>
                  <a:gd name="connsiteY46" fmla="*/ 20812 h 191753"/>
                  <a:gd name="connsiteX47" fmla="*/ 49442 w 132444"/>
                  <a:gd name="connsiteY47" fmla="*/ 27003 h 191753"/>
                  <a:gd name="connsiteX48" fmla="*/ 8904 w 132444"/>
                  <a:gd name="connsiteY48" fmla="*/ 63712 h 191753"/>
                  <a:gd name="connsiteX49" fmla="*/ 45603 w 132444"/>
                  <a:gd name="connsiteY49" fmla="*/ 104251 h 191753"/>
                  <a:gd name="connsiteX50" fmla="*/ 49442 w 132444"/>
                  <a:gd name="connsiteY50" fmla="*/ 104251 h 191753"/>
                  <a:gd name="connsiteX51" fmla="*/ 79350 w 132444"/>
                  <a:gd name="connsiteY51" fmla="*/ 104251 h 191753"/>
                  <a:gd name="connsiteX52" fmla="*/ 100591 w 132444"/>
                  <a:gd name="connsiteY52" fmla="*/ 125492 h 191753"/>
                  <a:gd name="connsiteX53" fmla="*/ 79350 w 132444"/>
                  <a:gd name="connsiteY53" fmla="*/ 146732 h 191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32444" h="191753">
                    <a:moveTo>
                      <a:pt x="64396" y="191595"/>
                    </a:moveTo>
                    <a:cubicBezTo>
                      <a:pt x="54909" y="192081"/>
                      <a:pt x="46394" y="185833"/>
                      <a:pt x="44012" y="176641"/>
                    </a:cubicBezTo>
                    <a:lnTo>
                      <a:pt x="34487" y="176641"/>
                    </a:lnTo>
                    <a:cubicBezTo>
                      <a:pt x="22810" y="176641"/>
                      <a:pt x="13342" y="167173"/>
                      <a:pt x="13342" y="155495"/>
                    </a:cubicBezTo>
                    <a:cubicBezTo>
                      <a:pt x="13342" y="143818"/>
                      <a:pt x="22810" y="134350"/>
                      <a:pt x="34487" y="134350"/>
                    </a:cubicBezTo>
                    <a:lnTo>
                      <a:pt x="79350" y="134350"/>
                    </a:lnTo>
                    <a:cubicBezTo>
                      <a:pt x="84246" y="134350"/>
                      <a:pt x="88209" y="130387"/>
                      <a:pt x="88209" y="125492"/>
                    </a:cubicBezTo>
                    <a:cubicBezTo>
                      <a:pt x="88209" y="120596"/>
                      <a:pt x="84246" y="116633"/>
                      <a:pt x="79350" y="116633"/>
                    </a:cubicBezTo>
                    <a:lnTo>
                      <a:pt x="49442" y="116633"/>
                    </a:lnTo>
                    <a:cubicBezTo>
                      <a:pt x="21248" y="116262"/>
                      <a:pt x="-1307" y="93116"/>
                      <a:pt x="-946" y="64922"/>
                    </a:cubicBezTo>
                    <a:cubicBezTo>
                      <a:pt x="-612" y="39376"/>
                      <a:pt x="18552" y="18002"/>
                      <a:pt x="43917" y="14906"/>
                    </a:cubicBezTo>
                    <a:cubicBezTo>
                      <a:pt x="47404" y="3648"/>
                      <a:pt x="59348" y="-2658"/>
                      <a:pt x="70606" y="828"/>
                    </a:cubicBezTo>
                    <a:cubicBezTo>
                      <a:pt x="77331" y="2905"/>
                      <a:pt x="82608" y="8172"/>
                      <a:pt x="84684" y="14906"/>
                    </a:cubicBezTo>
                    <a:lnTo>
                      <a:pt x="94209" y="14906"/>
                    </a:lnTo>
                    <a:cubicBezTo>
                      <a:pt x="105858" y="14125"/>
                      <a:pt x="115945" y="22936"/>
                      <a:pt x="116726" y="34585"/>
                    </a:cubicBezTo>
                    <a:cubicBezTo>
                      <a:pt x="117507" y="46234"/>
                      <a:pt x="108697" y="56321"/>
                      <a:pt x="97048" y="57102"/>
                    </a:cubicBezTo>
                    <a:cubicBezTo>
                      <a:pt x="96105" y="57169"/>
                      <a:pt x="95152" y="57169"/>
                      <a:pt x="94209" y="57102"/>
                    </a:cubicBezTo>
                    <a:lnTo>
                      <a:pt x="49346" y="57102"/>
                    </a:lnTo>
                    <a:cubicBezTo>
                      <a:pt x="44479" y="56597"/>
                      <a:pt x="40126" y="60131"/>
                      <a:pt x="39621" y="64998"/>
                    </a:cubicBezTo>
                    <a:cubicBezTo>
                      <a:pt x="39117" y="69866"/>
                      <a:pt x="42650" y="74219"/>
                      <a:pt x="47508" y="74723"/>
                    </a:cubicBezTo>
                    <a:cubicBezTo>
                      <a:pt x="48117" y="74790"/>
                      <a:pt x="48737" y="74790"/>
                      <a:pt x="49346" y="74723"/>
                    </a:cubicBezTo>
                    <a:lnTo>
                      <a:pt x="79255" y="74723"/>
                    </a:lnTo>
                    <a:cubicBezTo>
                      <a:pt x="107439" y="74066"/>
                      <a:pt x="130823" y="96393"/>
                      <a:pt x="131480" y="124577"/>
                    </a:cubicBezTo>
                    <a:cubicBezTo>
                      <a:pt x="132109" y="151581"/>
                      <a:pt x="111602" y="174393"/>
                      <a:pt x="84684" y="176641"/>
                    </a:cubicBezTo>
                    <a:cubicBezTo>
                      <a:pt x="82274" y="185775"/>
                      <a:pt x="73835" y="191995"/>
                      <a:pt x="64396" y="191595"/>
                    </a:cubicBezTo>
                    <a:close/>
                    <a:moveTo>
                      <a:pt x="34487" y="146732"/>
                    </a:moveTo>
                    <a:cubicBezTo>
                      <a:pt x="29649" y="146732"/>
                      <a:pt x="25725" y="150657"/>
                      <a:pt x="25725" y="155495"/>
                    </a:cubicBezTo>
                    <a:cubicBezTo>
                      <a:pt x="25725" y="160334"/>
                      <a:pt x="29649" y="164258"/>
                      <a:pt x="34487" y="164258"/>
                    </a:cubicBezTo>
                    <a:lnTo>
                      <a:pt x="49442" y="164258"/>
                    </a:lnTo>
                    <a:cubicBezTo>
                      <a:pt x="52842" y="164306"/>
                      <a:pt x="55586" y="167049"/>
                      <a:pt x="55633" y="170450"/>
                    </a:cubicBezTo>
                    <a:cubicBezTo>
                      <a:pt x="55633" y="175288"/>
                      <a:pt x="59557" y="179213"/>
                      <a:pt x="64396" y="179213"/>
                    </a:cubicBezTo>
                    <a:cubicBezTo>
                      <a:pt x="69235" y="179213"/>
                      <a:pt x="73159" y="175288"/>
                      <a:pt x="73159" y="170450"/>
                    </a:cubicBezTo>
                    <a:cubicBezTo>
                      <a:pt x="73159" y="167030"/>
                      <a:pt x="75931" y="164258"/>
                      <a:pt x="79350" y="164258"/>
                    </a:cubicBezTo>
                    <a:cubicBezTo>
                      <a:pt x="100734" y="165316"/>
                      <a:pt x="118926" y="148847"/>
                      <a:pt x="119993" y="127463"/>
                    </a:cubicBezTo>
                    <a:cubicBezTo>
                      <a:pt x="121051" y="106080"/>
                      <a:pt x="104572" y="87877"/>
                      <a:pt x="83189" y="86820"/>
                    </a:cubicBezTo>
                    <a:cubicBezTo>
                      <a:pt x="81912" y="86753"/>
                      <a:pt x="80627" y="86753"/>
                      <a:pt x="79350" y="86820"/>
                    </a:cubicBezTo>
                    <a:lnTo>
                      <a:pt x="49442" y="86820"/>
                    </a:lnTo>
                    <a:cubicBezTo>
                      <a:pt x="37736" y="86039"/>
                      <a:pt x="28887" y="75914"/>
                      <a:pt x="29668" y="64208"/>
                    </a:cubicBezTo>
                    <a:cubicBezTo>
                      <a:pt x="30382" y="53597"/>
                      <a:pt x="38831" y="45148"/>
                      <a:pt x="49442" y="44434"/>
                    </a:cubicBezTo>
                    <a:lnTo>
                      <a:pt x="94304" y="44434"/>
                    </a:lnTo>
                    <a:cubicBezTo>
                      <a:pt x="99114" y="44939"/>
                      <a:pt x="103429" y="41443"/>
                      <a:pt x="103934" y="36633"/>
                    </a:cubicBezTo>
                    <a:cubicBezTo>
                      <a:pt x="104439" y="31813"/>
                      <a:pt x="100943" y="27508"/>
                      <a:pt x="96133" y="27003"/>
                    </a:cubicBezTo>
                    <a:cubicBezTo>
                      <a:pt x="95524" y="26936"/>
                      <a:pt x="94914" y="26936"/>
                      <a:pt x="94304" y="27003"/>
                    </a:cubicBezTo>
                    <a:lnTo>
                      <a:pt x="79350" y="27003"/>
                    </a:lnTo>
                    <a:cubicBezTo>
                      <a:pt x="75931" y="27003"/>
                      <a:pt x="73159" y="24231"/>
                      <a:pt x="73159" y="20812"/>
                    </a:cubicBezTo>
                    <a:cubicBezTo>
                      <a:pt x="73159" y="15973"/>
                      <a:pt x="69235" y="12049"/>
                      <a:pt x="64396" y="12049"/>
                    </a:cubicBezTo>
                    <a:cubicBezTo>
                      <a:pt x="59557" y="12049"/>
                      <a:pt x="55633" y="15973"/>
                      <a:pt x="55633" y="20812"/>
                    </a:cubicBezTo>
                    <a:cubicBezTo>
                      <a:pt x="55586" y="24212"/>
                      <a:pt x="52842" y="26955"/>
                      <a:pt x="49442" y="27003"/>
                    </a:cubicBezTo>
                    <a:cubicBezTo>
                      <a:pt x="28115" y="25946"/>
                      <a:pt x="9960" y="42376"/>
                      <a:pt x="8904" y="63712"/>
                    </a:cubicBezTo>
                    <a:cubicBezTo>
                      <a:pt x="7837" y="85039"/>
                      <a:pt x="24276" y="103194"/>
                      <a:pt x="45603" y="104251"/>
                    </a:cubicBezTo>
                    <a:cubicBezTo>
                      <a:pt x="46880" y="104318"/>
                      <a:pt x="48165" y="104318"/>
                      <a:pt x="49442" y="104251"/>
                    </a:cubicBezTo>
                    <a:lnTo>
                      <a:pt x="79350" y="104251"/>
                    </a:lnTo>
                    <a:cubicBezTo>
                      <a:pt x="91085" y="104251"/>
                      <a:pt x="100591" y="113757"/>
                      <a:pt x="100591" y="125492"/>
                    </a:cubicBezTo>
                    <a:cubicBezTo>
                      <a:pt x="100591" y="137226"/>
                      <a:pt x="91085" y="146732"/>
                      <a:pt x="79350" y="146732"/>
                    </a:cubicBezTo>
                    <a:close/>
                  </a:path>
                </a:pathLst>
              </a:custGeom>
              <a:grpFill/>
              <a:ln w="9525" cap="flat">
                <a:noFill/>
                <a:prstDash val="solid"/>
                <a:miter/>
              </a:ln>
            </p:spPr>
            <p:txBody>
              <a:bodyPr rtlCol="0" anchor="ctr"/>
              <a:lstStyle/>
              <a:p>
                <a:endParaRPr lang="zh-CN" altLang="en-US"/>
              </a:p>
            </p:txBody>
          </p:sp>
          <p:sp>
            <p:nvSpPr>
              <p:cNvPr id="93" name="任意多边形 91">
                <a:extLst>
                  <a:ext uri="{FF2B5EF4-FFF2-40B4-BE49-F238E27FC236}">
                    <a16:creationId xmlns:a16="http://schemas.microsoft.com/office/drawing/2014/main" id="{0F7368ED-0D75-49EF-B228-C3E0F23CD20D}"/>
                  </a:ext>
                </a:extLst>
              </p:cNvPr>
              <p:cNvSpPr/>
              <p:nvPr/>
            </p:nvSpPr>
            <p:spPr>
              <a:xfrm>
                <a:off x="4076984" y="1936908"/>
                <a:ext cx="333280" cy="12382"/>
              </a:xfrm>
              <a:custGeom>
                <a:avLst/>
                <a:gdLst>
                  <a:gd name="connsiteX0" fmla="*/ 326139 w 333280"/>
                  <a:gd name="connsiteY0" fmla="*/ 12251 h 12382"/>
                  <a:gd name="connsiteX1" fmla="*/ 5241 w 333280"/>
                  <a:gd name="connsiteY1" fmla="*/ 12251 h 12382"/>
                  <a:gd name="connsiteX2" fmla="*/ -950 w 333280"/>
                  <a:gd name="connsiteY2" fmla="*/ 6059 h 12382"/>
                  <a:gd name="connsiteX3" fmla="*/ 5241 w 333280"/>
                  <a:gd name="connsiteY3" fmla="*/ -132 h 12382"/>
                  <a:gd name="connsiteX4" fmla="*/ 326139 w 333280"/>
                  <a:gd name="connsiteY4" fmla="*/ -132 h 12382"/>
                  <a:gd name="connsiteX5" fmla="*/ 332330 w 333280"/>
                  <a:gd name="connsiteY5" fmla="*/ 6059 h 12382"/>
                  <a:gd name="connsiteX6" fmla="*/ 326139 w 333280"/>
                  <a:gd name="connsiteY6" fmla="*/ 12251 h 1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280" h="12382">
                    <a:moveTo>
                      <a:pt x="326139" y="12251"/>
                    </a:moveTo>
                    <a:lnTo>
                      <a:pt x="5241" y="12251"/>
                    </a:lnTo>
                    <a:cubicBezTo>
                      <a:pt x="1822" y="12251"/>
                      <a:pt x="-950" y="9479"/>
                      <a:pt x="-950" y="6059"/>
                    </a:cubicBezTo>
                    <a:cubicBezTo>
                      <a:pt x="-950" y="2640"/>
                      <a:pt x="1822" y="-132"/>
                      <a:pt x="5241" y="-132"/>
                    </a:cubicBezTo>
                    <a:lnTo>
                      <a:pt x="326139" y="-132"/>
                    </a:lnTo>
                    <a:cubicBezTo>
                      <a:pt x="329558" y="-132"/>
                      <a:pt x="332330" y="2640"/>
                      <a:pt x="332330" y="6059"/>
                    </a:cubicBezTo>
                    <a:cubicBezTo>
                      <a:pt x="332330" y="9479"/>
                      <a:pt x="329558" y="12251"/>
                      <a:pt x="326139" y="12251"/>
                    </a:cubicBezTo>
                    <a:close/>
                  </a:path>
                </a:pathLst>
              </a:custGeom>
              <a:grpFill/>
              <a:ln w="9525" cap="flat">
                <a:noFill/>
                <a:prstDash val="solid"/>
                <a:miter/>
              </a:ln>
            </p:spPr>
            <p:txBody>
              <a:bodyPr rtlCol="0" anchor="ctr"/>
              <a:lstStyle/>
              <a:p>
                <a:endParaRPr lang="zh-CN" altLang="en-US"/>
              </a:p>
            </p:txBody>
          </p:sp>
        </p:grpSp>
      </p:grpSp>
      <p:sp>
        <p:nvSpPr>
          <p:cNvPr id="2" name="文本框 1">
            <a:extLst>
              <a:ext uri="{FF2B5EF4-FFF2-40B4-BE49-F238E27FC236}">
                <a16:creationId xmlns:a16="http://schemas.microsoft.com/office/drawing/2014/main" id="{BC8DD7D4-7D4B-46F1-BEB4-D9FF2E26BE4E}"/>
              </a:ext>
            </a:extLst>
          </p:cNvPr>
          <p:cNvSpPr txBox="1"/>
          <p:nvPr/>
        </p:nvSpPr>
        <p:spPr>
          <a:xfrm>
            <a:off x="1543452" y="5325603"/>
            <a:ext cx="1917254" cy="338554"/>
          </a:xfrm>
          <a:prstGeom prst="rect">
            <a:avLst/>
          </a:prstGeom>
          <a:noFill/>
        </p:spPr>
        <p:txBody>
          <a:bodyPr wrap="square" rtlCol="0">
            <a:spAutoFit/>
          </a:bodyPr>
          <a:lstStyle/>
          <a:p>
            <a:r>
              <a:rPr lang="zh-CN" altLang="en-US" sz="1600" dirty="0"/>
              <a:t>指商品的价值流动</a:t>
            </a:r>
          </a:p>
        </p:txBody>
      </p:sp>
      <p:sp>
        <p:nvSpPr>
          <p:cNvPr id="96" name="文本框 95">
            <a:extLst>
              <a:ext uri="{FF2B5EF4-FFF2-40B4-BE49-F238E27FC236}">
                <a16:creationId xmlns:a16="http://schemas.microsoft.com/office/drawing/2014/main" id="{776D2906-3A79-4992-B2FC-2DD52BE6D6CC}"/>
              </a:ext>
            </a:extLst>
          </p:cNvPr>
          <p:cNvSpPr txBox="1"/>
          <p:nvPr/>
        </p:nvSpPr>
        <p:spPr>
          <a:xfrm>
            <a:off x="5427000" y="5324557"/>
            <a:ext cx="1917254" cy="338554"/>
          </a:xfrm>
          <a:prstGeom prst="rect">
            <a:avLst/>
          </a:prstGeom>
          <a:noFill/>
        </p:spPr>
        <p:txBody>
          <a:bodyPr wrap="square" rtlCol="0">
            <a:spAutoFit/>
          </a:bodyPr>
          <a:lstStyle/>
          <a:p>
            <a:r>
              <a:rPr lang="zh-CN" altLang="en-US" sz="1600" dirty="0"/>
              <a:t>指商品的实体流动</a:t>
            </a:r>
          </a:p>
        </p:txBody>
      </p:sp>
      <p:sp>
        <p:nvSpPr>
          <p:cNvPr id="97" name="文本框 96">
            <a:extLst>
              <a:ext uri="{FF2B5EF4-FFF2-40B4-BE49-F238E27FC236}">
                <a16:creationId xmlns:a16="http://schemas.microsoft.com/office/drawing/2014/main" id="{9FDF93AA-8F18-4FAF-8AD7-D2CDFC1FED11}"/>
              </a:ext>
            </a:extLst>
          </p:cNvPr>
          <p:cNvSpPr txBox="1"/>
          <p:nvPr/>
        </p:nvSpPr>
        <p:spPr>
          <a:xfrm>
            <a:off x="9198565" y="5324557"/>
            <a:ext cx="2039393" cy="338554"/>
          </a:xfrm>
          <a:prstGeom prst="rect">
            <a:avLst/>
          </a:prstGeom>
          <a:noFill/>
        </p:spPr>
        <p:txBody>
          <a:bodyPr wrap="square" rtlCol="0">
            <a:spAutoFit/>
          </a:bodyPr>
          <a:lstStyle/>
          <a:p>
            <a:r>
              <a:rPr lang="zh-CN" altLang="en-US" sz="1600" dirty="0"/>
              <a:t>指提供商品的附加值</a:t>
            </a:r>
          </a:p>
        </p:txBody>
      </p:sp>
    </p:spTree>
    <p:custDataLst>
      <p:tags r:id="rId1"/>
    </p:custDataLst>
    <p:extLst>
      <p:ext uri="{BB962C8B-B14F-4D97-AF65-F5344CB8AC3E}">
        <p14:creationId xmlns:p14="http://schemas.microsoft.com/office/powerpoint/2010/main" val="4015151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islíḑê"/>
        <p:cNvGrpSpPr/>
        <p:nvPr/>
      </p:nvGrpSpPr>
      <p:grpSpPr>
        <a:xfrm>
          <a:off x="0" y="0"/>
          <a:ext cx="0" cy="0"/>
          <a:chOff x="0" y="0"/>
          <a:chExt cx="0" cy="0"/>
        </a:xfrm>
      </p:grpSpPr>
      <p:sp>
        <p:nvSpPr>
          <p:cNvPr id="7" name="ïšḻîdé">
            <a:extLst>
              <a:ext uri="{FF2B5EF4-FFF2-40B4-BE49-F238E27FC236}">
                <a16:creationId xmlns:a16="http://schemas.microsoft.com/office/drawing/2014/main" id="{ED836BA6-F95D-45E5-2253-612D6B7A0181}"/>
              </a:ext>
            </a:extLst>
          </p:cNvPr>
          <p:cNvSpPr txBox="1"/>
          <p:nvPr/>
        </p:nvSpPr>
        <p:spPr>
          <a:xfrm>
            <a:off x="628191" y="1273064"/>
            <a:ext cx="7228118" cy="954107"/>
          </a:xfrm>
          <a:prstGeom prst="rect">
            <a:avLst/>
          </a:prstGeom>
          <a:noFill/>
        </p:spPr>
        <p:txBody>
          <a:bodyPr wrap="square">
            <a:spAutoFit/>
          </a:bodyPr>
          <a:lstStyle/>
          <a:p>
            <a:r>
              <a:rPr lang="zh-CN" altLang="en-US" sz="2800" b="1" dirty="0"/>
              <a:t>三、 中间商的分类</a:t>
            </a:r>
            <a:endParaRPr lang="en-US" altLang="zh-CN" sz="2800" b="1" dirty="0"/>
          </a:p>
          <a:p>
            <a:r>
              <a:rPr lang="en-US" altLang="zh-CN" sz="2800" b="1" dirty="0"/>
              <a:t>———</a:t>
            </a:r>
          </a:p>
        </p:txBody>
      </p:sp>
      <p:sp>
        <p:nvSpPr>
          <p:cNvPr id="15" name="文本框 14">
            <a:extLst>
              <a:ext uri="{FF2B5EF4-FFF2-40B4-BE49-F238E27FC236}">
                <a16:creationId xmlns:a16="http://schemas.microsoft.com/office/drawing/2014/main" id="{52526548-474A-48E6-B6BD-F3EB215381A0}"/>
              </a:ext>
            </a:extLst>
          </p:cNvPr>
          <p:cNvSpPr txBox="1"/>
          <p:nvPr/>
        </p:nvSpPr>
        <p:spPr>
          <a:xfrm>
            <a:off x="587614" y="306753"/>
            <a:ext cx="6092319" cy="646331"/>
          </a:xfrm>
          <a:prstGeom prst="rect">
            <a:avLst/>
          </a:prstGeom>
          <a:solidFill>
            <a:schemeClr val="bg1"/>
          </a:solidFill>
        </p:spPr>
        <p:txBody>
          <a:bodyPr wrap="square" rtlCol="0">
            <a:spAutoFit/>
          </a:bodyPr>
          <a:lstStyle/>
          <a:p>
            <a:r>
              <a:rPr lang="zh-CN" altLang="en-US" sz="3600" b="1" dirty="0">
                <a:solidFill>
                  <a:schemeClr val="accent1">
                    <a:lumMod val="75000"/>
                  </a:schemeClr>
                </a:solidFill>
                <a:latin typeface="+mn-ea"/>
              </a:rPr>
              <a:t>第二节 中间商</a:t>
            </a:r>
          </a:p>
        </p:txBody>
      </p:sp>
      <p:sp>
        <p:nvSpPr>
          <p:cNvPr id="16" name="文本框 15">
            <a:extLst>
              <a:ext uri="{FF2B5EF4-FFF2-40B4-BE49-F238E27FC236}">
                <a16:creationId xmlns:a16="http://schemas.microsoft.com/office/drawing/2014/main" id="{8C5C8159-9549-47E9-A0B7-7B277832E88A}"/>
              </a:ext>
            </a:extLst>
          </p:cNvPr>
          <p:cNvSpPr txBox="1"/>
          <p:nvPr/>
        </p:nvSpPr>
        <p:spPr>
          <a:xfrm>
            <a:off x="628191" y="2227171"/>
            <a:ext cx="3096786" cy="2846933"/>
          </a:xfrm>
          <a:prstGeom prst="rect">
            <a:avLst/>
          </a:prstGeom>
          <a:noFill/>
        </p:spPr>
        <p:txBody>
          <a:bodyPr wrap="square">
            <a:spAutoFit/>
          </a:bodyPr>
          <a:lstStyle/>
          <a:p>
            <a:pPr>
              <a:lnSpc>
                <a:spcPct val="150000"/>
              </a:lnSpc>
            </a:pPr>
            <a:r>
              <a:rPr lang="en-US" altLang="zh-CN" sz="2000" b="1" dirty="0">
                <a:solidFill>
                  <a:srgbClr val="0236DE"/>
                </a:solidFill>
              </a:rPr>
              <a:t>1.</a:t>
            </a:r>
            <a:r>
              <a:rPr lang="zh-CN" altLang="en-US" sz="2000" b="1" dirty="0">
                <a:solidFill>
                  <a:srgbClr val="0236DE"/>
                </a:solidFill>
              </a:rPr>
              <a:t>按其有无所有权分</a:t>
            </a:r>
            <a:endParaRPr lang="en-US" altLang="zh-CN" sz="2000" b="1" dirty="0">
              <a:solidFill>
                <a:srgbClr val="0236DE"/>
              </a:solidFill>
            </a:endParaRPr>
          </a:p>
          <a:p>
            <a:pPr>
              <a:lnSpc>
                <a:spcPct val="150000"/>
              </a:lnSpc>
            </a:pPr>
            <a:r>
              <a:rPr lang="zh-CN" altLang="en-US" b="1" dirty="0"/>
              <a:t>（</a:t>
            </a:r>
            <a:r>
              <a:rPr lang="en-US" altLang="zh-CN" b="1" dirty="0"/>
              <a:t>1</a:t>
            </a:r>
            <a:r>
              <a:rPr lang="zh-CN" altLang="en-US" b="1" dirty="0"/>
              <a:t>）经销商</a:t>
            </a:r>
          </a:p>
          <a:p>
            <a:pPr>
              <a:lnSpc>
                <a:spcPct val="150000"/>
              </a:lnSpc>
            </a:pPr>
            <a:r>
              <a:rPr lang="zh-CN" altLang="en-US" sz="1600" dirty="0"/>
              <a:t>经销商是指从事商品交易业务，在商品买卖过程中拥有商品所有权的中间商。</a:t>
            </a:r>
          </a:p>
          <a:p>
            <a:pPr>
              <a:lnSpc>
                <a:spcPct val="150000"/>
              </a:lnSpc>
            </a:pPr>
            <a:r>
              <a:rPr lang="zh-CN" altLang="en-US" b="1" dirty="0"/>
              <a:t>（</a:t>
            </a:r>
            <a:r>
              <a:rPr lang="en-US" altLang="zh-CN" b="1" dirty="0"/>
              <a:t>2</a:t>
            </a:r>
            <a:r>
              <a:rPr lang="zh-CN" altLang="en-US" b="1" dirty="0"/>
              <a:t>）代理商</a:t>
            </a:r>
          </a:p>
          <a:p>
            <a:endParaRPr lang="en-US" altLang="zh-CN" sz="2000" b="1" dirty="0"/>
          </a:p>
        </p:txBody>
      </p:sp>
      <p:pic>
        <p:nvPicPr>
          <p:cNvPr id="2" name="第七章 渠道策略">
            <a:hlinkClick r:id="" action="ppaction://media"/>
            <a:extLst>
              <a:ext uri="{FF2B5EF4-FFF2-40B4-BE49-F238E27FC236}">
                <a16:creationId xmlns:a16="http://schemas.microsoft.com/office/drawing/2014/main" id="{00A66A0E-2E8B-4646-8A68-A691A34A7DA0}"/>
              </a:ext>
            </a:extLst>
          </p:cNvPr>
          <p:cNvPicPr>
            <a:picLocks noChangeAspect="1"/>
          </p:cNvPicPr>
          <p:nvPr>
            <a:videoFile r:link="rId3"/>
            <p:extLst>
              <p:ext uri="{DAA4B4D4-6D71-4841-9C94-3DE7FCFB9230}">
                <p14:media xmlns:p14="http://schemas.microsoft.com/office/powerpoint/2010/main" r:embed="rId2"/>
              </p:ext>
            </p:extLst>
          </p:nvPr>
        </p:nvPicPr>
        <p:blipFill>
          <a:blip r:embed="rId5"/>
          <a:stretch>
            <a:fillRect/>
          </a:stretch>
        </p:blipFill>
        <p:spPr>
          <a:xfrm>
            <a:off x="3826643" y="1920418"/>
            <a:ext cx="8232585" cy="4630829"/>
          </a:xfrm>
          <a:prstGeom prst="rect">
            <a:avLst/>
          </a:prstGeom>
        </p:spPr>
      </p:pic>
    </p:spTree>
    <p:custDataLst>
      <p:tags r:id="rId1"/>
    </p:custDataLst>
    <p:extLst>
      <p:ext uri="{BB962C8B-B14F-4D97-AF65-F5344CB8AC3E}">
        <p14:creationId xmlns:p14="http://schemas.microsoft.com/office/powerpoint/2010/main" val="15288578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186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GuidesStyle_Normal&quot;,&quot;Name&quot;:&quot;正常&quot;,&quot;Kind&quot;:&quot;System&quot;,&quot;OldGuidesSetting&quot;:{&quot;HeaderHeight&quot;:15.0,&quot;FooterHeight&quot;:9.0,&quot;SideMargin&quot;:5.5,&quot;TopMargin&quot;:0.0,&quot;BottomMargin&quot;:0.0,&quot;IntervalMargin&quot;:1.5}}"/>
  <p:tag name="ISLIDE.THEME" val="#782110"/>
  <p:tag name="ISLIDE.TEMPLATE" val="#854149"/>
</p:tagLst>
</file>

<file path=ppt/tags/tag10.xml><?xml version="1.0" encoding="utf-8"?>
<p:tagLst xmlns:a="http://schemas.openxmlformats.org/drawingml/2006/main" xmlns:r="http://schemas.openxmlformats.org/officeDocument/2006/relationships" xmlns:p="http://schemas.openxmlformats.org/presentationml/2006/main">
  <p:tag name="ISLIDE.SMARTDIAGRAM" val="#830957;"/>
  <p:tag name="ISLIDE.TEMPLATE" val="https://www.islide.cc;"/>
</p:tagLst>
</file>

<file path=ppt/tags/tag11.xml><?xml version="1.0" encoding="utf-8"?>
<p:tagLst xmlns:a="http://schemas.openxmlformats.org/drawingml/2006/main" xmlns:r="http://schemas.openxmlformats.org/officeDocument/2006/relationships" xmlns:p="http://schemas.openxmlformats.org/presentationml/2006/main">
  <p:tag name="ISLIDE.SMARTDIAGRAM" val="#785416;"/>
</p:tagLst>
</file>

<file path=ppt/tags/tag12.xml><?xml version="1.0" encoding="utf-8"?>
<p:tagLst xmlns:a="http://schemas.openxmlformats.org/drawingml/2006/main" xmlns:r="http://schemas.openxmlformats.org/officeDocument/2006/relationships" xmlns:p="http://schemas.openxmlformats.org/presentationml/2006/main">
  <p:tag name="ISLIDE.DIAGRAM" val="#577122;"/>
</p:tagLst>
</file>

<file path=ppt/tags/tag13.xml><?xml version="1.0" encoding="utf-8"?>
<p:tagLst xmlns:a="http://schemas.openxmlformats.org/drawingml/2006/main" xmlns:r="http://schemas.openxmlformats.org/officeDocument/2006/relationships" xmlns:p="http://schemas.openxmlformats.org/presentationml/2006/main">
  <p:tag name="ISLIDE.DIAGRAM" val="#820406;"/>
  <p:tag name="ISLIDE.TEMPLATE" val="https://www.islide.cc;"/>
</p:tagLst>
</file>

<file path=ppt/tags/tag14.xml><?xml version="1.0" encoding="utf-8"?>
<p:tagLst xmlns:a="http://schemas.openxmlformats.org/drawingml/2006/main" xmlns:r="http://schemas.openxmlformats.org/officeDocument/2006/relationships" xmlns:p="http://schemas.openxmlformats.org/presentationml/2006/main">
  <p:tag name="ISLIDE.SMARTDIAGRAM" val="#577286;"/>
  <p:tag name="ISLIDE.TEMPLATE" val="https://www.islide.cc;"/>
</p:tagLst>
</file>

<file path=ppt/tags/tag15.xml><?xml version="1.0" encoding="utf-8"?>
<p:tagLst xmlns:a="http://schemas.openxmlformats.org/drawingml/2006/main" xmlns:r="http://schemas.openxmlformats.org/officeDocument/2006/relationships" xmlns:p="http://schemas.openxmlformats.org/presentationml/2006/main">
  <p:tag name="ISLIDE.DIAGRAM" val="#537647;"/>
</p:tagLst>
</file>

<file path=ppt/tags/tag2.xml><?xml version="1.0" encoding="utf-8"?>
<p:tagLst xmlns:a="http://schemas.openxmlformats.org/drawingml/2006/main" xmlns:r="http://schemas.openxmlformats.org/officeDocument/2006/relationships" xmlns:p="http://schemas.openxmlformats.org/presentationml/2006/main">
  <p:tag name="ISLIDE.THEME" val="https://www.islide.cc;"/>
  <p:tag name="ISLIDE.TEMPLATE" val="https://www.islide.cc;"/>
</p:tagLst>
</file>

<file path=ppt/tags/tag3.xml><?xml version="1.0" encoding="utf-8"?>
<p:tagLst xmlns:a="http://schemas.openxmlformats.org/drawingml/2006/main" xmlns:r="http://schemas.openxmlformats.org/officeDocument/2006/relationships" xmlns:p="http://schemas.openxmlformats.org/presentationml/2006/main">
  <p:tag name="ISLIDE.THEME" val="https://www.islide.cc;"/>
  <p:tag name="ISLIDE.TEMPLATE" val="https://www.islide.cc;"/>
</p:tagLst>
</file>

<file path=ppt/tags/tag4.xml><?xml version="1.0" encoding="utf-8"?>
<p:tagLst xmlns:a="http://schemas.openxmlformats.org/drawingml/2006/main" xmlns:r="http://schemas.openxmlformats.org/officeDocument/2006/relationships" xmlns:p="http://schemas.openxmlformats.org/presentationml/2006/main">
  <p:tag name="ISLIDE.DIAGRAM" val="#839826;"/>
  <p:tag name="ISLIDE.TEMPLATE" val="https://www.islide.cc;"/>
</p:tagLst>
</file>

<file path=ppt/tags/tag5.xml><?xml version="1.0" encoding="utf-8"?>
<p:tagLst xmlns:a="http://schemas.openxmlformats.org/drawingml/2006/main" xmlns:r="http://schemas.openxmlformats.org/officeDocument/2006/relationships" xmlns:p="http://schemas.openxmlformats.org/presentationml/2006/main">
  <p:tag name="ISLIDE.DIAGRAM" val="#839825;"/>
  <p:tag name="ISLIDE.TEMPLATE" val="https://www.islide.cc;"/>
</p:tagLst>
</file>

<file path=ppt/tags/tag6.xml><?xml version="1.0" encoding="utf-8"?>
<p:tagLst xmlns:a="http://schemas.openxmlformats.org/drawingml/2006/main" xmlns:r="http://schemas.openxmlformats.org/officeDocument/2006/relationships" xmlns:p="http://schemas.openxmlformats.org/presentationml/2006/main">
  <p:tag name="ISLIDE.DIAGRAM" val="#803350;"/>
  <p:tag name="ISLIDE.TEMPLATE" val="https://www.islide.cc;"/>
</p:tagLst>
</file>

<file path=ppt/tags/tag7.xml><?xml version="1.0" encoding="utf-8"?>
<p:tagLst xmlns:a="http://schemas.openxmlformats.org/drawingml/2006/main" xmlns:r="http://schemas.openxmlformats.org/officeDocument/2006/relationships" xmlns:p="http://schemas.openxmlformats.org/presentationml/2006/main">
  <p:tag name="ISLIDE.DIAGRAM" val="#530765;"/>
</p:tagLst>
</file>

<file path=ppt/tags/tag8.xml><?xml version="1.0" encoding="utf-8"?>
<p:tagLst xmlns:a="http://schemas.openxmlformats.org/drawingml/2006/main" xmlns:r="http://schemas.openxmlformats.org/officeDocument/2006/relationships" xmlns:p="http://schemas.openxmlformats.org/presentationml/2006/main">
  <p:tag name="ISLIDE.DIAGRAM" val="#530776;"/>
</p:tagLst>
</file>

<file path=ppt/tags/tag9.xml><?xml version="1.0" encoding="utf-8"?>
<p:tagLst xmlns:a="http://schemas.openxmlformats.org/drawingml/2006/main" xmlns:r="http://schemas.openxmlformats.org/officeDocument/2006/relationships" xmlns:p="http://schemas.openxmlformats.org/presentationml/2006/main">
  <p:tag name="ISLIDE.DIAGRAM" val="#748419;"/>
</p:tagLst>
</file>

<file path=ppt/theme/theme1.xml><?xml version="1.0" encoding="utf-8"?>
<a:theme xmlns:a="http://schemas.openxmlformats.org/drawingml/2006/main" name="Designed by iSlide">
  <a:themeElements>
    <a:clrScheme name="iSlide VI标准">
      <a:dk1>
        <a:srgbClr val="000000"/>
      </a:dk1>
      <a:lt1>
        <a:srgbClr val="FFFFFF"/>
      </a:lt1>
      <a:dk2>
        <a:srgbClr val="778495"/>
      </a:dk2>
      <a:lt2>
        <a:srgbClr val="F0F0F0"/>
      </a:lt2>
      <a:accent1>
        <a:srgbClr val="0236DE"/>
      </a:accent1>
      <a:accent2>
        <a:srgbClr val="5DA6FF"/>
      </a:accent2>
      <a:accent3>
        <a:srgbClr val="585858"/>
      </a:accent3>
      <a:accent4>
        <a:srgbClr val="757575"/>
      </a:accent4>
      <a:accent5>
        <a:srgbClr val="A8A8A8"/>
      </a:accent5>
      <a:accent6>
        <a:srgbClr val="BEBEBE"/>
      </a:accent6>
      <a:hlink>
        <a:srgbClr val="4472C4"/>
      </a:hlink>
      <a:folHlink>
        <a:srgbClr val="BFBFBF"/>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Default.potx" id="{1D9758C4-BF53-48D5-9F51-21F468A6C710}" vid="{F0E1EFAF-5478-48F0-8152-DA9350739A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Nicky</Template>
  <TotalTime>278</TotalTime>
  <Words>1085</Words>
  <Application>Microsoft Office PowerPoint</Application>
  <PresentationFormat>宽屏</PresentationFormat>
  <Paragraphs>158</Paragraphs>
  <Slides>14</Slides>
  <Notes>2</Notes>
  <HiddenSlides>0</HiddenSlides>
  <MMClips>1</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14</vt:i4>
      </vt:variant>
    </vt:vector>
  </HeadingPairs>
  <TitlesOfParts>
    <vt:vector size="19" baseType="lpstr">
      <vt:lpstr>等线</vt:lpstr>
      <vt:lpstr>思源黑体 CN Medium</vt:lpstr>
      <vt:lpstr>微软雅黑</vt:lpstr>
      <vt:lpstr>Arial</vt:lpstr>
      <vt:lpstr>Designed by iSlide</vt:lpstr>
      <vt:lpstr>市场营销基础  （第四版）</vt:lpstr>
      <vt:lpstr> 渠道策略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iSlide</Manager>
  <Company>iSlide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Nicky</dc:creator>
  <cp:lastModifiedBy>Administrator</cp:lastModifiedBy>
  <cp:revision>34</cp:revision>
  <cp:lastPrinted>2022-04-27T16:00:00Z</cp:lastPrinted>
  <dcterms:created xsi:type="dcterms:W3CDTF">2022-04-27T16:00:00Z</dcterms:created>
  <dcterms:modified xsi:type="dcterms:W3CDTF">2024-12-30T07:15:20Z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EMPLATE">
    <vt:lpwstr>00d0c912-f426-4ca5-bd3c-bdcf0ad2c6d2</vt:lpwstr>
  </property>
</Properties>
</file>