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charts/chartEx1.xml" ContentType="application/vnd.ms-office.chartex+xml"/>
  <Override PartName="/ppt/charts/style1.xml" ContentType="application/vnd.ms-office.chartstyle+xml"/>
  <Override PartName="/ppt/charts/colors1.xml" ContentType="application/vnd.ms-office.chartcolorstyl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95" r:id="rId2"/>
    <p:sldId id="298" r:id="rId3"/>
    <p:sldId id="270" r:id="rId4"/>
    <p:sldId id="286" r:id="rId5"/>
    <p:sldId id="287" r:id="rId6"/>
    <p:sldId id="288" r:id="rId7"/>
    <p:sldId id="299" r:id="rId8"/>
    <p:sldId id="274" r:id="rId9"/>
    <p:sldId id="290" r:id="rId10"/>
    <p:sldId id="267" r:id="rId11"/>
    <p:sldId id="278" r:id="rId12"/>
    <p:sldId id="293" r:id="rId13"/>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36DE"/>
    <a:srgbClr val="08080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66" d="100"/>
          <a:sy n="66" d="100"/>
        </p:scale>
        <p:origin x="100" y="5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Worksheet.xlsx"/></Relationships>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Sheet1!$A$2:$A$8</cx:f>
        <cx:lvl ptCount="7">
          <cx:pt idx="0">Text here</cx:pt>
          <cx:pt idx="1">Text here</cx:pt>
          <cx:pt idx="2">Text here</cx:pt>
          <cx:pt idx="3">Text here</cx:pt>
          <cx:pt idx="4">Text here</cx:pt>
          <cx:pt idx="5">Text here</cx:pt>
          <cx:pt idx="6">Text here</cx:pt>
        </cx:lvl>
      </cx:strDim>
      <cx:numDim type="val">
        <cx:f>Sheet1!$B$2:$B$8</cx:f>
        <cx:lvl ptCount="7" formatCode="G/通用格式">
          <cx:pt idx="0">100</cx:pt>
          <cx:pt idx="1">20</cx:pt>
          <cx:pt idx="2">50</cx:pt>
          <cx:pt idx="3">-40</cx:pt>
          <cx:pt idx="4">130</cx:pt>
          <cx:pt idx="5">-60</cx:pt>
          <cx:pt idx="6">70</cx:pt>
        </cx:lvl>
      </cx:numDim>
    </cx:data>
  </cx:chartData>
  <cx:chart>
    <cx:plotArea>
      <cx:plotAreaRegion>
        <cx:series layoutId="waterfall" uniqueId="{13650884-0E5A-4DD5-A41A-7CCEE6F7131A}">
          <cx:tx>
            <cx:txData>
              <cx:f>Sheet1!$B$1</cx:f>
              <cx:v>系列 1</cx:v>
            </cx:txData>
          </cx:tx>
          <cx:spPr>
            <a:solidFill>
              <a:schemeClr val="accent3"/>
            </a:solidFill>
          </cx:spPr>
          <cx:dataPt idx="0">
            <cx:spPr>
              <a:solidFill>
                <a:srgbClr val="F0F0F0"/>
              </a:solidFill>
            </cx:spPr>
          </cx:dataPt>
          <cx:dataPt idx="1">
            <cx:spPr>
              <a:solidFill>
                <a:srgbClr val="0236DE"/>
              </a:solidFill>
            </cx:spPr>
          </cx:dataPt>
          <cx:dataPt idx="3">
            <cx:spPr>
              <a:solidFill>
                <a:srgbClr val="0236DE"/>
              </a:solidFill>
            </cx:spPr>
          </cx:dataPt>
          <cx:dataPt idx="4">
            <cx:spPr>
              <a:solidFill>
                <a:srgbClr val="F0F0F0"/>
              </a:solidFill>
            </cx:spPr>
          </cx:dataPt>
          <cx:dataPt idx="6">
            <cx:spPr>
              <a:solidFill>
                <a:srgbClr val="F0F0F0"/>
              </a:solidFill>
            </cx:spPr>
          </cx:dataPt>
          <cx:dataId val="0"/>
          <cx:layoutPr>
            <cx:subtotals>
              <cx:idx val="0"/>
              <cx:idx val="4"/>
            </cx:subtotals>
          </cx:layoutPr>
        </cx:series>
      </cx:plotAreaRegion>
      <cx:axis id="0" hidden="1">
        <cx:catScaling gapWidth="1"/>
        <cx:tickLabels/>
        <cx:txPr>
          <a:bodyPr spcFirstLastPara="1" vertOverflow="ellipsis" horzOverflow="overflow" wrap="square" lIns="0" tIns="0" rIns="0" bIns="0" anchor="ctr" anchorCtr="1"/>
          <a:lstStyle/>
          <a:p>
            <a:pPr algn="ctr" rtl="0">
              <a:defRPr lang="zh-CN" altLang="en-US" sz="700" b="0" i="0" u="none" strike="noStrike" kern="1200" baseline="0">
                <a:solidFill>
                  <a:schemeClr val="tx1"/>
                </a:solidFill>
                <a:latin typeface="+mn-lt"/>
                <a:ea typeface="+mn-ea"/>
                <a:cs typeface="+mn-cs"/>
              </a:defRPr>
            </a:pPr>
            <a:endParaRPr lang="zh-CN" altLang="en-US" sz="700" b="0" i="0" u="none" strike="noStrike" kern="1200" baseline="0">
              <a:solidFill>
                <a:schemeClr val="tx1"/>
              </a:solidFill>
              <a:latin typeface="+mn-lt"/>
              <a:ea typeface="+mn-ea"/>
              <a:cs typeface="+mn-cs"/>
            </a:endParaRPr>
          </a:p>
        </cx:txPr>
      </cx:axis>
      <cx:axis id="1" hidden="1">
        <cx:valScaling/>
        <cx:tickLabels/>
        <cx:txPr>
          <a:bodyPr spcFirstLastPara="1" vertOverflow="ellipsis" horzOverflow="overflow" wrap="square" lIns="0" tIns="0" rIns="0" bIns="0" anchor="ctr" anchorCtr="1"/>
          <a:lstStyle/>
          <a:p>
            <a:pPr algn="ctr" rtl="0">
              <a:defRPr lang="zh-CN" altLang="en-US" sz="700" b="0" i="0" u="none" strike="noStrike" kern="1200" baseline="0">
                <a:solidFill>
                  <a:srgbClr val="000000">
                    <a:lumMod val="65000"/>
                    <a:lumOff val="35000"/>
                  </a:srgbClr>
                </a:solidFill>
                <a:latin typeface="Arial"/>
                <a:ea typeface="微软雅黑"/>
                <a:cs typeface="Calibri" panose="020F0502020204030204" pitchFamily="34" charset="0"/>
              </a:defRPr>
            </a:pPr>
            <a:endParaRPr lang="zh-CN" altLang="en-US" sz="700" b="0" i="0" u="none" strike="noStrike" kern="1200" baseline="0">
              <a:solidFill>
                <a:srgbClr val="000000">
                  <a:lumMod val="65000"/>
                  <a:lumOff val="35000"/>
                </a:srgbClr>
              </a:solidFill>
              <a:latin typeface="Arial"/>
              <a:ea typeface="微软雅黑"/>
              <a:cs typeface="Calibri" panose="020F0502020204030204" pitchFamily="34" charset="0"/>
            </a:endParaRPr>
          </a:p>
        </cx:txPr>
      </cx:axis>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95">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2A3D24-6083-4546-8C6D-DEE86BAAAE49}" type="datetimeFigureOut">
              <a:rPr lang="zh-CN" altLang="en-US" smtClean="0"/>
              <a:t>2024/12/30</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ED8765-8EF3-408C-9341-152904E414ED}" type="slidenum">
              <a:rPr lang="zh-CN" altLang="en-US" smtClean="0"/>
              <a:t>‹#›</a:t>
            </a:fld>
            <a:endParaRPr lang="zh-CN" altLang="en-US"/>
          </a:p>
        </p:txBody>
      </p:sp>
    </p:spTree>
    <p:extLst>
      <p:ext uri="{BB962C8B-B14F-4D97-AF65-F5344CB8AC3E}">
        <p14:creationId xmlns:p14="http://schemas.microsoft.com/office/powerpoint/2010/main" val="1898542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9ABB45D9-6195-2C03-31DC-7C86EFE3A4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660400" y="1821180"/>
            <a:ext cx="6078728" cy="3677453"/>
          </a:xfrm>
        </p:spPr>
        <p:txBody>
          <a:bodyPr vert="horz" lIns="91440" tIns="45720" rIns="91440" bIns="45720" rtlCol="0" anchor="b">
            <a:noAutofit/>
          </a:bodyPr>
          <a:lstStyle>
            <a:lvl1pPr>
              <a:defRPr lang="zh-CN" altLang="en-US" sz="6600" b="1" dirty="0">
                <a:solidFill>
                  <a:srgbClr val="080808"/>
                </a:solidFill>
              </a:defRPr>
            </a:lvl1pPr>
          </a:lstStyle>
          <a:p>
            <a:pPr lvl="0" defTabSz="914354"/>
            <a:r>
              <a:rPr lang="en-US" altLang="zh-CN" dirty="0"/>
              <a:t>Click to edit </a:t>
            </a:r>
            <a:br>
              <a:rPr lang="en-US" altLang="zh-CN" dirty="0"/>
            </a:br>
            <a:r>
              <a:rPr lang="en-US" altLang="zh-CN" dirty="0"/>
              <a:t>Master title style</a:t>
            </a:r>
            <a:endParaRPr lang="zh-CN" altLang="en-US" dirty="0"/>
          </a:p>
        </p:txBody>
      </p:sp>
      <p:sp>
        <p:nvSpPr>
          <p:cNvPr id="3" name="副标题 2">
            <a:extLst>
              <a:ext uri="{FF2B5EF4-FFF2-40B4-BE49-F238E27FC236}">
                <a16:creationId xmlns:a16="http://schemas.microsoft.com/office/drawing/2014/main" id="{42DDB65F-C302-4F35-9CCB-12FB82E2590D}"/>
              </a:ext>
            </a:extLst>
          </p:cNvPr>
          <p:cNvSpPr>
            <a:spLocks noGrp="1"/>
          </p:cNvSpPr>
          <p:nvPr>
            <p:ph type="subTitle" idx="1"/>
          </p:nvPr>
        </p:nvSpPr>
        <p:spPr>
          <a:xfrm rot="16200000">
            <a:off x="9609497" y="3378440"/>
            <a:ext cx="3308353" cy="535853"/>
          </a:xfrm>
        </p:spPr>
        <p:txBody>
          <a:bodyPr vert="horz" lIns="91440" tIns="45720" rIns="91440" bIns="45720" rtlCol="0" anchor="t">
            <a:normAutofit/>
          </a:bodyPr>
          <a:lstStyle>
            <a:lvl1pPr marL="0" indent="0">
              <a:spcBef>
                <a:spcPts val="0"/>
              </a:spcBef>
              <a:buNone/>
              <a:defRPr lang="zh-CN" altLang="en-US" sz="1800">
                <a:solidFill>
                  <a:srgbClr val="080808"/>
                </a:solidFill>
              </a:defRPr>
            </a:lvl1pPr>
          </a:lstStyle>
          <a:p>
            <a:pPr marL="228600" lvl="0" indent="-228600" defTabSz="914354"/>
            <a:r>
              <a:rPr lang="en-US" altLang="zh-CN" dirty="0"/>
              <a:t>Click to edit Master subtitle style</a:t>
            </a:r>
            <a:endParaRPr lang="zh-CN" altLang="en-US" dirty="0"/>
          </a:p>
        </p:txBody>
      </p:sp>
      <p:sp>
        <p:nvSpPr>
          <p:cNvPr id="8" name="文本占位符 7">
            <a:extLst>
              <a:ext uri="{FF2B5EF4-FFF2-40B4-BE49-F238E27FC236}">
                <a16:creationId xmlns:a16="http://schemas.microsoft.com/office/drawing/2014/main" id="{44C4A721-803B-47CB-B99E-1D01E8E0169F}"/>
              </a:ext>
            </a:extLst>
          </p:cNvPr>
          <p:cNvSpPr>
            <a:spLocks noGrp="1"/>
          </p:cNvSpPr>
          <p:nvPr>
            <p:ph type="body" sz="quarter" idx="13" hasCustomPrompt="1"/>
          </p:nvPr>
        </p:nvSpPr>
        <p:spPr>
          <a:xfrm>
            <a:off x="6739128" y="5837829"/>
            <a:ext cx="4779772" cy="296271"/>
          </a:xfrm>
        </p:spPr>
        <p:txBody>
          <a:bodyPr vert="horz" lIns="91440" tIns="45720" rIns="91440" bIns="45720" rtlCol="0" anchor="ctr">
            <a:normAutofit/>
          </a:bodyPr>
          <a:lstStyle>
            <a:lvl1pPr marL="0" indent="0" algn="r">
              <a:buNone/>
              <a:defRPr lang="en-US" altLang="zh-CN" sz="1200" b="0" smtClean="0">
                <a:solidFill>
                  <a:srgbClr val="080808"/>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12" name="文本占位符 11">
            <a:extLst>
              <a:ext uri="{FF2B5EF4-FFF2-40B4-BE49-F238E27FC236}">
                <a16:creationId xmlns:a16="http://schemas.microsoft.com/office/drawing/2014/main" id="{4EF3F9F2-2DBE-4016-9D2B-F5CF4BE8EBCE}"/>
              </a:ext>
            </a:extLst>
          </p:cNvPr>
          <p:cNvSpPr>
            <a:spLocks noGrp="1"/>
          </p:cNvSpPr>
          <p:nvPr>
            <p:ph type="body" sz="quarter" idx="15" hasCustomPrompt="1"/>
          </p:nvPr>
        </p:nvSpPr>
        <p:spPr>
          <a:xfrm>
            <a:off x="660400" y="723900"/>
            <a:ext cx="1039091" cy="296271"/>
          </a:xfrm>
        </p:spPr>
        <p:txBody>
          <a:bodyPr vert="horz" wrap="none" lIns="91440" tIns="45720" rIns="91440" bIns="45720" rtlCol="0" anchor="ctr">
            <a:normAutofit/>
          </a:bodyPr>
          <a:lstStyle>
            <a:lvl1pPr marL="0" indent="0">
              <a:buNone/>
              <a:defRPr lang="en-US" altLang="zh-CN" sz="1200" b="0" smtClean="0">
                <a:solidFill>
                  <a:srgbClr val="080808"/>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LGOO HERE</a:t>
            </a:r>
          </a:p>
        </p:txBody>
      </p:sp>
    </p:spTree>
    <p:extLst>
      <p:ext uri="{BB962C8B-B14F-4D97-AF65-F5344CB8AC3E}">
        <p14:creationId xmlns:p14="http://schemas.microsoft.com/office/powerpoint/2010/main" val="3218541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DC6DA8-D137-41D2-A934-63CB8FFB8B81}"/>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内容占位符 2">
            <a:extLst>
              <a:ext uri="{FF2B5EF4-FFF2-40B4-BE49-F238E27FC236}">
                <a16:creationId xmlns:a16="http://schemas.microsoft.com/office/drawing/2014/main" id="{0CED916A-3E34-4B9E-8F9F-7A8921A30F99}"/>
              </a:ext>
            </a:extLst>
          </p:cNvPr>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4" name="日期占位符 3">
            <a:extLst>
              <a:ext uri="{FF2B5EF4-FFF2-40B4-BE49-F238E27FC236}">
                <a16:creationId xmlns:a16="http://schemas.microsoft.com/office/drawing/2014/main" id="{57FE6FF3-E480-4C96-9DE0-054940E7CBC6}"/>
              </a:ext>
            </a:extLst>
          </p:cNvPr>
          <p:cNvSpPr>
            <a:spLocks noGrp="1"/>
          </p:cNvSpPr>
          <p:nvPr>
            <p:ph type="dt" sz="half" idx="10"/>
          </p:nvPr>
        </p:nvSpPr>
        <p:spPr/>
        <p:txBody>
          <a:bodyPr/>
          <a:lstStyle/>
          <a:p>
            <a:fld id="{62327552-8942-46E8-901A-44C076C97C35}" type="datetime1">
              <a:rPr lang="en-US" altLang="zh-CN" smtClean="0"/>
              <a:t>12/30/2024</a:t>
            </a:fld>
            <a:endParaRPr lang="zh-CN" altLang="en-US"/>
          </a:p>
        </p:txBody>
      </p:sp>
      <p:sp>
        <p:nvSpPr>
          <p:cNvPr id="5" name="页脚占位符 4">
            <a:extLst>
              <a:ext uri="{FF2B5EF4-FFF2-40B4-BE49-F238E27FC236}">
                <a16:creationId xmlns:a16="http://schemas.microsoft.com/office/drawing/2014/main" id="{055DFAA1-D4C3-4306-A3AE-0641E358196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A3E0EBE-EC20-4150-A2C6-9837F3449581}"/>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82374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Layout">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660400" y="1500188"/>
            <a:ext cx="2836562" cy="594626"/>
          </a:xfrm>
        </p:spPr>
        <p:txBody>
          <a:bodyPr>
            <a:normAutofit/>
          </a:bodyPr>
          <a:lstStyle>
            <a:lvl1pPr marL="0" indent="0" algn="r">
              <a:buFont typeface="+mj-lt"/>
              <a:buNone/>
              <a:defRPr sz="2400" b="1"/>
            </a:lvl1pPr>
            <a:lvl2pPr marL="457200" indent="0">
              <a:buFont typeface="+mj-ea"/>
              <a:buNone/>
              <a:defRPr/>
            </a:lvl2pPr>
            <a:lvl3pPr marL="1257300" indent="-342900">
              <a:buFont typeface="+mj-lt"/>
              <a:buAutoNum type="alphaLcParenR"/>
              <a:defRPr/>
            </a:lvl3pPr>
          </a:lstStyle>
          <a:p>
            <a:pPr lvl="0"/>
            <a:r>
              <a:rPr lang="en-US" altLang="zh-CN" dirty="0"/>
              <a:t>CONTENTS</a:t>
            </a:r>
            <a:endParaRPr lang="zh-CN" altLang="en-US" dirty="0"/>
          </a:p>
        </p:txBody>
      </p:sp>
      <p:sp>
        <p:nvSpPr>
          <p:cNvPr id="7" name="文本占位符 6">
            <a:extLst>
              <a:ext uri="{FF2B5EF4-FFF2-40B4-BE49-F238E27FC236}">
                <a16:creationId xmlns:a16="http://schemas.microsoft.com/office/drawing/2014/main" id="{0BEF0FD1-3ACE-43A8-AF57-CC0D436DC7D0}"/>
              </a:ext>
            </a:extLst>
          </p:cNvPr>
          <p:cNvSpPr>
            <a:spLocks noGrp="1"/>
          </p:cNvSpPr>
          <p:nvPr>
            <p:ph type="body" sz="quarter" idx="13"/>
          </p:nvPr>
        </p:nvSpPr>
        <p:spPr>
          <a:xfrm>
            <a:off x="3647836" y="1500187"/>
            <a:ext cx="7871045" cy="4633913"/>
          </a:xfrm>
        </p:spPr>
        <p:txBody>
          <a:bodyPr/>
          <a:lstStyle>
            <a:lvl1pPr marL="342900" indent="-342900">
              <a:buFont typeface="+mj-lt"/>
              <a:buAutoNum type="arabicPeriod"/>
              <a:defRPr/>
            </a:lvl1pPr>
            <a:lvl2pPr marL="800100" indent="-342900">
              <a:buFont typeface="+mj-ea"/>
              <a:buAutoNum type="circleNumDbPlain"/>
              <a:defRPr/>
            </a:lvl2pPr>
            <a:lvl3pPr marL="1257300" indent="-342900">
              <a:buFont typeface="+mj-lt"/>
              <a:buAutoNum type="alphaLcParenR"/>
              <a:defRPr/>
            </a:lvl3p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3" name="页脚占位符 2">
            <a:extLst>
              <a:ext uri="{FF2B5EF4-FFF2-40B4-BE49-F238E27FC236}">
                <a16:creationId xmlns:a16="http://schemas.microsoft.com/office/drawing/2014/main" id="{CAEA95BB-0FD6-4D94-81DB-8D38069818E5}"/>
              </a:ext>
            </a:extLst>
          </p:cNvPr>
          <p:cNvSpPr>
            <a:spLocks noGrp="1"/>
          </p:cNvSpPr>
          <p:nvPr>
            <p:ph type="ftr" sz="quarter" idx="10"/>
          </p:nvPr>
        </p:nvSpPr>
        <p:spPr/>
        <p:txBody>
          <a:bodyPr/>
          <a:lstStyle/>
          <a:p>
            <a:endParaRPr lang="zh-CN" altLang="en-US" dirty="0"/>
          </a:p>
        </p:txBody>
      </p:sp>
      <p:sp>
        <p:nvSpPr>
          <p:cNvPr id="4" name="日期占位符 3">
            <a:extLst>
              <a:ext uri="{FF2B5EF4-FFF2-40B4-BE49-F238E27FC236}">
                <a16:creationId xmlns:a16="http://schemas.microsoft.com/office/drawing/2014/main" id="{16C2568E-3CA5-4FDE-A375-CB503A7EDE34}"/>
              </a:ext>
            </a:extLst>
          </p:cNvPr>
          <p:cNvSpPr>
            <a:spLocks noGrp="1"/>
          </p:cNvSpPr>
          <p:nvPr>
            <p:ph type="dt" sz="half" idx="11"/>
          </p:nvPr>
        </p:nvSpPr>
        <p:spPr/>
        <p:txBody>
          <a:bodyPr/>
          <a:lstStyle/>
          <a:p>
            <a:fld id="{5F5093CC-EA8F-46CC-95E3-14466C6B74F0}" type="datetime1">
              <a:rPr lang="en-US" altLang="zh-CN" smtClean="0"/>
              <a:t>12/30/2024</a:t>
            </a:fld>
            <a:endParaRPr lang="en-US" altLang="zh-CN"/>
          </a:p>
        </p:txBody>
      </p:sp>
      <p:sp>
        <p:nvSpPr>
          <p:cNvPr id="5" name="灯片编号占位符 4">
            <a:extLst>
              <a:ext uri="{FF2B5EF4-FFF2-40B4-BE49-F238E27FC236}">
                <a16:creationId xmlns:a16="http://schemas.microsoft.com/office/drawing/2014/main" id="{E3EAC383-637D-4997-B597-28ADC11AAC10}"/>
              </a:ext>
            </a:extLst>
          </p:cNvPr>
          <p:cNvSpPr>
            <a:spLocks noGrp="1"/>
          </p:cNvSpPr>
          <p:nvPr>
            <p:ph type="sldNum" sz="quarter" idx="12"/>
          </p:nvPr>
        </p:nvSpPr>
        <p:spPr/>
        <p:txBody>
          <a:bodyPr/>
          <a:lstStyle/>
          <a:p>
            <a:fld id="{7F65B630-C7FF-41C0-9923-C5E5E29EED81}" type="slidenum">
              <a:rPr lang="en-US" altLang="zh-CN" smtClean="0"/>
              <a:pPr/>
              <a:t>‹#›</a:t>
            </a:fld>
            <a:endParaRPr lang="en-US" altLang="zh-CN"/>
          </a:p>
        </p:txBody>
      </p:sp>
      <p:cxnSp>
        <p:nvCxnSpPr>
          <p:cNvPr id="10" name="î$ļíďé">
            <a:extLst>
              <a:ext uri="{FF2B5EF4-FFF2-40B4-BE49-F238E27FC236}">
                <a16:creationId xmlns:a16="http://schemas.microsoft.com/office/drawing/2014/main" id="{5866F782-5852-4C4E-B3FE-2AD687E8AC1B}"/>
              </a:ext>
            </a:extLst>
          </p:cNvPr>
          <p:cNvCxnSpPr>
            <a:cxnSpLocks/>
          </p:cNvCxnSpPr>
          <p:nvPr userDrawn="1"/>
        </p:nvCxnSpPr>
        <p:spPr>
          <a:xfrm>
            <a:off x="3621019" y="1500188"/>
            <a:ext cx="0" cy="4633913"/>
          </a:xfrm>
          <a:prstGeom prst="line">
            <a:avLst/>
          </a:prstGeom>
          <a:solidFill>
            <a:srgbClr val="FFCC00"/>
          </a:solidFill>
          <a:ln w="3175" cap="flat" cmpd="sng" algn="ctr">
            <a:solidFill>
              <a:schemeClr val="bg1">
                <a:lumMod val="75000"/>
              </a:schemeClr>
            </a:solidFill>
            <a:prstDash val="solid"/>
            <a:round/>
            <a:headEnd type="none" w="med" len="med"/>
            <a:tailEnd type="none" w="med" len="med"/>
          </a:ln>
          <a:effectLst/>
        </p:spPr>
      </p:cxnSp>
      <p:sp>
        <p:nvSpPr>
          <p:cNvPr id="11" name="ïšḻïdê">
            <a:extLst>
              <a:ext uri="{FF2B5EF4-FFF2-40B4-BE49-F238E27FC236}">
                <a16:creationId xmlns:a16="http://schemas.microsoft.com/office/drawing/2014/main" id="{3CCCD118-A808-47B5-869B-310AF975DC9C}"/>
              </a:ext>
            </a:extLst>
          </p:cNvPr>
          <p:cNvSpPr>
            <a:spLocks noChangeAspect="1"/>
          </p:cNvSpPr>
          <p:nvPr userDrawn="1"/>
        </p:nvSpPr>
        <p:spPr bwMode="auto">
          <a:xfrm>
            <a:off x="2626456" y="5219207"/>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bg1">
              <a:lumMod val="85000"/>
            </a:schemeClr>
          </a:solidFill>
          <a:ln>
            <a:noFill/>
          </a:ln>
        </p:spPr>
        <p:txBody>
          <a:bodyPr/>
          <a:lstStyle/>
          <a:p>
            <a:endParaRPr lang="zh-CN" altLang="en-US">
              <a:cs typeface="+mn-ea"/>
              <a:sym typeface="+mn-lt"/>
            </a:endParaRPr>
          </a:p>
        </p:txBody>
      </p:sp>
    </p:spTree>
    <p:extLst>
      <p:ext uri="{BB962C8B-B14F-4D97-AF65-F5344CB8AC3E}">
        <p14:creationId xmlns:p14="http://schemas.microsoft.com/office/powerpoint/2010/main" val="1929775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D00D908D-7526-37F0-F2E7-B71F9E41FD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a:extLst>
              <a:ext uri="{FF2B5EF4-FFF2-40B4-BE49-F238E27FC236}">
                <a16:creationId xmlns:a16="http://schemas.microsoft.com/office/drawing/2014/main" id="{000C7662-4F6D-4B06-BB36-235FC06BF816}"/>
              </a:ext>
            </a:extLst>
          </p:cNvPr>
          <p:cNvSpPr>
            <a:spLocks noGrp="1"/>
          </p:cNvSpPr>
          <p:nvPr>
            <p:ph type="title"/>
          </p:nvPr>
        </p:nvSpPr>
        <p:spPr>
          <a:xfrm>
            <a:off x="660400" y="2628576"/>
            <a:ext cx="5731164" cy="2048037"/>
          </a:xfrm>
        </p:spPr>
        <p:txBody>
          <a:bodyPr vert="horz" lIns="91440" tIns="45720" rIns="91440" bIns="45720" rtlCol="0" anchor="b">
            <a:noAutofit/>
          </a:bodyPr>
          <a:lstStyle>
            <a:lvl1pPr>
              <a:defRPr lang="zh-CN" altLang="en-US" sz="4800">
                <a:solidFill>
                  <a:srgbClr val="080808"/>
                </a:solidFill>
              </a:defRPr>
            </a:lvl1pPr>
          </a:lstStyle>
          <a:p>
            <a:pPr lvl="0" defTabSz="914354"/>
            <a:r>
              <a:rPr lang="en-US" altLang="zh-CN" dirty="0"/>
              <a:t>Click to edit Master title style</a:t>
            </a:r>
            <a:endParaRPr lang="zh-CN" altLang="en-US" dirty="0"/>
          </a:p>
        </p:txBody>
      </p:sp>
      <p:sp>
        <p:nvSpPr>
          <p:cNvPr id="3" name="文本占位符 2">
            <a:extLst>
              <a:ext uri="{FF2B5EF4-FFF2-40B4-BE49-F238E27FC236}">
                <a16:creationId xmlns:a16="http://schemas.microsoft.com/office/drawing/2014/main" id="{9FF9930E-40DF-417D-8161-BD38EB172DC1}"/>
              </a:ext>
            </a:extLst>
          </p:cNvPr>
          <p:cNvSpPr>
            <a:spLocks noGrp="1"/>
          </p:cNvSpPr>
          <p:nvPr>
            <p:ph type="body" idx="1"/>
          </p:nvPr>
        </p:nvSpPr>
        <p:spPr>
          <a:xfrm>
            <a:off x="660400" y="4676614"/>
            <a:ext cx="5731164" cy="526761"/>
          </a:xfrm>
        </p:spPr>
        <p:txBody>
          <a:bodyPr>
            <a:normAutofit/>
          </a:bodyPr>
          <a:lstStyle>
            <a:lvl1pPr marL="0" indent="0">
              <a:buNone/>
              <a:defRPr lang="en-US" altLang="zh-CN" sz="1800" kern="1200">
                <a:solidFill>
                  <a:srgbClr val="080808"/>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Click to edit Master text styles</a:t>
            </a:r>
          </a:p>
        </p:txBody>
      </p:sp>
    </p:spTree>
    <p:extLst>
      <p:ext uri="{BB962C8B-B14F-4D97-AF65-F5344CB8AC3E}">
        <p14:creationId xmlns:p14="http://schemas.microsoft.com/office/powerpoint/2010/main" val="641220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78DDA6B8-FDAD-D7D7-0619-6B13C254D9EF}"/>
              </a:ext>
            </a:extLst>
          </p:cNvPr>
          <p:cNvGrpSpPr/>
          <p:nvPr userDrawn="1"/>
        </p:nvGrpSpPr>
        <p:grpSpPr>
          <a:xfrm>
            <a:off x="673100" y="382369"/>
            <a:ext cx="5260975" cy="692050"/>
            <a:chOff x="673100" y="382369"/>
            <a:chExt cx="5260975" cy="692050"/>
          </a:xfrm>
        </p:grpSpPr>
        <p:sp>
          <p:nvSpPr>
            <p:cNvPr id="6" name="矩形 5">
              <a:extLst>
                <a:ext uri="{FF2B5EF4-FFF2-40B4-BE49-F238E27FC236}">
                  <a16:creationId xmlns:a16="http://schemas.microsoft.com/office/drawing/2014/main" id="{E1BC8B43-5E76-9566-53E3-46B177BA16BD}"/>
                </a:ext>
              </a:extLst>
            </p:cNvPr>
            <p:cNvSpPr/>
            <p:nvPr userDrawn="1"/>
          </p:nvSpPr>
          <p:spPr>
            <a:xfrm>
              <a:off x="673100" y="1028700"/>
              <a:ext cx="5260975" cy="45719"/>
            </a:xfrm>
            <a:prstGeom prst="rect">
              <a:avLst/>
            </a:prstGeom>
            <a:gradFill>
              <a:gsLst>
                <a:gs pos="0">
                  <a:schemeClr val="accent1"/>
                </a:gs>
                <a:gs pos="100000">
                  <a:schemeClr val="accent1">
                    <a:lumMod val="30000"/>
                    <a:lumOff val="70000"/>
                    <a:alpha val="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A68EBA65-D957-152A-8327-F5804E1142FF}"/>
                </a:ext>
              </a:extLst>
            </p:cNvPr>
            <p:cNvSpPr txBox="1"/>
            <p:nvPr userDrawn="1"/>
          </p:nvSpPr>
          <p:spPr>
            <a:xfrm>
              <a:off x="673100" y="382369"/>
              <a:ext cx="2954655" cy="646331"/>
            </a:xfrm>
            <a:prstGeom prst="rect">
              <a:avLst/>
            </a:prstGeom>
            <a:noFill/>
          </p:spPr>
          <p:txBody>
            <a:bodyPr wrap="none" rtlCol="0">
              <a:spAutoFit/>
            </a:bodyPr>
            <a:lstStyle/>
            <a:p>
              <a:r>
                <a:rPr lang="zh-CN" altLang="en-US" sz="3600" dirty="0">
                  <a:latin typeface="思源黑体 CN Medium" panose="020B0600000000000000" pitchFamily="34" charset="-122"/>
                  <a:ea typeface="思源黑体 CN Medium" panose="020B0600000000000000" pitchFamily="34" charset="-122"/>
                </a:rPr>
                <a:t>输入标题文字</a:t>
              </a:r>
            </a:p>
          </p:txBody>
        </p:sp>
      </p:grpSp>
    </p:spTree>
    <p:extLst>
      <p:ext uri="{BB962C8B-B14F-4D97-AF65-F5344CB8AC3E}">
        <p14:creationId xmlns:p14="http://schemas.microsoft.com/office/powerpoint/2010/main" val="3257642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C9D6027-F7C7-4EF3-85DD-09E27ACEEACA}"/>
              </a:ext>
            </a:extLst>
          </p:cNvPr>
          <p:cNvSpPr>
            <a:spLocks noGrp="1"/>
          </p:cNvSpPr>
          <p:nvPr>
            <p:ph type="dt" sz="half" idx="10"/>
          </p:nvPr>
        </p:nvSpPr>
        <p:spPr/>
        <p:txBody>
          <a:bodyPr/>
          <a:lstStyle/>
          <a:p>
            <a:fld id="{44EDA9A1-9141-4F02-9C55-8DE17B37F989}" type="datetime1">
              <a:rPr lang="en-US" altLang="zh-CN" smtClean="0"/>
              <a:t>12/30/2024</a:t>
            </a:fld>
            <a:endParaRPr lang="zh-CN" altLang="en-US"/>
          </a:p>
        </p:txBody>
      </p:sp>
      <p:sp>
        <p:nvSpPr>
          <p:cNvPr id="3" name="页脚占位符 2">
            <a:extLst>
              <a:ext uri="{FF2B5EF4-FFF2-40B4-BE49-F238E27FC236}">
                <a16:creationId xmlns:a16="http://schemas.microsoft.com/office/drawing/2014/main" id="{66262BA1-A5A7-45F4-B365-E880E1C324C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80CF1E8-0939-4B4D-A4D3-E47E208FC47E}"/>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1771624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3D53DD3A-53BE-3520-5288-B60BAF9BF01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文本占位符 6">
            <a:extLst>
              <a:ext uri="{FF2B5EF4-FFF2-40B4-BE49-F238E27FC236}">
                <a16:creationId xmlns:a16="http://schemas.microsoft.com/office/drawing/2014/main" id="{C2320649-ACD7-42E9-A261-E6ED46ACB452}"/>
              </a:ext>
            </a:extLst>
          </p:cNvPr>
          <p:cNvSpPr>
            <a:spLocks noGrp="1"/>
          </p:cNvSpPr>
          <p:nvPr>
            <p:ph type="body" sz="quarter" idx="13"/>
          </p:nvPr>
        </p:nvSpPr>
        <p:spPr>
          <a:xfrm>
            <a:off x="660400" y="1832374"/>
            <a:ext cx="10858500" cy="2772786"/>
          </a:xfrm>
        </p:spPr>
        <p:txBody>
          <a:bodyPr vert="horz" lIns="91440" tIns="45720" rIns="91440" bIns="45720" rtlCol="0" anchor="b">
            <a:noAutofit/>
          </a:bodyPr>
          <a:lstStyle>
            <a:lvl1pPr marL="0" indent="0" algn="ctr">
              <a:buNone/>
              <a:defRPr lang="en-US" altLang="zh-CN" sz="7200" b="1" smtClean="0">
                <a:solidFill>
                  <a:srgbClr val="080808"/>
                </a:solidFill>
                <a:latin typeface="+mj-lt"/>
                <a:ea typeface="+mj-ea"/>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en-US" altLang="zh-CN" dirty="0"/>
              <a:t>Click to edit Master text styles</a:t>
            </a:r>
          </a:p>
        </p:txBody>
      </p:sp>
      <p:sp>
        <p:nvSpPr>
          <p:cNvPr id="8" name="文本占位符 7">
            <a:extLst>
              <a:ext uri="{FF2B5EF4-FFF2-40B4-BE49-F238E27FC236}">
                <a16:creationId xmlns:a16="http://schemas.microsoft.com/office/drawing/2014/main" id="{DC428848-58C6-4501-8214-B803889F273E}"/>
              </a:ext>
            </a:extLst>
          </p:cNvPr>
          <p:cNvSpPr>
            <a:spLocks noGrp="1"/>
          </p:cNvSpPr>
          <p:nvPr>
            <p:ph type="body" sz="quarter" idx="14" hasCustomPrompt="1"/>
          </p:nvPr>
        </p:nvSpPr>
        <p:spPr>
          <a:xfrm>
            <a:off x="5422392" y="5837829"/>
            <a:ext cx="6096508" cy="296271"/>
          </a:xfrm>
        </p:spPr>
        <p:txBody>
          <a:bodyPr vert="horz" lIns="91440" tIns="45720" rIns="91440" bIns="45720" rtlCol="0" anchor="ctr">
            <a:normAutofit/>
          </a:bodyPr>
          <a:lstStyle>
            <a:lvl1pPr marL="0" indent="0" algn="r">
              <a:buNone/>
              <a:defRPr lang="en-US" altLang="zh-CN" sz="1200" b="0" smtClean="0">
                <a:solidFill>
                  <a:srgbClr val="080808"/>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Tree>
    <p:extLst>
      <p:ext uri="{BB962C8B-B14F-4D97-AF65-F5344CB8AC3E}">
        <p14:creationId xmlns:p14="http://schemas.microsoft.com/office/powerpoint/2010/main" val="3444805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A34661-10B5-98E1-484B-E4714F7ABC4A}"/>
              </a:ext>
            </a:extLst>
          </p:cNvPr>
          <p:cNvSpPr>
            <a:spLocks noGrp="1"/>
          </p:cNvSpPr>
          <p:nvPr>
            <p:ph type="title"/>
          </p:nvPr>
        </p:nvSpPr>
        <p:spPr/>
        <p:txBody>
          <a:bodyPr/>
          <a:lstStyle/>
          <a:p>
            <a:r>
              <a:rPr lang="zh-CN" altLang="en-US"/>
              <a:t>单击此处编辑母版标题样式</a:t>
            </a:r>
          </a:p>
        </p:txBody>
      </p:sp>
      <p:sp>
        <p:nvSpPr>
          <p:cNvPr id="3" name="页脚占位符 2">
            <a:extLst>
              <a:ext uri="{FF2B5EF4-FFF2-40B4-BE49-F238E27FC236}">
                <a16:creationId xmlns:a16="http://schemas.microsoft.com/office/drawing/2014/main" id="{CB7D77DD-8D4F-659F-BB34-A026BFFAA1C1}"/>
              </a:ext>
            </a:extLst>
          </p:cNvPr>
          <p:cNvSpPr>
            <a:spLocks noGrp="1"/>
          </p:cNvSpPr>
          <p:nvPr>
            <p:ph type="ftr" sz="quarter" idx="10"/>
          </p:nvPr>
        </p:nvSpPr>
        <p:spPr/>
        <p:txBody>
          <a:bodyPr/>
          <a:lstStyle/>
          <a:p>
            <a:endParaRPr lang="zh-CN" altLang="en-US" dirty="0"/>
          </a:p>
        </p:txBody>
      </p:sp>
      <p:sp>
        <p:nvSpPr>
          <p:cNvPr id="4" name="日期占位符 3">
            <a:extLst>
              <a:ext uri="{FF2B5EF4-FFF2-40B4-BE49-F238E27FC236}">
                <a16:creationId xmlns:a16="http://schemas.microsoft.com/office/drawing/2014/main" id="{3D22352D-98D1-ECD9-1AD6-3FB5D9401020}"/>
              </a:ext>
            </a:extLst>
          </p:cNvPr>
          <p:cNvSpPr>
            <a:spLocks noGrp="1"/>
          </p:cNvSpPr>
          <p:nvPr>
            <p:ph type="dt" sz="half" idx="11"/>
          </p:nvPr>
        </p:nvSpPr>
        <p:spPr/>
        <p:txBody>
          <a:bodyPr/>
          <a:lstStyle/>
          <a:p>
            <a:fld id="{EFE03BF2-D8AF-46DF-AE0F-0C217AE83FF5}" type="datetime1">
              <a:rPr lang="en-US" altLang="zh-CN" smtClean="0"/>
              <a:t>12/30/2024</a:t>
            </a:fld>
            <a:endParaRPr lang="en-US" altLang="zh-CN"/>
          </a:p>
        </p:txBody>
      </p:sp>
      <p:sp>
        <p:nvSpPr>
          <p:cNvPr id="5" name="灯片编号占位符 4">
            <a:extLst>
              <a:ext uri="{FF2B5EF4-FFF2-40B4-BE49-F238E27FC236}">
                <a16:creationId xmlns:a16="http://schemas.microsoft.com/office/drawing/2014/main" id="{627BEC2C-B284-1680-E5D9-F9A79602C5BE}"/>
              </a:ext>
            </a:extLst>
          </p:cNvPr>
          <p:cNvSpPr>
            <a:spLocks noGrp="1"/>
          </p:cNvSpPr>
          <p:nvPr>
            <p:ph type="sldNum" sz="quarter" idx="12"/>
          </p:nvPr>
        </p:nvSpPr>
        <p:spPr/>
        <p:txBody>
          <a:body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921405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036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a:t>Click to edit Master title style</a:t>
            </a:r>
            <a:endParaRPr lang="zh-CN" altLang="en-US" dirty="0"/>
          </a:p>
        </p:txBody>
      </p:sp>
      <p:sp>
        <p:nvSpPr>
          <p:cNvPr id="3" name="文本占位符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5" name="页脚占位符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endParaRPr lang="zh-CN" altLang="en-US" dirty="0"/>
          </a:p>
        </p:txBody>
      </p:sp>
      <p:sp>
        <p:nvSpPr>
          <p:cNvPr id="4" name="日期占位符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EFE03BF2-D8AF-46DF-AE0F-0C217AE83FF5}" type="datetime1">
              <a:rPr lang="en-US" altLang="zh-CN" smtClean="0"/>
              <a:t>12/30/2024</a:t>
            </a:fld>
            <a:endParaRPr lang="en-US" altLang="zh-CN"/>
          </a:p>
        </p:txBody>
      </p:sp>
      <p:sp>
        <p:nvSpPr>
          <p:cNvPr id="6" name="灯片编号占位符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1467915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1" r:id="rId4"/>
    <p:sldLayoutId id="2147483654" r:id="rId5"/>
    <p:sldLayoutId id="2147483655" r:id="rId6"/>
    <p:sldLayoutId id="2147483656" r:id="rId7"/>
    <p:sldLayoutId id="2147483658" r:id="rId8"/>
    <p:sldLayoutId id="2147483659" r:id="rId9"/>
  </p:sldLayoutIdLst>
  <p:hf sldNum="0"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5.xml"/><Relationship Id="rId1" Type="http://schemas.openxmlformats.org/officeDocument/2006/relationships/tags" Target="../tags/tag4.xml"/><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8.xml"/><Relationship Id="rId5" Type="http://schemas.openxmlformats.org/officeDocument/2006/relationships/image" Target="../media/image4.png"/><Relationship Id="rId4"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slideLayout" Target="../slideLayouts/slideLayout5.xml"/><Relationship Id="rId1" Type="http://schemas.openxmlformats.org/officeDocument/2006/relationships/tags" Target="../tags/tag10.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išḻîḍê"/>
        <p:cNvGrpSpPr/>
        <p:nvPr/>
      </p:nvGrpSpPr>
      <p:grpSpPr>
        <a:xfrm>
          <a:off x="0" y="0"/>
          <a:ext cx="0" cy="0"/>
          <a:chOff x="0" y="0"/>
          <a:chExt cx="0" cy="0"/>
        </a:xfrm>
      </p:grpSpPr>
      <p:sp>
        <p:nvSpPr>
          <p:cNvPr id="4" name="ïşḷiḑè">
            <a:extLst>
              <a:ext uri="{FF2B5EF4-FFF2-40B4-BE49-F238E27FC236}">
                <a16:creationId xmlns:a16="http://schemas.microsoft.com/office/drawing/2014/main" id="{EC3BD327-8548-FA21-9184-6315F1921B21}"/>
              </a:ext>
            </a:extLst>
          </p:cNvPr>
          <p:cNvSpPr/>
          <p:nvPr/>
        </p:nvSpPr>
        <p:spPr>
          <a:xfrm>
            <a:off x="660399" y="3200400"/>
            <a:ext cx="4507501" cy="285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8" name="íš1iḍe">
            <a:extLst>
              <a:ext uri="{FF2B5EF4-FFF2-40B4-BE49-F238E27FC236}">
                <a16:creationId xmlns:a16="http://schemas.microsoft.com/office/drawing/2014/main" id="{1DE2FCBB-DDFE-37B5-A5BC-225C4690FD26}"/>
              </a:ext>
            </a:extLst>
          </p:cNvPr>
          <p:cNvSpPr/>
          <p:nvPr/>
        </p:nvSpPr>
        <p:spPr>
          <a:xfrm>
            <a:off x="8637016" y="5300543"/>
            <a:ext cx="939800" cy="15574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9" name="íṩľíḍé">
            <a:extLst>
              <a:ext uri="{FF2B5EF4-FFF2-40B4-BE49-F238E27FC236}">
                <a16:creationId xmlns:a16="http://schemas.microsoft.com/office/drawing/2014/main" id="{6C2532AA-A647-48FF-8A25-36777AF5B18D}"/>
              </a:ext>
            </a:extLst>
          </p:cNvPr>
          <p:cNvSpPr>
            <a:spLocks noGrp="1"/>
          </p:cNvSpPr>
          <p:nvPr>
            <p:ph type="ctrTitle"/>
          </p:nvPr>
        </p:nvSpPr>
        <p:spPr>
          <a:xfrm>
            <a:off x="660399" y="1878708"/>
            <a:ext cx="7442557" cy="2509244"/>
          </a:xfrm>
          <a:ln>
            <a:noFill/>
          </a:ln>
        </p:spPr>
        <p:txBody>
          <a:bodyPr/>
          <a:lstStyle/>
          <a:p>
            <a:pPr>
              <a:lnSpc>
                <a:spcPct val="100000"/>
              </a:lnSpc>
            </a:pPr>
            <a:r>
              <a:rPr lang="zh-CN" altLang="en-US" sz="6000" dirty="0">
                <a:solidFill>
                  <a:srgbClr val="080808"/>
                </a:solidFill>
              </a:rPr>
              <a:t>市场营销基础</a:t>
            </a:r>
            <a:br>
              <a:rPr lang="en-US" altLang="zh-CN" sz="6000" dirty="0">
                <a:solidFill>
                  <a:srgbClr val="080808"/>
                </a:solidFill>
              </a:rPr>
            </a:br>
            <a:br>
              <a:rPr lang="en-GB" altLang="zh-CN" sz="4800" dirty="0">
                <a:solidFill>
                  <a:srgbClr val="080808"/>
                </a:solidFill>
              </a:rPr>
            </a:br>
            <a:r>
              <a:rPr lang="zh-CN" altLang="en-US" sz="3200" dirty="0">
                <a:solidFill>
                  <a:srgbClr val="080808"/>
                </a:solidFill>
              </a:rPr>
              <a:t>（第四版）</a:t>
            </a:r>
            <a:endParaRPr lang="zh-CN" altLang="en-US" sz="4800" dirty="0"/>
          </a:p>
        </p:txBody>
      </p:sp>
      <p:sp>
        <p:nvSpPr>
          <p:cNvPr id="13" name="ïṧḷïdè">
            <a:extLst>
              <a:ext uri="{FF2B5EF4-FFF2-40B4-BE49-F238E27FC236}">
                <a16:creationId xmlns:a16="http://schemas.microsoft.com/office/drawing/2014/main" id="{F03171C0-8F5E-452D-80D2-8537CBEA6B12}"/>
              </a:ext>
            </a:extLst>
          </p:cNvPr>
          <p:cNvSpPr>
            <a:spLocks noGrp="1"/>
          </p:cNvSpPr>
          <p:nvPr>
            <p:ph type="body" sz="quarter" idx="15"/>
          </p:nvPr>
        </p:nvSpPr>
        <p:spPr>
          <a:xfrm>
            <a:off x="660399" y="622435"/>
            <a:ext cx="3786472" cy="708941"/>
          </a:xfrm>
        </p:spPr>
        <p:txBody>
          <a:bodyPr>
            <a:norm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教育部职业教育与成人教育司推荐教材</a:t>
            </a:r>
          </a:p>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职业教育</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财经商贸类</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专业教学用书</a:t>
            </a:r>
          </a:p>
        </p:txBody>
      </p:sp>
      <p:sp>
        <p:nvSpPr>
          <p:cNvPr id="12" name="TextBox 25">
            <a:extLst>
              <a:ext uri="{FF2B5EF4-FFF2-40B4-BE49-F238E27FC236}">
                <a16:creationId xmlns:a16="http://schemas.microsoft.com/office/drawing/2014/main" id="{33149427-7E30-4F0A-8746-8128769BB21D}"/>
              </a:ext>
            </a:extLst>
          </p:cNvPr>
          <p:cNvSpPr txBox="1"/>
          <p:nvPr/>
        </p:nvSpPr>
        <p:spPr>
          <a:xfrm>
            <a:off x="5026025" y="6169492"/>
            <a:ext cx="2139950" cy="306705"/>
          </a:xfrm>
          <a:prstGeom prst="rect">
            <a:avLst/>
          </a:prstGeom>
          <a:noFill/>
        </p:spPr>
        <p:txBody>
          <a:bodyPr wrap="square" rtlCol="0">
            <a:spAutoFit/>
          </a:bodyPr>
          <a:lstStyle/>
          <a:p>
            <a:pPr algn="ct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华东师范大学出版社</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 -</a:t>
            </a:r>
          </a:p>
        </p:txBody>
      </p:sp>
    </p:spTree>
    <p:custDataLst>
      <p:tags r:id="rId1"/>
    </p:custDataLst>
    <p:extLst>
      <p:ext uri="{BB962C8B-B14F-4D97-AF65-F5344CB8AC3E}">
        <p14:creationId xmlns:p14="http://schemas.microsoft.com/office/powerpoint/2010/main" val="10622394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ïślidè"/>
        <p:cNvGrpSpPr/>
        <p:nvPr/>
      </p:nvGrpSpPr>
      <p:grpSpPr>
        <a:xfrm>
          <a:off x="0" y="0"/>
          <a:ext cx="0" cy="0"/>
          <a:chOff x="0" y="0"/>
          <a:chExt cx="0" cy="0"/>
        </a:xfrm>
      </p:grpSpPr>
      <p:grpSp>
        <p:nvGrpSpPr>
          <p:cNvPr id="2" name="组合 1">
            <a:extLst>
              <a:ext uri="{FF2B5EF4-FFF2-40B4-BE49-F238E27FC236}">
                <a16:creationId xmlns:a16="http://schemas.microsoft.com/office/drawing/2014/main" id="{643B66E6-716A-409E-A8A4-FA2CC47C0E1F}"/>
              </a:ext>
            </a:extLst>
          </p:cNvPr>
          <p:cNvGrpSpPr/>
          <p:nvPr/>
        </p:nvGrpSpPr>
        <p:grpSpPr>
          <a:xfrm>
            <a:off x="1151148" y="3007802"/>
            <a:ext cx="9889703" cy="2882858"/>
            <a:chOff x="1151149" y="2565040"/>
            <a:chExt cx="9889703" cy="2882858"/>
          </a:xfrm>
        </p:grpSpPr>
        <p:sp>
          <p:nvSpPr>
            <p:cNvPr id="5" name="iṡḷïḍê">
              <a:extLst>
                <a:ext uri="{FF2B5EF4-FFF2-40B4-BE49-F238E27FC236}">
                  <a16:creationId xmlns:a16="http://schemas.microsoft.com/office/drawing/2014/main" id="{B14AC84F-B5E5-BB70-32D2-A4F6CB8A3EC6}"/>
                </a:ext>
              </a:extLst>
            </p:cNvPr>
            <p:cNvSpPr/>
            <p:nvPr/>
          </p:nvSpPr>
          <p:spPr>
            <a:xfrm>
              <a:off x="4405143" y="2565040"/>
              <a:ext cx="3381712" cy="737522"/>
            </a:xfrm>
            <a:prstGeom prst="roundRect">
              <a:avLst>
                <a:gd name="adj" fmla="val 10600"/>
              </a:avLst>
            </a:prstGeom>
            <a:solidFill>
              <a:schemeClr val="accent1"/>
            </a:solidFill>
            <a:ln w="6055" cap="flat">
              <a:noFill/>
              <a:prstDash val="solid"/>
              <a:miter/>
            </a:ln>
          </p:spPr>
          <p:txBody>
            <a:bodyPr lIns="91440" tIns="45720" rIns="91440" bIns="45720" rtlCol="0" anchor="ctr">
              <a:noAutofit/>
            </a:bodyPr>
            <a:lstStyle/>
            <a:p>
              <a:pPr algn="ctr" defTabSz="913765">
                <a:lnSpc>
                  <a:spcPct val="130000"/>
                </a:lnSpc>
              </a:pPr>
              <a:r>
                <a:rPr lang="zh-CN" altLang="en-US" sz="2400" b="1" dirty="0">
                  <a:solidFill>
                    <a:srgbClr val="FFFFFF"/>
                  </a:solidFill>
                </a:rPr>
                <a:t>二、 市场定位的程序</a:t>
              </a:r>
              <a:endParaRPr lang="en-US" altLang="zh-CN" sz="2400" b="1" dirty="0">
                <a:solidFill>
                  <a:srgbClr val="FFFFFF"/>
                </a:solidFill>
              </a:endParaRPr>
            </a:p>
          </p:txBody>
        </p:sp>
        <p:cxnSp>
          <p:nvCxnSpPr>
            <p:cNvPr id="6" name="ïş1íḋê">
              <a:extLst>
                <a:ext uri="{FF2B5EF4-FFF2-40B4-BE49-F238E27FC236}">
                  <a16:creationId xmlns:a16="http://schemas.microsoft.com/office/drawing/2014/main" id="{CE0FEEFF-66AB-D9EB-6FF2-8B67A134B278}"/>
                </a:ext>
              </a:extLst>
            </p:cNvPr>
            <p:cNvCxnSpPr>
              <a:cxnSpLocks/>
            </p:cNvCxnSpPr>
            <p:nvPr/>
          </p:nvCxnSpPr>
          <p:spPr>
            <a:xfrm>
              <a:off x="6095999" y="3432069"/>
              <a:ext cx="0" cy="1135719"/>
            </a:xfrm>
            <a:prstGeom prst="line">
              <a:avLst/>
            </a:prstGeom>
            <a:noFill/>
            <a:ln>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8" name="î$1îde">
              <a:extLst>
                <a:ext uri="{FF2B5EF4-FFF2-40B4-BE49-F238E27FC236}">
                  <a16:creationId xmlns:a16="http://schemas.microsoft.com/office/drawing/2014/main" id="{618C3C40-21B2-06B6-427B-4BDC285D8A25}"/>
                </a:ext>
              </a:extLst>
            </p:cNvPr>
            <p:cNvCxnSpPr>
              <a:cxnSpLocks/>
            </p:cNvCxnSpPr>
            <p:nvPr/>
          </p:nvCxnSpPr>
          <p:spPr>
            <a:xfrm flipH="1">
              <a:off x="2368602" y="3999929"/>
              <a:ext cx="7467171" cy="0"/>
            </a:xfrm>
            <a:prstGeom prst="line">
              <a:avLst/>
            </a:prstGeom>
            <a:noFill/>
            <a:ln>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9" name="ïSliḋê">
              <a:extLst>
                <a:ext uri="{FF2B5EF4-FFF2-40B4-BE49-F238E27FC236}">
                  <a16:creationId xmlns:a16="http://schemas.microsoft.com/office/drawing/2014/main" id="{C4BB8A38-3DA2-D228-1312-689A1A17E643}"/>
                </a:ext>
              </a:extLst>
            </p:cNvPr>
            <p:cNvCxnSpPr>
              <a:cxnSpLocks/>
            </p:cNvCxnSpPr>
            <p:nvPr/>
          </p:nvCxnSpPr>
          <p:spPr>
            <a:xfrm>
              <a:off x="2375488" y="3999929"/>
              <a:ext cx="0" cy="567860"/>
            </a:xfrm>
            <a:prstGeom prst="line">
              <a:avLst/>
            </a:prstGeom>
            <a:noFill/>
            <a:ln>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sp>
          <p:nvSpPr>
            <p:cNvPr id="10" name="iṣlíḓê">
              <a:extLst>
                <a:ext uri="{FF2B5EF4-FFF2-40B4-BE49-F238E27FC236}">
                  <a16:creationId xmlns:a16="http://schemas.microsoft.com/office/drawing/2014/main" id="{8D519865-8047-B314-969C-A84C9D96E960}"/>
                </a:ext>
              </a:extLst>
            </p:cNvPr>
            <p:cNvSpPr/>
            <p:nvPr/>
          </p:nvSpPr>
          <p:spPr>
            <a:xfrm>
              <a:off x="1151149" y="4567789"/>
              <a:ext cx="2448678" cy="880104"/>
            </a:xfrm>
            <a:prstGeom prst="roundRect">
              <a:avLst>
                <a:gd name="adj" fmla="val 10600"/>
              </a:avLst>
            </a:prstGeom>
            <a:solidFill>
              <a:schemeClr val="tx2">
                <a:alpha val="15000"/>
              </a:schemeClr>
            </a:solidFill>
            <a:ln w="6055" cap="flat">
              <a:noFill/>
              <a:prstDash val="solid"/>
              <a:miter/>
            </a:ln>
          </p:spPr>
          <p:txBody>
            <a:bodyPr lIns="91440" tIns="45720" rIns="91440" bIns="45720" rtlCol="0" anchor="ctr">
              <a:noAutofit/>
            </a:bodyPr>
            <a:lstStyle/>
            <a:p>
              <a:pPr algn="ctr" defTabSz="913765">
                <a:lnSpc>
                  <a:spcPct val="130000"/>
                </a:lnSpc>
              </a:pPr>
              <a:r>
                <a:rPr lang="en-US" altLang="zh-CN" b="1" dirty="0"/>
                <a:t>1. </a:t>
              </a:r>
              <a:r>
                <a:rPr lang="zh-CN" altLang="en-US" b="1" dirty="0"/>
                <a:t>确定产品定位的依据</a:t>
              </a:r>
              <a:endParaRPr lang="en-US" altLang="zh-CN" b="1" dirty="0">
                <a:solidFill>
                  <a:schemeClr val="tx1"/>
                </a:solidFill>
              </a:endParaRPr>
            </a:p>
          </p:txBody>
        </p:sp>
        <p:cxnSp>
          <p:nvCxnSpPr>
            <p:cNvPr id="13" name="işḷîḍé">
              <a:extLst>
                <a:ext uri="{FF2B5EF4-FFF2-40B4-BE49-F238E27FC236}">
                  <a16:creationId xmlns:a16="http://schemas.microsoft.com/office/drawing/2014/main" id="{28C677B4-B2BA-93CD-E021-12D0E0290B57}"/>
                </a:ext>
              </a:extLst>
            </p:cNvPr>
            <p:cNvCxnSpPr>
              <a:cxnSpLocks/>
            </p:cNvCxnSpPr>
            <p:nvPr/>
          </p:nvCxnSpPr>
          <p:spPr>
            <a:xfrm flipH="1">
              <a:off x="9816512" y="3999929"/>
              <a:ext cx="0" cy="567860"/>
            </a:xfrm>
            <a:prstGeom prst="line">
              <a:avLst/>
            </a:prstGeom>
            <a:noFill/>
            <a:ln>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sp>
          <p:nvSpPr>
            <p:cNvPr id="14" name="íṡlîďè">
              <a:extLst>
                <a:ext uri="{FF2B5EF4-FFF2-40B4-BE49-F238E27FC236}">
                  <a16:creationId xmlns:a16="http://schemas.microsoft.com/office/drawing/2014/main" id="{1D8562D9-D927-24D0-AA34-72C061DA9BBC}"/>
                </a:ext>
              </a:extLst>
            </p:cNvPr>
            <p:cNvSpPr/>
            <p:nvPr/>
          </p:nvSpPr>
          <p:spPr>
            <a:xfrm flipH="1">
              <a:off x="8592174" y="4567789"/>
              <a:ext cx="2448678" cy="880105"/>
            </a:xfrm>
            <a:prstGeom prst="roundRect">
              <a:avLst>
                <a:gd name="adj" fmla="val 10600"/>
              </a:avLst>
            </a:prstGeom>
            <a:solidFill>
              <a:schemeClr val="tx2">
                <a:alpha val="15000"/>
              </a:schemeClr>
            </a:solidFill>
            <a:ln w="6055" cap="flat">
              <a:noFill/>
              <a:prstDash val="solid"/>
              <a:miter/>
            </a:ln>
          </p:spPr>
          <p:txBody>
            <a:bodyPr lIns="91440" tIns="45720" rIns="91440" bIns="45720" rtlCol="0" anchor="ctr">
              <a:noAutofit/>
            </a:bodyPr>
            <a:lstStyle/>
            <a:p>
              <a:pPr algn="ctr" defTabSz="913765">
                <a:lnSpc>
                  <a:spcPct val="130000"/>
                </a:lnSpc>
              </a:pPr>
              <a:r>
                <a:rPr lang="en-US" altLang="zh-CN" b="1" dirty="0"/>
                <a:t>3. </a:t>
              </a:r>
              <a:r>
                <a:rPr lang="zh-CN" altLang="en-US" b="1" dirty="0"/>
                <a:t>确定本企业产品在市场中的位置</a:t>
              </a:r>
              <a:endParaRPr lang="en-US" altLang="zh-CN" b="1" dirty="0">
                <a:solidFill>
                  <a:schemeClr val="tx1"/>
                </a:solidFill>
              </a:endParaRPr>
            </a:p>
          </p:txBody>
        </p:sp>
        <p:sp>
          <p:nvSpPr>
            <p:cNvPr id="15" name="îšļiḍé">
              <a:extLst>
                <a:ext uri="{FF2B5EF4-FFF2-40B4-BE49-F238E27FC236}">
                  <a16:creationId xmlns:a16="http://schemas.microsoft.com/office/drawing/2014/main" id="{C840416A-73BD-5CD5-282E-972A5F465B24}"/>
                </a:ext>
              </a:extLst>
            </p:cNvPr>
            <p:cNvSpPr/>
            <p:nvPr/>
          </p:nvSpPr>
          <p:spPr>
            <a:xfrm>
              <a:off x="4871661" y="4567789"/>
              <a:ext cx="2448678" cy="880109"/>
            </a:xfrm>
            <a:prstGeom prst="roundRect">
              <a:avLst>
                <a:gd name="adj" fmla="val 10600"/>
              </a:avLst>
            </a:prstGeom>
            <a:solidFill>
              <a:schemeClr val="tx2">
                <a:alpha val="15000"/>
              </a:schemeClr>
            </a:solidFill>
            <a:ln w="6055" cap="flat">
              <a:noFill/>
              <a:prstDash val="solid"/>
              <a:miter/>
            </a:ln>
          </p:spPr>
          <p:txBody>
            <a:bodyPr lIns="91440" tIns="45720" rIns="91440" bIns="45720" rtlCol="0" anchor="ctr">
              <a:noAutofit/>
            </a:bodyPr>
            <a:lstStyle/>
            <a:p>
              <a:pPr algn="ctr" defTabSz="913765">
                <a:lnSpc>
                  <a:spcPct val="130000"/>
                </a:lnSpc>
              </a:pPr>
              <a:r>
                <a:rPr lang="en-US" altLang="zh-CN" b="1" dirty="0"/>
                <a:t>2. </a:t>
              </a:r>
              <a:r>
                <a:rPr lang="zh-CN" altLang="en-US" b="1" dirty="0"/>
                <a:t>明确目标市场的现有竞争状况</a:t>
              </a:r>
              <a:endParaRPr lang="en-US" altLang="zh-CN" b="1" dirty="0">
                <a:solidFill>
                  <a:schemeClr val="tx1"/>
                </a:solidFill>
              </a:endParaRPr>
            </a:p>
          </p:txBody>
        </p:sp>
      </p:grpSp>
      <p:sp>
        <p:nvSpPr>
          <p:cNvPr id="16" name="îSļíḋe">
            <a:extLst>
              <a:ext uri="{FF2B5EF4-FFF2-40B4-BE49-F238E27FC236}">
                <a16:creationId xmlns:a16="http://schemas.microsoft.com/office/drawing/2014/main" id="{5B3276EE-8A07-4DF4-0664-CC2C483C1BA9}"/>
              </a:ext>
            </a:extLst>
          </p:cNvPr>
          <p:cNvSpPr/>
          <p:nvPr/>
        </p:nvSpPr>
        <p:spPr>
          <a:xfrm>
            <a:off x="660400" y="885439"/>
            <a:ext cx="10858500" cy="834825"/>
          </a:xfrm>
          <a:prstGeom prst="rect">
            <a:avLst/>
          </a:prstGeom>
        </p:spPr>
        <p:txBody>
          <a:bodyPr wrap="square" anchor="b" anchorCtr="0">
            <a:noAutofit/>
          </a:bodyPr>
          <a:lstStyle/>
          <a:p>
            <a:pPr>
              <a:buSzPct val="25000"/>
            </a:pPr>
            <a:r>
              <a:rPr lang="zh-CN" altLang="en-US" sz="2800" b="1" dirty="0">
                <a:solidFill>
                  <a:schemeClr val="accent1"/>
                </a:solidFill>
              </a:rPr>
              <a:t>一、 市场定位的含义</a:t>
            </a:r>
          </a:p>
        </p:txBody>
      </p:sp>
      <p:sp>
        <p:nvSpPr>
          <p:cNvPr id="17" name="íś1ïḍè">
            <a:extLst>
              <a:ext uri="{FF2B5EF4-FFF2-40B4-BE49-F238E27FC236}">
                <a16:creationId xmlns:a16="http://schemas.microsoft.com/office/drawing/2014/main" id="{A29AB01A-010E-51F7-9198-ACBB04D28632}"/>
              </a:ext>
            </a:extLst>
          </p:cNvPr>
          <p:cNvSpPr txBox="1"/>
          <p:nvPr/>
        </p:nvSpPr>
        <p:spPr>
          <a:xfrm>
            <a:off x="660400" y="1732964"/>
            <a:ext cx="10858500" cy="646331"/>
          </a:xfrm>
          <a:prstGeom prst="rect">
            <a:avLst/>
          </a:prstGeom>
          <a:noFill/>
        </p:spPr>
        <p:txBody>
          <a:bodyPr wrap="square" rtlCol="0" anchor="t" anchorCtr="0">
            <a:spAutoFit/>
          </a:bodyPr>
          <a:lstStyle>
            <a:defPPr>
              <a:defRPr lang="zh-CN"/>
            </a:defPPr>
            <a:lvl1pPr algn="ctr">
              <a:lnSpc>
                <a:spcPct val="150000"/>
              </a:lnSpc>
              <a:defRPr sz="1200">
                <a:solidFill>
                  <a:schemeClr val="bg1">
                    <a:lumMod val="50000"/>
                  </a:schemeClr>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00000"/>
              </a:lnSpc>
            </a:pPr>
            <a:r>
              <a:rPr lang="zh-CN" altLang="en-US" sz="1800" b="1" dirty="0">
                <a:solidFill>
                  <a:schemeClr val="tx1"/>
                </a:solidFill>
              </a:rPr>
              <a:t>所谓市场定位，就是指企业根据所选定的目标市场的竞争状况和自身条件，确定企业和产品在目标市场上的特色、形象和位置的过程。</a:t>
            </a:r>
          </a:p>
        </p:txBody>
      </p:sp>
      <p:sp>
        <p:nvSpPr>
          <p:cNvPr id="19" name="文本框 18">
            <a:extLst>
              <a:ext uri="{FF2B5EF4-FFF2-40B4-BE49-F238E27FC236}">
                <a16:creationId xmlns:a16="http://schemas.microsoft.com/office/drawing/2014/main" id="{EB4A9A62-8116-4B6F-8FA3-37766C2CBFA5}"/>
              </a:ext>
            </a:extLst>
          </p:cNvPr>
          <p:cNvSpPr txBox="1"/>
          <p:nvPr/>
        </p:nvSpPr>
        <p:spPr>
          <a:xfrm>
            <a:off x="587615" y="306753"/>
            <a:ext cx="3933014"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第三节  市场定位</a:t>
            </a:r>
          </a:p>
        </p:txBody>
      </p:sp>
    </p:spTree>
    <p:custDataLst>
      <p:tags r:id="rId1"/>
    </p:custDataLst>
    <p:extLst>
      <p:ext uri="{BB962C8B-B14F-4D97-AF65-F5344CB8AC3E}">
        <p14:creationId xmlns:p14="http://schemas.microsoft.com/office/powerpoint/2010/main" val="32168511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îSľiḓe"/>
        <p:cNvGrpSpPr/>
        <p:nvPr/>
      </p:nvGrpSpPr>
      <p:grpSpPr>
        <a:xfrm>
          <a:off x="0" y="0"/>
          <a:ext cx="0" cy="0"/>
          <a:chOff x="0" y="0"/>
          <a:chExt cx="0" cy="0"/>
        </a:xfrm>
      </p:grpSpPr>
      <p:grpSp>
        <p:nvGrpSpPr>
          <p:cNvPr id="4" name="íšḻïďè">
            <a:extLst>
              <a:ext uri="{FF2B5EF4-FFF2-40B4-BE49-F238E27FC236}">
                <a16:creationId xmlns:a16="http://schemas.microsoft.com/office/drawing/2014/main" id="{0B441D19-B0EA-2A90-1835-A85A76FCFF5D}"/>
              </a:ext>
            </a:extLst>
          </p:cNvPr>
          <p:cNvGrpSpPr>
            <a:grpSpLocks noChangeAspect="1"/>
          </p:cNvGrpSpPr>
          <p:nvPr/>
        </p:nvGrpSpPr>
        <p:grpSpPr>
          <a:xfrm>
            <a:off x="587615" y="1411785"/>
            <a:ext cx="5112272" cy="2909295"/>
            <a:chOff x="587615" y="1449850"/>
            <a:chExt cx="5112272" cy="2909295"/>
          </a:xfrm>
        </p:grpSpPr>
        <p:grpSp>
          <p:nvGrpSpPr>
            <p:cNvPr id="6" name="îṡlïďè">
              <a:extLst>
                <a:ext uri="{FF2B5EF4-FFF2-40B4-BE49-F238E27FC236}">
                  <a16:creationId xmlns:a16="http://schemas.microsoft.com/office/drawing/2014/main" id="{F9F531B2-B5FC-84F3-FF09-54426183A02F}"/>
                </a:ext>
              </a:extLst>
            </p:cNvPr>
            <p:cNvGrpSpPr/>
            <p:nvPr/>
          </p:nvGrpSpPr>
          <p:grpSpPr>
            <a:xfrm>
              <a:off x="821765" y="2798629"/>
              <a:ext cx="4878122" cy="1560516"/>
              <a:chOff x="821765" y="2798629"/>
              <a:chExt cx="4878122" cy="1560516"/>
            </a:xfrm>
          </p:grpSpPr>
          <p:grpSp>
            <p:nvGrpSpPr>
              <p:cNvPr id="8" name="íṧḻïḍé">
                <a:extLst>
                  <a:ext uri="{FF2B5EF4-FFF2-40B4-BE49-F238E27FC236}">
                    <a16:creationId xmlns:a16="http://schemas.microsoft.com/office/drawing/2014/main" id="{834EA740-6344-BA32-ED58-3575B793EECD}"/>
                  </a:ext>
                </a:extLst>
              </p:cNvPr>
              <p:cNvGrpSpPr/>
              <p:nvPr/>
            </p:nvGrpSpPr>
            <p:grpSpPr>
              <a:xfrm>
                <a:off x="821765" y="2798629"/>
                <a:ext cx="4878122" cy="461665"/>
                <a:chOff x="660400" y="2391626"/>
                <a:chExt cx="4878122" cy="461665"/>
              </a:xfrm>
            </p:grpSpPr>
            <p:sp>
              <p:nvSpPr>
                <p:cNvPr id="17" name="î$ļíḍê">
                  <a:extLst>
                    <a:ext uri="{FF2B5EF4-FFF2-40B4-BE49-F238E27FC236}">
                      <a16:creationId xmlns:a16="http://schemas.microsoft.com/office/drawing/2014/main" id="{DB13B858-7F52-BDF9-C891-77FD40139257}"/>
                    </a:ext>
                  </a:extLst>
                </p:cNvPr>
                <p:cNvSpPr txBox="1"/>
                <p:nvPr/>
              </p:nvSpPr>
              <p:spPr>
                <a:xfrm>
                  <a:off x="927674" y="2391626"/>
                  <a:ext cx="4610848" cy="461665"/>
                </a:xfrm>
                <a:prstGeom prst="rect">
                  <a:avLst/>
                </a:prstGeom>
                <a:noFill/>
              </p:spPr>
              <p:txBody>
                <a:bodyPr wrap="square">
                  <a:spAutoFit/>
                </a:bodyPr>
                <a:lstStyle/>
                <a:p>
                  <a:r>
                    <a:rPr lang="en-US" altLang="zh-CN" sz="2400" b="1" dirty="0"/>
                    <a:t>1.</a:t>
                  </a:r>
                  <a:r>
                    <a:rPr lang="zh-CN" altLang="en-US" sz="2400" b="1" dirty="0"/>
                    <a:t>避强定位</a:t>
                  </a:r>
                  <a:endParaRPr lang="en-GB" sz="2400" b="1" dirty="0"/>
                </a:p>
              </p:txBody>
            </p:sp>
            <p:sp>
              <p:nvSpPr>
                <p:cNvPr id="19" name="išļïde">
                  <a:extLst>
                    <a:ext uri="{FF2B5EF4-FFF2-40B4-BE49-F238E27FC236}">
                      <a16:creationId xmlns:a16="http://schemas.microsoft.com/office/drawing/2014/main" id="{67ACF67D-B6B2-D909-317F-EE0DA60B1912}"/>
                    </a:ext>
                  </a:extLst>
                </p:cNvPr>
                <p:cNvSpPr/>
                <p:nvPr/>
              </p:nvSpPr>
              <p:spPr>
                <a:xfrm>
                  <a:off x="660400" y="2547988"/>
                  <a:ext cx="148940" cy="1489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9" name="iSḻíḍè">
                <a:extLst>
                  <a:ext uri="{FF2B5EF4-FFF2-40B4-BE49-F238E27FC236}">
                    <a16:creationId xmlns:a16="http://schemas.microsoft.com/office/drawing/2014/main" id="{6DA10259-9B5D-E51B-D84F-F361311793F4}"/>
                  </a:ext>
                </a:extLst>
              </p:cNvPr>
              <p:cNvGrpSpPr/>
              <p:nvPr/>
            </p:nvGrpSpPr>
            <p:grpSpPr>
              <a:xfrm>
                <a:off x="821765" y="3897480"/>
                <a:ext cx="4878122" cy="461665"/>
                <a:chOff x="660400" y="3314956"/>
                <a:chExt cx="4878122" cy="461665"/>
              </a:xfrm>
            </p:grpSpPr>
            <p:sp>
              <p:nvSpPr>
                <p:cNvPr id="14" name="ïSliďé">
                  <a:extLst>
                    <a:ext uri="{FF2B5EF4-FFF2-40B4-BE49-F238E27FC236}">
                      <a16:creationId xmlns:a16="http://schemas.microsoft.com/office/drawing/2014/main" id="{95ECF1C6-206A-A9BD-5B58-5D899FD102AF}"/>
                    </a:ext>
                  </a:extLst>
                </p:cNvPr>
                <p:cNvSpPr txBox="1"/>
                <p:nvPr/>
              </p:nvSpPr>
              <p:spPr>
                <a:xfrm>
                  <a:off x="927674" y="3314956"/>
                  <a:ext cx="4610848" cy="461665"/>
                </a:xfrm>
                <a:prstGeom prst="rect">
                  <a:avLst/>
                </a:prstGeom>
                <a:noFill/>
              </p:spPr>
              <p:txBody>
                <a:bodyPr wrap="square">
                  <a:spAutoFit/>
                </a:bodyPr>
                <a:lstStyle/>
                <a:p>
                  <a:r>
                    <a:rPr lang="en-US" altLang="zh-CN" sz="2400" b="1" dirty="0"/>
                    <a:t>2.</a:t>
                  </a:r>
                  <a:r>
                    <a:rPr lang="zh-CN" altLang="en-US" sz="2400" b="1" dirty="0"/>
                    <a:t>迎头定位</a:t>
                  </a:r>
                  <a:endParaRPr lang="en-GB" sz="2400" b="1" dirty="0"/>
                </a:p>
              </p:txBody>
            </p:sp>
            <p:sp>
              <p:nvSpPr>
                <p:cNvPr id="16" name="ïš1îḓè">
                  <a:extLst>
                    <a:ext uri="{FF2B5EF4-FFF2-40B4-BE49-F238E27FC236}">
                      <a16:creationId xmlns:a16="http://schemas.microsoft.com/office/drawing/2014/main" id="{0B56D728-032B-E08B-8FE0-420C80FC4641}"/>
                    </a:ext>
                  </a:extLst>
                </p:cNvPr>
                <p:cNvSpPr/>
                <p:nvPr/>
              </p:nvSpPr>
              <p:spPr>
                <a:xfrm>
                  <a:off x="660400" y="3471318"/>
                  <a:ext cx="148940" cy="1489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sp>
          <p:nvSpPr>
            <p:cNvPr id="7" name="îşľïde">
              <a:extLst>
                <a:ext uri="{FF2B5EF4-FFF2-40B4-BE49-F238E27FC236}">
                  <a16:creationId xmlns:a16="http://schemas.microsoft.com/office/drawing/2014/main" id="{C950E278-3A87-9FF3-713A-D833B16553B0}"/>
                </a:ext>
              </a:extLst>
            </p:cNvPr>
            <p:cNvSpPr txBox="1"/>
            <p:nvPr/>
          </p:nvSpPr>
          <p:spPr>
            <a:xfrm>
              <a:off x="587615" y="1449850"/>
              <a:ext cx="3515706" cy="523220"/>
            </a:xfrm>
            <a:prstGeom prst="rect">
              <a:avLst/>
            </a:prstGeom>
            <a:noFill/>
          </p:spPr>
          <p:txBody>
            <a:bodyPr wrap="none">
              <a:spAutoFit/>
            </a:bodyPr>
            <a:lstStyle/>
            <a:p>
              <a:pPr lvl="0" defTabSz="913765">
                <a:buSzPct val="25000"/>
                <a:defRPr/>
              </a:pPr>
              <a:r>
                <a:rPr lang="zh-CN" altLang="en-US" sz="2800" b="1" dirty="0"/>
                <a:t>三、 市场定位的策略</a:t>
              </a:r>
              <a:endParaRPr lang="en-US" altLang="zh-CN" sz="2800" b="1" dirty="0"/>
            </a:p>
          </p:txBody>
        </p:sp>
      </p:grpSp>
      <p:sp>
        <p:nvSpPr>
          <p:cNvPr id="20" name="文本框 19">
            <a:extLst>
              <a:ext uri="{FF2B5EF4-FFF2-40B4-BE49-F238E27FC236}">
                <a16:creationId xmlns:a16="http://schemas.microsoft.com/office/drawing/2014/main" id="{8C647AE4-5721-4F7D-9702-2AC8A19EC156}"/>
              </a:ext>
            </a:extLst>
          </p:cNvPr>
          <p:cNvSpPr txBox="1"/>
          <p:nvPr/>
        </p:nvSpPr>
        <p:spPr>
          <a:xfrm>
            <a:off x="587615" y="306753"/>
            <a:ext cx="3933014"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第三节  市场定位</a:t>
            </a:r>
          </a:p>
        </p:txBody>
      </p:sp>
      <p:pic>
        <p:nvPicPr>
          <p:cNvPr id="2" name="图片 1">
            <a:extLst>
              <a:ext uri="{FF2B5EF4-FFF2-40B4-BE49-F238E27FC236}">
                <a16:creationId xmlns:a16="http://schemas.microsoft.com/office/drawing/2014/main" id="{7629FD6A-83AA-4600-9689-7A37BBA7CFB5}"/>
              </a:ext>
            </a:extLst>
          </p:cNvPr>
          <p:cNvPicPr>
            <a:picLocks noChangeAspect="1"/>
          </p:cNvPicPr>
          <p:nvPr/>
        </p:nvPicPr>
        <p:blipFill>
          <a:blip r:embed="rId3"/>
          <a:stretch>
            <a:fillRect/>
          </a:stretch>
        </p:blipFill>
        <p:spPr>
          <a:xfrm>
            <a:off x="5603635" y="2225198"/>
            <a:ext cx="5227583" cy="3268434"/>
          </a:xfrm>
          <a:prstGeom prst="rect">
            <a:avLst/>
          </a:prstGeom>
        </p:spPr>
      </p:pic>
      <p:sp>
        <p:nvSpPr>
          <p:cNvPr id="21" name="íṡľiḑê">
            <a:extLst>
              <a:ext uri="{FF2B5EF4-FFF2-40B4-BE49-F238E27FC236}">
                <a16:creationId xmlns:a16="http://schemas.microsoft.com/office/drawing/2014/main" id="{DF3A25E6-66C9-492B-8B1A-264857323E43}"/>
              </a:ext>
            </a:extLst>
          </p:cNvPr>
          <p:cNvSpPr txBox="1"/>
          <p:nvPr/>
        </p:nvSpPr>
        <p:spPr>
          <a:xfrm>
            <a:off x="720079" y="4963214"/>
            <a:ext cx="4531428" cy="615553"/>
          </a:xfrm>
          <a:prstGeom prst="rect">
            <a:avLst/>
          </a:prstGeom>
          <a:noFill/>
        </p:spPr>
        <p:txBody>
          <a:bodyPr wrap="square">
            <a:sp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b="1" i="0" u="none" strike="noStrike" kern="1200" cap="none" spc="0" normalizeH="0" baseline="0" noProof="0" dirty="0">
                <a:ln>
                  <a:noFill/>
                </a:ln>
                <a:solidFill>
                  <a:schemeClr val="accent1"/>
                </a:solidFill>
                <a:effectLst/>
                <a:uLnTx/>
                <a:uFillTx/>
              </a:rPr>
              <a:t>要点</a:t>
            </a:r>
            <a:r>
              <a:rPr lang="zh-CN" altLang="en-US" b="1" dirty="0">
                <a:solidFill>
                  <a:schemeClr val="accent1"/>
                </a:solidFill>
              </a:rPr>
              <a:t>警句：</a:t>
            </a:r>
            <a:endParaRPr lang="en-US" altLang="zh-CN" b="1" dirty="0">
              <a:solidFill>
                <a:schemeClr val="accent1"/>
              </a:solidFill>
            </a:endParaRPr>
          </a:p>
          <a:p>
            <a:pPr lvl="0" defTabSz="913765">
              <a:buSzPct val="25000"/>
              <a:defRPr/>
            </a:pPr>
            <a:r>
              <a:rPr lang="zh-CN" altLang="en-US" sz="1600" b="1" dirty="0">
                <a:solidFill>
                  <a:schemeClr val="bg2">
                    <a:lumMod val="25000"/>
                  </a:schemeClr>
                </a:solidFill>
              </a:rPr>
              <a:t>中小型企业产品定位关键在于避强。</a:t>
            </a:r>
            <a:endParaRPr kumimoji="0" lang="en-US" altLang="zh-CN" sz="1600" b="1" i="0" u="none" strike="noStrike" kern="1200" cap="none" spc="0" normalizeH="0" baseline="0" noProof="0" dirty="0">
              <a:ln>
                <a:noFill/>
              </a:ln>
              <a:solidFill>
                <a:schemeClr val="bg2">
                  <a:lumMod val="25000"/>
                </a:schemeClr>
              </a:solidFill>
              <a:effectLst/>
              <a:uLnTx/>
              <a:uFillTx/>
            </a:endParaRPr>
          </a:p>
        </p:txBody>
      </p:sp>
    </p:spTree>
    <p:custDataLst>
      <p:tags r:id="rId1"/>
    </p:custDataLst>
    <p:extLst>
      <p:ext uri="{BB962C8B-B14F-4D97-AF65-F5344CB8AC3E}">
        <p14:creationId xmlns:p14="http://schemas.microsoft.com/office/powerpoint/2010/main" val="160401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CE2BF0F4-375B-8E96-D974-6BF8E3002967}"/>
              </a:ext>
            </a:extLst>
          </p:cNvPr>
          <p:cNvGrpSpPr/>
          <p:nvPr/>
        </p:nvGrpSpPr>
        <p:grpSpPr>
          <a:xfrm>
            <a:off x="655392" y="1130300"/>
            <a:ext cx="10575626" cy="5000312"/>
            <a:chOff x="655392" y="804231"/>
            <a:chExt cx="10575626" cy="5000312"/>
          </a:xfrm>
        </p:grpSpPr>
        <p:sp>
          <p:nvSpPr>
            <p:cNvPr id="4" name="圆角矩形 1">
              <a:extLst>
                <a:ext uri="{FF2B5EF4-FFF2-40B4-BE49-F238E27FC236}">
                  <a16:creationId xmlns:a16="http://schemas.microsoft.com/office/drawing/2014/main" id="{7D3AB534-B1C1-20A4-DCBB-1535879BEB9C}"/>
                </a:ext>
              </a:extLst>
            </p:cNvPr>
            <p:cNvSpPr/>
            <p:nvPr/>
          </p:nvSpPr>
          <p:spPr>
            <a:xfrm>
              <a:off x="655392" y="804231"/>
              <a:ext cx="611182" cy="612000"/>
            </a:xfrm>
            <a:prstGeom prst="round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3949EC0B-8D1A-C494-AA32-FC9F0BB508BF}"/>
                </a:ext>
              </a:extLst>
            </p:cNvPr>
            <p:cNvSpPr/>
            <p:nvPr/>
          </p:nvSpPr>
          <p:spPr>
            <a:xfrm>
              <a:off x="960982" y="930919"/>
              <a:ext cx="2476646" cy="525465"/>
            </a:xfrm>
            <a:prstGeom prst="rect">
              <a:avLst/>
            </a:prstGeom>
          </p:spPr>
          <p:txBody>
            <a:bodyPr wrap="square" anchor="b" anchorCtr="0">
              <a:noAutofit/>
            </a:bodyPr>
            <a:lstStyle/>
            <a:p>
              <a:pPr>
                <a:buSzPct val="25000"/>
              </a:pPr>
              <a:r>
                <a:rPr lang="zh-CN" altLang="en-US" sz="2800" b="1" dirty="0"/>
                <a:t>四、 重新定位</a:t>
              </a:r>
              <a:endParaRPr lang="en-US" altLang="zh-CN" sz="2800" b="1" dirty="0"/>
            </a:p>
          </p:txBody>
        </p:sp>
        <p:grpSp>
          <p:nvGrpSpPr>
            <p:cNvPr id="6" name="组合 5">
              <a:extLst>
                <a:ext uri="{FF2B5EF4-FFF2-40B4-BE49-F238E27FC236}">
                  <a16:creationId xmlns:a16="http://schemas.microsoft.com/office/drawing/2014/main" id="{A64F9608-B2AD-9411-4E57-21F5AFB593FB}"/>
                </a:ext>
              </a:extLst>
            </p:cNvPr>
            <p:cNvGrpSpPr/>
            <p:nvPr/>
          </p:nvGrpSpPr>
          <p:grpSpPr>
            <a:xfrm>
              <a:off x="960982" y="2425701"/>
              <a:ext cx="10270036" cy="3378842"/>
              <a:chOff x="960982" y="2425701"/>
              <a:chExt cx="10270036" cy="3378842"/>
            </a:xfrm>
          </p:grpSpPr>
          <p:grpSp>
            <p:nvGrpSpPr>
              <p:cNvPr id="7" name="组合 6">
                <a:extLst>
                  <a:ext uri="{FF2B5EF4-FFF2-40B4-BE49-F238E27FC236}">
                    <a16:creationId xmlns:a16="http://schemas.microsoft.com/office/drawing/2014/main" id="{5F65636F-B511-DA58-964B-5753E3606177}"/>
                  </a:ext>
                </a:extLst>
              </p:cNvPr>
              <p:cNvGrpSpPr/>
              <p:nvPr/>
            </p:nvGrpSpPr>
            <p:grpSpPr>
              <a:xfrm>
                <a:off x="960982" y="2425701"/>
                <a:ext cx="2963317" cy="3378842"/>
                <a:chOff x="960983" y="2438401"/>
                <a:chExt cx="2286000" cy="3378842"/>
              </a:xfrm>
            </p:grpSpPr>
            <p:sp>
              <p:nvSpPr>
                <p:cNvPr id="47" name="圆角矩形 3">
                  <a:extLst>
                    <a:ext uri="{FF2B5EF4-FFF2-40B4-BE49-F238E27FC236}">
                      <a16:creationId xmlns:a16="http://schemas.microsoft.com/office/drawing/2014/main" id="{E0892CE9-B465-1597-D114-726C4C7FB73C}"/>
                    </a:ext>
                  </a:extLst>
                </p:cNvPr>
                <p:cNvSpPr/>
                <p:nvPr/>
              </p:nvSpPr>
              <p:spPr>
                <a:xfrm>
                  <a:off x="960983" y="2438401"/>
                  <a:ext cx="2286000" cy="3378842"/>
                </a:xfrm>
                <a:prstGeom prst="roundRect">
                  <a:avLst>
                    <a:gd name="adj" fmla="val 7000"/>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6">
                  <a:extLst>
                    <a:ext uri="{FF2B5EF4-FFF2-40B4-BE49-F238E27FC236}">
                      <a16:creationId xmlns:a16="http://schemas.microsoft.com/office/drawing/2014/main" id="{4B023E11-654A-0BBF-2745-78802D4F66CB}"/>
                    </a:ext>
                  </a:extLst>
                </p:cNvPr>
                <p:cNvSpPr/>
                <p:nvPr/>
              </p:nvSpPr>
              <p:spPr>
                <a:xfrm>
                  <a:off x="1238670" y="4490763"/>
                  <a:ext cx="1730626" cy="922899"/>
                </a:xfrm>
                <a:prstGeom prst="roundRect">
                  <a:avLst>
                    <a:gd name="adj" fmla="val 20000"/>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r>
                    <a:rPr lang="en-US" altLang="zh-CN" b="1" dirty="0">
                      <a:solidFill>
                        <a:schemeClr val="bg1"/>
                      </a:solidFill>
                    </a:rPr>
                    <a:t>1. </a:t>
                  </a:r>
                  <a:r>
                    <a:rPr lang="zh-CN" altLang="en-US" b="1" dirty="0">
                      <a:solidFill>
                        <a:schemeClr val="bg1"/>
                      </a:solidFill>
                    </a:rPr>
                    <a:t>因产品变化而重新定位</a:t>
                  </a:r>
                </a:p>
              </p:txBody>
            </p:sp>
          </p:grpSp>
          <p:grpSp>
            <p:nvGrpSpPr>
              <p:cNvPr id="8" name="组合 7">
                <a:extLst>
                  <a:ext uri="{FF2B5EF4-FFF2-40B4-BE49-F238E27FC236}">
                    <a16:creationId xmlns:a16="http://schemas.microsoft.com/office/drawing/2014/main" id="{84AF2B6B-5EBA-9593-D024-B14942852723}"/>
                  </a:ext>
                </a:extLst>
              </p:cNvPr>
              <p:cNvGrpSpPr/>
              <p:nvPr/>
            </p:nvGrpSpPr>
            <p:grpSpPr>
              <a:xfrm>
                <a:off x="4614342" y="2425701"/>
                <a:ext cx="2963317" cy="3378842"/>
                <a:chOff x="960983" y="2438401"/>
                <a:chExt cx="2286000" cy="3378842"/>
              </a:xfrm>
            </p:grpSpPr>
            <p:sp>
              <p:nvSpPr>
                <p:cNvPr id="44" name="圆角矩形 14">
                  <a:extLst>
                    <a:ext uri="{FF2B5EF4-FFF2-40B4-BE49-F238E27FC236}">
                      <a16:creationId xmlns:a16="http://schemas.microsoft.com/office/drawing/2014/main" id="{9EEF481D-3D6A-43B3-F4A3-88964E6F4C2C}"/>
                    </a:ext>
                  </a:extLst>
                </p:cNvPr>
                <p:cNvSpPr/>
                <p:nvPr/>
              </p:nvSpPr>
              <p:spPr>
                <a:xfrm>
                  <a:off x="960983" y="2438401"/>
                  <a:ext cx="2286000" cy="3378842"/>
                </a:xfrm>
                <a:prstGeom prst="roundRect">
                  <a:avLst>
                    <a:gd name="adj" fmla="val 7000"/>
                  </a:avLst>
                </a:prstGeom>
                <a:solidFill>
                  <a:schemeClr val="accent6">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16">
                  <a:extLst>
                    <a:ext uri="{FF2B5EF4-FFF2-40B4-BE49-F238E27FC236}">
                      <a16:creationId xmlns:a16="http://schemas.microsoft.com/office/drawing/2014/main" id="{1062B838-F11C-8E3F-EFE0-ADDAAF97AE6A}"/>
                    </a:ext>
                  </a:extLst>
                </p:cNvPr>
                <p:cNvSpPr/>
                <p:nvPr/>
              </p:nvSpPr>
              <p:spPr>
                <a:xfrm>
                  <a:off x="1238670" y="4490764"/>
                  <a:ext cx="1730626" cy="922898"/>
                </a:xfrm>
                <a:prstGeom prst="roundRect">
                  <a:avLst>
                    <a:gd name="adj" fmla="val 20000"/>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r>
                    <a:rPr lang="en-US" altLang="zh-CN" b="1" dirty="0">
                      <a:solidFill>
                        <a:schemeClr val="bg1"/>
                      </a:solidFill>
                    </a:rPr>
                    <a:t>2. </a:t>
                  </a:r>
                  <a:r>
                    <a:rPr lang="zh-CN" altLang="en-US" b="1" dirty="0">
                      <a:solidFill>
                        <a:schemeClr val="bg1"/>
                      </a:solidFill>
                    </a:rPr>
                    <a:t>因市场需求变化而重新定位</a:t>
                  </a:r>
                  <a:endParaRPr lang="en-US" altLang="zh-CN" b="1" dirty="0">
                    <a:solidFill>
                      <a:schemeClr val="bg1"/>
                    </a:solidFill>
                  </a:endParaRPr>
                </a:p>
              </p:txBody>
            </p:sp>
          </p:grpSp>
          <p:grpSp>
            <p:nvGrpSpPr>
              <p:cNvPr id="9" name="组合 8">
                <a:extLst>
                  <a:ext uri="{FF2B5EF4-FFF2-40B4-BE49-F238E27FC236}">
                    <a16:creationId xmlns:a16="http://schemas.microsoft.com/office/drawing/2014/main" id="{25CCA1BD-C91E-3B6B-8CC3-1FFDB51E422C}"/>
                  </a:ext>
                </a:extLst>
              </p:cNvPr>
              <p:cNvGrpSpPr/>
              <p:nvPr/>
            </p:nvGrpSpPr>
            <p:grpSpPr>
              <a:xfrm>
                <a:off x="8267701" y="2425701"/>
                <a:ext cx="2963317" cy="3378842"/>
                <a:chOff x="960983" y="2438401"/>
                <a:chExt cx="2286000" cy="3378842"/>
              </a:xfrm>
            </p:grpSpPr>
            <p:sp>
              <p:nvSpPr>
                <p:cNvPr id="41" name="圆角矩形 18">
                  <a:extLst>
                    <a:ext uri="{FF2B5EF4-FFF2-40B4-BE49-F238E27FC236}">
                      <a16:creationId xmlns:a16="http://schemas.microsoft.com/office/drawing/2014/main" id="{A6E1CD5E-6DAE-BC9E-1919-8196F51F2891}"/>
                    </a:ext>
                  </a:extLst>
                </p:cNvPr>
                <p:cNvSpPr/>
                <p:nvPr/>
              </p:nvSpPr>
              <p:spPr>
                <a:xfrm>
                  <a:off x="960983" y="2438401"/>
                  <a:ext cx="2286000" cy="3378842"/>
                </a:xfrm>
                <a:prstGeom prst="roundRect">
                  <a:avLst>
                    <a:gd name="adj" fmla="val 7000"/>
                  </a:avLst>
                </a:prstGeom>
                <a:solidFill>
                  <a:schemeClr val="accent4">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20">
                  <a:extLst>
                    <a:ext uri="{FF2B5EF4-FFF2-40B4-BE49-F238E27FC236}">
                      <a16:creationId xmlns:a16="http://schemas.microsoft.com/office/drawing/2014/main" id="{B89837CA-1074-97AB-EB36-643E091F678C}"/>
                    </a:ext>
                  </a:extLst>
                </p:cNvPr>
                <p:cNvSpPr/>
                <p:nvPr/>
              </p:nvSpPr>
              <p:spPr>
                <a:xfrm>
                  <a:off x="1238670" y="4490764"/>
                  <a:ext cx="1730626" cy="922898"/>
                </a:xfrm>
                <a:prstGeom prst="roundRect">
                  <a:avLst>
                    <a:gd name="adj" fmla="val 20000"/>
                  </a:avLst>
                </a:prstGeom>
                <a:gradFill>
                  <a:gsLst>
                    <a:gs pos="0">
                      <a:schemeClr val="accent4">
                        <a:lumMod val="60000"/>
                        <a:lumOff val="40000"/>
                      </a:schemeClr>
                    </a:gs>
                    <a:gs pos="60000">
                      <a:schemeClr val="accent4"/>
                    </a:gs>
                  </a:gsLst>
                  <a:lin ang="2700000" scaled="0"/>
                </a:gradFill>
                <a:ln w="57150" cap="rnd">
                  <a:noFill/>
                  <a:prstDash val="solid"/>
                  <a:round/>
                </a:ln>
                <a:effectLst>
                  <a:outerShdw blurRad="76200" dist="50800" dir="5400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r>
                    <a:rPr lang="en-US" altLang="zh-CN" b="1" dirty="0">
                      <a:solidFill>
                        <a:schemeClr val="bg1"/>
                      </a:solidFill>
                    </a:rPr>
                    <a:t>3. </a:t>
                  </a:r>
                  <a:r>
                    <a:rPr lang="zh-CN" altLang="en-US" b="1" dirty="0">
                      <a:solidFill>
                        <a:schemeClr val="bg1"/>
                      </a:solidFill>
                    </a:rPr>
                    <a:t>因扩展市场而重新定位</a:t>
                  </a:r>
                  <a:endParaRPr lang="en-US" altLang="zh-CN" b="1" dirty="0">
                    <a:solidFill>
                      <a:schemeClr val="bg1"/>
                    </a:solidFill>
                  </a:endParaRPr>
                </a:p>
              </p:txBody>
            </p:sp>
          </p:grpSp>
          <p:grpSp>
            <p:nvGrpSpPr>
              <p:cNvPr id="10" name="组合 9">
                <a:extLst>
                  <a:ext uri="{FF2B5EF4-FFF2-40B4-BE49-F238E27FC236}">
                    <a16:creationId xmlns:a16="http://schemas.microsoft.com/office/drawing/2014/main" id="{0510565E-66BB-6C5D-E357-8EB5B3514DCC}"/>
                  </a:ext>
                </a:extLst>
              </p:cNvPr>
              <p:cNvGrpSpPr>
                <a:grpSpLocks noChangeAspect="1"/>
              </p:cNvGrpSpPr>
              <p:nvPr/>
            </p:nvGrpSpPr>
            <p:grpSpPr>
              <a:xfrm>
                <a:off x="9485561" y="2874206"/>
                <a:ext cx="527597" cy="1224000"/>
                <a:chOff x="7795164" y="4910517"/>
                <a:chExt cx="324802" cy="753525"/>
              </a:xfrm>
              <a:solidFill>
                <a:schemeClr val="accent4"/>
              </a:solidFill>
            </p:grpSpPr>
            <p:sp>
              <p:nvSpPr>
                <p:cNvPr id="29" name="任意多边形 45">
                  <a:extLst>
                    <a:ext uri="{FF2B5EF4-FFF2-40B4-BE49-F238E27FC236}">
                      <a16:creationId xmlns:a16="http://schemas.microsoft.com/office/drawing/2014/main" id="{C58C2EDF-8B87-CA91-7FAC-196D1B6A2B48}"/>
                    </a:ext>
                  </a:extLst>
                </p:cNvPr>
                <p:cNvSpPr/>
                <p:nvPr/>
              </p:nvSpPr>
              <p:spPr>
                <a:xfrm>
                  <a:off x="7847074" y="4910967"/>
                  <a:ext cx="220851" cy="436461"/>
                </a:xfrm>
                <a:custGeom>
                  <a:avLst/>
                  <a:gdLst>
                    <a:gd name="connsiteX0" fmla="*/ 213649 w 220851"/>
                    <a:gd name="connsiteY0" fmla="*/ 436330 h 436461"/>
                    <a:gd name="connsiteX1" fmla="*/ 5242 w 220851"/>
                    <a:gd name="connsiteY1" fmla="*/ 436330 h 436461"/>
                    <a:gd name="connsiteX2" fmla="*/ -949 w 220851"/>
                    <a:gd name="connsiteY2" fmla="*/ 430139 h 436461"/>
                    <a:gd name="connsiteX3" fmla="*/ -949 w 220851"/>
                    <a:gd name="connsiteY3" fmla="*/ 259927 h 436461"/>
                    <a:gd name="connsiteX4" fmla="*/ 72299 w 220851"/>
                    <a:gd name="connsiteY4" fmla="*/ 29708 h 436461"/>
                    <a:gd name="connsiteX5" fmla="*/ 85348 w 220851"/>
                    <a:gd name="connsiteY5" fmla="*/ 11515 h 436461"/>
                    <a:gd name="connsiteX6" fmla="*/ 88682 w 220851"/>
                    <a:gd name="connsiteY6" fmla="*/ 7991 h 436461"/>
                    <a:gd name="connsiteX7" fmla="*/ 128591 w 220851"/>
                    <a:gd name="connsiteY7" fmla="*/ 7991 h 436461"/>
                    <a:gd name="connsiteX8" fmla="*/ 131353 w 220851"/>
                    <a:gd name="connsiteY8" fmla="*/ 10753 h 436461"/>
                    <a:gd name="connsiteX9" fmla="*/ 146402 w 220851"/>
                    <a:gd name="connsiteY9" fmla="*/ 29231 h 436461"/>
                    <a:gd name="connsiteX10" fmla="*/ 219841 w 220851"/>
                    <a:gd name="connsiteY10" fmla="*/ 257831 h 436461"/>
                    <a:gd name="connsiteX11" fmla="*/ 219841 w 220851"/>
                    <a:gd name="connsiteY11" fmla="*/ 429281 h 436461"/>
                    <a:gd name="connsiteX12" fmla="*/ 214602 w 220851"/>
                    <a:gd name="connsiteY12" fmla="*/ 436273 h 436461"/>
                    <a:gd name="connsiteX13" fmla="*/ 213649 w 220851"/>
                    <a:gd name="connsiteY13" fmla="*/ 436330 h 436461"/>
                    <a:gd name="connsiteX14" fmla="*/ 11434 w 220851"/>
                    <a:gd name="connsiteY14" fmla="*/ 423947 h 436461"/>
                    <a:gd name="connsiteX15" fmla="*/ 207458 w 220851"/>
                    <a:gd name="connsiteY15" fmla="*/ 423947 h 436461"/>
                    <a:gd name="connsiteX16" fmla="*/ 207458 w 220851"/>
                    <a:gd name="connsiteY16" fmla="*/ 258594 h 436461"/>
                    <a:gd name="connsiteX17" fmla="*/ 136593 w 220851"/>
                    <a:gd name="connsiteY17" fmla="*/ 37328 h 436461"/>
                    <a:gd name="connsiteX18" fmla="*/ 122019 w 220851"/>
                    <a:gd name="connsiteY18" fmla="*/ 19421 h 436461"/>
                    <a:gd name="connsiteX19" fmla="*/ 120019 w 220851"/>
                    <a:gd name="connsiteY19" fmla="*/ 17421 h 436461"/>
                    <a:gd name="connsiteX20" fmla="*/ 97350 w 220851"/>
                    <a:gd name="connsiteY20" fmla="*/ 17421 h 436461"/>
                    <a:gd name="connsiteX21" fmla="*/ 94968 w 220851"/>
                    <a:gd name="connsiteY21" fmla="*/ 19897 h 436461"/>
                    <a:gd name="connsiteX22" fmla="*/ 82395 w 220851"/>
                    <a:gd name="connsiteY22" fmla="*/ 37518 h 436461"/>
                    <a:gd name="connsiteX23" fmla="*/ 11434 w 220851"/>
                    <a:gd name="connsiteY23" fmla="*/ 260499 h 436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0851" h="436461">
                      <a:moveTo>
                        <a:pt x="213649" y="436330"/>
                      </a:moveTo>
                      <a:lnTo>
                        <a:pt x="5242" y="436330"/>
                      </a:lnTo>
                      <a:cubicBezTo>
                        <a:pt x="1814" y="436330"/>
                        <a:pt x="-949" y="433559"/>
                        <a:pt x="-949" y="430139"/>
                      </a:cubicBezTo>
                      <a:lnTo>
                        <a:pt x="-949" y="259927"/>
                      </a:lnTo>
                      <a:cubicBezTo>
                        <a:pt x="-1140" y="177431"/>
                        <a:pt x="24483" y="96935"/>
                        <a:pt x="72299" y="29708"/>
                      </a:cubicBezTo>
                      <a:lnTo>
                        <a:pt x="85348" y="11515"/>
                      </a:lnTo>
                      <a:lnTo>
                        <a:pt x="88682" y="7991"/>
                      </a:lnTo>
                      <a:cubicBezTo>
                        <a:pt x="99826" y="-2839"/>
                        <a:pt x="117447" y="-2839"/>
                        <a:pt x="128591" y="7991"/>
                      </a:cubicBezTo>
                      <a:cubicBezTo>
                        <a:pt x="129544" y="8867"/>
                        <a:pt x="130496" y="9781"/>
                        <a:pt x="131353" y="10753"/>
                      </a:cubicBezTo>
                      <a:lnTo>
                        <a:pt x="146402" y="29231"/>
                      </a:lnTo>
                      <a:cubicBezTo>
                        <a:pt x="193743" y="96078"/>
                        <a:pt x="219460" y="175897"/>
                        <a:pt x="219841" y="257831"/>
                      </a:cubicBezTo>
                      <a:lnTo>
                        <a:pt x="219841" y="429281"/>
                      </a:lnTo>
                      <a:cubicBezTo>
                        <a:pt x="220316" y="432673"/>
                        <a:pt x="217935" y="435797"/>
                        <a:pt x="214602" y="436273"/>
                      </a:cubicBezTo>
                      <a:cubicBezTo>
                        <a:pt x="214222" y="436311"/>
                        <a:pt x="213935" y="436330"/>
                        <a:pt x="213649" y="436330"/>
                      </a:cubicBezTo>
                      <a:close/>
                      <a:moveTo>
                        <a:pt x="11434" y="423947"/>
                      </a:moveTo>
                      <a:lnTo>
                        <a:pt x="207458" y="423947"/>
                      </a:lnTo>
                      <a:lnTo>
                        <a:pt x="207458" y="258594"/>
                      </a:lnTo>
                      <a:cubicBezTo>
                        <a:pt x="207172" y="179308"/>
                        <a:pt x="182407" y="102041"/>
                        <a:pt x="136593" y="37328"/>
                      </a:cubicBezTo>
                      <a:lnTo>
                        <a:pt x="122019" y="19421"/>
                      </a:lnTo>
                      <a:lnTo>
                        <a:pt x="120019" y="17421"/>
                      </a:lnTo>
                      <a:cubicBezTo>
                        <a:pt x="113732" y="11201"/>
                        <a:pt x="103635" y="11201"/>
                        <a:pt x="97350" y="17421"/>
                      </a:cubicBezTo>
                      <a:lnTo>
                        <a:pt x="94968" y="19897"/>
                      </a:lnTo>
                      <a:lnTo>
                        <a:pt x="82395" y="37518"/>
                      </a:lnTo>
                      <a:cubicBezTo>
                        <a:pt x="36103" y="102622"/>
                        <a:pt x="11243" y="180593"/>
                        <a:pt x="11434" y="260499"/>
                      </a:cubicBezTo>
                      <a:close/>
                    </a:path>
                  </a:pathLst>
                </a:custGeom>
                <a:grpFill/>
                <a:ln w="9525" cap="flat">
                  <a:noFill/>
                  <a:prstDash val="solid"/>
                  <a:miter/>
                </a:ln>
              </p:spPr>
              <p:txBody>
                <a:bodyPr rtlCol="0" anchor="ctr"/>
                <a:lstStyle/>
                <a:p>
                  <a:endParaRPr lang="zh-CN" altLang="en-US"/>
                </a:p>
              </p:txBody>
            </p:sp>
            <p:sp>
              <p:nvSpPr>
                <p:cNvPr id="30" name="任意多边形 46">
                  <a:extLst>
                    <a:ext uri="{FF2B5EF4-FFF2-40B4-BE49-F238E27FC236}">
                      <a16:creationId xmlns:a16="http://schemas.microsoft.com/office/drawing/2014/main" id="{DBD6CDCE-09D5-DA2C-4F6E-56E32E80CEC3}"/>
                    </a:ext>
                  </a:extLst>
                </p:cNvPr>
                <p:cNvSpPr/>
                <p:nvPr/>
              </p:nvSpPr>
              <p:spPr>
                <a:xfrm>
                  <a:off x="8055482" y="5265623"/>
                  <a:ext cx="64484" cy="116572"/>
                </a:xfrm>
                <a:custGeom>
                  <a:avLst/>
                  <a:gdLst>
                    <a:gd name="connsiteX0" fmla="*/ 57438 w 64484"/>
                    <a:gd name="connsiteY0" fmla="*/ 116441 h 116572"/>
                    <a:gd name="connsiteX1" fmla="*/ 5241 w 64484"/>
                    <a:gd name="connsiteY1" fmla="*/ 116441 h 116572"/>
                    <a:gd name="connsiteX2" fmla="*/ -950 w 64484"/>
                    <a:gd name="connsiteY2" fmla="*/ 110249 h 116572"/>
                    <a:gd name="connsiteX3" fmla="*/ -950 w 64484"/>
                    <a:gd name="connsiteY3" fmla="*/ 6046 h 116572"/>
                    <a:gd name="connsiteX4" fmla="*/ 2860 w 64484"/>
                    <a:gd name="connsiteY4" fmla="*/ 331 h 116572"/>
                    <a:gd name="connsiteX5" fmla="*/ 9622 w 64484"/>
                    <a:gd name="connsiteY5" fmla="*/ 1665 h 116572"/>
                    <a:gd name="connsiteX6" fmla="*/ 61725 w 64484"/>
                    <a:gd name="connsiteY6" fmla="*/ 53766 h 116572"/>
                    <a:gd name="connsiteX7" fmla="*/ 63534 w 64484"/>
                    <a:gd name="connsiteY7" fmla="*/ 58148 h 116572"/>
                    <a:gd name="connsiteX8" fmla="*/ 63534 w 64484"/>
                    <a:gd name="connsiteY8" fmla="*/ 110249 h 116572"/>
                    <a:gd name="connsiteX9" fmla="*/ 57438 w 64484"/>
                    <a:gd name="connsiteY9" fmla="*/ 116441 h 116572"/>
                    <a:gd name="connsiteX10" fmla="*/ 11528 w 64484"/>
                    <a:gd name="connsiteY10" fmla="*/ 104059 h 116572"/>
                    <a:gd name="connsiteX11" fmla="*/ 51247 w 64484"/>
                    <a:gd name="connsiteY11" fmla="*/ 104059 h 116572"/>
                    <a:gd name="connsiteX12" fmla="*/ 51247 w 64484"/>
                    <a:gd name="connsiteY12" fmla="*/ 60720 h 116572"/>
                    <a:gd name="connsiteX13" fmla="*/ 11528 w 64484"/>
                    <a:gd name="connsiteY13" fmla="*/ 21000 h 116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484" h="116572">
                      <a:moveTo>
                        <a:pt x="57438" y="116441"/>
                      </a:moveTo>
                      <a:lnTo>
                        <a:pt x="5241" y="116441"/>
                      </a:lnTo>
                      <a:cubicBezTo>
                        <a:pt x="1812" y="116441"/>
                        <a:pt x="-950" y="113669"/>
                        <a:pt x="-950" y="110249"/>
                      </a:cubicBezTo>
                      <a:lnTo>
                        <a:pt x="-950" y="6046"/>
                      </a:lnTo>
                      <a:cubicBezTo>
                        <a:pt x="-950" y="3551"/>
                        <a:pt x="574" y="1312"/>
                        <a:pt x="2860" y="331"/>
                      </a:cubicBezTo>
                      <a:cubicBezTo>
                        <a:pt x="5146" y="-612"/>
                        <a:pt x="7813" y="-88"/>
                        <a:pt x="9622" y="1665"/>
                      </a:cubicBezTo>
                      <a:lnTo>
                        <a:pt x="61725" y="53766"/>
                      </a:lnTo>
                      <a:cubicBezTo>
                        <a:pt x="62868" y="54919"/>
                        <a:pt x="63534" y="56500"/>
                        <a:pt x="63534" y="58148"/>
                      </a:cubicBezTo>
                      <a:lnTo>
                        <a:pt x="63534" y="110249"/>
                      </a:lnTo>
                      <a:cubicBezTo>
                        <a:pt x="63534" y="113631"/>
                        <a:pt x="60867" y="116393"/>
                        <a:pt x="57438" y="116441"/>
                      </a:cubicBezTo>
                      <a:close/>
                      <a:moveTo>
                        <a:pt x="11528" y="104059"/>
                      </a:moveTo>
                      <a:lnTo>
                        <a:pt x="51247" y="104059"/>
                      </a:lnTo>
                      <a:lnTo>
                        <a:pt x="51247" y="60720"/>
                      </a:lnTo>
                      <a:lnTo>
                        <a:pt x="11528" y="21000"/>
                      </a:lnTo>
                      <a:close/>
                    </a:path>
                  </a:pathLst>
                </a:custGeom>
                <a:grpFill/>
                <a:ln w="9525" cap="flat">
                  <a:noFill/>
                  <a:prstDash val="solid"/>
                  <a:miter/>
                </a:ln>
              </p:spPr>
              <p:txBody>
                <a:bodyPr rtlCol="0" anchor="ctr"/>
                <a:lstStyle/>
                <a:p>
                  <a:endParaRPr lang="zh-CN" altLang="en-US"/>
                </a:p>
              </p:txBody>
            </p:sp>
            <p:sp>
              <p:nvSpPr>
                <p:cNvPr id="31" name="任意多边形 47">
                  <a:extLst>
                    <a:ext uri="{FF2B5EF4-FFF2-40B4-BE49-F238E27FC236}">
                      <a16:creationId xmlns:a16="http://schemas.microsoft.com/office/drawing/2014/main" id="{782575D1-D2F9-82CF-C766-69B54EB7742F}"/>
                    </a:ext>
                  </a:extLst>
                </p:cNvPr>
                <p:cNvSpPr/>
                <p:nvPr/>
              </p:nvSpPr>
              <p:spPr>
                <a:xfrm>
                  <a:off x="7881905" y="5404865"/>
                  <a:ext cx="151646" cy="64103"/>
                </a:xfrm>
                <a:custGeom>
                  <a:avLst/>
                  <a:gdLst>
                    <a:gd name="connsiteX0" fmla="*/ 144338 w 151646"/>
                    <a:gd name="connsiteY0" fmla="*/ 63971 h 64103"/>
                    <a:gd name="connsiteX1" fmla="*/ 5273 w 151646"/>
                    <a:gd name="connsiteY1" fmla="*/ 63971 h 64103"/>
                    <a:gd name="connsiteX2" fmla="*/ -918 w 151646"/>
                    <a:gd name="connsiteY2" fmla="*/ 57780 h 64103"/>
                    <a:gd name="connsiteX3" fmla="*/ 7845 w 151646"/>
                    <a:gd name="connsiteY3" fmla="*/ 22443 h 64103"/>
                    <a:gd name="connsiteX4" fmla="*/ 17370 w 151646"/>
                    <a:gd name="connsiteY4" fmla="*/ 3393 h 64103"/>
                    <a:gd name="connsiteX5" fmla="*/ 22894 w 151646"/>
                    <a:gd name="connsiteY5" fmla="*/ -132 h 64103"/>
                    <a:gd name="connsiteX6" fmla="*/ 127097 w 151646"/>
                    <a:gd name="connsiteY6" fmla="*/ -132 h 64103"/>
                    <a:gd name="connsiteX7" fmla="*/ 132718 w 151646"/>
                    <a:gd name="connsiteY7" fmla="*/ 3393 h 64103"/>
                    <a:gd name="connsiteX8" fmla="*/ 142243 w 151646"/>
                    <a:gd name="connsiteY8" fmla="*/ 23395 h 64103"/>
                    <a:gd name="connsiteX9" fmla="*/ 150625 w 151646"/>
                    <a:gd name="connsiteY9" fmla="*/ 56638 h 64103"/>
                    <a:gd name="connsiteX10" fmla="*/ 150625 w 151646"/>
                    <a:gd name="connsiteY10" fmla="*/ 58161 h 64103"/>
                    <a:gd name="connsiteX11" fmla="*/ 144338 w 151646"/>
                    <a:gd name="connsiteY11" fmla="*/ 63971 h 64103"/>
                    <a:gd name="connsiteX12" fmla="*/ 11654 w 151646"/>
                    <a:gd name="connsiteY12" fmla="*/ 51589 h 64103"/>
                    <a:gd name="connsiteX13" fmla="*/ 137671 w 151646"/>
                    <a:gd name="connsiteY13" fmla="*/ 51589 h 64103"/>
                    <a:gd name="connsiteX14" fmla="*/ 130812 w 151646"/>
                    <a:gd name="connsiteY14" fmla="*/ 28443 h 64103"/>
                    <a:gd name="connsiteX15" fmla="*/ 122907 w 151646"/>
                    <a:gd name="connsiteY15" fmla="*/ 11870 h 64103"/>
                    <a:gd name="connsiteX16" fmla="*/ 26418 w 151646"/>
                    <a:gd name="connsiteY16" fmla="*/ 11870 h 64103"/>
                    <a:gd name="connsiteX17" fmla="*/ 18608 w 151646"/>
                    <a:gd name="connsiteY17" fmla="*/ 28348 h 64103"/>
                    <a:gd name="connsiteX18" fmla="*/ 11654 w 151646"/>
                    <a:gd name="connsiteY18" fmla="*/ 51589 h 6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1646" h="64103">
                      <a:moveTo>
                        <a:pt x="144338" y="63971"/>
                      </a:moveTo>
                      <a:lnTo>
                        <a:pt x="5273" y="63971"/>
                      </a:lnTo>
                      <a:cubicBezTo>
                        <a:pt x="1844" y="63971"/>
                        <a:pt x="-918" y="61200"/>
                        <a:pt x="-918" y="57780"/>
                      </a:cubicBezTo>
                      <a:cubicBezTo>
                        <a:pt x="-1300" y="45417"/>
                        <a:pt x="1749" y="33196"/>
                        <a:pt x="7845" y="22443"/>
                      </a:cubicBezTo>
                      <a:lnTo>
                        <a:pt x="17370" y="3393"/>
                      </a:lnTo>
                      <a:cubicBezTo>
                        <a:pt x="18418" y="1240"/>
                        <a:pt x="20513" y="-132"/>
                        <a:pt x="22894" y="-132"/>
                      </a:cubicBezTo>
                      <a:lnTo>
                        <a:pt x="127097" y="-132"/>
                      </a:lnTo>
                      <a:cubicBezTo>
                        <a:pt x="129478" y="-141"/>
                        <a:pt x="131670" y="1230"/>
                        <a:pt x="132718" y="3393"/>
                      </a:cubicBezTo>
                      <a:lnTo>
                        <a:pt x="142243" y="23395"/>
                      </a:lnTo>
                      <a:cubicBezTo>
                        <a:pt x="147481" y="33710"/>
                        <a:pt x="150339" y="45074"/>
                        <a:pt x="150625" y="56638"/>
                      </a:cubicBezTo>
                      <a:cubicBezTo>
                        <a:pt x="150720" y="57142"/>
                        <a:pt x="150720" y="57657"/>
                        <a:pt x="150625" y="58161"/>
                      </a:cubicBezTo>
                      <a:cubicBezTo>
                        <a:pt x="150339" y="61448"/>
                        <a:pt x="147672" y="63981"/>
                        <a:pt x="144338" y="63971"/>
                      </a:cubicBezTo>
                      <a:close/>
                      <a:moveTo>
                        <a:pt x="11654" y="51589"/>
                      </a:moveTo>
                      <a:lnTo>
                        <a:pt x="137671" y="51589"/>
                      </a:lnTo>
                      <a:cubicBezTo>
                        <a:pt x="136813" y="43521"/>
                        <a:pt x="134527" y="35673"/>
                        <a:pt x="130812" y="28443"/>
                      </a:cubicBezTo>
                      <a:lnTo>
                        <a:pt x="122907" y="11870"/>
                      </a:lnTo>
                      <a:lnTo>
                        <a:pt x="26418" y="11870"/>
                      </a:lnTo>
                      <a:lnTo>
                        <a:pt x="18608" y="28348"/>
                      </a:lnTo>
                      <a:cubicBezTo>
                        <a:pt x="14608" y="35473"/>
                        <a:pt x="12226" y="43417"/>
                        <a:pt x="11654" y="51589"/>
                      </a:cubicBezTo>
                      <a:close/>
                    </a:path>
                  </a:pathLst>
                </a:custGeom>
                <a:grpFill/>
                <a:ln w="9525" cap="flat">
                  <a:noFill/>
                  <a:prstDash val="solid"/>
                  <a:miter/>
                </a:ln>
              </p:spPr>
              <p:txBody>
                <a:bodyPr rtlCol="0" anchor="ctr"/>
                <a:lstStyle/>
                <a:p>
                  <a:endParaRPr lang="zh-CN" altLang="en-US"/>
                </a:p>
              </p:txBody>
            </p:sp>
            <p:sp>
              <p:nvSpPr>
                <p:cNvPr id="32" name="任意多边形 48">
                  <a:extLst>
                    <a:ext uri="{FF2B5EF4-FFF2-40B4-BE49-F238E27FC236}">
                      <a16:creationId xmlns:a16="http://schemas.microsoft.com/office/drawing/2014/main" id="{729695B0-ECBB-A95B-0B00-44392EC075A5}"/>
                    </a:ext>
                  </a:extLst>
                </p:cNvPr>
                <p:cNvSpPr/>
                <p:nvPr/>
              </p:nvSpPr>
              <p:spPr>
                <a:xfrm>
                  <a:off x="7795164" y="5265642"/>
                  <a:ext cx="64389" cy="116553"/>
                </a:xfrm>
                <a:custGeom>
                  <a:avLst/>
                  <a:gdLst>
                    <a:gd name="connsiteX0" fmla="*/ 57247 w 64389"/>
                    <a:gd name="connsiteY0" fmla="*/ 116422 h 116553"/>
                    <a:gd name="connsiteX1" fmla="*/ 5241 w 64389"/>
                    <a:gd name="connsiteY1" fmla="*/ 116422 h 116553"/>
                    <a:gd name="connsiteX2" fmla="*/ -950 w 64389"/>
                    <a:gd name="connsiteY2" fmla="*/ 110231 h 116553"/>
                    <a:gd name="connsiteX3" fmla="*/ -950 w 64389"/>
                    <a:gd name="connsiteY3" fmla="*/ 58129 h 116553"/>
                    <a:gd name="connsiteX4" fmla="*/ 859 w 64389"/>
                    <a:gd name="connsiteY4" fmla="*/ 53747 h 116553"/>
                    <a:gd name="connsiteX5" fmla="*/ 52866 w 64389"/>
                    <a:gd name="connsiteY5" fmla="*/ 1646 h 116553"/>
                    <a:gd name="connsiteX6" fmla="*/ 59629 w 64389"/>
                    <a:gd name="connsiteY6" fmla="*/ 312 h 116553"/>
                    <a:gd name="connsiteX7" fmla="*/ 63439 w 64389"/>
                    <a:gd name="connsiteY7" fmla="*/ 6027 h 116553"/>
                    <a:gd name="connsiteX8" fmla="*/ 63439 w 64389"/>
                    <a:gd name="connsiteY8" fmla="*/ 110231 h 116553"/>
                    <a:gd name="connsiteX9" fmla="*/ 57247 w 64389"/>
                    <a:gd name="connsiteY9" fmla="*/ 116422 h 116553"/>
                    <a:gd name="connsiteX10" fmla="*/ 11432 w 64389"/>
                    <a:gd name="connsiteY10" fmla="*/ 104040 h 116553"/>
                    <a:gd name="connsiteX11" fmla="*/ 51056 w 64389"/>
                    <a:gd name="connsiteY11" fmla="*/ 104040 h 116553"/>
                    <a:gd name="connsiteX12" fmla="*/ 51056 w 64389"/>
                    <a:gd name="connsiteY12" fmla="*/ 20981 h 116553"/>
                    <a:gd name="connsiteX13" fmla="*/ 11432 w 64389"/>
                    <a:gd name="connsiteY13" fmla="*/ 60701 h 11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389" h="116553">
                      <a:moveTo>
                        <a:pt x="57247" y="116422"/>
                      </a:moveTo>
                      <a:lnTo>
                        <a:pt x="5241" y="116422"/>
                      </a:lnTo>
                      <a:cubicBezTo>
                        <a:pt x="1812" y="116422"/>
                        <a:pt x="-950" y="113650"/>
                        <a:pt x="-950" y="110231"/>
                      </a:cubicBezTo>
                      <a:lnTo>
                        <a:pt x="-950" y="58129"/>
                      </a:lnTo>
                      <a:cubicBezTo>
                        <a:pt x="-950" y="56482"/>
                        <a:pt x="-284" y="54900"/>
                        <a:pt x="859" y="53747"/>
                      </a:cubicBezTo>
                      <a:lnTo>
                        <a:pt x="52866" y="1646"/>
                      </a:lnTo>
                      <a:cubicBezTo>
                        <a:pt x="54676" y="-78"/>
                        <a:pt x="57343" y="-602"/>
                        <a:pt x="59629" y="312"/>
                      </a:cubicBezTo>
                      <a:cubicBezTo>
                        <a:pt x="61915" y="1294"/>
                        <a:pt x="63439" y="3532"/>
                        <a:pt x="63439" y="6027"/>
                      </a:cubicBezTo>
                      <a:lnTo>
                        <a:pt x="63439" y="110231"/>
                      </a:lnTo>
                      <a:cubicBezTo>
                        <a:pt x="63439" y="113650"/>
                        <a:pt x="60676" y="116422"/>
                        <a:pt x="57247" y="116422"/>
                      </a:cubicBezTo>
                      <a:close/>
                      <a:moveTo>
                        <a:pt x="11432" y="104040"/>
                      </a:moveTo>
                      <a:lnTo>
                        <a:pt x="51056" y="104040"/>
                      </a:lnTo>
                      <a:lnTo>
                        <a:pt x="51056" y="20981"/>
                      </a:lnTo>
                      <a:lnTo>
                        <a:pt x="11432" y="60701"/>
                      </a:lnTo>
                      <a:close/>
                    </a:path>
                  </a:pathLst>
                </a:custGeom>
                <a:grpFill/>
                <a:ln w="9525" cap="flat">
                  <a:noFill/>
                  <a:prstDash val="solid"/>
                  <a:miter/>
                </a:ln>
              </p:spPr>
              <p:txBody>
                <a:bodyPr rtlCol="0" anchor="ctr"/>
                <a:lstStyle/>
                <a:p>
                  <a:endParaRPr lang="zh-CN" altLang="en-US"/>
                </a:p>
              </p:txBody>
            </p:sp>
            <p:sp>
              <p:nvSpPr>
                <p:cNvPr id="33" name="任意多边形 49">
                  <a:extLst>
                    <a:ext uri="{FF2B5EF4-FFF2-40B4-BE49-F238E27FC236}">
                      <a16:creationId xmlns:a16="http://schemas.microsoft.com/office/drawing/2014/main" id="{2B6C7758-F0CA-A9A5-165B-7016A34F1AA0}"/>
                    </a:ext>
                  </a:extLst>
                </p:cNvPr>
                <p:cNvSpPr/>
                <p:nvPr/>
              </p:nvSpPr>
              <p:spPr>
                <a:xfrm>
                  <a:off x="7888981" y="5117025"/>
                  <a:ext cx="135819" cy="135823"/>
                </a:xfrm>
                <a:custGeom>
                  <a:avLst/>
                  <a:gdLst>
                    <a:gd name="connsiteX0" fmla="*/ 67633 w 135819"/>
                    <a:gd name="connsiteY0" fmla="*/ 135689 h 135823"/>
                    <a:gd name="connsiteX1" fmla="*/ -947 w 135819"/>
                    <a:gd name="connsiteY1" fmla="*/ 68471 h 135823"/>
                    <a:gd name="connsiteX2" fmla="*/ 66205 w 135819"/>
                    <a:gd name="connsiteY2" fmla="*/ -128 h 135823"/>
                    <a:gd name="connsiteX3" fmla="*/ 115258 w 135819"/>
                    <a:gd name="connsiteY3" fmla="*/ 20056 h 135823"/>
                    <a:gd name="connsiteX4" fmla="*/ 114687 w 135819"/>
                    <a:gd name="connsiteY4" fmla="*/ 116096 h 135823"/>
                    <a:gd name="connsiteX5" fmla="*/ 67633 w 135819"/>
                    <a:gd name="connsiteY5" fmla="*/ 135689 h 135823"/>
                    <a:gd name="connsiteX6" fmla="*/ 67633 w 135819"/>
                    <a:gd name="connsiteY6" fmla="*/ 11864 h 135823"/>
                    <a:gd name="connsiteX7" fmla="*/ 11721 w 135819"/>
                    <a:gd name="connsiteY7" fmla="*/ 66966 h 135823"/>
                    <a:gd name="connsiteX8" fmla="*/ 66776 w 135819"/>
                    <a:gd name="connsiteY8" fmla="*/ 122925 h 135823"/>
                    <a:gd name="connsiteX9" fmla="*/ 122688 w 135819"/>
                    <a:gd name="connsiteY9" fmla="*/ 67823 h 135823"/>
                    <a:gd name="connsiteX10" fmla="*/ 106686 w 135819"/>
                    <a:gd name="connsiteY10" fmla="*/ 28342 h 135823"/>
                    <a:gd name="connsiteX11" fmla="*/ 67633 w 135819"/>
                    <a:gd name="connsiteY11" fmla="*/ 12340 h 135823"/>
                    <a:gd name="connsiteX12" fmla="*/ 67633 w 135819"/>
                    <a:gd name="connsiteY12" fmla="*/ 110638 h 135823"/>
                    <a:gd name="connsiteX13" fmla="*/ 24295 w 135819"/>
                    <a:gd name="connsiteY13" fmla="*/ 67204 h 135823"/>
                    <a:gd name="connsiteX14" fmla="*/ 37249 w 135819"/>
                    <a:gd name="connsiteY14" fmla="*/ 36914 h 135823"/>
                    <a:gd name="connsiteX15" fmla="*/ 98114 w 135819"/>
                    <a:gd name="connsiteY15" fmla="*/ 37372 h 135823"/>
                    <a:gd name="connsiteX16" fmla="*/ 97637 w 135819"/>
                    <a:gd name="connsiteY16" fmla="*/ 98255 h 135823"/>
                    <a:gd name="connsiteX17" fmla="*/ 67633 w 135819"/>
                    <a:gd name="connsiteY17" fmla="*/ 110638 h 135823"/>
                    <a:gd name="connsiteX18" fmla="*/ 67633 w 135819"/>
                    <a:gd name="connsiteY18" fmla="*/ 36438 h 135823"/>
                    <a:gd name="connsiteX19" fmla="*/ 36677 w 135819"/>
                    <a:gd name="connsiteY19" fmla="*/ 67299 h 135823"/>
                    <a:gd name="connsiteX20" fmla="*/ 67633 w 135819"/>
                    <a:gd name="connsiteY20" fmla="*/ 98255 h 135823"/>
                    <a:gd name="connsiteX21" fmla="*/ 98589 w 135819"/>
                    <a:gd name="connsiteY21" fmla="*/ 67299 h 135823"/>
                    <a:gd name="connsiteX22" fmla="*/ 67633 w 135819"/>
                    <a:gd name="connsiteY22" fmla="*/ 36438 h 13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5819" h="135823">
                      <a:moveTo>
                        <a:pt x="67633" y="135689"/>
                      </a:moveTo>
                      <a:cubicBezTo>
                        <a:pt x="30105" y="136070"/>
                        <a:pt x="-565" y="105981"/>
                        <a:pt x="-947" y="68471"/>
                      </a:cubicBezTo>
                      <a:cubicBezTo>
                        <a:pt x="-1328" y="30971"/>
                        <a:pt x="28771" y="253"/>
                        <a:pt x="66205" y="-128"/>
                      </a:cubicBezTo>
                      <a:cubicBezTo>
                        <a:pt x="84683" y="-319"/>
                        <a:pt x="102304" y="6968"/>
                        <a:pt x="115258" y="20056"/>
                      </a:cubicBezTo>
                      <a:cubicBezTo>
                        <a:pt x="141642" y="46745"/>
                        <a:pt x="141358" y="89740"/>
                        <a:pt x="114687" y="116096"/>
                      </a:cubicBezTo>
                      <a:cubicBezTo>
                        <a:pt x="102113" y="128488"/>
                        <a:pt x="85255" y="135508"/>
                        <a:pt x="67633" y="135689"/>
                      </a:cubicBezTo>
                      <a:close/>
                      <a:moveTo>
                        <a:pt x="67633" y="11864"/>
                      </a:moveTo>
                      <a:cubicBezTo>
                        <a:pt x="36963" y="11626"/>
                        <a:pt x="11912" y="36295"/>
                        <a:pt x="11721" y="66966"/>
                      </a:cubicBezTo>
                      <a:cubicBezTo>
                        <a:pt x="11436" y="97636"/>
                        <a:pt x="36106" y="122687"/>
                        <a:pt x="66776" y="122925"/>
                      </a:cubicBezTo>
                      <a:cubicBezTo>
                        <a:pt x="97446" y="123154"/>
                        <a:pt x="122497" y="98484"/>
                        <a:pt x="122688" y="67823"/>
                      </a:cubicBezTo>
                      <a:cubicBezTo>
                        <a:pt x="122878" y="53050"/>
                        <a:pt x="117068" y="38839"/>
                        <a:pt x="106686" y="28342"/>
                      </a:cubicBezTo>
                      <a:cubicBezTo>
                        <a:pt x="96303" y="18017"/>
                        <a:pt x="82302" y="12254"/>
                        <a:pt x="67633" y="12340"/>
                      </a:cubicBezTo>
                      <a:close/>
                      <a:moveTo>
                        <a:pt x="67633" y="110638"/>
                      </a:moveTo>
                      <a:cubicBezTo>
                        <a:pt x="43820" y="110229"/>
                        <a:pt x="24676" y="91007"/>
                        <a:pt x="24295" y="67204"/>
                      </a:cubicBezTo>
                      <a:cubicBezTo>
                        <a:pt x="24486" y="55793"/>
                        <a:pt x="29057" y="44906"/>
                        <a:pt x="37249" y="36914"/>
                      </a:cubicBezTo>
                      <a:cubicBezTo>
                        <a:pt x="54204" y="20226"/>
                        <a:pt x="81445" y="20436"/>
                        <a:pt x="98114" y="37372"/>
                      </a:cubicBezTo>
                      <a:cubicBezTo>
                        <a:pt x="114782" y="54307"/>
                        <a:pt x="114592" y="81567"/>
                        <a:pt x="97637" y="98255"/>
                      </a:cubicBezTo>
                      <a:cubicBezTo>
                        <a:pt x="89636" y="106152"/>
                        <a:pt x="78873" y="110590"/>
                        <a:pt x="67633" y="110638"/>
                      </a:cubicBezTo>
                      <a:close/>
                      <a:moveTo>
                        <a:pt x="67633" y="36438"/>
                      </a:moveTo>
                      <a:cubicBezTo>
                        <a:pt x="50775" y="36838"/>
                        <a:pt x="37153" y="50411"/>
                        <a:pt x="36677" y="67299"/>
                      </a:cubicBezTo>
                      <a:cubicBezTo>
                        <a:pt x="36677" y="84396"/>
                        <a:pt x="50584" y="98255"/>
                        <a:pt x="67633" y="98255"/>
                      </a:cubicBezTo>
                      <a:cubicBezTo>
                        <a:pt x="84683" y="98255"/>
                        <a:pt x="98589" y="84396"/>
                        <a:pt x="98589" y="67299"/>
                      </a:cubicBezTo>
                      <a:cubicBezTo>
                        <a:pt x="98114" y="50411"/>
                        <a:pt x="84492" y="36838"/>
                        <a:pt x="67633" y="36438"/>
                      </a:cubicBezTo>
                      <a:close/>
                    </a:path>
                  </a:pathLst>
                </a:custGeom>
                <a:grpFill/>
                <a:ln w="9525" cap="flat">
                  <a:noFill/>
                  <a:prstDash val="solid"/>
                  <a:miter/>
                </a:ln>
              </p:spPr>
              <p:txBody>
                <a:bodyPr rtlCol="0" anchor="ctr"/>
                <a:lstStyle/>
                <a:p>
                  <a:endParaRPr lang="zh-CN" altLang="en-US"/>
                </a:p>
              </p:txBody>
            </p:sp>
            <p:sp>
              <p:nvSpPr>
                <p:cNvPr id="34" name="任意多边形 50">
                  <a:extLst>
                    <a:ext uri="{FF2B5EF4-FFF2-40B4-BE49-F238E27FC236}">
                      <a16:creationId xmlns:a16="http://schemas.microsoft.com/office/drawing/2014/main" id="{7C8D9674-6FFC-8660-1841-47B9FA8F55F3}"/>
                    </a:ext>
                  </a:extLst>
                </p:cNvPr>
                <p:cNvSpPr/>
                <p:nvPr/>
              </p:nvSpPr>
              <p:spPr>
                <a:xfrm>
                  <a:off x="7847170" y="5335713"/>
                  <a:ext cx="220698" cy="81631"/>
                </a:xfrm>
                <a:custGeom>
                  <a:avLst/>
                  <a:gdLst>
                    <a:gd name="connsiteX0" fmla="*/ 201551 w 220698"/>
                    <a:gd name="connsiteY0" fmla="*/ 81498 h 81631"/>
                    <a:gd name="connsiteX1" fmla="*/ 17434 w 220698"/>
                    <a:gd name="connsiteY1" fmla="*/ 81498 h 81631"/>
                    <a:gd name="connsiteX2" fmla="*/ -950 w 220698"/>
                    <a:gd name="connsiteY2" fmla="*/ 63686 h 81631"/>
                    <a:gd name="connsiteX3" fmla="*/ -950 w 220698"/>
                    <a:gd name="connsiteY3" fmla="*/ 63210 h 81631"/>
                    <a:gd name="connsiteX4" fmla="*/ -950 w 220698"/>
                    <a:gd name="connsiteY4" fmla="*/ 6060 h 81631"/>
                    <a:gd name="connsiteX5" fmla="*/ 5241 w 220698"/>
                    <a:gd name="connsiteY5" fmla="*/ -132 h 81631"/>
                    <a:gd name="connsiteX6" fmla="*/ 213553 w 220698"/>
                    <a:gd name="connsiteY6" fmla="*/ -132 h 81631"/>
                    <a:gd name="connsiteX7" fmla="*/ 219745 w 220698"/>
                    <a:gd name="connsiteY7" fmla="*/ 6060 h 81631"/>
                    <a:gd name="connsiteX8" fmla="*/ 219745 w 220698"/>
                    <a:gd name="connsiteY8" fmla="*/ 63210 h 81631"/>
                    <a:gd name="connsiteX9" fmla="*/ 202219 w 220698"/>
                    <a:gd name="connsiteY9" fmla="*/ 81498 h 81631"/>
                    <a:gd name="connsiteX10" fmla="*/ 201551 w 220698"/>
                    <a:gd name="connsiteY10" fmla="*/ 81498 h 81631"/>
                    <a:gd name="connsiteX11" fmla="*/ 11051 w 220698"/>
                    <a:gd name="connsiteY11" fmla="*/ 12061 h 81631"/>
                    <a:gd name="connsiteX12" fmla="*/ 11051 w 220698"/>
                    <a:gd name="connsiteY12" fmla="*/ 62448 h 81631"/>
                    <a:gd name="connsiteX13" fmla="*/ 16576 w 220698"/>
                    <a:gd name="connsiteY13" fmla="*/ 68353 h 81631"/>
                    <a:gd name="connsiteX14" fmla="*/ 17052 w 220698"/>
                    <a:gd name="connsiteY14" fmla="*/ 68353 h 81631"/>
                    <a:gd name="connsiteX15" fmla="*/ 201170 w 220698"/>
                    <a:gd name="connsiteY15" fmla="*/ 68353 h 81631"/>
                    <a:gd name="connsiteX16" fmla="*/ 207076 w 220698"/>
                    <a:gd name="connsiteY16" fmla="*/ 63038 h 81631"/>
                    <a:gd name="connsiteX17" fmla="*/ 207076 w 220698"/>
                    <a:gd name="connsiteY17" fmla="*/ 62448 h 81631"/>
                    <a:gd name="connsiteX18" fmla="*/ 207076 w 220698"/>
                    <a:gd name="connsiteY18" fmla="*/ 11298 h 81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698" h="81631">
                      <a:moveTo>
                        <a:pt x="201551" y="81498"/>
                      </a:moveTo>
                      <a:lnTo>
                        <a:pt x="17434" y="81498"/>
                      </a:lnTo>
                      <a:cubicBezTo>
                        <a:pt x="7432" y="81660"/>
                        <a:pt x="-759" y="73687"/>
                        <a:pt x="-950" y="63686"/>
                      </a:cubicBezTo>
                      <a:cubicBezTo>
                        <a:pt x="-950" y="63534"/>
                        <a:pt x="-950" y="63371"/>
                        <a:pt x="-950" y="63210"/>
                      </a:cubicBezTo>
                      <a:lnTo>
                        <a:pt x="-950" y="6060"/>
                      </a:lnTo>
                      <a:cubicBezTo>
                        <a:pt x="-950" y="2640"/>
                        <a:pt x="1812" y="-132"/>
                        <a:pt x="5241" y="-132"/>
                      </a:cubicBezTo>
                      <a:lnTo>
                        <a:pt x="213553" y="-132"/>
                      </a:lnTo>
                      <a:cubicBezTo>
                        <a:pt x="216982" y="-132"/>
                        <a:pt x="219745" y="2640"/>
                        <a:pt x="219745" y="6060"/>
                      </a:cubicBezTo>
                      <a:lnTo>
                        <a:pt x="219745" y="63210"/>
                      </a:lnTo>
                      <a:cubicBezTo>
                        <a:pt x="219935" y="73096"/>
                        <a:pt x="212124" y="81288"/>
                        <a:pt x="202219" y="81498"/>
                      </a:cubicBezTo>
                      <a:cubicBezTo>
                        <a:pt x="202028" y="81498"/>
                        <a:pt x="201742" y="81498"/>
                        <a:pt x="201551" y="81498"/>
                      </a:cubicBezTo>
                      <a:close/>
                      <a:moveTo>
                        <a:pt x="11051" y="12061"/>
                      </a:moveTo>
                      <a:lnTo>
                        <a:pt x="11051" y="62448"/>
                      </a:lnTo>
                      <a:cubicBezTo>
                        <a:pt x="10956" y="65600"/>
                        <a:pt x="13433" y="68248"/>
                        <a:pt x="16576" y="68353"/>
                      </a:cubicBezTo>
                      <a:cubicBezTo>
                        <a:pt x="16766" y="68362"/>
                        <a:pt x="16862" y="68362"/>
                        <a:pt x="17052" y="68353"/>
                      </a:cubicBezTo>
                      <a:lnTo>
                        <a:pt x="201170" y="68353"/>
                      </a:lnTo>
                      <a:cubicBezTo>
                        <a:pt x="204314" y="68515"/>
                        <a:pt x="206886" y="66134"/>
                        <a:pt x="207076" y="63038"/>
                      </a:cubicBezTo>
                      <a:cubicBezTo>
                        <a:pt x="207076" y="62838"/>
                        <a:pt x="207076" y="62648"/>
                        <a:pt x="207076" y="62448"/>
                      </a:cubicBezTo>
                      <a:lnTo>
                        <a:pt x="207076" y="11298"/>
                      </a:lnTo>
                      <a:close/>
                    </a:path>
                  </a:pathLst>
                </a:custGeom>
                <a:grpFill/>
                <a:ln w="9525" cap="flat">
                  <a:noFill/>
                  <a:prstDash val="solid"/>
                  <a:miter/>
                </a:ln>
              </p:spPr>
              <p:txBody>
                <a:bodyPr rtlCol="0" anchor="ctr"/>
                <a:lstStyle/>
                <a:p>
                  <a:endParaRPr lang="zh-CN" altLang="en-US"/>
                </a:p>
              </p:txBody>
            </p:sp>
            <p:sp>
              <p:nvSpPr>
                <p:cNvPr id="35" name="任意多边形 51">
                  <a:extLst>
                    <a:ext uri="{FF2B5EF4-FFF2-40B4-BE49-F238E27FC236}">
                      <a16:creationId xmlns:a16="http://schemas.microsoft.com/office/drawing/2014/main" id="{365422F5-57A7-099E-49EE-1E9E0D99FF9D}"/>
                    </a:ext>
                  </a:extLst>
                </p:cNvPr>
                <p:cNvSpPr/>
                <p:nvPr/>
              </p:nvSpPr>
              <p:spPr>
                <a:xfrm>
                  <a:off x="7868061" y="4910517"/>
                  <a:ext cx="179038" cy="141641"/>
                </a:xfrm>
                <a:custGeom>
                  <a:avLst/>
                  <a:gdLst>
                    <a:gd name="connsiteX0" fmla="*/ 171897 w 179038"/>
                    <a:gd name="connsiteY0" fmla="*/ 141505 h 141641"/>
                    <a:gd name="connsiteX1" fmla="*/ 5210 w 179038"/>
                    <a:gd name="connsiteY1" fmla="*/ 141505 h 141641"/>
                    <a:gd name="connsiteX2" fmla="*/ 258 w 179038"/>
                    <a:gd name="connsiteY2" fmla="*/ 138934 h 141641"/>
                    <a:gd name="connsiteX3" fmla="*/ -601 w 179038"/>
                    <a:gd name="connsiteY3" fmla="*/ 133409 h 141641"/>
                    <a:gd name="connsiteX4" fmla="*/ 51407 w 179038"/>
                    <a:gd name="connsiteY4" fmla="*/ 30158 h 141641"/>
                    <a:gd name="connsiteX5" fmla="*/ 65313 w 179038"/>
                    <a:gd name="connsiteY5" fmla="*/ 11108 h 141641"/>
                    <a:gd name="connsiteX6" fmla="*/ 65979 w 179038"/>
                    <a:gd name="connsiteY6" fmla="*/ 10346 h 141641"/>
                    <a:gd name="connsiteX7" fmla="*/ 66742 w 179038"/>
                    <a:gd name="connsiteY7" fmla="*/ 9679 h 141641"/>
                    <a:gd name="connsiteX8" fmla="*/ 68360 w 179038"/>
                    <a:gd name="connsiteY8" fmla="*/ 7965 h 141641"/>
                    <a:gd name="connsiteX9" fmla="*/ 109509 w 179038"/>
                    <a:gd name="connsiteY9" fmla="*/ 8632 h 141641"/>
                    <a:gd name="connsiteX10" fmla="*/ 112176 w 179038"/>
                    <a:gd name="connsiteY10" fmla="*/ 11394 h 141641"/>
                    <a:gd name="connsiteX11" fmla="*/ 125796 w 179038"/>
                    <a:gd name="connsiteY11" fmla="*/ 30444 h 141641"/>
                    <a:gd name="connsiteX12" fmla="*/ 177803 w 179038"/>
                    <a:gd name="connsiteY12" fmla="*/ 133695 h 141641"/>
                    <a:gd name="connsiteX13" fmla="*/ 176946 w 179038"/>
                    <a:gd name="connsiteY13" fmla="*/ 139219 h 141641"/>
                    <a:gd name="connsiteX14" fmla="*/ 171897 w 179038"/>
                    <a:gd name="connsiteY14" fmla="*/ 141505 h 141641"/>
                    <a:gd name="connsiteX15" fmla="*/ 13973 w 179038"/>
                    <a:gd name="connsiteY15" fmla="*/ 129123 h 141641"/>
                    <a:gd name="connsiteX16" fmla="*/ 163230 w 179038"/>
                    <a:gd name="connsiteY16" fmla="*/ 129123 h 141641"/>
                    <a:gd name="connsiteX17" fmla="*/ 115605 w 179038"/>
                    <a:gd name="connsiteY17" fmla="*/ 37207 h 141641"/>
                    <a:gd name="connsiteX18" fmla="*/ 101222 w 179038"/>
                    <a:gd name="connsiteY18" fmla="*/ 18157 h 141641"/>
                    <a:gd name="connsiteX19" fmla="*/ 78267 w 179038"/>
                    <a:gd name="connsiteY19" fmla="*/ 15947 h 141641"/>
                    <a:gd name="connsiteX20" fmla="*/ 77314 w 179038"/>
                    <a:gd name="connsiteY20" fmla="*/ 16823 h 141641"/>
                    <a:gd name="connsiteX21" fmla="*/ 75409 w 179038"/>
                    <a:gd name="connsiteY21" fmla="*/ 18728 h 141641"/>
                    <a:gd name="connsiteX22" fmla="*/ 75409 w 179038"/>
                    <a:gd name="connsiteY22" fmla="*/ 18728 h 141641"/>
                    <a:gd name="connsiteX23" fmla="*/ 61884 w 179038"/>
                    <a:gd name="connsiteY23" fmla="*/ 37778 h 141641"/>
                    <a:gd name="connsiteX24" fmla="*/ 13973 w 179038"/>
                    <a:gd name="connsiteY24" fmla="*/ 129123 h 14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79038" h="141641">
                      <a:moveTo>
                        <a:pt x="171897" y="141505"/>
                      </a:moveTo>
                      <a:lnTo>
                        <a:pt x="5210" y="141505"/>
                      </a:lnTo>
                      <a:cubicBezTo>
                        <a:pt x="3210" y="141496"/>
                        <a:pt x="1401" y="140544"/>
                        <a:pt x="258" y="138934"/>
                      </a:cubicBezTo>
                      <a:cubicBezTo>
                        <a:pt x="-981" y="137362"/>
                        <a:pt x="-1267" y="135276"/>
                        <a:pt x="-601" y="133409"/>
                      </a:cubicBezTo>
                      <a:cubicBezTo>
                        <a:pt x="11401" y="96538"/>
                        <a:pt x="28928" y="61715"/>
                        <a:pt x="51407" y="30158"/>
                      </a:cubicBezTo>
                      <a:lnTo>
                        <a:pt x="65313" y="11108"/>
                      </a:lnTo>
                      <a:lnTo>
                        <a:pt x="65979" y="10346"/>
                      </a:lnTo>
                      <a:lnTo>
                        <a:pt x="66742" y="9679"/>
                      </a:lnTo>
                      <a:lnTo>
                        <a:pt x="68360" y="7965"/>
                      </a:lnTo>
                      <a:cubicBezTo>
                        <a:pt x="79982" y="-3084"/>
                        <a:pt x="98269" y="-2789"/>
                        <a:pt x="109509" y="8632"/>
                      </a:cubicBezTo>
                      <a:lnTo>
                        <a:pt x="112176" y="11394"/>
                      </a:lnTo>
                      <a:lnTo>
                        <a:pt x="125796" y="30444"/>
                      </a:lnTo>
                      <a:cubicBezTo>
                        <a:pt x="147800" y="62324"/>
                        <a:pt x="165230" y="97062"/>
                        <a:pt x="177803" y="133695"/>
                      </a:cubicBezTo>
                      <a:cubicBezTo>
                        <a:pt x="178375" y="135571"/>
                        <a:pt x="178089" y="137609"/>
                        <a:pt x="176946" y="139219"/>
                      </a:cubicBezTo>
                      <a:cubicBezTo>
                        <a:pt x="175707" y="140734"/>
                        <a:pt x="173803" y="141582"/>
                        <a:pt x="171897" y="141505"/>
                      </a:cubicBezTo>
                      <a:close/>
                      <a:moveTo>
                        <a:pt x="13973" y="129123"/>
                      </a:moveTo>
                      <a:lnTo>
                        <a:pt x="163230" y="129123"/>
                      </a:lnTo>
                      <a:cubicBezTo>
                        <a:pt x="151229" y="96624"/>
                        <a:pt x="135226" y="65753"/>
                        <a:pt x="115605" y="37207"/>
                      </a:cubicBezTo>
                      <a:lnTo>
                        <a:pt x="101222" y="18157"/>
                      </a:lnTo>
                      <a:cubicBezTo>
                        <a:pt x="95508" y="11213"/>
                        <a:pt x="85220" y="10222"/>
                        <a:pt x="78267" y="15947"/>
                      </a:cubicBezTo>
                      <a:cubicBezTo>
                        <a:pt x="77981" y="16223"/>
                        <a:pt x="77601" y="16519"/>
                        <a:pt x="77314" y="16823"/>
                      </a:cubicBezTo>
                      <a:cubicBezTo>
                        <a:pt x="76647" y="17414"/>
                        <a:pt x="75981" y="18042"/>
                        <a:pt x="75409" y="18728"/>
                      </a:cubicBezTo>
                      <a:lnTo>
                        <a:pt x="75409" y="18728"/>
                      </a:lnTo>
                      <a:lnTo>
                        <a:pt x="61884" y="37778"/>
                      </a:lnTo>
                      <a:cubicBezTo>
                        <a:pt x="41596" y="65763"/>
                        <a:pt x="25498" y="96528"/>
                        <a:pt x="13973" y="129123"/>
                      </a:cubicBezTo>
                      <a:close/>
                    </a:path>
                  </a:pathLst>
                </a:custGeom>
                <a:grpFill/>
                <a:ln w="9525" cap="flat">
                  <a:noFill/>
                  <a:prstDash val="solid"/>
                  <a:miter/>
                </a:ln>
              </p:spPr>
              <p:txBody>
                <a:bodyPr rtlCol="0" anchor="ctr"/>
                <a:lstStyle/>
                <a:p>
                  <a:endParaRPr lang="zh-CN" altLang="en-US"/>
                </a:p>
              </p:txBody>
            </p:sp>
            <p:sp>
              <p:nvSpPr>
                <p:cNvPr id="36" name="任意多边形 52">
                  <a:extLst>
                    <a:ext uri="{FF2B5EF4-FFF2-40B4-BE49-F238E27FC236}">
                      <a16:creationId xmlns:a16="http://schemas.microsoft.com/office/drawing/2014/main" id="{452F4C13-8EE1-CE7F-D6DF-C023386FEC87}"/>
                    </a:ext>
                  </a:extLst>
                </p:cNvPr>
                <p:cNvSpPr/>
                <p:nvPr/>
              </p:nvSpPr>
              <p:spPr>
                <a:xfrm>
                  <a:off x="7905747" y="5482589"/>
                  <a:ext cx="13815" cy="144303"/>
                </a:xfrm>
                <a:custGeom>
                  <a:avLst/>
                  <a:gdLst>
                    <a:gd name="connsiteX0" fmla="*/ 6767 w 13815"/>
                    <a:gd name="connsiteY0" fmla="*/ 144172 h 144303"/>
                    <a:gd name="connsiteX1" fmla="*/ 577 w 13815"/>
                    <a:gd name="connsiteY1" fmla="*/ 138076 h 144303"/>
                    <a:gd name="connsiteX2" fmla="*/ -948 w 13815"/>
                    <a:gd name="connsiteY2" fmla="*/ 6155 h 144303"/>
                    <a:gd name="connsiteX3" fmla="*/ 5148 w 13815"/>
                    <a:gd name="connsiteY3" fmla="*/ -132 h 144303"/>
                    <a:gd name="connsiteX4" fmla="*/ 5148 w 13815"/>
                    <a:gd name="connsiteY4" fmla="*/ -132 h 144303"/>
                    <a:gd name="connsiteX5" fmla="*/ 5148 w 13815"/>
                    <a:gd name="connsiteY5" fmla="*/ -132 h 144303"/>
                    <a:gd name="connsiteX6" fmla="*/ 11340 w 13815"/>
                    <a:gd name="connsiteY6" fmla="*/ 5964 h 144303"/>
                    <a:gd name="connsiteX7" fmla="*/ 12863 w 13815"/>
                    <a:gd name="connsiteY7" fmla="*/ 137886 h 144303"/>
                    <a:gd name="connsiteX8" fmla="*/ 6958 w 13815"/>
                    <a:gd name="connsiteY8" fmla="*/ 144172 h 144303"/>
                    <a:gd name="connsiteX9" fmla="*/ 6767 w 13815"/>
                    <a:gd name="connsiteY9" fmla="*/ 144172 h 144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15" h="144303">
                      <a:moveTo>
                        <a:pt x="6767" y="144172"/>
                      </a:moveTo>
                      <a:cubicBezTo>
                        <a:pt x="3338" y="144172"/>
                        <a:pt x="672" y="141458"/>
                        <a:pt x="577" y="138076"/>
                      </a:cubicBezTo>
                      <a:lnTo>
                        <a:pt x="-948" y="6155"/>
                      </a:lnTo>
                      <a:cubicBezTo>
                        <a:pt x="-1043" y="2736"/>
                        <a:pt x="1720" y="-74"/>
                        <a:pt x="5148" y="-132"/>
                      </a:cubicBezTo>
                      <a:cubicBezTo>
                        <a:pt x="5148" y="-132"/>
                        <a:pt x="5148" y="-132"/>
                        <a:pt x="5148" y="-132"/>
                      </a:cubicBezTo>
                      <a:lnTo>
                        <a:pt x="5148" y="-132"/>
                      </a:lnTo>
                      <a:cubicBezTo>
                        <a:pt x="8482" y="-84"/>
                        <a:pt x="11245" y="2602"/>
                        <a:pt x="11340" y="5964"/>
                      </a:cubicBezTo>
                      <a:lnTo>
                        <a:pt x="12863" y="137886"/>
                      </a:lnTo>
                      <a:cubicBezTo>
                        <a:pt x="12958" y="141248"/>
                        <a:pt x="10292" y="144068"/>
                        <a:pt x="6958" y="144172"/>
                      </a:cubicBezTo>
                      <a:cubicBezTo>
                        <a:pt x="6862" y="144172"/>
                        <a:pt x="6862" y="144172"/>
                        <a:pt x="6767" y="144172"/>
                      </a:cubicBezTo>
                      <a:close/>
                    </a:path>
                  </a:pathLst>
                </a:custGeom>
                <a:grpFill/>
                <a:ln w="9525" cap="flat">
                  <a:noFill/>
                  <a:prstDash val="solid"/>
                  <a:miter/>
                </a:ln>
              </p:spPr>
              <p:txBody>
                <a:bodyPr rtlCol="0" anchor="ctr"/>
                <a:lstStyle/>
                <a:p>
                  <a:endParaRPr lang="zh-CN" altLang="en-US"/>
                </a:p>
              </p:txBody>
            </p:sp>
            <p:sp>
              <p:nvSpPr>
                <p:cNvPr id="37" name="任意多边形 53">
                  <a:extLst>
                    <a:ext uri="{FF2B5EF4-FFF2-40B4-BE49-F238E27FC236}">
                      <a16:creationId xmlns:a16="http://schemas.microsoft.com/office/drawing/2014/main" id="{FE65E7C2-C474-F400-CA4F-C9EDAF204943}"/>
                    </a:ext>
                  </a:extLst>
                </p:cNvPr>
                <p:cNvSpPr/>
                <p:nvPr/>
              </p:nvSpPr>
              <p:spPr>
                <a:xfrm>
                  <a:off x="7803157" y="5466146"/>
                  <a:ext cx="60023" cy="197896"/>
                </a:xfrm>
                <a:custGeom>
                  <a:avLst/>
                  <a:gdLst>
                    <a:gd name="connsiteX0" fmla="*/ 5249 w 60023"/>
                    <a:gd name="connsiteY0" fmla="*/ 197763 h 197896"/>
                    <a:gd name="connsiteX1" fmla="*/ 3725 w 60023"/>
                    <a:gd name="connsiteY1" fmla="*/ 197763 h 197896"/>
                    <a:gd name="connsiteX2" fmla="*/ -752 w 60023"/>
                    <a:gd name="connsiteY2" fmla="*/ 190238 h 197896"/>
                    <a:gd name="connsiteX3" fmla="*/ 46873 w 60023"/>
                    <a:gd name="connsiteY3" fmla="*/ 4501 h 197896"/>
                    <a:gd name="connsiteX4" fmla="*/ 54494 w 60023"/>
                    <a:gd name="connsiteY4" fmla="*/ 72 h 197896"/>
                    <a:gd name="connsiteX5" fmla="*/ 58875 w 60023"/>
                    <a:gd name="connsiteY5" fmla="*/ 7644 h 197896"/>
                    <a:gd name="connsiteX6" fmla="*/ 11250 w 60023"/>
                    <a:gd name="connsiteY6" fmla="*/ 193286 h 197896"/>
                    <a:gd name="connsiteX7" fmla="*/ 5249 w 60023"/>
                    <a:gd name="connsiteY7" fmla="*/ 197763 h 19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023" h="197896">
                      <a:moveTo>
                        <a:pt x="5249" y="197763"/>
                      </a:moveTo>
                      <a:lnTo>
                        <a:pt x="3725" y="197763"/>
                      </a:lnTo>
                      <a:cubicBezTo>
                        <a:pt x="391" y="196925"/>
                        <a:pt x="-1609" y="193553"/>
                        <a:pt x="-752" y="190238"/>
                      </a:cubicBezTo>
                      <a:lnTo>
                        <a:pt x="46873" y="4501"/>
                      </a:lnTo>
                      <a:cubicBezTo>
                        <a:pt x="47730" y="1186"/>
                        <a:pt x="51159" y="-795"/>
                        <a:pt x="54494" y="72"/>
                      </a:cubicBezTo>
                      <a:cubicBezTo>
                        <a:pt x="57732" y="939"/>
                        <a:pt x="59732" y="4329"/>
                        <a:pt x="58875" y="7644"/>
                      </a:cubicBezTo>
                      <a:lnTo>
                        <a:pt x="11250" y="193286"/>
                      </a:lnTo>
                      <a:cubicBezTo>
                        <a:pt x="10488" y="195972"/>
                        <a:pt x="8012" y="197820"/>
                        <a:pt x="5249" y="197763"/>
                      </a:cubicBezTo>
                      <a:close/>
                    </a:path>
                  </a:pathLst>
                </a:custGeom>
                <a:grpFill/>
                <a:ln w="9525" cap="flat">
                  <a:noFill/>
                  <a:prstDash val="solid"/>
                  <a:miter/>
                </a:ln>
              </p:spPr>
              <p:txBody>
                <a:bodyPr rtlCol="0" anchor="ctr"/>
                <a:lstStyle/>
                <a:p>
                  <a:endParaRPr lang="zh-CN" altLang="en-US"/>
                </a:p>
              </p:txBody>
            </p:sp>
            <p:sp>
              <p:nvSpPr>
                <p:cNvPr id="38" name="任意多边形 54">
                  <a:extLst>
                    <a:ext uri="{FF2B5EF4-FFF2-40B4-BE49-F238E27FC236}">
                      <a16:creationId xmlns:a16="http://schemas.microsoft.com/office/drawing/2014/main" id="{9956EF6F-CF9D-2FC6-5241-E848A8B1DC52}"/>
                    </a:ext>
                  </a:extLst>
                </p:cNvPr>
                <p:cNvSpPr/>
                <p:nvPr/>
              </p:nvSpPr>
              <p:spPr>
                <a:xfrm>
                  <a:off x="8053563" y="5465937"/>
                  <a:ext cx="60029" cy="198103"/>
                </a:xfrm>
                <a:custGeom>
                  <a:avLst/>
                  <a:gdLst>
                    <a:gd name="connsiteX0" fmla="*/ 52881 w 60029"/>
                    <a:gd name="connsiteY0" fmla="*/ 197972 h 198103"/>
                    <a:gd name="connsiteX1" fmla="*/ 46880 w 60029"/>
                    <a:gd name="connsiteY1" fmla="*/ 193304 h 198103"/>
                    <a:gd name="connsiteX2" fmla="*/ -745 w 60029"/>
                    <a:gd name="connsiteY2" fmla="*/ 7662 h 198103"/>
                    <a:gd name="connsiteX3" fmla="*/ 3636 w 60029"/>
                    <a:gd name="connsiteY3" fmla="*/ 42 h 198103"/>
                    <a:gd name="connsiteX4" fmla="*/ 11257 w 60029"/>
                    <a:gd name="connsiteY4" fmla="*/ 4519 h 198103"/>
                    <a:gd name="connsiteX5" fmla="*/ 58882 w 60029"/>
                    <a:gd name="connsiteY5" fmla="*/ 190257 h 198103"/>
                    <a:gd name="connsiteX6" fmla="*/ 54404 w 60029"/>
                    <a:gd name="connsiteY6" fmla="*/ 197782 h 198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29" h="198103">
                      <a:moveTo>
                        <a:pt x="52881" y="197972"/>
                      </a:moveTo>
                      <a:cubicBezTo>
                        <a:pt x="50023" y="197972"/>
                        <a:pt x="47546" y="196048"/>
                        <a:pt x="46880" y="193304"/>
                      </a:cubicBezTo>
                      <a:lnTo>
                        <a:pt x="-745" y="7662"/>
                      </a:lnTo>
                      <a:cubicBezTo>
                        <a:pt x="-1603" y="4357"/>
                        <a:pt x="303" y="966"/>
                        <a:pt x="3636" y="42"/>
                      </a:cubicBezTo>
                      <a:cubicBezTo>
                        <a:pt x="6970" y="-748"/>
                        <a:pt x="10303" y="1224"/>
                        <a:pt x="11257" y="4519"/>
                      </a:cubicBezTo>
                      <a:lnTo>
                        <a:pt x="58882" y="190257"/>
                      </a:lnTo>
                      <a:cubicBezTo>
                        <a:pt x="59739" y="193571"/>
                        <a:pt x="57739" y="196943"/>
                        <a:pt x="54404" y="197782"/>
                      </a:cubicBezTo>
                      <a:close/>
                    </a:path>
                  </a:pathLst>
                </a:custGeom>
                <a:grpFill/>
                <a:ln w="9525" cap="flat">
                  <a:noFill/>
                  <a:prstDash val="solid"/>
                  <a:miter/>
                </a:ln>
              </p:spPr>
              <p:txBody>
                <a:bodyPr rtlCol="0" anchor="ctr"/>
                <a:lstStyle/>
                <a:p>
                  <a:endParaRPr lang="zh-CN" altLang="en-US"/>
                </a:p>
              </p:txBody>
            </p:sp>
            <p:sp>
              <p:nvSpPr>
                <p:cNvPr id="39" name="任意多边形 55">
                  <a:extLst>
                    <a:ext uri="{FF2B5EF4-FFF2-40B4-BE49-F238E27FC236}">
                      <a16:creationId xmlns:a16="http://schemas.microsoft.com/office/drawing/2014/main" id="{E643F401-1D87-0ACD-1264-47EB81E9B4EE}"/>
                    </a:ext>
                  </a:extLst>
                </p:cNvPr>
                <p:cNvSpPr/>
                <p:nvPr/>
              </p:nvSpPr>
              <p:spPr>
                <a:xfrm>
                  <a:off x="7947562" y="5482589"/>
                  <a:ext cx="13910" cy="144304"/>
                </a:xfrm>
                <a:custGeom>
                  <a:avLst/>
                  <a:gdLst>
                    <a:gd name="connsiteX0" fmla="*/ 6862 w 13910"/>
                    <a:gd name="connsiteY0" fmla="*/ 144172 h 144304"/>
                    <a:gd name="connsiteX1" fmla="*/ 671 w 13910"/>
                    <a:gd name="connsiteY1" fmla="*/ 138171 h 144304"/>
                    <a:gd name="connsiteX2" fmla="*/ 671 w 13910"/>
                    <a:gd name="connsiteY2" fmla="*/ 138076 h 144304"/>
                    <a:gd name="connsiteX3" fmla="*/ -948 w 13910"/>
                    <a:gd name="connsiteY3" fmla="*/ 6155 h 144304"/>
                    <a:gd name="connsiteX4" fmla="*/ 5148 w 13910"/>
                    <a:gd name="connsiteY4" fmla="*/ -132 h 144304"/>
                    <a:gd name="connsiteX5" fmla="*/ 5148 w 13910"/>
                    <a:gd name="connsiteY5" fmla="*/ -132 h 144304"/>
                    <a:gd name="connsiteX6" fmla="*/ 5148 w 13910"/>
                    <a:gd name="connsiteY6" fmla="*/ -132 h 144304"/>
                    <a:gd name="connsiteX7" fmla="*/ 11340 w 13910"/>
                    <a:gd name="connsiteY7" fmla="*/ 5964 h 144304"/>
                    <a:gd name="connsiteX8" fmla="*/ 12958 w 13910"/>
                    <a:gd name="connsiteY8" fmla="*/ 137886 h 144304"/>
                    <a:gd name="connsiteX9" fmla="*/ 6862 w 13910"/>
                    <a:gd name="connsiteY9" fmla="*/ 144172 h 144304"/>
                    <a:gd name="connsiteX10" fmla="*/ 6862 w 13910"/>
                    <a:gd name="connsiteY10" fmla="*/ 144172 h 14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910" h="144304">
                      <a:moveTo>
                        <a:pt x="6862" y="144172"/>
                      </a:moveTo>
                      <a:cubicBezTo>
                        <a:pt x="3529" y="144220"/>
                        <a:pt x="766" y="141543"/>
                        <a:pt x="671" y="138171"/>
                      </a:cubicBezTo>
                      <a:cubicBezTo>
                        <a:pt x="671" y="138143"/>
                        <a:pt x="671" y="138105"/>
                        <a:pt x="671" y="138076"/>
                      </a:cubicBezTo>
                      <a:lnTo>
                        <a:pt x="-948" y="6155"/>
                      </a:lnTo>
                      <a:cubicBezTo>
                        <a:pt x="-1043" y="2736"/>
                        <a:pt x="1720" y="-74"/>
                        <a:pt x="5148" y="-132"/>
                      </a:cubicBezTo>
                      <a:cubicBezTo>
                        <a:pt x="5148" y="-132"/>
                        <a:pt x="5148" y="-132"/>
                        <a:pt x="5148" y="-132"/>
                      </a:cubicBezTo>
                      <a:lnTo>
                        <a:pt x="5148" y="-132"/>
                      </a:lnTo>
                      <a:cubicBezTo>
                        <a:pt x="8482" y="-84"/>
                        <a:pt x="11245" y="2602"/>
                        <a:pt x="11340" y="5964"/>
                      </a:cubicBezTo>
                      <a:lnTo>
                        <a:pt x="12958" y="137886"/>
                      </a:lnTo>
                      <a:cubicBezTo>
                        <a:pt x="13054" y="141305"/>
                        <a:pt x="10291" y="144115"/>
                        <a:pt x="6862" y="144172"/>
                      </a:cubicBezTo>
                      <a:cubicBezTo>
                        <a:pt x="6862" y="144172"/>
                        <a:pt x="6862" y="144172"/>
                        <a:pt x="6862" y="144172"/>
                      </a:cubicBezTo>
                      <a:close/>
                    </a:path>
                  </a:pathLst>
                </a:custGeom>
                <a:grpFill/>
                <a:ln w="9525" cap="flat">
                  <a:noFill/>
                  <a:prstDash val="solid"/>
                  <a:miter/>
                </a:ln>
              </p:spPr>
              <p:txBody>
                <a:bodyPr rtlCol="0" anchor="ctr"/>
                <a:lstStyle/>
                <a:p>
                  <a:endParaRPr lang="zh-CN" altLang="en-US"/>
                </a:p>
              </p:txBody>
            </p:sp>
            <p:sp>
              <p:nvSpPr>
                <p:cNvPr id="40" name="任意多边形 56">
                  <a:extLst>
                    <a:ext uri="{FF2B5EF4-FFF2-40B4-BE49-F238E27FC236}">
                      <a16:creationId xmlns:a16="http://schemas.microsoft.com/office/drawing/2014/main" id="{AFE2DDF5-4AD2-CB1F-AA05-3703F23F3765}"/>
                    </a:ext>
                  </a:extLst>
                </p:cNvPr>
                <p:cNvSpPr/>
                <p:nvPr/>
              </p:nvSpPr>
              <p:spPr>
                <a:xfrm>
                  <a:off x="7989379" y="5482589"/>
                  <a:ext cx="14003" cy="144303"/>
                </a:xfrm>
                <a:custGeom>
                  <a:avLst/>
                  <a:gdLst>
                    <a:gd name="connsiteX0" fmla="*/ 6860 w 14003"/>
                    <a:gd name="connsiteY0" fmla="*/ 144172 h 144303"/>
                    <a:gd name="connsiteX1" fmla="*/ 668 w 14003"/>
                    <a:gd name="connsiteY1" fmla="*/ 138076 h 144303"/>
                    <a:gd name="connsiteX2" fmla="*/ -950 w 14003"/>
                    <a:gd name="connsiteY2" fmla="*/ 6155 h 144303"/>
                    <a:gd name="connsiteX3" fmla="*/ 5241 w 14003"/>
                    <a:gd name="connsiteY3" fmla="*/ -132 h 144303"/>
                    <a:gd name="connsiteX4" fmla="*/ 5241 w 14003"/>
                    <a:gd name="connsiteY4" fmla="*/ -132 h 144303"/>
                    <a:gd name="connsiteX5" fmla="*/ 11432 w 14003"/>
                    <a:gd name="connsiteY5" fmla="*/ 5964 h 144303"/>
                    <a:gd name="connsiteX6" fmla="*/ 13051 w 14003"/>
                    <a:gd name="connsiteY6" fmla="*/ 137886 h 144303"/>
                    <a:gd name="connsiteX7" fmla="*/ 6955 w 14003"/>
                    <a:gd name="connsiteY7" fmla="*/ 144172 h 144303"/>
                    <a:gd name="connsiteX8" fmla="*/ 6955 w 14003"/>
                    <a:gd name="connsiteY8" fmla="*/ 144172 h 144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03" h="144303">
                      <a:moveTo>
                        <a:pt x="6860" y="144172"/>
                      </a:moveTo>
                      <a:cubicBezTo>
                        <a:pt x="3431" y="144172"/>
                        <a:pt x="764" y="141458"/>
                        <a:pt x="668" y="138076"/>
                      </a:cubicBezTo>
                      <a:lnTo>
                        <a:pt x="-950" y="6155"/>
                      </a:lnTo>
                      <a:cubicBezTo>
                        <a:pt x="-950" y="2716"/>
                        <a:pt x="1811" y="-84"/>
                        <a:pt x="5241" y="-132"/>
                      </a:cubicBezTo>
                      <a:lnTo>
                        <a:pt x="5241" y="-132"/>
                      </a:lnTo>
                      <a:cubicBezTo>
                        <a:pt x="8670" y="-132"/>
                        <a:pt x="11336" y="2583"/>
                        <a:pt x="11432" y="5964"/>
                      </a:cubicBezTo>
                      <a:lnTo>
                        <a:pt x="13051" y="137886"/>
                      </a:lnTo>
                      <a:cubicBezTo>
                        <a:pt x="13147" y="141305"/>
                        <a:pt x="10384" y="144115"/>
                        <a:pt x="6955" y="144172"/>
                      </a:cubicBezTo>
                      <a:cubicBezTo>
                        <a:pt x="6955" y="144172"/>
                        <a:pt x="6955" y="144172"/>
                        <a:pt x="6955" y="144172"/>
                      </a:cubicBezTo>
                      <a:close/>
                    </a:path>
                  </a:pathLst>
                </a:custGeom>
                <a:grpFill/>
                <a:ln w="9525" cap="flat">
                  <a:noFill/>
                  <a:prstDash val="solid"/>
                  <a:miter/>
                </a:ln>
              </p:spPr>
              <p:txBody>
                <a:bodyPr rtlCol="0" anchor="ctr"/>
                <a:lstStyle/>
                <a:p>
                  <a:endParaRPr lang="zh-CN" altLang="en-US"/>
                </a:p>
              </p:txBody>
            </p:sp>
          </p:grpSp>
          <p:grpSp>
            <p:nvGrpSpPr>
              <p:cNvPr id="11" name="组合 10">
                <a:extLst>
                  <a:ext uri="{FF2B5EF4-FFF2-40B4-BE49-F238E27FC236}">
                    <a16:creationId xmlns:a16="http://schemas.microsoft.com/office/drawing/2014/main" id="{5FF955C5-4FA1-EC3C-A1C6-19DEB58B7BC7}"/>
                  </a:ext>
                </a:extLst>
              </p:cNvPr>
              <p:cNvGrpSpPr/>
              <p:nvPr/>
            </p:nvGrpSpPr>
            <p:grpSpPr>
              <a:xfrm>
                <a:off x="2024822" y="2873759"/>
                <a:ext cx="835637" cy="1216841"/>
                <a:chOff x="6460463" y="1195364"/>
                <a:chExt cx="517741" cy="753926"/>
              </a:xfrm>
              <a:solidFill>
                <a:schemeClr val="accent1"/>
              </a:solidFill>
            </p:grpSpPr>
            <p:sp>
              <p:nvSpPr>
                <p:cNvPr id="22" name="任意多边形 76">
                  <a:extLst>
                    <a:ext uri="{FF2B5EF4-FFF2-40B4-BE49-F238E27FC236}">
                      <a16:creationId xmlns:a16="http://schemas.microsoft.com/office/drawing/2014/main" id="{8435EA88-AA99-E0BC-1E4F-734D0DD4DEAA}"/>
                    </a:ext>
                  </a:extLst>
                </p:cNvPr>
                <p:cNvSpPr/>
                <p:nvPr/>
              </p:nvSpPr>
              <p:spPr>
                <a:xfrm>
                  <a:off x="6460463" y="1296109"/>
                  <a:ext cx="448989" cy="653181"/>
                </a:xfrm>
                <a:custGeom>
                  <a:avLst/>
                  <a:gdLst>
                    <a:gd name="connsiteX0" fmla="*/ 13205 w 448989"/>
                    <a:gd name="connsiteY0" fmla="*/ 653050 h 653181"/>
                    <a:gd name="connsiteX1" fmla="*/ 5489 w 448989"/>
                    <a:gd name="connsiteY1" fmla="*/ 650573 h 653181"/>
                    <a:gd name="connsiteX2" fmla="*/ -892 w 448989"/>
                    <a:gd name="connsiteY2" fmla="*/ 638096 h 653181"/>
                    <a:gd name="connsiteX3" fmla="*/ 11110 w 448989"/>
                    <a:gd name="connsiteY3" fmla="*/ 489982 h 653181"/>
                    <a:gd name="connsiteX4" fmla="*/ 15968 w 448989"/>
                    <a:gd name="connsiteY4" fmla="*/ 470932 h 653181"/>
                    <a:gd name="connsiteX5" fmla="*/ 16729 w 448989"/>
                    <a:gd name="connsiteY5" fmla="*/ 468741 h 653181"/>
                    <a:gd name="connsiteX6" fmla="*/ 17301 w 448989"/>
                    <a:gd name="connsiteY6" fmla="*/ 467693 h 653181"/>
                    <a:gd name="connsiteX7" fmla="*/ 301241 w 448989"/>
                    <a:gd name="connsiteY7" fmla="*/ 2778 h 653181"/>
                    <a:gd name="connsiteX8" fmla="*/ 309718 w 448989"/>
                    <a:gd name="connsiteY8" fmla="*/ 778 h 653181"/>
                    <a:gd name="connsiteX9" fmla="*/ 445068 w 448989"/>
                    <a:gd name="connsiteY9" fmla="*/ 83360 h 653181"/>
                    <a:gd name="connsiteX10" fmla="*/ 447163 w 448989"/>
                    <a:gd name="connsiteY10" fmla="*/ 91837 h 653181"/>
                    <a:gd name="connsiteX11" fmla="*/ 162557 w 448989"/>
                    <a:gd name="connsiteY11" fmla="*/ 557800 h 653181"/>
                    <a:gd name="connsiteX12" fmla="*/ 160842 w 448989"/>
                    <a:gd name="connsiteY12" fmla="*/ 559610 h 653181"/>
                    <a:gd name="connsiteX13" fmla="*/ 146460 w 448989"/>
                    <a:gd name="connsiteY13" fmla="*/ 572278 h 653181"/>
                    <a:gd name="connsiteX14" fmla="*/ 20158 w 448989"/>
                    <a:gd name="connsiteY14" fmla="*/ 650573 h 653181"/>
                    <a:gd name="connsiteX15" fmla="*/ 13205 w 448989"/>
                    <a:gd name="connsiteY15" fmla="*/ 653050 h 653181"/>
                    <a:gd name="connsiteX16" fmla="*/ 28635 w 448989"/>
                    <a:gd name="connsiteY16" fmla="*/ 473027 h 653181"/>
                    <a:gd name="connsiteX17" fmla="*/ 28635 w 448989"/>
                    <a:gd name="connsiteY17" fmla="*/ 473599 h 653181"/>
                    <a:gd name="connsiteX18" fmla="*/ 23396 w 448989"/>
                    <a:gd name="connsiteY18" fmla="*/ 491411 h 653181"/>
                    <a:gd name="connsiteX19" fmla="*/ 11395 w 448989"/>
                    <a:gd name="connsiteY19" fmla="*/ 639524 h 653181"/>
                    <a:gd name="connsiteX20" fmla="*/ 11395 w 448989"/>
                    <a:gd name="connsiteY20" fmla="*/ 640477 h 653181"/>
                    <a:gd name="connsiteX21" fmla="*/ 12633 w 448989"/>
                    <a:gd name="connsiteY21" fmla="*/ 641048 h 653181"/>
                    <a:gd name="connsiteX22" fmla="*/ 12633 w 448989"/>
                    <a:gd name="connsiteY22" fmla="*/ 641048 h 653181"/>
                    <a:gd name="connsiteX23" fmla="*/ 139125 w 448989"/>
                    <a:gd name="connsiteY23" fmla="*/ 562562 h 653181"/>
                    <a:gd name="connsiteX24" fmla="*/ 152556 w 448989"/>
                    <a:gd name="connsiteY24" fmla="*/ 549799 h 653181"/>
                    <a:gd name="connsiteX25" fmla="*/ 152556 w 448989"/>
                    <a:gd name="connsiteY25" fmla="*/ 549799 h 653181"/>
                    <a:gd name="connsiteX26" fmla="*/ 432210 w 448989"/>
                    <a:gd name="connsiteY26" fmla="*/ 91932 h 653181"/>
                    <a:gd name="connsiteX27" fmla="*/ 307432 w 448989"/>
                    <a:gd name="connsiteY27" fmla="*/ 15732 h 653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48989" h="653181">
                      <a:moveTo>
                        <a:pt x="13205" y="653050"/>
                      </a:moveTo>
                      <a:cubicBezTo>
                        <a:pt x="10442" y="653050"/>
                        <a:pt x="7776" y="652183"/>
                        <a:pt x="5489" y="650573"/>
                      </a:cubicBezTo>
                      <a:cubicBezTo>
                        <a:pt x="1108" y="648002"/>
                        <a:pt x="-1369" y="643144"/>
                        <a:pt x="-892" y="638096"/>
                      </a:cubicBezTo>
                      <a:lnTo>
                        <a:pt x="11110" y="489982"/>
                      </a:lnTo>
                      <a:cubicBezTo>
                        <a:pt x="11585" y="483400"/>
                        <a:pt x="13300" y="476952"/>
                        <a:pt x="15968" y="470932"/>
                      </a:cubicBezTo>
                      <a:cubicBezTo>
                        <a:pt x="16063" y="470151"/>
                        <a:pt x="16252" y="469398"/>
                        <a:pt x="16729" y="468741"/>
                      </a:cubicBezTo>
                      <a:lnTo>
                        <a:pt x="17301" y="467693"/>
                      </a:lnTo>
                      <a:lnTo>
                        <a:pt x="301241" y="2778"/>
                      </a:lnTo>
                      <a:cubicBezTo>
                        <a:pt x="303051" y="-98"/>
                        <a:pt x="306860" y="-994"/>
                        <a:pt x="309718" y="778"/>
                      </a:cubicBezTo>
                      <a:lnTo>
                        <a:pt x="445068" y="83360"/>
                      </a:lnTo>
                      <a:cubicBezTo>
                        <a:pt x="448021" y="85131"/>
                        <a:pt x="448878" y="88913"/>
                        <a:pt x="447163" y="91837"/>
                      </a:cubicBezTo>
                      <a:lnTo>
                        <a:pt x="162557" y="557800"/>
                      </a:lnTo>
                      <a:cubicBezTo>
                        <a:pt x="162176" y="558533"/>
                        <a:pt x="161509" y="559152"/>
                        <a:pt x="160842" y="559610"/>
                      </a:cubicBezTo>
                      <a:cubicBezTo>
                        <a:pt x="156842" y="564610"/>
                        <a:pt x="151888" y="568897"/>
                        <a:pt x="146460" y="572278"/>
                      </a:cubicBezTo>
                      <a:lnTo>
                        <a:pt x="20158" y="650573"/>
                      </a:lnTo>
                      <a:cubicBezTo>
                        <a:pt x="18158" y="652069"/>
                        <a:pt x="15682" y="652936"/>
                        <a:pt x="13205" y="653050"/>
                      </a:cubicBezTo>
                      <a:close/>
                      <a:moveTo>
                        <a:pt x="28635" y="473027"/>
                      </a:moveTo>
                      <a:lnTo>
                        <a:pt x="28635" y="473599"/>
                      </a:lnTo>
                      <a:cubicBezTo>
                        <a:pt x="25682" y="479123"/>
                        <a:pt x="23968" y="485181"/>
                        <a:pt x="23396" y="491411"/>
                      </a:cubicBezTo>
                      <a:lnTo>
                        <a:pt x="11395" y="639524"/>
                      </a:lnTo>
                      <a:cubicBezTo>
                        <a:pt x="11205" y="639810"/>
                        <a:pt x="11205" y="640191"/>
                        <a:pt x="11395" y="640477"/>
                      </a:cubicBezTo>
                      <a:lnTo>
                        <a:pt x="12633" y="641048"/>
                      </a:lnTo>
                      <a:lnTo>
                        <a:pt x="12633" y="641048"/>
                      </a:lnTo>
                      <a:lnTo>
                        <a:pt x="139125" y="562562"/>
                      </a:lnTo>
                      <a:cubicBezTo>
                        <a:pt x="144460" y="559305"/>
                        <a:pt x="149032" y="554961"/>
                        <a:pt x="152556" y="549799"/>
                      </a:cubicBezTo>
                      <a:lnTo>
                        <a:pt x="152556" y="549799"/>
                      </a:lnTo>
                      <a:lnTo>
                        <a:pt x="432210" y="91932"/>
                      </a:lnTo>
                      <a:lnTo>
                        <a:pt x="307432" y="15732"/>
                      </a:lnTo>
                      <a:close/>
                    </a:path>
                  </a:pathLst>
                </a:custGeom>
                <a:grpFill/>
                <a:ln w="9525" cap="flat">
                  <a:noFill/>
                  <a:prstDash val="solid"/>
                  <a:miter/>
                </a:ln>
              </p:spPr>
              <p:txBody>
                <a:bodyPr rtlCol="0" anchor="ctr"/>
                <a:lstStyle/>
                <a:p>
                  <a:endParaRPr lang="zh-CN" altLang="en-US"/>
                </a:p>
              </p:txBody>
            </p:sp>
            <p:sp>
              <p:nvSpPr>
                <p:cNvPr id="23" name="任意多边形 77">
                  <a:extLst>
                    <a:ext uri="{FF2B5EF4-FFF2-40B4-BE49-F238E27FC236}">
                      <a16:creationId xmlns:a16="http://schemas.microsoft.com/office/drawing/2014/main" id="{2EC1651C-4DD6-AFE0-32DE-BF31B3D1EB48}"/>
                    </a:ext>
                  </a:extLst>
                </p:cNvPr>
                <p:cNvSpPr/>
                <p:nvPr/>
              </p:nvSpPr>
              <p:spPr>
                <a:xfrm>
                  <a:off x="6786402" y="1195364"/>
                  <a:ext cx="178435" cy="156327"/>
                </a:xfrm>
                <a:custGeom>
                  <a:avLst/>
                  <a:gdLst>
                    <a:gd name="connsiteX0" fmla="*/ 139704 w 178435"/>
                    <a:gd name="connsiteY0" fmla="*/ 156196 h 156327"/>
                    <a:gd name="connsiteX1" fmla="*/ 136465 w 178435"/>
                    <a:gd name="connsiteY1" fmla="*/ 155244 h 156327"/>
                    <a:gd name="connsiteX2" fmla="*/ 1973 w 178435"/>
                    <a:gd name="connsiteY2" fmla="*/ 73138 h 156327"/>
                    <a:gd name="connsiteX3" fmla="*/ -29 w 178435"/>
                    <a:gd name="connsiteY3" fmla="*/ 64661 h 156327"/>
                    <a:gd name="connsiteX4" fmla="*/ 25690 w 178435"/>
                    <a:gd name="connsiteY4" fmla="*/ 22465 h 156327"/>
                    <a:gd name="connsiteX5" fmla="*/ 90079 w 178435"/>
                    <a:gd name="connsiteY5" fmla="*/ 6654 h 156327"/>
                    <a:gd name="connsiteX6" fmla="*/ 90364 w 178435"/>
                    <a:gd name="connsiteY6" fmla="*/ 6844 h 156327"/>
                    <a:gd name="connsiteX7" fmla="*/ 155134 w 178435"/>
                    <a:gd name="connsiteY7" fmla="*/ 46278 h 156327"/>
                    <a:gd name="connsiteX8" fmla="*/ 170755 w 178435"/>
                    <a:gd name="connsiteY8" fmla="*/ 111048 h 156327"/>
                    <a:gd name="connsiteX9" fmla="*/ 145037 w 178435"/>
                    <a:gd name="connsiteY9" fmla="*/ 153243 h 156327"/>
                    <a:gd name="connsiteX10" fmla="*/ 139704 w 178435"/>
                    <a:gd name="connsiteY10" fmla="*/ 156196 h 156327"/>
                    <a:gd name="connsiteX11" fmla="*/ 13783 w 178435"/>
                    <a:gd name="connsiteY11" fmla="*/ 65804 h 156327"/>
                    <a:gd name="connsiteX12" fmla="*/ 137608 w 178435"/>
                    <a:gd name="connsiteY12" fmla="*/ 141432 h 156327"/>
                    <a:gd name="connsiteX13" fmla="*/ 160087 w 178435"/>
                    <a:gd name="connsiteY13" fmla="*/ 104571 h 156327"/>
                    <a:gd name="connsiteX14" fmla="*/ 148562 w 178435"/>
                    <a:gd name="connsiteY14" fmla="*/ 56946 h 156327"/>
                    <a:gd name="connsiteX15" fmla="*/ 83792 w 178435"/>
                    <a:gd name="connsiteY15" fmla="*/ 17512 h 156327"/>
                    <a:gd name="connsiteX16" fmla="*/ 36358 w 178435"/>
                    <a:gd name="connsiteY16" fmla="*/ 28752 h 156327"/>
                    <a:gd name="connsiteX17" fmla="*/ 36167 w 178435"/>
                    <a:gd name="connsiteY17" fmla="*/ 29037 h 15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8435" h="156327">
                      <a:moveTo>
                        <a:pt x="139704" y="156196"/>
                      </a:moveTo>
                      <a:cubicBezTo>
                        <a:pt x="138561" y="156196"/>
                        <a:pt x="137418" y="155863"/>
                        <a:pt x="136465" y="155244"/>
                      </a:cubicBezTo>
                      <a:lnTo>
                        <a:pt x="1973" y="73138"/>
                      </a:lnTo>
                      <a:cubicBezTo>
                        <a:pt x="-885" y="71338"/>
                        <a:pt x="-1838" y="67556"/>
                        <a:pt x="-29" y="64661"/>
                      </a:cubicBezTo>
                      <a:lnTo>
                        <a:pt x="25690" y="22465"/>
                      </a:lnTo>
                      <a:cubicBezTo>
                        <a:pt x="39119" y="329"/>
                        <a:pt x="67885" y="-6758"/>
                        <a:pt x="90079" y="6654"/>
                      </a:cubicBezTo>
                      <a:cubicBezTo>
                        <a:pt x="90174" y="6711"/>
                        <a:pt x="90268" y="6777"/>
                        <a:pt x="90364" y="6844"/>
                      </a:cubicBezTo>
                      <a:lnTo>
                        <a:pt x="155134" y="46278"/>
                      </a:lnTo>
                      <a:cubicBezTo>
                        <a:pt x="177137" y="60022"/>
                        <a:pt x="183995" y="88807"/>
                        <a:pt x="170755" y="111048"/>
                      </a:cubicBezTo>
                      <a:lnTo>
                        <a:pt x="145037" y="153243"/>
                      </a:lnTo>
                      <a:cubicBezTo>
                        <a:pt x="143894" y="155072"/>
                        <a:pt x="141894" y="156177"/>
                        <a:pt x="139704" y="156196"/>
                      </a:cubicBezTo>
                      <a:close/>
                      <a:moveTo>
                        <a:pt x="13783" y="65804"/>
                      </a:moveTo>
                      <a:lnTo>
                        <a:pt x="137608" y="141432"/>
                      </a:lnTo>
                      <a:lnTo>
                        <a:pt x="160087" y="104571"/>
                      </a:lnTo>
                      <a:cubicBezTo>
                        <a:pt x="169994" y="88226"/>
                        <a:pt x="164850" y="66956"/>
                        <a:pt x="148562" y="56946"/>
                      </a:cubicBezTo>
                      <a:lnTo>
                        <a:pt x="83792" y="17512"/>
                      </a:lnTo>
                      <a:cubicBezTo>
                        <a:pt x="67600" y="7511"/>
                        <a:pt x="46358" y="12540"/>
                        <a:pt x="36358" y="28752"/>
                      </a:cubicBezTo>
                      <a:cubicBezTo>
                        <a:pt x="36262" y="28847"/>
                        <a:pt x="36262" y="28942"/>
                        <a:pt x="36167" y="29037"/>
                      </a:cubicBezTo>
                      <a:close/>
                    </a:path>
                  </a:pathLst>
                </a:custGeom>
                <a:grpFill/>
                <a:ln w="9525" cap="flat">
                  <a:noFill/>
                  <a:prstDash val="solid"/>
                  <a:miter/>
                </a:ln>
              </p:spPr>
              <p:txBody>
                <a:bodyPr rtlCol="0" anchor="ctr"/>
                <a:lstStyle/>
                <a:p>
                  <a:endParaRPr lang="zh-CN" altLang="en-US"/>
                </a:p>
              </p:txBody>
            </p:sp>
            <p:sp>
              <p:nvSpPr>
                <p:cNvPr id="24" name="任意多边形 78">
                  <a:extLst>
                    <a:ext uri="{FF2B5EF4-FFF2-40B4-BE49-F238E27FC236}">
                      <a16:creationId xmlns:a16="http://schemas.microsoft.com/office/drawing/2014/main" id="{5C6F3B16-3A30-5D6D-5F7A-1EBE10B73101}"/>
                    </a:ext>
                  </a:extLst>
                </p:cNvPr>
                <p:cNvSpPr/>
                <p:nvPr/>
              </p:nvSpPr>
              <p:spPr>
                <a:xfrm>
                  <a:off x="6761873" y="1256852"/>
                  <a:ext cx="171750" cy="134559"/>
                </a:xfrm>
                <a:custGeom>
                  <a:avLst/>
                  <a:gdLst>
                    <a:gd name="connsiteX0" fmla="*/ 140420 w 171750"/>
                    <a:gd name="connsiteY0" fmla="*/ 134427 h 134559"/>
                    <a:gd name="connsiteX1" fmla="*/ 137181 w 171750"/>
                    <a:gd name="connsiteY1" fmla="*/ 133570 h 134559"/>
                    <a:gd name="connsiteX2" fmla="*/ 2021 w 171750"/>
                    <a:gd name="connsiteY2" fmla="*/ 50988 h 134559"/>
                    <a:gd name="connsiteX3" fmla="*/ -74 w 171750"/>
                    <a:gd name="connsiteY3" fmla="*/ 42416 h 134559"/>
                    <a:gd name="connsiteX4" fmla="*/ 24120 w 171750"/>
                    <a:gd name="connsiteY4" fmla="*/ 2887 h 134559"/>
                    <a:gd name="connsiteX5" fmla="*/ 27929 w 171750"/>
                    <a:gd name="connsiteY5" fmla="*/ 30 h 134559"/>
                    <a:gd name="connsiteX6" fmla="*/ 32597 w 171750"/>
                    <a:gd name="connsiteY6" fmla="*/ 792 h 134559"/>
                    <a:gd name="connsiteX7" fmla="*/ 167852 w 171750"/>
                    <a:gd name="connsiteY7" fmla="*/ 83373 h 134559"/>
                    <a:gd name="connsiteX8" fmla="*/ 170614 w 171750"/>
                    <a:gd name="connsiteY8" fmla="*/ 87183 h 134559"/>
                    <a:gd name="connsiteX9" fmla="*/ 169947 w 171750"/>
                    <a:gd name="connsiteY9" fmla="*/ 91946 h 134559"/>
                    <a:gd name="connsiteX10" fmla="*/ 145753 w 171750"/>
                    <a:gd name="connsiteY10" fmla="*/ 131475 h 134559"/>
                    <a:gd name="connsiteX11" fmla="*/ 141849 w 171750"/>
                    <a:gd name="connsiteY11" fmla="*/ 134237 h 134559"/>
                    <a:gd name="connsiteX12" fmla="*/ 13737 w 171750"/>
                    <a:gd name="connsiteY12" fmla="*/ 43654 h 134559"/>
                    <a:gd name="connsiteX13" fmla="*/ 138324 w 171750"/>
                    <a:gd name="connsiteY13" fmla="*/ 119854 h 134559"/>
                    <a:gd name="connsiteX14" fmla="*/ 156136 w 171750"/>
                    <a:gd name="connsiteY14" fmla="*/ 91279 h 134559"/>
                    <a:gd name="connsiteX15" fmla="*/ 31453 w 171750"/>
                    <a:gd name="connsiteY15" fmla="*/ 15079 h 134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0" h="134559">
                      <a:moveTo>
                        <a:pt x="140420" y="134427"/>
                      </a:moveTo>
                      <a:cubicBezTo>
                        <a:pt x="139277" y="134437"/>
                        <a:pt x="138134" y="134142"/>
                        <a:pt x="137181" y="133570"/>
                      </a:cubicBezTo>
                      <a:lnTo>
                        <a:pt x="2021" y="50988"/>
                      </a:lnTo>
                      <a:cubicBezTo>
                        <a:pt x="-931" y="49188"/>
                        <a:pt x="-1789" y="45369"/>
                        <a:pt x="-74" y="42416"/>
                      </a:cubicBezTo>
                      <a:lnTo>
                        <a:pt x="24120" y="2887"/>
                      </a:lnTo>
                      <a:cubicBezTo>
                        <a:pt x="24977" y="1458"/>
                        <a:pt x="26310" y="430"/>
                        <a:pt x="27929" y="30"/>
                      </a:cubicBezTo>
                      <a:cubicBezTo>
                        <a:pt x="29548" y="-342"/>
                        <a:pt x="31168" y="-66"/>
                        <a:pt x="32597" y="792"/>
                      </a:cubicBezTo>
                      <a:lnTo>
                        <a:pt x="167852" y="83373"/>
                      </a:lnTo>
                      <a:cubicBezTo>
                        <a:pt x="169281" y="84231"/>
                        <a:pt x="170233" y="85602"/>
                        <a:pt x="170614" y="87183"/>
                      </a:cubicBezTo>
                      <a:cubicBezTo>
                        <a:pt x="170994" y="88793"/>
                        <a:pt x="170804" y="90508"/>
                        <a:pt x="169947" y="91946"/>
                      </a:cubicBezTo>
                      <a:lnTo>
                        <a:pt x="145753" y="131475"/>
                      </a:lnTo>
                      <a:cubicBezTo>
                        <a:pt x="144896" y="132884"/>
                        <a:pt x="143467" y="133884"/>
                        <a:pt x="141849" y="134237"/>
                      </a:cubicBezTo>
                      <a:close/>
                      <a:moveTo>
                        <a:pt x="13737" y="43654"/>
                      </a:moveTo>
                      <a:lnTo>
                        <a:pt x="138324" y="119854"/>
                      </a:lnTo>
                      <a:lnTo>
                        <a:pt x="156136" y="91279"/>
                      </a:lnTo>
                      <a:lnTo>
                        <a:pt x="31453" y="15079"/>
                      </a:lnTo>
                      <a:close/>
                    </a:path>
                  </a:pathLst>
                </a:custGeom>
                <a:grpFill/>
                <a:ln w="9525" cap="flat">
                  <a:noFill/>
                  <a:prstDash val="solid"/>
                  <a:miter/>
                </a:ln>
              </p:spPr>
              <p:txBody>
                <a:bodyPr rtlCol="0" anchor="ctr"/>
                <a:lstStyle/>
                <a:p>
                  <a:endParaRPr lang="zh-CN" altLang="en-US"/>
                </a:p>
              </p:txBody>
            </p:sp>
            <p:sp>
              <p:nvSpPr>
                <p:cNvPr id="25" name="任意多边形 79">
                  <a:extLst>
                    <a:ext uri="{FF2B5EF4-FFF2-40B4-BE49-F238E27FC236}">
                      <a16:creationId xmlns:a16="http://schemas.microsoft.com/office/drawing/2014/main" id="{0C2B5A7F-F435-67DD-A5DF-B92C7A749BD9}"/>
                    </a:ext>
                  </a:extLst>
                </p:cNvPr>
                <p:cNvSpPr/>
                <p:nvPr/>
              </p:nvSpPr>
              <p:spPr>
                <a:xfrm>
                  <a:off x="6465482" y="1848171"/>
                  <a:ext cx="88571" cy="58828"/>
                </a:xfrm>
                <a:custGeom>
                  <a:avLst/>
                  <a:gdLst>
                    <a:gd name="connsiteX0" fmla="*/ 81433 w 88571"/>
                    <a:gd name="connsiteY0" fmla="*/ 58696 h 58828"/>
                    <a:gd name="connsiteX1" fmla="*/ 78195 w 88571"/>
                    <a:gd name="connsiteY1" fmla="*/ 57839 h 58828"/>
                    <a:gd name="connsiteX2" fmla="*/ 1995 w 88571"/>
                    <a:gd name="connsiteY2" fmla="*/ 11357 h 58828"/>
                    <a:gd name="connsiteX3" fmla="*/ -5 w 88571"/>
                    <a:gd name="connsiteY3" fmla="*/ 2832 h 58828"/>
                    <a:gd name="connsiteX4" fmla="*/ 8472 w 88571"/>
                    <a:gd name="connsiteY4" fmla="*/ 784 h 58828"/>
                    <a:gd name="connsiteX5" fmla="*/ 84672 w 88571"/>
                    <a:gd name="connsiteY5" fmla="*/ 47266 h 58828"/>
                    <a:gd name="connsiteX6" fmla="*/ 86767 w 88571"/>
                    <a:gd name="connsiteY6" fmla="*/ 55639 h 58828"/>
                    <a:gd name="connsiteX7" fmla="*/ 86672 w 88571"/>
                    <a:gd name="connsiteY7" fmla="*/ 55743 h 58828"/>
                    <a:gd name="connsiteX8" fmla="*/ 81433 w 88571"/>
                    <a:gd name="connsiteY8" fmla="*/ 58696 h 5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571" h="58828">
                      <a:moveTo>
                        <a:pt x="81433" y="58696"/>
                      </a:moveTo>
                      <a:cubicBezTo>
                        <a:pt x="80290" y="58706"/>
                        <a:pt x="79147" y="58410"/>
                        <a:pt x="78195" y="57839"/>
                      </a:cubicBezTo>
                      <a:lnTo>
                        <a:pt x="1995" y="11357"/>
                      </a:lnTo>
                      <a:cubicBezTo>
                        <a:pt x="-958" y="9566"/>
                        <a:pt x="-1816" y="5756"/>
                        <a:pt x="-5" y="2832"/>
                      </a:cubicBezTo>
                      <a:cubicBezTo>
                        <a:pt x="1709" y="-92"/>
                        <a:pt x="5519" y="-1006"/>
                        <a:pt x="8472" y="784"/>
                      </a:cubicBezTo>
                      <a:lnTo>
                        <a:pt x="84672" y="47266"/>
                      </a:lnTo>
                      <a:cubicBezTo>
                        <a:pt x="87529" y="49009"/>
                        <a:pt x="88482" y="52753"/>
                        <a:pt x="86767" y="55639"/>
                      </a:cubicBezTo>
                      <a:cubicBezTo>
                        <a:pt x="86672" y="55667"/>
                        <a:pt x="86672" y="55705"/>
                        <a:pt x="86672" y="55743"/>
                      </a:cubicBezTo>
                      <a:cubicBezTo>
                        <a:pt x="85529" y="57582"/>
                        <a:pt x="83625" y="58706"/>
                        <a:pt x="81433" y="58696"/>
                      </a:cubicBezTo>
                      <a:close/>
                    </a:path>
                  </a:pathLst>
                </a:custGeom>
                <a:grpFill/>
                <a:ln w="9525" cap="flat">
                  <a:noFill/>
                  <a:prstDash val="solid"/>
                  <a:miter/>
                </a:ln>
              </p:spPr>
              <p:txBody>
                <a:bodyPr rtlCol="0" anchor="ctr"/>
                <a:lstStyle/>
                <a:p>
                  <a:endParaRPr lang="zh-CN" altLang="en-US"/>
                </a:p>
              </p:txBody>
            </p:sp>
            <p:sp>
              <p:nvSpPr>
                <p:cNvPr id="26" name="任意多边形 80">
                  <a:extLst>
                    <a:ext uri="{FF2B5EF4-FFF2-40B4-BE49-F238E27FC236}">
                      <a16:creationId xmlns:a16="http://schemas.microsoft.com/office/drawing/2014/main" id="{6DE97D6F-6E9A-1BD2-0F0C-8735BFA1466D}"/>
                    </a:ext>
                  </a:extLst>
                </p:cNvPr>
                <p:cNvSpPr/>
                <p:nvPr/>
              </p:nvSpPr>
              <p:spPr>
                <a:xfrm>
                  <a:off x="6477503" y="1766440"/>
                  <a:ext cx="144530" cy="93048"/>
                </a:xfrm>
                <a:custGeom>
                  <a:avLst/>
                  <a:gdLst>
                    <a:gd name="connsiteX0" fmla="*/ 136944 w 144530"/>
                    <a:gd name="connsiteY0" fmla="*/ 92898 h 93048"/>
                    <a:gd name="connsiteX1" fmla="*/ 133705 w 144530"/>
                    <a:gd name="connsiteY1" fmla="*/ 91946 h 93048"/>
                    <a:gd name="connsiteX2" fmla="*/ 2070 w 144530"/>
                    <a:gd name="connsiteY2" fmla="*/ 11364 h 93048"/>
                    <a:gd name="connsiteX3" fmla="*/ -121 w 144530"/>
                    <a:gd name="connsiteY3" fmla="*/ 3020 h 93048"/>
                    <a:gd name="connsiteX4" fmla="*/ -25 w 144530"/>
                    <a:gd name="connsiteY4" fmla="*/ 2887 h 93048"/>
                    <a:gd name="connsiteX5" fmla="*/ 8452 w 144530"/>
                    <a:gd name="connsiteY5" fmla="*/ 744 h 93048"/>
                    <a:gd name="connsiteX6" fmla="*/ 8547 w 144530"/>
                    <a:gd name="connsiteY6" fmla="*/ 791 h 93048"/>
                    <a:gd name="connsiteX7" fmla="*/ 140659 w 144530"/>
                    <a:gd name="connsiteY7" fmla="*/ 81373 h 93048"/>
                    <a:gd name="connsiteX8" fmla="*/ 142659 w 144530"/>
                    <a:gd name="connsiteY8" fmla="*/ 89945 h 93048"/>
                    <a:gd name="connsiteX9" fmla="*/ 136944 w 144530"/>
                    <a:gd name="connsiteY9" fmla="*/ 92898 h 9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530" h="93048">
                      <a:moveTo>
                        <a:pt x="136944" y="92898"/>
                      </a:moveTo>
                      <a:cubicBezTo>
                        <a:pt x="135801" y="92908"/>
                        <a:pt x="134658" y="92574"/>
                        <a:pt x="133705" y="91946"/>
                      </a:cubicBezTo>
                      <a:lnTo>
                        <a:pt x="2070" y="11364"/>
                      </a:lnTo>
                      <a:cubicBezTo>
                        <a:pt x="-788" y="9659"/>
                        <a:pt x="-1836" y="5925"/>
                        <a:pt x="-121" y="3020"/>
                      </a:cubicBezTo>
                      <a:cubicBezTo>
                        <a:pt x="-121" y="2973"/>
                        <a:pt x="-25" y="2934"/>
                        <a:pt x="-25" y="2887"/>
                      </a:cubicBezTo>
                      <a:cubicBezTo>
                        <a:pt x="1689" y="-47"/>
                        <a:pt x="5499" y="-1009"/>
                        <a:pt x="8452" y="744"/>
                      </a:cubicBezTo>
                      <a:cubicBezTo>
                        <a:pt x="8452" y="753"/>
                        <a:pt x="8547" y="772"/>
                        <a:pt x="8547" y="791"/>
                      </a:cubicBezTo>
                      <a:lnTo>
                        <a:pt x="140659" y="81373"/>
                      </a:lnTo>
                      <a:cubicBezTo>
                        <a:pt x="143516" y="83211"/>
                        <a:pt x="144468" y="87021"/>
                        <a:pt x="142659" y="89945"/>
                      </a:cubicBezTo>
                      <a:cubicBezTo>
                        <a:pt x="141516" y="91936"/>
                        <a:pt x="139230" y="93079"/>
                        <a:pt x="136944" y="92898"/>
                      </a:cubicBezTo>
                      <a:close/>
                    </a:path>
                  </a:pathLst>
                </a:custGeom>
                <a:grpFill/>
                <a:ln w="9525" cap="flat">
                  <a:noFill/>
                  <a:prstDash val="solid"/>
                  <a:miter/>
                </a:ln>
              </p:spPr>
              <p:txBody>
                <a:bodyPr rtlCol="0" anchor="ctr"/>
                <a:lstStyle/>
                <a:p>
                  <a:endParaRPr lang="zh-CN" altLang="en-US"/>
                </a:p>
              </p:txBody>
            </p:sp>
            <p:sp>
              <p:nvSpPr>
                <p:cNvPr id="27" name="任意多边形 81">
                  <a:extLst>
                    <a:ext uri="{FF2B5EF4-FFF2-40B4-BE49-F238E27FC236}">
                      <a16:creationId xmlns:a16="http://schemas.microsoft.com/office/drawing/2014/main" id="{CC9ECE15-7598-3643-8163-116261727BE2}"/>
                    </a:ext>
                  </a:extLst>
                </p:cNvPr>
                <p:cNvSpPr/>
                <p:nvPr/>
              </p:nvSpPr>
              <p:spPr>
                <a:xfrm>
                  <a:off x="6509126" y="1317159"/>
                  <a:ext cx="298954" cy="481256"/>
                </a:xfrm>
                <a:custGeom>
                  <a:avLst/>
                  <a:gdLst>
                    <a:gd name="connsiteX0" fmla="*/ 5309 w 298954"/>
                    <a:gd name="connsiteY0" fmla="*/ 481124 h 481256"/>
                    <a:gd name="connsiteX1" fmla="*/ 2069 w 298954"/>
                    <a:gd name="connsiteY1" fmla="*/ 480171 h 481256"/>
                    <a:gd name="connsiteX2" fmla="*/ -121 w 298954"/>
                    <a:gd name="connsiteY2" fmla="*/ 471827 h 481256"/>
                    <a:gd name="connsiteX3" fmla="*/ -26 w 298954"/>
                    <a:gd name="connsiteY3" fmla="*/ 471694 h 481256"/>
                    <a:gd name="connsiteX4" fmla="*/ 286487 w 298954"/>
                    <a:gd name="connsiteY4" fmla="*/ 2778 h 481256"/>
                    <a:gd name="connsiteX5" fmla="*/ 294963 w 298954"/>
                    <a:gd name="connsiteY5" fmla="*/ 778 h 481256"/>
                    <a:gd name="connsiteX6" fmla="*/ 297155 w 298954"/>
                    <a:gd name="connsiteY6" fmla="*/ 9122 h 481256"/>
                    <a:gd name="connsiteX7" fmla="*/ 297059 w 298954"/>
                    <a:gd name="connsiteY7" fmla="*/ 9255 h 481256"/>
                    <a:gd name="connsiteX8" fmla="*/ 10547 w 298954"/>
                    <a:gd name="connsiteY8" fmla="*/ 478171 h 481256"/>
                    <a:gd name="connsiteX9" fmla="*/ 5309 w 298954"/>
                    <a:gd name="connsiteY9" fmla="*/ 481124 h 48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8954" h="481256">
                      <a:moveTo>
                        <a:pt x="5309" y="481124"/>
                      </a:moveTo>
                      <a:cubicBezTo>
                        <a:pt x="4166" y="481143"/>
                        <a:pt x="3023" y="480809"/>
                        <a:pt x="2069" y="480171"/>
                      </a:cubicBezTo>
                      <a:cubicBezTo>
                        <a:pt x="-788" y="478466"/>
                        <a:pt x="-1835" y="474732"/>
                        <a:pt x="-121" y="471827"/>
                      </a:cubicBezTo>
                      <a:cubicBezTo>
                        <a:pt x="-121" y="471779"/>
                        <a:pt x="-26" y="471741"/>
                        <a:pt x="-26" y="471694"/>
                      </a:cubicBezTo>
                      <a:lnTo>
                        <a:pt x="286487" y="2778"/>
                      </a:lnTo>
                      <a:cubicBezTo>
                        <a:pt x="288296" y="-99"/>
                        <a:pt x="292106" y="-994"/>
                        <a:pt x="294963" y="778"/>
                      </a:cubicBezTo>
                      <a:cubicBezTo>
                        <a:pt x="297916" y="2483"/>
                        <a:pt x="298869" y="6217"/>
                        <a:pt x="297155" y="9122"/>
                      </a:cubicBezTo>
                      <a:cubicBezTo>
                        <a:pt x="297155" y="9169"/>
                        <a:pt x="297059" y="9207"/>
                        <a:pt x="297059" y="9255"/>
                      </a:cubicBezTo>
                      <a:lnTo>
                        <a:pt x="10547" y="478171"/>
                      </a:lnTo>
                      <a:cubicBezTo>
                        <a:pt x="9404" y="480009"/>
                        <a:pt x="7499" y="481133"/>
                        <a:pt x="5309" y="481124"/>
                      </a:cubicBezTo>
                      <a:close/>
                    </a:path>
                  </a:pathLst>
                </a:custGeom>
                <a:grpFill/>
                <a:ln w="9525" cap="flat">
                  <a:noFill/>
                  <a:prstDash val="solid"/>
                  <a:miter/>
                </a:ln>
              </p:spPr>
              <p:txBody>
                <a:bodyPr rtlCol="0" anchor="ctr"/>
                <a:lstStyle/>
                <a:p>
                  <a:endParaRPr lang="zh-CN" altLang="en-US"/>
                </a:p>
              </p:txBody>
            </p:sp>
            <p:sp>
              <p:nvSpPr>
                <p:cNvPr id="28" name="任意多边形 82">
                  <a:extLst>
                    <a:ext uri="{FF2B5EF4-FFF2-40B4-BE49-F238E27FC236}">
                      <a16:creationId xmlns:a16="http://schemas.microsoft.com/office/drawing/2014/main" id="{59DA0479-9B6A-5D77-EAD9-8A3B3CD0E358}"/>
                    </a:ext>
                  </a:extLst>
                </p:cNvPr>
                <p:cNvSpPr/>
                <p:nvPr/>
              </p:nvSpPr>
              <p:spPr>
                <a:xfrm>
                  <a:off x="6464236" y="1935574"/>
                  <a:ext cx="513968" cy="12382"/>
                </a:xfrm>
                <a:custGeom>
                  <a:avLst/>
                  <a:gdLst>
                    <a:gd name="connsiteX0" fmla="*/ 506827 w 513968"/>
                    <a:gd name="connsiteY0" fmla="*/ 12251 h 12382"/>
                    <a:gd name="connsiteX1" fmla="*/ 5240 w 513968"/>
                    <a:gd name="connsiteY1" fmla="*/ 12251 h 12382"/>
                    <a:gd name="connsiteX2" fmla="*/ -950 w 513968"/>
                    <a:gd name="connsiteY2" fmla="*/ 6059 h 12382"/>
                    <a:gd name="connsiteX3" fmla="*/ 5240 w 513968"/>
                    <a:gd name="connsiteY3" fmla="*/ -132 h 12382"/>
                    <a:gd name="connsiteX4" fmla="*/ 506827 w 513968"/>
                    <a:gd name="connsiteY4" fmla="*/ -132 h 12382"/>
                    <a:gd name="connsiteX5" fmla="*/ 513019 w 513968"/>
                    <a:gd name="connsiteY5" fmla="*/ 6059 h 12382"/>
                    <a:gd name="connsiteX6" fmla="*/ 506827 w 513968"/>
                    <a:gd name="connsiteY6" fmla="*/ 12251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968" h="12382">
                      <a:moveTo>
                        <a:pt x="506827" y="12251"/>
                      </a:moveTo>
                      <a:lnTo>
                        <a:pt x="5240" y="12251"/>
                      </a:lnTo>
                      <a:cubicBezTo>
                        <a:pt x="1811" y="12251"/>
                        <a:pt x="-950" y="9479"/>
                        <a:pt x="-950" y="6059"/>
                      </a:cubicBezTo>
                      <a:cubicBezTo>
                        <a:pt x="-950" y="2640"/>
                        <a:pt x="1811" y="-132"/>
                        <a:pt x="5240" y="-132"/>
                      </a:cubicBezTo>
                      <a:lnTo>
                        <a:pt x="506827" y="-132"/>
                      </a:lnTo>
                      <a:cubicBezTo>
                        <a:pt x="510256" y="-132"/>
                        <a:pt x="513019" y="2640"/>
                        <a:pt x="513019" y="6059"/>
                      </a:cubicBezTo>
                      <a:cubicBezTo>
                        <a:pt x="513019" y="9479"/>
                        <a:pt x="510256" y="12251"/>
                        <a:pt x="506827" y="12251"/>
                      </a:cubicBezTo>
                      <a:close/>
                    </a:path>
                  </a:pathLst>
                </a:custGeom>
                <a:grpFill/>
                <a:ln w="9525" cap="flat">
                  <a:noFill/>
                  <a:prstDash val="solid"/>
                  <a:miter/>
                </a:ln>
              </p:spPr>
              <p:txBody>
                <a:bodyPr rtlCol="0" anchor="ctr"/>
                <a:lstStyle/>
                <a:p>
                  <a:endParaRPr lang="zh-CN" altLang="en-US"/>
                </a:p>
              </p:txBody>
            </p:sp>
          </p:grpSp>
          <p:grpSp>
            <p:nvGrpSpPr>
              <p:cNvPr id="12" name="组合 11">
                <a:extLst>
                  <a:ext uri="{FF2B5EF4-FFF2-40B4-BE49-F238E27FC236}">
                    <a16:creationId xmlns:a16="http://schemas.microsoft.com/office/drawing/2014/main" id="{D7F399A8-2668-3C0F-4387-84420F0BBA7F}"/>
                  </a:ext>
                </a:extLst>
              </p:cNvPr>
              <p:cNvGrpSpPr/>
              <p:nvPr/>
            </p:nvGrpSpPr>
            <p:grpSpPr>
              <a:xfrm>
                <a:off x="5820048" y="2873680"/>
                <a:ext cx="551904" cy="1216958"/>
                <a:chOff x="4071650" y="1195291"/>
                <a:chExt cx="341947" cy="753999"/>
              </a:xfrm>
              <a:solidFill>
                <a:schemeClr val="accent6"/>
              </a:solidFill>
            </p:grpSpPr>
            <p:sp>
              <p:nvSpPr>
                <p:cNvPr id="13" name="任意多边形 83">
                  <a:extLst>
                    <a:ext uri="{FF2B5EF4-FFF2-40B4-BE49-F238E27FC236}">
                      <a16:creationId xmlns:a16="http://schemas.microsoft.com/office/drawing/2014/main" id="{3ECF8497-58CE-2A1F-2A1E-47D61EF39C41}"/>
                    </a:ext>
                  </a:extLst>
                </p:cNvPr>
                <p:cNvSpPr/>
                <p:nvPr/>
              </p:nvSpPr>
              <p:spPr>
                <a:xfrm>
                  <a:off x="4071650" y="1195291"/>
                  <a:ext cx="341947" cy="341947"/>
                </a:xfrm>
                <a:custGeom>
                  <a:avLst/>
                  <a:gdLst>
                    <a:gd name="connsiteX0" fmla="*/ 170310 w 341947"/>
                    <a:gd name="connsiteY0" fmla="*/ 341816 h 341947"/>
                    <a:gd name="connsiteX1" fmla="*/ -950 w 341947"/>
                    <a:gd name="connsiteY1" fmla="*/ 171128 h 341947"/>
                    <a:gd name="connsiteX2" fmla="*/ 169739 w 341947"/>
                    <a:gd name="connsiteY2" fmla="*/ -131 h 341947"/>
                    <a:gd name="connsiteX3" fmla="*/ 340998 w 341947"/>
                    <a:gd name="connsiteY3" fmla="*/ 170556 h 341947"/>
                    <a:gd name="connsiteX4" fmla="*/ 340998 w 341947"/>
                    <a:gd name="connsiteY4" fmla="*/ 170937 h 341947"/>
                    <a:gd name="connsiteX5" fmla="*/ 170310 w 341947"/>
                    <a:gd name="connsiteY5" fmla="*/ 341816 h 341947"/>
                    <a:gd name="connsiteX6" fmla="*/ 170310 w 341947"/>
                    <a:gd name="connsiteY6" fmla="*/ 12346 h 341947"/>
                    <a:gd name="connsiteX7" fmla="*/ 11623 w 341947"/>
                    <a:gd name="connsiteY7" fmla="*/ 170842 h 341947"/>
                    <a:gd name="connsiteX8" fmla="*/ 170119 w 341947"/>
                    <a:gd name="connsiteY8" fmla="*/ 329529 h 341947"/>
                    <a:gd name="connsiteX9" fmla="*/ 328806 w 341947"/>
                    <a:gd name="connsiteY9" fmla="*/ 171033 h 341947"/>
                    <a:gd name="connsiteX10" fmla="*/ 328806 w 341947"/>
                    <a:gd name="connsiteY10" fmla="*/ 170937 h 341947"/>
                    <a:gd name="connsiteX11" fmla="*/ 170310 w 341947"/>
                    <a:gd name="connsiteY11" fmla="*/ 12346 h 34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1947" h="341947">
                      <a:moveTo>
                        <a:pt x="170310" y="341816"/>
                      </a:moveTo>
                      <a:cubicBezTo>
                        <a:pt x="75888" y="341978"/>
                        <a:pt x="-788" y="265559"/>
                        <a:pt x="-950" y="171128"/>
                      </a:cubicBezTo>
                      <a:cubicBezTo>
                        <a:pt x="-1111" y="76707"/>
                        <a:pt x="75317" y="30"/>
                        <a:pt x="169739" y="-131"/>
                      </a:cubicBezTo>
                      <a:cubicBezTo>
                        <a:pt x="264169" y="-293"/>
                        <a:pt x="340836" y="76135"/>
                        <a:pt x="340998" y="170556"/>
                      </a:cubicBezTo>
                      <a:cubicBezTo>
                        <a:pt x="340998" y="170680"/>
                        <a:pt x="340998" y="170814"/>
                        <a:pt x="340998" y="170937"/>
                      </a:cubicBezTo>
                      <a:cubicBezTo>
                        <a:pt x="340683" y="265111"/>
                        <a:pt x="264474" y="341397"/>
                        <a:pt x="170310" y="341816"/>
                      </a:cubicBezTo>
                      <a:close/>
                      <a:moveTo>
                        <a:pt x="170310" y="12346"/>
                      </a:moveTo>
                      <a:cubicBezTo>
                        <a:pt x="82718" y="12289"/>
                        <a:pt x="11681" y="83250"/>
                        <a:pt x="11623" y="170842"/>
                      </a:cubicBezTo>
                      <a:cubicBezTo>
                        <a:pt x="11576" y="258434"/>
                        <a:pt x="82537" y="329472"/>
                        <a:pt x="170119" y="329529"/>
                      </a:cubicBezTo>
                      <a:cubicBezTo>
                        <a:pt x="257711" y="329586"/>
                        <a:pt x="328759" y="258625"/>
                        <a:pt x="328806" y="171033"/>
                      </a:cubicBezTo>
                      <a:cubicBezTo>
                        <a:pt x="328806" y="171004"/>
                        <a:pt x="328806" y="170966"/>
                        <a:pt x="328806" y="170937"/>
                      </a:cubicBezTo>
                      <a:cubicBezTo>
                        <a:pt x="328701" y="83431"/>
                        <a:pt x="257816" y="12508"/>
                        <a:pt x="170310" y="12346"/>
                      </a:cubicBezTo>
                      <a:close/>
                    </a:path>
                  </a:pathLst>
                </a:custGeom>
                <a:grpFill/>
                <a:ln w="9525" cap="flat">
                  <a:noFill/>
                  <a:prstDash val="solid"/>
                  <a:miter/>
                </a:ln>
              </p:spPr>
              <p:txBody>
                <a:bodyPr rtlCol="0" anchor="ctr"/>
                <a:lstStyle/>
                <a:p>
                  <a:endParaRPr lang="zh-CN" altLang="en-US"/>
                </a:p>
              </p:txBody>
            </p:sp>
            <p:sp>
              <p:nvSpPr>
                <p:cNvPr id="14" name="任意多边形 84">
                  <a:extLst>
                    <a:ext uri="{FF2B5EF4-FFF2-40B4-BE49-F238E27FC236}">
                      <a16:creationId xmlns:a16="http://schemas.microsoft.com/office/drawing/2014/main" id="{660FA19E-32AD-0095-6883-0463E7683185}"/>
                    </a:ext>
                  </a:extLst>
                </p:cNvPr>
                <p:cNvSpPr/>
                <p:nvPr/>
              </p:nvSpPr>
              <p:spPr>
                <a:xfrm>
                  <a:off x="4255007" y="1592918"/>
                  <a:ext cx="107544" cy="127105"/>
                </a:xfrm>
                <a:custGeom>
                  <a:avLst/>
                  <a:gdLst>
                    <a:gd name="connsiteX0" fmla="*/ 5241 w 107544"/>
                    <a:gd name="connsiteY0" fmla="*/ 126973 h 127105"/>
                    <a:gd name="connsiteX1" fmla="*/ -950 w 107544"/>
                    <a:gd name="connsiteY1" fmla="*/ 120782 h 127105"/>
                    <a:gd name="connsiteX2" fmla="*/ 5241 w 107544"/>
                    <a:gd name="connsiteY2" fmla="*/ 114591 h 127105"/>
                    <a:gd name="connsiteX3" fmla="*/ 68011 w 107544"/>
                    <a:gd name="connsiteY3" fmla="*/ 88016 h 127105"/>
                    <a:gd name="connsiteX4" fmla="*/ 94681 w 107544"/>
                    <a:gd name="connsiteY4" fmla="*/ 12673 h 127105"/>
                    <a:gd name="connsiteX5" fmla="*/ 19434 w 107544"/>
                    <a:gd name="connsiteY5" fmla="*/ 39915 h 127105"/>
                    <a:gd name="connsiteX6" fmla="*/ 10671 w 107544"/>
                    <a:gd name="connsiteY6" fmla="*/ 50297 h 127105"/>
                    <a:gd name="connsiteX7" fmla="*/ 2022 w 107544"/>
                    <a:gd name="connsiteY7" fmla="*/ 51640 h 127105"/>
                    <a:gd name="connsiteX8" fmla="*/ 2003 w 107544"/>
                    <a:gd name="connsiteY8" fmla="*/ 51631 h 127105"/>
                    <a:gd name="connsiteX9" fmla="*/ 546 w 107544"/>
                    <a:gd name="connsiteY9" fmla="*/ 43134 h 127105"/>
                    <a:gd name="connsiteX10" fmla="*/ 670 w 107544"/>
                    <a:gd name="connsiteY10" fmla="*/ 42963 h 127105"/>
                    <a:gd name="connsiteX11" fmla="*/ 10195 w 107544"/>
                    <a:gd name="connsiteY11" fmla="*/ 31152 h 127105"/>
                    <a:gd name="connsiteX12" fmla="*/ 100872 w 107544"/>
                    <a:gd name="connsiteY12" fmla="*/ 862 h 127105"/>
                    <a:gd name="connsiteX13" fmla="*/ 106301 w 107544"/>
                    <a:gd name="connsiteY13" fmla="*/ 6672 h 127105"/>
                    <a:gd name="connsiteX14" fmla="*/ 76107 w 107544"/>
                    <a:gd name="connsiteY14" fmla="*/ 96969 h 127105"/>
                    <a:gd name="connsiteX15" fmla="*/ 5813 w 107544"/>
                    <a:gd name="connsiteY15" fmla="*/ 126973 h 127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544" h="127105">
                      <a:moveTo>
                        <a:pt x="5241" y="126973"/>
                      </a:moveTo>
                      <a:cubicBezTo>
                        <a:pt x="1822" y="126973"/>
                        <a:pt x="-950" y="124202"/>
                        <a:pt x="-950" y="120782"/>
                      </a:cubicBezTo>
                      <a:cubicBezTo>
                        <a:pt x="-950" y="117363"/>
                        <a:pt x="1822" y="114591"/>
                        <a:pt x="5241" y="114591"/>
                      </a:cubicBezTo>
                      <a:cubicBezTo>
                        <a:pt x="28539" y="112981"/>
                        <a:pt x="50637" y="103627"/>
                        <a:pt x="68011" y="88016"/>
                      </a:cubicBezTo>
                      <a:cubicBezTo>
                        <a:pt x="87071" y="67747"/>
                        <a:pt x="96739" y="40420"/>
                        <a:pt x="94681" y="12673"/>
                      </a:cubicBezTo>
                      <a:cubicBezTo>
                        <a:pt x="66811" y="10263"/>
                        <a:pt x="39303" y="20227"/>
                        <a:pt x="19434" y="39915"/>
                      </a:cubicBezTo>
                      <a:cubicBezTo>
                        <a:pt x="16252" y="43144"/>
                        <a:pt x="13319" y="46620"/>
                        <a:pt x="10671" y="50297"/>
                      </a:cubicBezTo>
                      <a:cubicBezTo>
                        <a:pt x="8651" y="53059"/>
                        <a:pt x="4784" y="53659"/>
                        <a:pt x="2022" y="51640"/>
                      </a:cubicBezTo>
                      <a:cubicBezTo>
                        <a:pt x="2012" y="51640"/>
                        <a:pt x="2012" y="51631"/>
                        <a:pt x="2003" y="51631"/>
                      </a:cubicBezTo>
                      <a:cubicBezTo>
                        <a:pt x="-750" y="49687"/>
                        <a:pt x="-1398" y="45887"/>
                        <a:pt x="546" y="43134"/>
                      </a:cubicBezTo>
                      <a:cubicBezTo>
                        <a:pt x="583" y="43077"/>
                        <a:pt x="631" y="43020"/>
                        <a:pt x="670" y="42963"/>
                      </a:cubicBezTo>
                      <a:cubicBezTo>
                        <a:pt x="3575" y="38810"/>
                        <a:pt x="6756" y="34867"/>
                        <a:pt x="10195" y="31152"/>
                      </a:cubicBezTo>
                      <a:cubicBezTo>
                        <a:pt x="34073" y="7511"/>
                        <a:pt x="67582" y="-3681"/>
                        <a:pt x="100872" y="862"/>
                      </a:cubicBezTo>
                      <a:cubicBezTo>
                        <a:pt x="103835" y="1262"/>
                        <a:pt x="106101" y="3691"/>
                        <a:pt x="106301" y="6672"/>
                      </a:cubicBezTo>
                      <a:cubicBezTo>
                        <a:pt x="108493" y="44201"/>
                        <a:pt x="98396" y="74586"/>
                        <a:pt x="76107" y="96969"/>
                      </a:cubicBezTo>
                      <a:cubicBezTo>
                        <a:pt x="56677" y="114524"/>
                        <a:pt x="31930" y="125078"/>
                        <a:pt x="5813" y="126973"/>
                      </a:cubicBezTo>
                      <a:close/>
                    </a:path>
                  </a:pathLst>
                </a:custGeom>
                <a:grpFill/>
                <a:ln w="9525" cap="flat">
                  <a:noFill/>
                  <a:prstDash val="solid"/>
                  <a:miter/>
                </a:ln>
              </p:spPr>
              <p:txBody>
                <a:bodyPr rtlCol="0" anchor="ctr"/>
                <a:lstStyle/>
                <a:p>
                  <a:endParaRPr lang="zh-CN" altLang="en-US"/>
                </a:p>
              </p:txBody>
            </p:sp>
            <p:sp>
              <p:nvSpPr>
                <p:cNvPr id="15" name="任意多边形 85">
                  <a:extLst>
                    <a:ext uri="{FF2B5EF4-FFF2-40B4-BE49-F238E27FC236}">
                      <a16:creationId xmlns:a16="http://schemas.microsoft.com/office/drawing/2014/main" id="{449795CE-D663-4CE7-5819-73C31B5F5603}"/>
                    </a:ext>
                  </a:extLst>
                </p:cNvPr>
                <p:cNvSpPr/>
                <p:nvPr/>
              </p:nvSpPr>
              <p:spPr>
                <a:xfrm>
                  <a:off x="4216907" y="1523680"/>
                  <a:ext cx="50502" cy="217013"/>
                </a:xfrm>
                <a:custGeom>
                  <a:avLst/>
                  <a:gdLst>
                    <a:gd name="connsiteX0" fmla="*/ 43341 w 50502"/>
                    <a:gd name="connsiteY0" fmla="*/ 216881 h 217013"/>
                    <a:gd name="connsiteX1" fmla="*/ 5241 w 50502"/>
                    <a:gd name="connsiteY1" fmla="*/ 216881 h 217013"/>
                    <a:gd name="connsiteX2" fmla="*/ -950 w 50502"/>
                    <a:gd name="connsiteY2" fmla="*/ 210690 h 217013"/>
                    <a:gd name="connsiteX3" fmla="*/ -950 w 50502"/>
                    <a:gd name="connsiteY3" fmla="*/ 6093 h 217013"/>
                    <a:gd name="connsiteX4" fmla="*/ 1146 w 50502"/>
                    <a:gd name="connsiteY4" fmla="*/ 1426 h 217013"/>
                    <a:gd name="connsiteX5" fmla="*/ 5908 w 50502"/>
                    <a:gd name="connsiteY5" fmla="*/ -98 h 217013"/>
                    <a:gd name="connsiteX6" fmla="*/ 24958 w 50502"/>
                    <a:gd name="connsiteY6" fmla="*/ 950 h 217013"/>
                    <a:gd name="connsiteX7" fmla="*/ 42675 w 50502"/>
                    <a:gd name="connsiteY7" fmla="*/ 93 h 217013"/>
                    <a:gd name="connsiteX8" fmla="*/ 47437 w 50502"/>
                    <a:gd name="connsiteY8" fmla="*/ 1616 h 217013"/>
                    <a:gd name="connsiteX9" fmla="*/ 49533 w 50502"/>
                    <a:gd name="connsiteY9" fmla="*/ 6284 h 217013"/>
                    <a:gd name="connsiteX10" fmla="*/ 49533 w 50502"/>
                    <a:gd name="connsiteY10" fmla="*/ 210214 h 217013"/>
                    <a:gd name="connsiteX11" fmla="*/ 43837 w 50502"/>
                    <a:gd name="connsiteY11" fmla="*/ 216862 h 217013"/>
                    <a:gd name="connsiteX12" fmla="*/ 43341 w 50502"/>
                    <a:gd name="connsiteY12" fmla="*/ 216881 h 217013"/>
                    <a:gd name="connsiteX13" fmla="*/ 11528 w 50502"/>
                    <a:gd name="connsiteY13" fmla="*/ 204499 h 217013"/>
                    <a:gd name="connsiteX14" fmla="*/ 37150 w 50502"/>
                    <a:gd name="connsiteY14" fmla="*/ 204499 h 217013"/>
                    <a:gd name="connsiteX15" fmla="*/ 37150 w 50502"/>
                    <a:gd name="connsiteY15" fmla="*/ 12951 h 217013"/>
                    <a:gd name="connsiteX16" fmla="*/ 11528 w 50502"/>
                    <a:gd name="connsiteY16" fmla="*/ 12951 h 217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502" h="217013">
                      <a:moveTo>
                        <a:pt x="43341" y="216881"/>
                      </a:moveTo>
                      <a:lnTo>
                        <a:pt x="5241" y="216881"/>
                      </a:lnTo>
                      <a:cubicBezTo>
                        <a:pt x="1822" y="216881"/>
                        <a:pt x="-950" y="214110"/>
                        <a:pt x="-950" y="210690"/>
                      </a:cubicBezTo>
                      <a:lnTo>
                        <a:pt x="-950" y="6093"/>
                      </a:lnTo>
                      <a:cubicBezTo>
                        <a:pt x="-940" y="4312"/>
                        <a:pt x="-188" y="2617"/>
                        <a:pt x="1146" y="1426"/>
                      </a:cubicBezTo>
                      <a:cubicBezTo>
                        <a:pt x="2450" y="273"/>
                        <a:pt x="4175" y="-279"/>
                        <a:pt x="5908" y="-98"/>
                      </a:cubicBezTo>
                      <a:cubicBezTo>
                        <a:pt x="12233" y="607"/>
                        <a:pt x="18595" y="950"/>
                        <a:pt x="24958" y="950"/>
                      </a:cubicBezTo>
                      <a:cubicBezTo>
                        <a:pt x="30873" y="997"/>
                        <a:pt x="36788" y="712"/>
                        <a:pt x="42675" y="93"/>
                      </a:cubicBezTo>
                      <a:cubicBezTo>
                        <a:pt x="44408" y="-89"/>
                        <a:pt x="46132" y="464"/>
                        <a:pt x="47437" y="1616"/>
                      </a:cubicBezTo>
                      <a:cubicBezTo>
                        <a:pt x="48761" y="2807"/>
                        <a:pt x="49523" y="4503"/>
                        <a:pt x="49533" y="6284"/>
                      </a:cubicBezTo>
                      <a:lnTo>
                        <a:pt x="49533" y="210214"/>
                      </a:lnTo>
                      <a:cubicBezTo>
                        <a:pt x="49799" y="213624"/>
                        <a:pt x="47246" y="216596"/>
                        <a:pt x="43837" y="216862"/>
                      </a:cubicBezTo>
                      <a:cubicBezTo>
                        <a:pt x="43674" y="216872"/>
                        <a:pt x="43504" y="216881"/>
                        <a:pt x="43341" y="216881"/>
                      </a:cubicBezTo>
                      <a:close/>
                      <a:moveTo>
                        <a:pt x="11528" y="204499"/>
                      </a:moveTo>
                      <a:lnTo>
                        <a:pt x="37150" y="204499"/>
                      </a:lnTo>
                      <a:lnTo>
                        <a:pt x="37150" y="12951"/>
                      </a:lnTo>
                      <a:cubicBezTo>
                        <a:pt x="28616" y="13475"/>
                        <a:pt x="20063" y="13475"/>
                        <a:pt x="11528" y="12951"/>
                      </a:cubicBezTo>
                      <a:close/>
                    </a:path>
                  </a:pathLst>
                </a:custGeom>
                <a:grpFill/>
                <a:ln w="9525" cap="flat">
                  <a:noFill/>
                  <a:prstDash val="solid"/>
                  <a:miter/>
                </a:ln>
              </p:spPr>
              <p:txBody>
                <a:bodyPr rtlCol="0" anchor="ctr"/>
                <a:lstStyle/>
                <a:p>
                  <a:endParaRPr lang="zh-CN" altLang="en-US"/>
                </a:p>
              </p:txBody>
            </p:sp>
            <p:sp>
              <p:nvSpPr>
                <p:cNvPr id="16" name="任意多边形 86">
                  <a:extLst>
                    <a:ext uri="{FF2B5EF4-FFF2-40B4-BE49-F238E27FC236}">
                      <a16:creationId xmlns:a16="http://schemas.microsoft.com/office/drawing/2014/main" id="{9691BAAB-1302-5B25-6E80-4B4617D04F3F}"/>
                    </a:ext>
                  </a:extLst>
                </p:cNvPr>
                <p:cNvSpPr/>
                <p:nvPr/>
              </p:nvSpPr>
              <p:spPr>
                <a:xfrm>
                  <a:off x="4122224" y="1539670"/>
                  <a:ext cx="107560" cy="127311"/>
                </a:xfrm>
                <a:custGeom>
                  <a:avLst/>
                  <a:gdLst>
                    <a:gd name="connsiteX0" fmla="*/ 99925 w 107560"/>
                    <a:gd name="connsiteY0" fmla="*/ 127167 h 127311"/>
                    <a:gd name="connsiteX1" fmla="*/ 99925 w 107560"/>
                    <a:gd name="connsiteY1" fmla="*/ 127167 h 127311"/>
                    <a:gd name="connsiteX2" fmla="*/ 29821 w 107560"/>
                    <a:gd name="connsiteY2" fmla="*/ 97164 h 127311"/>
                    <a:gd name="connsiteX3" fmla="*/ -659 w 107560"/>
                    <a:gd name="connsiteY3" fmla="*/ 6771 h 127311"/>
                    <a:gd name="connsiteX4" fmla="*/ 4675 w 107560"/>
                    <a:gd name="connsiteY4" fmla="*/ 866 h 127311"/>
                    <a:gd name="connsiteX5" fmla="*/ 95257 w 107560"/>
                    <a:gd name="connsiteY5" fmla="*/ 31155 h 127311"/>
                    <a:gd name="connsiteX6" fmla="*/ 105449 w 107560"/>
                    <a:gd name="connsiteY6" fmla="*/ 43062 h 127311"/>
                    <a:gd name="connsiteX7" fmla="*/ 103553 w 107560"/>
                    <a:gd name="connsiteY7" fmla="*/ 51615 h 127311"/>
                    <a:gd name="connsiteX8" fmla="*/ 95353 w 107560"/>
                    <a:gd name="connsiteY8" fmla="*/ 50205 h 127311"/>
                    <a:gd name="connsiteX9" fmla="*/ 86589 w 107560"/>
                    <a:gd name="connsiteY9" fmla="*/ 40014 h 127311"/>
                    <a:gd name="connsiteX10" fmla="*/ 11342 w 107560"/>
                    <a:gd name="connsiteY10" fmla="*/ 12677 h 127311"/>
                    <a:gd name="connsiteX11" fmla="*/ 38298 w 107560"/>
                    <a:gd name="connsiteY11" fmla="*/ 88115 h 127311"/>
                    <a:gd name="connsiteX12" fmla="*/ 100877 w 107560"/>
                    <a:gd name="connsiteY12" fmla="*/ 114690 h 127311"/>
                    <a:gd name="connsiteX13" fmla="*/ 106592 w 107560"/>
                    <a:gd name="connsiteY13" fmla="*/ 121319 h 127311"/>
                    <a:gd name="connsiteX14" fmla="*/ 106592 w 107560"/>
                    <a:gd name="connsiteY14" fmla="*/ 121357 h 127311"/>
                    <a:gd name="connsiteX15" fmla="*/ 99925 w 107560"/>
                    <a:gd name="connsiteY15" fmla="*/ 127167 h 127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560" h="127311">
                      <a:moveTo>
                        <a:pt x="99925" y="127167"/>
                      </a:moveTo>
                      <a:lnTo>
                        <a:pt x="99925" y="127167"/>
                      </a:lnTo>
                      <a:cubicBezTo>
                        <a:pt x="73864" y="125272"/>
                        <a:pt x="49185" y="114709"/>
                        <a:pt x="29821" y="97164"/>
                      </a:cubicBezTo>
                      <a:cubicBezTo>
                        <a:pt x="7342" y="74780"/>
                        <a:pt x="-2850" y="44395"/>
                        <a:pt x="-659" y="6771"/>
                      </a:cubicBezTo>
                      <a:cubicBezTo>
                        <a:pt x="-545" y="3771"/>
                        <a:pt x="1703" y="1275"/>
                        <a:pt x="4675" y="866"/>
                      </a:cubicBezTo>
                      <a:cubicBezTo>
                        <a:pt x="37936" y="-3687"/>
                        <a:pt x="71426" y="7505"/>
                        <a:pt x="95257" y="31155"/>
                      </a:cubicBezTo>
                      <a:cubicBezTo>
                        <a:pt x="99039" y="34775"/>
                        <a:pt x="102458" y="38766"/>
                        <a:pt x="105449" y="43062"/>
                      </a:cubicBezTo>
                      <a:cubicBezTo>
                        <a:pt x="107287" y="45948"/>
                        <a:pt x="106440" y="49777"/>
                        <a:pt x="103553" y="51615"/>
                      </a:cubicBezTo>
                      <a:cubicBezTo>
                        <a:pt x="100868" y="53329"/>
                        <a:pt x="97315" y="52720"/>
                        <a:pt x="95353" y="50205"/>
                      </a:cubicBezTo>
                      <a:cubicBezTo>
                        <a:pt x="92790" y="46519"/>
                        <a:pt x="89857" y="43100"/>
                        <a:pt x="86589" y="40014"/>
                      </a:cubicBezTo>
                      <a:cubicBezTo>
                        <a:pt x="66739" y="20287"/>
                        <a:pt x="39222" y="10296"/>
                        <a:pt x="11342" y="12677"/>
                      </a:cubicBezTo>
                      <a:cubicBezTo>
                        <a:pt x="9218" y="40509"/>
                        <a:pt x="19019" y="67931"/>
                        <a:pt x="38298" y="88115"/>
                      </a:cubicBezTo>
                      <a:cubicBezTo>
                        <a:pt x="55595" y="103726"/>
                        <a:pt x="77627" y="113080"/>
                        <a:pt x="100877" y="114690"/>
                      </a:cubicBezTo>
                      <a:cubicBezTo>
                        <a:pt x="104287" y="114937"/>
                        <a:pt x="106849" y="117909"/>
                        <a:pt x="106592" y="121319"/>
                      </a:cubicBezTo>
                      <a:cubicBezTo>
                        <a:pt x="106592" y="121329"/>
                        <a:pt x="106592" y="121348"/>
                        <a:pt x="106592" y="121357"/>
                      </a:cubicBezTo>
                      <a:cubicBezTo>
                        <a:pt x="106335" y="124796"/>
                        <a:pt x="103363" y="127386"/>
                        <a:pt x="99925" y="127167"/>
                      </a:cubicBezTo>
                      <a:close/>
                    </a:path>
                  </a:pathLst>
                </a:custGeom>
                <a:grpFill/>
                <a:ln w="9525" cap="flat">
                  <a:noFill/>
                  <a:prstDash val="solid"/>
                  <a:miter/>
                </a:ln>
              </p:spPr>
              <p:txBody>
                <a:bodyPr rtlCol="0" anchor="ctr"/>
                <a:lstStyle/>
                <a:p>
                  <a:endParaRPr lang="zh-CN" altLang="en-US"/>
                </a:p>
              </p:txBody>
            </p:sp>
            <p:sp>
              <p:nvSpPr>
                <p:cNvPr id="17" name="任意多边形 87">
                  <a:extLst>
                    <a:ext uri="{FF2B5EF4-FFF2-40B4-BE49-F238E27FC236}">
                      <a16:creationId xmlns:a16="http://schemas.microsoft.com/office/drawing/2014/main" id="{C8B6C486-4AC6-4D02-FC9C-B745C65E6821}"/>
                    </a:ext>
                  </a:extLst>
                </p:cNvPr>
                <p:cNvSpPr/>
                <p:nvPr/>
              </p:nvSpPr>
              <p:spPr>
                <a:xfrm>
                  <a:off x="4112512" y="1765839"/>
                  <a:ext cx="260040" cy="183451"/>
                </a:xfrm>
                <a:custGeom>
                  <a:avLst/>
                  <a:gdLst>
                    <a:gd name="connsiteX0" fmla="*/ 219650 w 260040"/>
                    <a:gd name="connsiteY0" fmla="*/ 183320 h 183451"/>
                    <a:gd name="connsiteX1" fmla="*/ 38104 w 260040"/>
                    <a:gd name="connsiteY1" fmla="*/ 183320 h 183451"/>
                    <a:gd name="connsiteX2" fmla="*/ 24007 w 260040"/>
                    <a:gd name="connsiteY2" fmla="*/ 171699 h 183451"/>
                    <a:gd name="connsiteX3" fmla="*/ -949 w 260040"/>
                    <a:gd name="connsiteY3" fmla="*/ 6250 h 183451"/>
                    <a:gd name="connsiteX4" fmla="*/ 861 w 260040"/>
                    <a:gd name="connsiteY4" fmla="*/ 1773 h 183451"/>
                    <a:gd name="connsiteX5" fmla="*/ 5242 w 260040"/>
                    <a:gd name="connsiteY5" fmla="*/ -132 h 183451"/>
                    <a:gd name="connsiteX6" fmla="*/ 252892 w 260040"/>
                    <a:gd name="connsiteY6" fmla="*/ -132 h 183451"/>
                    <a:gd name="connsiteX7" fmla="*/ 257369 w 260040"/>
                    <a:gd name="connsiteY7" fmla="*/ 1773 h 183451"/>
                    <a:gd name="connsiteX8" fmla="*/ 259084 w 260040"/>
                    <a:gd name="connsiteY8" fmla="*/ 6250 h 183451"/>
                    <a:gd name="connsiteX9" fmla="*/ 234319 w 260040"/>
                    <a:gd name="connsiteY9" fmla="*/ 171223 h 183451"/>
                    <a:gd name="connsiteX10" fmla="*/ 219650 w 260040"/>
                    <a:gd name="connsiteY10" fmla="*/ 183320 h 183451"/>
                    <a:gd name="connsiteX11" fmla="*/ 11625 w 260040"/>
                    <a:gd name="connsiteY11" fmla="*/ 11870 h 183451"/>
                    <a:gd name="connsiteX12" fmla="*/ 35722 w 260040"/>
                    <a:gd name="connsiteY12" fmla="*/ 167413 h 183451"/>
                    <a:gd name="connsiteX13" fmla="*/ 38104 w 260040"/>
                    <a:gd name="connsiteY13" fmla="*/ 170556 h 183451"/>
                    <a:gd name="connsiteX14" fmla="*/ 219079 w 260040"/>
                    <a:gd name="connsiteY14" fmla="*/ 170556 h 183451"/>
                    <a:gd name="connsiteX15" fmla="*/ 222127 w 260040"/>
                    <a:gd name="connsiteY15" fmla="*/ 166937 h 183451"/>
                    <a:gd name="connsiteX16" fmla="*/ 246035 w 260040"/>
                    <a:gd name="connsiteY16" fmla="*/ 11870 h 183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040" h="183451">
                      <a:moveTo>
                        <a:pt x="219650" y="183320"/>
                      </a:moveTo>
                      <a:lnTo>
                        <a:pt x="38104" y="183320"/>
                      </a:lnTo>
                      <a:cubicBezTo>
                        <a:pt x="31379" y="182910"/>
                        <a:pt x="25693" y="178224"/>
                        <a:pt x="24007" y="171699"/>
                      </a:cubicBezTo>
                      <a:cubicBezTo>
                        <a:pt x="8729" y="117826"/>
                        <a:pt x="347" y="62228"/>
                        <a:pt x="-949" y="6250"/>
                      </a:cubicBezTo>
                      <a:cubicBezTo>
                        <a:pt x="-987" y="4574"/>
                        <a:pt x="-329" y="2954"/>
                        <a:pt x="861" y="1773"/>
                      </a:cubicBezTo>
                      <a:cubicBezTo>
                        <a:pt x="1994" y="564"/>
                        <a:pt x="3585" y="-132"/>
                        <a:pt x="5242" y="-132"/>
                      </a:cubicBezTo>
                      <a:lnTo>
                        <a:pt x="252892" y="-132"/>
                      </a:lnTo>
                      <a:cubicBezTo>
                        <a:pt x="254578" y="-132"/>
                        <a:pt x="256198" y="554"/>
                        <a:pt x="257369" y="1773"/>
                      </a:cubicBezTo>
                      <a:cubicBezTo>
                        <a:pt x="258541" y="2964"/>
                        <a:pt x="259160" y="4583"/>
                        <a:pt x="259084" y="6250"/>
                      </a:cubicBezTo>
                      <a:cubicBezTo>
                        <a:pt x="257912" y="62076"/>
                        <a:pt x="249587" y="117512"/>
                        <a:pt x="234319" y="171223"/>
                      </a:cubicBezTo>
                      <a:cubicBezTo>
                        <a:pt x="232166" y="177748"/>
                        <a:pt x="226461" y="182453"/>
                        <a:pt x="219650" y="183320"/>
                      </a:cubicBezTo>
                      <a:close/>
                      <a:moveTo>
                        <a:pt x="11625" y="11870"/>
                      </a:moveTo>
                      <a:cubicBezTo>
                        <a:pt x="13272" y="64505"/>
                        <a:pt x="21359" y="116749"/>
                        <a:pt x="35722" y="167413"/>
                      </a:cubicBezTo>
                      <a:cubicBezTo>
                        <a:pt x="36389" y="169318"/>
                        <a:pt x="37628" y="170556"/>
                        <a:pt x="38104" y="170556"/>
                      </a:cubicBezTo>
                      <a:lnTo>
                        <a:pt x="219079" y="170556"/>
                      </a:lnTo>
                      <a:cubicBezTo>
                        <a:pt x="220384" y="169623"/>
                        <a:pt x="221431" y="168385"/>
                        <a:pt x="222127" y="166937"/>
                      </a:cubicBezTo>
                      <a:cubicBezTo>
                        <a:pt x="236424" y="116426"/>
                        <a:pt x="244453" y="64343"/>
                        <a:pt x="246035" y="11870"/>
                      </a:cubicBezTo>
                      <a:close/>
                    </a:path>
                  </a:pathLst>
                </a:custGeom>
                <a:grpFill/>
                <a:ln w="9525" cap="flat">
                  <a:noFill/>
                  <a:prstDash val="solid"/>
                  <a:miter/>
                </a:ln>
              </p:spPr>
              <p:txBody>
                <a:bodyPr rtlCol="0" anchor="ctr"/>
                <a:lstStyle/>
                <a:p>
                  <a:endParaRPr lang="zh-CN" altLang="en-US"/>
                </a:p>
              </p:txBody>
            </p:sp>
            <p:sp>
              <p:nvSpPr>
                <p:cNvPr id="18" name="任意多边形 88">
                  <a:extLst>
                    <a:ext uri="{FF2B5EF4-FFF2-40B4-BE49-F238E27FC236}">
                      <a16:creationId xmlns:a16="http://schemas.microsoft.com/office/drawing/2014/main" id="{9932C8F9-4364-D891-0592-B3060B287746}"/>
                    </a:ext>
                  </a:extLst>
                </p:cNvPr>
                <p:cNvSpPr/>
                <p:nvPr/>
              </p:nvSpPr>
              <p:spPr>
                <a:xfrm>
                  <a:off x="4087748" y="1727834"/>
                  <a:ext cx="308800" cy="50387"/>
                </a:xfrm>
                <a:custGeom>
                  <a:avLst/>
                  <a:gdLst>
                    <a:gd name="connsiteX0" fmla="*/ 286800 w 308800"/>
                    <a:gd name="connsiteY0" fmla="*/ 50256 h 50387"/>
                    <a:gd name="connsiteX1" fmla="*/ 20100 w 308800"/>
                    <a:gd name="connsiteY1" fmla="*/ 50256 h 50387"/>
                    <a:gd name="connsiteX2" fmla="*/ -950 w 308800"/>
                    <a:gd name="connsiteY2" fmla="*/ 25110 h 50387"/>
                    <a:gd name="connsiteX3" fmla="*/ 20100 w 308800"/>
                    <a:gd name="connsiteY3" fmla="*/ -132 h 50387"/>
                    <a:gd name="connsiteX4" fmla="*/ 286800 w 308800"/>
                    <a:gd name="connsiteY4" fmla="*/ -132 h 50387"/>
                    <a:gd name="connsiteX5" fmla="*/ 307851 w 308800"/>
                    <a:gd name="connsiteY5" fmla="*/ 25110 h 50387"/>
                    <a:gd name="connsiteX6" fmla="*/ 286800 w 308800"/>
                    <a:gd name="connsiteY6" fmla="*/ 50256 h 50387"/>
                    <a:gd name="connsiteX7" fmla="*/ 20100 w 308800"/>
                    <a:gd name="connsiteY7" fmla="*/ 12156 h 50387"/>
                    <a:gd name="connsiteX8" fmla="*/ 11433 w 308800"/>
                    <a:gd name="connsiteY8" fmla="*/ 25014 h 50387"/>
                    <a:gd name="connsiteX9" fmla="*/ 20100 w 308800"/>
                    <a:gd name="connsiteY9" fmla="*/ 37778 h 50387"/>
                    <a:gd name="connsiteX10" fmla="*/ 286800 w 308800"/>
                    <a:gd name="connsiteY10" fmla="*/ 37778 h 50387"/>
                    <a:gd name="connsiteX11" fmla="*/ 295468 w 308800"/>
                    <a:gd name="connsiteY11" fmla="*/ 25014 h 50387"/>
                    <a:gd name="connsiteX12" fmla="*/ 286800 w 308800"/>
                    <a:gd name="connsiteY12" fmla="*/ 12727 h 5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00" h="50387">
                      <a:moveTo>
                        <a:pt x="286800" y="50256"/>
                      </a:moveTo>
                      <a:lnTo>
                        <a:pt x="20100" y="50256"/>
                      </a:lnTo>
                      <a:cubicBezTo>
                        <a:pt x="7718" y="50256"/>
                        <a:pt x="-950" y="39969"/>
                        <a:pt x="-950" y="25110"/>
                      </a:cubicBezTo>
                      <a:cubicBezTo>
                        <a:pt x="-950" y="10251"/>
                        <a:pt x="7718" y="-132"/>
                        <a:pt x="20100" y="-132"/>
                      </a:cubicBezTo>
                      <a:lnTo>
                        <a:pt x="286800" y="-132"/>
                      </a:lnTo>
                      <a:cubicBezTo>
                        <a:pt x="299183" y="-132"/>
                        <a:pt x="307851" y="10251"/>
                        <a:pt x="307851" y="25110"/>
                      </a:cubicBezTo>
                      <a:cubicBezTo>
                        <a:pt x="307851" y="39969"/>
                        <a:pt x="299469" y="50256"/>
                        <a:pt x="286800" y="50256"/>
                      </a:cubicBezTo>
                      <a:close/>
                      <a:moveTo>
                        <a:pt x="20100" y="12156"/>
                      </a:moveTo>
                      <a:cubicBezTo>
                        <a:pt x="13719" y="12156"/>
                        <a:pt x="11433" y="18823"/>
                        <a:pt x="11433" y="25014"/>
                      </a:cubicBezTo>
                      <a:cubicBezTo>
                        <a:pt x="11433" y="31206"/>
                        <a:pt x="13719" y="37778"/>
                        <a:pt x="20100" y="37778"/>
                      </a:cubicBezTo>
                      <a:lnTo>
                        <a:pt x="286800" y="37778"/>
                      </a:lnTo>
                      <a:cubicBezTo>
                        <a:pt x="293182" y="37778"/>
                        <a:pt x="295468" y="31206"/>
                        <a:pt x="295468" y="25014"/>
                      </a:cubicBezTo>
                      <a:cubicBezTo>
                        <a:pt x="295468" y="18823"/>
                        <a:pt x="293468" y="12727"/>
                        <a:pt x="286800" y="12727"/>
                      </a:cubicBezTo>
                      <a:close/>
                    </a:path>
                  </a:pathLst>
                </a:custGeom>
                <a:grpFill/>
                <a:ln w="9525" cap="flat">
                  <a:noFill/>
                  <a:prstDash val="solid"/>
                  <a:miter/>
                </a:ln>
              </p:spPr>
              <p:txBody>
                <a:bodyPr rtlCol="0" anchor="ctr"/>
                <a:lstStyle/>
                <a:p>
                  <a:endParaRPr lang="zh-CN" altLang="en-US"/>
                </a:p>
              </p:txBody>
            </p:sp>
            <p:sp>
              <p:nvSpPr>
                <p:cNvPr id="19" name="任意多边形 89">
                  <a:extLst>
                    <a:ext uri="{FF2B5EF4-FFF2-40B4-BE49-F238E27FC236}">
                      <a16:creationId xmlns:a16="http://schemas.microsoft.com/office/drawing/2014/main" id="{5C8AA017-1A0F-FE3A-2069-6816DAB52B0B}"/>
                    </a:ext>
                  </a:extLst>
                </p:cNvPr>
                <p:cNvSpPr/>
                <p:nvPr/>
              </p:nvSpPr>
              <p:spPr>
                <a:xfrm>
                  <a:off x="4104988" y="1228438"/>
                  <a:ext cx="275844" cy="275843"/>
                </a:xfrm>
                <a:custGeom>
                  <a:avLst/>
                  <a:gdLst>
                    <a:gd name="connsiteX0" fmla="*/ 136972 w 275844"/>
                    <a:gd name="connsiteY0" fmla="*/ 275712 h 275843"/>
                    <a:gd name="connsiteX1" fmla="*/ -950 w 275844"/>
                    <a:gd name="connsiteY1" fmla="*/ 137790 h 275843"/>
                    <a:gd name="connsiteX2" fmla="*/ 136972 w 275844"/>
                    <a:gd name="connsiteY2" fmla="*/ -132 h 275843"/>
                    <a:gd name="connsiteX3" fmla="*/ 274894 w 275844"/>
                    <a:gd name="connsiteY3" fmla="*/ 137790 h 275843"/>
                    <a:gd name="connsiteX4" fmla="*/ 136972 w 275844"/>
                    <a:gd name="connsiteY4" fmla="*/ 275712 h 275843"/>
                    <a:gd name="connsiteX5" fmla="*/ 136972 w 275844"/>
                    <a:gd name="connsiteY5" fmla="*/ 12346 h 275843"/>
                    <a:gd name="connsiteX6" fmla="*/ 11433 w 275844"/>
                    <a:gd name="connsiteY6" fmla="*/ 137886 h 275843"/>
                    <a:gd name="connsiteX7" fmla="*/ 136972 w 275844"/>
                    <a:gd name="connsiteY7" fmla="*/ 263425 h 275843"/>
                    <a:gd name="connsiteX8" fmla="*/ 262512 w 275844"/>
                    <a:gd name="connsiteY8" fmla="*/ 137886 h 275843"/>
                    <a:gd name="connsiteX9" fmla="*/ 262512 w 275844"/>
                    <a:gd name="connsiteY9" fmla="*/ 137790 h 275843"/>
                    <a:gd name="connsiteX10" fmla="*/ 137068 w 275844"/>
                    <a:gd name="connsiteY10" fmla="*/ 12346 h 275843"/>
                    <a:gd name="connsiteX11" fmla="*/ 136972 w 275844"/>
                    <a:gd name="connsiteY11" fmla="*/ 12346 h 275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5844" h="275843">
                      <a:moveTo>
                        <a:pt x="136972" y="275712"/>
                      </a:moveTo>
                      <a:cubicBezTo>
                        <a:pt x="60801" y="275712"/>
                        <a:pt x="-950" y="213962"/>
                        <a:pt x="-950" y="137790"/>
                      </a:cubicBezTo>
                      <a:cubicBezTo>
                        <a:pt x="-950" y="61619"/>
                        <a:pt x="60801" y="-132"/>
                        <a:pt x="136972" y="-132"/>
                      </a:cubicBezTo>
                      <a:cubicBezTo>
                        <a:pt x="213144" y="-132"/>
                        <a:pt x="274894" y="61619"/>
                        <a:pt x="274894" y="137790"/>
                      </a:cubicBezTo>
                      <a:cubicBezTo>
                        <a:pt x="274846" y="213943"/>
                        <a:pt x="213125" y="275655"/>
                        <a:pt x="136972" y="275712"/>
                      </a:cubicBezTo>
                      <a:close/>
                      <a:moveTo>
                        <a:pt x="136972" y="12346"/>
                      </a:moveTo>
                      <a:cubicBezTo>
                        <a:pt x="67640" y="12346"/>
                        <a:pt x="11433" y="68553"/>
                        <a:pt x="11433" y="137886"/>
                      </a:cubicBezTo>
                      <a:cubicBezTo>
                        <a:pt x="11433" y="207218"/>
                        <a:pt x="67640" y="263425"/>
                        <a:pt x="136972" y="263425"/>
                      </a:cubicBezTo>
                      <a:cubicBezTo>
                        <a:pt x="206305" y="263425"/>
                        <a:pt x="262512" y="207218"/>
                        <a:pt x="262512" y="137886"/>
                      </a:cubicBezTo>
                      <a:cubicBezTo>
                        <a:pt x="262512" y="137857"/>
                        <a:pt x="262512" y="137819"/>
                        <a:pt x="262512" y="137790"/>
                      </a:cubicBezTo>
                      <a:cubicBezTo>
                        <a:pt x="262512" y="68505"/>
                        <a:pt x="206352" y="12346"/>
                        <a:pt x="137068" y="12346"/>
                      </a:cubicBezTo>
                      <a:cubicBezTo>
                        <a:pt x="137039" y="12346"/>
                        <a:pt x="137001" y="12346"/>
                        <a:pt x="136972" y="12346"/>
                      </a:cubicBezTo>
                      <a:close/>
                    </a:path>
                  </a:pathLst>
                </a:custGeom>
                <a:grpFill/>
                <a:ln w="9525" cap="flat">
                  <a:noFill/>
                  <a:prstDash val="solid"/>
                  <a:miter/>
                </a:ln>
              </p:spPr>
              <p:txBody>
                <a:bodyPr rtlCol="0" anchor="ctr"/>
                <a:lstStyle/>
                <a:p>
                  <a:endParaRPr lang="zh-CN" altLang="en-US"/>
                </a:p>
              </p:txBody>
            </p:sp>
            <p:sp>
              <p:nvSpPr>
                <p:cNvPr id="20" name="任意多边形 90">
                  <a:extLst>
                    <a:ext uri="{FF2B5EF4-FFF2-40B4-BE49-F238E27FC236}">
                      <a16:creationId xmlns:a16="http://schemas.microsoft.com/office/drawing/2014/main" id="{90C8949F-F654-B0E1-4E48-3D97DCB53CE6}"/>
                    </a:ext>
                  </a:extLst>
                </p:cNvPr>
                <p:cNvSpPr/>
                <p:nvPr/>
              </p:nvSpPr>
              <p:spPr>
                <a:xfrm>
                  <a:off x="4177564" y="1270645"/>
                  <a:ext cx="132444" cy="191753"/>
                </a:xfrm>
                <a:custGeom>
                  <a:avLst/>
                  <a:gdLst>
                    <a:gd name="connsiteX0" fmla="*/ 64396 w 132444"/>
                    <a:gd name="connsiteY0" fmla="*/ 191595 h 191753"/>
                    <a:gd name="connsiteX1" fmla="*/ 44012 w 132444"/>
                    <a:gd name="connsiteY1" fmla="*/ 176641 h 191753"/>
                    <a:gd name="connsiteX2" fmla="*/ 34487 w 132444"/>
                    <a:gd name="connsiteY2" fmla="*/ 176641 h 191753"/>
                    <a:gd name="connsiteX3" fmla="*/ 13342 w 132444"/>
                    <a:gd name="connsiteY3" fmla="*/ 155495 h 191753"/>
                    <a:gd name="connsiteX4" fmla="*/ 34487 w 132444"/>
                    <a:gd name="connsiteY4" fmla="*/ 134350 h 191753"/>
                    <a:gd name="connsiteX5" fmla="*/ 79350 w 132444"/>
                    <a:gd name="connsiteY5" fmla="*/ 134350 h 191753"/>
                    <a:gd name="connsiteX6" fmla="*/ 88209 w 132444"/>
                    <a:gd name="connsiteY6" fmla="*/ 125492 h 191753"/>
                    <a:gd name="connsiteX7" fmla="*/ 79350 w 132444"/>
                    <a:gd name="connsiteY7" fmla="*/ 116633 h 191753"/>
                    <a:gd name="connsiteX8" fmla="*/ 49442 w 132444"/>
                    <a:gd name="connsiteY8" fmla="*/ 116633 h 191753"/>
                    <a:gd name="connsiteX9" fmla="*/ -946 w 132444"/>
                    <a:gd name="connsiteY9" fmla="*/ 64922 h 191753"/>
                    <a:gd name="connsiteX10" fmla="*/ 43917 w 132444"/>
                    <a:gd name="connsiteY10" fmla="*/ 14906 h 191753"/>
                    <a:gd name="connsiteX11" fmla="*/ 70606 w 132444"/>
                    <a:gd name="connsiteY11" fmla="*/ 828 h 191753"/>
                    <a:gd name="connsiteX12" fmla="*/ 84684 w 132444"/>
                    <a:gd name="connsiteY12" fmla="*/ 14906 h 191753"/>
                    <a:gd name="connsiteX13" fmla="*/ 94209 w 132444"/>
                    <a:gd name="connsiteY13" fmla="*/ 14906 h 191753"/>
                    <a:gd name="connsiteX14" fmla="*/ 116726 w 132444"/>
                    <a:gd name="connsiteY14" fmla="*/ 34585 h 191753"/>
                    <a:gd name="connsiteX15" fmla="*/ 97048 w 132444"/>
                    <a:gd name="connsiteY15" fmla="*/ 57102 h 191753"/>
                    <a:gd name="connsiteX16" fmla="*/ 94209 w 132444"/>
                    <a:gd name="connsiteY16" fmla="*/ 57102 h 191753"/>
                    <a:gd name="connsiteX17" fmla="*/ 49346 w 132444"/>
                    <a:gd name="connsiteY17" fmla="*/ 57102 h 191753"/>
                    <a:gd name="connsiteX18" fmla="*/ 39621 w 132444"/>
                    <a:gd name="connsiteY18" fmla="*/ 64998 h 191753"/>
                    <a:gd name="connsiteX19" fmla="*/ 47508 w 132444"/>
                    <a:gd name="connsiteY19" fmla="*/ 74723 h 191753"/>
                    <a:gd name="connsiteX20" fmla="*/ 49346 w 132444"/>
                    <a:gd name="connsiteY20" fmla="*/ 74723 h 191753"/>
                    <a:gd name="connsiteX21" fmla="*/ 79255 w 132444"/>
                    <a:gd name="connsiteY21" fmla="*/ 74723 h 191753"/>
                    <a:gd name="connsiteX22" fmla="*/ 131480 w 132444"/>
                    <a:gd name="connsiteY22" fmla="*/ 124577 h 191753"/>
                    <a:gd name="connsiteX23" fmla="*/ 84684 w 132444"/>
                    <a:gd name="connsiteY23" fmla="*/ 176641 h 191753"/>
                    <a:gd name="connsiteX24" fmla="*/ 64396 w 132444"/>
                    <a:gd name="connsiteY24" fmla="*/ 191595 h 191753"/>
                    <a:gd name="connsiteX25" fmla="*/ 34487 w 132444"/>
                    <a:gd name="connsiteY25" fmla="*/ 146732 h 191753"/>
                    <a:gd name="connsiteX26" fmla="*/ 25725 w 132444"/>
                    <a:gd name="connsiteY26" fmla="*/ 155495 h 191753"/>
                    <a:gd name="connsiteX27" fmla="*/ 34487 w 132444"/>
                    <a:gd name="connsiteY27" fmla="*/ 164258 h 191753"/>
                    <a:gd name="connsiteX28" fmla="*/ 49442 w 132444"/>
                    <a:gd name="connsiteY28" fmla="*/ 164258 h 191753"/>
                    <a:gd name="connsiteX29" fmla="*/ 55633 w 132444"/>
                    <a:gd name="connsiteY29" fmla="*/ 170450 h 191753"/>
                    <a:gd name="connsiteX30" fmla="*/ 64396 w 132444"/>
                    <a:gd name="connsiteY30" fmla="*/ 179213 h 191753"/>
                    <a:gd name="connsiteX31" fmla="*/ 73159 w 132444"/>
                    <a:gd name="connsiteY31" fmla="*/ 170450 h 191753"/>
                    <a:gd name="connsiteX32" fmla="*/ 79350 w 132444"/>
                    <a:gd name="connsiteY32" fmla="*/ 164258 h 191753"/>
                    <a:gd name="connsiteX33" fmla="*/ 119993 w 132444"/>
                    <a:gd name="connsiteY33" fmla="*/ 127463 h 191753"/>
                    <a:gd name="connsiteX34" fmla="*/ 83189 w 132444"/>
                    <a:gd name="connsiteY34" fmla="*/ 86820 h 191753"/>
                    <a:gd name="connsiteX35" fmla="*/ 79350 w 132444"/>
                    <a:gd name="connsiteY35" fmla="*/ 86820 h 191753"/>
                    <a:gd name="connsiteX36" fmla="*/ 49442 w 132444"/>
                    <a:gd name="connsiteY36" fmla="*/ 86820 h 191753"/>
                    <a:gd name="connsiteX37" fmla="*/ 29668 w 132444"/>
                    <a:gd name="connsiteY37" fmla="*/ 64208 h 191753"/>
                    <a:gd name="connsiteX38" fmla="*/ 49442 w 132444"/>
                    <a:gd name="connsiteY38" fmla="*/ 44434 h 191753"/>
                    <a:gd name="connsiteX39" fmla="*/ 94304 w 132444"/>
                    <a:gd name="connsiteY39" fmla="*/ 44434 h 191753"/>
                    <a:gd name="connsiteX40" fmla="*/ 103934 w 132444"/>
                    <a:gd name="connsiteY40" fmla="*/ 36633 h 191753"/>
                    <a:gd name="connsiteX41" fmla="*/ 96133 w 132444"/>
                    <a:gd name="connsiteY41" fmla="*/ 27003 h 191753"/>
                    <a:gd name="connsiteX42" fmla="*/ 94304 w 132444"/>
                    <a:gd name="connsiteY42" fmla="*/ 27003 h 191753"/>
                    <a:gd name="connsiteX43" fmla="*/ 79350 w 132444"/>
                    <a:gd name="connsiteY43" fmla="*/ 27003 h 191753"/>
                    <a:gd name="connsiteX44" fmla="*/ 73159 w 132444"/>
                    <a:gd name="connsiteY44" fmla="*/ 20812 h 191753"/>
                    <a:gd name="connsiteX45" fmla="*/ 64396 w 132444"/>
                    <a:gd name="connsiteY45" fmla="*/ 12049 h 191753"/>
                    <a:gd name="connsiteX46" fmla="*/ 55633 w 132444"/>
                    <a:gd name="connsiteY46" fmla="*/ 20812 h 191753"/>
                    <a:gd name="connsiteX47" fmla="*/ 49442 w 132444"/>
                    <a:gd name="connsiteY47" fmla="*/ 27003 h 191753"/>
                    <a:gd name="connsiteX48" fmla="*/ 8904 w 132444"/>
                    <a:gd name="connsiteY48" fmla="*/ 63712 h 191753"/>
                    <a:gd name="connsiteX49" fmla="*/ 45603 w 132444"/>
                    <a:gd name="connsiteY49" fmla="*/ 104251 h 191753"/>
                    <a:gd name="connsiteX50" fmla="*/ 49442 w 132444"/>
                    <a:gd name="connsiteY50" fmla="*/ 104251 h 191753"/>
                    <a:gd name="connsiteX51" fmla="*/ 79350 w 132444"/>
                    <a:gd name="connsiteY51" fmla="*/ 104251 h 191753"/>
                    <a:gd name="connsiteX52" fmla="*/ 100591 w 132444"/>
                    <a:gd name="connsiteY52" fmla="*/ 125492 h 191753"/>
                    <a:gd name="connsiteX53" fmla="*/ 79350 w 132444"/>
                    <a:gd name="connsiteY53" fmla="*/ 146732 h 191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32444" h="191753">
                      <a:moveTo>
                        <a:pt x="64396" y="191595"/>
                      </a:moveTo>
                      <a:cubicBezTo>
                        <a:pt x="54909" y="192081"/>
                        <a:pt x="46394" y="185833"/>
                        <a:pt x="44012" y="176641"/>
                      </a:cubicBezTo>
                      <a:lnTo>
                        <a:pt x="34487" y="176641"/>
                      </a:lnTo>
                      <a:cubicBezTo>
                        <a:pt x="22810" y="176641"/>
                        <a:pt x="13342" y="167173"/>
                        <a:pt x="13342" y="155495"/>
                      </a:cubicBezTo>
                      <a:cubicBezTo>
                        <a:pt x="13342" y="143818"/>
                        <a:pt x="22810" y="134350"/>
                        <a:pt x="34487" y="134350"/>
                      </a:cubicBezTo>
                      <a:lnTo>
                        <a:pt x="79350" y="134350"/>
                      </a:lnTo>
                      <a:cubicBezTo>
                        <a:pt x="84246" y="134350"/>
                        <a:pt x="88209" y="130387"/>
                        <a:pt x="88209" y="125492"/>
                      </a:cubicBezTo>
                      <a:cubicBezTo>
                        <a:pt x="88209" y="120596"/>
                        <a:pt x="84246" y="116633"/>
                        <a:pt x="79350" y="116633"/>
                      </a:cubicBezTo>
                      <a:lnTo>
                        <a:pt x="49442" y="116633"/>
                      </a:lnTo>
                      <a:cubicBezTo>
                        <a:pt x="21248" y="116262"/>
                        <a:pt x="-1307" y="93116"/>
                        <a:pt x="-946" y="64922"/>
                      </a:cubicBezTo>
                      <a:cubicBezTo>
                        <a:pt x="-612" y="39376"/>
                        <a:pt x="18552" y="18002"/>
                        <a:pt x="43917" y="14906"/>
                      </a:cubicBezTo>
                      <a:cubicBezTo>
                        <a:pt x="47404" y="3648"/>
                        <a:pt x="59348" y="-2658"/>
                        <a:pt x="70606" y="828"/>
                      </a:cubicBezTo>
                      <a:cubicBezTo>
                        <a:pt x="77331" y="2905"/>
                        <a:pt x="82608" y="8172"/>
                        <a:pt x="84684" y="14906"/>
                      </a:cubicBezTo>
                      <a:lnTo>
                        <a:pt x="94209" y="14906"/>
                      </a:lnTo>
                      <a:cubicBezTo>
                        <a:pt x="105858" y="14125"/>
                        <a:pt x="115945" y="22936"/>
                        <a:pt x="116726" y="34585"/>
                      </a:cubicBezTo>
                      <a:cubicBezTo>
                        <a:pt x="117507" y="46234"/>
                        <a:pt x="108697" y="56321"/>
                        <a:pt x="97048" y="57102"/>
                      </a:cubicBezTo>
                      <a:cubicBezTo>
                        <a:pt x="96105" y="57169"/>
                        <a:pt x="95152" y="57169"/>
                        <a:pt x="94209" y="57102"/>
                      </a:cubicBezTo>
                      <a:lnTo>
                        <a:pt x="49346" y="57102"/>
                      </a:lnTo>
                      <a:cubicBezTo>
                        <a:pt x="44479" y="56597"/>
                        <a:pt x="40126" y="60131"/>
                        <a:pt x="39621" y="64998"/>
                      </a:cubicBezTo>
                      <a:cubicBezTo>
                        <a:pt x="39117" y="69866"/>
                        <a:pt x="42650" y="74219"/>
                        <a:pt x="47508" y="74723"/>
                      </a:cubicBezTo>
                      <a:cubicBezTo>
                        <a:pt x="48117" y="74790"/>
                        <a:pt x="48737" y="74790"/>
                        <a:pt x="49346" y="74723"/>
                      </a:cubicBezTo>
                      <a:lnTo>
                        <a:pt x="79255" y="74723"/>
                      </a:lnTo>
                      <a:cubicBezTo>
                        <a:pt x="107439" y="74066"/>
                        <a:pt x="130823" y="96393"/>
                        <a:pt x="131480" y="124577"/>
                      </a:cubicBezTo>
                      <a:cubicBezTo>
                        <a:pt x="132109" y="151581"/>
                        <a:pt x="111602" y="174393"/>
                        <a:pt x="84684" y="176641"/>
                      </a:cubicBezTo>
                      <a:cubicBezTo>
                        <a:pt x="82274" y="185775"/>
                        <a:pt x="73835" y="191995"/>
                        <a:pt x="64396" y="191595"/>
                      </a:cubicBezTo>
                      <a:close/>
                      <a:moveTo>
                        <a:pt x="34487" y="146732"/>
                      </a:moveTo>
                      <a:cubicBezTo>
                        <a:pt x="29649" y="146732"/>
                        <a:pt x="25725" y="150657"/>
                        <a:pt x="25725" y="155495"/>
                      </a:cubicBezTo>
                      <a:cubicBezTo>
                        <a:pt x="25725" y="160334"/>
                        <a:pt x="29649" y="164258"/>
                        <a:pt x="34487" y="164258"/>
                      </a:cubicBezTo>
                      <a:lnTo>
                        <a:pt x="49442" y="164258"/>
                      </a:lnTo>
                      <a:cubicBezTo>
                        <a:pt x="52842" y="164306"/>
                        <a:pt x="55586" y="167049"/>
                        <a:pt x="55633" y="170450"/>
                      </a:cubicBezTo>
                      <a:cubicBezTo>
                        <a:pt x="55633" y="175288"/>
                        <a:pt x="59557" y="179213"/>
                        <a:pt x="64396" y="179213"/>
                      </a:cubicBezTo>
                      <a:cubicBezTo>
                        <a:pt x="69235" y="179213"/>
                        <a:pt x="73159" y="175288"/>
                        <a:pt x="73159" y="170450"/>
                      </a:cubicBezTo>
                      <a:cubicBezTo>
                        <a:pt x="73159" y="167030"/>
                        <a:pt x="75931" y="164258"/>
                        <a:pt x="79350" y="164258"/>
                      </a:cubicBezTo>
                      <a:cubicBezTo>
                        <a:pt x="100734" y="165316"/>
                        <a:pt x="118926" y="148847"/>
                        <a:pt x="119993" y="127463"/>
                      </a:cubicBezTo>
                      <a:cubicBezTo>
                        <a:pt x="121051" y="106080"/>
                        <a:pt x="104572" y="87877"/>
                        <a:pt x="83189" y="86820"/>
                      </a:cubicBezTo>
                      <a:cubicBezTo>
                        <a:pt x="81912" y="86753"/>
                        <a:pt x="80627" y="86753"/>
                        <a:pt x="79350" y="86820"/>
                      </a:cubicBezTo>
                      <a:lnTo>
                        <a:pt x="49442" y="86820"/>
                      </a:lnTo>
                      <a:cubicBezTo>
                        <a:pt x="37736" y="86039"/>
                        <a:pt x="28887" y="75914"/>
                        <a:pt x="29668" y="64208"/>
                      </a:cubicBezTo>
                      <a:cubicBezTo>
                        <a:pt x="30382" y="53597"/>
                        <a:pt x="38831" y="45148"/>
                        <a:pt x="49442" y="44434"/>
                      </a:cubicBezTo>
                      <a:lnTo>
                        <a:pt x="94304" y="44434"/>
                      </a:lnTo>
                      <a:cubicBezTo>
                        <a:pt x="99114" y="44939"/>
                        <a:pt x="103429" y="41443"/>
                        <a:pt x="103934" y="36633"/>
                      </a:cubicBezTo>
                      <a:cubicBezTo>
                        <a:pt x="104439" y="31813"/>
                        <a:pt x="100943" y="27508"/>
                        <a:pt x="96133" y="27003"/>
                      </a:cubicBezTo>
                      <a:cubicBezTo>
                        <a:pt x="95524" y="26936"/>
                        <a:pt x="94914" y="26936"/>
                        <a:pt x="94304" y="27003"/>
                      </a:cubicBezTo>
                      <a:lnTo>
                        <a:pt x="79350" y="27003"/>
                      </a:lnTo>
                      <a:cubicBezTo>
                        <a:pt x="75931" y="27003"/>
                        <a:pt x="73159" y="24231"/>
                        <a:pt x="73159" y="20812"/>
                      </a:cubicBezTo>
                      <a:cubicBezTo>
                        <a:pt x="73159" y="15973"/>
                        <a:pt x="69235" y="12049"/>
                        <a:pt x="64396" y="12049"/>
                      </a:cubicBezTo>
                      <a:cubicBezTo>
                        <a:pt x="59557" y="12049"/>
                        <a:pt x="55633" y="15973"/>
                        <a:pt x="55633" y="20812"/>
                      </a:cubicBezTo>
                      <a:cubicBezTo>
                        <a:pt x="55586" y="24212"/>
                        <a:pt x="52842" y="26955"/>
                        <a:pt x="49442" y="27003"/>
                      </a:cubicBezTo>
                      <a:cubicBezTo>
                        <a:pt x="28115" y="25946"/>
                        <a:pt x="9960" y="42376"/>
                        <a:pt x="8904" y="63712"/>
                      </a:cubicBezTo>
                      <a:cubicBezTo>
                        <a:pt x="7837" y="85039"/>
                        <a:pt x="24276" y="103194"/>
                        <a:pt x="45603" y="104251"/>
                      </a:cubicBezTo>
                      <a:cubicBezTo>
                        <a:pt x="46880" y="104318"/>
                        <a:pt x="48165" y="104318"/>
                        <a:pt x="49442" y="104251"/>
                      </a:cubicBezTo>
                      <a:lnTo>
                        <a:pt x="79350" y="104251"/>
                      </a:lnTo>
                      <a:cubicBezTo>
                        <a:pt x="91085" y="104251"/>
                        <a:pt x="100591" y="113757"/>
                        <a:pt x="100591" y="125492"/>
                      </a:cubicBezTo>
                      <a:cubicBezTo>
                        <a:pt x="100591" y="137226"/>
                        <a:pt x="91085" y="146732"/>
                        <a:pt x="79350" y="146732"/>
                      </a:cubicBezTo>
                      <a:close/>
                    </a:path>
                  </a:pathLst>
                </a:custGeom>
                <a:grpFill/>
                <a:ln w="9525" cap="flat">
                  <a:noFill/>
                  <a:prstDash val="solid"/>
                  <a:miter/>
                </a:ln>
              </p:spPr>
              <p:txBody>
                <a:bodyPr rtlCol="0" anchor="ctr"/>
                <a:lstStyle/>
                <a:p>
                  <a:endParaRPr lang="zh-CN" altLang="en-US"/>
                </a:p>
              </p:txBody>
            </p:sp>
            <p:sp>
              <p:nvSpPr>
                <p:cNvPr id="21" name="任意多边形 91">
                  <a:extLst>
                    <a:ext uri="{FF2B5EF4-FFF2-40B4-BE49-F238E27FC236}">
                      <a16:creationId xmlns:a16="http://schemas.microsoft.com/office/drawing/2014/main" id="{4975CCC0-5BD3-B797-2620-C03B750332A4}"/>
                    </a:ext>
                  </a:extLst>
                </p:cNvPr>
                <p:cNvSpPr/>
                <p:nvPr/>
              </p:nvSpPr>
              <p:spPr>
                <a:xfrm>
                  <a:off x="4076984" y="1936908"/>
                  <a:ext cx="333280" cy="12382"/>
                </a:xfrm>
                <a:custGeom>
                  <a:avLst/>
                  <a:gdLst>
                    <a:gd name="connsiteX0" fmla="*/ 326139 w 333280"/>
                    <a:gd name="connsiteY0" fmla="*/ 12251 h 12382"/>
                    <a:gd name="connsiteX1" fmla="*/ 5241 w 333280"/>
                    <a:gd name="connsiteY1" fmla="*/ 12251 h 12382"/>
                    <a:gd name="connsiteX2" fmla="*/ -950 w 333280"/>
                    <a:gd name="connsiteY2" fmla="*/ 6059 h 12382"/>
                    <a:gd name="connsiteX3" fmla="*/ 5241 w 333280"/>
                    <a:gd name="connsiteY3" fmla="*/ -132 h 12382"/>
                    <a:gd name="connsiteX4" fmla="*/ 326139 w 333280"/>
                    <a:gd name="connsiteY4" fmla="*/ -132 h 12382"/>
                    <a:gd name="connsiteX5" fmla="*/ 332330 w 333280"/>
                    <a:gd name="connsiteY5" fmla="*/ 6059 h 12382"/>
                    <a:gd name="connsiteX6" fmla="*/ 326139 w 333280"/>
                    <a:gd name="connsiteY6" fmla="*/ 12251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280" h="12382">
                      <a:moveTo>
                        <a:pt x="326139" y="12251"/>
                      </a:moveTo>
                      <a:lnTo>
                        <a:pt x="5241" y="12251"/>
                      </a:lnTo>
                      <a:cubicBezTo>
                        <a:pt x="1822" y="12251"/>
                        <a:pt x="-950" y="9479"/>
                        <a:pt x="-950" y="6059"/>
                      </a:cubicBezTo>
                      <a:cubicBezTo>
                        <a:pt x="-950" y="2640"/>
                        <a:pt x="1822" y="-132"/>
                        <a:pt x="5241" y="-132"/>
                      </a:cubicBezTo>
                      <a:lnTo>
                        <a:pt x="326139" y="-132"/>
                      </a:lnTo>
                      <a:cubicBezTo>
                        <a:pt x="329558" y="-132"/>
                        <a:pt x="332330" y="2640"/>
                        <a:pt x="332330" y="6059"/>
                      </a:cubicBezTo>
                      <a:cubicBezTo>
                        <a:pt x="332330" y="9479"/>
                        <a:pt x="329558" y="12251"/>
                        <a:pt x="326139" y="12251"/>
                      </a:cubicBezTo>
                      <a:close/>
                    </a:path>
                  </a:pathLst>
                </a:custGeom>
                <a:grpFill/>
                <a:ln w="9525" cap="flat">
                  <a:noFill/>
                  <a:prstDash val="solid"/>
                  <a:miter/>
                </a:ln>
              </p:spPr>
              <p:txBody>
                <a:bodyPr rtlCol="0" anchor="ctr"/>
                <a:lstStyle/>
                <a:p>
                  <a:endParaRPr lang="zh-CN" altLang="en-US"/>
                </a:p>
              </p:txBody>
            </p:sp>
          </p:grpSp>
        </p:grpSp>
      </p:grpSp>
      <p:sp>
        <p:nvSpPr>
          <p:cNvPr id="50" name="文本框 49">
            <a:extLst>
              <a:ext uri="{FF2B5EF4-FFF2-40B4-BE49-F238E27FC236}">
                <a16:creationId xmlns:a16="http://schemas.microsoft.com/office/drawing/2014/main" id="{AA1E9925-168E-4F06-ABE4-5F7D82BA6BD5}"/>
              </a:ext>
            </a:extLst>
          </p:cNvPr>
          <p:cNvSpPr txBox="1"/>
          <p:nvPr/>
        </p:nvSpPr>
        <p:spPr>
          <a:xfrm>
            <a:off x="587615" y="306753"/>
            <a:ext cx="3933014"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第三节  市场定位</a:t>
            </a:r>
          </a:p>
        </p:txBody>
      </p:sp>
    </p:spTree>
    <p:custDataLst>
      <p:tags r:id="rId1"/>
    </p:custDataLst>
    <p:extLst>
      <p:ext uri="{BB962C8B-B14F-4D97-AF65-F5344CB8AC3E}">
        <p14:creationId xmlns:p14="http://schemas.microsoft.com/office/powerpoint/2010/main" val="40151510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iṣlïdé"/>
        <p:cNvGrpSpPr/>
        <p:nvPr/>
      </p:nvGrpSpPr>
      <p:grpSpPr>
        <a:xfrm>
          <a:off x="0" y="0"/>
          <a:ext cx="0" cy="0"/>
          <a:chOff x="0" y="0"/>
          <a:chExt cx="0" cy="0"/>
        </a:xfrm>
      </p:grpSpPr>
      <p:sp>
        <p:nvSpPr>
          <p:cNvPr id="14" name="îsḷíḍê">
            <a:extLst>
              <a:ext uri="{FF2B5EF4-FFF2-40B4-BE49-F238E27FC236}">
                <a16:creationId xmlns:a16="http://schemas.microsoft.com/office/drawing/2014/main" id="{E7E8927E-C158-2D38-A63A-D56E83DB5151}"/>
              </a:ext>
            </a:extLst>
          </p:cNvPr>
          <p:cNvSpPr/>
          <p:nvPr/>
        </p:nvSpPr>
        <p:spPr>
          <a:xfrm>
            <a:off x="10973954" y="3790950"/>
            <a:ext cx="587664" cy="30575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ïŝḻíďé">
            <a:extLst>
              <a:ext uri="{FF2B5EF4-FFF2-40B4-BE49-F238E27FC236}">
                <a16:creationId xmlns:a16="http://schemas.microsoft.com/office/drawing/2014/main" id="{3E7816B9-4368-481C-AF7D-011CB1B5D3BB}"/>
              </a:ext>
            </a:extLst>
          </p:cNvPr>
          <p:cNvSpPr>
            <a:spLocks noGrp="1"/>
          </p:cNvSpPr>
          <p:nvPr>
            <p:ph type="title"/>
          </p:nvPr>
        </p:nvSpPr>
        <p:spPr>
          <a:xfrm>
            <a:off x="655411" y="3248187"/>
            <a:ext cx="5731164" cy="885663"/>
          </a:xfrm>
        </p:spPr>
        <p:txBody>
          <a:bodyPr/>
          <a:lstStyle/>
          <a:p>
            <a:br>
              <a:rPr lang="en-US" altLang="zh-CN" dirty="0"/>
            </a:br>
            <a:r>
              <a:rPr kumimoji="1" lang="en-US" altLang="zh-CN" dirty="0">
                <a:solidFill>
                  <a:schemeClr val="tx1"/>
                </a:solidFill>
              </a:rPr>
              <a:t>STP</a:t>
            </a:r>
            <a:r>
              <a:rPr kumimoji="1" lang="zh-CN" altLang="en-US" dirty="0">
                <a:solidFill>
                  <a:schemeClr val="tx1"/>
                </a:solidFill>
              </a:rPr>
              <a:t>战略</a:t>
            </a:r>
            <a:endParaRPr lang="zh-CN" altLang="en-US" dirty="0">
              <a:solidFill>
                <a:schemeClr val="tx1"/>
              </a:solidFill>
            </a:endParaRPr>
          </a:p>
        </p:txBody>
      </p:sp>
      <p:sp>
        <p:nvSpPr>
          <p:cNvPr id="10" name="îš1iḋê">
            <a:extLst>
              <a:ext uri="{FF2B5EF4-FFF2-40B4-BE49-F238E27FC236}">
                <a16:creationId xmlns:a16="http://schemas.microsoft.com/office/drawing/2014/main" id="{8C49C485-3944-0FB2-DBA9-4B2AB26ADB20}"/>
              </a:ext>
            </a:extLst>
          </p:cNvPr>
          <p:cNvSpPr txBox="1">
            <a:spLocks/>
          </p:cNvSpPr>
          <p:nvPr/>
        </p:nvSpPr>
        <p:spPr>
          <a:xfrm>
            <a:off x="1033236" y="1028701"/>
            <a:ext cx="3576864" cy="169545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lang="zh-CN" altLang="en-US" sz="2400" b="1" kern="1200">
                <a:solidFill>
                  <a:schemeClr val="tx1"/>
                </a:solidFill>
                <a:latin typeface="+mj-lt"/>
                <a:ea typeface="+mj-ea"/>
                <a:cs typeface="+mj-cs"/>
              </a:defRPr>
            </a:lvl1pPr>
          </a:lstStyle>
          <a:p>
            <a:pPr algn="r"/>
            <a:r>
              <a:rPr lang="zh-CN" altLang="en-US" sz="7200" dirty="0">
                <a:solidFill>
                  <a:srgbClr val="080808"/>
                </a:solidFill>
              </a:rPr>
              <a:t>第四章</a:t>
            </a:r>
          </a:p>
        </p:txBody>
      </p:sp>
      <p:cxnSp>
        <p:nvCxnSpPr>
          <p:cNvPr id="11" name="íṩľîḑe">
            <a:extLst>
              <a:ext uri="{FF2B5EF4-FFF2-40B4-BE49-F238E27FC236}">
                <a16:creationId xmlns:a16="http://schemas.microsoft.com/office/drawing/2014/main" id="{D43B1E31-E38E-5F5F-620C-B9F26609E579}"/>
              </a:ext>
            </a:extLst>
          </p:cNvPr>
          <p:cNvCxnSpPr>
            <a:cxnSpLocks/>
          </p:cNvCxnSpPr>
          <p:nvPr/>
        </p:nvCxnSpPr>
        <p:spPr>
          <a:xfrm>
            <a:off x="660400" y="5305425"/>
            <a:ext cx="9836150" cy="0"/>
          </a:xfrm>
          <a:prstGeom prst="line">
            <a:avLst/>
          </a:prstGeom>
          <a:ln w="508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ïslîdé">
            <a:extLst>
              <a:ext uri="{FF2B5EF4-FFF2-40B4-BE49-F238E27FC236}">
                <a16:creationId xmlns:a16="http://schemas.microsoft.com/office/drawing/2014/main" id="{5F1CFC76-9F12-064B-9046-3669B2C23FE7}"/>
              </a:ext>
            </a:extLst>
          </p:cNvPr>
          <p:cNvCxnSpPr>
            <a:cxnSpLocks/>
          </p:cNvCxnSpPr>
          <p:nvPr/>
        </p:nvCxnSpPr>
        <p:spPr>
          <a:xfrm>
            <a:off x="655411" y="5305425"/>
            <a:ext cx="1116239" cy="0"/>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8555AE98-558A-405E-AA5B-DA0C2E7B45C9}"/>
              </a:ext>
            </a:extLst>
          </p:cNvPr>
          <p:cNvSpPr txBox="1"/>
          <p:nvPr/>
        </p:nvSpPr>
        <p:spPr>
          <a:xfrm>
            <a:off x="683934" y="4288554"/>
            <a:ext cx="2175432" cy="738664"/>
          </a:xfrm>
          <a:prstGeom prst="rect">
            <a:avLst/>
          </a:prstGeom>
          <a:noFill/>
        </p:spPr>
        <p:txBody>
          <a:bodyPr wrap="square" rtlCol="0">
            <a:spAutoFit/>
          </a:bodyPr>
          <a:lstStyle/>
          <a:p>
            <a:r>
              <a:rPr lang="zh-CN" altLang="en-US" sz="1400" dirty="0">
                <a:latin typeface="+mn-ea"/>
              </a:rPr>
              <a:t>第一节 市场细分</a:t>
            </a:r>
            <a:endParaRPr lang="en-US" altLang="zh-CN" sz="1400" dirty="0">
              <a:latin typeface="+mn-ea"/>
            </a:endParaRPr>
          </a:p>
          <a:p>
            <a:r>
              <a:rPr lang="zh-CN" altLang="en-US" sz="1400" dirty="0">
                <a:latin typeface="+mn-ea"/>
              </a:rPr>
              <a:t>第二节 目标市场</a:t>
            </a:r>
            <a:endParaRPr lang="en-US" altLang="zh-CN" sz="1400" dirty="0">
              <a:latin typeface="+mn-ea"/>
            </a:endParaRPr>
          </a:p>
          <a:p>
            <a:r>
              <a:rPr lang="zh-CN" altLang="en-US" sz="1400" dirty="0"/>
              <a:t>第三节 市场定位</a:t>
            </a:r>
            <a:endParaRPr lang="zh-CN" altLang="en-US" sz="1400" dirty="0">
              <a:latin typeface="+mn-ea"/>
            </a:endParaRPr>
          </a:p>
        </p:txBody>
      </p:sp>
    </p:spTree>
    <p:custDataLst>
      <p:tags r:id="rId1"/>
    </p:custDataLst>
    <p:extLst>
      <p:ext uri="{BB962C8B-B14F-4D97-AF65-F5344CB8AC3E}">
        <p14:creationId xmlns:p14="http://schemas.microsoft.com/office/powerpoint/2010/main" val="26949200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ïṡ1iďè"/>
        <p:cNvGrpSpPr/>
        <p:nvPr/>
      </p:nvGrpSpPr>
      <p:grpSpPr>
        <a:xfrm>
          <a:off x="0" y="0"/>
          <a:ext cx="0" cy="0"/>
          <a:chOff x="0" y="0"/>
          <a:chExt cx="0" cy="0"/>
        </a:xfrm>
      </p:grpSpPr>
      <p:grpSp>
        <p:nvGrpSpPr>
          <p:cNvPr id="4" name="îşlíḑè">
            <a:extLst>
              <a:ext uri="{FF2B5EF4-FFF2-40B4-BE49-F238E27FC236}">
                <a16:creationId xmlns:a16="http://schemas.microsoft.com/office/drawing/2014/main" id="{0DEAFC93-9BA4-5662-F6D7-B77722DE39F4}"/>
              </a:ext>
            </a:extLst>
          </p:cNvPr>
          <p:cNvGrpSpPr/>
          <p:nvPr/>
        </p:nvGrpSpPr>
        <p:grpSpPr>
          <a:xfrm>
            <a:off x="0" y="1045819"/>
            <a:ext cx="12192000" cy="5100745"/>
            <a:chOff x="0" y="359160"/>
            <a:chExt cx="12192000" cy="5100745"/>
          </a:xfrm>
        </p:grpSpPr>
        <p:sp>
          <p:nvSpPr>
            <p:cNvPr id="41" name="îṥḻïďè">
              <a:extLst>
                <a:ext uri="{FF2B5EF4-FFF2-40B4-BE49-F238E27FC236}">
                  <a16:creationId xmlns:a16="http://schemas.microsoft.com/office/drawing/2014/main" id="{C23BB3EC-064A-0AA7-4165-9D79AE140A02}"/>
                </a:ext>
              </a:extLst>
            </p:cNvPr>
            <p:cNvSpPr/>
            <p:nvPr/>
          </p:nvSpPr>
          <p:spPr>
            <a:xfrm>
              <a:off x="1424549" y="479645"/>
              <a:ext cx="6908808" cy="7721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en-US" altLang="zh-CN" b="1" dirty="0">
                  <a:solidFill>
                    <a:schemeClr val="tx1"/>
                  </a:solidFill>
                </a:rPr>
                <a:t>STP</a:t>
              </a:r>
              <a:r>
                <a:rPr kumimoji="1" lang="zh-CN" altLang="en-US" b="1" dirty="0">
                  <a:solidFill>
                    <a:schemeClr val="tx1"/>
                  </a:solidFill>
                </a:rPr>
                <a:t>战略又称目标市场战略，包括市场细分</a:t>
              </a:r>
              <a:r>
                <a:rPr kumimoji="1" lang="en-US" altLang="zh-CN" b="1" dirty="0">
                  <a:solidFill>
                    <a:schemeClr val="tx1"/>
                  </a:solidFill>
                </a:rPr>
                <a:t>(segmenting)</a:t>
              </a:r>
              <a:r>
                <a:rPr kumimoji="1" lang="zh-CN" altLang="en-US" b="1" dirty="0">
                  <a:solidFill>
                    <a:schemeClr val="tx1"/>
                  </a:solidFill>
                </a:rPr>
                <a:t>、目标市场</a:t>
              </a:r>
              <a:r>
                <a:rPr kumimoji="1" lang="en-US" altLang="zh-CN" b="1" dirty="0">
                  <a:solidFill>
                    <a:schemeClr val="tx1"/>
                  </a:solidFill>
                </a:rPr>
                <a:t>(targeting)</a:t>
              </a:r>
              <a:r>
                <a:rPr kumimoji="1" lang="zh-CN" altLang="en-US" b="1" dirty="0">
                  <a:solidFill>
                    <a:schemeClr val="tx1"/>
                  </a:solidFill>
                </a:rPr>
                <a:t>和市场定位</a:t>
              </a:r>
              <a:r>
                <a:rPr kumimoji="1" lang="en-US" altLang="zh-CN" b="1" dirty="0">
                  <a:solidFill>
                    <a:schemeClr val="tx1"/>
                  </a:solidFill>
                </a:rPr>
                <a:t>(positioning)</a:t>
              </a:r>
              <a:r>
                <a:rPr kumimoji="1" lang="zh-CN" altLang="en-US" b="1" dirty="0">
                  <a:solidFill>
                    <a:schemeClr val="tx1"/>
                  </a:solidFill>
                </a:rPr>
                <a:t>三个部分</a:t>
              </a:r>
              <a:endParaRPr kumimoji="1" lang="en-US" altLang="zh-CN" b="1" dirty="0">
                <a:solidFill>
                  <a:schemeClr val="tx1"/>
                </a:solidFill>
              </a:endParaRPr>
            </a:p>
          </p:txBody>
        </p:sp>
        <p:pic>
          <p:nvPicPr>
            <p:cNvPr id="6" name="iṩḻíďê" descr="前引号">
              <a:extLst>
                <a:ext uri="{FF2B5EF4-FFF2-40B4-BE49-F238E27FC236}">
                  <a16:creationId xmlns:a16="http://schemas.microsoft.com/office/drawing/2014/main" id="{14B40D4F-6D0E-B44B-BD12-C01BC5F1983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0149" y="359160"/>
              <a:ext cx="914400" cy="914400"/>
            </a:xfrm>
            <a:prstGeom prst="rect">
              <a:avLst/>
            </a:prstGeom>
          </p:spPr>
        </p:pic>
        <p:grpSp>
          <p:nvGrpSpPr>
            <p:cNvPr id="7" name="íSliďè">
              <a:extLst>
                <a:ext uri="{FF2B5EF4-FFF2-40B4-BE49-F238E27FC236}">
                  <a16:creationId xmlns:a16="http://schemas.microsoft.com/office/drawing/2014/main" id="{A1A60C4B-B315-5E25-747E-B5C2DBD26560}"/>
                </a:ext>
              </a:extLst>
            </p:cNvPr>
            <p:cNvGrpSpPr/>
            <p:nvPr/>
          </p:nvGrpSpPr>
          <p:grpSpPr>
            <a:xfrm>
              <a:off x="4284218" y="3429000"/>
              <a:ext cx="3610864" cy="2030905"/>
              <a:chOff x="4284218" y="3429000"/>
              <a:chExt cx="3610864" cy="2030905"/>
            </a:xfrm>
          </p:grpSpPr>
          <p:cxnSp>
            <p:nvCxnSpPr>
              <p:cNvPr id="30" name="ïSḷïḍè">
                <a:extLst>
                  <a:ext uri="{FF2B5EF4-FFF2-40B4-BE49-F238E27FC236}">
                    <a16:creationId xmlns:a16="http://schemas.microsoft.com/office/drawing/2014/main" id="{AFE59853-86EB-CCA2-9E4D-D22C7DD94020}"/>
                  </a:ext>
                </a:extLst>
              </p:cNvPr>
              <p:cNvCxnSpPr>
                <a:cxnSpLocks/>
              </p:cNvCxnSpPr>
              <p:nvPr/>
            </p:nvCxnSpPr>
            <p:spPr>
              <a:xfrm>
                <a:off x="4284218" y="3705120"/>
                <a:ext cx="3610864" cy="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1" name="ï$ļíḓe">
                <a:extLst>
                  <a:ext uri="{FF2B5EF4-FFF2-40B4-BE49-F238E27FC236}">
                    <a16:creationId xmlns:a16="http://schemas.microsoft.com/office/drawing/2014/main" id="{D102B6EE-44AE-1F30-569F-AB46DFCDF550}"/>
                  </a:ext>
                </a:extLst>
              </p:cNvPr>
              <p:cNvGrpSpPr/>
              <p:nvPr/>
            </p:nvGrpSpPr>
            <p:grpSpPr>
              <a:xfrm>
                <a:off x="4756720" y="3429000"/>
                <a:ext cx="2665857" cy="2030905"/>
                <a:chOff x="4756720" y="3429000"/>
                <a:chExt cx="2665857" cy="2030905"/>
              </a:xfrm>
            </p:grpSpPr>
            <p:grpSp>
              <p:nvGrpSpPr>
                <p:cNvPr id="32" name="îṣliďè">
                  <a:extLst>
                    <a:ext uri="{FF2B5EF4-FFF2-40B4-BE49-F238E27FC236}">
                      <a16:creationId xmlns:a16="http://schemas.microsoft.com/office/drawing/2014/main" id="{C0E1D08B-5A49-F3A3-301E-6650DC8F3925}"/>
                    </a:ext>
                  </a:extLst>
                </p:cNvPr>
                <p:cNvGrpSpPr/>
                <p:nvPr/>
              </p:nvGrpSpPr>
              <p:grpSpPr>
                <a:xfrm>
                  <a:off x="4756720" y="4268845"/>
                  <a:ext cx="2665857" cy="1191060"/>
                  <a:chOff x="5867372" y="1574047"/>
                  <a:chExt cx="2286000" cy="1191060"/>
                </a:xfrm>
              </p:grpSpPr>
              <p:sp>
                <p:nvSpPr>
                  <p:cNvPr id="36" name="íṥ1ïḋe">
                    <a:extLst>
                      <a:ext uri="{FF2B5EF4-FFF2-40B4-BE49-F238E27FC236}">
                        <a16:creationId xmlns:a16="http://schemas.microsoft.com/office/drawing/2014/main" id="{094DBF22-418F-D448-CE0A-07638B3FF99E}"/>
                      </a:ext>
                    </a:extLst>
                  </p:cNvPr>
                  <p:cNvSpPr/>
                  <p:nvPr/>
                </p:nvSpPr>
                <p:spPr>
                  <a:xfrm>
                    <a:off x="5867372" y="1574047"/>
                    <a:ext cx="2286000" cy="1191060"/>
                  </a:xfrm>
                  <a:prstGeom prst="roundRect">
                    <a:avLst>
                      <a:gd name="adj" fmla="val 10000"/>
                    </a:avLst>
                  </a:prstGeom>
                  <a:solidFill>
                    <a:schemeClr val="tx1">
                      <a:lumMod val="25000"/>
                      <a:lumOff val="75000"/>
                      <a:alpha val="20000"/>
                    </a:schemeClr>
                  </a:solidFill>
                  <a:ln w="6055" cap="flat">
                    <a:noFill/>
                    <a:prstDash val="solid"/>
                    <a:miter/>
                  </a:ln>
                </p:spPr>
                <p:txBody>
                  <a:bodyPr rtlCol="0" anchor="ctr"/>
                  <a:lstStyle/>
                  <a:p>
                    <a:endParaRPr lang="zh-CN" altLang="en-US"/>
                  </a:p>
                </p:txBody>
              </p:sp>
              <p:sp>
                <p:nvSpPr>
                  <p:cNvPr id="38" name="îśḻíḓe">
                    <a:extLst>
                      <a:ext uri="{FF2B5EF4-FFF2-40B4-BE49-F238E27FC236}">
                        <a16:creationId xmlns:a16="http://schemas.microsoft.com/office/drawing/2014/main" id="{AD7FE194-E967-ACA2-4D09-E4CF610A3E14}"/>
                      </a:ext>
                    </a:extLst>
                  </p:cNvPr>
                  <p:cNvSpPr/>
                  <p:nvPr/>
                </p:nvSpPr>
                <p:spPr>
                  <a:xfrm>
                    <a:off x="6250329" y="1842234"/>
                    <a:ext cx="1520085" cy="674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rPr>
                      <a:t>有利于上市产品适销对路</a:t>
                    </a:r>
                    <a:endParaRPr kumimoji="1" lang="en-US" altLang="zh-CN" sz="1600" b="1" dirty="0">
                      <a:solidFill>
                        <a:schemeClr val="tx1"/>
                      </a:solidFill>
                    </a:endParaRPr>
                  </a:p>
                </p:txBody>
              </p:sp>
            </p:grpSp>
            <p:grpSp>
              <p:nvGrpSpPr>
                <p:cNvPr id="33" name="ïşļîḓè">
                  <a:extLst>
                    <a:ext uri="{FF2B5EF4-FFF2-40B4-BE49-F238E27FC236}">
                      <a16:creationId xmlns:a16="http://schemas.microsoft.com/office/drawing/2014/main" id="{6106B139-009F-B350-1767-9E9494F761D6}"/>
                    </a:ext>
                  </a:extLst>
                </p:cNvPr>
                <p:cNvGrpSpPr>
                  <a:grpSpLocks/>
                </p:cNvGrpSpPr>
                <p:nvPr/>
              </p:nvGrpSpPr>
              <p:grpSpPr>
                <a:xfrm>
                  <a:off x="5825999" y="3429000"/>
                  <a:ext cx="540000" cy="540000"/>
                  <a:chOff x="4584079" y="5599496"/>
                  <a:chExt cx="540000" cy="540000"/>
                </a:xfrm>
              </p:grpSpPr>
              <p:sp>
                <p:nvSpPr>
                  <p:cNvPr id="34" name="î$1ïḓè">
                    <a:extLst>
                      <a:ext uri="{FF2B5EF4-FFF2-40B4-BE49-F238E27FC236}">
                        <a16:creationId xmlns:a16="http://schemas.microsoft.com/office/drawing/2014/main" id="{A2F8C8A2-BB35-82A8-65A8-66FD5CC38F55}"/>
                      </a:ext>
                    </a:extLst>
                  </p:cNvPr>
                  <p:cNvSpPr txBox="1"/>
                  <p:nvPr/>
                </p:nvSpPr>
                <p:spPr>
                  <a:xfrm>
                    <a:off x="4584079" y="5599496"/>
                    <a:ext cx="540000" cy="540000"/>
                  </a:xfrm>
                  <a:prstGeom prst="ellipse">
                    <a:avLst/>
                  </a:prstGeom>
                  <a:solidFill>
                    <a:schemeClr val="accent1"/>
                  </a:solidFill>
                </p:spPr>
                <p:txBody>
                  <a:bodyPr wrap="none" lIns="108000" tIns="108000" rIns="108000" bIns="108000" rtlCol="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kumimoji="1" lang="zh-CN" altLang="en-US" sz="2000" b="1" dirty="0">
                      <a:noFill/>
                    </a:endParaRPr>
                  </a:p>
                </p:txBody>
              </p:sp>
              <p:sp>
                <p:nvSpPr>
                  <p:cNvPr id="35" name="isḷîḍe">
                    <a:extLst>
                      <a:ext uri="{FF2B5EF4-FFF2-40B4-BE49-F238E27FC236}">
                        <a16:creationId xmlns:a16="http://schemas.microsoft.com/office/drawing/2014/main" id="{5076050F-9467-6BF7-955C-12032EDA06E1}"/>
                      </a:ext>
                    </a:extLst>
                  </p:cNvPr>
                  <p:cNvSpPr/>
                  <p:nvPr/>
                </p:nvSpPr>
                <p:spPr>
                  <a:xfrm>
                    <a:off x="4716376" y="5766219"/>
                    <a:ext cx="275406" cy="206554"/>
                  </a:xfrm>
                  <a:custGeom>
                    <a:avLst/>
                    <a:gdLst>
                      <a:gd name="connsiteX0" fmla="*/ 505433 w 533400"/>
                      <a:gd name="connsiteY0" fmla="*/ 621 h 400050"/>
                      <a:gd name="connsiteX1" fmla="*/ 534008 w 533400"/>
                      <a:gd name="connsiteY1" fmla="*/ 29196 h 400050"/>
                      <a:gd name="connsiteX2" fmla="*/ 534008 w 533400"/>
                      <a:gd name="connsiteY2" fmla="*/ 372096 h 400050"/>
                      <a:gd name="connsiteX3" fmla="*/ 505433 w 533400"/>
                      <a:gd name="connsiteY3" fmla="*/ 400671 h 400050"/>
                      <a:gd name="connsiteX4" fmla="*/ 29183 w 533400"/>
                      <a:gd name="connsiteY4" fmla="*/ 400671 h 400050"/>
                      <a:gd name="connsiteX5" fmla="*/ 608 w 533400"/>
                      <a:gd name="connsiteY5" fmla="*/ 372096 h 400050"/>
                      <a:gd name="connsiteX6" fmla="*/ 608 w 533400"/>
                      <a:gd name="connsiteY6" fmla="*/ 29196 h 400050"/>
                      <a:gd name="connsiteX7" fmla="*/ 29183 w 533400"/>
                      <a:gd name="connsiteY7" fmla="*/ 621 h 400050"/>
                      <a:gd name="connsiteX8" fmla="*/ 505433 w 533400"/>
                      <a:gd name="connsiteY8" fmla="*/ 621 h 400050"/>
                      <a:gd name="connsiteX9" fmla="*/ 391133 w 533400"/>
                      <a:gd name="connsiteY9" fmla="*/ 198741 h 400050"/>
                      <a:gd name="connsiteX10" fmla="*/ 351128 w 533400"/>
                      <a:gd name="connsiteY10" fmla="*/ 204456 h 400050"/>
                      <a:gd name="connsiteX11" fmla="*/ 351128 w 533400"/>
                      <a:gd name="connsiteY11" fmla="*/ 204456 h 400050"/>
                      <a:gd name="connsiteX12" fmla="*/ 267308 w 533400"/>
                      <a:gd name="connsiteY12" fmla="*/ 315899 h 400050"/>
                      <a:gd name="connsiteX13" fmla="*/ 264451 w 533400"/>
                      <a:gd name="connsiteY13" fmla="*/ 318756 h 400050"/>
                      <a:gd name="connsiteX14" fmla="*/ 224446 w 533400"/>
                      <a:gd name="connsiteY14" fmla="*/ 318756 h 400050"/>
                      <a:gd name="connsiteX15" fmla="*/ 224446 w 533400"/>
                      <a:gd name="connsiteY15" fmla="*/ 318756 h 400050"/>
                      <a:gd name="connsiteX16" fmla="*/ 162533 w 533400"/>
                      <a:gd name="connsiteY16" fmla="*/ 257796 h 400050"/>
                      <a:gd name="connsiteX17" fmla="*/ 160628 w 533400"/>
                      <a:gd name="connsiteY17" fmla="*/ 255891 h 400050"/>
                      <a:gd name="connsiteX18" fmla="*/ 120623 w 533400"/>
                      <a:gd name="connsiteY18" fmla="*/ 259701 h 400050"/>
                      <a:gd name="connsiteX19" fmla="*/ 120623 w 533400"/>
                      <a:gd name="connsiteY19" fmla="*/ 259701 h 400050"/>
                      <a:gd name="connsiteX20" fmla="*/ 32993 w 533400"/>
                      <a:gd name="connsiteY20" fmla="*/ 366381 h 400050"/>
                      <a:gd name="connsiteX21" fmla="*/ 31088 w 533400"/>
                      <a:gd name="connsiteY21" fmla="*/ 372096 h 400050"/>
                      <a:gd name="connsiteX22" fmla="*/ 40613 w 533400"/>
                      <a:gd name="connsiteY22" fmla="*/ 381621 h 400050"/>
                      <a:gd name="connsiteX23" fmla="*/ 40613 w 533400"/>
                      <a:gd name="connsiteY23" fmla="*/ 381621 h 400050"/>
                      <a:gd name="connsiteX24" fmla="*/ 497813 w 533400"/>
                      <a:gd name="connsiteY24" fmla="*/ 381621 h 400050"/>
                      <a:gd name="connsiteX25" fmla="*/ 503528 w 533400"/>
                      <a:gd name="connsiteY25" fmla="*/ 379716 h 400050"/>
                      <a:gd name="connsiteX26" fmla="*/ 506386 w 533400"/>
                      <a:gd name="connsiteY26" fmla="*/ 366381 h 400050"/>
                      <a:gd name="connsiteX27" fmla="*/ 506386 w 533400"/>
                      <a:gd name="connsiteY27" fmla="*/ 366381 h 400050"/>
                      <a:gd name="connsiteX28" fmla="*/ 398753 w 533400"/>
                      <a:gd name="connsiteY28" fmla="*/ 205409 h 400050"/>
                      <a:gd name="connsiteX29" fmla="*/ 391133 w 533400"/>
                      <a:gd name="connsiteY29" fmla="*/ 198741 h 400050"/>
                      <a:gd name="connsiteX30" fmla="*/ 95858 w 533400"/>
                      <a:gd name="connsiteY30" fmla="*/ 57771 h 400050"/>
                      <a:gd name="connsiteX31" fmla="*/ 57758 w 533400"/>
                      <a:gd name="connsiteY31" fmla="*/ 95871 h 400050"/>
                      <a:gd name="connsiteX32" fmla="*/ 95858 w 533400"/>
                      <a:gd name="connsiteY32" fmla="*/ 133971 h 400050"/>
                      <a:gd name="connsiteX33" fmla="*/ 133958 w 533400"/>
                      <a:gd name="connsiteY33" fmla="*/ 95871 h 400050"/>
                      <a:gd name="connsiteX34" fmla="*/ 95858 w 533400"/>
                      <a:gd name="connsiteY34" fmla="*/ 57771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3400" h="400050">
                        <a:moveTo>
                          <a:pt x="505433" y="621"/>
                        </a:moveTo>
                        <a:cubicBezTo>
                          <a:pt x="521626" y="621"/>
                          <a:pt x="534008" y="13004"/>
                          <a:pt x="534008" y="29196"/>
                        </a:cubicBezTo>
                        <a:lnTo>
                          <a:pt x="534008" y="372096"/>
                        </a:lnTo>
                        <a:cubicBezTo>
                          <a:pt x="534008" y="388289"/>
                          <a:pt x="521626" y="400671"/>
                          <a:pt x="505433" y="400671"/>
                        </a:cubicBezTo>
                        <a:lnTo>
                          <a:pt x="29183" y="400671"/>
                        </a:lnTo>
                        <a:cubicBezTo>
                          <a:pt x="12990" y="400671"/>
                          <a:pt x="608" y="388289"/>
                          <a:pt x="608" y="372096"/>
                        </a:cubicBezTo>
                        <a:lnTo>
                          <a:pt x="608" y="29196"/>
                        </a:lnTo>
                        <a:cubicBezTo>
                          <a:pt x="608" y="13004"/>
                          <a:pt x="12990" y="621"/>
                          <a:pt x="29183" y="621"/>
                        </a:cubicBezTo>
                        <a:lnTo>
                          <a:pt x="505433" y="621"/>
                        </a:lnTo>
                        <a:close/>
                        <a:moveTo>
                          <a:pt x="391133" y="198741"/>
                        </a:moveTo>
                        <a:cubicBezTo>
                          <a:pt x="378751" y="189216"/>
                          <a:pt x="360653" y="192074"/>
                          <a:pt x="351128" y="204456"/>
                        </a:cubicBezTo>
                        <a:lnTo>
                          <a:pt x="351128" y="204456"/>
                        </a:lnTo>
                        <a:lnTo>
                          <a:pt x="267308" y="315899"/>
                        </a:lnTo>
                        <a:cubicBezTo>
                          <a:pt x="266355" y="316851"/>
                          <a:pt x="265403" y="317804"/>
                          <a:pt x="264451" y="318756"/>
                        </a:cubicBezTo>
                        <a:cubicBezTo>
                          <a:pt x="253021" y="330186"/>
                          <a:pt x="234923" y="330186"/>
                          <a:pt x="224446" y="318756"/>
                        </a:cubicBezTo>
                        <a:lnTo>
                          <a:pt x="224446" y="318756"/>
                        </a:lnTo>
                        <a:lnTo>
                          <a:pt x="162533" y="257796"/>
                        </a:lnTo>
                        <a:cubicBezTo>
                          <a:pt x="161580" y="256844"/>
                          <a:pt x="161580" y="256844"/>
                          <a:pt x="160628" y="255891"/>
                        </a:cubicBezTo>
                        <a:cubicBezTo>
                          <a:pt x="148246" y="245414"/>
                          <a:pt x="130148" y="247319"/>
                          <a:pt x="120623" y="259701"/>
                        </a:cubicBezTo>
                        <a:lnTo>
                          <a:pt x="120623" y="259701"/>
                        </a:lnTo>
                        <a:lnTo>
                          <a:pt x="32993" y="366381"/>
                        </a:lnTo>
                        <a:cubicBezTo>
                          <a:pt x="32040" y="368286"/>
                          <a:pt x="31088" y="370191"/>
                          <a:pt x="31088" y="372096"/>
                        </a:cubicBezTo>
                        <a:cubicBezTo>
                          <a:pt x="31088" y="377811"/>
                          <a:pt x="34898" y="381621"/>
                          <a:pt x="40613" y="381621"/>
                        </a:cubicBezTo>
                        <a:lnTo>
                          <a:pt x="40613" y="381621"/>
                        </a:lnTo>
                        <a:lnTo>
                          <a:pt x="497813" y="381621"/>
                        </a:lnTo>
                        <a:cubicBezTo>
                          <a:pt x="499718" y="381621"/>
                          <a:pt x="501623" y="380669"/>
                          <a:pt x="503528" y="379716"/>
                        </a:cubicBezTo>
                        <a:cubicBezTo>
                          <a:pt x="508290" y="376859"/>
                          <a:pt x="509243" y="371144"/>
                          <a:pt x="506386" y="366381"/>
                        </a:cubicBezTo>
                        <a:lnTo>
                          <a:pt x="506386" y="366381"/>
                        </a:lnTo>
                        <a:lnTo>
                          <a:pt x="398753" y="205409"/>
                        </a:lnTo>
                        <a:cubicBezTo>
                          <a:pt x="395896" y="202551"/>
                          <a:pt x="393990" y="200646"/>
                          <a:pt x="391133" y="198741"/>
                        </a:cubicBezTo>
                        <a:close/>
                        <a:moveTo>
                          <a:pt x="95858" y="57771"/>
                        </a:moveTo>
                        <a:cubicBezTo>
                          <a:pt x="74903" y="57771"/>
                          <a:pt x="57758" y="74916"/>
                          <a:pt x="57758" y="95871"/>
                        </a:cubicBezTo>
                        <a:cubicBezTo>
                          <a:pt x="57758" y="116826"/>
                          <a:pt x="74903" y="133971"/>
                          <a:pt x="95858" y="133971"/>
                        </a:cubicBezTo>
                        <a:cubicBezTo>
                          <a:pt x="116813" y="133971"/>
                          <a:pt x="133958" y="116826"/>
                          <a:pt x="133958" y="95871"/>
                        </a:cubicBezTo>
                        <a:cubicBezTo>
                          <a:pt x="133958" y="74916"/>
                          <a:pt x="116813" y="57771"/>
                          <a:pt x="95858" y="57771"/>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grpSp>
          </p:grpSp>
        </p:grpSp>
        <p:grpSp>
          <p:nvGrpSpPr>
            <p:cNvPr id="8" name="iṣḷîḑé">
              <a:extLst>
                <a:ext uri="{FF2B5EF4-FFF2-40B4-BE49-F238E27FC236}">
                  <a16:creationId xmlns:a16="http://schemas.microsoft.com/office/drawing/2014/main" id="{C974F5C0-964D-0D2C-DFA1-3448315CD1C6}"/>
                </a:ext>
              </a:extLst>
            </p:cNvPr>
            <p:cNvGrpSpPr/>
            <p:nvPr/>
          </p:nvGrpSpPr>
          <p:grpSpPr>
            <a:xfrm>
              <a:off x="0" y="3429000"/>
              <a:ext cx="4271264" cy="2030905"/>
              <a:chOff x="0" y="3429000"/>
              <a:chExt cx="4271264" cy="2030905"/>
            </a:xfrm>
          </p:grpSpPr>
          <p:cxnSp>
            <p:nvCxnSpPr>
              <p:cNvPr id="20" name="íśḻiḓe">
                <a:extLst>
                  <a:ext uri="{FF2B5EF4-FFF2-40B4-BE49-F238E27FC236}">
                    <a16:creationId xmlns:a16="http://schemas.microsoft.com/office/drawing/2014/main" id="{4B662D4C-A2FC-4F70-E441-2BFF411CEA81}"/>
                  </a:ext>
                </a:extLst>
              </p:cNvPr>
              <p:cNvCxnSpPr>
                <a:cxnSpLocks/>
              </p:cNvCxnSpPr>
              <p:nvPr/>
            </p:nvCxnSpPr>
            <p:spPr>
              <a:xfrm>
                <a:off x="0" y="3705120"/>
                <a:ext cx="4271264" cy="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21" name="iŝļíḓè">
                <a:extLst>
                  <a:ext uri="{FF2B5EF4-FFF2-40B4-BE49-F238E27FC236}">
                    <a16:creationId xmlns:a16="http://schemas.microsoft.com/office/drawing/2014/main" id="{BBE39809-C421-ECBB-037C-2CB11D0B3291}"/>
                  </a:ext>
                </a:extLst>
              </p:cNvPr>
              <p:cNvGrpSpPr/>
              <p:nvPr/>
            </p:nvGrpSpPr>
            <p:grpSpPr>
              <a:xfrm>
                <a:off x="1132903" y="3429000"/>
                <a:ext cx="2665857" cy="2030905"/>
                <a:chOff x="1132903" y="3429000"/>
                <a:chExt cx="2665857" cy="2030905"/>
              </a:xfrm>
            </p:grpSpPr>
            <p:grpSp>
              <p:nvGrpSpPr>
                <p:cNvPr id="22" name="íṣļïḑe">
                  <a:extLst>
                    <a:ext uri="{FF2B5EF4-FFF2-40B4-BE49-F238E27FC236}">
                      <a16:creationId xmlns:a16="http://schemas.microsoft.com/office/drawing/2014/main" id="{6F22B385-C815-9807-E08F-76AE214319D1}"/>
                    </a:ext>
                  </a:extLst>
                </p:cNvPr>
                <p:cNvGrpSpPr/>
                <p:nvPr/>
              </p:nvGrpSpPr>
              <p:grpSpPr>
                <a:xfrm>
                  <a:off x="1132903" y="4268845"/>
                  <a:ext cx="2665857" cy="1191060"/>
                  <a:chOff x="5867372" y="1574047"/>
                  <a:chExt cx="2286000" cy="1191060"/>
                </a:xfrm>
              </p:grpSpPr>
              <p:sp>
                <p:nvSpPr>
                  <p:cNvPr id="26" name="ïŝľîdé">
                    <a:extLst>
                      <a:ext uri="{FF2B5EF4-FFF2-40B4-BE49-F238E27FC236}">
                        <a16:creationId xmlns:a16="http://schemas.microsoft.com/office/drawing/2014/main" id="{ED4B6E17-D1FC-7084-A52A-D6869A0BE36A}"/>
                      </a:ext>
                    </a:extLst>
                  </p:cNvPr>
                  <p:cNvSpPr/>
                  <p:nvPr/>
                </p:nvSpPr>
                <p:spPr>
                  <a:xfrm>
                    <a:off x="5867372" y="1574047"/>
                    <a:ext cx="2286000" cy="1191060"/>
                  </a:xfrm>
                  <a:prstGeom prst="roundRect">
                    <a:avLst>
                      <a:gd name="adj" fmla="val 10000"/>
                    </a:avLst>
                  </a:prstGeom>
                  <a:solidFill>
                    <a:schemeClr val="tx1">
                      <a:lumMod val="25000"/>
                      <a:lumOff val="75000"/>
                      <a:alpha val="20000"/>
                    </a:schemeClr>
                  </a:solidFill>
                  <a:ln w="6055" cap="flat">
                    <a:noFill/>
                    <a:prstDash val="solid"/>
                    <a:miter/>
                  </a:ln>
                </p:spPr>
                <p:txBody>
                  <a:bodyPr rtlCol="0" anchor="ctr"/>
                  <a:lstStyle/>
                  <a:p>
                    <a:endParaRPr lang="zh-CN" altLang="en-US"/>
                  </a:p>
                </p:txBody>
              </p:sp>
              <p:sp>
                <p:nvSpPr>
                  <p:cNvPr id="28" name="ïśliḍè">
                    <a:extLst>
                      <a:ext uri="{FF2B5EF4-FFF2-40B4-BE49-F238E27FC236}">
                        <a16:creationId xmlns:a16="http://schemas.microsoft.com/office/drawing/2014/main" id="{D5705EE9-3175-ED7C-C56A-789309C4EC03}"/>
                      </a:ext>
                    </a:extLst>
                  </p:cNvPr>
                  <p:cNvSpPr/>
                  <p:nvPr/>
                </p:nvSpPr>
                <p:spPr>
                  <a:xfrm>
                    <a:off x="6261644" y="1837926"/>
                    <a:ext cx="1394565" cy="674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rPr>
                      <a:t>有利于发掘最佳市场机会</a:t>
                    </a:r>
                    <a:endParaRPr kumimoji="1" lang="en-US" altLang="zh-CN" sz="1600" b="1" dirty="0">
                      <a:solidFill>
                        <a:schemeClr val="tx1"/>
                      </a:solidFill>
                    </a:endParaRPr>
                  </a:p>
                </p:txBody>
              </p:sp>
            </p:grpSp>
            <p:grpSp>
              <p:nvGrpSpPr>
                <p:cNvPr id="23" name="îṧlíḋê">
                  <a:extLst>
                    <a:ext uri="{FF2B5EF4-FFF2-40B4-BE49-F238E27FC236}">
                      <a16:creationId xmlns:a16="http://schemas.microsoft.com/office/drawing/2014/main" id="{672B1B0F-B7DF-492B-739D-9C79EEDABC4B}"/>
                    </a:ext>
                  </a:extLst>
                </p:cNvPr>
                <p:cNvGrpSpPr/>
                <p:nvPr/>
              </p:nvGrpSpPr>
              <p:grpSpPr>
                <a:xfrm>
                  <a:off x="2195831" y="3429000"/>
                  <a:ext cx="540000" cy="540000"/>
                  <a:chOff x="6096000" y="3294813"/>
                  <a:chExt cx="540000" cy="540000"/>
                </a:xfrm>
              </p:grpSpPr>
              <p:sp>
                <p:nvSpPr>
                  <p:cNvPr id="24" name="î$ḻîḓê">
                    <a:extLst>
                      <a:ext uri="{FF2B5EF4-FFF2-40B4-BE49-F238E27FC236}">
                        <a16:creationId xmlns:a16="http://schemas.microsoft.com/office/drawing/2014/main" id="{C847A823-59A2-34B4-B509-DD630C8A5B8F}"/>
                      </a:ext>
                    </a:extLst>
                  </p:cNvPr>
                  <p:cNvSpPr txBox="1"/>
                  <p:nvPr/>
                </p:nvSpPr>
                <p:spPr>
                  <a:xfrm>
                    <a:off x="6096000" y="3294813"/>
                    <a:ext cx="540000" cy="540000"/>
                  </a:xfrm>
                  <a:prstGeom prst="ellipse">
                    <a:avLst/>
                  </a:prstGeom>
                  <a:solidFill>
                    <a:schemeClr val="accent1"/>
                  </a:solidFill>
                </p:spPr>
                <p:txBody>
                  <a:bodyPr wrap="none" lIns="108000" tIns="108000" rIns="108000" bIns="108000" rtlCol="0" anchor="ctr" anchorCtr="0">
                    <a:noAutofit/>
                  </a:bodyPr>
                  <a:lstStyle/>
                  <a:p>
                    <a:pPr algn="ctr"/>
                    <a:endParaRPr kumimoji="1" lang="zh-CN" altLang="en-US" sz="2000" b="1" dirty="0">
                      <a:noFill/>
                    </a:endParaRPr>
                  </a:p>
                </p:txBody>
              </p:sp>
              <p:sp>
                <p:nvSpPr>
                  <p:cNvPr id="25" name="iŝlíḑe">
                    <a:extLst>
                      <a:ext uri="{FF2B5EF4-FFF2-40B4-BE49-F238E27FC236}">
                        <a16:creationId xmlns:a16="http://schemas.microsoft.com/office/drawing/2014/main" id="{9FEAB6E4-96F0-D73A-B179-CC43C4AB4802}"/>
                      </a:ext>
                    </a:extLst>
                  </p:cNvPr>
                  <p:cNvSpPr/>
                  <p:nvPr/>
                </p:nvSpPr>
                <p:spPr>
                  <a:xfrm>
                    <a:off x="6252886" y="3427110"/>
                    <a:ext cx="226228" cy="275406"/>
                  </a:xfrm>
                  <a:custGeom>
                    <a:avLst/>
                    <a:gdLst>
                      <a:gd name="connsiteX0" fmla="*/ 284197 w 438150"/>
                      <a:gd name="connsiteY0" fmla="*/ 621 h 533400"/>
                      <a:gd name="connsiteX1" fmla="*/ 286102 w 438150"/>
                      <a:gd name="connsiteY1" fmla="*/ 621 h 533400"/>
                      <a:gd name="connsiteX2" fmla="*/ 286102 w 438150"/>
                      <a:gd name="connsiteY2" fmla="*/ 124446 h 533400"/>
                      <a:gd name="connsiteX3" fmla="*/ 286102 w 438150"/>
                      <a:gd name="connsiteY3" fmla="*/ 126351 h 533400"/>
                      <a:gd name="connsiteX4" fmla="*/ 314677 w 438150"/>
                      <a:gd name="connsiteY4" fmla="*/ 153021 h 533400"/>
                      <a:gd name="connsiteX5" fmla="*/ 314677 w 438150"/>
                      <a:gd name="connsiteY5" fmla="*/ 153021 h 533400"/>
                      <a:gd name="connsiteX6" fmla="*/ 438502 w 438150"/>
                      <a:gd name="connsiteY6" fmla="*/ 153021 h 533400"/>
                      <a:gd name="connsiteX7" fmla="*/ 438502 w 438150"/>
                      <a:gd name="connsiteY7" fmla="*/ 154926 h 533400"/>
                      <a:gd name="connsiteX8" fmla="*/ 438502 w 438150"/>
                      <a:gd name="connsiteY8" fmla="*/ 505446 h 533400"/>
                      <a:gd name="connsiteX9" fmla="*/ 409927 w 438150"/>
                      <a:gd name="connsiteY9" fmla="*/ 534021 h 533400"/>
                      <a:gd name="connsiteX10" fmla="*/ 28927 w 438150"/>
                      <a:gd name="connsiteY10" fmla="*/ 534021 h 533400"/>
                      <a:gd name="connsiteX11" fmla="*/ 352 w 438150"/>
                      <a:gd name="connsiteY11" fmla="*/ 505446 h 533400"/>
                      <a:gd name="connsiteX12" fmla="*/ 352 w 438150"/>
                      <a:gd name="connsiteY12" fmla="*/ 29196 h 533400"/>
                      <a:gd name="connsiteX13" fmla="*/ 28927 w 438150"/>
                      <a:gd name="connsiteY13" fmla="*/ 621 h 533400"/>
                      <a:gd name="connsiteX14" fmla="*/ 284197 w 438150"/>
                      <a:gd name="connsiteY14" fmla="*/ 621 h 533400"/>
                      <a:gd name="connsiteX15" fmla="*/ 248002 w 438150"/>
                      <a:gd name="connsiteY15" fmla="*/ 200646 h 533400"/>
                      <a:gd name="connsiteX16" fmla="*/ 152752 w 438150"/>
                      <a:gd name="connsiteY16" fmla="*/ 200646 h 533400"/>
                      <a:gd name="connsiteX17" fmla="*/ 152752 w 438150"/>
                      <a:gd name="connsiteY17" fmla="*/ 410196 h 533400"/>
                      <a:gd name="connsiteX18" fmla="*/ 171802 w 438150"/>
                      <a:gd name="connsiteY18" fmla="*/ 410196 h 533400"/>
                      <a:gd name="connsiteX19" fmla="*/ 171802 w 438150"/>
                      <a:gd name="connsiteY19" fmla="*/ 314946 h 533400"/>
                      <a:gd name="connsiteX20" fmla="*/ 248002 w 438150"/>
                      <a:gd name="connsiteY20" fmla="*/ 314946 h 533400"/>
                      <a:gd name="connsiteX21" fmla="*/ 249907 w 438150"/>
                      <a:gd name="connsiteY21" fmla="*/ 314946 h 533400"/>
                      <a:gd name="connsiteX22" fmla="*/ 305152 w 438150"/>
                      <a:gd name="connsiteY22" fmla="*/ 257796 h 533400"/>
                      <a:gd name="connsiteX23" fmla="*/ 248002 w 438150"/>
                      <a:gd name="connsiteY23" fmla="*/ 200646 h 533400"/>
                      <a:gd name="connsiteX24" fmla="*/ 248002 w 438150"/>
                      <a:gd name="connsiteY24" fmla="*/ 200646 h 533400"/>
                      <a:gd name="connsiteX25" fmla="*/ 248002 w 438150"/>
                      <a:gd name="connsiteY25" fmla="*/ 219696 h 533400"/>
                      <a:gd name="connsiteX26" fmla="*/ 286102 w 438150"/>
                      <a:gd name="connsiteY26" fmla="*/ 257796 h 533400"/>
                      <a:gd name="connsiteX27" fmla="*/ 248002 w 438150"/>
                      <a:gd name="connsiteY27" fmla="*/ 295896 h 533400"/>
                      <a:gd name="connsiteX28" fmla="*/ 248002 w 438150"/>
                      <a:gd name="connsiteY28" fmla="*/ 295896 h 533400"/>
                      <a:gd name="connsiteX29" fmla="*/ 171802 w 438150"/>
                      <a:gd name="connsiteY29" fmla="*/ 295896 h 533400"/>
                      <a:gd name="connsiteX30" fmla="*/ 171802 w 438150"/>
                      <a:gd name="connsiteY30" fmla="*/ 219696 h 533400"/>
                      <a:gd name="connsiteX31" fmla="*/ 248002 w 438150"/>
                      <a:gd name="connsiteY31" fmla="*/ 219696 h 533400"/>
                      <a:gd name="connsiteX32" fmla="*/ 428977 w 438150"/>
                      <a:gd name="connsiteY32" fmla="*/ 133971 h 533400"/>
                      <a:gd name="connsiteX33" fmla="*/ 314677 w 438150"/>
                      <a:gd name="connsiteY33" fmla="*/ 133971 h 533400"/>
                      <a:gd name="connsiteX34" fmla="*/ 313724 w 438150"/>
                      <a:gd name="connsiteY34" fmla="*/ 133971 h 533400"/>
                      <a:gd name="connsiteX35" fmla="*/ 305152 w 438150"/>
                      <a:gd name="connsiteY35" fmla="*/ 124446 h 533400"/>
                      <a:gd name="connsiteX36" fmla="*/ 305152 w 438150"/>
                      <a:gd name="connsiteY36" fmla="*/ 124446 h 533400"/>
                      <a:gd name="connsiteX37" fmla="*/ 305152 w 438150"/>
                      <a:gd name="connsiteY37" fmla="*/ 10146 h 533400"/>
                      <a:gd name="connsiteX38" fmla="*/ 428977 w 438150"/>
                      <a:gd name="connsiteY38" fmla="*/ 1339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38150" h="533400">
                        <a:moveTo>
                          <a:pt x="284197" y="621"/>
                        </a:moveTo>
                        <a:cubicBezTo>
                          <a:pt x="285149" y="621"/>
                          <a:pt x="286102" y="621"/>
                          <a:pt x="286102" y="621"/>
                        </a:cubicBezTo>
                        <a:lnTo>
                          <a:pt x="286102" y="124446"/>
                        </a:lnTo>
                        <a:lnTo>
                          <a:pt x="286102" y="126351"/>
                        </a:lnTo>
                        <a:cubicBezTo>
                          <a:pt x="287055" y="141591"/>
                          <a:pt x="299437" y="153021"/>
                          <a:pt x="314677" y="153021"/>
                        </a:cubicBezTo>
                        <a:lnTo>
                          <a:pt x="314677" y="153021"/>
                        </a:lnTo>
                        <a:lnTo>
                          <a:pt x="438502" y="153021"/>
                        </a:lnTo>
                        <a:cubicBezTo>
                          <a:pt x="438502" y="153974"/>
                          <a:pt x="438502" y="154926"/>
                          <a:pt x="438502" y="154926"/>
                        </a:cubicBezTo>
                        <a:lnTo>
                          <a:pt x="438502" y="505446"/>
                        </a:lnTo>
                        <a:cubicBezTo>
                          <a:pt x="438502" y="521639"/>
                          <a:pt x="426120" y="534021"/>
                          <a:pt x="409927" y="534021"/>
                        </a:cubicBezTo>
                        <a:lnTo>
                          <a:pt x="28927" y="534021"/>
                        </a:lnTo>
                        <a:cubicBezTo>
                          <a:pt x="12734" y="534021"/>
                          <a:pt x="352" y="521639"/>
                          <a:pt x="352" y="505446"/>
                        </a:cubicBezTo>
                        <a:lnTo>
                          <a:pt x="352" y="29196"/>
                        </a:lnTo>
                        <a:cubicBezTo>
                          <a:pt x="352" y="13004"/>
                          <a:pt x="12734" y="621"/>
                          <a:pt x="28927" y="621"/>
                        </a:cubicBezTo>
                        <a:lnTo>
                          <a:pt x="284197" y="621"/>
                        </a:lnTo>
                        <a:close/>
                        <a:moveTo>
                          <a:pt x="248002" y="200646"/>
                        </a:moveTo>
                        <a:lnTo>
                          <a:pt x="152752" y="200646"/>
                        </a:lnTo>
                        <a:lnTo>
                          <a:pt x="152752" y="410196"/>
                        </a:lnTo>
                        <a:lnTo>
                          <a:pt x="171802" y="410196"/>
                        </a:lnTo>
                        <a:lnTo>
                          <a:pt x="171802" y="314946"/>
                        </a:lnTo>
                        <a:lnTo>
                          <a:pt x="248002" y="314946"/>
                        </a:lnTo>
                        <a:lnTo>
                          <a:pt x="249907" y="314946"/>
                        </a:lnTo>
                        <a:cubicBezTo>
                          <a:pt x="280387" y="313994"/>
                          <a:pt x="305152" y="288276"/>
                          <a:pt x="305152" y="257796"/>
                        </a:cubicBezTo>
                        <a:cubicBezTo>
                          <a:pt x="305152" y="226364"/>
                          <a:pt x="279434" y="200646"/>
                          <a:pt x="248002" y="200646"/>
                        </a:cubicBezTo>
                        <a:lnTo>
                          <a:pt x="248002" y="200646"/>
                        </a:lnTo>
                        <a:close/>
                        <a:moveTo>
                          <a:pt x="248002" y="219696"/>
                        </a:moveTo>
                        <a:cubicBezTo>
                          <a:pt x="268957" y="219696"/>
                          <a:pt x="286102" y="236841"/>
                          <a:pt x="286102" y="257796"/>
                        </a:cubicBezTo>
                        <a:cubicBezTo>
                          <a:pt x="286102" y="278751"/>
                          <a:pt x="268957" y="295896"/>
                          <a:pt x="248002" y="295896"/>
                        </a:cubicBezTo>
                        <a:lnTo>
                          <a:pt x="248002" y="295896"/>
                        </a:lnTo>
                        <a:lnTo>
                          <a:pt x="171802" y="295896"/>
                        </a:lnTo>
                        <a:lnTo>
                          <a:pt x="171802" y="219696"/>
                        </a:lnTo>
                        <a:lnTo>
                          <a:pt x="248002" y="219696"/>
                        </a:lnTo>
                        <a:close/>
                        <a:moveTo>
                          <a:pt x="428977" y="133971"/>
                        </a:moveTo>
                        <a:lnTo>
                          <a:pt x="314677" y="133971"/>
                        </a:lnTo>
                        <a:lnTo>
                          <a:pt x="313724" y="133971"/>
                        </a:lnTo>
                        <a:cubicBezTo>
                          <a:pt x="308962" y="133019"/>
                          <a:pt x="305152" y="129209"/>
                          <a:pt x="305152" y="124446"/>
                        </a:cubicBezTo>
                        <a:lnTo>
                          <a:pt x="305152" y="124446"/>
                        </a:lnTo>
                        <a:lnTo>
                          <a:pt x="305152" y="10146"/>
                        </a:lnTo>
                        <a:lnTo>
                          <a:pt x="428977" y="133971"/>
                        </a:ln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grpSp>
          </p:grpSp>
        </p:grpSp>
        <p:grpSp>
          <p:nvGrpSpPr>
            <p:cNvPr id="9" name="îś1íḑé">
              <a:extLst>
                <a:ext uri="{FF2B5EF4-FFF2-40B4-BE49-F238E27FC236}">
                  <a16:creationId xmlns:a16="http://schemas.microsoft.com/office/drawing/2014/main" id="{3BA74786-3643-11CF-4041-8698AABE2564}"/>
                </a:ext>
              </a:extLst>
            </p:cNvPr>
            <p:cNvGrpSpPr/>
            <p:nvPr/>
          </p:nvGrpSpPr>
          <p:grpSpPr>
            <a:xfrm>
              <a:off x="7908036" y="3429000"/>
              <a:ext cx="4283964" cy="2030905"/>
              <a:chOff x="7908036" y="3429000"/>
              <a:chExt cx="4283964" cy="2030905"/>
            </a:xfrm>
          </p:grpSpPr>
          <p:cxnSp>
            <p:nvCxnSpPr>
              <p:cNvPr id="10" name="iṡliḍê">
                <a:extLst>
                  <a:ext uri="{FF2B5EF4-FFF2-40B4-BE49-F238E27FC236}">
                    <a16:creationId xmlns:a16="http://schemas.microsoft.com/office/drawing/2014/main" id="{DD55D63B-A449-ACEB-1528-8C2C548BDA4D}"/>
                  </a:ext>
                </a:extLst>
              </p:cNvPr>
              <p:cNvCxnSpPr>
                <a:cxnSpLocks/>
              </p:cNvCxnSpPr>
              <p:nvPr/>
            </p:nvCxnSpPr>
            <p:spPr>
              <a:xfrm>
                <a:off x="7908036" y="3705120"/>
                <a:ext cx="4283964" cy="0"/>
              </a:xfrm>
              <a:prstGeom prst="straightConnector1">
                <a:avLst/>
              </a:prstGeom>
              <a:ln w="15875">
                <a:solidFill>
                  <a:schemeClr val="tx1">
                    <a:lumMod val="50000"/>
                    <a:lumOff val="50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11" name="îşḻíďè">
                <a:extLst>
                  <a:ext uri="{FF2B5EF4-FFF2-40B4-BE49-F238E27FC236}">
                    <a16:creationId xmlns:a16="http://schemas.microsoft.com/office/drawing/2014/main" id="{D1F40551-74C3-8B83-A239-E074F381F46C}"/>
                  </a:ext>
                </a:extLst>
              </p:cNvPr>
              <p:cNvGrpSpPr/>
              <p:nvPr/>
            </p:nvGrpSpPr>
            <p:grpSpPr>
              <a:xfrm>
                <a:off x="8380539" y="3429000"/>
                <a:ext cx="2665857" cy="2030905"/>
                <a:chOff x="8380539" y="3429000"/>
                <a:chExt cx="2665857" cy="2030905"/>
              </a:xfrm>
            </p:grpSpPr>
            <p:grpSp>
              <p:nvGrpSpPr>
                <p:cNvPr id="12" name="íSľîḋè">
                  <a:extLst>
                    <a:ext uri="{FF2B5EF4-FFF2-40B4-BE49-F238E27FC236}">
                      <a16:creationId xmlns:a16="http://schemas.microsoft.com/office/drawing/2014/main" id="{22F465A7-5253-D13C-E6B6-B2B28CEC0556}"/>
                    </a:ext>
                  </a:extLst>
                </p:cNvPr>
                <p:cNvGrpSpPr/>
                <p:nvPr/>
              </p:nvGrpSpPr>
              <p:grpSpPr>
                <a:xfrm>
                  <a:off x="8380539" y="4268845"/>
                  <a:ext cx="2665857" cy="1191060"/>
                  <a:chOff x="5867372" y="1574047"/>
                  <a:chExt cx="2286000" cy="1191060"/>
                </a:xfrm>
              </p:grpSpPr>
              <p:sp>
                <p:nvSpPr>
                  <p:cNvPr id="16" name="ísļídé">
                    <a:extLst>
                      <a:ext uri="{FF2B5EF4-FFF2-40B4-BE49-F238E27FC236}">
                        <a16:creationId xmlns:a16="http://schemas.microsoft.com/office/drawing/2014/main" id="{92F18D0F-7CE0-C743-05B0-E583277FA913}"/>
                      </a:ext>
                    </a:extLst>
                  </p:cNvPr>
                  <p:cNvSpPr/>
                  <p:nvPr/>
                </p:nvSpPr>
                <p:spPr>
                  <a:xfrm>
                    <a:off x="5867372" y="1574047"/>
                    <a:ext cx="2286000" cy="1191060"/>
                  </a:xfrm>
                  <a:prstGeom prst="roundRect">
                    <a:avLst>
                      <a:gd name="adj" fmla="val 10000"/>
                    </a:avLst>
                  </a:prstGeom>
                  <a:solidFill>
                    <a:schemeClr val="tx1">
                      <a:lumMod val="25000"/>
                      <a:lumOff val="75000"/>
                      <a:alpha val="20000"/>
                    </a:schemeClr>
                  </a:solidFill>
                  <a:ln w="6055" cap="flat">
                    <a:noFill/>
                    <a:prstDash val="solid"/>
                    <a:miter/>
                  </a:ln>
                </p:spPr>
                <p:txBody>
                  <a:bodyPr rtlCol="0" anchor="ctr"/>
                  <a:lstStyle/>
                  <a:p>
                    <a:endParaRPr lang="zh-CN" altLang="en-US"/>
                  </a:p>
                </p:txBody>
              </p:sp>
              <p:sp>
                <p:nvSpPr>
                  <p:cNvPr id="18" name="iṡlïḋê">
                    <a:extLst>
                      <a:ext uri="{FF2B5EF4-FFF2-40B4-BE49-F238E27FC236}">
                        <a16:creationId xmlns:a16="http://schemas.microsoft.com/office/drawing/2014/main" id="{D0FD516F-24BE-366D-8FBF-B6242F92A9A6}"/>
                      </a:ext>
                    </a:extLst>
                  </p:cNvPr>
                  <p:cNvSpPr/>
                  <p:nvPr/>
                </p:nvSpPr>
                <p:spPr>
                  <a:xfrm>
                    <a:off x="6025776" y="1955587"/>
                    <a:ext cx="1969192" cy="4279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rPr>
                      <a:t>有利于制定营销策略</a:t>
                    </a:r>
                    <a:endParaRPr kumimoji="1" lang="en-US" altLang="zh-CN" sz="1600" b="1" dirty="0">
                      <a:solidFill>
                        <a:schemeClr val="tx1"/>
                      </a:solidFill>
                    </a:endParaRPr>
                  </a:p>
                </p:txBody>
              </p:sp>
            </p:grpSp>
            <p:grpSp>
              <p:nvGrpSpPr>
                <p:cNvPr id="13" name="ïṣḷïdé">
                  <a:extLst>
                    <a:ext uri="{FF2B5EF4-FFF2-40B4-BE49-F238E27FC236}">
                      <a16:creationId xmlns:a16="http://schemas.microsoft.com/office/drawing/2014/main" id="{062C470C-FB61-2927-D95A-17F1E74AACFA}"/>
                    </a:ext>
                  </a:extLst>
                </p:cNvPr>
                <p:cNvGrpSpPr>
                  <a:grpSpLocks/>
                </p:cNvGrpSpPr>
                <p:nvPr/>
              </p:nvGrpSpPr>
              <p:grpSpPr>
                <a:xfrm>
                  <a:off x="9443467" y="3429000"/>
                  <a:ext cx="540000" cy="540000"/>
                  <a:chOff x="5460031" y="5599496"/>
                  <a:chExt cx="540000" cy="540000"/>
                </a:xfrm>
              </p:grpSpPr>
              <p:sp>
                <p:nvSpPr>
                  <p:cNvPr id="14" name="îš1îďè">
                    <a:extLst>
                      <a:ext uri="{FF2B5EF4-FFF2-40B4-BE49-F238E27FC236}">
                        <a16:creationId xmlns:a16="http://schemas.microsoft.com/office/drawing/2014/main" id="{1EAF465C-C1E6-BD72-1CCD-15956EBC393E}"/>
                      </a:ext>
                    </a:extLst>
                  </p:cNvPr>
                  <p:cNvSpPr txBox="1"/>
                  <p:nvPr/>
                </p:nvSpPr>
                <p:spPr>
                  <a:xfrm>
                    <a:off x="5460031" y="5599496"/>
                    <a:ext cx="540000" cy="540000"/>
                  </a:xfrm>
                  <a:prstGeom prst="ellipse">
                    <a:avLst/>
                  </a:prstGeom>
                  <a:solidFill>
                    <a:schemeClr val="accent1"/>
                  </a:solidFill>
                </p:spPr>
                <p:txBody>
                  <a:bodyPr wrap="none" lIns="108000" tIns="108000" rIns="108000" bIns="108000" rtlCol="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kumimoji="1" lang="zh-CN" altLang="en-US" sz="2000" b="1" dirty="0">
                      <a:noFill/>
                    </a:endParaRPr>
                  </a:p>
                </p:txBody>
              </p:sp>
              <p:sp>
                <p:nvSpPr>
                  <p:cNvPr id="15" name="ïṧľídè">
                    <a:extLst>
                      <a:ext uri="{FF2B5EF4-FFF2-40B4-BE49-F238E27FC236}">
                        <a16:creationId xmlns:a16="http://schemas.microsoft.com/office/drawing/2014/main" id="{D4D1DBA0-9DB6-7D96-020F-D92933AB632E}"/>
                      </a:ext>
                    </a:extLst>
                  </p:cNvPr>
                  <p:cNvSpPr/>
                  <p:nvPr/>
                </p:nvSpPr>
                <p:spPr>
                  <a:xfrm>
                    <a:off x="5604182" y="5734497"/>
                    <a:ext cx="251698" cy="269998"/>
                  </a:xfrm>
                  <a:custGeom>
                    <a:avLst/>
                    <a:gdLst>
                      <a:gd name="connsiteX0" fmla="*/ 8356 w 487477"/>
                      <a:gd name="connsiteY0" fmla="*/ 512114 h 522922"/>
                      <a:gd name="connsiteX1" fmla="*/ 8356 w 487477"/>
                      <a:gd name="connsiteY1" fmla="*/ 512114 h 522922"/>
                      <a:gd name="connsiteX2" fmla="*/ 8356 w 487477"/>
                      <a:gd name="connsiteY2" fmla="*/ 512114 h 522922"/>
                      <a:gd name="connsiteX3" fmla="*/ 7404 w 487477"/>
                      <a:gd name="connsiteY3" fmla="*/ 511161 h 522922"/>
                      <a:gd name="connsiteX4" fmla="*/ 5499 w 487477"/>
                      <a:gd name="connsiteY4" fmla="*/ 508303 h 522922"/>
                      <a:gd name="connsiteX5" fmla="*/ 5499 w 487477"/>
                      <a:gd name="connsiteY5" fmla="*/ 508303 h 522922"/>
                      <a:gd name="connsiteX6" fmla="*/ 5499 w 487477"/>
                      <a:gd name="connsiteY6" fmla="*/ 507351 h 522922"/>
                      <a:gd name="connsiteX7" fmla="*/ 4546 w 487477"/>
                      <a:gd name="connsiteY7" fmla="*/ 505446 h 522922"/>
                      <a:gd name="connsiteX8" fmla="*/ 3593 w 487477"/>
                      <a:gd name="connsiteY8" fmla="*/ 503541 h 522922"/>
                      <a:gd name="connsiteX9" fmla="*/ 3593 w 487477"/>
                      <a:gd name="connsiteY9" fmla="*/ 503541 h 522922"/>
                      <a:gd name="connsiteX10" fmla="*/ 3593 w 487477"/>
                      <a:gd name="connsiteY10" fmla="*/ 503541 h 522922"/>
                      <a:gd name="connsiteX11" fmla="*/ 3593 w 487477"/>
                      <a:gd name="connsiteY11" fmla="*/ 503541 h 522922"/>
                      <a:gd name="connsiteX12" fmla="*/ 2641 w 487477"/>
                      <a:gd name="connsiteY12" fmla="*/ 501636 h 522922"/>
                      <a:gd name="connsiteX13" fmla="*/ 2641 w 487477"/>
                      <a:gd name="connsiteY13" fmla="*/ 500684 h 522922"/>
                      <a:gd name="connsiteX14" fmla="*/ 1689 w 487477"/>
                      <a:gd name="connsiteY14" fmla="*/ 498778 h 522922"/>
                      <a:gd name="connsiteX15" fmla="*/ 736 w 487477"/>
                      <a:gd name="connsiteY15" fmla="*/ 494968 h 522922"/>
                      <a:gd name="connsiteX16" fmla="*/ 736 w 487477"/>
                      <a:gd name="connsiteY16" fmla="*/ 492111 h 522922"/>
                      <a:gd name="connsiteX17" fmla="*/ 736 w 487477"/>
                      <a:gd name="connsiteY17" fmla="*/ 485443 h 522922"/>
                      <a:gd name="connsiteX18" fmla="*/ 5499 w 487477"/>
                      <a:gd name="connsiteY18" fmla="*/ 467346 h 522922"/>
                      <a:gd name="connsiteX19" fmla="*/ 155041 w 487477"/>
                      <a:gd name="connsiteY19" fmla="*/ 151116 h 522922"/>
                      <a:gd name="connsiteX20" fmla="*/ 158851 w 487477"/>
                      <a:gd name="connsiteY20" fmla="*/ 134924 h 522922"/>
                      <a:gd name="connsiteX21" fmla="*/ 158851 w 487477"/>
                      <a:gd name="connsiteY21" fmla="*/ 19671 h 522922"/>
                      <a:gd name="connsiteX22" fmla="*/ 120751 w 487477"/>
                      <a:gd name="connsiteY22" fmla="*/ 19671 h 522922"/>
                      <a:gd name="connsiteX23" fmla="*/ 120751 w 487477"/>
                      <a:gd name="connsiteY23" fmla="*/ 621 h 522922"/>
                      <a:gd name="connsiteX24" fmla="*/ 368401 w 487477"/>
                      <a:gd name="connsiteY24" fmla="*/ 621 h 522922"/>
                      <a:gd name="connsiteX25" fmla="*/ 368401 w 487477"/>
                      <a:gd name="connsiteY25" fmla="*/ 19671 h 522922"/>
                      <a:gd name="connsiteX26" fmla="*/ 330301 w 487477"/>
                      <a:gd name="connsiteY26" fmla="*/ 19671 h 522922"/>
                      <a:gd name="connsiteX27" fmla="*/ 330301 w 487477"/>
                      <a:gd name="connsiteY27" fmla="*/ 134924 h 522922"/>
                      <a:gd name="connsiteX28" fmla="*/ 334111 w 487477"/>
                      <a:gd name="connsiteY28" fmla="*/ 151116 h 522922"/>
                      <a:gd name="connsiteX29" fmla="*/ 483654 w 487477"/>
                      <a:gd name="connsiteY29" fmla="*/ 467346 h 522922"/>
                      <a:gd name="connsiteX30" fmla="*/ 485558 w 487477"/>
                      <a:gd name="connsiteY30" fmla="*/ 504493 h 522922"/>
                      <a:gd name="connsiteX31" fmla="*/ 485558 w 487477"/>
                      <a:gd name="connsiteY31" fmla="*/ 504493 h 522922"/>
                      <a:gd name="connsiteX32" fmla="*/ 484606 w 487477"/>
                      <a:gd name="connsiteY32" fmla="*/ 506399 h 522922"/>
                      <a:gd name="connsiteX33" fmla="*/ 459841 w 487477"/>
                      <a:gd name="connsiteY33" fmla="*/ 523543 h 522922"/>
                      <a:gd name="connsiteX34" fmla="*/ 457936 w 487477"/>
                      <a:gd name="connsiteY34" fmla="*/ 523543 h 522922"/>
                      <a:gd name="connsiteX35" fmla="*/ 32168 w 487477"/>
                      <a:gd name="connsiteY35" fmla="*/ 523543 h 522922"/>
                      <a:gd name="connsiteX36" fmla="*/ 30264 w 487477"/>
                      <a:gd name="connsiteY36" fmla="*/ 523543 h 522922"/>
                      <a:gd name="connsiteX37" fmla="*/ 27406 w 487477"/>
                      <a:gd name="connsiteY37" fmla="*/ 523543 h 522922"/>
                      <a:gd name="connsiteX38" fmla="*/ 23596 w 487477"/>
                      <a:gd name="connsiteY38" fmla="*/ 522591 h 522922"/>
                      <a:gd name="connsiteX39" fmla="*/ 23596 w 487477"/>
                      <a:gd name="connsiteY39" fmla="*/ 522591 h 522922"/>
                      <a:gd name="connsiteX40" fmla="*/ 17881 w 487477"/>
                      <a:gd name="connsiteY40" fmla="*/ 520686 h 522922"/>
                      <a:gd name="connsiteX41" fmla="*/ 15976 w 487477"/>
                      <a:gd name="connsiteY41" fmla="*/ 519734 h 522922"/>
                      <a:gd name="connsiteX42" fmla="*/ 15024 w 487477"/>
                      <a:gd name="connsiteY42" fmla="*/ 518781 h 522922"/>
                      <a:gd name="connsiteX43" fmla="*/ 10261 w 487477"/>
                      <a:gd name="connsiteY43" fmla="*/ 514971 h 522922"/>
                      <a:gd name="connsiteX44" fmla="*/ 8356 w 487477"/>
                      <a:gd name="connsiteY44" fmla="*/ 512114 h 522922"/>
                      <a:gd name="connsiteX45" fmla="*/ 8356 w 487477"/>
                      <a:gd name="connsiteY45" fmla="*/ 512114 h 522922"/>
                      <a:gd name="connsiteX46" fmla="*/ 255054 w 487477"/>
                      <a:gd name="connsiteY46" fmla="*/ 402576 h 522922"/>
                      <a:gd name="connsiteX47" fmla="*/ 252196 w 487477"/>
                      <a:gd name="connsiteY47" fmla="*/ 404481 h 522922"/>
                      <a:gd name="connsiteX48" fmla="*/ 246481 w 487477"/>
                      <a:gd name="connsiteY48" fmla="*/ 408291 h 522922"/>
                      <a:gd name="connsiteX49" fmla="*/ 55029 w 487477"/>
                      <a:gd name="connsiteY49" fmla="*/ 414959 h 522922"/>
                      <a:gd name="connsiteX50" fmla="*/ 51218 w 487477"/>
                      <a:gd name="connsiteY50" fmla="*/ 413053 h 522922"/>
                      <a:gd name="connsiteX51" fmla="*/ 22643 w 487477"/>
                      <a:gd name="connsiteY51" fmla="*/ 474014 h 522922"/>
                      <a:gd name="connsiteX52" fmla="*/ 21691 w 487477"/>
                      <a:gd name="connsiteY52" fmla="*/ 475918 h 522922"/>
                      <a:gd name="connsiteX53" fmla="*/ 21691 w 487477"/>
                      <a:gd name="connsiteY53" fmla="*/ 495921 h 522922"/>
                      <a:gd name="connsiteX54" fmla="*/ 29311 w 487477"/>
                      <a:gd name="connsiteY54" fmla="*/ 502589 h 522922"/>
                      <a:gd name="connsiteX55" fmla="*/ 30264 w 487477"/>
                      <a:gd name="connsiteY55" fmla="*/ 502589 h 522922"/>
                      <a:gd name="connsiteX56" fmla="*/ 31216 w 487477"/>
                      <a:gd name="connsiteY56" fmla="*/ 502589 h 522922"/>
                      <a:gd name="connsiteX57" fmla="*/ 456983 w 487477"/>
                      <a:gd name="connsiteY57" fmla="*/ 502589 h 522922"/>
                      <a:gd name="connsiteX58" fmla="*/ 457936 w 487477"/>
                      <a:gd name="connsiteY58" fmla="*/ 502589 h 522922"/>
                      <a:gd name="connsiteX59" fmla="*/ 466508 w 487477"/>
                      <a:gd name="connsiteY59" fmla="*/ 495921 h 522922"/>
                      <a:gd name="connsiteX60" fmla="*/ 467461 w 487477"/>
                      <a:gd name="connsiteY60" fmla="*/ 477824 h 522922"/>
                      <a:gd name="connsiteX61" fmla="*/ 466508 w 487477"/>
                      <a:gd name="connsiteY61" fmla="*/ 475918 h 522922"/>
                      <a:gd name="connsiteX62" fmla="*/ 465556 w 487477"/>
                      <a:gd name="connsiteY62" fmla="*/ 474014 h 522922"/>
                      <a:gd name="connsiteX63" fmla="*/ 423646 w 487477"/>
                      <a:gd name="connsiteY63" fmla="*/ 385431 h 522922"/>
                      <a:gd name="connsiteX64" fmla="*/ 255054 w 487477"/>
                      <a:gd name="connsiteY64" fmla="*/ 402576 h 522922"/>
                      <a:gd name="connsiteX65" fmla="*/ 305536 w 487477"/>
                      <a:gd name="connsiteY65" fmla="*/ 255891 h 522922"/>
                      <a:gd name="connsiteX66" fmla="*/ 272199 w 487477"/>
                      <a:gd name="connsiteY66" fmla="*/ 289228 h 522922"/>
                      <a:gd name="connsiteX67" fmla="*/ 305536 w 487477"/>
                      <a:gd name="connsiteY67" fmla="*/ 322566 h 522922"/>
                      <a:gd name="connsiteX68" fmla="*/ 338874 w 487477"/>
                      <a:gd name="connsiteY68" fmla="*/ 289228 h 522922"/>
                      <a:gd name="connsiteX69" fmla="*/ 305536 w 487477"/>
                      <a:gd name="connsiteY69" fmla="*/ 255891 h 52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7477" h="522922">
                        <a:moveTo>
                          <a:pt x="8356" y="512114"/>
                        </a:moveTo>
                        <a:lnTo>
                          <a:pt x="8356" y="512114"/>
                        </a:lnTo>
                        <a:lnTo>
                          <a:pt x="8356" y="512114"/>
                        </a:lnTo>
                        <a:lnTo>
                          <a:pt x="7404" y="511161"/>
                        </a:lnTo>
                        <a:cubicBezTo>
                          <a:pt x="6451" y="510209"/>
                          <a:pt x="6451" y="509256"/>
                          <a:pt x="5499" y="508303"/>
                        </a:cubicBezTo>
                        <a:lnTo>
                          <a:pt x="5499" y="508303"/>
                        </a:lnTo>
                        <a:lnTo>
                          <a:pt x="5499" y="507351"/>
                        </a:lnTo>
                        <a:lnTo>
                          <a:pt x="4546" y="505446"/>
                        </a:lnTo>
                        <a:lnTo>
                          <a:pt x="3593" y="503541"/>
                        </a:lnTo>
                        <a:lnTo>
                          <a:pt x="3593" y="503541"/>
                        </a:lnTo>
                        <a:lnTo>
                          <a:pt x="3593" y="503541"/>
                        </a:lnTo>
                        <a:lnTo>
                          <a:pt x="3593" y="503541"/>
                        </a:lnTo>
                        <a:lnTo>
                          <a:pt x="2641" y="501636"/>
                        </a:lnTo>
                        <a:cubicBezTo>
                          <a:pt x="2641" y="501636"/>
                          <a:pt x="2641" y="500684"/>
                          <a:pt x="2641" y="500684"/>
                        </a:cubicBezTo>
                        <a:cubicBezTo>
                          <a:pt x="2641" y="499731"/>
                          <a:pt x="2641" y="499731"/>
                          <a:pt x="1689" y="498778"/>
                        </a:cubicBezTo>
                        <a:cubicBezTo>
                          <a:pt x="1689" y="497826"/>
                          <a:pt x="736" y="495921"/>
                          <a:pt x="736" y="494968"/>
                        </a:cubicBezTo>
                        <a:lnTo>
                          <a:pt x="736" y="492111"/>
                        </a:lnTo>
                        <a:cubicBezTo>
                          <a:pt x="736" y="490206"/>
                          <a:pt x="736" y="487349"/>
                          <a:pt x="736" y="485443"/>
                        </a:cubicBezTo>
                        <a:cubicBezTo>
                          <a:pt x="736" y="478776"/>
                          <a:pt x="2641" y="473061"/>
                          <a:pt x="5499" y="467346"/>
                        </a:cubicBezTo>
                        <a:lnTo>
                          <a:pt x="155041" y="151116"/>
                        </a:lnTo>
                        <a:cubicBezTo>
                          <a:pt x="157899" y="146353"/>
                          <a:pt x="158851" y="140639"/>
                          <a:pt x="158851" y="134924"/>
                        </a:cubicBezTo>
                        <a:lnTo>
                          <a:pt x="158851" y="19671"/>
                        </a:lnTo>
                        <a:lnTo>
                          <a:pt x="120751" y="19671"/>
                        </a:lnTo>
                        <a:lnTo>
                          <a:pt x="120751" y="621"/>
                        </a:lnTo>
                        <a:lnTo>
                          <a:pt x="368401" y="621"/>
                        </a:lnTo>
                        <a:lnTo>
                          <a:pt x="368401" y="19671"/>
                        </a:lnTo>
                        <a:lnTo>
                          <a:pt x="330301" y="19671"/>
                        </a:lnTo>
                        <a:lnTo>
                          <a:pt x="330301" y="134924"/>
                        </a:lnTo>
                        <a:cubicBezTo>
                          <a:pt x="330301" y="140639"/>
                          <a:pt x="331254" y="146353"/>
                          <a:pt x="334111" y="151116"/>
                        </a:cubicBezTo>
                        <a:lnTo>
                          <a:pt x="483654" y="467346"/>
                        </a:lnTo>
                        <a:cubicBezTo>
                          <a:pt x="489368" y="478776"/>
                          <a:pt x="489368" y="492111"/>
                          <a:pt x="485558" y="504493"/>
                        </a:cubicBezTo>
                        <a:lnTo>
                          <a:pt x="485558" y="504493"/>
                        </a:lnTo>
                        <a:lnTo>
                          <a:pt x="484606" y="506399"/>
                        </a:lnTo>
                        <a:cubicBezTo>
                          <a:pt x="479843" y="515924"/>
                          <a:pt x="470318" y="522591"/>
                          <a:pt x="459841" y="523543"/>
                        </a:cubicBezTo>
                        <a:lnTo>
                          <a:pt x="457936" y="523543"/>
                        </a:lnTo>
                        <a:lnTo>
                          <a:pt x="32168" y="523543"/>
                        </a:lnTo>
                        <a:lnTo>
                          <a:pt x="30264" y="523543"/>
                        </a:lnTo>
                        <a:cubicBezTo>
                          <a:pt x="29311" y="523543"/>
                          <a:pt x="28358" y="523543"/>
                          <a:pt x="27406" y="523543"/>
                        </a:cubicBezTo>
                        <a:cubicBezTo>
                          <a:pt x="26454" y="523543"/>
                          <a:pt x="24549" y="523543"/>
                          <a:pt x="23596" y="522591"/>
                        </a:cubicBezTo>
                        <a:lnTo>
                          <a:pt x="23596" y="522591"/>
                        </a:lnTo>
                        <a:cubicBezTo>
                          <a:pt x="21691" y="521639"/>
                          <a:pt x="19786" y="521639"/>
                          <a:pt x="17881" y="520686"/>
                        </a:cubicBezTo>
                        <a:lnTo>
                          <a:pt x="15976" y="519734"/>
                        </a:lnTo>
                        <a:cubicBezTo>
                          <a:pt x="15976" y="519734"/>
                          <a:pt x="15024" y="519734"/>
                          <a:pt x="15024" y="518781"/>
                        </a:cubicBezTo>
                        <a:cubicBezTo>
                          <a:pt x="13118" y="517828"/>
                          <a:pt x="11214" y="515924"/>
                          <a:pt x="10261" y="514971"/>
                        </a:cubicBezTo>
                        <a:lnTo>
                          <a:pt x="8356" y="512114"/>
                        </a:lnTo>
                        <a:lnTo>
                          <a:pt x="8356" y="512114"/>
                        </a:lnTo>
                        <a:close/>
                        <a:moveTo>
                          <a:pt x="255054" y="402576"/>
                        </a:moveTo>
                        <a:lnTo>
                          <a:pt x="252196" y="404481"/>
                        </a:lnTo>
                        <a:lnTo>
                          <a:pt x="246481" y="408291"/>
                        </a:lnTo>
                        <a:cubicBezTo>
                          <a:pt x="198856" y="439724"/>
                          <a:pt x="119799" y="440676"/>
                          <a:pt x="55029" y="414959"/>
                        </a:cubicBezTo>
                        <a:lnTo>
                          <a:pt x="51218" y="413053"/>
                        </a:lnTo>
                        <a:lnTo>
                          <a:pt x="22643" y="474014"/>
                        </a:lnTo>
                        <a:lnTo>
                          <a:pt x="21691" y="475918"/>
                        </a:lnTo>
                        <a:cubicBezTo>
                          <a:pt x="18833" y="482586"/>
                          <a:pt x="18833" y="490206"/>
                          <a:pt x="21691" y="495921"/>
                        </a:cubicBezTo>
                        <a:cubicBezTo>
                          <a:pt x="22643" y="498778"/>
                          <a:pt x="25501" y="501636"/>
                          <a:pt x="29311" y="502589"/>
                        </a:cubicBezTo>
                        <a:lnTo>
                          <a:pt x="30264" y="502589"/>
                        </a:lnTo>
                        <a:lnTo>
                          <a:pt x="31216" y="502589"/>
                        </a:lnTo>
                        <a:lnTo>
                          <a:pt x="456983" y="502589"/>
                        </a:lnTo>
                        <a:lnTo>
                          <a:pt x="457936" y="502589"/>
                        </a:lnTo>
                        <a:cubicBezTo>
                          <a:pt x="461746" y="502589"/>
                          <a:pt x="464604" y="499731"/>
                          <a:pt x="466508" y="495921"/>
                        </a:cubicBezTo>
                        <a:cubicBezTo>
                          <a:pt x="468414" y="490206"/>
                          <a:pt x="469366" y="483539"/>
                          <a:pt x="467461" y="477824"/>
                        </a:cubicBezTo>
                        <a:lnTo>
                          <a:pt x="466508" y="475918"/>
                        </a:lnTo>
                        <a:lnTo>
                          <a:pt x="465556" y="474014"/>
                        </a:lnTo>
                        <a:lnTo>
                          <a:pt x="423646" y="385431"/>
                        </a:lnTo>
                        <a:cubicBezTo>
                          <a:pt x="365543" y="372096"/>
                          <a:pt x="296011" y="376859"/>
                          <a:pt x="255054" y="402576"/>
                        </a:cubicBezTo>
                        <a:close/>
                        <a:moveTo>
                          <a:pt x="305536" y="255891"/>
                        </a:moveTo>
                        <a:cubicBezTo>
                          <a:pt x="287439" y="255891"/>
                          <a:pt x="272199" y="271131"/>
                          <a:pt x="272199" y="289228"/>
                        </a:cubicBezTo>
                        <a:cubicBezTo>
                          <a:pt x="272199" y="307326"/>
                          <a:pt x="287439" y="322566"/>
                          <a:pt x="305536" y="322566"/>
                        </a:cubicBezTo>
                        <a:cubicBezTo>
                          <a:pt x="323633" y="322566"/>
                          <a:pt x="338874" y="307326"/>
                          <a:pt x="338874" y="289228"/>
                        </a:cubicBezTo>
                        <a:cubicBezTo>
                          <a:pt x="338874" y="270178"/>
                          <a:pt x="323633" y="255891"/>
                          <a:pt x="305536" y="255891"/>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grpSp>
          </p:grpSp>
        </p:grpSp>
      </p:grpSp>
      <p:sp>
        <p:nvSpPr>
          <p:cNvPr id="2" name="文本框 1">
            <a:extLst>
              <a:ext uri="{FF2B5EF4-FFF2-40B4-BE49-F238E27FC236}">
                <a16:creationId xmlns:a16="http://schemas.microsoft.com/office/drawing/2014/main" id="{BE9C7867-78CC-2D4E-92D1-DB4B1758EC22}"/>
              </a:ext>
            </a:extLst>
          </p:cNvPr>
          <p:cNvSpPr txBox="1"/>
          <p:nvPr/>
        </p:nvSpPr>
        <p:spPr>
          <a:xfrm>
            <a:off x="587615" y="306753"/>
            <a:ext cx="3933014"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第一节 市场细分</a:t>
            </a:r>
            <a:endParaRPr lang="en-US" altLang="zh-CN" sz="3600" b="1" dirty="0">
              <a:solidFill>
                <a:schemeClr val="accent1">
                  <a:lumMod val="75000"/>
                </a:schemeClr>
              </a:solidFill>
              <a:latin typeface="+mn-ea"/>
            </a:endParaRPr>
          </a:p>
        </p:txBody>
      </p:sp>
      <p:sp>
        <p:nvSpPr>
          <p:cNvPr id="3" name="矩形 2">
            <a:extLst>
              <a:ext uri="{FF2B5EF4-FFF2-40B4-BE49-F238E27FC236}">
                <a16:creationId xmlns:a16="http://schemas.microsoft.com/office/drawing/2014/main" id="{54AC71A5-B2B9-1793-5B10-493CAF20DC4D}"/>
              </a:ext>
            </a:extLst>
          </p:cNvPr>
          <p:cNvSpPr/>
          <p:nvPr/>
        </p:nvSpPr>
        <p:spPr>
          <a:xfrm>
            <a:off x="669991" y="2015440"/>
            <a:ext cx="3614227" cy="523298"/>
          </a:xfrm>
          <a:prstGeom prst="rect">
            <a:avLst/>
          </a:prstGeom>
        </p:spPr>
        <p:txBody>
          <a:bodyPr wrap="square" anchor="b" anchorCtr="0">
            <a:noAutofit/>
          </a:bodyPr>
          <a:lstStyle/>
          <a:p>
            <a:pPr>
              <a:buSzPct val="25000"/>
            </a:pPr>
            <a:r>
              <a:rPr lang="zh-CN" altLang="en-US" sz="2800" b="1" dirty="0"/>
              <a:t>一、 市场细分的含义</a:t>
            </a:r>
            <a:endParaRPr lang="en-US" altLang="zh-CN" sz="2800" b="1" dirty="0"/>
          </a:p>
        </p:txBody>
      </p:sp>
      <p:sp>
        <p:nvSpPr>
          <p:cNvPr id="42" name="îṥḻïďè">
            <a:extLst>
              <a:ext uri="{FF2B5EF4-FFF2-40B4-BE49-F238E27FC236}">
                <a16:creationId xmlns:a16="http://schemas.microsoft.com/office/drawing/2014/main" id="{D6C179E9-A464-9F98-7874-F888AC6F4BCA}"/>
              </a:ext>
            </a:extLst>
          </p:cNvPr>
          <p:cNvSpPr/>
          <p:nvPr/>
        </p:nvSpPr>
        <p:spPr>
          <a:xfrm>
            <a:off x="1424549" y="2594069"/>
            <a:ext cx="6908808" cy="7721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zh-CN" altLang="en-US" b="1" dirty="0">
                <a:solidFill>
                  <a:schemeClr val="tx1"/>
                </a:solidFill>
              </a:rPr>
              <a:t>市场细分就是企业从消费者的需求差异出发</a:t>
            </a:r>
            <a:r>
              <a:rPr kumimoji="1" lang="en-US" altLang="zh-CN" b="1" dirty="0">
                <a:solidFill>
                  <a:schemeClr val="tx1"/>
                </a:solidFill>
              </a:rPr>
              <a:t>,</a:t>
            </a:r>
            <a:r>
              <a:rPr kumimoji="1" lang="zh-CN" altLang="en-US" b="1" dirty="0">
                <a:solidFill>
                  <a:schemeClr val="tx1"/>
                </a:solidFill>
              </a:rPr>
              <a:t>把一个大市场划分为若干相似小市场的过程。</a:t>
            </a:r>
            <a:endParaRPr kumimoji="1" lang="en-US" altLang="zh-CN" b="1" dirty="0">
              <a:solidFill>
                <a:schemeClr val="tx1"/>
              </a:solidFill>
            </a:endParaRPr>
          </a:p>
        </p:txBody>
      </p:sp>
      <p:sp>
        <p:nvSpPr>
          <p:cNvPr id="43" name="矩形 42">
            <a:extLst>
              <a:ext uri="{FF2B5EF4-FFF2-40B4-BE49-F238E27FC236}">
                <a16:creationId xmlns:a16="http://schemas.microsoft.com/office/drawing/2014/main" id="{445DF2FE-2B4D-6750-7D5F-7041FF7D962C}"/>
              </a:ext>
            </a:extLst>
          </p:cNvPr>
          <p:cNvSpPr/>
          <p:nvPr/>
        </p:nvSpPr>
        <p:spPr>
          <a:xfrm>
            <a:off x="658717" y="3290345"/>
            <a:ext cx="3614227" cy="646330"/>
          </a:xfrm>
          <a:prstGeom prst="rect">
            <a:avLst/>
          </a:prstGeom>
        </p:spPr>
        <p:txBody>
          <a:bodyPr wrap="square" anchor="b" anchorCtr="0">
            <a:noAutofit/>
          </a:bodyPr>
          <a:lstStyle/>
          <a:p>
            <a:pPr>
              <a:buSzPct val="25000"/>
            </a:pPr>
            <a:r>
              <a:rPr lang="zh-CN" altLang="en-US" sz="2800" b="1" dirty="0"/>
              <a:t>二、 市场细分的意义</a:t>
            </a:r>
            <a:endParaRPr lang="en-US" altLang="zh-CN" sz="2800" b="1" dirty="0"/>
          </a:p>
        </p:txBody>
      </p:sp>
    </p:spTree>
    <p:custDataLst>
      <p:tags r:id="rId1"/>
    </p:custDataLst>
    <p:extLst>
      <p:ext uri="{BB962C8B-B14F-4D97-AF65-F5344CB8AC3E}">
        <p14:creationId xmlns:p14="http://schemas.microsoft.com/office/powerpoint/2010/main" val="25302317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0B1CDF1-C649-BA2E-362B-5C78FE793904}"/>
              </a:ext>
            </a:extLst>
          </p:cNvPr>
          <p:cNvSpPr txBox="1"/>
          <p:nvPr/>
        </p:nvSpPr>
        <p:spPr>
          <a:xfrm>
            <a:off x="587615" y="306753"/>
            <a:ext cx="3933014"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第一节 市场细分</a:t>
            </a:r>
            <a:endParaRPr lang="en-US" altLang="zh-CN" sz="3600" b="1" dirty="0">
              <a:solidFill>
                <a:schemeClr val="accent1">
                  <a:lumMod val="75000"/>
                </a:schemeClr>
              </a:solidFill>
              <a:latin typeface="+mn-ea"/>
            </a:endParaRPr>
          </a:p>
        </p:txBody>
      </p:sp>
      <p:grpSp>
        <p:nvGrpSpPr>
          <p:cNvPr id="66" name="组合 65">
            <a:extLst>
              <a:ext uri="{FF2B5EF4-FFF2-40B4-BE49-F238E27FC236}">
                <a16:creationId xmlns:a16="http://schemas.microsoft.com/office/drawing/2014/main" id="{07648BD1-A8F6-696D-419D-3758D90DF420}"/>
              </a:ext>
            </a:extLst>
          </p:cNvPr>
          <p:cNvGrpSpPr/>
          <p:nvPr/>
        </p:nvGrpSpPr>
        <p:grpSpPr>
          <a:xfrm>
            <a:off x="666850" y="1127703"/>
            <a:ext cx="10856051" cy="5019675"/>
            <a:chOff x="666850" y="1127703"/>
            <a:chExt cx="10856051" cy="5019675"/>
          </a:xfrm>
        </p:grpSpPr>
        <p:grpSp>
          <p:nvGrpSpPr>
            <p:cNvPr id="67" name="组合 66">
              <a:extLst>
                <a:ext uri="{FF2B5EF4-FFF2-40B4-BE49-F238E27FC236}">
                  <a16:creationId xmlns:a16="http://schemas.microsoft.com/office/drawing/2014/main" id="{5960A5DA-600B-E58F-77D7-088CD934E105}"/>
                </a:ext>
              </a:extLst>
            </p:cNvPr>
            <p:cNvGrpSpPr/>
            <p:nvPr/>
          </p:nvGrpSpPr>
          <p:grpSpPr>
            <a:xfrm>
              <a:off x="666850" y="1127703"/>
              <a:ext cx="10856051" cy="5019675"/>
              <a:chOff x="666850" y="1127703"/>
              <a:chExt cx="10856051" cy="5019675"/>
            </a:xfrm>
          </p:grpSpPr>
          <p:grpSp>
            <p:nvGrpSpPr>
              <p:cNvPr id="73" name="íš1îď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786B9DE9-5897-5260-36D0-5FC54E865DBB}"/>
                  </a:ext>
                </a:extLst>
              </p:cNvPr>
              <p:cNvGrpSpPr>
                <a:grpSpLocks noChangeAspect="1"/>
              </p:cNvGrpSpPr>
              <p:nvPr/>
            </p:nvGrpSpPr>
            <p:grpSpPr>
              <a:xfrm>
                <a:off x="666850" y="1127703"/>
                <a:ext cx="10856051" cy="5019675"/>
                <a:chOff x="666850" y="1127703"/>
                <a:chExt cx="10856051" cy="5019675"/>
              </a:xfrm>
            </p:grpSpPr>
            <p:sp>
              <p:nvSpPr>
                <p:cNvPr id="77" name="ïṡḷïḑé">
                  <a:extLst>
                    <a:ext uri="{FF2B5EF4-FFF2-40B4-BE49-F238E27FC236}">
                      <a16:creationId xmlns:a16="http://schemas.microsoft.com/office/drawing/2014/main" id="{3BE36AD7-80EE-AE13-4F64-FE85B48E3DAB}"/>
                    </a:ext>
                  </a:extLst>
                </p:cNvPr>
                <p:cNvSpPr/>
                <p:nvPr/>
              </p:nvSpPr>
              <p:spPr bwMode="auto">
                <a:xfrm rot="16200000">
                  <a:off x="2678320" y="2580075"/>
                  <a:ext cx="4347458" cy="1869710"/>
                </a:xfrm>
                <a:prstGeom prst="trapezoid">
                  <a:avLst>
                    <a:gd name="adj" fmla="val 58093"/>
                  </a:avLst>
                </a:prstGeom>
                <a:gradFill>
                  <a:gsLst>
                    <a:gs pos="0">
                      <a:schemeClr val="accent1"/>
                    </a:gs>
                    <a:gs pos="100000">
                      <a:schemeClr val="tx2">
                        <a:alpha val="0"/>
                        <a:lumMod val="19000"/>
                        <a:lumOff val="81000"/>
                      </a:schemeClr>
                    </a:gs>
                  </a:gsLst>
                  <a:lin ang="5400000" scaled="1"/>
                </a:gradFill>
                <a:ln w="19050">
                  <a:noFill/>
                  <a:round/>
                  <a:headEnd/>
                  <a:tailEnd/>
                </a:ln>
              </p:spPr>
              <p:txBody>
                <a:bodyPr anchor="ctr"/>
                <a:lstStyle/>
                <a:p>
                  <a:pPr algn="ctr"/>
                  <a:endParaRPr/>
                </a:p>
              </p:txBody>
            </p:sp>
            <p:grpSp>
              <p:nvGrpSpPr>
                <p:cNvPr id="78" name="ïSḻíḋê">
                  <a:extLst>
                    <a:ext uri="{FF2B5EF4-FFF2-40B4-BE49-F238E27FC236}">
                      <a16:creationId xmlns:a16="http://schemas.microsoft.com/office/drawing/2014/main" id="{A6E94D14-BA31-5BBA-3869-02400DAE8DCB}"/>
                    </a:ext>
                  </a:extLst>
                </p:cNvPr>
                <p:cNvGrpSpPr/>
                <p:nvPr/>
              </p:nvGrpSpPr>
              <p:grpSpPr>
                <a:xfrm>
                  <a:off x="666850" y="2271548"/>
                  <a:ext cx="3378615" cy="3082462"/>
                  <a:chOff x="1454151" y="1073247"/>
                  <a:chExt cx="4808538" cy="4387043"/>
                </a:xfrm>
              </p:grpSpPr>
              <p:sp>
                <p:nvSpPr>
                  <p:cNvPr id="91" name="íṩḷídê">
                    <a:extLst>
                      <a:ext uri="{FF2B5EF4-FFF2-40B4-BE49-F238E27FC236}">
                        <a16:creationId xmlns:a16="http://schemas.microsoft.com/office/drawing/2014/main" id="{3CF8A117-C505-6E3F-BADF-B0465A50B4D2}"/>
                      </a:ext>
                    </a:extLst>
                  </p:cNvPr>
                  <p:cNvSpPr/>
                  <p:nvPr/>
                </p:nvSpPr>
                <p:spPr bwMode="auto">
                  <a:xfrm>
                    <a:off x="3121026" y="1073247"/>
                    <a:ext cx="1285876" cy="4387043"/>
                  </a:xfrm>
                  <a:custGeom>
                    <a:avLst/>
                    <a:gdLst>
                      <a:gd name="T0" fmla="*/ 1764 w 4053"/>
                      <a:gd name="T1" fmla="*/ 0 h 16197"/>
                      <a:gd name="T2" fmla="*/ 2323 w 4053"/>
                      <a:gd name="T3" fmla="*/ 0 h 16197"/>
                      <a:gd name="T4" fmla="*/ 2323 w 4053"/>
                      <a:gd name="T5" fmla="*/ 892 h 16197"/>
                      <a:gd name="T6" fmla="*/ 1764 w 4053"/>
                      <a:gd name="T7" fmla="*/ 892 h 16197"/>
                      <a:gd name="T8" fmla="*/ 1764 w 4053"/>
                      <a:gd name="T9" fmla="*/ 0 h 16197"/>
                      <a:gd name="T10" fmla="*/ 1831 w 4053"/>
                      <a:gd name="T11" fmla="*/ 11317 h 16197"/>
                      <a:gd name="T12" fmla="*/ 2256 w 4053"/>
                      <a:gd name="T13" fmla="*/ 11317 h 16197"/>
                      <a:gd name="T14" fmla="*/ 2256 w 4053"/>
                      <a:gd name="T15" fmla="*/ 13709 h 16197"/>
                      <a:gd name="T16" fmla="*/ 4053 w 4053"/>
                      <a:gd name="T17" fmla="*/ 15988 h 16197"/>
                      <a:gd name="T18" fmla="*/ 3787 w 4053"/>
                      <a:gd name="T19" fmla="*/ 16197 h 16197"/>
                      <a:gd name="T20" fmla="*/ 2256 w 4053"/>
                      <a:gd name="T21" fmla="*/ 14256 h 16197"/>
                      <a:gd name="T22" fmla="*/ 2256 w 4053"/>
                      <a:gd name="T23" fmla="*/ 16151 h 16197"/>
                      <a:gd name="T24" fmla="*/ 1831 w 4053"/>
                      <a:gd name="T25" fmla="*/ 16151 h 16197"/>
                      <a:gd name="T26" fmla="*/ 1831 w 4053"/>
                      <a:gd name="T27" fmla="*/ 14215 h 16197"/>
                      <a:gd name="T28" fmla="*/ 266 w 4053"/>
                      <a:gd name="T29" fmla="*/ 16197 h 16197"/>
                      <a:gd name="T30" fmla="*/ 0 w 4053"/>
                      <a:gd name="T31" fmla="*/ 15988 h 16197"/>
                      <a:gd name="T32" fmla="*/ 1831 w 4053"/>
                      <a:gd name="T33" fmla="*/ 13668 h 16197"/>
                      <a:gd name="T34" fmla="*/ 1831 w 4053"/>
                      <a:gd name="T35" fmla="*/ 11317 h 16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53" h="16197">
                        <a:moveTo>
                          <a:pt x="1764" y="0"/>
                        </a:moveTo>
                        <a:lnTo>
                          <a:pt x="2323" y="0"/>
                        </a:lnTo>
                        <a:lnTo>
                          <a:pt x="2323" y="892"/>
                        </a:lnTo>
                        <a:lnTo>
                          <a:pt x="1764" y="892"/>
                        </a:lnTo>
                        <a:lnTo>
                          <a:pt x="1764" y="0"/>
                        </a:lnTo>
                        <a:close/>
                        <a:moveTo>
                          <a:pt x="1831" y="11317"/>
                        </a:moveTo>
                        <a:lnTo>
                          <a:pt x="2256" y="11317"/>
                        </a:lnTo>
                        <a:lnTo>
                          <a:pt x="2256" y="13709"/>
                        </a:lnTo>
                        <a:lnTo>
                          <a:pt x="4053" y="15988"/>
                        </a:lnTo>
                        <a:lnTo>
                          <a:pt x="3787" y="16197"/>
                        </a:lnTo>
                        <a:lnTo>
                          <a:pt x="2256" y="14256"/>
                        </a:lnTo>
                        <a:lnTo>
                          <a:pt x="2256" y="16151"/>
                        </a:lnTo>
                        <a:lnTo>
                          <a:pt x="1831" y="16151"/>
                        </a:lnTo>
                        <a:lnTo>
                          <a:pt x="1831" y="14215"/>
                        </a:lnTo>
                        <a:lnTo>
                          <a:pt x="266" y="16197"/>
                        </a:lnTo>
                        <a:lnTo>
                          <a:pt x="0" y="15988"/>
                        </a:lnTo>
                        <a:lnTo>
                          <a:pt x="1831" y="13668"/>
                        </a:lnTo>
                        <a:lnTo>
                          <a:pt x="1831" y="11317"/>
                        </a:lnTo>
                        <a:close/>
                      </a:path>
                    </a:pathLst>
                  </a:custGeom>
                  <a:solidFill>
                    <a:schemeClr val="tx2">
                      <a:lumMod val="20000"/>
                      <a:lumOff val="80000"/>
                    </a:schemeClr>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íśľïdé">
                    <a:extLst>
                      <a:ext uri="{FF2B5EF4-FFF2-40B4-BE49-F238E27FC236}">
                        <a16:creationId xmlns:a16="http://schemas.microsoft.com/office/drawing/2014/main" id="{FA176B9C-FF74-6402-5EA3-ADA87688C3A4}"/>
                      </a:ext>
                    </a:extLst>
                  </p:cNvPr>
                  <p:cNvSpPr/>
                  <p:nvPr/>
                </p:nvSpPr>
                <p:spPr bwMode="auto">
                  <a:xfrm>
                    <a:off x="1454151" y="1196975"/>
                    <a:ext cx="4808538" cy="3309938"/>
                  </a:xfrm>
                  <a:custGeom>
                    <a:avLst/>
                    <a:gdLst>
                      <a:gd name="T0" fmla="*/ 233 w 15146"/>
                      <a:gd name="T1" fmla="*/ 466 h 10425"/>
                      <a:gd name="T2" fmla="*/ 186 w 15146"/>
                      <a:gd name="T3" fmla="*/ 460 h 10425"/>
                      <a:gd name="T4" fmla="*/ 142 w 15146"/>
                      <a:gd name="T5" fmla="*/ 447 h 10425"/>
                      <a:gd name="T6" fmla="*/ 68 w 15146"/>
                      <a:gd name="T7" fmla="*/ 397 h 10425"/>
                      <a:gd name="T8" fmla="*/ 19 w 15146"/>
                      <a:gd name="T9" fmla="*/ 323 h 10425"/>
                      <a:gd name="T10" fmla="*/ 5 w 15146"/>
                      <a:gd name="T11" fmla="*/ 279 h 10425"/>
                      <a:gd name="T12" fmla="*/ 0 w 15146"/>
                      <a:gd name="T13" fmla="*/ 233 h 10425"/>
                      <a:gd name="T14" fmla="*/ 3 w 15146"/>
                      <a:gd name="T15" fmla="*/ 197 h 10425"/>
                      <a:gd name="T16" fmla="*/ 15 w 15146"/>
                      <a:gd name="T17" fmla="*/ 154 h 10425"/>
                      <a:gd name="T18" fmla="*/ 54 w 15146"/>
                      <a:gd name="T19" fmla="*/ 85 h 10425"/>
                      <a:gd name="T20" fmla="*/ 123 w 15146"/>
                      <a:gd name="T21" fmla="*/ 28 h 10425"/>
                      <a:gd name="T22" fmla="*/ 175 w 15146"/>
                      <a:gd name="T23" fmla="*/ 8 h 10425"/>
                      <a:gd name="T24" fmla="*/ 221 w 15146"/>
                      <a:gd name="T25" fmla="*/ 1 h 10425"/>
                      <a:gd name="T26" fmla="*/ 14938 w 15146"/>
                      <a:gd name="T27" fmla="*/ 2 h 10425"/>
                      <a:gd name="T28" fmla="*/ 14983 w 15146"/>
                      <a:gd name="T29" fmla="*/ 11 h 10425"/>
                      <a:gd name="T30" fmla="*/ 15044 w 15146"/>
                      <a:gd name="T31" fmla="*/ 40 h 10425"/>
                      <a:gd name="T32" fmla="*/ 15106 w 15146"/>
                      <a:gd name="T33" fmla="*/ 104 h 10425"/>
                      <a:gd name="T34" fmla="*/ 15135 w 15146"/>
                      <a:gd name="T35" fmla="*/ 164 h 10425"/>
                      <a:gd name="T36" fmla="*/ 15145 w 15146"/>
                      <a:gd name="T37" fmla="*/ 209 h 10425"/>
                      <a:gd name="T38" fmla="*/ 15146 w 15146"/>
                      <a:gd name="T39" fmla="*/ 245 h 10425"/>
                      <a:gd name="T40" fmla="*/ 15138 w 15146"/>
                      <a:gd name="T41" fmla="*/ 291 h 10425"/>
                      <a:gd name="T42" fmla="*/ 15118 w 15146"/>
                      <a:gd name="T43" fmla="*/ 343 h 10425"/>
                      <a:gd name="T44" fmla="*/ 15061 w 15146"/>
                      <a:gd name="T45" fmla="*/ 412 h 10425"/>
                      <a:gd name="T46" fmla="*/ 14993 w 15146"/>
                      <a:gd name="T47" fmla="*/ 451 h 10425"/>
                      <a:gd name="T48" fmla="*/ 14949 w 15146"/>
                      <a:gd name="T49" fmla="*/ 462 h 10425"/>
                      <a:gd name="T50" fmla="*/ 14729 w 15146"/>
                      <a:gd name="T51" fmla="*/ 466 h 10425"/>
                      <a:gd name="T52" fmla="*/ 14938 w 15146"/>
                      <a:gd name="T53" fmla="*/ 9960 h 10425"/>
                      <a:gd name="T54" fmla="*/ 14983 w 15146"/>
                      <a:gd name="T55" fmla="*/ 9970 h 10425"/>
                      <a:gd name="T56" fmla="*/ 15044 w 15146"/>
                      <a:gd name="T57" fmla="*/ 9999 h 10425"/>
                      <a:gd name="T58" fmla="*/ 15106 w 15146"/>
                      <a:gd name="T59" fmla="*/ 10062 h 10425"/>
                      <a:gd name="T60" fmla="*/ 15135 w 15146"/>
                      <a:gd name="T61" fmla="*/ 10123 h 10425"/>
                      <a:gd name="T62" fmla="*/ 15145 w 15146"/>
                      <a:gd name="T63" fmla="*/ 10168 h 10425"/>
                      <a:gd name="T64" fmla="*/ 15146 w 15146"/>
                      <a:gd name="T65" fmla="*/ 10203 h 10425"/>
                      <a:gd name="T66" fmla="*/ 15138 w 15146"/>
                      <a:gd name="T67" fmla="*/ 10249 h 10425"/>
                      <a:gd name="T68" fmla="*/ 15118 w 15146"/>
                      <a:gd name="T69" fmla="*/ 10303 h 10425"/>
                      <a:gd name="T70" fmla="*/ 15061 w 15146"/>
                      <a:gd name="T71" fmla="*/ 10371 h 10425"/>
                      <a:gd name="T72" fmla="*/ 14993 w 15146"/>
                      <a:gd name="T73" fmla="*/ 10410 h 10425"/>
                      <a:gd name="T74" fmla="*/ 14949 w 15146"/>
                      <a:gd name="T75" fmla="*/ 10421 h 10425"/>
                      <a:gd name="T76" fmla="*/ 233 w 15146"/>
                      <a:gd name="T77" fmla="*/ 10425 h 10425"/>
                      <a:gd name="T78" fmla="*/ 186 w 15146"/>
                      <a:gd name="T79" fmla="*/ 10419 h 10425"/>
                      <a:gd name="T80" fmla="*/ 142 w 15146"/>
                      <a:gd name="T81" fmla="*/ 10406 h 10425"/>
                      <a:gd name="T82" fmla="*/ 68 w 15146"/>
                      <a:gd name="T83" fmla="*/ 10356 h 10425"/>
                      <a:gd name="T84" fmla="*/ 19 w 15146"/>
                      <a:gd name="T85" fmla="*/ 10282 h 10425"/>
                      <a:gd name="T86" fmla="*/ 5 w 15146"/>
                      <a:gd name="T87" fmla="*/ 10238 h 10425"/>
                      <a:gd name="T88" fmla="*/ 0 w 15146"/>
                      <a:gd name="T89" fmla="*/ 10191 h 10425"/>
                      <a:gd name="T90" fmla="*/ 3 w 15146"/>
                      <a:gd name="T91" fmla="*/ 10156 h 10425"/>
                      <a:gd name="T92" fmla="*/ 15 w 15146"/>
                      <a:gd name="T93" fmla="*/ 10112 h 10425"/>
                      <a:gd name="T94" fmla="*/ 54 w 15146"/>
                      <a:gd name="T95" fmla="*/ 10044 h 10425"/>
                      <a:gd name="T96" fmla="*/ 123 w 15146"/>
                      <a:gd name="T97" fmla="*/ 9987 h 10425"/>
                      <a:gd name="T98" fmla="*/ 175 w 15146"/>
                      <a:gd name="T99" fmla="*/ 9967 h 10425"/>
                      <a:gd name="T100" fmla="*/ 221 w 15146"/>
                      <a:gd name="T101" fmla="*/ 9959 h 10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46" h="10425">
                        <a:moveTo>
                          <a:pt x="233" y="9959"/>
                        </a:moveTo>
                        <a:lnTo>
                          <a:pt x="418" y="9959"/>
                        </a:lnTo>
                        <a:lnTo>
                          <a:pt x="418" y="466"/>
                        </a:lnTo>
                        <a:lnTo>
                          <a:pt x="233" y="466"/>
                        </a:lnTo>
                        <a:lnTo>
                          <a:pt x="221" y="466"/>
                        </a:lnTo>
                        <a:lnTo>
                          <a:pt x="209" y="465"/>
                        </a:lnTo>
                        <a:lnTo>
                          <a:pt x="198" y="462"/>
                        </a:lnTo>
                        <a:lnTo>
                          <a:pt x="186" y="460"/>
                        </a:lnTo>
                        <a:lnTo>
                          <a:pt x="175" y="458"/>
                        </a:lnTo>
                        <a:lnTo>
                          <a:pt x="164" y="455"/>
                        </a:lnTo>
                        <a:lnTo>
                          <a:pt x="153" y="451"/>
                        </a:lnTo>
                        <a:lnTo>
                          <a:pt x="142" y="447"/>
                        </a:lnTo>
                        <a:lnTo>
                          <a:pt x="123" y="437"/>
                        </a:lnTo>
                        <a:lnTo>
                          <a:pt x="103" y="425"/>
                        </a:lnTo>
                        <a:lnTo>
                          <a:pt x="85" y="412"/>
                        </a:lnTo>
                        <a:lnTo>
                          <a:pt x="68" y="397"/>
                        </a:lnTo>
                        <a:lnTo>
                          <a:pt x="54" y="381"/>
                        </a:lnTo>
                        <a:lnTo>
                          <a:pt x="40" y="363"/>
                        </a:lnTo>
                        <a:lnTo>
                          <a:pt x="29" y="343"/>
                        </a:lnTo>
                        <a:lnTo>
                          <a:pt x="19" y="323"/>
                        </a:lnTo>
                        <a:lnTo>
                          <a:pt x="15" y="313"/>
                        </a:lnTo>
                        <a:lnTo>
                          <a:pt x="10" y="302"/>
                        </a:lnTo>
                        <a:lnTo>
                          <a:pt x="8" y="291"/>
                        </a:lnTo>
                        <a:lnTo>
                          <a:pt x="5" y="279"/>
                        </a:lnTo>
                        <a:lnTo>
                          <a:pt x="3" y="268"/>
                        </a:lnTo>
                        <a:lnTo>
                          <a:pt x="2" y="256"/>
                        </a:lnTo>
                        <a:lnTo>
                          <a:pt x="0" y="245"/>
                        </a:lnTo>
                        <a:lnTo>
                          <a:pt x="0" y="233"/>
                        </a:lnTo>
                        <a:lnTo>
                          <a:pt x="0" y="233"/>
                        </a:lnTo>
                        <a:lnTo>
                          <a:pt x="0" y="221"/>
                        </a:lnTo>
                        <a:lnTo>
                          <a:pt x="2" y="209"/>
                        </a:lnTo>
                        <a:lnTo>
                          <a:pt x="3" y="197"/>
                        </a:lnTo>
                        <a:lnTo>
                          <a:pt x="5" y="186"/>
                        </a:lnTo>
                        <a:lnTo>
                          <a:pt x="8" y="174"/>
                        </a:lnTo>
                        <a:lnTo>
                          <a:pt x="10" y="164"/>
                        </a:lnTo>
                        <a:lnTo>
                          <a:pt x="15" y="154"/>
                        </a:lnTo>
                        <a:lnTo>
                          <a:pt x="19" y="143"/>
                        </a:lnTo>
                        <a:lnTo>
                          <a:pt x="29" y="122"/>
                        </a:lnTo>
                        <a:lnTo>
                          <a:pt x="40" y="104"/>
                        </a:lnTo>
                        <a:lnTo>
                          <a:pt x="54" y="85"/>
                        </a:lnTo>
                        <a:lnTo>
                          <a:pt x="68" y="69"/>
                        </a:lnTo>
                        <a:lnTo>
                          <a:pt x="85" y="53"/>
                        </a:lnTo>
                        <a:lnTo>
                          <a:pt x="103" y="40"/>
                        </a:lnTo>
                        <a:lnTo>
                          <a:pt x="123" y="28"/>
                        </a:lnTo>
                        <a:lnTo>
                          <a:pt x="142" y="19"/>
                        </a:lnTo>
                        <a:lnTo>
                          <a:pt x="153" y="14"/>
                        </a:lnTo>
                        <a:lnTo>
                          <a:pt x="164" y="11"/>
                        </a:lnTo>
                        <a:lnTo>
                          <a:pt x="175" y="8"/>
                        </a:lnTo>
                        <a:lnTo>
                          <a:pt x="186" y="5"/>
                        </a:lnTo>
                        <a:lnTo>
                          <a:pt x="198" y="3"/>
                        </a:lnTo>
                        <a:lnTo>
                          <a:pt x="209" y="2"/>
                        </a:lnTo>
                        <a:lnTo>
                          <a:pt x="221" y="1"/>
                        </a:lnTo>
                        <a:lnTo>
                          <a:pt x="233" y="0"/>
                        </a:lnTo>
                        <a:lnTo>
                          <a:pt x="14914" y="0"/>
                        </a:lnTo>
                        <a:lnTo>
                          <a:pt x="14926" y="1"/>
                        </a:lnTo>
                        <a:lnTo>
                          <a:pt x="14938" y="2"/>
                        </a:lnTo>
                        <a:lnTo>
                          <a:pt x="14949" y="3"/>
                        </a:lnTo>
                        <a:lnTo>
                          <a:pt x="14961" y="5"/>
                        </a:lnTo>
                        <a:lnTo>
                          <a:pt x="14972" y="8"/>
                        </a:lnTo>
                        <a:lnTo>
                          <a:pt x="14983" y="11"/>
                        </a:lnTo>
                        <a:lnTo>
                          <a:pt x="14993" y="14"/>
                        </a:lnTo>
                        <a:lnTo>
                          <a:pt x="15004" y="19"/>
                        </a:lnTo>
                        <a:lnTo>
                          <a:pt x="15024" y="28"/>
                        </a:lnTo>
                        <a:lnTo>
                          <a:pt x="15044" y="40"/>
                        </a:lnTo>
                        <a:lnTo>
                          <a:pt x="15061" y="53"/>
                        </a:lnTo>
                        <a:lnTo>
                          <a:pt x="15077" y="69"/>
                        </a:lnTo>
                        <a:lnTo>
                          <a:pt x="15093" y="85"/>
                        </a:lnTo>
                        <a:lnTo>
                          <a:pt x="15106" y="104"/>
                        </a:lnTo>
                        <a:lnTo>
                          <a:pt x="15118" y="122"/>
                        </a:lnTo>
                        <a:lnTo>
                          <a:pt x="15127" y="143"/>
                        </a:lnTo>
                        <a:lnTo>
                          <a:pt x="15132" y="154"/>
                        </a:lnTo>
                        <a:lnTo>
                          <a:pt x="15135" y="164"/>
                        </a:lnTo>
                        <a:lnTo>
                          <a:pt x="15138" y="174"/>
                        </a:lnTo>
                        <a:lnTo>
                          <a:pt x="15142" y="186"/>
                        </a:lnTo>
                        <a:lnTo>
                          <a:pt x="15144" y="197"/>
                        </a:lnTo>
                        <a:lnTo>
                          <a:pt x="15145" y="209"/>
                        </a:lnTo>
                        <a:lnTo>
                          <a:pt x="15146" y="221"/>
                        </a:lnTo>
                        <a:lnTo>
                          <a:pt x="15146" y="233"/>
                        </a:lnTo>
                        <a:lnTo>
                          <a:pt x="15146" y="233"/>
                        </a:lnTo>
                        <a:lnTo>
                          <a:pt x="15146" y="245"/>
                        </a:lnTo>
                        <a:lnTo>
                          <a:pt x="15145" y="256"/>
                        </a:lnTo>
                        <a:lnTo>
                          <a:pt x="15144" y="268"/>
                        </a:lnTo>
                        <a:lnTo>
                          <a:pt x="15142" y="279"/>
                        </a:lnTo>
                        <a:lnTo>
                          <a:pt x="15138" y="291"/>
                        </a:lnTo>
                        <a:lnTo>
                          <a:pt x="15135" y="302"/>
                        </a:lnTo>
                        <a:lnTo>
                          <a:pt x="15132" y="313"/>
                        </a:lnTo>
                        <a:lnTo>
                          <a:pt x="15127" y="323"/>
                        </a:lnTo>
                        <a:lnTo>
                          <a:pt x="15118" y="343"/>
                        </a:lnTo>
                        <a:lnTo>
                          <a:pt x="15106" y="363"/>
                        </a:lnTo>
                        <a:lnTo>
                          <a:pt x="15093" y="381"/>
                        </a:lnTo>
                        <a:lnTo>
                          <a:pt x="15077" y="397"/>
                        </a:lnTo>
                        <a:lnTo>
                          <a:pt x="15061" y="412"/>
                        </a:lnTo>
                        <a:lnTo>
                          <a:pt x="15044" y="425"/>
                        </a:lnTo>
                        <a:lnTo>
                          <a:pt x="15024" y="437"/>
                        </a:lnTo>
                        <a:lnTo>
                          <a:pt x="15004" y="447"/>
                        </a:lnTo>
                        <a:lnTo>
                          <a:pt x="14993" y="451"/>
                        </a:lnTo>
                        <a:lnTo>
                          <a:pt x="14983" y="455"/>
                        </a:lnTo>
                        <a:lnTo>
                          <a:pt x="14972" y="458"/>
                        </a:lnTo>
                        <a:lnTo>
                          <a:pt x="14961" y="460"/>
                        </a:lnTo>
                        <a:lnTo>
                          <a:pt x="14949" y="462"/>
                        </a:lnTo>
                        <a:lnTo>
                          <a:pt x="14938" y="465"/>
                        </a:lnTo>
                        <a:lnTo>
                          <a:pt x="14926" y="466"/>
                        </a:lnTo>
                        <a:lnTo>
                          <a:pt x="14914" y="466"/>
                        </a:lnTo>
                        <a:lnTo>
                          <a:pt x="14729" y="466"/>
                        </a:lnTo>
                        <a:lnTo>
                          <a:pt x="14729" y="9959"/>
                        </a:lnTo>
                        <a:lnTo>
                          <a:pt x="14914" y="9959"/>
                        </a:lnTo>
                        <a:lnTo>
                          <a:pt x="14926" y="9959"/>
                        </a:lnTo>
                        <a:lnTo>
                          <a:pt x="14938" y="9960"/>
                        </a:lnTo>
                        <a:lnTo>
                          <a:pt x="14949" y="9962"/>
                        </a:lnTo>
                        <a:lnTo>
                          <a:pt x="14961" y="9964"/>
                        </a:lnTo>
                        <a:lnTo>
                          <a:pt x="14972" y="9967"/>
                        </a:lnTo>
                        <a:lnTo>
                          <a:pt x="14983" y="9970"/>
                        </a:lnTo>
                        <a:lnTo>
                          <a:pt x="14993" y="9973"/>
                        </a:lnTo>
                        <a:lnTo>
                          <a:pt x="15004" y="9978"/>
                        </a:lnTo>
                        <a:lnTo>
                          <a:pt x="15024" y="9987"/>
                        </a:lnTo>
                        <a:lnTo>
                          <a:pt x="15044" y="9999"/>
                        </a:lnTo>
                        <a:lnTo>
                          <a:pt x="15061" y="10012"/>
                        </a:lnTo>
                        <a:lnTo>
                          <a:pt x="15077" y="10028"/>
                        </a:lnTo>
                        <a:lnTo>
                          <a:pt x="15093" y="10044"/>
                        </a:lnTo>
                        <a:lnTo>
                          <a:pt x="15106" y="10062"/>
                        </a:lnTo>
                        <a:lnTo>
                          <a:pt x="15118" y="10081"/>
                        </a:lnTo>
                        <a:lnTo>
                          <a:pt x="15127" y="10102"/>
                        </a:lnTo>
                        <a:lnTo>
                          <a:pt x="15132" y="10112"/>
                        </a:lnTo>
                        <a:lnTo>
                          <a:pt x="15135" y="10123"/>
                        </a:lnTo>
                        <a:lnTo>
                          <a:pt x="15138" y="10133"/>
                        </a:lnTo>
                        <a:lnTo>
                          <a:pt x="15142" y="10145"/>
                        </a:lnTo>
                        <a:lnTo>
                          <a:pt x="15144" y="10156"/>
                        </a:lnTo>
                        <a:lnTo>
                          <a:pt x="15145" y="10168"/>
                        </a:lnTo>
                        <a:lnTo>
                          <a:pt x="15146" y="10179"/>
                        </a:lnTo>
                        <a:lnTo>
                          <a:pt x="15146" y="10191"/>
                        </a:lnTo>
                        <a:lnTo>
                          <a:pt x="15146" y="10191"/>
                        </a:lnTo>
                        <a:lnTo>
                          <a:pt x="15146" y="10203"/>
                        </a:lnTo>
                        <a:lnTo>
                          <a:pt x="15145" y="10215"/>
                        </a:lnTo>
                        <a:lnTo>
                          <a:pt x="15144" y="10227"/>
                        </a:lnTo>
                        <a:lnTo>
                          <a:pt x="15142" y="10238"/>
                        </a:lnTo>
                        <a:lnTo>
                          <a:pt x="15138" y="10249"/>
                        </a:lnTo>
                        <a:lnTo>
                          <a:pt x="15135" y="10261"/>
                        </a:lnTo>
                        <a:lnTo>
                          <a:pt x="15132" y="10271"/>
                        </a:lnTo>
                        <a:lnTo>
                          <a:pt x="15127" y="10282"/>
                        </a:lnTo>
                        <a:lnTo>
                          <a:pt x="15118" y="10303"/>
                        </a:lnTo>
                        <a:lnTo>
                          <a:pt x="15106" y="10321"/>
                        </a:lnTo>
                        <a:lnTo>
                          <a:pt x="15093" y="10340"/>
                        </a:lnTo>
                        <a:lnTo>
                          <a:pt x="15077" y="10356"/>
                        </a:lnTo>
                        <a:lnTo>
                          <a:pt x="15061" y="10371"/>
                        </a:lnTo>
                        <a:lnTo>
                          <a:pt x="15044" y="10384"/>
                        </a:lnTo>
                        <a:lnTo>
                          <a:pt x="15024" y="10396"/>
                        </a:lnTo>
                        <a:lnTo>
                          <a:pt x="15004" y="10406"/>
                        </a:lnTo>
                        <a:lnTo>
                          <a:pt x="14993" y="10410"/>
                        </a:lnTo>
                        <a:lnTo>
                          <a:pt x="14983" y="10414"/>
                        </a:lnTo>
                        <a:lnTo>
                          <a:pt x="14972" y="10417"/>
                        </a:lnTo>
                        <a:lnTo>
                          <a:pt x="14961" y="10419"/>
                        </a:lnTo>
                        <a:lnTo>
                          <a:pt x="14949" y="10421"/>
                        </a:lnTo>
                        <a:lnTo>
                          <a:pt x="14938" y="10422"/>
                        </a:lnTo>
                        <a:lnTo>
                          <a:pt x="14926" y="10424"/>
                        </a:lnTo>
                        <a:lnTo>
                          <a:pt x="14914" y="10425"/>
                        </a:lnTo>
                        <a:lnTo>
                          <a:pt x="233" y="10425"/>
                        </a:lnTo>
                        <a:lnTo>
                          <a:pt x="221" y="10424"/>
                        </a:lnTo>
                        <a:lnTo>
                          <a:pt x="209" y="10422"/>
                        </a:lnTo>
                        <a:lnTo>
                          <a:pt x="198" y="10421"/>
                        </a:lnTo>
                        <a:lnTo>
                          <a:pt x="186" y="10419"/>
                        </a:lnTo>
                        <a:lnTo>
                          <a:pt x="175" y="10417"/>
                        </a:lnTo>
                        <a:lnTo>
                          <a:pt x="164" y="10414"/>
                        </a:lnTo>
                        <a:lnTo>
                          <a:pt x="153" y="10410"/>
                        </a:lnTo>
                        <a:lnTo>
                          <a:pt x="142" y="10406"/>
                        </a:lnTo>
                        <a:lnTo>
                          <a:pt x="123" y="10396"/>
                        </a:lnTo>
                        <a:lnTo>
                          <a:pt x="103" y="10384"/>
                        </a:lnTo>
                        <a:lnTo>
                          <a:pt x="85" y="10371"/>
                        </a:lnTo>
                        <a:lnTo>
                          <a:pt x="68" y="10356"/>
                        </a:lnTo>
                        <a:lnTo>
                          <a:pt x="54" y="10340"/>
                        </a:lnTo>
                        <a:lnTo>
                          <a:pt x="40" y="10321"/>
                        </a:lnTo>
                        <a:lnTo>
                          <a:pt x="29" y="10303"/>
                        </a:lnTo>
                        <a:lnTo>
                          <a:pt x="19" y="10282"/>
                        </a:lnTo>
                        <a:lnTo>
                          <a:pt x="15" y="10271"/>
                        </a:lnTo>
                        <a:lnTo>
                          <a:pt x="10" y="10261"/>
                        </a:lnTo>
                        <a:lnTo>
                          <a:pt x="8" y="10249"/>
                        </a:lnTo>
                        <a:lnTo>
                          <a:pt x="5" y="10238"/>
                        </a:lnTo>
                        <a:lnTo>
                          <a:pt x="3" y="10227"/>
                        </a:lnTo>
                        <a:lnTo>
                          <a:pt x="2" y="10215"/>
                        </a:lnTo>
                        <a:lnTo>
                          <a:pt x="0" y="10203"/>
                        </a:lnTo>
                        <a:lnTo>
                          <a:pt x="0" y="10191"/>
                        </a:lnTo>
                        <a:lnTo>
                          <a:pt x="0" y="10191"/>
                        </a:lnTo>
                        <a:lnTo>
                          <a:pt x="0" y="10179"/>
                        </a:lnTo>
                        <a:lnTo>
                          <a:pt x="2" y="10168"/>
                        </a:lnTo>
                        <a:lnTo>
                          <a:pt x="3" y="10156"/>
                        </a:lnTo>
                        <a:lnTo>
                          <a:pt x="5" y="10145"/>
                        </a:lnTo>
                        <a:lnTo>
                          <a:pt x="8" y="10133"/>
                        </a:lnTo>
                        <a:lnTo>
                          <a:pt x="10" y="10123"/>
                        </a:lnTo>
                        <a:lnTo>
                          <a:pt x="15" y="10112"/>
                        </a:lnTo>
                        <a:lnTo>
                          <a:pt x="19" y="10102"/>
                        </a:lnTo>
                        <a:lnTo>
                          <a:pt x="29" y="10081"/>
                        </a:lnTo>
                        <a:lnTo>
                          <a:pt x="40" y="10062"/>
                        </a:lnTo>
                        <a:lnTo>
                          <a:pt x="54" y="10044"/>
                        </a:lnTo>
                        <a:lnTo>
                          <a:pt x="68" y="10028"/>
                        </a:lnTo>
                        <a:lnTo>
                          <a:pt x="85" y="10012"/>
                        </a:lnTo>
                        <a:lnTo>
                          <a:pt x="103" y="9999"/>
                        </a:lnTo>
                        <a:lnTo>
                          <a:pt x="123" y="9987"/>
                        </a:lnTo>
                        <a:lnTo>
                          <a:pt x="142" y="9978"/>
                        </a:lnTo>
                        <a:lnTo>
                          <a:pt x="153" y="9973"/>
                        </a:lnTo>
                        <a:lnTo>
                          <a:pt x="164" y="9970"/>
                        </a:lnTo>
                        <a:lnTo>
                          <a:pt x="175" y="9967"/>
                        </a:lnTo>
                        <a:lnTo>
                          <a:pt x="186" y="9964"/>
                        </a:lnTo>
                        <a:lnTo>
                          <a:pt x="198" y="9962"/>
                        </a:lnTo>
                        <a:lnTo>
                          <a:pt x="209" y="9960"/>
                        </a:lnTo>
                        <a:lnTo>
                          <a:pt x="221" y="9959"/>
                        </a:lnTo>
                        <a:lnTo>
                          <a:pt x="233" y="9959"/>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íṣľiḍè">
                    <a:extLst>
                      <a:ext uri="{FF2B5EF4-FFF2-40B4-BE49-F238E27FC236}">
                        <a16:creationId xmlns:a16="http://schemas.microsoft.com/office/drawing/2014/main" id="{E4122591-3D63-BA3A-E193-8E304FE83E11}"/>
                      </a:ext>
                    </a:extLst>
                  </p:cNvPr>
                  <p:cNvSpPr/>
                  <p:nvPr/>
                </p:nvSpPr>
                <p:spPr bwMode="auto">
                  <a:xfrm>
                    <a:off x="1636713" y="1346200"/>
                    <a:ext cx="4443413" cy="30114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cxnSp>
              <p:nvCxnSpPr>
                <p:cNvPr id="79" name="íSľîḑê">
                  <a:extLst>
                    <a:ext uri="{FF2B5EF4-FFF2-40B4-BE49-F238E27FC236}">
                      <a16:creationId xmlns:a16="http://schemas.microsoft.com/office/drawing/2014/main" id="{9E473AE5-7E5F-837F-4D7B-538C89F25CD0}"/>
                    </a:ext>
                  </a:extLst>
                </p:cNvPr>
                <p:cNvCxnSpPr/>
                <p:nvPr/>
              </p:nvCxnSpPr>
              <p:spPr>
                <a:xfrm>
                  <a:off x="5786898" y="1127703"/>
                  <a:ext cx="0" cy="5019675"/>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80" name="íśļïďe">
                  <a:extLst>
                    <a:ext uri="{FF2B5EF4-FFF2-40B4-BE49-F238E27FC236}">
                      <a16:creationId xmlns:a16="http://schemas.microsoft.com/office/drawing/2014/main" id="{19B4BE53-44D9-625B-66C8-81D5B94D6D27}"/>
                    </a:ext>
                  </a:extLst>
                </p:cNvPr>
                <p:cNvGrpSpPr/>
                <p:nvPr/>
              </p:nvGrpSpPr>
              <p:grpSpPr>
                <a:xfrm>
                  <a:off x="5517988" y="1252002"/>
                  <a:ext cx="5822522" cy="942626"/>
                  <a:chOff x="5515575" y="1248249"/>
                  <a:chExt cx="5822522" cy="942626"/>
                </a:xfrm>
              </p:grpSpPr>
              <p:sp>
                <p:nvSpPr>
                  <p:cNvPr id="88" name="ïṣḷîďê">
                    <a:extLst>
                      <a:ext uri="{FF2B5EF4-FFF2-40B4-BE49-F238E27FC236}">
                        <a16:creationId xmlns:a16="http://schemas.microsoft.com/office/drawing/2014/main" id="{6D09459F-C683-1B58-090D-A2907BF1839C}"/>
                      </a:ext>
                    </a:extLst>
                  </p:cNvPr>
                  <p:cNvSpPr txBox="1"/>
                  <p:nvPr/>
                </p:nvSpPr>
                <p:spPr>
                  <a:xfrm>
                    <a:off x="6146909" y="1383853"/>
                    <a:ext cx="1291698" cy="499702"/>
                  </a:xfrm>
                  <a:prstGeom prst="rect">
                    <a:avLst/>
                  </a:prstGeom>
                  <a:noFill/>
                </p:spPr>
                <p:txBody>
                  <a:bodyPr wrap="none" lIns="90000" tIns="46800" rIns="90000" bIns="46800" rtlCol="0" anchor="ctr" anchorCtr="0">
                    <a:normAutofit/>
                  </a:bodyPr>
                  <a:lstStyle/>
                  <a:p>
                    <a:r>
                      <a:rPr lang="zh-CN" altLang="en-US" sz="2000" b="1" dirty="0">
                        <a:solidFill>
                          <a:schemeClr val="bg2">
                            <a:lumMod val="25000"/>
                          </a:schemeClr>
                        </a:solidFill>
                      </a:rPr>
                      <a:t>地理因素</a:t>
                    </a:r>
                    <a:endParaRPr lang="en-US" altLang="zh-CN" sz="2000" b="1" dirty="0">
                      <a:solidFill>
                        <a:schemeClr val="bg2">
                          <a:lumMod val="25000"/>
                        </a:schemeClr>
                      </a:solidFill>
                    </a:endParaRPr>
                  </a:p>
                </p:txBody>
              </p:sp>
              <p:sp>
                <p:nvSpPr>
                  <p:cNvPr id="89" name="íSḷídé">
                    <a:extLst>
                      <a:ext uri="{FF2B5EF4-FFF2-40B4-BE49-F238E27FC236}">
                        <a16:creationId xmlns:a16="http://schemas.microsoft.com/office/drawing/2014/main" id="{56D39093-43B2-090B-4A9E-2AC9AE41B404}"/>
                      </a:ext>
                    </a:extLst>
                  </p:cNvPr>
                  <p:cNvSpPr txBox="1"/>
                  <p:nvPr/>
                </p:nvSpPr>
                <p:spPr>
                  <a:xfrm>
                    <a:off x="7626000" y="1248249"/>
                    <a:ext cx="3712097" cy="942626"/>
                  </a:xfrm>
                  <a:prstGeom prst="rect">
                    <a:avLst/>
                  </a:prstGeom>
                  <a:noFill/>
                </p:spPr>
                <p:txBody>
                  <a:bodyPr wrap="square" lIns="90000" tIns="46800" rIns="90000" bIns="46800" numCol="2" rtlCol="0">
                    <a:normAutofit/>
                  </a:bodyPr>
                  <a:lstStyle/>
                  <a:p>
                    <a:pPr marL="171450" indent="-171450">
                      <a:lnSpc>
                        <a:spcPct val="150000"/>
                      </a:lnSpc>
                      <a:buFont typeface="Arial" panose="020B0604020202020204" pitchFamily="34" charset="0"/>
                      <a:buChar char="•"/>
                    </a:pPr>
                    <a:r>
                      <a:rPr lang="zh-CN" altLang="en-US" sz="1600" b="1" dirty="0"/>
                      <a:t>地区</a:t>
                    </a:r>
                    <a:endParaRPr lang="en-US" altLang="zh-CN" sz="1600" b="1" dirty="0"/>
                  </a:p>
                  <a:p>
                    <a:pPr marL="171450" indent="-171450">
                      <a:lnSpc>
                        <a:spcPct val="150000"/>
                      </a:lnSpc>
                      <a:buFont typeface="Arial" panose="020B0604020202020204" pitchFamily="34" charset="0"/>
                      <a:buChar char="•"/>
                    </a:pPr>
                    <a:r>
                      <a:rPr lang="zh-CN" altLang="en-US" sz="1600" b="1" dirty="0"/>
                      <a:t>城市农村</a:t>
                    </a:r>
                    <a:endParaRPr lang="en-US" altLang="zh-CN" sz="1600" b="1" dirty="0"/>
                  </a:p>
                  <a:p>
                    <a:pPr marL="171450" indent="-171450">
                      <a:lnSpc>
                        <a:spcPct val="150000"/>
                      </a:lnSpc>
                      <a:buFont typeface="Arial" panose="020B0604020202020204" pitchFamily="34" charset="0"/>
                      <a:buChar char="•"/>
                    </a:pPr>
                    <a:r>
                      <a:rPr lang="zh-CN" altLang="en-US" sz="1600" b="1" dirty="0"/>
                      <a:t>地形和气候</a:t>
                    </a:r>
                    <a:endParaRPr lang="en-US" altLang="zh-CN" sz="1600" b="1" dirty="0"/>
                  </a:p>
                  <a:p>
                    <a:pPr marL="171450" indent="-171450">
                      <a:lnSpc>
                        <a:spcPct val="150000"/>
                      </a:lnSpc>
                      <a:buFont typeface="Arial" panose="020B0604020202020204" pitchFamily="34" charset="0"/>
                      <a:buChar char="•"/>
                    </a:pPr>
                    <a:r>
                      <a:rPr lang="zh-CN" altLang="en-US" sz="1600" b="1" dirty="0"/>
                      <a:t>交通运输条件</a:t>
                    </a:r>
                  </a:p>
                </p:txBody>
              </p:sp>
              <p:sp>
                <p:nvSpPr>
                  <p:cNvPr id="90" name="î$liḑe">
                    <a:extLst>
                      <a:ext uri="{FF2B5EF4-FFF2-40B4-BE49-F238E27FC236}">
                        <a16:creationId xmlns:a16="http://schemas.microsoft.com/office/drawing/2014/main" id="{0C88E4A3-A480-9ED2-F49C-7F4E5D59DA62}"/>
                      </a:ext>
                    </a:extLst>
                  </p:cNvPr>
                  <p:cNvSpPr/>
                  <p:nvPr/>
                </p:nvSpPr>
                <p:spPr>
                  <a:xfrm>
                    <a:off x="5515575" y="1337448"/>
                    <a:ext cx="537820" cy="537824"/>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1600" b="1" dirty="0">
                        <a:solidFill>
                          <a:schemeClr val="bg1"/>
                        </a:solidFill>
                      </a:rPr>
                      <a:t>1</a:t>
                    </a:r>
                    <a:endParaRPr lang="zh-CN" altLang="en-US" sz="1600" b="1" dirty="0">
                      <a:solidFill>
                        <a:schemeClr val="bg1"/>
                      </a:solidFill>
                    </a:endParaRPr>
                  </a:p>
                </p:txBody>
              </p:sp>
            </p:grpSp>
            <p:sp>
              <p:nvSpPr>
                <p:cNvPr id="81" name="ïSḻïdè">
                  <a:extLst>
                    <a:ext uri="{FF2B5EF4-FFF2-40B4-BE49-F238E27FC236}">
                      <a16:creationId xmlns:a16="http://schemas.microsoft.com/office/drawing/2014/main" id="{3074E097-26D9-986B-5ECA-77C11A255ED4}"/>
                    </a:ext>
                  </a:extLst>
                </p:cNvPr>
                <p:cNvSpPr/>
                <p:nvPr/>
              </p:nvSpPr>
              <p:spPr>
                <a:xfrm>
                  <a:off x="5517988" y="2653486"/>
                  <a:ext cx="537820" cy="537824"/>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1600" b="1" dirty="0">
                      <a:solidFill>
                        <a:schemeClr val="bg1"/>
                      </a:solidFill>
                    </a:rPr>
                    <a:t>2</a:t>
                  </a:r>
                  <a:endParaRPr lang="zh-CN" altLang="en-US" sz="1600" b="1" dirty="0">
                    <a:solidFill>
                      <a:schemeClr val="bg1"/>
                    </a:solidFill>
                  </a:endParaRPr>
                </a:p>
              </p:txBody>
            </p:sp>
            <p:sp>
              <p:nvSpPr>
                <p:cNvPr id="82" name="íṥ1iḑê">
                  <a:extLst>
                    <a:ext uri="{FF2B5EF4-FFF2-40B4-BE49-F238E27FC236}">
                      <a16:creationId xmlns:a16="http://schemas.microsoft.com/office/drawing/2014/main" id="{A92F3656-72B0-0ACC-BA84-74A316193F25}"/>
                    </a:ext>
                  </a:extLst>
                </p:cNvPr>
                <p:cNvSpPr/>
                <p:nvPr/>
              </p:nvSpPr>
              <p:spPr>
                <a:xfrm>
                  <a:off x="5517988" y="3965771"/>
                  <a:ext cx="537820" cy="537824"/>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1600" b="1" dirty="0">
                      <a:solidFill>
                        <a:schemeClr val="bg1"/>
                      </a:solidFill>
                    </a:rPr>
                    <a:t>3</a:t>
                  </a:r>
                  <a:endParaRPr lang="zh-CN" altLang="en-US" sz="1600" b="1" dirty="0">
                    <a:solidFill>
                      <a:schemeClr val="bg1"/>
                    </a:solidFill>
                  </a:endParaRPr>
                </a:p>
              </p:txBody>
            </p:sp>
            <p:sp>
              <p:nvSpPr>
                <p:cNvPr id="83" name="iŝḻïḋe">
                  <a:extLst>
                    <a:ext uri="{FF2B5EF4-FFF2-40B4-BE49-F238E27FC236}">
                      <a16:creationId xmlns:a16="http://schemas.microsoft.com/office/drawing/2014/main" id="{E44B61FC-2EC8-757D-20B8-8F340E543602}"/>
                    </a:ext>
                  </a:extLst>
                </p:cNvPr>
                <p:cNvSpPr/>
                <p:nvPr/>
              </p:nvSpPr>
              <p:spPr>
                <a:xfrm>
                  <a:off x="5517988" y="5278057"/>
                  <a:ext cx="537820" cy="537824"/>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1600" b="1" dirty="0">
                      <a:solidFill>
                        <a:schemeClr val="bg1"/>
                      </a:solidFill>
                    </a:rPr>
                    <a:t>4</a:t>
                  </a:r>
                  <a:endParaRPr lang="zh-CN" altLang="en-US" sz="1600" b="1" dirty="0">
                    <a:solidFill>
                      <a:schemeClr val="bg1"/>
                    </a:solidFill>
                  </a:endParaRPr>
                </a:p>
              </p:txBody>
            </p:sp>
            <p:cxnSp>
              <p:nvCxnSpPr>
                <p:cNvPr id="84" name="îṧliḓé">
                  <a:extLst>
                    <a:ext uri="{FF2B5EF4-FFF2-40B4-BE49-F238E27FC236}">
                      <a16:creationId xmlns:a16="http://schemas.microsoft.com/office/drawing/2014/main" id="{44EA3B41-4946-C245-E9D6-B4EAD69FA2A1}"/>
                    </a:ext>
                  </a:extLst>
                </p:cNvPr>
                <p:cNvCxnSpPr/>
                <p:nvPr/>
              </p:nvCxnSpPr>
              <p:spPr>
                <a:xfrm>
                  <a:off x="7628413" y="2363709"/>
                  <a:ext cx="389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85" name="îSḻïdê">
                  <a:extLst>
                    <a:ext uri="{FF2B5EF4-FFF2-40B4-BE49-F238E27FC236}">
                      <a16:creationId xmlns:a16="http://schemas.microsoft.com/office/drawing/2014/main" id="{52664101-6488-F0BC-385D-E21BA67E0F49}"/>
                    </a:ext>
                  </a:extLst>
                </p:cNvPr>
                <p:cNvCxnSpPr/>
                <p:nvPr/>
              </p:nvCxnSpPr>
              <p:spPr>
                <a:xfrm>
                  <a:off x="7628413" y="3679325"/>
                  <a:ext cx="389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86" name="íšḻïḓê">
                  <a:extLst>
                    <a:ext uri="{FF2B5EF4-FFF2-40B4-BE49-F238E27FC236}">
                      <a16:creationId xmlns:a16="http://schemas.microsoft.com/office/drawing/2014/main" id="{EB3C7B25-28F4-3C1D-4EE7-5526D44CE1AE}"/>
                    </a:ext>
                  </a:extLst>
                </p:cNvPr>
                <p:cNvCxnSpPr/>
                <p:nvPr/>
              </p:nvCxnSpPr>
              <p:spPr>
                <a:xfrm>
                  <a:off x="7628413" y="4994941"/>
                  <a:ext cx="389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87" name="iṣḻïḋe">
                  <a:extLst>
                    <a:ext uri="{FF2B5EF4-FFF2-40B4-BE49-F238E27FC236}">
                      <a16:creationId xmlns:a16="http://schemas.microsoft.com/office/drawing/2014/main" id="{99C1AE2F-80B8-541F-4217-EE0ED311E47D}"/>
                    </a:ext>
                  </a:extLst>
                </p:cNvPr>
                <p:cNvSpPr/>
                <p:nvPr/>
              </p:nvSpPr>
              <p:spPr>
                <a:xfrm>
                  <a:off x="3144031" y="3900694"/>
                  <a:ext cx="504253" cy="503490"/>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chemeClr val="tx2"/>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endParaRPr>
                </a:p>
              </p:txBody>
            </p:sp>
          </p:grpSp>
          <p:sp>
            <p:nvSpPr>
              <p:cNvPr id="72" name="iṥlïḑé">
                <a:extLst>
                  <a:ext uri="{FF2B5EF4-FFF2-40B4-BE49-F238E27FC236}">
                    <a16:creationId xmlns:a16="http://schemas.microsoft.com/office/drawing/2014/main" id="{B5CA379E-3323-D0E6-2A48-078E61A99253}"/>
                  </a:ext>
                </a:extLst>
              </p:cNvPr>
              <p:cNvSpPr txBox="1"/>
              <p:nvPr/>
            </p:nvSpPr>
            <p:spPr>
              <a:xfrm>
                <a:off x="1086826" y="2957306"/>
                <a:ext cx="2656898" cy="954107"/>
              </a:xfrm>
              <a:prstGeom prst="rect">
                <a:avLst/>
              </a:prstGeom>
              <a:noFill/>
            </p:spPr>
            <p:txBody>
              <a:bodyPr wrap="square">
                <a:spAutoFit/>
              </a:bodyP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800" b="1" i="0" u="none" strike="noStrike" kern="1200" cap="none" spc="0" normalizeH="0" baseline="0" noProof="0" dirty="0">
                    <a:ln>
                      <a:noFill/>
                    </a:ln>
                    <a:effectLst/>
                    <a:uLnTx/>
                    <a:uFillTx/>
                  </a:rPr>
                  <a:t>三、 市场细分的</a:t>
                </a:r>
                <a:r>
                  <a:rPr lang="zh-CN" altLang="en-US" sz="2800" b="1" dirty="0"/>
                  <a:t>标准</a:t>
                </a:r>
                <a:endParaRPr kumimoji="0" lang="en-US" altLang="zh-CN" sz="2800" b="1" i="0" u="none" strike="noStrike" kern="1200" cap="none" spc="0" normalizeH="0" baseline="0" noProof="0" dirty="0">
                  <a:ln>
                    <a:noFill/>
                  </a:ln>
                  <a:effectLst/>
                  <a:uLnTx/>
                  <a:uFillTx/>
                </a:endParaRPr>
              </a:p>
            </p:txBody>
          </p:sp>
        </p:grpSp>
        <p:sp>
          <p:nvSpPr>
            <p:cNvPr id="68" name="ïṣḷîďê">
              <a:extLst>
                <a:ext uri="{FF2B5EF4-FFF2-40B4-BE49-F238E27FC236}">
                  <a16:creationId xmlns:a16="http://schemas.microsoft.com/office/drawing/2014/main" id="{22F19E0C-1BE5-CC87-9718-C8CA379B3E28}"/>
                </a:ext>
              </a:extLst>
            </p:cNvPr>
            <p:cNvSpPr txBox="1"/>
            <p:nvPr/>
          </p:nvSpPr>
          <p:spPr>
            <a:xfrm>
              <a:off x="6149322" y="2707455"/>
              <a:ext cx="1291698" cy="499702"/>
            </a:xfrm>
            <a:prstGeom prst="rect">
              <a:avLst/>
            </a:prstGeom>
            <a:noFill/>
          </p:spPr>
          <p:txBody>
            <a:bodyPr wrap="none" lIns="90000" tIns="46800" rIns="90000" bIns="46800" rtlCol="0" anchor="ctr" anchorCtr="0">
              <a:normAutofit/>
            </a:bodyPr>
            <a:lstStyle/>
            <a:p>
              <a:r>
                <a:rPr lang="zh-CN" altLang="en-US" sz="2000" b="1" dirty="0">
                  <a:solidFill>
                    <a:schemeClr val="bg2">
                      <a:lumMod val="25000"/>
                    </a:schemeClr>
                  </a:solidFill>
                </a:rPr>
                <a:t>人口因素</a:t>
              </a:r>
              <a:endParaRPr lang="en-US" altLang="zh-CN" sz="2000" b="1" dirty="0">
                <a:solidFill>
                  <a:schemeClr val="bg2">
                    <a:lumMod val="25000"/>
                  </a:schemeClr>
                </a:solidFill>
              </a:endParaRPr>
            </a:p>
          </p:txBody>
        </p:sp>
        <p:sp>
          <p:nvSpPr>
            <p:cNvPr id="69" name="ïṣḷîďê">
              <a:extLst>
                <a:ext uri="{FF2B5EF4-FFF2-40B4-BE49-F238E27FC236}">
                  <a16:creationId xmlns:a16="http://schemas.microsoft.com/office/drawing/2014/main" id="{12FD8FE9-CCCE-C8A6-A2DE-DBC07BB4A5FE}"/>
                </a:ext>
              </a:extLst>
            </p:cNvPr>
            <p:cNvSpPr txBox="1"/>
            <p:nvPr/>
          </p:nvSpPr>
          <p:spPr>
            <a:xfrm>
              <a:off x="6149322" y="3984832"/>
              <a:ext cx="1291698" cy="499702"/>
            </a:xfrm>
            <a:prstGeom prst="rect">
              <a:avLst/>
            </a:prstGeom>
            <a:noFill/>
          </p:spPr>
          <p:txBody>
            <a:bodyPr wrap="none" lIns="90000" tIns="46800" rIns="90000" bIns="46800" rtlCol="0" anchor="ctr" anchorCtr="0">
              <a:normAutofit/>
            </a:bodyPr>
            <a:lstStyle/>
            <a:p>
              <a:r>
                <a:rPr lang="zh-CN" altLang="en-US" sz="2000" b="1" dirty="0">
                  <a:solidFill>
                    <a:schemeClr val="bg2">
                      <a:lumMod val="25000"/>
                    </a:schemeClr>
                  </a:solidFill>
                </a:rPr>
                <a:t>心理因素</a:t>
              </a:r>
              <a:endParaRPr lang="en-US" altLang="zh-CN" sz="2000" b="1" dirty="0">
                <a:solidFill>
                  <a:schemeClr val="bg2">
                    <a:lumMod val="25000"/>
                  </a:schemeClr>
                </a:solidFill>
              </a:endParaRPr>
            </a:p>
          </p:txBody>
        </p:sp>
        <p:sp>
          <p:nvSpPr>
            <p:cNvPr id="70" name="ïṣḷîďê">
              <a:extLst>
                <a:ext uri="{FF2B5EF4-FFF2-40B4-BE49-F238E27FC236}">
                  <a16:creationId xmlns:a16="http://schemas.microsoft.com/office/drawing/2014/main" id="{8F3EE6DE-D4BB-99F2-043D-8597DA3A3A70}"/>
                </a:ext>
              </a:extLst>
            </p:cNvPr>
            <p:cNvSpPr txBox="1"/>
            <p:nvPr/>
          </p:nvSpPr>
          <p:spPr>
            <a:xfrm>
              <a:off x="6150502" y="5297118"/>
              <a:ext cx="1291698" cy="499702"/>
            </a:xfrm>
            <a:prstGeom prst="rect">
              <a:avLst/>
            </a:prstGeom>
            <a:noFill/>
          </p:spPr>
          <p:txBody>
            <a:bodyPr wrap="none" lIns="90000" tIns="46800" rIns="90000" bIns="46800" rtlCol="0" anchor="ctr" anchorCtr="0">
              <a:normAutofit/>
            </a:bodyPr>
            <a:lstStyle/>
            <a:p>
              <a:r>
                <a:rPr lang="zh-CN" altLang="en-US" sz="2000" b="1" dirty="0">
                  <a:solidFill>
                    <a:schemeClr val="bg2">
                      <a:lumMod val="25000"/>
                    </a:schemeClr>
                  </a:solidFill>
                </a:rPr>
                <a:t>行为因素</a:t>
              </a:r>
              <a:endParaRPr lang="en-US" altLang="zh-CN" sz="2000" b="1" dirty="0">
                <a:solidFill>
                  <a:schemeClr val="bg2">
                    <a:lumMod val="25000"/>
                  </a:schemeClr>
                </a:solidFill>
              </a:endParaRPr>
            </a:p>
          </p:txBody>
        </p:sp>
      </p:grpSp>
      <p:sp>
        <p:nvSpPr>
          <p:cNvPr id="94" name="íSḷídé">
            <a:extLst>
              <a:ext uri="{FF2B5EF4-FFF2-40B4-BE49-F238E27FC236}">
                <a16:creationId xmlns:a16="http://schemas.microsoft.com/office/drawing/2014/main" id="{812640BA-FC6E-F270-6324-0BD03403D93A}"/>
              </a:ext>
            </a:extLst>
          </p:cNvPr>
          <p:cNvSpPr txBox="1"/>
          <p:nvPr/>
        </p:nvSpPr>
        <p:spPr>
          <a:xfrm>
            <a:off x="7616984" y="2540190"/>
            <a:ext cx="3712097" cy="942626"/>
          </a:xfrm>
          <a:prstGeom prst="rect">
            <a:avLst/>
          </a:prstGeom>
          <a:noFill/>
        </p:spPr>
        <p:txBody>
          <a:bodyPr wrap="square" lIns="90000" tIns="46800" rIns="90000" bIns="46800" numCol="2" rtlCol="0">
            <a:normAutofit/>
          </a:bodyPr>
          <a:lstStyle/>
          <a:p>
            <a:pPr marL="171450" indent="-171450">
              <a:lnSpc>
                <a:spcPct val="150000"/>
              </a:lnSpc>
              <a:buFont typeface="Arial" panose="020B0604020202020204" pitchFamily="34" charset="0"/>
              <a:buChar char="•"/>
            </a:pPr>
            <a:r>
              <a:rPr lang="zh-CN" altLang="en-US" sz="1600" b="1" dirty="0"/>
              <a:t>年龄和生活阶段</a:t>
            </a:r>
            <a:endParaRPr lang="en-US" altLang="zh-CN" sz="1600" b="1" dirty="0"/>
          </a:p>
          <a:p>
            <a:pPr marL="171450" indent="-171450">
              <a:lnSpc>
                <a:spcPct val="150000"/>
              </a:lnSpc>
              <a:buFont typeface="Arial" panose="020B0604020202020204" pitchFamily="34" charset="0"/>
              <a:buChar char="•"/>
            </a:pPr>
            <a:r>
              <a:rPr lang="zh-CN" altLang="en-US" sz="1600" b="1" dirty="0"/>
              <a:t>性别</a:t>
            </a:r>
            <a:endParaRPr lang="en-US" altLang="zh-CN" sz="1600" b="1" dirty="0"/>
          </a:p>
          <a:p>
            <a:pPr marL="171450" indent="-171450">
              <a:lnSpc>
                <a:spcPct val="150000"/>
              </a:lnSpc>
              <a:buFont typeface="Arial" panose="020B0604020202020204" pitchFamily="34" charset="0"/>
              <a:buChar char="•"/>
            </a:pPr>
            <a:r>
              <a:rPr lang="zh-CN" altLang="en-US" sz="1600" b="1" dirty="0"/>
              <a:t>收入</a:t>
            </a:r>
          </a:p>
        </p:txBody>
      </p:sp>
      <p:sp>
        <p:nvSpPr>
          <p:cNvPr id="95" name="íSḷídé">
            <a:extLst>
              <a:ext uri="{FF2B5EF4-FFF2-40B4-BE49-F238E27FC236}">
                <a16:creationId xmlns:a16="http://schemas.microsoft.com/office/drawing/2014/main" id="{153C4670-B5FC-94D2-4E2C-1D9D308CE28C}"/>
              </a:ext>
            </a:extLst>
          </p:cNvPr>
          <p:cNvSpPr txBox="1"/>
          <p:nvPr/>
        </p:nvSpPr>
        <p:spPr>
          <a:xfrm>
            <a:off x="7616984" y="3823326"/>
            <a:ext cx="3712097" cy="942626"/>
          </a:xfrm>
          <a:prstGeom prst="rect">
            <a:avLst/>
          </a:prstGeom>
          <a:noFill/>
        </p:spPr>
        <p:txBody>
          <a:bodyPr wrap="square" lIns="90000" tIns="46800" rIns="90000" bIns="46800" numCol="2" rtlCol="0">
            <a:normAutofit/>
          </a:bodyPr>
          <a:lstStyle/>
          <a:p>
            <a:pPr marL="171450" indent="-171450">
              <a:lnSpc>
                <a:spcPct val="150000"/>
              </a:lnSpc>
              <a:buFont typeface="Arial" panose="020B0604020202020204" pitchFamily="34" charset="0"/>
              <a:buChar char="•"/>
            </a:pPr>
            <a:r>
              <a:rPr lang="zh-CN" altLang="en-US" sz="1600" b="1" dirty="0"/>
              <a:t>个性</a:t>
            </a:r>
            <a:endParaRPr lang="en-US" altLang="zh-CN" sz="1600" b="1" dirty="0"/>
          </a:p>
          <a:p>
            <a:pPr marL="171450" indent="-171450">
              <a:lnSpc>
                <a:spcPct val="150000"/>
              </a:lnSpc>
              <a:buFont typeface="Arial" panose="020B0604020202020204" pitchFamily="34" charset="0"/>
              <a:buChar char="•"/>
            </a:pPr>
            <a:r>
              <a:rPr lang="zh-CN" altLang="en-US" sz="1600" b="1" dirty="0"/>
              <a:t>生活方式</a:t>
            </a:r>
            <a:endParaRPr lang="en-US" altLang="zh-CN" sz="1600" b="1" dirty="0"/>
          </a:p>
          <a:p>
            <a:pPr marL="171450" indent="-171450">
              <a:lnSpc>
                <a:spcPct val="150000"/>
              </a:lnSpc>
              <a:buFont typeface="Arial" panose="020B0604020202020204" pitchFamily="34" charset="0"/>
              <a:buChar char="•"/>
            </a:pPr>
            <a:r>
              <a:rPr lang="zh-CN" altLang="en-US" sz="1600" b="1" dirty="0"/>
              <a:t>社会阶层</a:t>
            </a:r>
          </a:p>
        </p:txBody>
      </p:sp>
      <p:sp>
        <p:nvSpPr>
          <p:cNvPr id="96" name="íSḷídé">
            <a:extLst>
              <a:ext uri="{FF2B5EF4-FFF2-40B4-BE49-F238E27FC236}">
                <a16:creationId xmlns:a16="http://schemas.microsoft.com/office/drawing/2014/main" id="{00431088-410F-D0BE-B76B-B0FD5F6B8B34}"/>
              </a:ext>
            </a:extLst>
          </p:cNvPr>
          <p:cNvSpPr txBox="1"/>
          <p:nvPr/>
        </p:nvSpPr>
        <p:spPr>
          <a:xfrm>
            <a:off x="7628412" y="5075655"/>
            <a:ext cx="3712097" cy="1146723"/>
          </a:xfrm>
          <a:prstGeom prst="rect">
            <a:avLst/>
          </a:prstGeom>
          <a:noFill/>
        </p:spPr>
        <p:txBody>
          <a:bodyPr wrap="square" lIns="90000" tIns="46800" rIns="90000" bIns="46800" numCol="2" rtlCol="0">
            <a:normAutofit lnSpcReduction="10000"/>
          </a:bodyPr>
          <a:lstStyle/>
          <a:p>
            <a:pPr marL="171450" indent="-171450">
              <a:lnSpc>
                <a:spcPct val="150000"/>
              </a:lnSpc>
              <a:buFont typeface="Arial" panose="020B0604020202020204" pitchFamily="34" charset="0"/>
              <a:buChar char="•"/>
            </a:pPr>
            <a:r>
              <a:rPr lang="zh-CN" altLang="en-US" sz="1600" b="1" dirty="0"/>
              <a:t>市场反应</a:t>
            </a:r>
            <a:endParaRPr lang="en-US" altLang="zh-CN" sz="1600" b="1" dirty="0"/>
          </a:p>
          <a:p>
            <a:pPr marL="171450" indent="-171450">
              <a:lnSpc>
                <a:spcPct val="150000"/>
              </a:lnSpc>
              <a:buFont typeface="Arial" panose="020B0604020202020204" pitchFamily="34" charset="0"/>
              <a:buChar char="•"/>
            </a:pPr>
            <a:r>
              <a:rPr lang="zh-CN" altLang="en-US" sz="1600" b="1" dirty="0"/>
              <a:t>追求利益</a:t>
            </a:r>
            <a:endParaRPr lang="en-US" altLang="zh-CN" sz="1600" b="1" dirty="0"/>
          </a:p>
          <a:p>
            <a:pPr marL="171450" indent="-171450">
              <a:lnSpc>
                <a:spcPct val="150000"/>
              </a:lnSpc>
              <a:buFont typeface="Arial" panose="020B0604020202020204" pitchFamily="34" charset="0"/>
              <a:buChar char="•"/>
            </a:pPr>
            <a:r>
              <a:rPr lang="zh-CN" altLang="en-US" sz="1600" b="1" dirty="0"/>
              <a:t>购买时机</a:t>
            </a:r>
            <a:endParaRPr lang="en-US" altLang="zh-CN" sz="1600" b="1" dirty="0"/>
          </a:p>
          <a:p>
            <a:pPr marL="171450" indent="-171450">
              <a:lnSpc>
                <a:spcPct val="150000"/>
              </a:lnSpc>
              <a:buFont typeface="Arial" panose="020B0604020202020204" pitchFamily="34" charset="0"/>
              <a:buChar char="•"/>
            </a:pPr>
            <a:r>
              <a:rPr lang="zh-CN" altLang="en-US" sz="1600" b="1" dirty="0"/>
              <a:t>使用者状况</a:t>
            </a:r>
            <a:endParaRPr lang="en-US" altLang="zh-CN" sz="1600" b="1" dirty="0"/>
          </a:p>
          <a:p>
            <a:pPr marL="171450" indent="-171450">
              <a:lnSpc>
                <a:spcPct val="150000"/>
              </a:lnSpc>
              <a:buFont typeface="Arial" panose="020B0604020202020204" pitchFamily="34" charset="0"/>
              <a:buChar char="•"/>
            </a:pPr>
            <a:r>
              <a:rPr lang="zh-CN" altLang="en-US" sz="1600" b="1" dirty="0"/>
              <a:t>忠诚程度</a:t>
            </a:r>
          </a:p>
        </p:txBody>
      </p:sp>
    </p:spTree>
    <p:custDataLst>
      <p:tags r:id="rId1"/>
    </p:custDataLst>
    <p:extLst>
      <p:ext uri="{BB962C8B-B14F-4D97-AF65-F5344CB8AC3E}">
        <p14:creationId xmlns:p14="http://schemas.microsoft.com/office/powerpoint/2010/main" val="547554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3776CBD0-5814-B326-7CF3-2039319E1685}"/>
              </a:ext>
            </a:extLst>
          </p:cNvPr>
          <p:cNvGrpSpPr/>
          <p:nvPr/>
        </p:nvGrpSpPr>
        <p:grpSpPr>
          <a:xfrm>
            <a:off x="2703894" y="1187086"/>
            <a:ext cx="6960881" cy="4645563"/>
            <a:chOff x="2703894" y="1187086"/>
            <a:chExt cx="6960881" cy="4645563"/>
          </a:xfrm>
        </p:grpSpPr>
        <p:sp>
          <p:nvSpPr>
            <p:cNvPr id="4" name="圆角矩形 20">
              <a:extLst>
                <a:ext uri="{FF2B5EF4-FFF2-40B4-BE49-F238E27FC236}">
                  <a16:creationId xmlns:a16="http://schemas.microsoft.com/office/drawing/2014/main" id="{F3CA38D7-E978-903C-5713-FBEB7816919F}"/>
                </a:ext>
              </a:extLst>
            </p:cNvPr>
            <p:cNvSpPr/>
            <p:nvPr/>
          </p:nvSpPr>
          <p:spPr>
            <a:xfrm rot="2700000">
              <a:off x="7437651" y="2675913"/>
              <a:ext cx="1752600" cy="1752600"/>
            </a:xfrm>
            <a:prstGeom prst="roundRect">
              <a:avLst>
                <a:gd name="adj" fmla="val 6000"/>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19">
              <a:extLst>
                <a:ext uri="{FF2B5EF4-FFF2-40B4-BE49-F238E27FC236}">
                  <a16:creationId xmlns:a16="http://schemas.microsoft.com/office/drawing/2014/main" id="{09828E59-A061-9204-9802-10C2AE45C792}"/>
                </a:ext>
              </a:extLst>
            </p:cNvPr>
            <p:cNvSpPr/>
            <p:nvPr/>
          </p:nvSpPr>
          <p:spPr>
            <a:xfrm rot="2700000">
              <a:off x="5252261" y="2675912"/>
              <a:ext cx="1752600" cy="1752600"/>
            </a:xfrm>
            <a:prstGeom prst="roundRect">
              <a:avLst>
                <a:gd name="adj" fmla="val 6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17">
              <a:extLst>
                <a:ext uri="{FF2B5EF4-FFF2-40B4-BE49-F238E27FC236}">
                  <a16:creationId xmlns:a16="http://schemas.microsoft.com/office/drawing/2014/main" id="{763A6467-66D5-826A-1DF2-27D3539F0F96}"/>
                </a:ext>
              </a:extLst>
            </p:cNvPr>
            <p:cNvSpPr/>
            <p:nvPr/>
          </p:nvSpPr>
          <p:spPr>
            <a:xfrm rot="2700000">
              <a:off x="3066870" y="2675911"/>
              <a:ext cx="1752600" cy="1752600"/>
            </a:xfrm>
            <a:prstGeom prst="roundRect">
              <a:avLst>
                <a:gd name="adj" fmla="val 6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2E5FE72B-C3CE-30A0-C99D-68EC736A251D}"/>
                </a:ext>
              </a:extLst>
            </p:cNvPr>
            <p:cNvSpPr txBox="1"/>
            <p:nvPr/>
          </p:nvSpPr>
          <p:spPr>
            <a:xfrm>
              <a:off x="2904916" y="5007372"/>
              <a:ext cx="2076505" cy="338554"/>
            </a:xfrm>
            <a:prstGeom prst="rect">
              <a:avLst/>
            </a:prstGeom>
          </p:spPr>
          <p:txBody>
            <a:bodyPr wrap="square" rtlCol="0">
              <a:spAutoFit/>
            </a:bodyPr>
            <a:lstStyle>
              <a:defPPr>
                <a:defRPr lang="zh-CN"/>
              </a:defPPr>
              <a:lvl1pPr>
                <a:lnSpc>
                  <a:spcPts val="1500"/>
                </a:lnSpc>
                <a:defRPr sz="900"/>
              </a:lvl1pPr>
            </a:lstStyle>
            <a:p>
              <a:pPr>
                <a:lnSpc>
                  <a:spcPct val="100000"/>
                </a:lnSpc>
              </a:pPr>
              <a:r>
                <a:rPr lang="zh-CN" altLang="en-US" sz="1600" dirty="0"/>
                <a:t>用一种因素细分市场</a:t>
              </a:r>
              <a:endParaRPr lang="en-US" altLang="zh-CN" sz="1600" dirty="0"/>
            </a:p>
          </p:txBody>
        </p:sp>
        <p:sp>
          <p:nvSpPr>
            <p:cNvPr id="8" name="文本框 7">
              <a:extLst>
                <a:ext uri="{FF2B5EF4-FFF2-40B4-BE49-F238E27FC236}">
                  <a16:creationId xmlns:a16="http://schemas.microsoft.com/office/drawing/2014/main" id="{F0EA82B9-BA30-4028-89CC-FAFD0ECDFA5F}"/>
                </a:ext>
              </a:extLst>
            </p:cNvPr>
            <p:cNvSpPr txBox="1"/>
            <p:nvPr/>
          </p:nvSpPr>
          <p:spPr>
            <a:xfrm>
              <a:off x="5238218" y="5001652"/>
              <a:ext cx="1984369" cy="584775"/>
            </a:xfrm>
            <a:prstGeom prst="rect">
              <a:avLst/>
            </a:prstGeom>
          </p:spPr>
          <p:txBody>
            <a:bodyPr wrap="square" rtlCol="0">
              <a:spAutoFit/>
            </a:bodyPr>
            <a:lstStyle>
              <a:defPPr>
                <a:defRPr lang="zh-CN"/>
              </a:defPPr>
              <a:lvl1pPr>
                <a:lnSpc>
                  <a:spcPts val="1500"/>
                </a:lnSpc>
                <a:defRPr sz="900"/>
              </a:lvl1pPr>
            </a:lstStyle>
            <a:p>
              <a:pPr>
                <a:lnSpc>
                  <a:spcPct val="100000"/>
                </a:lnSpc>
              </a:pPr>
              <a:r>
                <a:rPr lang="zh-CN" altLang="en-US" sz="1600" dirty="0"/>
                <a:t>用</a:t>
              </a:r>
              <a:r>
                <a:rPr lang="en-US" altLang="zh-CN" sz="1600" dirty="0"/>
                <a:t>2~3</a:t>
              </a:r>
              <a:r>
                <a:rPr lang="zh-CN" altLang="en-US" sz="1600" dirty="0"/>
                <a:t>种因素细分市场</a:t>
              </a:r>
              <a:endParaRPr lang="en-US" altLang="zh-CN" sz="1600" dirty="0"/>
            </a:p>
          </p:txBody>
        </p:sp>
        <p:sp>
          <p:nvSpPr>
            <p:cNvPr id="9" name="文本框 8">
              <a:extLst>
                <a:ext uri="{FF2B5EF4-FFF2-40B4-BE49-F238E27FC236}">
                  <a16:creationId xmlns:a16="http://schemas.microsoft.com/office/drawing/2014/main" id="{B3F92C06-AD9F-0310-5280-B5B504849875}"/>
                </a:ext>
              </a:extLst>
            </p:cNvPr>
            <p:cNvSpPr txBox="1"/>
            <p:nvPr/>
          </p:nvSpPr>
          <p:spPr>
            <a:xfrm>
              <a:off x="3225207" y="3060126"/>
              <a:ext cx="1435925"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3200" b="1" dirty="0">
                  <a:solidFill>
                    <a:srgbClr val="FFFFFF"/>
                  </a:solidFill>
                </a:rPr>
                <a:t>01</a:t>
              </a:r>
            </a:p>
          </p:txBody>
        </p:sp>
        <p:sp>
          <p:nvSpPr>
            <p:cNvPr id="10" name="文本框 9">
              <a:extLst>
                <a:ext uri="{FF2B5EF4-FFF2-40B4-BE49-F238E27FC236}">
                  <a16:creationId xmlns:a16="http://schemas.microsoft.com/office/drawing/2014/main" id="{D3104D7D-B957-6EB9-94D4-46C2A9F41985}"/>
                </a:ext>
              </a:extLst>
            </p:cNvPr>
            <p:cNvSpPr txBox="1"/>
            <p:nvPr/>
          </p:nvSpPr>
          <p:spPr>
            <a:xfrm>
              <a:off x="3225207" y="3608777"/>
              <a:ext cx="1435925" cy="369332"/>
            </a:xfrm>
            <a:prstGeom prst="rect">
              <a:avLst/>
            </a:prstGeom>
            <a:noFill/>
          </p:spPr>
          <p:txBody>
            <a:bodyPr wrap="square" rtlCol="0">
              <a:spAutoFit/>
            </a:bodyPr>
            <a:lstStyle>
              <a:defPPr>
                <a:defRPr lang="zh-CN"/>
              </a:defPPr>
              <a:lvl1pPr>
                <a:defRPr sz="1400" b="1">
                  <a:solidFill>
                    <a:srgbClr val="FFFFFF"/>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800" dirty="0"/>
                <a:t>单一因素法</a:t>
              </a:r>
              <a:endParaRPr lang="en-US" altLang="zh-CN" sz="1800" dirty="0"/>
            </a:p>
          </p:txBody>
        </p:sp>
        <p:sp>
          <p:nvSpPr>
            <p:cNvPr id="11" name="文本框 10">
              <a:extLst>
                <a:ext uri="{FF2B5EF4-FFF2-40B4-BE49-F238E27FC236}">
                  <a16:creationId xmlns:a16="http://schemas.microsoft.com/office/drawing/2014/main" id="{4F7BF8F2-78DC-50F0-55E5-755EBBC24D22}"/>
                </a:ext>
              </a:extLst>
            </p:cNvPr>
            <p:cNvSpPr txBox="1"/>
            <p:nvPr/>
          </p:nvSpPr>
          <p:spPr>
            <a:xfrm>
              <a:off x="7479384" y="5001652"/>
              <a:ext cx="2185391" cy="830997"/>
            </a:xfrm>
            <a:prstGeom prst="rect">
              <a:avLst/>
            </a:prstGeom>
          </p:spPr>
          <p:txBody>
            <a:bodyPr wrap="square" rtlCol="0">
              <a:spAutoFit/>
            </a:bodyPr>
            <a:lstStyle>
              <a:defPPr>
                <a:defRPr lang="zh-CN"/>
              </a:defPPr>
              <a:lvl1pPr>
                <a:lnSpc>
                  <a:spcPts val="1500"/>
                </a:lnSpc>
                <a:defRPr sz="900"/>
              </a:lvl1pPr>
            </a:lstStyle>
            <a:p>
              <a:pPr>
                <a:lnSpc>
                  <a:spcPct val="100000"/>
                </a:lnSpc>
              </a:pPr>
              <a:r>
                <a:rPr lang="zh-CN" altLang="en-US" sz="1600" dirty="0"/>
                <a:t>用更多因素（一般多于三种因素）来细分市场</a:t>
              </a:r>
              <a:endParaRPr lang="en-US" altLang="zh-CN" sz="1600" dirty="0"/>
            </a:p>
          </p:txBody>
        </p:sp>
        <p:sp>
          <p:nvSpPr>
            <p:cNvPr id="12" name="文本框 11">
              <a:extLst>
                <a:ext uri="{FF2B5EF4-FFF2-40B4-BE49-F238E27FC236}">
                  <a16:creationId xmlns:a16="http://schemas.microsoft.com/office/drawing/2014/main" id="{77790DF0-E9C3-74B7-7C31-636BECA89121}"/>
                </a:ext>
              </a:extLst>
            </p:cNvPr>
            <p:cNvSpPr txBox="1"/>
            <p:nvPr/>
          </p:nvSpPr>
          <p:spPr>
            <a:xfrm>
              <a:off x="5410597" y="3060126"/>
              <a:ext cx="1435925"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3200" b="1" dirty="0">
                  <a:solidFill>
                    <a:srgbClr val="FFFFFF"/>
                  </a:solidFill>
                </a:rPr>
                <a:t>02</a:t>
              </a:r>
            </a:p>
          </p:txBody>
        </p:sp>
        <p:sp>
          <p:nvSpPr>
            <p:cNvPr id="13" name="文本框 12">
              <a:extLst>
                <a:ext uri="{FF2B5EF4-FFF2-40B4-BE49-F238E27FC236}">
                  <a16:creationId xmlns:a16="http://schemas.microsoft.com/office/drawing/2014/main" id="{FB0BCEEA-69E9-F29A-294E-1F3EB433F4BE}"/>
                </a:ext>
              </a:extLst>
            </p:cNvPr>
            <p:cNvSpPr txBox="1"/>
            <p:nvPr/>
          </p:nvSpPr>
          <p:spPr>
            <a:xfrm>
              <a:off x="5410597" y="3608777"/>
              <a:ext cx="1435925" cy="369332"/>
            </a:xfrm>
            <a:prstGeom prst="rect">
              <a:avLst/>
            </a:prstGeom>
            <a:noFill/>
          </p:spPr>
          <p:txBody>
            <a:bodyPr wrap="square" rtlCol="0">
              <a:spAutoFit/>
            </a:bodyPr>
            <a:lstStyle>
              <a:defPPr>
                <a:defRPr lang="zh-CN"/>
              </a:defPPr>
              <a:lvl1pPr>
                <a:defRPr sz="1400" b="1">
                  <a:solidFill>
                    <a:srgbClr val="FFFFFF"/>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800" dirty="0"/>
                <a:t>多种因素法</a:t>
              </a:r>
              <a:endParaRPr lang="en-US" altLang="zh-CN" sz="1800" dirty="0"/>
            </a:p>
          </p:txBody>
        </p:sp>
        <p:sp>
          <p:nvSpPr>
            <p:cNvPr id="14" name="文本框 13">
              <a:extLst>
                <a:ext uri="{FF2B5EF4-FFF2-40B4-BE49-F238E27FC236}">
                  <a16:creationId xmlns:a16="http://schemas.microsoft.com/office/drawing/2014/main" id="{1F698B31-2D8C-1F68-7254-B4235B48B44B}"/>
                </a:ext>
              </a:extLst>
            </p:cNvPr>
            <p:cNvSpPr txBox="1"/>
            <p:nvPr/>
          </p:nvSpPr>
          <p:spPr>
            <a:xfrm>
              <a:off x="7595988" y="3060126"/>
              <a:ext cx="1435925"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3200" b="1" dirty="0">
                  <a:solidFill>
                    <a:srgbClr val="FFFFFF"/>
                  </a:solidFill>
                </a:rPr>
                <a:t>03</a:t>
              </a:r>
            </a:p>
          </p:txBody>
        </p:sp>
        <p:sp>
          <p:nvSpPr>
            <p:cNvPr id="15" name="文本框 14">
              <a:extLst>
                <a:ext uri="{FF2B5EF4-FFF2-40B4-BE49-F238E27FC236}">
                  <a16:creationId xmlns:a16="http://schemas.microsoft.com/office/drawing/2014/main" id="{CFA2A965-370B-2244-06EB-4E012DE84E4A}"/>
                </a:ext>
              </a:extLst>
            </p:cNvPr>
            <p:cNvSpPr txBox="1"/>
            <p:nvPr/>
          </p:nvSpPr>
          <p:spPr>
            <a:xfrm>
              <a:off x="7595988" y="3608777"/>
              <a:ext cx="1435925" cy="369332"/>
            </a:xfrm>
            <a:prstGeom prst="rect">
              <a:avLst/>
            </a:prstGeom>
            <a:noFill/>
          </p:spPr>
          <p:txBody>
            <a:bodyPr wrap="square" rtlCol="0">
              <a:spAutoFit/>
            </a:bodyPr>
            <a:lstStyle>
              <a:defPPr>
                <a:defRPr lang="zh-CN"/>
              </a:defPPr>
              <a:lvl1pPr>
                <a:defRPr sz="1400" b="1">
                  <a:solidFill>
                    <a:srgbClr val="FFFFFF"/>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800" dirty="0"/>
                <a:t>综合因素法</a:t>
              </a:r>
              <a:endParaRPr lang="en-US" altLang="zh-CN" sz="1800" dirty="0"/>
            </a:p>
          </p:txBody>
        </p:sp>
        <p:sp>
          <p:nvSpPr>
            <p:cNvPr id="16" name="文本框 15">
              <a:extLst>
                <a:ext uri="{FF2B5EF4-FFF2-40B4-BE49-F238E27FC236}">
                  <a16:creationId xmlns:a16="http://schemas.microsoft.com/office/drawing/2014/main" id="{8065BBD8-E07D-5B65-B6D7-A3223EF4F777}"/>
                </a:ext>
              </a:extLst>
            </p:cNvPr>
            <p:cNvSpPr txBox="1"/>
            <p:nvPr/>
          </p:nvSpPr>
          <p:spPr>
            <a:xfrm>
              <a:off x="2703894" y="1187086"/>
              <a:ext cx="6784212" cy="523220"/>
            </a:xfrm>
            <a:prstGeom prst="rect">
              <a:avLst/>
            </a:prstGeom>
            <a:noFill/>
          </p:spPr>
          <p:txBody>
            <a:bodyPr wrap="square">
              <a:spAutoFit/>
            </a:bodyPr>
            <a:lstStyle/>
            <a:p>
              <a:pPr lvl="0" algn="ctr" defTabSz="913765">
                <a:buSzPct val="25000"/>
                <a:defRPr/>
              </a:pPr>
              <a:r>
                <a:rPr lang="zh-CN" altLang="en-US" sz="2800" b="1" dirty="0"/>
                <a:t>四、 市场细分的方法</a:t>
              </a:r>
              <a:endParaRPr kumimoji="0" lang="en-US" altLang="zh-CN" sz="2800" b="1" i="0" u="none" strike="noStrike" kern="1200" cap="none" spc="0" normalizeH="0" baseline="0" noProof="0" dirty="0">
                <a:ln>
                  <a:noFill/>
                </a:ln>
                <a:effectLst/>
                <a:uLnTx/>
                <a:uFillTx/>
              </a:endParaRPr>
            </a:p>
          </p:txBody>
        </p:sp>
      </p:grpSp>
      <p:sp>
        <p:nvSpPr>
          <p:cNvPr id="17" name="文本框 16">
            <a:extLst>
              <a:ext uri="{FF2B5EF4-FFF2-40B4-BE49-F238E27FC236}">
                <a16:creationId xmlns:a16="http://schemas.microsoft.com/office/drawing/2014/main" id="{02378F3D-D54B-48C7-82E9-9C8713536699}"/>
              </a:ext>
            </a:extLst>
          </p:cNvPr>
          <p:cNvSpPr txBox="1"/>
          <p:nvPr/>
        </p:nvSpPr>
        <p:spPr>
          <a:xfrm>
            <a:off x="587615" y="306753"/>
            <a:ext cx="3933014"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第一节 市场细分</a:t>
            </a:r>
            <a:endParaRPr lang="en-US" altLang="zh-CN" sz="3600" b="1" dirty="0">
              <a:solidFill>
                <a:schemeClr val="accent1">
                  <a:lumMod val="75000"/>
                </a:schemeClr>
              </a:solidFill>
              <a:latin typeface="+mn-ea"/>
            </a:endParaRPr>
          </a:p>
        </p:txBody>
      </p:sp>
    </p:spTree>
    <p:custDataLst>
      <p:tags r:id="rId1"/>
    </p:custDataLst>
    <p:extLst>
      <p:ext uri="{BB962C8B-B14F-4D97-AF65-F5344CB8AC3E}">
        <p14:creationId xmlns:p14="http://schemas.microsoft.com/office/powerpoint/2010/main" val="453101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ïšḻíḑê">
            <a:extLst>
              <a:ext uri="{FF2B5EF4-FFF2-40B4-BE49-F238E27FC236}">
                <a16:creationId xmlns:a16="http://schemas.microsoft.com/office/drawing/2014/main" id="{30162817-ED9D-A13B-90C0-A196A4D739B9}"/>
              </a:ext>
            </a:extLst>
          </p:cNvPr>
          <p:cNvGrpSpPr/>
          <p:nvPr/>
        </p:nvGrpSpPr>
        <p:grpSpPr>
          <a:xfrm>
            <a:off x="2496000" y="1192361"/>
            <a:ext cx="7200000" cy="4726890"/>
            <a:chOff x="1358430" y="1144234"/>
            <a:chExt cx="7200000" cy="4726890"/>
          </a:xfrm>
        </p:grpSpPr>
        <p:grpSp>
          <p:nvGrpSpPr>
            <p:cNvPr id="4" name="íŝ1ïḑê">
              <a:extLst>
                <a:ext uri="{FF2B5EF4-FFF2-40B4-BE49-F238E27FC236}">
                  <a16:creationId xmlns:a16="http://schemas.microsoft.com/office/drawing/2014/main" id="{4436604D-BFF0-CFD6-8409-31C9D34EF1A8}"/>
                </a:ext>
              </a:extLst>
            </p:cNvPr>
            <p:cNvGrpSpPr/>
            <p:nvPr/>
          </p:nvGrpSpPr>
          <p:grpSpPr>
            <a:xfrm>
              <a:off x="2444750" y="2316246"/>
              <a:ext cx="5027360" cy="3554878"/>
              <a:chOff x="2841651" y="1960511"/>
              <a:chExt cx="5027360" cy="3554878"/>
            </a:xfrm>
          </p:grpSpPr>
          <p:sp>
            <p:nvSpPr>
              <p:cNvPr id="7" name="iŝḷiḓê">
                <a:extLst>
                  <a:ext uri="{FF2B5EF4-FFF2-40B4-BE49-F238E27FC236}">
                    <a16:creationId xmlns:a16="http://schemas.microsoft.com/office/drawing/2014/main" id="{A3868657-9E99-D4D5-F32B-B15FB1DBD1F6}"/>
                  </a:ext>
                </a:extLst>
              </p:cNvPr>
              <p:cNvSpPr/>
              <p:nvPr/>
            </p:nvSpPr>
            <p:spPr>
              <a:xfrm>
                <a:off x="3155861" y="2742756"/>
                <a:ext cx="4398940" cy="425900"/>
              </a:xfrm>
              <a:prstGeom prst="roundRect">
                <a:avLst>
                  <a:gd name="adj" fmla="val 50000"/>
                </a:avLst>
              </a:prstGeom>
              <a:solidFill>
                <a:schemeClr val="tx1">
                  <a:lumMod val="50000"/>
                  <a:lumOff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r>
                  <a:rPr lang="en-US" altLang="zh-CN" b="1" dirty="0">
                    <a:solidFill>
                      <a:schemeClr val="tx1"/>
                    </a:solidFill>
                  </a:rPr>
                  <a:t>02.</a:t>
                </a:r>
                <a:r>
                  <a:rPr lang="zh-CN" altLang="en-US" b="1" dirty="0">
                    <a:solidFill>
                      <a:schemeClr val="tx1"/>
                    </a:solidFill>
                  </a:rPr>
                  <a:t>可盈利性</a:t>
                </a:r>
              </a:p>
            </p:txBody>
          </p:sp>
          <p:sp>
            <p:nvSpPr>
              <p:cNvPr id="8" name="îṧļîdè">
                <a:extLst>
                  <a:ext uri="{FF2B5EF4-FFF2-40B4-BE49-F238E27FC236}">
                    <a16:creationId xmlns:a16="http://schemas.microsoft.com/office/drawing/2014/main" id="{41DD5C73-0DC0-E99D-1723-F200E17ECB9F}"/>
                  </a:ext>
                </a:extLst>
              </p:cNvPr>
              <p:cNvSpPr/>
              <p:nvPr/>
            </p:nvSpPr>
            <p:spPr>
              <a:xfrm>
                <a:off x="2841651" y="1960511"/>
                <a:ext cx="5027360" cy="425900"/>
              </a:xfrm>
              <a:prstGeom prst="roundRect">
                <a:avLst>
                  <a:gd name="adj" fmla="val 50000"/>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rmAutofit/>
              </a:bodyPr>
              <a:lstStyle/>
              <a:p>
                <a:pPr algn="ctr" defTabSz="913765"/>
                <a:r>
                  <a:rPr lang="en-US" altLang="zh-CN" b="1" dirty="0">
                    <a:solidFill>
                      <a:srgbClr val="FFFFFF"/>
                    </a:solidFill>
                  </a:rPr>
                  <a:t>01.</a:t>
                </a:r>
                <a:r>
                  <a:rPr lang="zh-CN" altLang="en-US" b="1" dirty="0">
                    <a:solidFill>
                      <a:srgbClr val="FFFFFF"/>
                    </a:solidFill>
                  </a:rPr>
                  <a:t>可衡量性</a:t>
                </a:r>
              </a:p>
            </p:txBody>
          </p:sp>
          <p:sp>
            <p:nvSpPr>
              <p:cNvPr id="9" name="îsḷîḓe">
                <a:extLst>
                  <a:ext uri="{FF2B5EF4-FFF2-40B4-BE49-F238E27FC236}">
                    <a16:creationId xmlns:a16="http://schemas.microsoft.com/office/drawing/2014/main" id="{2C9481F5-57CB-AA70-701D-FE4C16FD9319}"/>
                  </a:ext>
                </a:extLst>
              </p:cNvPr>
              <p:cNvSpPr/>
              <p:nvPr/>
            </p:nvSpPr>
            <p:spPr>
              <a:xfrm>
                <a:off x="3470071" y="3525001"/>
                <a:ext cx="3770520" cy="425900"/>
              </a:xfrm>
              <a:prstGeom prst="roundRect">
                <a:avLst>
                  <a:gd name="adj" fmla="val 50000"/>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rmAutofit/>
              </a:bodyPr>
              <a:lstStyle/>
              <a:p>
                <a:pPr algn="ctr" defTabSz="913765"/>
                <a:r>
                  <a:rPr lang="en-US" altLang="zh-CN" b="1" dirty="0">
                    <a:solidFill>
                      <a:srgbClr val="FFFFFF"/>
                    </a:solidFill>
                  </a:rPr>
                  <a:t>03.</a:t>
                </a:r>
                <a:r>
                  <a:rPr lang="zh-CN" altLang="en-US" b="1" dirty="0">
                    <a:solidFill>
                      <a:srgbClr val="FFFFFF"/>
                    </a:solidFill>
                  </a:rPr>
                  <a:t>可进入性</a:t>
                </a:r>
              </a:p>
            </p:txBody>
          </p:sp>
          <p:sp>
            <p:nvSpPr>
              <p:cNvPr id="10" name="iṣ1iḓè">
                <a:extLst>
                  <a:ext uri="{FF2B5EF4-FFF2-40B4-BE49-F238E27FC236}">
                    <a16:creationId xmlns:a16="http://schemas.microsoft.com/office/drawing/2014/main" id="{F74919CF-1180-D6EC-93C3-BCE67D98E51E}"/>
                  </a:ext>
                </a:extLst>
              </p:cNvPr>
              <p:cNvSpPr/>
              <p:nvPr/>
            </p:nvSpPr>
            <p:spPr>
              <a:xfrm>
                <a:off x="3784281" y="4307246"/>
                <a:ext cx="3142100" cy="425900"/>
              </a:xfrm>
              <a:prstGeom prst="roundRect">
                <a:avLst>
                  <a:gd name="adj" fmla="val 50000"/>
                </a:avLst>
              </a:prstGeom>
              <a:solidFill>
                <a:schemeClr val="tx1">
                  <a:lumMod val="50000"/>
                  <a:lumOff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r>
                  <a:rPr lang="en-US" altLang="zh-CN" b="1" dirty="0">
                    <a:solidFill>
                      <a:schemeClr val="tx1"/>
                    </a:solidFill>
                  </a:rPr>
                  <a:t>04.</a:t>
                </a:r>
                <a:r>
                  <a:rPr lang="zh-CN" altLang="en-US" b="1" dirty="0">
                    <a:solidFill>
                      <a:schemeClr val="tx1"/>
                    </a:solidFill>
                  </a:rPr>
                  <a:t>可区分性</a:t>
                </a:r>
              </a:p>
            </p:txBody>
          </p:sp>
          <p:sp>
            <p:nvSpPr>
              <p:cNvPr id="11" name="íslîḓé">
                <a:extLst>
                  <a:ext uri="{FF2B5EF4-FFF2-40B4-BE49-F238E27FC236}">
                    <a16:creationId xmlns:a16="http://schemas.microsoft.com/office/drawing/2014/main" id="{4EB2F1EC-CC58-5DC4-0BE2-8B07658F3EBE}"/>
                  </a:ext>
                </a:extLst>
              </p:cNvPr>
              <p:cNvSpPr/>
              <p:nvPr/>
            </p:nvSpPr>
            <p:spPr>
              <a:xfrm>
                <a:off x="4098491" y="5089489"/>
                <a:ext cx="2513680" cy="425900"/>
              </a:xfrm>
              <a:prstGeom prst="roundRect">
                <a:avLst>
                  <a:gd name="adj" fmla="val 50000"/>
                </a:avLst>
              </a:prstGeom>
              <a:gradFill>
                <a:gsLst>
                  <a:gs pos="0">
                    <a:schemeClr val="accent4">
                      <a:lumMod val="60000"/>
                      <a:lumOff val="40000"/>
                    </a:schemeClr>
                  </a:gs>
                  <a:gs pos="60000">
                    <a:schemeClr val="accent4"/>
                  </a:gs>
                </a:gsLst>
                <a:lin ang="2700000" scaled="0"/>
              </a:gradFill>
              <a:ln w="57150" cap="rnd">
                <a:noFill/>
                <a:prstDash val="solid"/>
                <a:round/>
              </a:ln>
              <a:effectLst>
                <a:outerShdw blurRad="76200" dist="50800" dir="5400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rmAutofit/>
              </a:bodyPr>
              <a:lstStyle/>
              <a:p>
                <a:pPr algn="ctr" defTabSz="913765"/>
                <a:r>
                  <a:rPr lang="en-US" altLang="zh-CN" b="1" dirty="0">
                    <a:solidFill>
                      <a:srgbClr val="FFFFFF"/>
                    </a:solidFill>
                  </a:rPr>
                  <a:t>05.</a:t>
                </a:r>
                <a:r>
                  <a:rPr lang="zh-CN" altLang="en-US" b="1" dirty="0">
                    <a:solidFill>
                      <a:srgbClr val="FFFFFF"/>
                    </a:solidFill>
                  </a:rPr>
                  <a:t>行动可能性</a:t>
                </a:r>
              </a:p>
            </p:txBody>
          </p:sp>
        </p:grpSp>
        <p:sp>
          <p:nvSpPr>
            <p:cNvPr id="5" name="íṡlíḍé">
              <a:extLst>
                <a:ext uri="{FF2B5EF4-FFF2-40B4-BE49-F238E27FC236}">
                  <a16:creationId xmlns:a16="http://schemas.microsoft.com/office/drawing/2014/main" id="{918BBA92-2B46-6C4E-2660-A61D13E391D8}"/>
                </a:ext>
              </a:extLst>
            </p:cNvPr>
            <p:cNvSpPr/>
            <p:nvPr/>
          </p:nvSpPr>
          <p:spPr>
            <a:xfrm>
              <a:off x="1358430" y="1144234"/>
              <a:ext cx="7200000" cy="815667"/>
            </a:xfrm>
            <a:prstGeom prst="rect">
              <a:avLst/>
            </a:prstGeom>
          </p:spPr>
          <p:txBody>
            <a:bodyPr anchor="b" anchorCtr="0">
              <a:noAutofit/>
            </a:bodyPr>
            <a:lstStyle/>
            <a:p>
              <a:pPr algn="ctr">
                <a:buSzPct val="25000"/>
              </a:pPr>
              <a:r>
                <a:rPr lang="zh-CN" altLang="en-US" sz="2800" b="1" dirty="0"/>
                <a:t>五、 有效的市场细分</a:t>
              </a:r>
              <a:endParaRPr lang="en-US" altLang="zh-CN" sz="2800" b="1" dirty="0"/>
            </a:p>
          </p:txBody>
        </p:sp>
      </p:grpSp>
      <p:sp>
        <p:nvSpPr>
          <p:cNvPr id="16" name="文本框 15">
            <a:extLst>
              <a:ext uri="{FF2B5EF4-FFF2-40B4-BE49-F238E27FC236}">
                <a16:creationId xmlns:a16="http://schemas.microsoft.com/office/drawing/2014/main" id="{1FDC6E65-262B-4FDF-AA77-40E4638A73A4}"/>
              </a:ext>
            </a:extLst>
          </p:cNvPr>
          <p:cNvSpPr txBox="1"/>
          <p:nvPr/>
        </p:nvSpPr>
        <p:spPr>
          <a:xfrm>
            <a:off x="587615" y="306753"/>
            <a:ext cx="3933014"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第一节 市场细分</a:t>
            </a:r>
            <a:endParaRPr lang="en-US" altLang="zh-CN" sz="3600" b="1" dirty="0">
              <a:solidFill>
                <a:schemeClr val="accent1">
                  <a:lumMod val="75000"/>
                </a:schemeClr>
              </a:solidFill>
              <a:latin typeface="+mn-ea"/>
            </a:endParaRPr>
          </a:p>
        </p:txBody>
      </p:sp>
    </p:spTree>
    <p:custDataLst>
      <p:tags r:id="rId1"/>
    </p:custDataLst>
    <p:extLst>
      <p:ext uri="{BB962C8B-B14F-4D97-AF65-F5344CB8AC3E}">
        <p14:creationId xmlns:p14="http://schemas.microsoft.com/office/powerpoint/2010/main" val="19352037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ïṡ1iďè"/>
        <p:cNvGrpSpPr/>
        <p:nvPr/>
      </p:nvGrpSpPr>
      <p:grpSpPr>
        <a:xfrm>
          <a:off x="0" y="0"/>
          <a:ext cx="0" cy="0"/>
          <a:chOff x="0" y="0"/>
          <a:chExt cx="0" cy="0"/>
        </a:xfrm>
      </p:grpSpPr>
      <p:sp>
        <p:nvSpPr>
          <p:cNvPr id="2" name="文本框 1">
            <a:extLst>
              <a:ext uri="{FF2B5EF4-FFF2-40B4-BE49-F238E27FC236}">
                <a16:creationId xmlns:a16="http://schemas.microsoft.com/office/drawing/2014/main" id="{BE9C7867-78CC-2D4E-92D1-DB4B1758EC22}"/>
              </a:ext>
            </a:extLst>
          </p:cNvPr>
          <p:cNvSpPr txBox="1"/>
          <p:nvPr/>
        </p:nvSpPr>
        <p:spPr>
          <a:xfrm>
            <a:off x="587615" y="306753"/>
            <a:ext cx="3933014"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第二节  目标市场</a:t>
            </a:r>
          </a:p>
        </p:txBody>
      </p:sp>
      <p:sp>
        <p:nvSpPr>
          <p:cNvPr id="3" name="矩形 2">
            <a:extLst>
              <a:ext uri="{FF2B5EF4-FFF2-40B4-BE49-F238E27FC236}">
                <a16:creationId xmlns:a16="http://schemas.microsoft.com/office/drawing/2014/main" id="{54AC71A5-B2B9-1793-5B10-493CAF20DC4D}"/>
              </a:ext>
            </a:extLst>
          </p:cNvPr>
          <p:cNvSpPr/>
          <p:nvPr/>
        </p:nvSpPr>
        <p:spPr>
          <a:xfrm>
            <a:off x="658717" y="1135781"/>
            <a:ext cx="3614227" cy="488554"/>
          </a:xfrm>
          <a:prstGeom prst="rect">
            <a:avLst/>
          </a:prstGeom>
        </p:spPr>
        <p:txBody>
          <a:bodyPr wrap="square" anchor="b" anchorCtr="0">
            <a:noAutofit/>
          </a:bodyPr>
          <a:lstStyle/>
          <a:p>
            <a:pPr>
              <a:buSzPct val="25000"/>
            </a:pPr>
            <a:r>
              <a:rPr lang="zh-CN" altLang="en-US" sz="2400" b="1" dirty="0"/>
              <a:t>一、 目标市场的含义</a:t>
            </a:r>
            <a:endParaRPr lang="en-US" altLang="zh-CN" sz="2400" b="1" dirty="0"/>
          </a:p>
        </p:txBody>
      </p:sp>
      <p:sp>
        <p:nvSpPr>
          <p:cNvPr id="42" name="îṥḻïďè">
            <a:extLst>
              <a:ext uri="{FF2B5EF4-FFF2-40B4-BE49-F238E27FC236}">
                <a16:creationId xmlns:a16="http://schemas.microsoft.com/office/drawing/2014/main" id="{D6C179E9-A464-9F98-7874-F888AC6F4BCA}"/>
              </a:ext>
            </a:extLst>
          </p:cNvPr>
          <p:cNvSpPr/>
          <p:nvPr/>
        </p:nvSpPr>
        <p:spPr>
          <a:xfrm>
            <a:off x="1199289" y="2157760"/>
            <a:ext cx="2533081" cy="16031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zh-CN" altLang="en-US" b="1" dirty="0">
                <a:solidFill>
                  <a:schemeClr val="tx1"/>
                </a:solidFill>
              </a:rPr>
              <a:t>所谓目标市场，就是指企业在细分市场的基础上，确定企业经营活动中商品、劳务的消费对象。</a:t>
            </a:r>
            <a:endParaRPr kumimoji="1" lang="en-US" altLang="zh-CN" b="1" dirty="0">
              <a:solidFill>
                <a:schemeClr val="tx1"/>
              </a:solidFill>
            </a:endParaRPr>
          </a:p>
        </p:txBody>
      </p:sp>
      <p:sp>
        <p:nvSpPr>
          <p:cNvPr id="43" name="矩形 42">
            <a:extLst>
              <a:ext uri="{FF2B5EF4-FFF2-40B4-BE49-F238E27FC236}">
                <a16:creationId xmlns:a16="http://schemas.microsoft.com/office/drawing/2014/main" id="{445DF2FE-2B4D-6750-7D5F-7041FF7D962C}"/>
              </a:ext>
            </a:extLst>
          </p:cNvPr>
          <p:cNvSpPr/>
          <p:nvPr/>
        </p:nvSpPr>
        <p:spPr>
          <a:xfrm>
            <a:off x="658717" y="4294289"/>
            <a:ext cx="3614227" cy="488555"/>
          </a:xfrm>
          <a:prstGeom prst="rect">
            <a:avLst/>
          </a:prstGeom>
        </p:spPr>
        <p:txBody>
          <a:bodyPr wrap="square" anchor="b" anchorCtr="0">
            <a:noAutofit/>
          </a:bodyPr>
          <a:lstStyle/>
          <a:p>
            <a:pPr>
              <a:buSzPct val="25000"/>
            </a:pPr>
            <a:r>
              <a:rPr lang="zh-CN" altLang="en-US" sz="2400" b="1" dirty="0"/>
              <a:t>二、 目标市场的选择</a:t>
            </a:r>
            <a:endParaRPr lang="en-US" altLang="zh-CN" sz="2400" b="1" dirty="0"/>
          </a:p>
        </p:txBody>
      </p:sp>
      <p:pic>
        <p:nvPicPr>
          <p:cNvPr id="5" name="第四章 STP战略">
            <a:hlinkClick r:id="" action="ppaction://media"/>
            <a:extLst>
              <a:ext uri="{FF2B5EF4-FFF2-40B4-BE49-F238E27FC236}">
                <a16:creationId xmlns:a16="http://schemas.microsoft.com/office/drawing/2014/main" id="{04EB2B3E-5D8F-4520-9F41-8F9411A1DD66}"/>
              </a:ext>
            </a:extLst>
          </p:cNvPr>
          <p:cNvPicPr>
            <a:picLocks noChangeAspect="1"/>
          </p:cNvPicPr>
          <p:nvPr>
            <a:videoFile r:link="rId3"/>
            <p:extLst>
              <p:ext uri="{DAA4B4D4-6D71-4841-9C94-3DE7FCFB9230}">
                <p14:media xmlns:p14="http://schemas.microsoft.com/office/powerpoint/2010/main" r:embed="rId2"/>
              </p:ext>
            </p:extLst>
          </p:nvPr>
        </p:nvPicPr>
        <p:blipFill>
          <a:blip r:embed="rId5"/>
          <a:stretch>
            <a:fillRect/>
          </a:stretch>
        </p:blipFill>
        <p:spPr>
          <a:xfrm>
            <a:off x="3970496" y="1624335"/>
            <a:ext cx="7897124" cy="4442132"/>
          </a:xfrm>
          <a:prstGeom prst="rect">
            <a:avLst/>
          </a:prstGeom>
        </p:spPr>
      </p:pic>
    </p:spTree>
    <p:custDataLst>
      <p:tags r:id="rId1"/>
    </p:custDataLst>
    <p:extLst>
      <p:ext uri="{BB962C8B-B14F-4D97-AF65-F5344CB8AC3E}">
        <p14:creationId xmlns:p14="http://schemas.microsoft.com/office/powerpoint/2010/main" val="17038946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102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ïsḻíḍê"/>
        <p:cNvGrpSpPr/>
        <p:nvPr/>
      </p:nvGrpSpPr>
      <p:grpSpPr>
        <a:xfrm>
          <a:off x="0" y="0"/>
          <a:ext cx="0" cy="0"/>
          <a:chOff x="0" y="0"/>
          <a:chExt cx="0" cy="0"/>
        </a:xfrm>
      </p:grpSpPr>
      <p:grpSp>
        <p:nvGrpSpPr>
          <p:cNvPr id="21" name="组合 20">
            <a:extLst>
              <a:ext uri="{FF2B5EF4-FFF2-40B4-BE49-F238E27FC236}">
                <a16:creationId xmlns:a16="http://schemas.microsoft.com/office/drawing/2014/main" id="{935F790A-7AA7-4677-BDAC-624F6216C80D}"/>
              </a:ext>
            </a:extLst>
          </p:cNvPr>
          <p:cNvGrpSpPr/>
          <p:nvPr/>
        </p:nvGrpSpPr>
        <p:grpSpPr>
          <a:xfrm>
            <a:off x="1382118" y="2357161"/>
            <a:ext cx="9812231" cy="3463549"/>
            <a:chOff x="721360" y="2349727"/>
            <a:chExt cx="9812231" cy="3463549"/>
          </a:xfrm>
        </p:grpSpPr>
        <p:grpSp>
          <p:nvGrpSpPr>
            <p:cNvPr id="22" name="组合 21">
              <a:extLst>
                <a:ext uri="{FF2B5EF4-FFF2-40B4-BE49-F238E27FC236}">
                  <a16:creationId xmlns:a16="http://schemas.microsoft.com/office/drawing/2014/main" id="{56B6480C-1C17-4078-A9E5-2BFD7B4D284A}"/>
                </a:ext>
              </a:extLst>
            </p:cNvPr>
            <p:cNvGrpSpPr/>
            <p:nvPr/>
          </p:nvGrpSpPr>
          <p:grpSpPr>
            <a:xfrm>
              <a:off x="4883492" y="2349727"/>
              <a:ext cx="5650099" cy="3451276"/>
              <a:chOff x="252254" y="2431038"/>
              <a:chExt cx="7728543" cy="3451276"/>
            </a:xfrm>
          </p:grpSpPr>
          <p:sp>
            <p:nvSpPr>
              <p:cNvPr id="33" name="íṡliḓê">
                <a:extLst>
                  <a:ext uri="{FF2B5EF4-FFF2-40B4-BE49-F238E27FC236}">
                    <a16:creationId xmlns:a16="http://schemas.microsoft.com/office/drawing/2014/main" id="{2D112489-3F04-443A-B244-5D46C606FC1B}"/>
                  </a:ext>
                </a:extLst>
              </p:cNvPr>
              <p:cNvSpPr/>
              <p:nvPr/>
            </p:nvSpPr>
            <p:spPr>
              <a:xfrm>
                <a:off x="252254" y="2431038"/>
                <a:ext cx="7715148" cy="806450"/>
              </a:xfrm>
              <a:prstGeom prst="rect">
                <a:avLst/>
              </a:prstGeom>
              <a:solidFill>
                <a:schemeClr val="accent1">
                  <a:lumMod val="20000"/>
                  <a:lumOff val="80000"/>
                  <a:alpha val="4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2000" b="1" dirty="0">
                  <a:solidFill>
                    <a:srgbClr val="FFFFFF"/>
                  </a:solidFill>
                </a:endParaRPr>
              </a:p>
            </p:txBody>
          </p:sp>
          <p:sp>
            <p:nvSpPr>
              <p:cNvPr id="34" name="íṧļiďe">
                <a:extLst>
                  <a:ext uri="{FF2B5EF4-FFF2-40B4-BE49-F238E27FC236}">
                    <a16:creationId xmlns:a16="http://schemas.microsoft.com/office/drawing/2014/main" id="{FB7BDCB0-DD2E-4C99-98ED-1BFB9D9D1A64}"/>
                  </a:ext>
                </a:extLst>
              </p:cNvPr>
              <p:cNvSpPr/>
              <p:nvPr/>
            </p:nvSpPr>
            <p:spPr>
              <a:xfrm>
                <a:off x="252254" y="3754925"/>
                <a:ext cx="7715147" cy="806450"/>
              </a:xfrm>
              <a:prstGeom prst="rect">
                <a:avLst/>
              </a:prstGeom>
              <a:solidFill>
                <a:schemeClr val="accent1">
                  <a:lumMod val="20000"/>
                  <a:lumOff val="80000"/>
                  <a:alpha val="4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2000" b="1" dirty="0">
                  <a:solidFill>
                    <a:srgbClr val="FFFFFF"/>
                  </a:solidFill>
                </a:endParaRPr>
              </a:p>
            </p:txBody>
          </p:sp>
          <p:sp>
            <p:nvSpPr>
              <p:cNvPr id="35" name="iṧḻïdé">
                <a:extLst>
                  <a:ext uri="{FF2B5EF4-FFF2-40B4-BE49-F238E27FC236}">
                    <a16:creationId xmlns:a16="http://schemas.microsoft.com/office/drawing/2014/main" id="{5D38C034-391C-48E4-8F9F-12E23C57BA34}"/>
                  </a:ext>
                </a:extLst>
              </p:cNvPr>
              <p:cNvSpPr/>
              <p:nvPr/>
            </p:nvSpPr>
            <p:spPr>
              <a:xfrm>
                <a:off x="252254" y="5075864"/>
                <a:ext cx="7728543" cy="806450"/>
              </a:xfrm>
              <a:prstGeom prst="rect">
                <a:avLst/>
              </a:prstGeom>
              <a:solidFill>
                <a:schemeClr val="accent1">
                  <a:lumMod val="20000"/>
                  <a:lumOff val="80000"/>
                  <a:alpha val="4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en-US" altLang="zh-CN" sz="2000" b="1" dirty="0">
                  <a:solidFill>
                    <a:srgbClr val="FFFFFF"/>
                  </a:solidFill>
                </a:endParaRPr>
              </a:p>
            </p:txBody>
          </p:sp>
        </p:grpSp>
        <p:sp>
          <p:nvSpPr>
            <p:cNvPr id="23" name="ïṣliḓè">
              <a:extLst>
                <a:ext uri="{FF2B5EF4-FFF2-40B4-BE49-F238E27FC236}">
                  <a16:creationId xmlns:a16="http://schemas.microsoft.com/office/drawing/2014/main" id="{329434E7-E029-4220-A2CE-0B224A124650}"/>
                </a:ext>
              </a:extLst>
            </p:cNvPr>
            <p:cNvSpPr/>
            <p:nvPr/>
          </p:nvSpPr>
          <p:spPr>
            <a:xfrm>
              <a:off x="721360" y="2352675"/>
              <a:ext cx="2824728" cy="806450"/>
            </a:xfrm>
            <a:prstGeom prst="rect">
              <a:avLst/>
            </a:prstGeom>
            <a:solidFill>
              <a:schemeClr val="accent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r>
                <a:rPr lang="en-US" altLang="zh-CN" sz="2000" b="1" dirty="0">
                  <a:solidFill>
                    <a:srgbClr val="FFFFFF"/>
                  </a:solidFill>
                </a:rPr>
                <a:t>1.</a:t>
              </a:r>
              <a:r>
                <a:rPr lang="zh-CN" altLang="en-US" sz="2000" b="1" dirty="0">
                  <a:solidFill>
                    <a:srgbClr val="FFFFFF"/>
                  </a:solidFill>
                </a:rPr>
                <a:t>无差异市场营销策略</a:t>
              </a:r>
              <a:endParaRPr lang="en-US" altLang="zh-CN" sz="2000" b="1" dirty="0">
                <a:solidFill>
                  <a:srgbClr val="FFFFFF"/>
                </a:solidFill>
              </a:endParaRPr>
            </a:p>
          </p:txBody>
        </p:sp>
        <p:sp>
          <p:nvSpPr>
            <p:cNvPr id="24" name="íśḷîḍe">
              <a:extLst>
                <a:ext uri="{FF2B5EF4-FFF2-40B4-BE49-F238E27FC236}">
                  <a16:creationId xmlns:a16="http://schemas.microsoft.com/office/drawing/2014/main" id="{FFFAF446-1E7C-4A77-8D86-E490FE8E7294}"/>
                </a:ext>
              </a:extLst>
            </p:cNvPr>
            <p:cNvSpPr txBox="1"/>
            <p:nvPr/>
          </p:nvSpPr>
          <p:spPr>
            <a:xfrm>
              <a:off x="4918528" y="2450876"/>
              <a:ext cx="5451266" cy="584775"/>
            </a:xfrm>
            <a:prstGeom prst="rect">
              <a:avLst/>
            </a:prstGeom>
            <a:noFill/>
            <a:ln>
              <a:noFill/>
            </a:ln>
          </p:spPr>
          <p:txBody>
            <a:bodyPr wrap="square" lIns="91440" tIns="45720" rIns="91440" bIns="45720" anchor="t" anchorCtr="0">
              <a:spAutoFit/>
            </a:bodyPr>
            <a:lstStyle/>
            <a:p>
              <a:pPr lvl="0" defTabSz="913765">
                <a:buSzPct val="25000"/>
                <a:defRPr/>
              </a:pPr>
              <a:r>
                <a:rPr lang="zh-CN" altLang="en-US" sz="1600" b="1" dirty="0"/>
                <a:t>无差异市场营销策略是指企业以整个市场（全部细分市场）为目标市场，提供单一的产品，采用单一的营销策略组合。</a:t>
              </a:r>
              <a:endParaRPr kumimoji="0" lang="en-US" altLang="zh-CN" sz="1600" b="1" i="0" u="none" strike="noStrike" kern="1200" cap="none" spc="0" normalizeH="0" baseline="0" noProof="0" dirty="0">
                <a:ln>
                  <a:noFill/>
                </a:ln>
                <a:effectLst/>
                <a:uLnTx/>
                <a:uFillTx/>
              </a:endParaRPr>
            </a:p>
          </p:txBody>
        </p:sp>
        <p:sp>
          <p:nvSpPr>
            <p:cNvPr id="25" name="îşḷîḍê">
              <a:extLst>
                <a:ext uri="{FF2B5EF4-FFF2-40B4-BE49-F238E27FC236}">
                  <a16:creationId xmlns:a16="http://schemas.microsoft.com/office/drawing/2014/main" id="{C5B9B285-2424-433E-9283-63EEBF8FEC16}"/>
                </a:ext>
              </a:extLst>
            </p:cNvPr>
            <p:cNvSpPr/>
            <p:nvPr/>
          </p:nvSpPr>
          <p:spPr>
            <a:xfrm>
              <a:off x="721360" y="3673614"/>
              <a:ext cx="2824728" cy="806450"/>
            </a:xfrm>
            <a:prstGeom prst="rect">
              <a:avLst/>
            </a:prstGeom>
            <a:solidFill>
              <a:schemeClr val="accent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r>
                <a:rPr lang="en-US" altLang="zh-CN" sz="2000" b="1" dirty="0">
                  <a:solidFill>
                    <a:srgbClr val="FFFFFF"/>
                  </a:solidFill>
                </a:rPr>
                <a:t>2.</a:t>
              </a:r>
              <a:r>
                <a:rPr lang="zh-CN" altLang="en-US" sz="2000" b="1" dirty="0">
                  <a:solidFill>
                    <a:srgbClr val="FFFFFF"/>
                  </a:solidFill>
                </a:rPr>
                <a:t>差异性市场营销策略</a:t>
              </a:r>
              <a:endParaRPr lang="en-US" altLang="zh-CN" sz="2000" b="1" dirty="0">
                <a:solidFill>
                  <a:srgbClr val="FFFFFF"/>
                </a:solidFill>
              </a:endParaRPr>
            </a:p>
          </p:txBody>
        </p:sp>
        <p:sp>
          <p:nvSpPr>
            <p:cNvPr id="26" name="íśḻïḍê">
              <a:extLst>
                <a:ext uri="{FF2B5EF4-FFF2-40B4-BE49-F238E27FC236}">
                  <a16:creationId xmlns:a16="http://schemas.microsoft.com/office/drawing/2014/main" id="{DDDD8CC7-D5E3-475D-869C-66825F6FAA8A}"/>
                </a:ext>
              </a:extLst>
            </p:cNvPr>
            <p:cNvSpPr/>
            <p:nvPr/>
          </p:nvSpPr>
          <p:spPr>
            <a:xfrm>
              <a:off x="721360" y="4994553"/>
              <a:ext cx="2824728" cy="806450"/>
            </a:xfrm>
            <a:prstGeom prst="rect">
              <a:avLst/>
            </a:prstGeom>
            <a:solidFill>
              <a:schemeClr val="accent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r>
                <a:rPr lang="en-US" altLang="zh-CN" sz="2000" b="1" dirty="0">
                  <a:solidFill>
                    <a:srgbClr val="FFFFFF"/>
                  </a:solidFill>
                </a:rPr>
                <a:t>3.</a:t>
              </a:r>
              <a:r>
                <a:rPr lang="zh-CN" altLang="en-US" sz="2000" b="1" dirty="0">
                  <a:solidFill>
                    <a:srgbClr val="FFFFFF"/>
                  </a:solidFill>
                </a:rPr>
                <a:t>集中性市场营销策略</a:t>
              </a:r>
            </a:p>
          </p:txBody>
        </p:sp>
        <p:grpSp>
          <p:nvGrpSpPr>
            <p:cNvPr id="27" name="组合 26">
              <a:extLst>
                <a:ext uri="{FF2B5EF4-FFF2-40B4-BE49-F238E27FC236}">
                  <a16:creationId xmlns:a16="http://schemas.microsoft.com/office/drawing/2014/main" id="{1B405130-B346-4921-88E3-874299BB4ACC}"/>
                </a:ext>
              </a:extLst>
            </p:cNvPr>
            <p:cNvGrpSpPr/>
            <p:nvPr/>
          </p:nvGrpSpPr>
          <p:grpSpPr>
            <a:xfrm>
              <a:off x="4135633" y="2597213"/>
              <a:ext cx="155323" cy="2946615"/>
              <a:chOff x="7688380" y="2752951"/>
              <a:chExt cx="155323" cy="2946615"/>
            </a:xfrm>
          </p:grpSpPr>
          <p:sp>
            <p:nvSpPr>
              <p:cNvPr id="30" name="iṧľïḓé">
                <a:extLst>
                  <a:ext uri="{FF2B5EF4-FFF2-40B4-BE49-F238E27FC236}">
                    <a16:creationId xmlns:a16="http://schemas.microsoft.com/office/drawing/2014/main" id="{9A90C172-C51F-426E-BF50-306DE4824521}"/>
                  </a:ext>
                </a:extLst>
              </p:cNvPr>
              <p:cNvSpPr/>
              <p:nvPr/>
            </p:nvSpPr>
            <p:spPr>
              <a:xfrm>
                <a:off x="7694512" y="2752951"/>
                <a:ext cx="146050" cy="292100"/>
              </a:xfrm>
              <a:custGeom>
                <a:avLst/>
                <a:gdLst>
                  <a:gd name="connsiteX0" fmla="*/ 0 w 177800"/>
                  <a:gd name="connsiteY0" fmla="*/ 0 h 355600"/>
                  <a:gd name="connsiteX1" fmla="*/ 177800 w 177800"/>
                  <a:gd name="connsiteY1" fmla="*/ 177800 h 355600"/>
                  <a:gd name="connsiteX2" fmla="*/ 12700 w 177800"/>
                  <a:gd name="connsiteY2" fmla="*/ 355600 h 355600"/>
                </a:gdLst>
                <a:ahLst/>
                <a:cxnLst>
                  <a:cxn ang="0">
                    <a:pos x="connsiteX0" y="connsiteY0"/>
                  </a:cxn>
                  <a:cxn ang="0">
                    <a:pos x="connsiteX1" y="connsiteY1"/>
                  </a:cxn>
                  <a:cxn ang="0">
                    <a:pos x="connsiteX2" y="connsiteY2"/>
                  </a:cxn>
                </a:cxnLst>
                <a:rect l="l" t="t" r="r" b="b"/>
                <a:pathLst>
                  <a:path w="177800" h="355600">
                    <a:moveTo>
                      <a:pt x="0" y="0"/>
                    </a:moveTo>
                    <a:lnTo>
                      <a:pt x="177800" y="177800"/>
                    </a:lnTo>
                    <a:lnTo>
                      <a:pt x="12700" y="355600"/>
                    </a:lnTo>
                  </a:path>
                </a:pathLst>
              </a:custGeom>
              <a:noFill/>
              <a:ln w="15875">
                <a:solidFill>
                  <a:schemeClr val="tx1">
                    <a:lumMod val="50000"/>
                    <a:lumOff val="50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iṥḷïďé">
                <a:extLst>
                  <a:ext uri="{FF2B5EF4-FFF2-40B4-BE49-F238E27FC236}">
                    <a16:creationId xmlns:a16="http://schemas.microsoft.com/office/drawing/2014/main" id="{D1FF4732-9A96-4987-AC09-173DA9DBA3F9}"/>
                  </a:ext>
                </a:extLst>
              </p:cNvPr>
              <p:cNvSpPr/>
              <p:nvPr/>
            </p:nvSpPr>
            <p:spPr>
              <a:xfrm>
                <a:off x="7688380" y="4086526"/>
                <a:ext cx="146050" cy="292100"/>
              </a:xfrm>
              <a:custGeom>
                <a:avLst/>
                <a:gdLst>
                  <a:gd name="connsiteX0" fmla="*/ 0 w 177800"/>
                  <a:gd name="connsiteY0" fmla="*/ 0 h 355600"/>
                  <a:gd name="connsiteX1" fmla="*/ 177800 w 177800"/>
                  <a:gd name="connsiteY1" fmla="*/ 177800 h 355600"/>
                  <a:gd name="connsiteX2" fmla="*/ 12700 w 177800"/>
                  <a:gd name="connsiteY2" fmla="*/ 355600 h 355600"/>
                </a:gdLst>
                <a:ahLst/>
                <a:cxnLst>
                  <a:cxn ang="0">
                    <a:pos x="connsiteX0" y="connsiteY0"/>
                  </a:cxn>
                  <a:cxn ang="0">
                    <a:pos x="connsiteX1" y="connsiteY1"/>
                  </a:cxn>
                  <a:cxn ang="0">
                    <a:pos x="connsiteX2" y="connsiteY2"/>
                  </a:cxn>
                </a:cxnLst>
                <a:rect l="l" t="t" r="r" b="b"/>
                <a:pathLst>
                  <a:path w="177800" h="355600">
                    <a:moveTo>
                      <a:pt x="0" y="0"/>
                    </a:moveTo>
                    <a:lnTo>
                      <a:pt x="177800" y="177800"/>
                    </a:lnTo>
                    <a:lnTo>
                      <a:pt x="12700" y="355600"/>
                    </a:lnTo>
                  </a:path>
                </a:pathLst>
              </a:custGeom>
              <a:noFill/>
              <a:ln w="15875">
                <a:solidFill>
                  <a:schemeClr val="tx1">
                    <a:lumMod val="50000"/>
                    <a:lumOff val="50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islidê">
                <a:extLst>
                  <a:ext uri="{FF2B5EF4-FFF2-40B4-BE49-F238E27FC236}">
                    <a16:creationId xmlns:a16="http://schemas.microsoft.com/office/drawing/2014/main" id="{2789024C-6178-4F99-B919-245386937667}"/>
                  </a:ext>
                </a:extLst>
              </p:cNvPr>
              <p:cNvSpPr/>
              <p:nvPr/>
            </p:nvSpPr>
            <p:spPr>
              <a:xfrm>
                <a:off x="7697653" y="5407466"/>
                <a:ext cx="146050" cy="292100"/>
              </a:xfrm>
              <a:custGeom>
                <a:avLst/>
                <a:gdLst>
                  <a:gd name="connsiteX0" fmla="*/ 0 w 177800"/>
                  <a:gd name="connsiteY0" fmla="*/ 0 h 355600"/>
                  <a:gd name="connsiteX1" fmla="*/ 177800 w 177800"/>
                  <a:gd name="connsiteY1" fmla="*/ 177800 h 355600"/>
                  <a:gd name="connsiteX2" fmla="*/ 12700 w 177800"/>
                  <a:gd name="connsiteY2" fmla="*/ 355600 h 355600"/>
                </a:gdLst>
                <a:ahLst/>
                <a:cxnLst>
                  <a:cxn ang="0">
                    <a:pos x="connsiteX0" y="connsiteY0"/>
                  </a:cxn>
                  <a:cxn ang="0">
                    <a:pos x="connsiteX1" y="connsiteY1"/>
                  </a:cxn>
                  <a:cxn ang="0">
                    <a:pos x="connsiteX2" y="connsiteY2"/>
                  </a:cxn>
                </a:cxnLst>
                <a:rect l="l" t="t" r="r" b="b"/>
                <a:pathLst>
                  <a:path w="177800" h="355600">
                    <a:moveTo>
                      <a:pt x="0" y="0"/>
                    </a:moveTo>
                    <a:lnTo>
                      <a:pt x="177800" y="177800"/>
                    </a:lnTo>
                    <a:lnTo>
                      <a:pt x="12700" y="355600"/>
                    </a:lnTo>
                  </a:path>
                </a:pathLst>
              </a:custGeom>
              <a:noFill/>
              <a:ln w="15875">
                <a:solidFill>
                  <a:schemeClr val="tx1">
                    <a:lumMod val="50000"/>
                    <a:lumOff val="50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íśḷîḍe">
              <a:extLst>
                <a:ext uri="{FF2B5EF4-FFF2-40B4-BE49-F238E27FC236}">
                  <a16:creationId xmlns:a16="http://schemas.microsoft.com/office/drawing/2014/main" id="{7A34557B-C433-4EC5-A234-72D19D6AEC61}"/>
                </a:ext>
              </a:extLst>
            </p:cNvPr>
            <p:cNvSpPr txBox="1"/>
            <p:nvPr/>
          </p:nvSpPr>
          <p:spPr>
            <a:xfrm>
              <a:off x="4883492" y="3646622"/>
              <a:ext cx="5640306" cy="830997"/>
            </a:xfrm>
            <a:prstGeom prst="rect">
              <a:avLst/>
            </a:prstGeom>
            <a:noFill/>
            <a:ln>
              <a:noFill/>
            </a:ln>
          </p:spPr>
          <p:txBody>
            <a:bodyPr wrap="square" lIns="91440" tIns="45720" rIns="91440" bIns="45720" anchor="t" anchorCtr="0">
              <a:spAutoFit/>
            </a:bodyPr>
            <a:lstStyle/>
            <a:p>
              <a:pPr defTabSz="913765">
                <a:buSzPct val="25000"/>
                <a:defRPr/>
              </a:pPr>
              <a:r>
                <a:rPr lang="zh-CN" altLang="en-US" sz="1600" b="1" dirty="0"/>
                <a:t>差异性市场营销策略是指企业在对市场进行细分的基础上，根据各细分市场的不同需要，分别设计不同的产品，并运用不同的市场营销策略组合，服务于各细分市场。</a:t>
              </a:r>
            </a:p>
          </p:txBody>
        </p:sp>
        <p:sp>
          <p:nvSpPr>
            <p:cNvPr id="29" name="íśḷîḍe">
              <a:extLst>
                <a:ext uri="{FF2B5EF4-FFF2-40B4-BE49-F238E27FC236}">
                  <a16:creationId xmlns:a16="http://schemas.microsoft.com/office/drawing/2014/main" id="{91A4ED59-9929-470F-9716-6F72D96792F7}"/>
                </a:ext>
              </a:extLst>
            </p:cNvPr>
            <p:cNvSpPr txBox="1"/>
            <p:nvPr/>
          </p:nvSpPr>
          <p:spPr>
            <a:xfrm>
              <a:off x="4883492" y="4982279"/>
              <a:ext cx="5605269" cy="830997"/>
            </a:xfrm>
            <a:prstGeom prst="rect">
              <a:avLst/>
            </a:prstGeom>
            <a:noFill/>
            <a:ln>
              <a:noFill/>
            </a:ln>
          </p:spPr>
          <p:txBody>
            <a:bodyPr wrap="square" lIns="91440" tIns="45720" rIns="91440" bIns="45720" anchor="t" anchorCtr="0">
              <a:spAutoFit/>
            </a:bodyPr>
            <a:lstStyle/>
            <a:p>
              <a:pPr lvl="0" defTabSz="913765">
                <a:buSzPct val="25000"/>
                <a:defRPr/>
              </a:pPr>
              <a:r>
                <a:rPr lang="zh-CN" altLang="en-US" sz="1600" b="1" dirty="0"/>
                <a:t>集中性市场营销策略是指企业集中全部力量于一个或极少数几个对企业最有利的细分市场，提供能满足这些细分市场需求的产品，以期在竞争中获取优势。</a:t>
              </a:r>
            </a:p>
          </p:txBody>
        </p:sp>
      </p:grpSp>
      <p:sp>
        <p:nvSpPr>
          <p:cNvPr id="36" name="文本框 35">
            <a:extLst>
              <a:ext uri="{FF2B5EF4-FFF2-40B4-BE49-F238E27FC236}">
                <a16:creationId xmlns:a16="http://schemas.microsoft.com/office/drawing/2014/main" id="{06D07393-DB8A-4EC2-86CC-F2792EEE2AAF}"/>
              </a:ext>
            </a:extLst>
          </p:cNvPr>
          <p:cNvSpPr txBox="1"/>
          <p:nvPr/>
        </p:nvSpPr>
        <p:spPr>
          <a:xfrm>
            <a:off x="587615" y="306753"/>
            <a:ext cx="3933014"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第二节  目标市场</a:t>
            </a:r>
          </a:p>
        </p:txBody>
      </p:sp>
      <p:sp>
        <p:nvSpPr>
          <p:cNvPr id="37" name="íṡlíḍé">
            <a:extLst>
              <a:ext uri="{FF2B5EF4-FFF2-40B4-BE49-F238E27FC236}">
                <a16:creationId xmlns:a16="http://schemas.microsoft.com/office/drawing/2014/main" id="{D1FDAC3E-5792-4A09-8B9E-70A784093133}"/>
              </a:ext>
            </a:extLst>
          </p:cNvPr>
          <p:cNvSpPr/>
          <p:nvPr/>
        </p:nvSpPr>
        <p:spPr>
          <a:xfrm>
            <a:off x="2496000" y="1309763"/>
            <a:ext cx="7200000" cy="646331"/>
          </a:xfrm>
          <a:prstGeom prst="rect">
            <a:avLst/>
          </a:prstGeom>
        </p:spPr>
        <p:txBody>
          <a:bodyPr anchor="b" anchorCtr="0">
            <a:noAutofit/>
          </a:bodyPr>
          <a:lstStyle/>
          <a:p>
            <a:pPr algn="ctr">
              <a:buSzPct val="25000"/>
            </a:pPr>
            <a:r>
              <a:rPr lang="zh-CN" altLang="en-US" sz="2800" b="1" dirty="0"/>
              <a:t>三、 目标市场的营销策略</a:t>
            </a:r>
            <a:endParaRPr lang="en-US" altLang="zh-CN" sz="2800" b="1" dirty="0"/>
          </a:p>
        </p:txBody>
      </p:sp>
    </p:spTree>
    <p:custDataLst>
      <p:tags r:id="rId1"/>
    </p:custDataLst>
    <p:extLst>
      <p:ext uri="{BB962C8B-B14F-4D97-AF65-F5344CB8AC3E}">
        <p14:creationId xmlns:p14="http://schemas.microsoft.com/office/powerpoint/2010/main" val="13616227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96d66d06-29e4-4c55-8ef9-3d684654efe2">
            <a:extLst>
              <a:ext uri="{FF2B5EF4-FFF2-40B4-BE49-F238E27FC236}">
                <a16:creationId xmlns:a16="http://schemas.microsoft.com/office/drawing/2014/main" id="{8FD62843-D67D-732C-91EA-D79AA495E8F5}"/>
              </a:ext>
            </a:extLst>
          </p:cNvPr>
          <p:cNvGrpSpPr>
            <a:grpSpLocks noChangeAspect="1"/>
          </p:cNvGrpSpPr>
          <p:nvPr/>
        </p:nvGrpSpPr>
        <p:grpSpPr>
          <a:xfrm>
            <a:off x="0" y="0"/>
            <a:ext cx="12192000" cy="6858000"/>
            <a:chOff x="0" y="0"/>
            <a:chExt cx="12192000" cy="6858000"/>
          </a:xfrm>
        </p:grpSpPr>
        <p:sp>
          <p:nvSpPr>
            <p:cNvPr id="4" name="矩形 3">
              <a:extLst>
                <a:ext uri="{FF2B5EF4-FFF2-40B4-BE49-F238E27FC236}">
                  <a16:creationId xmlns:a16="http://schemas.microsoft.com/office/drawing/2014/main" id="{0C5F2F32-D800-7A33-4772-F8D8C69DDD05}"/>
                </a:ext>
              </a:extLst>
            </p:cNvPr>
            <p:cNvSpPr/>
            <p:nvPr/>
          </p:nvSpPr>
          <p:spPr>
            <a:xfrm>
              <a:off x="0" y="0"/>
              <a:ext cx="12192000" cy="6858000"/>
            </a:xfrm>
            <a:prstGeom prst="rect">
              <a:avLst/>
            </a:prstGeom>
            <a:solidFill>
              <a:schemeClr val="tx1">
                <a:lumMod val="50000"/>
                <a:lumOff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矩形: 圆角 4">
              <a:extLst>
                <a:ext uri="{FF2B5EF4-FFF2-40B4-BE49-F238E27FC236}">
                  <a16:creationId xmlns:a16="http://schemas.microsoft.com/office/drawing/2014/main" id="{260C480B-CDF0-F3D3-81BD-58CBCFF60A64}"/>
                </a:ext>
              </a:extLst>
            </p:cNvPr>
            <p:cNvSpPr/>
            <p:nvPr/>
          </p:nvSpPr>
          <p:spPr>
            <a:xfrm>
              <a:off x="673100" y="1130300"/>
              <a:ext cx="10845800" cy="5003799"/>
            </a:xfrm>
            <a:prstGeom prst="roundRect">
              <a:avLst>
                <a:gd name="adj" fmla="val 1777"/>
              </a:avLst>
            </a:prstGeom>
            <a:solidFill>
              <a:schemeClr val="bg1"/>
            </a:solidFill>
            <a:ln>
              <a:noFill/>
            </a:ln>
            <a:effectLst>
              <a:outerShdw blurRad="203200" dist="101600" dir="348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mc:AlternateContent xmlns:mc="http://schemas.openxmlformats.org/markup-compatibility/2006" xmlns:cx1="http://schemas.microsoft.com/office/drawing/2015/9/8/chartex">
          <mc:Choice Requires="cx1">
            <p:graphicFrame>
              <p:nvGraphicFramePr>
                <p:cNvPr id="6" name="图表 5">
                  <a:extLst>
                    <a:ext uri="{FF2B5EF4-FFF2-40B4-BE49-F238E27FC236}">
                      <a16:creationId xmlns:a16="http://schemas.microsoft.com/office/drawing/2014/main" id="{90FF8042-CB10-FFAA-F101-C88C7CDE95C4}"/>
                    </a:ext>
                  </a:extLst>
                </p:cNvPr>
                <p:cNvGraphicFramePr/>
                <p:nvPr>
                  <p:extLst>
                    <p:ext uri="{D42A27DB-BD31-4B8C-83A1-F6EECF244321}">
                      <p14:modId xmlns:p14="http://schemas.microsoft.com/office/powerpoint/2010/main" val="378506508"/>
                    </p:ext>
                  </p:extLst>
                </p:nvPr>
              </p:nvGraphicFramePr>
              <p:xfrm>
                <a:off x="5127655" y="2985942"/>
                <a:ext cx="5872602" cy="3001384"/>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6" name="图表 5">
                  <a:extLst>
                    <a:ext uri="{FF2B5EF4-FFF2-40B4-BE49-F238E27FC236}">
                      <a16:creationId xmlns:a16="http://schemas.microsoft.com/office/drawing/2014/main" id="{90FF8042-CB10-FFAA-F101-C88C7CDE95C4}"/>
                    </a:ext>
                  </a:extLst>
                </p:cNvPr>
                <p:cNvPicPr>
                  <a:picLocks noGrp="1" noRot="1" noChangeAspect="1" noMove="1" noResize="1" noEditPoints="1" noAdjustHandles="1" noChangeArrowheads="1" noChangeShapeType="1"/>
                </p:cNvPicPr>
                <p:nvPr/>
              </p:nvPicPr>
              <p:blipFill>
                <a:blip r:embed="rId4"/>
                <a:stretch>
                  <a:fillRect/>
                </a:stretch>
              </p:blipFill>
              <p:spPr>
                <a:xfrm>
                  <a:off x="5127655" y="2985942"/>
                  <a:ext cx="5872602" cy="3001384"/>
                </a:xfrm>
                <a:prstGeom prst="rect">
                  <a:avLst/>
                </a:prstGeom>
              </p:spPr>
            </p:pic>
          </mc:Fallback>
        </mc:AlternateContent>
        <p:sp>
          <p:nvSpPr>
            <p:cNvPr id="7" name="文本框 6">
              <a:extLst>
                <a:ext uri="{FF2B5EF4-FFF2-40B4-BE49-F238E27FC236}">
                  <a16:creationId xmlns:a16="http://schemas.microsoft.com/office/drawing/2014/main" id="{297C867F-ED9A-AFB3-91A1-F30FC0989EDE}"/>
                </a:ext>
              </a:extLst>
            </p:cNvPr>
            <p:cNvSpPr txBox="1"/>
            <p:nvPr/>
          </p:nvSpPr>
          <p:spPr>
            <a:xfrm>
              <a:off x="1095290" y="1544039"/>
              <a:ext cx="3341956" cy="954107"/>
            </a:xfrm>
            <a:prstGeom prst="rect">
              <a:avLst/>
            </a:prstGeom>
            <a:noFill/>
          </p:spPr>
          <p:txBody>
            <a:bodyPr wrap="square">
              <a:spAutoFit/>
            </a:bodyPr>
            <a:lstStyle/>
            <a:p>
              <a:pPr lvl="0" defTabSz="913765">
                <a:buSzPct val="25000"/>
                <a:defRPr/>
              </a:pPr>
              <a:r>
                <a:rPr lang="zh-CN" altLang="en-US" sz="2800" b="1" dirty="0">
                  <a:solidFill>
                    <a:schemeClr val="accent3"/>
                  </a:solidFill>
                </a:rPr>
                <a:t>四、 影响目标市场营销策略的因素</a:t>
              </a:r>
              <a:endParaRPr kumimoji="0" lang="en-US" altLang="zh-CN" sz="2800" b="1" i="0" u="none" strike="noStrike" kern="1200" cap="none" spc="0" normalizeH="0" baseline="0" noProof="0" dirty="0">
                <a:ln>
                  <a:noFill/>
                </a:ln>
                <a:effectLst/>
                <a:uLnTx/>
                <a:uFillTx/>
              </a:endParaRPr>
            </a:p>
          </p:txBody>
        </p:sp>
        <p:cxnSp>
          <p:nvCxnSpPr>
            <p:cNvPr id="8" name="直接连接符 7">
              <a:extLst>
                <a:ext uri="{FF2B5EF4-FFF2-40B4-BE49-F238E27FC236}">
                  <a16:creationId xmlns:a16="http://schemas.microsoft.com/office/drawing/2014/main" id="{B4C7FDF7-8B2D-3120-24C6-5C69CCF24BDC}"/>
                </a:ext>
              </a:extLst>
            </p:cNvPr>
            <p:cNvCxnSpPr>
              <a:cxnSpLocks/>
            </p:cNvCxnSpPr>
            <p:nvPr/>
          </p:nvCxnSpPr>
          <p:spPr>
            <a:xfrm>
              <a:off x="1174750" y="2571282"/>
              <a:ext cx="9842500" cy="0"/>
            </a:xfrm>
            <a:prstGeom prst="line">
              <a:avLst/>
            </a:prstGeom>
            <a:ln>
              <a:solidFill>
                <a:schemeClr val="tx1">
                  <a:lumMod val="50000"/>
                  <a:lumOff val="50000"/>
                  <a:alpha val="20000"/>
                </a:schemeClr>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11E598A1-5255-F2F9-0D5B-5C33C5E29FAE}"/>
                </a:ext>
              </a:extLst>
            </p:cNvPr>
            <p:cNvSpPr txBox="1"/>
            <p:nvPr/>
          </p:nvSpPr>
          <p:spPr>
            <a:xfrm>
              <a:off x="1095290" y="2719415"/>
              <a:ext cx="2498015" cy="400110"/>
            </a:xfrm>
            <a:prstGeom prst="rect">
              <a:avLst/>
            </a:prstGeom>
            <a:noFill/>
          </p:spPr>
          <p:txBody>
            <a:bodyPr wrap="square">
              <a:spAutoFit/>
            </a:bodyPr>
            <a:lstStyle/>
            <a:p>
              <a:r>
                <a:rPr lang="en-US" altLang="zh-CN" sz="2000" b="1" dirty="0"/>
                <a:t>1.</a:t>
              </a:r>
              <a:r>
                <a:rPr lang="zh-CN" altLang="en-US" sz="2000" b="1" dirty="0"/>
                <a:t>企业资源</a:t>
              </a:r>
              <a:endParaRPr lang="en-US" altLang="zh-CN" sz="2000" b="1" dirty="0"/>
            </a:p>
          </p:txBody>
        </p:sp>
        <p:sp>
          <p:nvSpPr>
            <p:cNvPr id="12" name="文本框 11">
              <a:extLst>
                <a:ext uri="{FF2B5EF4-FFF2-40B4-BE49-F238E27FC236}">
                  <a16:creationId xmlns:a16="http://schemas.microsoft.com/office/drawing/2014/main" id="{DC502EE6-DD2C-B543-F439-E3812260C77C}"/>
                </a:ext>
              </a:extLst>
            </p:cNvPr>
            <p:cNvSpPr txBox="1"/>
            <p:nvPr/>
          </p:nvSpPr>
          <p:spPr>
            <a:xfrm>
              <a:off x="1095290" y="3267657"/>
              <a:ext cx="2498015" cy="400110"/>
            </a:xfrm>
            <a:prstGeom prst="rect">
              <a:avLst/>
            </a:prstGeom>
            <a:noFill/>
          </p:spPr>
          <p:txBody>
            <a:bodyPr wrap="square">
              <a:spAutoFit/>
            </a:bodyPr>
            <a:lstStyle/>
            <a:p>
              <a:r>
                <a:rPr lang="en-US" altLang="zh-CN" sz="2000" b="1" dirty="0">
                  <a:solidFill>
                    <a:schemeClr val="accent3"/>
                  </a:solidFill>
                </a:rPr>
                <a:t>2.</a:t>
              </a:r>
              <a:r>
                <a:rPr lang="zh-CN" altLang="en-US" sz="2000" b="1" dirty="0">
                  <a:solidFill>
                    <a:schemeClr val="accent3"/>
                  </a:solidFill>
                </a:rPr>
                <a:t>产品的同质性</a:t>
              </a:r>
              <a:endParaRPr lang="en-US" altLang="zh-CN" sz="2000" b="1" dirty="0">
                <a:solidFill>
                  <a:schemeClr val="accent3"/>
                </a:solidFill>
              </a:endParaRPr>
            </a:p>
          </p:txBody>
        </p:sp>
      </p:grpSp>
      <p:sp>
        <p:nvSpPr>
          <p:cNvPr id="14" name="文本框 13">
            <a:extLst>
              <a:ext uri="{FF2B5EF4-FFF2-40B4-BE49-F238E27FC236}">
                <a16:creationId xmlns:a16="http://schemas.microsoft.com/office/drawing/2014/main" id="{9599FCDC-5E51-4F8D-AF55-E342DC63B85A}"/>
              </a:ext>
            </a:extLst>
          </p:cNvPr>
          <p:cNvSpPr txBox="1"/>
          <p:nvPr/>
        </p:nvSpPr>
        <p:spPr>
          <a:xfrm>
            <a:off x="587615" y="306753"/>
            <a:ext cx="3933014" cy="646331"/>
          </a:xfrm>
          <a:prstGeom prst="rect">
            <a:avLst/>
          </a:prstGeom>
          <a:solidFill>
            <a:schemeClr val="bg2"/>
          </a:solidFill>
        </p:spPr>
        <p:txBody>
          <a:bodyPr wrap="square" rtlCol="0">
            <a:spAutoFit/>
          </a:bodyPr>
          <a:lstStyle/>
          <a:p>
            <a:r>
              <a:rPr lang="zh-CN" altLang="en-US" sz="3600" b="1" dirty="0">
                <a:solidFill>
                  <a:schemeClr val="accent1">
                    <a:lumMod val="75000"/>
                  </a:schemeClr>
                </a:solidFill>
                <a:latin typeface="+mn-ea"/>
              </a:rPr>
              <a:t>第二节  目标市场</a:t>
            </a:r>
            <a:endParaRPr lang="en-US" altLang="zh-CN" sz="3600" b="1" dirty="0">
              <a:solidFill>
                <a:schemeClr val="accent1">
                  <a:lumMod val="75000"/>
                </a:schemeClr>
              </a:solidFill>
              <a:latin typeface="+mn-ea"/>
            </a:endParaRPr>
          </a:p>
        </p:txBody>
      </p:sp>
      <p:sp>
        <p:nvSpPr>
          <p:cNvPr id="15" name="文本框 14">
            <a:extLst>
              <a:ext uri="{FF2B5EF4-FFF2-40B4-BE49-F238E27FC236}">
                <a16:creationId xmlns:a16="http://schemas.microsoft.com/office/drawing/2014/main" id="{3E15C9BF-13E7-413F-A6B3-1E1EC351E79E}"/>
              </a:ext>
            </a:extLst>
          </p:cNvPr>
          <p:cNvSpPr txBox="1"/>
          <p:nvPr/>
        </p:nvSpPr>
        <p:spPr>
          <a:xfrm>
            <a:off x="1095289" y="3812210"/>
            <a:ext cx="2498015" cy="400110"/>
          </a:xfrm>
          <a:prstGeom prst="rect">
            <a:avLst/>
          </a:prstGeom>
          <a:noFill/>
        </p:spPr>
        <p:txBody>
          <a:bodyPr wrap="square">
            <a:spAutoFit/>
          </a:bodyPr>
          <a:lstStyle/>
          <a:p>
            <a:r>
              <a:rPr lang="en-US" altLang="zh-CN" sz="2000" b="1" dirty="0">
                <a:solidFill>
                  <a:schemeClr val="accent3"/>
                </a:solidFill>
              </a:rPr>
              <a:t>3.</a:t>
            </a:r>
            <a:r>
              <a:rPr lang="zh-CN" altLang="en-US" sz="2000" b="1" dirty="0">
                <a:solidFill>
                  <a:schemeClr val="accent3"/>
                </a:solidFill>
              </a:rPr>
              <a:t>产品的生命周期</a:t>
            </a:r>
            <a:endParaRPr lang="en-US" altLang="zh-CN" sz="2000" b="1" dirty="0">
              <a:solidFill>
                <a:schemeClr val="accent3"/>
              </a:solidFill>
            </a:endParaRPr>
          </a:p>
        </p:txBody>
      </p:sp>
      <p:sp>
        <p:nvSpPr>
          <p:cNvPr id="16" name="文本框 15">
            <a:extLst>
              <a:ext uri="{FF2B5EF4-FFF2-40B4-BE49-F238E27FC236}">
                <a16:creationId xmlns:a16="http://schemas.microsoft.com/office/drawing/2014/main" id="{99C39456-4DDC-42E8-A316-1A2F4BB36760}"/>
              </a:ext>
            </a:extLst>
          </p:cNvPr>
          <p:cNvSpPr txBox="1"/>
          <p:nvPr/>
        </p:nvSpPr>
        <p:spPr>
          <a:xfrm>
            <a:off x="1095289" y="4356763"/>
            <a:ext cx="2498015" cy="400110"/>
          </a:xfrm>
          <a:prstGeom prst="rect">
            <a:avLst/>
          </a:prstGeom>
          <a:noFill/>
        </p:spPr>
        <p:txBody>
          <a:bodyPr wrap="square">
            <a:spAutoFit/>
          </a:bodyPr>
          <a:lstStyle/>
          <a:p>
            <a:r>
              <a:rPr lang="en-US" altLang="zh-CN" sz="2000" b="1" dirty="0">
                <a:solidFill>
                  <a:schemeClr val="accent3"/>
                </a:solidFill>
              </a:rPr>
              <a:t>4.</a:t>
            </a:r>
            <a:r>
              <a:rPr lang="zh-CN" altLang="en-US" sz="2000" b="1" dirty="0">
                <a:solidFill>
                  <a:schemeClr val="accent3"/>
                </a:solidFill>
              </a:rPr>
              <a:t>市场的同质性</a:t>
            </a:r>
            <a:endParaRPr lang="en-US" altLang="zh-CN" sz="2000" b="1" dirty="0">
              <a:solidFill>
                <a:schemeClr val="accent3"/>
              </a:solidFill>
            </a:endParaRPr>
          </a:p>
        </p:txBody>
      </p:sp>
      <p:sp>
        <p:nvSpPr>
          <p:cNvPr id="17" name="文本框 16">
            <a:extLst>
              <a:ext uri="{FF2B5EF4-FFF2-40B4-BE49-F238E27FC236}">
                <a16:creationId xmlns:a16="http://schemas.microsoft.com/office/drawing/2014/main" id="{49E8121C-46A1-460C-9EE4-96D1DA2B6C4E}"/>
              </a:ext>
            </a:extLst>
          </p:cNvPr>
          <p:cNvSpPr txBox="1"/>
          <p:nvPr/>
        </p:nvSpPr>
        <p:spPr>
          <a:xfrm>
            <a:off x="1095289" y="4901316"/>
            <a:ext cx="2498015" cy="400110"/>
          </a:xfrm>
          <a:prstGeom prst="rect">
            <a:avLst/>
          </a:prstGeom>
          <a:noFill/>
        </p:spPr>
        <p:txBody>
          <a:bodyPr wrap="square">
            <a:spAutoFit/>
          </a:bodyPr>
          <a:lstStyle/>
          <a:p>
            <a:r>
              <a:rPr lang="en-US" altLang="zh-CN" sz="2000" b="1" dirty="0">
                <a:solidFill>
                  <a:schemeClr val="accent3"/>
                </a:solidFill>
              </a:rPr>
              <a:t>5.</a:t>
            </a:r>
            <a:r>
              <a:rPr lang="zh-CN" altLang="en-US" sz="2000" b="1" dirty="0">
                <a:solidFill>
                  <a:schemeClr val="accent3"/>
                </a:solidFill>
              </a:rPr>
              <a:t>竞争对手</a:t>
            </a:r>
            <a:endParaRPr lang="en-US" altLang="zh-CN" sz="2000" b="1" dirty="0">
              <a:solidFill>
                <a:schemeClr val="accent3"/>
              </a:solidFill>
            </a:endParaRPr>
          </a:p>
        </p:txBody>
      </p:sp>
    </p:spTree>
    <p:custDataLst>
      <p:tags r:id="rId1"/>
    </p:custDataLst>
    <p:extLst>
      <p:ext uri="{BB962C8B-B14F-4D97-AF65-F5344CB8AC3E}">
        <p14:creationId xmlns:p14="http://schemas.microsoft.com/office/powerpoint/2010/main" val="31576340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HEME" val="#782110"/>
  <p:tag name="ISLIDE.TEMPLATE" val="#854149"/>
</p:tagLst>
</file>

<file path=ppt/tags/tag10.xml><?xml version="1.0" encoding="utf-8"?>
<p:tagLst xmlns:a="http://schemas.openxmlformats.org/drawingml/2006/main" xmlns:r="http://schemas.openxmlformats.org/officeDocument/2006/relationships" xmlns:p="http://schemas.openxmlformats.org/presentationml/2006/main">
  <p:tag name="ISLIDE.SMARTDIAGRAM" val="#785416;"/>
</p:tagLst>
</file>

<file path=ppt/tags/tag11.xml><?xml version="1.0" encoding="utf-8"?>
<p:tagLst xmlns:a="http://schemas.openxmlformats.org/drawingml/2006/main" xmlns:r="http://schemas.openxmlformats.org/officeDocument/2006/relationships" xmlns:p="http://schemas.openxmlformats.org/presentationml/2006/main">
  <p:tag name="ISLIDE.DIAGRAM" val="#839825;"/>
  <p:tag name="ISLIDE.TEMPLATE" val="https://www.islide.cc;"/>
</p:tagLst>
</file>

<file path=ppt/tags/tag12.xml><?xml version="1.0" encoding="utf-8"?>
<p:tagLst xmlns:a="http://schemas.openxmlformats.org/drawingml/2006/main" xmlns:r="http://schemas.openxmlformats.org/officeDocument/2006/relationships" xmlns:p="http://schemas.openxmlformats.org/presentationml/2006/main">
  <p:tag name="ISLIDE.SMARTDIAGRAM" val="#577286;"/>
  <p:tag name="ISLIDE.TEMPLATE" val="https://www.islide.cc;"/>
</p:tagLst>
</file>

<file path=ppt/tags/tag13.xml><?xml version="1.0" encoding="utf-8"?>
<p:tagLst xmlns:a="http://schemas.openxmlformats.org/drawingml/2006/main" xmlns:r="http://schemas.openxmlformats.org/officeDocument/2006/relationships" xmlns:p="http://schemas.openxmlformats.org/presentationml/2006/main">
  <p:tag name="ISLIDE.DIAGRAM" val="#748419;"/>
</p:tagLst>
</file>

<file path=ppt/tags/tag2.xml><?xml version="1.0" encoding="utf-8"?>
<p:tagLst xmlns:a="http://schemas.openxmlformats.org/drawingml/2006/main" xmlns:r="http://schemas.openxmlformats.org/officeDocument/2006/relationships" xmlns:p="http://schemas.openxmlformats.org/presentationml/2006/main">
  <p:tag name="ISLIDE.THEME" val="https://www.islide.cc;"/>
  <p:tag name="ISLIDE.TEMPLAT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THEME" val="https://www.islide.cc;"/>
  <p:tag name="ISLIDE.TEMPLATE" val="https://www.islide.cc;"/>
</p:tagLst>
</file>

<file path=ppt/tags/tag4.xml><?xml version="1.0" encoding="utf-8"?>
<p:tagLst xmlns:a="http://schemas.openxmlformats.org/drawingml/2006/main" xmlns:r="http://schemas.openxmlformats.org/officeDocument/2006/relationships" xmlns:p="http://schemas.openxmlformats.org/presentationml/2006/main">
  <p:tag name="ISLIDE.DIAGRAM" val="#803350;"/>
  <p:tag name="ISLIDE.TEMPLATE" val="https://www.islide.cc;"/>
</p:tagLst>
</file>

<file path=ppt/tags/tag5.xml><?xml version="1.0" encoding="utf-8"?>
<p:tagLst xmlns:a="http://schemas.openxmlformats.org/drawingml/2006/main" xmlns:r="http://schemas.openxmlformats.org/officeDocument/2006/relationships" xmlns:p="http://schemas.openxmlformats.org/presentationml/2006/main">
  <p:tag name="ISLIDE.DIAGRAM" val="#195826;"/>
</p:tagLst>
</file>

<file path=ppt/tags/tag6.xml><?xml version="1.0" encoding="utf-8"?>
<p:tagLst xmlns:a="http://schemas.openxmlformats.org/drawingml/2006/main" xmlns:r="http://schemas.openxmlformats.org/officeDocument/2006/relationships" xmlns:p="http://schemas.openxmlformats.org/presentationml/2006/main">
  <p:tag name="ISLIDE.DIAGRAM" val="#577122;"/>
</p:tagLst>
</file>

<file path=ppt/tags/tag7.xml><?xml version="1.0" encoding="utf-8"?>
<p:tagLst xmlns:a="http://schemas.openxmlformats.org/drawingml/2006/main" xmlns:r="http://schemas.openxmlformats.org/officeDocument/2006/relationships" xmlns:p="http://schemas.openxmlformats.org/presentationml/2006/main">
  <p:tag name="ISLIDE.DIAGRAM" val="#537647;"/>
</p:tagLst>
</file>

<file path=ppt/tags/tag8.xml><?xml version="1.0" encoding="utf-8"?>
<p:tagLst xmlns:a="http://schemas.openxmlformats.org/drawingml/2006/main" xmlns:r="http://schemas.openxmlformats.org/officeDocument/2006/relationships" xmlns:p="http://schemas.openxmlformats.org/presentationml/2006/main">
  <p:tag name="ISLIDE.DIAGRAM" val="#803350;"/>
  <p:tag name="ISLIDE.TEMPLATE" val="https://www.islide.cc;"/>
</p:tagLst>
</file>

<file path=ppt/tags/tag9.xml><?xml version="1.0" encoding="utf-8"?>
<p:tagLst xmlns:a="http://schemas.openxmlformats.org/drawingml/2006/main" xmlns:r="http://schemas.openxmlformats.org/officeDocument/2006/relationships" xmlns:p="http://schemas.openxmlformats.org/presentationml/2006/main">
  <p:tag name="ISLIDE.DIAGRAM" val="#798929;"/>
  <p:tag name="ISLIDE.TEMPLATE" val="https://www.islide.cc;"/>
</p:tagLst>
</file>

<file path=ppt/theme/theme1.xml><?xml version="1.0" encoding="utf-8"?>
<a:theme xmlns:a="http://schemas.openxmlformats.org/drawingml/2006/main" name="Designed by iSlide">
  <a:themeElements>
    <a:clrScheme name="iSlide VI标准">
      <a:dk1>
        <a:srgbClr val="000000"/>
      </a:dk1>
      <a:lt1>
        <a:srgbClr val="FFFFFF"/>
      </a:lt1>
      <a:dk2>
        <a:srgbClr val="778495"/>
      </a:dk2>
      <a:lt2>
        <a:srgbClr val="F0F0F0"/>
      </a:lt2>
      <a:accent1>
        <a:srgbClr val="0236DE"/>
      </a:accent1>
      <a:accent2>
        <a:srgbClr val="5DA6FF"/>
      </a:accent2>
      <a:accent3>
        <a:srgbClr val="585858"/>
      </a:accent3>
      <a:accent4>
        <a:srgbClr val="757575"/>
      </a:accent4>
      <a:accent5>
        <a:srgbClr val="A8A8A8"/>
      </a:accent5>
      <a:accent6>
        <a:srgbClr val="BEBEBE"/>
      </a:accent6>
      <a:hlink>
        <a:srgbClr val="4472C4"/>
      </a:hlink>
      <a:folHlink>
        <a:srgbClr val="BFBFBF"/>
      </a:folHlink>
    </a:clrScheme>
    <a:fontScheme name="标准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Default.potx" id="{1D9758C4-BF53-48D5-9F51-21F468A6C710}" vid="{F0E1EFAF-5478-48F0-8152-DA9350739AF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Nicky</Template>
  <TotalTime>147</TotalTime>
  <Words>624</Words>
  <Application>Microsoft Office PowerPoint</Application>
  <PresentationFormat>宽屏</PresentationFormat>
  <Paragraphs>98</Paragraphs>
  <Slides>12</Slides>
  <Notes>0</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12</vt:i4>
      </vt:variant>
    </vt:vector>
  </HeadingPairs>
  <TitlesOfParts>
    <vt:vector size="17" baseType="lpstr">
      <vt:lpstr>等线</vt:lpstr>
      <vt:lpstr>思源黑体 CN Medium</vt:lpstr>
      <vt:lpstr>微软雅黑</vt:lpstr>
      <vt:lpstr>Arial</vt:lpstr>
      <vt:lpstr>Designed by iSlide</vt:lpstr>
      <vt:lpstr>市场营销基础  （第四版）</vt:lpstr>
      <vt:lpstr> STP战略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iSlide</Manager>
  <Company>iSlide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Nicky</dc:creator>
  <cp:lastModifiedBy>Administrator</cp:lastModifiedBy>
  <cp:revision>16</cp:revision>
  <cp:lastPrinted>2022-04-27T16:00:00Z</cp:lastPrinted>
  <dcterms:created xsi:type="dcterms:W3CDTF">2022-04-27T16:00:00Z</dcterms:created>
  <dcterms:modified xsi:type="dcterms:W3CDTF">2024-12-30T07:19:44Z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EMPLATE">
    <vt:lpwstr>00d0c912-f426-4ca5-bd3c-bdcf0ad2c6d2</vt:lpwstr>
  </property>
</Properties>
</file>