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5" r:id="rId2"/>
    <p:sldId id="298" r:id="rId3"/>
    <p:sldId id="278" r:id="rId4"/>
    <p:sldId id="287" r:id="rId5"/>
    <p:sldId id="300" r:id="rId6"/>
    <p:sldId id="301" r:id="rId7"/>
    <p:sldId id="290" r:id="rId8"/>
    <p:sldId id="302" r:id="rId9"/>
    <p:sldId id="289" r:id="rId10"/>
    <p:sldId id="273" r:id="rId11"/>
    <p:sldId id="288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6DE"/>
    <a:srgbClr val="08080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100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chemeClr val="accent1">
                  <a:lumMod val="20000"/>
                  <a:lumOff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NO.1</c:v>
                </c:pt>
                <c:pt idx="1">
                  <c:v>NO.2</c:v>
                </c:pt>
                <c:pt idx="2">
                  <c:v>NO.3</c:v>
                </c:pt>
                <c:pt idx="3">
                  <c:v>NO.4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199-4FA4-9145-150FC530F3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NO.1</c:v>
                </c:pt>
                <c:pt idx="1">
                  <c:v>NO.2</c:v>
                </c:pt>
                <c:pt idx="2">
                  <c:v>NO.3</c:v>
                </c:pt>
                <c:pt idx="3">
                  <c:v>NO.4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7199-4FA4-9145-150FC530F35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NO.1</c:v>
                </c:pt>
                <c:pt idx="1">
                  <c:v>NO.2</c:v>
                </c:pt>
                <c:pt idx="2">
                  <c:v>NO.3</c:v>
                </c:pt>
                <c:pt idx="3">
                  <c:v>NO.4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7199-4FA4-9145-150FC530F3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3492576"/>
        <c:axId val="733501984"/>
      </c:lineChart>
      <c:catAx>
        <c:axId val="73349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3501984"/>
        <c:crosses val="autoZero"/>
        <c:auto val="1"/>
        <c:lblAlgn val="ctr"/>
        <c:lblOffset val="100"/>
        <c:noMultiLvlLbl val="0"/>
      </c:catAx>
      <c:valAx>
        <c:axId val="733501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34925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2024/12/30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86f7116f-2083-4da5-b387-2492656312cb.source.default.zh-Hans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3519-AA41-4C8F-81B1-98F81BDCD1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772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ABB45D9-6195-2C03-31DC-7C86EFE3A4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821180"/>
            <a:ext cx="6078728" cy="3677453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6600" b="1" dirty="0">
                <a:solidFill>
                  <a:srgbClr val="080808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6200000">
            <a:off x="9609497" y="3378440"/>
            <a:ext cx="3308353" cy="535853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spcBef>
                <a:spcPts val="0"/>
              </a:spcBef>
              <a:buNone/>
              <a:defRPr lang="zh-CN" altLang="en-US" sz="1800">
                <a:solidFill>
                  <a:srgbClr val="080808"/>
                </a:solidFill>
              </a:defRPr>
            </a:lvl1pPr>
          </a:lstStyle>
          <a:p>
            <a:pPr marL="228600" lvl="0" indent="-228600" defTabSz="914354"/>
            <a:r>
              <a:rPr lang="en-US" altLang="zh-CN" dirty="0"/>
              <a:t>Click to edit Master subtitle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9128" y="5837829"/>
            <a:ext cx="4779772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rgbClr val="080808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4EF3F9F2-2DBE-4016-9D2B-F5CF4BE8EB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723900"/>
            <a:ext cx="1039091" cy="296271"/>
          </a:xfrm>
        </p:spPr>
        <p:txBody>
          <a:bodyPr vert="horz" wrap="none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rgbClr val="080808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LGOO HERE</a:t>
            </a:r>
          </a:p>
        </p:txBody>
      </p:sp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FE6FF3-E480-4C96-9DE0-054940E7C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27552-8942-46E8-901A-44C076C97C35}" type="datetime1">
              <a:rPr lang="en-US" altLang="zh-CN" smtClean="0"/>
              <a:t>12/30/2024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5DFAA1-D4C3-4306-A3AE-0641E3581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F5093CC-EA8F-46CC-95E3-14466C6B74F0}" type="datetime1">
              <a:rPr lang="en-US" altLang="zh-CN" smtClean="0"/>
              <a:t>12/30/2024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ïšḻï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D00D908D-7526-37F0-F2E7-B71F9E41FD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628576"/>
            <a:ext cx="5731164" cy="204803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>
                <a:solidFill>
                  <a:srgbClr val="080808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4676614"/>
            <a:ext cx="5731164" cy="526761"/>
          </a:xfrm>
        </p:spPr>
        <p:txBody>
          <a:bodyPr>
            <a:normAutofit/>
          </a:bodyPr>
          <a:lstStyle>
            <a:lvl1pPr marL="0" indent="0">
              <a:buNone/>
              <a:defRPr lang="en-US" altLang="zh-CN" sz="1800" kern="12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78DDA6B8-FDAD-D7D7-0619-6B13C254D9EF}"/>
              </a:ext>
            </a:extLst>
          </p:cNvPr>
          <p:cNvGrpSpPr/>
          <p:nvPr userDrawn="1"/>
        </p:nvGrpSpPr>
        <p:grpSpPr>
          <a:xfrm>
            <a:off x="673100" y="382369"/>
            <a:ext cx="5260975" cy="692050"/>
            <a:chOff x="673100" y="382369"/>
            <a:chExt cx="5260975" cy="69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1BC8B43-5E76-9566-53E3-46B177BA16BD}"/>
                </a:ext>
              </a:extLst>
            </p:cNvPr>
            <p:cNvSpPr/>
            <p:nvPr userDrawn="1"/>
          </p:nvSpPr>
          <p:spPr>
            <a:xfrm>
              <a:off x="673100" y="1028700"/>
              <a:ext cx="5260975" cy="4571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68EBA65-D957-152A-8327-F5804E1142FF}"/>
                </a:ext>
              </a:extLst>
            </p:cNvPr>
            <p:cNvSpPr txBox="1"/>
            <p:nvPr userDrawn="1"/>
          </p:nvSpPr>
          <p:spPr>
            <a:xfrm>
              <a:off x="673100" y="382369"/>
              <a:ext cx="29546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输入标题文字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C9D6027-F7C7-4EF3-85DD-09E27ACE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A9A1-9141-4F02-9C55-8DE17B37F989}" type="datetime1">
              <a:rPr lang="en-US" altLang="zh-CN" smtClean="0"/>
              <a:t>12/30/2024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262BA1-A5A7-45F4-B365-E880E1C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0CF1E8-0939-4B4D-A4D3-E47E208F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3D53DD3A-53BE-3520-5288-B60BAF9BF0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1832374"/>
            <a:ext cx="10858500" cy="2772786"/>
          </a:xfrm>
        </p:spPr>
        <p:txBody>
          <a:bodyPr vert="horz" lIns="91440" tIns="45720" rIns="91440" bIns="45720" rtlCol="0" anchor="b">
            <a:noAutofit/>
          </a:bodyPr>
          <a:lstStyle>
            <a:lvl1pPr marL="0" indent="0" algn="ctr">
              <a:buNone/>
              <a:defRPr lang="en-US" altLang="zh-CN" sz="7200" b="1" smtClean="0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DC428848-58C6-4501-8214-B803889F27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22392" y="5837829"/>
            <a:ext cx="609650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rgbClr val="080808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A34661-10B5-98E1-484B-E4714F7AB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B7D77DD-8D4F-659F-BB34-A026BFFAA1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22352D-98D1-ECD9-1AD6-3FB5D940102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FE03BF2-D8AF-46DF-AE0F-0C217AE83FF5}" type="datetime1">
              <a:rPr lang="en-US" altLang="zh-CN" smtClean="0"/>
              <a:t>12/30/2024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27BEC2C-B284-1680-E5D9-F9A79602C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1405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3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FE03BF2-D8AF-46DF-AE0F-0C217AE83FF5}" type="datetime1">
              <a:rPr lang="en-US" altLang="zh-CN" smtClean="0"/>
              <a:t>12/30/2024</a:t>
            </a:fld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6" r:id="rId7"/>
    <p:sldLayoutId id="2147483658" r:id="rId8"/>
    <p:sldLayoutId id="214748365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2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šḻî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şḷiḑè">
            <a:extLst>
              <a:ext uri="{FF2B5EF4-FFF2-40B4-BE49-F238E27FC236}">
                <a16:creationId xmlns:a16="http://schemas.microsoft.com/office/drawing/2014/main" id="{EC3BD327-8548-FA21-9184-6315F1921B21}"/>
              </a:ext>
            </a:extLst>
          </p:cNvPr>
          <p:cNvSpPr/>
          <p:nvPr/>
        </p:nvSpPr>
        <p:spPr>
          <a:xfrm>
            <a:off x="660399" y="3200400"/>
            <a:ext cx="4507501" cy="28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8" name="íš1iḍe">
            <a:extLst>
              <a:ext uri="{FF2B5EF4-FFF2-40B4-BE49-F238E27FC236}">
                <a16:creationId xmlns:a16="http://schemas.microsoft.com/office/drawing/2014/main" id="{1DE2FCBB-DDFE-37B5-A5BC-225C4690FD26}"/>
              </a:ext>
            </a:extLst>
          </p:cNvPr>
          <p:cNvSpPr/>
          <p:nvPr/>
        </p:nvSpPr>
        <p:spPr>
          <a:xfrm>
            <a:off x="8637016" y="5300543"/>
            <a:ext cx="939800" cy="1557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</a:endParaRPr>
          </a:p>
        </p:txBody>
      </p:sp>
      <p:sp>
        <p:nvSpPr>
          <p:cNvPr id="9" name="íṩľíḍ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399" y="1878708"/>
            <a:ext cx="7442557" cy="2509244"/>
          </a:xfrm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solidFill>
                  <a:srgbClr val="080808"/>
                </a:solidFill>
              </a:rPr>
              <a:t>市场营销基础</a:t>
            </a:r>
            <a:br>
              <a:rPr lang="en-US" altLang="zh-CN" sz="6000" dirty="0">
                <a:solidFill>
                  <a:srgbClr val="080808"/>
                </a:solidFill>
              </a:rPr>
            </a:br>
            <a:br>
              <a:rPr lang="en-GB" altLang="zh-CN" sz="4800" dirty="0">
                <a:solidFill>
                  <a:srgbClr val="080808"/>
                </a:solidFill>
              </a:rPr>
            </a:br>
            <a:r>
              <a:rPr lang="zh-CN" altLang="en-US" sz="3200" dirty="0">
                <a:solidFill>
                  <a:srgbClr val="080808"/>
                </a:solidFill>
              </a:rPr>
              <a:t>（第四版）</a:t>
            </a:r>
            <a:endParaRPr lang="zh-CN" altLang="en-US" sz="4800" dirty="0"/>
          </a:p>
        </p:txBody>
      </p:sp>
      <p:sp>
        <p:nvSpPr>
          <p:cNvPr id="13" name="ïṧḷïdè">
            <a:extLst>
              <a:ext uri="{FF2B5EF4-FFF2-40B4-BE49-F238E27FC236}">
                <a16:creationId xmlns:a16="http://schemas.microsoft.com/office/drawing/2014/main" id="{F03171C0-8F5E-452D-80D2-8537CBEA6B1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622435"/>
            <a:ext cx="3786472" cy="708941"/>
          </a:xfrm>
        </p:spPr>
        <p:txBody>
          <a:bodyPr>
            <a:norm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教育部职业教育与成人教育司推荐教材</a:t>
            </a: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职业教育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财经商贸类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专业教学用书</a:t>
            </a:r>
          </a:p>
        </p:txBody>
      </p:sp>
      <p:sp>
        <p:nvSpPr>
          <p:cNvPr id="12" name="TextBox 25">
            <a:extLst>
              <a:ext uri="{FF2B5EF4-FFF2-40B4-BE49-F238E27FC236}">
                <a16:creationId xmlns:a16="http://schemas.microsoft.com/office/drawing/2014/main" id="{33149427-7E30-4F0A-8746-8128769BB21D}"/>
              </a:ext>
            </a:extLst>
          </p:cNvPr>
          <p:cNvSpPr txBox="1"/>
          <p:nvPr/>
        </p:nvSpPr>
        <p:spPr>
          <a:xfrm>
            <a:off x="5026025" y="6169492"/>
            <a:ext cx="21399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华东师范大学出版社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9254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1ïḓ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şļîḑe">
            <a:extLst>
              <a:ext uri="{FF2B5EF4-FFF2-40B4-BE49-F238E27FC236}">
                <a16:creationId xmlns:a16="http://schemas.microsoft.com/office/drawing/2014/main" id="{FA19CA3B-220E-9E01-3FEA-5AE06396FA32}"/>
              </a:ext>
            </a:extLst>
          </p:cNvPr>
          <p:cNvGrpSpPr/>
          <p:nvPr/>
        </p:nvGrpSpPr>
        <p:grpSpPr>
          <a:xfrm>
            <a:off x="587614" y="1257886"/>
            <a:ext cx="10604260" cy="4742184"/>
            <a:chOff x="587614" y="1257886"/>
            <a:chExt cx="10604260" cy="4742184"/>
          </a:xfrm>
        </p:grpSpPr>
        <p:grpSp>
          <p:nvGrpSpPr>
            <p:cNvPr id="12" name="íşļíḓè">
              <a:extLst>
                <a:ext uri="{FF2B5EF4-FFF2-40B4-BE49-F238E27FC236}">
                  <a16:creationId xmlns:a16="http://schemas.microsoft.com/office/drawing/2014/main" id="{B142FD10-CB5D-F8CC-A754-74291C86070A}"/>
                </a:ext>
              </a:extLst>
            </p:cNvPr>
            <p:cNvGrpSpPr/>
            <p:nvPr/>
          </p:nvGrpSpPr>
          <p:grpSpPr>
            <a:xfrm>
              <a:off x="4959349" y="3688671"/>
              <a:ext cx="6232525" cy="2311399"/>
              <a:chOff x="660399" y="3048000"/>
              <a:chExt cx="6232525" cy="2311399"/>
            </a:xfrm>
          </p:grpSpPr>
          <p:sp>
            <p:nvSpPr>
              <p:cNvPr id="14" name="ïŝ1ïďé">
                <a:extLst>
                  <a:ext uri="{FF2B5EF4-FFF2-40B4-BE49-F238E27FC236}">
                    <a16:creationId xmlns:a16="http://schemas.microsoft.com/office/drawing/2014/main" id="{FC206C16-3F09-D99F-C319-B7C0696AD3C3}"/>
                  </a:ext>
                </a:extLst>
              </p:cNvPr>
              <p:cNvSpPr/>
              <p:nvPr/>
            </p:nvSpPr>
            <p:spPr>
              <a:xfrm>
                <a:off x="660399" y="3048000"/>
                <a:ext cx="6232525" cy="231139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/>
              </a:p>
              <a:p>
                <a:pPr algn="ctr"/>
                <a:endParaRPr lang="zh-CN" altLang="en-US" dirty="0"/>
              </a:p>
            </p:txBody>
          </p:sp>
          <p:sp>
            <p:nvSpPr>
              <p:cNvPr id="15" name="ïš1íḓê">
                <a:extLst>
                  <a:ext uri="{FF2B5EF4-FFF2-40B4-BE49-F238E27FC236}">
                    <a16:creationId xmlns:a16="http://schemas.microsoft.com/office/drawing/2014/main" id="{04465EC6-0247-DE82-F4EB-509F8B69C822}"/>
                  </a:ext>
                </a:extLst>
              </p:cNvPr>
              <p:cNvSpPr txBox="1"/>
              <p:nvPr/>
            </p:nvSpPr>
            <p:spPr>
              <a:xfrm>
                <a:off x="1170516" y="3434101"/>
                <a:ext cx="5481031" cy="1250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260000"/>
                  </a:lnSpc>
                  <a:buSzPct val="25000"/>
                </a:pPr>
                <a:r>
                  <a:rPr lang="zh-CN" altLang="en-US" sz="1600" b="1" dirty="0"/>
                  <a:t>营销环境决定营销观念，营销观念又反作用于营销环境。</a:t>
                </a:r>
                <a:endParaRPr lang="en-US" altLang="zh-CN" sz="1600" b="1" dirty="0"/>
              </a:p>
              <a:p>
                <a:pPr>
                  <a:lnSpc>
                    <a:spcPct val="260000"/>
                  </a:lnSpc>
                  <a:buSzPct val="25000"/>
                </a:pPr>
                <a:r>
                  <a:rPr lang="zh-CN" altLang="en-US" sz="1600" b="1" dirty="0"/>
                  <a:t>营销观念没有固定不变的内容。</a:t>
                </a:r>
              </a:p>
            </p:txBody>
          </p:sp>
          <p:sp>
            <p:nvSpPr>
              <p:cNvPr id="17" name="iṩ1îḓe">
                <a:extLst>
                  <a:ext uri="{FF2B5EF4-FFF2-40B4-BE49-F238E27FC236}">
                    <a16:creationId xmlns:a16="http://schemas.microsoft.com/office/drawing/2014/main" id="{3B608542-9029-FC22-135D-8A7D1A98FDAA}"/>
                  </a:ext>
                </a:extLst>
              </p:cNvPr>
              <p:cNvSpPr/>
              <p:nvPr/>
            </p:nvSpPr>
            <p:spPr>
              <a:xfrm>
                <a:off x="660400" y="3048000"/>
                <a:ext cx="76874" cy="2311399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" name="ïş1íḋé">
              <a:extLst>
                <a:ext uri="{FF2B5EF4-FFF2-40B4-BE49-F238E27FC236}">
                  <a16:creationId xmlns:a16="http://schemas.microsoft.com/office/drawing/2014/main" id="{14CC88ED-E19F-7A51-FB6F-531671766146}"/>
                </a:ext>
              </a:extLst>
            </p:cNvPr>
            <p:cNvGrpSpPr/>
            <p:nvPr/>
          </p:nvGrpSpPr>
          <p:grpSpPr>
            <a:xfrm>
              <a:off x="587614" y="2824572"/>
              <a:ext cx="5530689" cy="2500641"/>
              <a:chOff x="454264" y="5440773"/>
              <a:chExt cx="5530689" cy="2500641"/>
            </a:xfrm>
          </p:grpSpPr>
          <p:sp>
            <p:nvSpPr>
              <p:cNvPr id="10" name="iṥļiḓê">
                <a:extLst>
                  <a:ext uri="{FF2B5EF4-FFF2-40B4-BE49-F238E27FC236}">
                    <a16:creationId xmlns:a16="http://schemas.microsoft.com/office/drawing/2014/main" id="{D9FCF8A1-EEA9-EA35-D9EF-61C0139F7584}"/>
                  </a:ext>
                </a:extLst>
              </p:cNvPr>
              <p:cNvSpPr txBox="1"/>
              <p:nvPr/>
            </p:nvSpPr>
            <p:spPr>
              <a:xfrm>
                <a:off x="1035773" y="6900845"/>
                <a:ext cx="3446118" cy="10405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b="1" dirty="0">
                    <a:solidFill>
                      <a:schemeClr val="tx2">
                        <a:lumMod val="75000"/>
                      </a:schemeClr>
                    </a:solidFill>
                  </a:rPr>
                  <a:t>要点警句：</a:t>
                </a:r>
                <a:endParaRPr lang="en-US" altLang="zh-CN" b="1" dirty="0">
                  <a:solidFill>
                    <a:schemeClr val="tx2">
                      <a:lumMod val="75000"/>
                    </a:schemeClr>
                  </a:solidFill>
                </a:endParaRPr>
              </a:p>
              <a:p>
                <a:pPr>
                  <a:buSzPct val="25000"/>
                </a:pPr>
                <a:endParaRPr lang="zh-CN" altLang="en-US" sz="1400" b="1" dirty="0"/>
              </a:p>
              <a:p>
                <a:pPr>
                  <a:buSzPct val="25000"/>
                </a:pPr>
                <a:r>
                  <a:rPr lang="zh-CN" altLang="en-US" sz="1400" b="1" dirty="0"/>
                  <a:t>以变应变，即随着营销环境的变化而决定营销观念。</a:t>
                </a:r>
                <a:endParaRPr lang="en-US" altLang="zh-CN" sz="1400" b="1" dirty="0"/>
              </a:p>
            </p:txBody>
          </p:sp>
          <p:sp>
            <p:nvSpPr>
              <p:cNvPr id="9" name="iṡḻiďe">
                <a:extLst>
                  <a:ext uri="{FF2B5EF4-FFF2-40B4-BE49-F238E27FC236}">
                    <a16:creationId xmlns:a16="http://schemas.microsoft.com/office/drawing/2014/main" id="{3693993A-1333-431F-6BD7-9CB0D2BC0CFA}"/>
                  </a:ext>
                </a:extLst>
              </p:cNvPr>
              <p:cNvSpPr txBox="1"/>
              <p:nvPr/>
            </p:nvSpPr>
            <p:spPr>
              <a:xfrm>
                <a:off x="454264" y="5440773"/>
                <a:ext cx="5530689" cy="7677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/>
              <a:p>
                <a:pPr>
                  <a:buSzPct val="25000"/>
                </a:pPr>
                <a:r>
                  <a:rPr lang="zh-CN" altLang="en-US" sz="2800" b="1" dirty="0"/>
                  <a:t>二、 营销环境与营销观念的关系</a:t>
                </a:r>
                <a:endParaRPr lang="en-US" altLang="zh-CN" sz="2800" b="1" dirty="0"/>
              </a:p>
            </p:txBody>
          </p:sp>
        </p:grpSp>
        <p:sp>
          <p:nvSpPr>
            <p:cNvPr id="7" name="ïṥliḑé">
              <a:extLst>
                <a:ext uri="{FF2B5EF4-FFF2-40B4-BE49-F238E27FC236}">
                  <a16:creationId xmlns:a16="http://schemas.microsoft.com/office/drawing/2014/main" id="{9E107129-005A-801B-56B6-02CA851ED51B}"/>
                </a:ext>
              </a:extLst>
            </p:cNvPr>
            <p:cNvSpPr/>
            <p:nvPr/>
          </p:nvSpPr>
          <p:spPr>
            <a:xfrm>
              <a:off x="587614" y="1257886"/>
              <a:ext cx="6549166" cy="1261884"/>
            </a:xfrm>
            <a:prstGeom prst="rect">
              <a:avLst/>
            </a:prstGeom>
          </p:spPr>
          <p:txBody>
            <a:bodyPr wrap="square" anchor="b" anchorCtr="0">
              <a:spAutoFit/>
            </a:bodyPr>
            <a:lstStyle/>
            <a:p>
              <a:pPr>
                <a:buSzPct val="25000"/>
              </a:pPr>
              <a:r>
                <a:rPr lang="zh-CN" altLang="en-US" sz="2800" b="1" dirty="0"/>
                <a:t>一、营销观念的概念</a:t>
              </a:r>
              <a:endParaRPr lang="en-US" altLang="zh-CN" sz="2800" b="1" dirty="0"/>
            </a:p>
            <a:p>
              <a:pPr>
                <a:buSzPct val="25000"/>
              </a:pPr>
              <a:endParaRPr lang="en-US" altLang="zh-CN" sz="2400" b="1" dirty="0">
                <a:solidFill>
                  <a:schemeClr val="accent1"/>
                </a:solidFill>
              </a:endParaRPr>
            </a:p>
            <a:p>
              <a:pPr>
                <a:buSzPct val="25000"/>
              </a:pPr>
              <a:r>
                <a:rPr lang="zh-CN" altLang="en-US" sz="2400" b="1" dirty="0">
                  <a:solidFill>
                    <a:schemeClr val="accent1"/>
                  </a:solidFill>
                </a:rPr>
                <a:t>营销观念是企业开展经营活动的指导思想。</a:t>
              </a:r>
              <a:endParaRPr lang="zh-CN" altLang="en-US" sz="28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E40088EE-97A0-7ACE-7915-415B70AD861C}"/>
              </a:ext>
            </a:extLst>
          </p:cNvPr>
          <p:cNvSpPr txBox="1"/>
          <p:nvPr/>
        </p:nvSpPr>
        <p:spPr>
          <a:xfrm>
            <a:off x="587614" y="306753"/>
            <a:ext cx="542660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第三节 营销观念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892100E-2903-192E-B678-A6132223D8BA}"/>
              </a:ext>
            </a:extLst>
          </p:cNvPr>
          <p:cNvGrpSpPr/>
          <p:nvPr/>
        </p:nvGrpSpPr>
        <p:grpSpPr>
          <a:xfrm>
            <a:off x="696164" y="4345633"/>
            <a:ext cx="429505" cy="218933"/>
            <a:chOff x="1245034" y="2838874"/>
            <a:chExt cx="699284" cy="360746"/>
          </a:xfrm>
        </p:grpSpPr>
        <p:sp>
          <p:nvSpPr>
            <p:cNvPr id="18" name="iśļiḓe">
              <a:extLst>
                <a:ext uri="{FF2B5EF4-FFF2-40B4-BE49-F238E27FC236}">
                  <a16:creationId xmlns:a16="http://schemas.microsoft.com/office/drawing/2014/main" id="{6B650519-1FDA-2778-43ED-85A8557B23DE}"/>
                </a:ext>
              </a:extLst>
            </p:cNvPr>
            <p:cNvSpPr/>
            <p:nvPr/>
          </p:nvSpPr>
          <p:spPr>
            <a:xfrm>
              <a:off x="1245036" y="2838874"/>
              <a:ext cx="699282" cy="360745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íṩḷîḋé">
              <a:extLst>
                <a:ext uri="{FF2B5EF4-FFF2-40B4-BE49-F238E27FC236}">
                  <a16:creationId xmlns:a16="http://schemas.microsoft.com/office/drawing/2014/main" id="{AF0EBDA1-10F1-4495-5890-AF4D6184AE39}"/>
                </a:ext>
              </a:extLst>
            </p:cNvPr>
            <p:cNvSpPr/>
            <p:nvPr/>
          </p:nvSpPr>
          <p:spPr>
            <a:xfrm>
              <a:off x="1245034" y="2838875"/>
              <a:ext cx="209786" cy="3607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194796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ṡlíḍé">
            <a:extLst>
              <a:ext uri="{FF2B5EF4-FFF2-40B4-BE49-F238E27FC236}">
                <a16:creationId xmlns:a16="http://schemas.microsoft.com/office/drawing/2014/main" id="{918BBA92-2B46-6C4E-2660-A61D13E391D8}"/>
              </a:ext>
            </a:extLst>
          </p:cNvPr>
          <p:cNvSpPr/>
          <p:nvPr/>
        </p:nvSpPr>
        <p:spPr>
          <a:xfrm>
            <a:off x="587614" y="1170643"/>
            <a:ext cx="3527217" cy="564419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algn="ctr">
              <a:buSzPct val="25000"/>
            </a:pPr>
            <a:r>
              <a:rPr lang="zh-CN" altLang="en-US" sz="2800" b="1" dirty="0"/>
              <a:t>三、 营销观念的发展</a:t>
            </a:r>
            <a:endParaRPr lang="en-US" altLang="zh-CN" sz="2800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D51590-52B4-F604-D774-81E854FD60C4}"/>
              </a:ext>
            </a:extLst>
          </p:cNvPr>
          <p:cNvSpPr txBox="1"/>
          <p:nvPr/>
        </p:nvSpPr>
        <p:spPr>
          <a:xfrm>
            <a:off x="587614" y="306753"/>
            <a:ext cx="542660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第三节 营销观念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pic>
        <p:nvPicPr>
          <p:cNvPr id="16" name="第二章 营销观念">
            <a:hlinkClick r:id="" action="ppaction://media"/>
            <a:extLst>
              <a:ext uri="{FF2B5EF4-FFF2-40B4-BE49-F238E27FC236}">
                <a16:creationId xmlns:a16="http://schemas.microsoft.com/office/drawing/2014/main" id="{697D285B-E61B-A655-B1CD-8A29F24D51D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35043" y="1952621"/>
            <a:ext cx="7795369" cy="43848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5203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92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lï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îsḷíḍê">
            <a:extLst>
              <a:ext uri="{FF2B5EF4-FFF2-40B4-BE49-F238E27FC236}">
                <a16:creationId xmlns:a16="http://schemas.microsoft.com/office/drawing/2014/main" id="{E7E8927E-C158-2D38-A63A-D56E83DB5151}"/>
              </a:ext>
            </a:extLst>
          </p:cNvPr>
          <p:cNvSpPr/>
          <p:nvPr/>
        </p:nvSpPr>
        <p:spPr>
          <a:xfrm>
            <a:off x="10973954" y="3790950"/>
            <a:ext cx="587664" cy="3057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ïŝḻíďé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411" y="3248187"/>
            <a:ext cx="5731164" cy="885663"/>
          </a:xfrm>
        </p:spPr>
        <p:txBody>
          <a:bodyPr/>
          <a:lstStyle/>
          <a:p>
            <a:br>
              <a:rPr lang="en-US" altLang="zh-CN" dirty="0"/>
            </a:br>
            <a:r>
              <a:rPr kumimoji="1" lang="zh-CN" altLang="en-US" dirty="0">
                <a:solidFill>
                  <a:schemeClr val="tx1"/>
                </a:solidFill>
              </a:rPr>
              <a:t>营销环境与营销观念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îš1iḋê">
            <a:extLst>
              <a:ext uri="{FF2B5EF4-FFF2-40B4-BE49-F238E27FC236}">
                <a16:creationId xmlns:a16="http://schemas.microsoft.com/office/drawing/2014/main" id="{8C49C485-3944-0FB2-DBA9-4B2AB26ADB20}"/>
              </a:ext>
            </a:extLst>
          </p:cNvPr>
          <p:cNvSpPr txBox="1">
            <a:spLocks/>
          </p:cNvSpPr>
          <p:nvPr/>
        </p:nvSpPr>
        <p:spPr>
          <a:xfrm>
            <a:off x="1033236" y="1028701"/>
            <a:ext cx="3576864" cy="16954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7200" dirty="0">
                <a:solidFill>
                  <a:srgbClr val="080808"/>
                </a:solidFill>
              </a:rPr>
              <a:t>第二章</a:t>
            </a:r>
            <a:endParaRPr lang="en-GB" sz="7200" dirty="0">
              <a:solidFill>
                <a:srgbClr val="080808"/>
              </a:solidFill>
            </a:endParaRPr>
          </a:p>
        </p:txBody>
      </p:sp>
      <p:cxnSp>
        <p:nvCxnSpPr>
          <p:cNvPr id="11" name="íṩľîḑe">
            <a:extLst>
              <a:ext uri="{FF2B5EF4-FFF2-40B4-BE49-F238E27FC236}">
                <a16:creationId xmlns:a16="http://schemas.microsoft.com/office/drawing/2014/main" id="{D43B1E31-E38E-5F5F-620C-B9F26609E579}"/>
              </a:ext>
            </a:extLst>
          </p:cNvPr>
          <p:cNvCxnSpPr>
            <a:cxnSpLocks/>
          </p:cNvCxnSpPr>
          <p:nvPr/>
        </p:nvCxnSpPr>
        <p:spPr>
          <a:xfrm>
            <a:off x="660400" y="5305425"/>
            <a:ext cx="9836150" cy="0"/>
          </a:xfrm>
          <a:prstGeom prst="line">
            <a:avLst/>
          </a:prstGeom>
          <a:ln w="508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ïslîdé">
            <a:extLst>
              <a:ext uri="{FF2B5EF4-FFF2-40B4-BE49-F238E27FC236}">
                <a16:creationId xmlns:a16="http://schemas.microsoft.com/office/drawing/2014/main" id="{5F1CFC76-9F12-064B-9046-3669B2C23FE7}"/>
              </a:ext>
            </a:extLst>
          </p:cNvPr>
          <p:cNvCxnSpPr>
            <a:cxnSpLocks/>
          </p:cNvCxnSpPr>
          <p:nvPr/>
        </p:nvCxnSpPr>
        <p:spPr>
          <a:xfrm>
            <a:off x="655411" y="5305425"/>
            <a:ext cx="1116239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8555AE98-558A-405E-AA5B-DA0C2E7B45C9}"/>
              </a:ext>
            </a:extLst>
          </p:cNvPr>
          <p:cNvSpPr txBox="1"/>
          <p:nvPr/>
        </p:nvSpPr>
        <p:spPr>
          <a:xfrm>
            <a:off x="683934" y="4288554"/>
            <a:ext cx="2175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第一节 微观营销环境 </a:t>
            </a:r>
          </a:p>
          <a:p>
            <a:r>
              <a:rPr lang="zh-CN" altLang="en-US" sz="1400" dirty="0">
                <a:latin typeface="+mn-ea"/>
              </a:rPr>
              <a:t>第二节 宏观营销环境 </a:t>
            </a:r>
          </a:p>
          <a:p>
            <a:r>
              <a:rPr lang="zh-CN" altLang="en-US" sz="1400" dirty="0">
                <a:latin typeface="+mn-ea"/>
              </a:rPr>
              <a:t>第三节 营销观念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3488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Sľi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îşľïde">
            <a:extLst>
              <a:ext uri="{FF2B5EF4-FFF2-40B4-BE49-F238E27FC236}">
                <a16:creationId xmlns:a16="http://schemas.microsoft.com/office/drawing/2014/main" id="{C950E278-3A87-9FF3-713A-D833B16553B0}"/>
              </a:ext>
            </a:extLst>
          </p:cNvPr>
          <p:cNvSpPr txBox="1"/>
          <p:nvPr/>
        </p:nvSpPr>
        <p:spPr>
          <a:xfrm>
            <a:off x="587614" y="1182408"/>
            <a:ext cx="921090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2800" b="1" dirty="0"/>
              <a:t>含义：</a:t>
            </a:r>
            <a:endParaRPr lang="en-US" altLang="zh-CN" sz="2800" b="1" dirty="0"/>
          </a:p>
          <a:p>
            <a:pPr lvl="0" defTabSz="913765">
              <a:buSzPct val="25000"/>
              <a:defRPr/>
            </a:pPr>
            <a:r>
              <a:rPr lang="zh-CN" altLang="en-US" dirty="0"/>
              <a:t>微观营销环境是指直接影响和制约企业营销活动的条件和因素，如：企业本身、供应商、营销中间商、最终顾客、竞争者和社会公众等。</a:t>
            </a:r>
          </a:p>
          <a:p>
            <a:pPr lvl="0" defTabSz="913765">
              <a:buSzPct val="25000"/>
              <a:defRPr/>
            </a:pPr>
            <a:endParaRPr lang="en-US" altLang="zh-CN" sz="2000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922397-47D4-6FDD-5CCF-125EFDF40E83}"/>
              </a:ext>
            </a:extLst>
          </p:cNvPr>
          <p:cNvSpPr txBox="1"/>
          <p:nvPr/>
        </p:nvSpPr>
        <p:spPr>
          <a:xfrm>
            <a:off x="587614" y="306753"/>
            <a:ext cx="542660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第一节 微观营销环境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25DA1FEF-10AC-648D-2B34-B6DB8A874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346" y="3332115"/>
            <a:ext cx="8457687" cy="2959589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11EBE3D1-BF83-6ED5-F431-2720DDB4D227}"/>
              </a:ext>
            </a:extLst>
          </p:cNvPr>
          <p:cNvSpPr txBox="1"/>
          <p:nvPr/>
        </p:nvSpPr>
        <p:spPr>
          <a:xfrm>
            <a:off x="587614" y="2458173"/>
            <a:ext cx="599606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b="1" dirty="0"/>
              <a:t>供应商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企业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营销中间商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最终顾客</a:t>
            </a:r>
            <a:endParaRPr lang="en-US" altLang="zh-CN" sz="2000" b="1" dirty="0"/>
          </a:p>
          <a:p>
            <a:r>
              <a:rPr lang="zh-CN" altLang="en-US" dirty="0"/>
              <a:t>这一链条构成了</a:t>
            </a:r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</a:rPr>
              <a:t>企业的核心营销系统</a:t>
            </a:r>
            <a:endParaRPr lang="zh-CN" alt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40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776CBD0-5814-B326-7CF3-2039319E1685}"/>
              </a:ext>
            </a:extLst>
          </p:cNvPr>
          <p:cNvGrpSpPr/>
          <p:nvPr/>
        </p:nvGrpSpPr>
        <p:grpSpPr>
          <a:xfrm>
            <a:off x="2456904" y="1843314"/>
            <a:ext cx="7446039" cy="3901121"/>
            <a:chOff x="2489465" y="2675911"/>
            <a:chExt cx="7446039" cy="3901121"/>
          </a:xfrm>
        </p:grpSpPr>
        <p:sp>
          <p:nvSpPr>
            <p:cNvPr id="4" name="圆角矩形 20">
              <a:extLst>
                <a:ext uri="{FF2B5EF4-FFF2-40B4-BE49-F238E27FC236}">
                  <a16:creationId xmlns:a16="http://schemas.microsoft.com/office/drawing/2014/main" id="{F3CA38D7-E978-903C-5713-FBEB7816919F}"/>
                </a:ext>
              </a:extLst>
            </p:cNvPr>
            <p:cNvSpPr/>
            <p:nvPr/>
          </p:nvSpPr>
          <p:spPr>
            <a:xfrm rot="2700000">
              <a:off x="7437651" y="2675913"/>
              <a:ext cx="1752600" cy="1752600"/>
            </a:xfrm>
            <a:prstGeom prst="roundRect">
              <a:avLst>
                <a:gd name="adj" fmla="val 600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19">
              <a:extLst>
                <a:ext uri="{FF2B5EF4-FFF2-40B4-BE49-F238E27FC236}">
                  <a16:creationId xmlns:a16="http://schemas.microsoft.com/office/drawing/2014/main" id="{09828E59-A061-9204-9802-10C2AE45C792}"/>
                </a:ext>
              </a:extLst>
            </p:cNvPr>
            <p:cNvSpPr/>
            <p:nvPr/>
          </p:nvSpPr>
          <p:spPr>
            <a:xfrm rot="2700000">
              <a:off x="5252261" y="2675912"/>
              <a:ext cx="1752600" cy="1752600"/>
            </a:xfrm>
            <a:prstGeom prst="roundRect">
              <a:avLst>
                <a:gd name="adj" fmla="val 6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17">
              <a:extLst>
                <a:ext uri="{FF2B5EF4-FFF2-40B4-BE49-F238E27FC236}">
                  <a16:creationId xmlns:a16="http://schemas.microsoft.com/office/drawing/2014/main" id="{763A6467-66D5-826A-1DF2-27D3539F0F96}"/>
                </a:ext>
              </a:extLst>
            </p:cNvPr>
            <p:cNvSpPr/>
            <p:nvPr/>
          </p:nvSpPr>
          <p:spPr>
            <a:xfrm rot="2700000">
              <a:off x="3066870" y="2675911"/>
              <a:ext cx="1752600" cy="1752600"/>
            </a:xfrm>
            <a:prstGeom prst="roundRect">
              <a:avLst>
                <a:gd name="adj" fmla="val 6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E5FE72B-C3CE-30A0-C99D-68EC736A251D}"/>
                </a:ext>
              </a:extLst>
            </p:cNvPr>
            <p:cNvSpPr txBox="1"/>
            <p:nvPr/>
          </p:nvSpPr>
          <p:spPr>
            <a:xfrm>
              <a:off x="2489465" y="5007372"/>
              <a:ext cx="2399820" cy="156966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marL="171450" indent="-171450">
                <a:lnSpc>
                  <a:spcPct val="10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600" dirty="0"/>
                <a:t>最高管理层</a:t>
              </a:r>
            </a:p>
            <a:p>
              <a:pPr>
                <a:lnSpc>
                  <a:spcPct val="100000"/>
                </a:lnSpc>
              </a:pPr>
              <a:r>
                <a:rPr lang="zh-CN" altLang="en-US" sz="1600" dirty="0"/>
                <a:t>企业的最高管理层由董事会、董事长、总经理及其他办事机构组成。</a:t>
              </a:r>
              <a:endParaRPr lang="en-US" altLang="zh-CN" sz="1600" dirty="0"/>
            </a:p>
            <a:p>
              <a:pPr marL="171450" indent="-171450">
                <a:lnSpc>
                  <a:spcPct val="10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600" dirty="0"/>
                <a:t>与营销相关的其他职能部门</a:t>
              </a:r>
              <a:endParaRPr lang="en-US" altLang="zh-CN" sz="1600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0EA82B9-BA30-4028-89CC-FAFD0ECDFA5F}"/>
                </a:ext>
              </a:extLst>
            </p:cNvPr>
            <p:cNvSpPr txBox="1"/>
            <p:nvPr/>
          </p:nvSpPr>
          <p:spPr>
            <a:xfrm>
              <a:off x="5042726" y="5007372"/>
              <a:ext cx="2339516" cy="1077218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600" dirty="0"/>
                <a:t>供应商是指向企业及其竞争对手供应各种所需资源的企业、个人或其他组织。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3F92C06-AD9F-0310-5280-B5B504849875}"/>
                </a:ext>
              </a:extLst>
            </p:cNvPr>
            <p:cNvSpPr txBox="1"/>
            <p:nvPr/>
          </p:nvSpPr>
          <p:spPr>
            <a:xfrm>
              <a:off x="3225207" y="3060126"/>
              <a:ext cx="14359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</a:rPr>
                <a:t>01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104D7D-B957-6EB9-94D4-46C2A9F41985}"/>
                </a:ext>
              </a:extLst>
            </p:cNvPr>
            <p:cNvSpPr txBox="1"/>
            <p:nvPr/>
          </p:nvSpPr>
          <p:spPr>
            <a:xfrm>
              <a:off x="3225207" y="3608777"/>
              <a:ext cx="14359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FFFFFF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/>
                <a:t>企业</a:t>
              </a:r>
              <a:endParaRPr lang="en-US" altLang="zh-CN" sz="2000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F7BF8F2-78DC-50F0-55E5-755EBBC24D22}"/>
                </a:ext>
              </a:extLst>
            </p:cNvPr>
            <p:cNvSpPr txBox="1"/>
            <p:nvPr/>
          </p:nvSpPr>
          <p:spPr>
            <a:xfrm>
              <a:off x="7535684" y="5007372"/>
              <a:ext cx="2399820" cy="1077218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600" dirty="0"/>
                <a:t>营销中间商是指为企业营销活动提供各种服务的企业或部门的总称，包括中间商、辅助商等。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7790DF0-E9C3-74B7-7C31-636BECA89121}"/>
                </a:ext>
              </a:extLst>
            </p:cNvPr>
            <p:cNvSpPr txBox="1"/>
            <p:nvPr/>
          </p:nvSpPr>
          <p:spPr>
            <a:xfrm>
              <a:off x="5410597" y="3060126"/>
              <a:ext cx="14359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</a:rPr>
                <a:t>02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B0BCEEA-69E9-F29A-294E-1F3EB433F4BE}"/>
                </a:ext>
              </a:extLst>
            </p:cNvPr>
            <p:cNvSpPr txBox="1"/>
            <p:nvPr/>
          </p:nvSpPr>
          <p:spPr>
            <a:xfrm>
              <a:off x="5410597" y="3608777"/>
              <a:ext cx="14359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FFFFFF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/>
                <a:t>供应商</a:t>
              </a:r>
              <a:endParaRPr lang="en-US" altLang="zh-CN" sz="2000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F698B31-2D8C-1F68-7254-B4235B48B44B}"/>
                </a:ext>
              </a:extLst>
            </p:cNvPr>
            <p:cNvSpPr txBox="1"/>
            <p:nvPr/>
          </p:nvSpPr>
          <p:spPr>
            <a:xfrm>
              <a:off x="7595988" y="3060126"/>
              <a:ext cx="14359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</a:rPr>
                <a:t>03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FA2A965-370B-2244-06EB-4E012DE84E4A}"/>
                </a:ext>
              </a:extLst>
            </p:cNvPr>
            <p:cNvSpPr txBox="1"/>
            <p:nvPr/>
          </p:nvSpPr>
          <p:spPr>
            <a:xfrm>
              <a:off x="7595988" y="3608777"/>
              <a:ext cx="14359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FFFFFF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/>
                <a:t>营销中间商</a:t>
              </a:r>
              <a:endParaRPr lang="en-US" altLang="zh-CN" sz="2000" dirty="0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0EBDFFE-7465-4E89-83FA-4638ABB8012D}"/>
              </a:ext>
            </a:extLst>
          </p:cNvPr>
          <p:cNvSpPr txBox="1"/>
          <p:nvPr/>
        </p:nvSpPr>
        <p:spPr>
          <a:xfrm>
            <a:off x="587614" y="306753"/>
            <a:ext cx="542660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第一节 微观营销环境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3101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776CBD0-5814-B326-7CF3-2039319E1685}"/>
              </a:ext>
            </a:extLst>
          </p:cNvPr>
          <p:cNvGrpSpPr/>
          <p:nvPr/>
        </p:nvGrpSpPr>
        <p:grpSpPr>
          <a:xfrm>
            <a:off x="2456904" y="1843314"/>
            <a:ext cx="8217513" cy="4147343"/>
            <a:chOff x="2489465" y="2675911"/>
            <a:chExt cx="8217513" cy="4147343"/>
          </a:xfrm>
        </p:grpSpPr>
        <p:sp>
          <p:nvSpPr>
            <p:cNvPr id="4" name="圆角矩形 20">
              <a:extLst>
                <a:ext uri="{FF2B5EF4-FFF2-40B4-BE49-F238E27FC236}">
                  <a16:creationId xmlns:a16="http://schemas.microsoft.com/office/drawing/2014/main" id="{F3CA38D7-E978-903C-5713-FBEB7816919F}"/>
                </a:ext>
              </a:extLst>
            </p:cNvPr>
            <p:cNvSpPr/>
            <p:nvPr/>
          </p:nvSpPr>
          <p:spPr>
            <a:xfrm rot="2700000">
              <a:off x="7437651" y="2675913"/>
              <a:ext cx="1752600" cy="1752600"/>
            </a:xfrm>
            <a:prstGeom prst="roundRect">
              <a:avLst>
                <a:gd name="adj" fmla="val 600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19">
              <a:extLst>
                <a:ext uri="{FF2B5EF4-FFF2-40B4-BE49-F238E27FC236}">
                  <a16:creationId xmlns:a16="http://schemas.microsoft.com/office/drawing/2014/main" id="{09828E59-A061-9204-9802-10C2AE45C792}"/>
                </a:ext>
              </a:extLst>
            </p:cNvPr>
            <p:cNvSpPr/>
            <p:nvPr/>
          </p:nvSpPr>
          <p:spPr>
            <a:xfrm rot="2700000">
              <a:off x="5252261" y="2675912"/>
              <a:ext cx="1752600" cy="1752600"/>
            </a:xfrm>
            <a:prstGeom prst="roundRect">
              <a:avLst>
                <a:gd name="adj" fmla="val 6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17">
              <a:extLst>
                <a:ext uri="{FF2B5EF4-FFF2-40B4-BE49-F238E27FC236}">
                  <a16:creationId xmlns:a16="http://schemas.microsoft.com/office/drawing/2014/main" id="{763A6467-66D5-826A-1DF2-27D3539F0F96}"/>
                </a:ext>
              </a:extLst>
            </p:cNvPr>
            <p:cNvSpPr/>
            <p:nvPr/>
          </p:nvSpPr>
          <p:spPr>
            <a:xfrm rot="2700000">
              <a:off x="3066870" y="2675911"/>
              <a:ext cx="1752600" cy="1752600"/>
            </a:xfrm>
            <a:prstGeom prst="roundRect">
              <a:avLst>
                <a:gd name="adj" fmla="val 6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E5FE72B-C3CE-30A0-C99D-68EC736A251D}"/>
                </a:ext>
              </a:extLst>
            </p:cNvPr>
            <p:cNvSpPr txBox="1"/>
            <p:nvPr/>
          </p:nvSpPr>
          <p:spPr>
            <a:xfrm>
              <a:off x="2489465" y="5007372"/>
              <a:ext cx="2399820" cy="83099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600" dirty="0"/>
                <a:t>最终顾客是指企业产品或服务的购买者，是企业营销活动的对象。</a:t>
              </a:r>
              <a:endParaRPr lang="en-US" altLang="zh-CN" sz="1600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0EA82B9-BA30-4028-89CC-FAFD0ECDFA5F}"/>
                </a:ext>
              </a:extLst>
            </p:cNvPr>
            <p:cNvSpPr txBox="1"/>
            <p:nvPr/>
          </p:nvSpPr>
          <p:spPr>
            <a:xfrm>
              <a:off x="5042726" y="5007372"/>
              <a:ext cx="2339516" cy="1077218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600" dirty="0"/>
                <a:t>竞争者是指在市场竞争中同行业、不同行业潜在的、现实的竞争的总和。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3F92C06-AD9F-0310-5280-B5B504849875}"/>
                </a:ext>
              </a:extLst>
            </p:cNvPr>
            <p:cNvSpPr txBox="1"/>
            <p:nvPr/>
          </p:nvSpPr>
          <p:spPr>
            <a:xfrm>
              <a:off x="3225207" y="3060126"/>
              <a:ext cx="14359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</a:rPr>
                <a:t>04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104D7D-B957-6EB9-94D4-46C2A9F41985}"/>
                </a:ext>
              </a:extLst>
            </p:cNvPr>
            <p:cNvSpPr txBox="1"/>
            <p:nvPr/>
          </p:nvSpPr>
          <p:spPr>
            <a:xfrm>
              <a:off x="3225207" y="3608777"/>
              <a:ext cx="14359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FFFFFF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/>
                <a:t>最终顾客</a:t>
              </a:r>
              <a:endParaRPr lang="en-US" altLang="zh-CN" sz="2000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F7BF8F2-78DC-50F0-55E5-755EBBC24D22}"/>
                </a:ext>
              </a:extLst>
            </p:cNvPr>
            <p:cNvSpPr txBox="1"/>
            <p:nvPr/>
          </p:nvSpPr>
          <p:spPr>
            <a:xfrm>
              <a:off x="7535683" y="5007372"/>
              <a:ext cx="3171295" cy="181588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marL="285750" indent="-285750">
                <a:lnSpc>
                  <a:spcPct val="10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600" dirty="0"/>
                <a:t>公众是企业营销活动中与企业发生关系的各种群体的总称。</a:t>
              </a:r>
            </a:p>
            <a:p>
              <a:pPr marL="285750" indent="-285750">
                <a:lnSpc>
                  <a:spcPct val="10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600" dirty="0"/>
                <a:t>企业公众主要有以下六种：企业内部公众、金融公众、媒介公众、政府公众、公民行动团体、企业所在地的居民群众、地方官员、社会组织等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7790DF0-E9C3-74B7-7C31-636BECA89121}"/>
                </a:ext>
              </a:extLst>
            </p:cNvPr>
            <p:cNvSpPr txBox="1"/>
            <p:nvPr/>
          </p:nvSpPr>
          <p:spPr>
            <a:xfrm>
              <a:off x="5410597" y="3060126"/>
              <a:ext cx="14359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</a:rPr>
                <a:t>05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B0BCEEA-69E9-F29A-294E-1F3EB433F4BE}"/>
                </a:ext>
              </a:extLst>
            </p:cNvPr>
            <p:cNvSpPr txBox="1"/>
            <p:nvPr/>
          </p:nvSpPr>
          <p:spPr>
            <a:xfrm>
              <a:off x="5410597" y="3608777"/>
              <a:ext cx="14359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FFFFFF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/>
                <a:t>竞争者</a:t>
              </a:r>
              <a:endParaRPr lang="en-US" altLang="zh-CN" sz="2000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F698B31-2D8C-1F68-7254-B4235B48B44B}"/>
                </a:ext>
              </a:extLst>
            </p:cNvPr>
            <p:cNvSpPr txBox="1"/>
            <p:nvPr/>
          </p:nvSpPr>
          <p:spPr>
            <a:xfrm>
              <a:off x="7595988" y="3060126"/>
              <a:ext cx="14359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</a:rPr>
                <a:t>06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FA2A965-370B-2244-06EB-4E012DE84E4A}"/>
                </a:ext>
              </a:extLst>
            </p:cNvPr>
            <p:cNvSpPr txBox="1"/>
            <p:nvPr/>
          </p:nvSpPr>
          <p:spPr>
            <a:xfrm>
              <a:off x="7595988" y="3608777"/>
              <a:ext cx="14359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FFFFFF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/>
                <a:t>公众</a:t>
              </a:r>
              <a:endParaRPr lang="en-US" altLang="zh-CN" sz="2000" dirty="0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0EBDFFE-7465-4E89-83FA-4638ABB8012D}"/>
              </a:ext>
            </a:extLst>
          </p:cNvPr>
          <p:cNvSpPr txBox="1"/>
          <p:nvPr/>
        </p:nvSpPr>
        <p:spPr>
          <a:xfrm>
            <a:off x="587614" y="306753"/>
            <a:ext cx="542660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第一节 微观营销环境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5278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ṡ1i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045E848-75BA-B83C-D008-338407E860D1}"/>
              </a:ext>
            </a:extLst>
          </p:cNvPr>
          <p:cNvSpPr txBox="1"/>
          <p:nvPr/>
        </p:nvSpPr>
        <p:spPr>
          <a:xfrm>
            <a:off x="587614" y="306753"/>
            <a:ext cx="542660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第二节 宏观营销环境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50877C8-4B28-42AC-B541-905833B67575}"/>
              </a:ext>
            </a:extLst>
          </p:cNvPr>
          <p:cNvGrpSpPr/>
          <p:nvPr/>
        </p:nvGrpSpPr>
        <p:grpSpPr>
          <a:xfrm>
            <a:off x="1499" y="1060428"/>
            <a:ext cx="12192000" cy="5323274"/>
            <a:chOff x="0" y="762044"/>
            <a:chExt cx="12192000" cy="5323274"/>
          </a:xfrm>
        </p:grpSpPr>
        <p:grpSp>
          <p:nvGrpSpPr>
            <p:cNvPr id="4" name="îşlíḑè">
              <a:extLst>
                <a:ext uri="{FF2B5EF4-FFF2-40B4-BE49-F238E27FC236}">
                  <a16:creationId xmlns:a16="http://schemas.microsoft.com/office/drawing/2014/main" id="{0DEAFC93-9BA4-5662-F6D7-B77722DE39F4}"/>
                </a:ext>
              </a:extLst>
            </p:cNvPr>
            <p:cNvGrpSpPr/>
            <p:nvPr/>
          </p:nvGrpSpPr>
          <p:grpSpPr>
            <a:xfrm>
              <a:off x="0" y="762044"/>
              <a:ext cx="12192000" cy="5323274"/>
              <a:chOff x="0" y="216193"/>
              <a:chExt cx="12192000" cy="5323274"/>
            </a:xfrm>
          </p:grpSpPr>
          <p:grpSp>
            <p:nvGrpSpPr>
              <p:cNvPr id="5" name="îsľîďê">
                <a:extLst>
                  <a:ext uri="{FF2B5EF4-FFF2-40B4-BE49-F238E27FC236}">
                    <a16:creationId xmlns:a16="http://schemas.microsoft.com/office/drawing/2014/main" id="{D6340112-E5AE-95B2-31EC-16CB9029684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317628" y="315129"/>
                <a:ext cx="8481349" cy="648997"/>
                <a:chOff x="2470360" y="3507435"/>
                <a:chExt cx="4553396" cy="648997"/>
              </a:xfrm>
            </p:grpSpPr>
            <p:sp>
              <p:nvSpPr>
                <p:cNvPr id="40" name="íṧḷîḋe">
                  <a:extLst>
                    <a:ext uri="{FF2B5EF4-FFF2-40B4-BE49-F238E27FC236}">
                      <a16:creationId xmlns:a16="http://schemas.microsoft.com/office/drawing/2014/main" id="{CA30D97A-AE77-EC34-9A80-C97868CC49AB}"/>
                    </a:ext>
                  </a:extLst>
                </p:cNvPr>
                <p:cNvSpPr/>
                <p:nvPr/>
              </p:nvSpPr>
              <p:spPr>
                <a:xfrm>
                  <a:off x="3114882" y="3527894"/>
                  <a:ext cx="3908874" cy="57872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t" anchorCtr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kumimoji="1" lang="zh-CN" altLang="en-US" sz="2000" b="1" dirty="0">
                      <a:solidFill>
                        <a:schemeClr val="tx1"/>
                      </a:solidFill>
                    </a:rPr>
                    <a:t>宏观营销环境是指间接影响和制约企业营销活动的条件和因素。</a:t>
                  </a:r>
                  <a:endParaRPr kumimoji="1" lang="en-US" altLang="zh-CN" sz="20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îṥḻïďè">
                  <a:extLst>
                    <a:ext uri="{FF2B5EF4-FFF2-40B4-BE49-F238E27FC236}">
                      <a16:creationId xmlns:a16="http://schemas.microsoft.com/office/drawing/2014/main" id="{C23BB3EC-064A-0AA7-4165-9D79AE140A02}"/>
                    </a:ext>
                  </a:extLst>
                </p:cNvPr>
                <p:cNvSpPr/>
                <p:nvPr/>
              </p:nvSpPr>
              <p:spPr>
                <a:xfrm>
                  <a:off x="2470360" y="3507435"/>
                  <a:ext cx="2974765" cy="64899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108000" tIns="108000" rIns="108000" bIns="108000" rtlCol="0" anchor="b" anchorCtr="0">
                  <a:spAutoFit/>
                </a:bodyPr>
                <a:lstStyle/>
                <a:p>
                  <a:r>
                    <a:rPr kumimoji="1" lang="zh-CN" altLang="en-US" sz="2800" b="1" dirty="0">
                      <a:solidFill>
                        <a:schemeClr val="tx1"/>
                      </a:solidFill>
                    </a:rPr>
                    <a:t>含义：</a:t>
                  </a:r>
                  <a:endParaRPr kumimoji="1" lang="en-US" altLang="zh-CN" sz="2800" b="1" dirty="0">
                    <a:solidFill>
                      <a:schemeClr val="tx1"/>
                    </a:solidFill>
                  </a:endParaRPr>
                </a:p>
              </p:txBody>
            </p:sp>
          </p:grpSp>
          <p:pic>
            <p:nvPicPr>
              <p:cNvPr id="6" name="iṩḻíďê" descr="前引号">
                <a:extLst>
                  <a:ext uri="{FF2B5EF4-FFF2-40B4-BE49-F238E27FC236}">
                    <a16:creationId xmlns:a16="http://schemas.microsoft.com/office/drawing/2014/main" id="{14B40D4F-6D0E-B44B-BD12-C01BC5F198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44436" y="216193"/>
                <a:ext cx="730014" cy="730014"/>
              </a:xfrm>
              <a:prstGeom prst="rect">
                <a:avLst/>
              </a:prstGeom>
            </p:spPr>
          </p:pic>
          <p:grpSp>
            <p:nvGrpSpPr>
              <p:cNvPr id="7" name="íSliďè">
                <a:extLst>
                  <a:ext uri="{FF2B5EF4-FFF2-40B4-BE49-F238E27FC236}">
                    <a16:creationId xmlns:a16="http://schemas.microsoft.com/office/drawing/2014/main" id="{A1A60C4B-B315-5E25-747E-B5C2DBD26560}"/>
                  </a:ext>
                </a:extLst>
              </p:cNvPr>
              <p:cNvGrpSpPr/>
              <p:nvPr/>
            </p:nvGrpSpPr>
            <p:grpSpPr>
              <a:xfrm>
                <a:off x="4284218" y="3429000"/>
                <a:ext cx="3610864" cy="2110465"/>
                <a:chOff x="4284218" y="3429000"/>
                <a:chExt cx="3610864" cy="2110465"/>
              </a:xfrm>
            </p:grpSpPr>
            <p:cxnSp>
              <p:nvCxnSpPr>
                <p:cNvPr id="30" name="ïSḷïḍè">
                  <a:extLst>
                    <a:ext uri="{FF2B5EF4-FFF2-40B4-BE49-F238E27FC236}">
                      <a16:creationId xmlns:a16="http://schemas.microsoft.com/office/drawing/2014/main" id="{AFE59853-86EB-CCA2-9E4D-D22C7DD940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84218" y="3705120"/>
                  <a:ext cx="3610864" cy="0"/>
                </a:xfrm>
                <a:prstGeom prst="straightConnector1">
                  <a:avLst/>
                </a:prstGeom>
                <a:ln w="15875">
                  <a:solidFill>
                    <a:schemeClr val="tx1">
                      <a:lumMod val="50000"/>
                      <a:lumOff val="50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ï$ļíḓe">
                  <a:extLst>
                    <a:ext uri="{FF2B5EF4-FFF2-40B4-BE49-F238E27FC236}">
                      <a16:creationId xmlns:a16="http://schemas.microsoft.com/office/drawing/2014/main" id="{D102B6EE-44AE-1F30-569F-AB46DFCDF550}"/>
                    </a:ext>
                  </a:extLst>
                </p:cNvPr>
                <p:cNvGrpSpPr/>
                <p:nvPr/>
              </p:nvGrpSpPr>
              <p:grpSpPr>
                <a:xfrm>
                  <a:off x="4756720" y="3429000"/>
                  <a:ext cx="2665857" cy="2110465"/>
                  <a:chOff x="4756720" y="3429000"/>
                  <a:chExt cx="2665857" cy="2110465"/>
                </a:xfrm>
              </p:grpSpPr>
              <p:grpSp>
                <p:nvGrpSpPr>
                  <p:cNvPr id="32" name="îṣliďè">
                    <a:extLst>
                      <a:ext uri="{FF2B5EF4-FFF2-40B4-BE49-F238E27FC236}">
                        <a16:creationId xmlns:a16="http://schemas.microsoft.com/office/drawing/2014/main" id="{C0E1D08B-5A49-F3A3-301E-6650DC8F3925}"/>
                      </a:ext>
                    </a:extLst>
                  </p:cNvPr>
                  <p:cNvGrpSpPr/>
                  <p:nvPr/>
                </p:nvGrpSpPr>
                <p:grpSpPr>
                  <a:xfrm>
                    <a:off x="4756720" y="4268844"/>
                    <a:ext cx="2665857" cy="1270621"/>
                    <a:chOff x="5867372" y="1574046"/>
                    <a:chExt cx="2286000" cy="1270621"/>
                  </a:xfrm>
                </p:grpSpPr>
                <p:sp>
                  <p:nvSpPr>
                    <p:cNvPr id="36" name="íṥ1ïḋe">
                      <a:extLst>
                        <a:ext uri="{FF2B5EF4-FFF2-40B4-BE49-F238E27FC236}">
                          <a16:creationId xmlns:a16="http://schemas.microsoft.com/office/drawing/2014/main" id="{094DBF22-418F-D448-CE0A-07638B3FF9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67372" y="1574046"/>
                      <a:ext cx="2286000" cy="1270621"/>
                    </a:xfrm>
                    <a:prstGeom prst="roundRect">
                      <a:avLst>
                        <a:gd name="adj" fmla="val 10000"/>
                      </a:avLst>
                    </a:prstGeom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  <a:ln w="60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îśḻíḓe">
                      <a:extLst>
                        <a:ext uri="{FF2B5EF4-FFF2-40B4-BE49-F238E27FC236}">
                          <a16:creationId xmlns:a16="http://schemas.microsoft.com/office/drawing/2014/main" id="{AD7FE194-E967-ACA2-4D09-E4CF610A3E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25776" y="1639587"/>
                      <a:ext cx="1969192" cy="42797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tIns="90000" bIns="90000" rtlCol="0" anchor="b" anchorCtr="0">
                      <a:sp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algn="ctr"/>
                      <a:r>
                        <a:rPr kumimoji="1" lang="zh-CN" altLang="en-US" sz="1600" b="1" dirty="0">
                          <a:solidFill>
                            <a:schemeClr val="tx1"/>
                          </a:solidFill>
                        </a:rPr>
                        <a:t>民族结构</a:t>
                      </a:r>
                      <a:endParaRPr kumimoji="1" lang="en-US" altLang="zh-CN" sz="1600" b="1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33" name="ïşļîḓè">
                    <a:extLst>
                      <a:ext uri="{FF2B5EF4-FFF2-40B4-BE49-F238E27FC236}">
                        <a16:creationId xmlns:a16="http://schemas.microsoft.com/office/drawing/2014/main" id="{6106B139-009F-B350-1767-9E9494F761D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>
                  <a:xfrm>
                    <a:off x="5825999" y="3429000"/>
                    <a:ext cx="540000" cy="540000"/>
                    <a:chOff x="4584079" y="5599496"/>
                    <a:chExt cx="540000" cy="540000"/>
                  </a:xfrm>
                </p:grpSpPr>
                <p:sp>
                  <p:nvSpPr>
                    <p:cNvPr id="34" name="î$1ïḓè">
                      <a:extLst>
                        <a:ext uri="{FF2B5EF4-FFF2-40B4-BE49-F238E27FC236}">
                          <a16:creationId xmlns:a16="http://schemas.microsoft.com/office/drawing/2014/main" id="{A2F8C8A2-BB35-82A8-65A8-66FD5CC38F5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84079" y="5599496"/>
                      <a:ext cx="540000" cy="54000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</p:spPr>
                  <p:txBody>
                    <a:bodyPr wrap="none" lIns="108000" tIns="108000" rIns="108000" bIns="108000" rtlCol="0" anchor="ctr" anchorCtr="0">
                      <a:no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kumimoji="1" lang="zh-CN" altLang="en-US" sz="2000" b="1" dirty="0">
                        <a:noFill/>
                      </a:endParaRPr>
                    </a:p>
                  </p:txBody>
                </p:sp>
                <p:sp>
                  <p:nvSpPr>
                    <p:cNvPr id="35" name="isḷîḍe">
                      <a:extLst>
                        <a:ext uri="{FF2B5EF4-FFF2-40B4-BE49-F238E27FC236}">
                          <a16:creationId xmlns:a16="http://schemas.microsoft.com/office/drawing/2014/main" id="{5076050F-9467-6BF7-955C-12032EDA06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6376" y="5766219"/>
                      <a:ext cx="275406" cy="206554"/>
                    </a:xfrm>
                    <a:custGeom>
                      <a:avLst/>
                      <a:gdLst>
                        <a:gd name="connsiteX0" fmla="*/ 505433 w 533400"/>
                        <a:gd name="connsiteY0" fmla="*/ 621 h 400050"/>
                        <a:gd name="connsiteX1" fmla="*/ 534008 w 533400"/>
                        <a:gd name="connsiteY1" fmla="*/ 29196 h 400050"/>
                        <a:gd name="connsiteX2" fmla="*/ 534008 w 533400"/>
                        <a:gd name="connsiteY2" fmla="*/ 372096 h 400050"/>
                        <a:gd name="connsiteX3" fmla="*/ 505433 w 533400"/>
                        <a:gd name="connsiteY3" fmla="*/ 400671 h 400050"/>
                        <a:gd name="connsiteX4" fmla="*/ 29183 w 533400"/>
                        <a:gd name="connsiteY4" fmla="*/ 400671 h 400050"/>
                        <a:gd name="connsiteX5" fmla="*/ 608 w 533400"/>
                        <a:gd name="connsiteY5" fmla="*/ 372096 h 400050"/>
                        <a:gd name="connsiteX6" fmla="*/ 608 w 533400"/>
                        <a:gd name="connsiteY6" fmla="*/ 29196 h 400050"/>
                        <a:gd name="connsiteX7" fmla="*/ 29183 w 533400"/>
                        <a:gd name="connsiteY7" fmla="*/ 621 h 400050"/>
                        <a:gd name="connsiteX8" fmla="*/ 505433 w 533400"/>
                        <a:gd name="connsiteY8" fmla="*/ 621 h 400050"/>
                        <a:gd name="connsiteX9" fmla="*/ 391133 w 533400"/>
                        <a:gd name="connsiteY9" fmla="*/ 198741 h 400050"/>
                        <a:gd name="connsiteX10" fmla="*/ 351128 w 533400"/>
                        <a:gd name="connsiteY10" fmla="*/ 204456 h 400050"/>
                        <a:gd name="connsiteX11" fmla="*/ 351128 w 533400"/>
                        <a:gd name="connsiteY11" fmla="*/ 204456 h 400050"/>
                        <a:gd name="connsiteX12" fmla="*/ 267308 w 533400"/>
                        <a:gd name="connsiteY12" fmla="*/ 315899 h 400050"/>
                        <a:gd name="connsiteX13" fmla="*/ 264451 w 533400"/>
                        <a:gd name="connsiteY13" fmla="*/ 318756 h 400050"/>
                        <a:gd name="connsiteX14" fmla="*/ 224446 w 533400"/>
                        <a:gd name="connsiteY14" fmla="*/ 318756 h 400050"/>
                        <a:gd name="connsiteX15" fmla="*/ 224446 w 533400"/>
                        <a:gd name="connsiteY15" fmla="*/ 318756 h 400050"/>
                        <a:gd name="connsiteX16" fmla="*/ 162533 w 533400"/>
                        <a:gd name="connsiteY16" fmla="*/ 257796 h 400050"/>
                        <a:gd name="connsiteX17" fmla="*/ 160628 w 533400"/>
                        <a:gd name="connsiteY17" fmla="*/ 255891 h 400050"/>
                        <a:gd name="connsiteX18" fmla="*/ 120623 w 533400"/>
                        <a:gd name="connsiteY18" fmla="*/ 259701 h 400050"/>
                        <a:gd name="connsiteX19" fmla="*/ 120623 w 533400"/>
                        <a:gd name="connsiteY19" fmla="*/ 259701 h 400050"/>
                        <a:gd name="connsiteX20" fmla="*/ 32993 w 533400"/>
                        <a:gd name="connsiteY20" fmla="*/ 366381 h 400050"/>
                        <a:gd name="connsiteX21" fmla="*/ 31088 w 533400"/>
                        <a:gd name="connsiteY21" fmla="*/ 372096 h 400050"/>
                        <a:gd name="connsiteX22" fmla="*/ 40613 w 533400"/>
                        <a:gd name="connsiteY22" fmla="*/ 381621 h 400050"/>
                        <a:gd name="connsiteX23" fmla="*/ 40613 w 533400"/>
                        <a:gd name="connsiteY23" fmla="*/ 381621 h 400050"/>
                        <a:gd name="connsiteX24" fmla="*/ 497813 w 533400"/>
                        <a:gd name="connsiteY24" fmla="*/ 381621 h 400050"/>
                        <a:gd name="connsiteX25" fmla="*/ 503528 w 533400"/>
                        <a:gd name="connsiteY25" fmla="*/ 379716 h 400050"/>
                        <a:gd name="connsiteX26" fmla="*/ 506386 w 533400"/>
                        <a:gd name="connsiteY26" fmla="*/ 366381 h 400050"/>
                        <a:gd name="connsiteX27" fmla="*/ 506386 w 533400"/>
                        <a:gd name="connsiteY27" fmla="*/ 366381 h 400050"/>
                        <a:gd name="connsiteX28" fmla="*/ 398753 w 533400"/>
                        <a:gd name="connsiteY28" fmla="*/ 205409 h 400050"/>
                        <a:gd name="connsiteX29" fmla="*/ 391133 w 533400"/>
                        <a:gd name="connsiteY29" fmla="*/ 198741 h 400050"/>
                        <a:gd name="connsiteX30" fmla="*/ 95858 w 533400"/>
                        <a:gd name="connsiteY30" fmla="*/ 57771 h 400050"/>
                        <a:gd name="connsiteX31" fmla="*/ 57758 w 533400"/>
                        <a:gd name="connsiteY31" fmla="*/ 95871 h 400050"/>
                        <a:gd name="connsiteX32" fmla="*/ 95858 w 533400"/>
                        <a:gd name="connsiteY32" fmla="*/ 133971 h 400050"/>
                        <a:gd name="connsiteX33" fmla="*/ 133958 w 533400"/>
                        <a:gd name="connsiteY33" fmla="*/ 95871 h 400050"/>
                        <a:gd name="connsiteX34" fmla="*/ 95858 w 533400"/>
                        <a:gd name="connsiteY34" fmla="*/ 57771 h 400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533400" h="400050">
                          <a:moveTo>
                            <a:pt x="505433" y="621"/>
                          </a:moveTo>
                          <a:cubicBezTo>
                            <a:pt x="521626" y="621"/>
                            <a:pt x="534008" y="13004"/>
                            <a:pt x="534008" y="29196"/>
                          </a:cubicBezTo>
                          <a:lnTo>
                            <a:pt x="534008" y="372096"/>
                          </a:lnTo>
                          <a:cubicBezTo>
                            <a:pt x="534008" y="388289"/>
                            <a:pt x="521626" y="400671"/>
                            <a:pt x="505433" y="400671"/>
                          </a:cubicBezTo>
                          <a:lnTo>
                            <a:pt x="29183" y="400671"/>
                          </a:lnTo>
                          <a:cubicBezTo>
                            <a:pt x="12990" y="400671"/>
                            <a:pt x="608" y="388289"/>
                            <a:pt x="608" y="372096"/>
                          </a:cubicBezTo>
                          <a:lnTo>
                            <a:pt x="608" y="29196"/>
                          </a:lnTo>
                          <a:cubicBezTo>
                            <a:pt x="608" y="13004"/>
                            <a:pt x="12990" y="621"/>
                            <a:pt x="29183" y="621"/>
                          </a:cubicBezTo>
                          <a:lnTo>
                            <a:pt x="505433" y="621"/>
                          </a:lnTo>
                          <a:close/>
                          <a:moveTo>
                            <a:pt x="391133" y="198741"/>
                          </a:moveTo>
                          <a:cubicBezTo>
                            <a:pt x="378751" y="189216"/>
                            <a:pt x="360653" y="192074"/>
                            <a:pt x="351128" y="204456"/>
                          </a:cubicBezTo>
                          <a:lnTo>
                            <a:pt x="351128" y="204456"/>
                          </a:lnTo>
                          <a:lnTo>
                            <a:pt x="267308" y="315899"/>
                          </a:lnTo>
                          <a:cubicBezTo>
                            <a:pt x="266355" y="316851"/>
                            <a:pt x="265403" y="317804"/>
                            <a:pt x="264451" y="318756"/>
                          </a:cubicBezTo>
                          <a:cubicBezTo>
                            <a:pt x="253021" y="330186"/>
                            <a:pt x="234923" y="330186"/>
                            <a:pt x="224446" y="318756"/>
                          </a:cubicBezTo>
                          <a:lnTo>
                            <a:pt x="224446" y="318756"/>
                          </a:lnTo>
                          <a:lnTo>
                            <a:pt x="162533" y="257796"/>
                          </a:lnTo>
                          <a:cubicBezTo>
                            <a:pt x="161580" y="256844"/>
                            <a:pt x="161580" y="256844"/>
                            <a:pt x="160628" y="255891"/>
                          </a:cubicBezTo>
                          <a:cubicBezTo>
                            <a:pt x="148246" y="245414"/>
                            <a:pt x="130148" y="247319"/>
                            <a:pt x="120623" y="259701"/>
                          </a:cubicBezTo>
                          <a:lnTo>
                            <a:pt x="120623" y="259701"/>
                          </a:lnTo>
                          <a:lnTo>
                            <a:pt x="32993" y="366381"/>
                          </a:lnTo>
                          <a:cubicBezTo>
                            <a:pt x="32040" y="368286"/>
                            <a:pt x="31088" y="370191"/>
                            <a:pt x="31088" y="372096"/>
                          </a:cubicBezTo>
                          <a:cubicBezTo>
                            <a:pt x="31088" y="377811"/>
                            <a:pt x="34898" y="381621"/>
                            <a:pt x="40613" y="381621"/>
                          </a:cubicBezTo>
                          <a:lnTo>
                            <a:pt x="40613" y="381621"/>
                          </a:lnTo>
                          <a:lnTo>
                            <a:pt x="497813" y="381621"/>
                          </a:lnTo>
                          <a:cubicBezTo>
                            <a:pt x="499718" y="381621"/>
                            <a:pt x="501623" y="380669"/>
                            <a:pt x="503528" y="379716"/>
                          </a:cubicBezTo>
                          <a:cubicBezTo>
                            <a:pt x="508290" y="376859"/>
                            <a:pt x="509243" y="371144"/>
                            <a:pt x="506386" y="366381"/>
                          </a:cubicBezTo>
                          <a:lnTo>
                            <a:pt x="506386" y="366381"/>
                          </a:lnTo>
                          <a:lnTo>
                            <a:pt x="398753" y="205409"/>
                          </a:lnTo>
                          <a:cubicBezTo>
                            <a:pt x="395896" y="202551"/>
                            <a:pt x="393990" y="200646"/>
                            <a:pt x="391133" y="198741"/>
                          </a:cubicBezTo>
                          <a:close/>
                          <a:moveTo>
                            <a:pt x="95858" y="57771"/>
                          </a:moveTo>
                          <a:cubicBezTo>
                            <a:pt x="74903" y="57771"/>
                            <a:pt x="57758" y="74916"/>
                            <a:pt x="57758" y="95871"/>
                          </a:cubicBezTo>
                          <a:cubicBezTo>
                            <a:pt x="57758" y="116826"/>
                            <a:pt x="74903" y="133971"/>
                            <a:pt x="95858" y="133971"/>
                          </a:cubicBezTo>
                          <a:cubicBezTo>
                            <a:pt x="116813" y="133971"/>
                            <a:pt x="133958" y="116826"/>
                            <a:pt x="133958" y="95871"/>
                          </a:cubicBezTo>
                          <a:cubicBezTo>
                            <a:pt x="133958" y="74916"/>
                            <a:pt x="116813" y="57771"/>
                            <a:pt x="95858" y="57771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8" name="iṣḷîḑé">
                <a:extLst>
                  <a:ext uri="{FF2B5EF4-FFF2-40B4-BE49-F238E27FC236}">
                    <a16:creationId xmlns:a16="http://schemas.microsoft.com/office/drawing/2014/main" id="{C974F5C0-964D-0D2C-DFA1-3448315CD1C6}"/>
                  </a:ext>
                </a:extLst>
              </p:cNvPr>
              <p:cNvGrpSpPr/>
              <p:nvPr/>
            </p:nvGrpSpPr>
            <p:grpSpPr>
              <a:xfrm>
                <a:off x="0" y="3429000"/>
                <a:ext cx="4271264" cy="2110463"/>
                <a:chOff x="0" y="3429000"/>
                <a:chExt cx="4271264" cy="2110463"/>
              </a:xfrm>
            </p:grpSpPr>
            <p:cxnSp>
              <p:nvCxnSpPr>
                <p:cNvPr id="20" name="íśḻiḓe">
                  <a:extLst>
                    <a:ext uri="{FF2B5EF4-FFF2-40B4-BE49-F238E27FC236}">
                      <a16:creationId xmlns:a16="http://schemas.microsoft.com/office/drawing/2014/main" id="{4B662D4C-A2FC-4F70-E441-2BFF411CEA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3705120"/>
                  <a:ext cx="4271264" cy="0"/>
                </a:xfrm>
                <a:prstGeom prst="straightConnector1">
                  <a:avLst/>
                </a:prstGeom>
                <a:ln w="15875">
                  <a:solidFill>
                    <a:schemeClr val="tx1">
                      <a:lumMod val="50000"/>
                      <a:lumOff val="50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1" name="iŝļíḓè">
                  <a:extLst>
                    <a:ext uri="{FF2B5EF4-FFF2-40B4-BE49-F238E27FC236}">
                      <a16:creationId xmlns:a16="http://schemas.microsoft.com/office/drawing/2014/main" id="{BBE39809-C421-ECBB-037C-2CB11D0B3291}"/>
                    </a:ext>
                  </a:extLst>
                </p:cNvPr>
                <p:cNvGrpSpPr/>
                <p:nvPr/>
              </p:nvGrpSpPr>
              <p:grpSpPr>
                <a:xfrm>
                  <a:off x="1132903" y="3429000"/>
                  <a:ext cx="2665857" cy="2110463"/>
                  <a:chOff x="1132903" y="3429000"/>
                  <a:chExt cx="2665857" cy="2110463"/>
                </a:xfrm>
              </p:grpSpPr>
              <p:grpSp>
                <p:nvGrpSpPr>
                  <p:cNvPr id="22" name="íṣļïḑe">
                    <a:extLst>
                      <a:ext uri="{FF2B5EF4-FFF2-40B4-BE49-F238E27FC236}">
                        <a16:creationId xmlns:a16="http://schemas.microsoft.com/office/drawing/2014/main" id="{6F22B385-C815-9807-E08F-76AE214319D1}"/>
                      </a:ext>
                    </a:extLst>
                  </p:cNvPr>
                  <p:cNvGrpSpPr/>
                  <p:nvPr/>
                </p:nvGrpSpPr>
                <p:grpSpPr>
                  <a:xfrm>
                    <a:off x="1132903" y="4268844"/>
                    <a:ext cx="2665857" cy="1270619"/>
                    <a:chOff x="5867372" y="1574046"/>
                    <a:chExt cx="2286000" cy="1270619"/>
                  </a:xfrm>
                </p:grpSpPr>
                <p:sp>
                  <p:nvSpPr>
                    <p:cNvPr id="26" name="ïŝľîdé">
                      <a:extLst>
                        <a:ext uri="{FF2B5EF4-FFF2-40B4-BE49-F238E27FC236}">
                          <a16:creationId xmlns:a16="http://schemas.microsoft.com/office/drawing/2014/main" id="{ED4B6E17-D1FC-7084-A52A-D6869A0BE3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67372" y="1574046"/>
                      <a:ext cx="2286000" cy="1270619"/>
                    </a:xfrm>
                    <a:prstGeom prst="roundRect">
                      <a:avLst>
                        <a:gd name="adj" fmla="val 10000"/>
                      </a:avLst>
                    </a:prstGeom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  <a:ln w="60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7" name="íŝľïḑè">
                      <a:extLst>
                        <a:ext uri="{FF2B5EF4-FFF2-40B4-BE49-F238E27FC236}">
                          <a16:creationId xmlns:a16="http://schemas.microsoft.com/office/drawing/2014/main" id="{9DA2DD40-2BBE-964B-E050-8920E51E2732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>
                    <a:xfrm>
                      <a:off x="6025776" y="1642952"/>
                      <a:ext cx="1969192" cy="1022878"/>
                      <a:chOff x="7119256" y="4791602"/>
                      <a:chExt cx="2338272" cy="738060"/>
                    </a:xfrm>
                    <a:noFill/>
                  </p:grpSpPr>
                  <p:sp>
                    <p:nvSpPr>
                      <p:cNvPr id="28" name="ïśliḍè">
                        <a:extLst>
                          <a:ext uri="{FF2B5EF4-FFF2-40B4-BE49-F238E27FC236}">
                            <a16:creationId xmlns:a16="http://schemas.microsoft.com/office/drawing/2014/main" id="{D5705EE9-3175-ED7C-C56A-789309C4EC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19256" y="4791602"/>
                        <a:ext cx="2338272" cy="308809"/>
                      </a:xfrm>
                      <a:prstGeom prst="rect">
                        <a:avLst/>
                      </a:pr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tIns="90000" bIns="90000" rtlCol="0" anchor="b" anchorCtr="0">
                        <a:spAutoFit/>
                      </a:bodyPr>
                      <a:lstStyle>
                        <a:defPPr>
                          <a:defRPr lang="zh-CN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9pPr>
                      </a:lstStyle>
                      <a:p>
                        <a:pPr algn="ctr"/>
                        <a:r>
                          <a:rPr kumimoji="1" lang="zh-CN" altLang="en-US" sz="1600" b="1" dirty="0">
                            <a:solidFill>
                              <a:schemeClr val="tx1"/>
                            </a:solidFill>
                          </a:rPr>
                          <a:t>家庭结构</a:t>
                        </a:r>
                        <a:endParaRPr kumimoji="1" lang="en-US" altLang="zh-CN" sz="1600" b="1" dirty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29" name="íŝľïḓe">
                        <a:extLst>
                          <a:ext uri="{FF2B5EF4-FFF2-40B4-BE49-F238E27FC236}">
                            <a16:creationId xmlns:a16="http://schemas.microsoft.com/office/drawing/2014/main" id="{AAAAFCE5-636F-31D5-97B7-C13291EA6E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218188" y="5016962"/>
                        <a:ext cx="2140403" cy="51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lIns="108000" tIns="108000" rIns="108000" bIns="108000" rtlCol="0" anchor="t" anchorCtr="0">
                        <a:spAutoFit/>
                      </a:bodyPr>
                      <a:lstStyle>
                        <a:defPPr>
                          <a:defRPr lang="zh-CN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9pPr>
                      </a:lstStyle>
                      <a:p>
                        <a:pPr algn="ctr"/>
                        <a:r>
                          <a:rPr kumimoji="1" lang="zh-CN" altLang="en-US" sz="1600" dirty="0">
                            <a:solidFill>
                              <a:schemeClr val="tx1"/>
                            </a:solidFill>
                          </a:rPr>
                          <a:t>家庭是购买、消费的基本单位。</a:t>
                        </a:r>
                        <a:endParaRPr kumimoji="1" lang="en-US" altLang="zh-CN" sz="1600" dirty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23" name="îṧlíḋê">
                    <a:extLst>
                      <a:ext uri="{FF2B5EF4-FFF2-40B4-BE49-F238E27FC236}">
                        <a16:creationId xmlns:a16="http://schemas.microsoft.com/office/drawing/2014/main" id="{672B1B0F-B7DF-492B-739D-9C79EEDABC4B}"/>
                      </a:ext>
                    </a:extLst>
                  </p:cNvPr>
                  <p:cNvGrpSpPr/>
                  <p:nvPr/>
                </p:nvGrpSpPr>
                <p:grpSpPr>
                  <a:xfrm>
                    <a:off x="2195831" y="3429000"/>
                    <a:ext cx="540000" cy="540000"/>
                    <a:chOff x="6096000" y="3294813"/>
                    <a:chExt cx="540000" cy="540000"/>
                  </a:xfrm>
                </p:grpSpPr>
                <p:sp>
                  <p:nvSpPr>
                    <p:cNvPr id="24" name="î$ḻîḓê">
                      <a:extLst>
                        <a:ext uri="{FF2B5EF4-FFF2-40B4-BE49-F238E27FC236}">
                          <a16:creationId xmlns:a16="http://schemas.microsoft.com/office/drawing/2014/main" id="{C847A823-59A2-34B4-B509-DD630C8A5B8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096000" y="3294813"/>
                      <a:ext cx="540000" cy="54000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</p:spPr>
                  <p:txBody>
                    <a:bodyPr wrap="none" lIns="108000" tIns="108000" rIns="108000" bIns="108000" rtlCol="0" anchor="ctr" anchorCtr="0">
                      <a:noAutofit/>
                    </a:bodyPr>
                    <a:lstStyle/>
                    <a:p>
                      <a:pPr algn="ctr"/>
                      <a:endParaRPr kumimoji="1" lang="zh-CN" altLang="en-US" sz="2000" b="1" dirty="0">
                        <a:noFill/>
                      </a:endParaRPr>
                    </a:p>
                  </p:txBody>
                </p:sp>
                <p:sp>
                  <p:nvSpPr>
                    <p:cNvPr id="25" name="iŝlíḑe">
                      <a:extLst>
                        <a:ext uri="{FF2B5EF4-FFF2-40B4-BE49-F238E27FC236}">
                          <a16:creationId xmlns:a16="http://schemas.microsoft.com/office/drawing/2014/main" id="{9FEAB6E4-96F0-D73A-B179-CC43C4AB48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52886" y="3427110"/>
                      <a:ext cx="226228" cy="275406"/>
                    </a:xfrm>
                    <a:custGeom>
                      <a:avLst/>
                      <a:gdLst>
                        <a:gd name="connsiteX0" fmla="*/ 284197 w 438150"/>
                        <a:gd name="connsiteY0" fmla="*/ 621 h 533400"/>
                        <a:gd name="connsiteX1" fmla="*/ 286102 w 438150"/>
                        <a:gd name="connsiteY1" fmla="*/ 621 h 533400"/>
                        <a:gd name="connsiteX2" fmla="*/ 286102 w 438150"/>
                        <a:gd name="connsiteY2" fmla="*/ 124446 h 533400"/>
                        <a:gd name="connsiteX3" fmla="*/ 286102 w 438150"/>
                        <a:gd name="connsiteY3" fmla="*/ 126351 h 533400"/>
                        <a:gd name="connsiteX4" fmla="*/ 314677 w 438150"/>
                        <a:gd name="connsiteY4" fmla="*/ 153021 h 533400"/>
                        <a:gd name="connsiteX5" fmla="*/ 314677 w 438150"/>
                        <a:gd name="connsiteY5" fmla="*/ 153021 h 533400"/>
                        <a:gd name="connsiteX6" fmla="*/ 438502 w 438150"/>
                        <a:gd name="connsiteY6" fmla="*/ 153021 h 533400"/>
                        <a:gd name="connsiteX7" fmla="*/ 438502 w 438150"/>
                        <a:gd name="connsiteY7" fmla="*/ 154926 h 533400"/>
                        <a:gd name="connsiteX8" fmla="*/ 438502 w 438150"/>
                        <a:gd name="connsiteY8" fmla="*/ 505446 h 533400"/>
                        <a:gd name="connsiteX9" fmla="*/ 409927 w 438150"/>
                        <a:gd name="connsiteY9" fmla="*/ 534021 h 533400"/>
                        <a:gd name="connsiteX10" fmla="*/ 28927 w 438150"/>
                        <a:gd name="connsiteY10" fmla="*/ 534021 h 533400"/>
                        <a:gd name="connsiteX11" fmla="*/ 352 w 438150"/>
                        <a:gd name="connsiteY11" fmla="*/ 505446 h 533400"/>
                        <a:gd name="connsiteX12" fmla="*/ 352 w 438150"/>
                        <a:gd name="connsiteY12" fmla="*/ 29196 h 533400"/>
                        <a:gd name="connsiteX13" fmla="*/ 28927 w 438150"/>
                        <a:gd name="connsiteY13" fmla="*/ 621 h 533400"/>
                        <a:gd name="connsiteX14" fmla="*/ 284197 w 438150"/>
                        <a:gd name="connsiteY14" fmla="*/ 621 h 533400"/>
                        <a:gd name="connsiteX15" fmla="*/ 248002 w 438150"/>
                        <a:gd name="connsiteY15" fmla="*/ 200646 h 533400"/>
                        <a:gd name="connsiteX16" fmla="*/ 152752 w 438150"/>
                        <a:gd name="connsiteY16" fmla="*/ 200646 h 533400"/>
                        <a:gd name="connsiteX17" fmla="*/ 152752 w 438150"/>
                        <a:gd name="connsiteY17" fmla="*/ 410196 h 533400"/>
                        <a:gd name="connsiteX18" fmla="*/ 171802 w 438150"/>
                        <a:gd name="connsiteY18" fmla="*/ 410196 h 533400"/>
                        <a:gd name="connsiteX19" fmla="*/ 171802 w 438150"/>
                        <a:gd name="connsiteY19" fmla="*/ 314946 h 533400"/>
                        <a:gd name="connsiteX20" fmla="*/ 248002 w 438150"/>
                        <a:gd name="connsiteY20" fmla="*/ 314946 h 533400"/>
                        <a:gd name="connsiteX21" fmla="*/ 249907 w 438150"/>
                        <a:gd name="connsiteY21" fmla="*/ 314946 h 533400"/>
                        <a:gd name="connsiteX22" fmla="*/ 305152 w 438150"/>
                        <a:gd name="connsiteY22" fmla="*/ 257796 h 533400"/>
                        <a:gd name="connsiteX23" fmla="*/ 248002 w 438150"/>
                        <a:gd name="connsiteY23" fmla="*/ 200646 h 533400"/>
                        <a:gd name="connsiteX24" fmla="*/ 248002 w 438150"/>
                        <a:gd name="connsiteY24" fmla="*/ 200646 h 533400"/>
                        <a:gd name="connsiteX25" fmla="*/ 248002 w 438150"/>
                        <a:gd name="connsiteY25" fmla="*/ 219696 h 533400"/>
                        <a:gd name="connsiteX26" fmla="*/ 286102 w 438150"/>
                        <a:gd name="connsiteY26" fmla="*/ 257796 h 533400"/>
                        <a:gd name="connsiteX27" fmla="*/ 248002 w 438150"/>
                        <a:gd name="connsiteY27" fmla="*/ 295896 h 533400"/>
                        <a:gd name="connsiteX28" fmla="*/ 248002 w 438150"/>
                        <a:gd name="connsiteY28" fmla="*/ 295896 h 533400"/>
                        <a:gd name="connsiteX29" fmla="*/ 171802 w 438150"/>
                        <a:gd name="connsiteY29" fmla="*/ 295896 h 533400"/>
                        <a:gd name="connsiteX30" fmla="*/ 171802 w 438150"/>
                        <a:gd name="connsiteY30" fmla="*/ 219696 h 533400"/>
                        <a:gd name="connsiteX31" fmla="*/ 248002 w 438150"/>
                        <a:gd name="connsiteY31" fmla="*/ 219696 h 533400"/>
                        <a:gd name="connsiteX32" fmla="*/ 428977 w 438150"/>
                        <a:gd name="connsiteY32" fmla="*/ 133971 h 533400"/>
                        <a:gd name="connsiteX33" fmla="*/ 314677 w 438150"/>
                        <a:gd name="connsiteY33" fmla="*/ 133971 h 533400"/>
                        <a:gd name="connsiteX34" fmla="*/ 313724 w 438150"/>
                        <a:gd name="connsiteY34" fmla="*/ 133971 h 533400"/>
                        <a:gd name="connsiteX35" fmla="*/ 305152 w 438150"/>
                        <a:gd name="connsiteY35" fmla="*/ 124446 h 533400"/>
                        <a:gd name="connsiteX36" fmla="*/ 305152 w 438150"/>
                        <a:gd name="connsiteY36" fmla="*/ 124446 h 533400"/>
                        <a:gd name="connsiteX37" fmla="*/ 305152 w 438150"/>
                        <a:gd name="connsiteY37" fmla="*/ 10146 h 533400"/>
                        <a:gd name="connsiteX38" fmla="*/ 428977 w 438150"/>
                        <a:gd name="connsiteY38" fmla="*/ 133971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</a:cxnLst>
                      <a:rect l="l" t="t" r="r" b="b"/>
                      <a:pathLst>
                        <a:path w="438150" h="533400">
                          <a:moveTo>
                            <a:pt x="284197" y="621"/>
                          </a:moveTo>
                          <a:cubicBezTo>
                            <a:pt x="285149" y="621"/>
                            <a:pt x="286102" y="621"/>
                            <a:pt x="286102" y="621"/>
                          </a:cubicBezTo>
                          <a:lnTo>
                            <a:pt x="286102" y="124446"/>
                          </a:lnTo>
                          <a:lnTo>
                            <a:pt x="286102" y="126351"/>
                          </a:lnTo>
                          <a:cubicBezTo>
                            <a:pt x="287055" y="141591"/>
                            <a:pt x="299437" y="153021"/>
                            <a:pt x="314677" y="153021"/>
                          </a:cubicBezTo>
                          <a:lnTo>
                            <a:pt x="314677" y="153021"/>
                          </a:lnTo>
                          <a:lnTo>
                            <a:pt x="438502" y="153021"/>
                          </a:lnTo>
                          <a:cubicBezTo>
                            <a:pt x="438502" y="153974"/>
                            <a:pt x="438502" y="154926"/>
                            <a:pt x="438502" y="154926"/>
                          </a:cubicBezTo>
                          <a:lnTo>
                            <a:pt x="438502" y="505446"/>
                          </a:lnTo>
                          <a:cubicBezTo>
                            <a:pt x="438502" y="521639"/>
                            <a:pt x="426120" y="534021"/>
                            <a:pt x="409927" y="534021"/>
                          </a:cubicBezTo>
                          <a:lnTo>
                            <a:pt x="28927" y="534021"/>
                          </a:lnTo>
                          <a:cubicBezTo>
                            <a:pt x="12734" y="534021"/>
                            <a:pt x="352" y="521639"/>
                            <a:pt x="352" y="505446"/>
                          </a:cubicBezTo>
                          <a:lnTo>
                            <a:pt x="352" y="29196"/>
                          </a:lnTo>
                          <a:cubicBezTo>
                            <a:pt x="352" y="13004"/>
                            <a:pt x="12734" y="621"/>
                            <a:pt x="28927" y="621"/>
                          </a:cubicBezTo>
                          <a:lnTo>
                            <a:pt x="284197" y="621"/>
                          </a:lnTo>
                          <a:close/>
                          <a:moveTo>
                            <a:pt x="248002" y="200646"/>
                          </a:moveTo>
                          <a:lnTo>
                            <a:pt x="152752" y="200646"/>
                          </a:lnTo>
                          <a:lnTo>
                            <a:pt x="152752" y="410196"/>
                          </a:lnTo>
                          <a:lnTo>
                            <a:pt x="171802" y="410196"/>
                          </a:lnTo>
                          <a:lnTo>
                            <a:pt x="171802" y="314946"/>
                          </a:lnTo>
                          <a:lnTo>
                            <a:pt x="248002" y="314946"/>
                          </a:lnTo>
                          <a:lnTo>
                            <a:pt x="249907" y="314946"/>
                          </a:lnTo>
                          <a:cubicBezTo>
                            <a:pt x="280387" y="313994"/>
                            <a:pt x="305152" y="288276"/>
                            <a:pt x="305152" y="257796"/>
                          </a:cubicBezTo>
                          <a:cubicBezTo>
                            <a:pt x="305152" y="226364"/>
                            <a:pt x="279434" y="200646"/>
                            <a:pt x="248002" y="200646"/>
                          </a:cubicBezTo>
                          <a:lnTo>
                            <a:pt x="248002" y="200646"/>
                          </a:lnTo>
                          <a:close/>
                          <a:moveTo>
                            <a:pt x="248002" y="219696"/>
                          </a:moveTo>
                          <a:cubicBezTo>
                            <a:pt x="268957" y="219696"/>
                            <a:pt x="286102" y="236841"/>
                            <a:pt x="286102" y="257796"/>
                          </a:cubicBezTo>
                          <a:cubicBezTo>
                            <a:pt x="286102" y="278751"/>
                            <a:pt x="268957" y="295896"/>
                            <a:pt x="248002" y="295896"/>
                          </a:cubicBezTo>
                          <a:lnTo>
                            <a:pt x="248002" y="295896"/>
                          </a:lnTo>
                          <a:lnTo>
                            <a:pt x="171802" y="295896"/>
                          </a:lnTo>
                          <a:lnTo>
                            <a:pt x="171802" y="219696"/>
                          </a:lnTo>
                          <a:lnTo>
                            <a:pt x="248002" y="219696"/>
                          </a:lnTo>
                          <a:close/>
                          <a:moveTo>
                            <a:pt x="428977" y="133971"/>
                          </a:moveTo>
                          <a:lnTo>
                            <a:pt x="314677" y="133971"/>
                          </a:lnTo>
                          <a:lnTo>
                            <a:pt x="313724" y="133971"/>
                          </a:lnTo>
                          <a:cubicBezTo>
                            <a:pt x="308962" y="133019"/>
                            <a:pt x="305152" y="129209"/>
                            <a:pt x="305152" y="124446"/>
                          </a:cubicBezTo>
                          <a:lnTo>
                            <a:pt x="305152" y="124446"/>
                          </a:lnTo>
                          <a:lnTo>
                            <a:pt x="305152" y="10146"/>
                          </a:lnTo>
                          <a:lnTo>
                            <a:pt x="428977" y="133971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9" name="îś1íḑé">
                <a:extLst>
                  <a:ext uri="{FF2B5EF4-FFF2-40B4-BE49-F238E27FC236}">
                    <a16:creationId xmlns:a16="http://schemas.microsoft.com/office/drawing/2014/main" id="{3BA74786-3643-11CF-4041-8698AABE2564}"/>
                  </a:ext>
                </a:extLst>
              </p:cNvPr>
              <p:cNvGrpSpPr/>
              <p:nvPr/>
            </p:nvGrpSpPr>
            <p:grpSpPr>
              <a:xfrm>
                <a:off x="7908036" y="3429000"/>
                <a:ext cx="4283964" cy="2110467"/>
                <a:chOff x="7908036" y="3429000"/>
                <a:chExt cx="4283964" cy="2110467"/>
              </a:xfrm>
            </p:grpSpPr>
            <p:cxnSp>
              <p:nvCxnSpPr>
                <p:cNvPr id="10" name="iṡliḍê">
                  <a:extLst>
                    <a:ext uri="{FF2B5EF4-FFF2-40B4-BE49-F238E27FC236}">
                      <a16:creationId xmlns:a16="http://schemas.microsoft.com/office/drawing/2014/main" id="{DD55D63B-A449-ACEB-1528-8C2C548BDA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08036" y="3705120"/>
                  <a:ext cx="4283964" cy="0"/>
                </a:xfrm>
                <a:prstGeom prst="straightConnector1">
                  <a:avLst/>
                </a:prstGeom>
                <a:ln w="15875">
                  <a:solidFill>
                    <a:schemeClr val="tx1">
                      <a:lumMod val="50000"/>
                      <a:lumOff val="50000"/>
                    </a:scheme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" name="îşḻíďè">
                  <a:extLst>
                    <a:ext uri="{FF2B5EF4-FFF2-40B4-BE49-F238E27FC236}">
                      <a16:creationId xmlns:a16="http://schemas.microsoft.com/office/drawing/2014/main" id="{D1F40551-74C3-8B83-A239-E074F381F46C}"/>
                    </a:ext>
                  </a:extLst>
                </p:cNvPr>
                <p:cNvGrpSpPr/>
                <p:nvPr/>
              </p:nvGrpSpPr>
              <p:grpSpPr>
                <a:xfrm>
                  <a:off x="8380539" y="3429000"/>
                  <a:ext cx="2665857" cy="2110467"/>
                  <a:chOff x="8380539" y="3429000"/>
                  <a:chExt cx="2665857" cy="2110467"/>
                </a:xfrm>
              </p:grpSpPr>
              <p:grpSp>
                <p:nvGrpSpPr>
                  <p:cNvPr id="12" name="íSľîḋè">
                    <a:extLst>
                      <a:ext uri="{FF2B5EF4-FFF2-40B4-BE49-F238E27FC236}">
                        <a16:creationId xmlns:a16="http://schemas.microsoft.com/office/drawing/2014/main" id="{22F465A7-5253-D13C-E6B6-B2B28CEC0556}"/>
                      </a:ext>
                    </a:extLst>
                  </p:cNvPr>
                  <p:cNvGrpSpPr/>
                  <p:nvPr/>
                </p:nvGrpSpPr>
                <p:grpSpPr>
                  <a:xfrm>
                    <a:off x="8380539" y="4268844"/>
                    <a:ext cx="2665857" cy="1270623"/>
                    <a:chOff x="5867372" y="1574046"/>
                    <a:chExt cx="2286000" cy="1270623"/>
                  </a:xfrm>
                </p:grpSpPr>
                <p:sp>
                  <p:nvSpPr>
                    <p:cNvPr id="16" name="ísļídé">
                      <a:extLst>
                        <a:ext uri="{FF2B5EF4-FFF2-40B4-BE49-F238E27FC236}">
                          <a16:creationId xmlns:a16="http://schemas.microsoft.com/office/drawing/2014/main" id="{92F18D0F-7CE0-C743-05B0-E583277FA9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67372" y="1574046"/>
                      <a:ext cx="2286000" cy="1270623"/>
                    </a:xfrm>
                    <a:prstGeom prst="roundRect">
                      <a:avLst>
                        <a:gd name="adj" fmla="val 10000"/>
                      </a:avLst>
                    </a:prstGeom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  <a:ln w="60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/>
                    </a:p>
                  </p:txBody>
                </p:sp>
                <p:sp>
                  <p:nvSpPr>
                    <p:cNvPr id="18" name="iṡlïḋê">
                      <a:extLst>
                        <a:ext uri="{FF2B5EF4-FFF2-40B4-BE49-F238E27FC236}">
                          <a16:creationId xmlns:a16="http://schemas.microsoft.com/office/drawing/2014/main" id="{D0FD516F-24BE-366D-8FBF-B6242F92A9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36668" y="1637874"/>
                      <a:ext cx="1969192" cy="42797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tIns="90000" bIns="90000" rtlCol="0" anchor="b" anchorCtr="0">
                      <a:sp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algn="ctr"/>
                      <a:r>
                        <a:rPr kumimoji="1" lang="zh-CN" altLang="en-US" sz="1600" b="1" dirty="0">
                          <a:solidFill>
                            <a:schemeClr val="tx1"/>
                          </a:solidFill>
                        </a:rPr>
                        <a:t>其他因素</a:t>
                      </a:r>
                      <a:endParaRPr kumimoji="1" lang="en-US" altLang="zh-CN" sz="1600" b="1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3" name="ïṣḷïdé">
                    <a:extLst>
                      <a:ext uri="{FF2B5EF4-FFF2-40B4-BE49-F238E27FC236}">
                        <a16:creationId xmlns:a16="http://schemas.microsoft.com/office/drawing/2014/main" id="{062C470C-FB61-2927-D95A-17F1E74AACF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>
                  <a:xfrm>
                    <a:off x="9443467" y="3429000"/>
                    <a:ext cx="540000" cy="540000"/>
                    <a:chOff x="5460031" y="5599496"/>
                    <a:chExt cx="540000" cy="540000"/>
                  </a:xfrm>
                </p:grpSpPr>
                <p:sp>
                  <p:nvSpPr>
                    <p:cNvPr id="14" name="îš1îďè">
                      <a:extLst>
                        <a:ext uri="{FF2B5EF4-FFF2-40B4-BE49-F238E27FC236}">
                          <a16:creationId xmlns:a16="http://schemas.microsoft.com/office/drawing/2014/main" id="{1EAF465C-C1E6-BD72-1CCD-15956EBC393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460031" y="5599496"/>
                      <a:ext cx="540000" cy="54000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</p:spPr>
                  <p:txBody>
                    <a:bodyPr wrap="none" lIns="108000" tIns="108000" rIns="108000" bIns="108000" rtlCol="0" anchor="ctr" anchorCtr="0">
                      <a:no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kumimoji="1" lang="zh-CN" altLang="en-US" sz="2000" b="1" dirty="0">
                        <a:noFill/>
                      </a:endParaRPr>
                    </a:p>
                  </p:txBody>
                </p:sp>
                <p:sp>
                  <p:nvSpPr>
                    <p:cNvPr id="15" name="ïṧľídè">
                      <a:extLst>
                        <a:ext uri="{FF2B5EF4-FFF2-40B4-BE49-F238E27FC236}">
                          <a16:creationId xmlns:a16="http://schemas.microsoft.com/office/drawing/2014/main" id="{D4D1DBA0-9DB6-7D96-020F-D92933AB63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04182" y="5734497"/>
                      <a:ext cx="251698" cy="269998"/>
                    </a:xfrm>
                    <a:custGeom>
                      <a:avLst/>
                      <a:gdLst>
                        <a:gd name="connsiteX0" fmla="*/ 8356 w 487477"/>
                        <a:gd name="connsiteY0" fmla="*/ 512114 h 522922"/>
                        <a:gd name="connsiteX1" fmla="*/ 8356 w 487477"/>
                        <a:gd name="connsiteY1" fmla="*/ 512114 h 522922"/>
                        <a:gd name="connsiteX2" fmla="*/ 8356 w 487477"/>
                        <a:gd name="connsiteY2" fmla="*/ 512114 h 522922"/>
                        <a:gd name="connsiteX3" fmla="*/ 7404 w 487477"/>
                        <a:gd name="connsiteY3" fmla="*/ 511161 h 522922"/>
                        <a:gd name="connsiteX4" fmla="*/ 5499 w 487477"/>
                        <a:gd name="connsiteY4" fmla="*/ 508303 h 522922"/>
                        <a:gd name="connsiteX5" fmla="*/ 5499 w 487477"/>
                        <a:gd name="connsiteY5" fmla="*/ 508303 h 522922"/>
                        <a:gd name="connsiteX6" fmla="*/ 5499 w 487477"/>
                        <a:gd name="connsiteY6" fmla="*/ 507351 h 522922"/>
                        <a:gd name="connsiteX7" fmla="*/ 4546 w 487477"/>
                        <a:gd name="connsiteY7" fmla="*/ 505446 h 522922"/>
                        <a:gd name="connsiteX8" fmla="*/ 3593 w 487477"/>
                        <a:gd name="connsiteY8" fmla="*/ 503541 h 522922"/>
                        <a:gd name="connsiteX9" fmla="*/ 3593 w 487477"/>
                        <a:gd name="connsiteY9" fmla="*/ 503541 h 522922"/>
                        <a:gd name="connsiteX10" fmla="*/ 3593 w 487477"/>
                        <a:gd name="connsiteY10" fmla="*/ 503541 h 522922"/>
                        <a:gd name="connsiteX11" fmla="*/ 3593 w 487477"/>
                        <a:gd name="connsiteY11" fmla="*/ 503541 h 522922"/>
                        <a:gd name="connsiteX12" fmla="*/ 2641 w 487477"/>
                        <a:gd name="connsiteY12" fmla="*/ 501636 h 522922"/>
                        <a:gd name="connsiteX13" fmla="*/ 2641 w 487477"/>
                        <a:gd name="connsiteY13" fmla="*/ 500684 h 522922"/>
                        <a:gd name="connsiteX14" fmla="*/ 1689 w 487477"/>
                        <a:gd name="connsiteY14" fmla="*/ 498778 h 522922"/>
                        <a:gd name="connsiteX15" fmla="*/ 736 w 487477"/>
                        <a:gd name="connsiteY15" fmla="*/ 494968 h 522922"/>
                        <a:gd name="connsiteX16" fmla="*/ 736 w 487477"/>
                        <a:gd name="connsiteY16" fmla="*/ 492111 h 522922"/>
                        <a:gd name="connsiteX17" fmla="*/ 736 w 487477"/>
                        <a:gd name="connsiteY17" fmla="*/ 485443 h 522922"/>
                        <a:gd name="connsiteX18" fmla="*/ 5499 w 487477"/>
                        <a:gd name="connsiteY18" fmla="*/ 467346 h 522922"/>
                        <a:gd name="connsiteX19" fmla="*/ 155041 w 487477"/>
                        <a:gd name="connsiteY19" fmla="*/ 151116 h 522922"/>
                        <a:gd name="connsiteX20" fmla="*/ 158851 w 487477"/>
                        <a:gd name="connsiteY20" fmla="*/ 134924 h 522922"/>
                        <a:gd name="connsiteX21" fmla="*/ 158851 w 487477"/>
                        <a:gd name="connsiteY21" fmla="*/ 19671 h 522922"/>
                        <a:gd name="connsiteX22" fmla="*/ 120751 w 487477"/>
                        <a:gd name="connsiteY22" fmla="*/ 19671 h 522922"/>
                        <a:gd name="connsiteX23" fmla="*/ 120751 w 487477"/>
                        <a:gd name="connsiteY23" fmla="*/ 621 h 522922"/>
                        <a:gd name="connsiteX24" fmla="*/ 368401 w 487477"/>
                        <a:gd name="connsiteY24" fmla="*/ 621 h 522922"/>
                        <a:gd name="connsiteX25" fmla="*/ 368401 w 487477"/>
                        <a:gd name="connsiteY25" fmla="*/ 19671 h 522922"/>
                        <a:gd name="connsiteX26" fmla="*/ 330301 w 487477"/>
                        <a:gd name="connsiteY26" fmla="*/ 19671 h 522922"/>
                        <a:gd name="connsiteX27" fmla="*/ 330301 w 487477"/>
                        <a:gd name="connsiteY27" fmla="*/ 134924 h 522922"/>
                        <a:gd name="connsiteX28" fmla="*/ 334111 w 487477"/>
                        <a:gd name="connsiteY28" fmla="*/ 151116 h 522922"/>
                        <a:gd name="connsiteX29" fmla="*/ 483654 w 487477"/>
                        <a:gd name="connsiteY29" fmla="*/ 467346 h 522922"/>
                        <a:gd name="connsiteX30" fmla="*/ 485558 w 487477"/>
                        <a:gd name="connsiteY30" fmla="*/ 504493 h 522922"/>
                        <a:gd name="connsiteX31" fmla="*/ 485558 w 487477"/>
                        <a:gd name="connsiteY31" fmla="*/ 504493 h 522922"/>
                        <a:gd name="connsiteX32" fmla="*/ 484606 w 487477"/>
                        <a:gd name="connsiteY32" fmla="*/ 506399 h 522922"/>
                        <a:gd name="connsiteX33" fmla="*/ 459841 w 487477"/>
                        <a:gd name="connsiteY33" fmla="*/ 523543 h 522922"/>
                        <a:gd name="connsiteX34" fmla="*/ 457936 w 487477"/>
                        <a:gd name="connsiteY34" fmla="*/ 523543 h 522922"/>
                        <a:gd name="connsiteX35" fmla="*/ 32168 w 487477"/>
                        <a:gd name="connsiteY35" fmla="*/ 523543 h 522922"/>
                        <a:gd name="connsiteX36" fmla="*/ 30264 w 487477"/>
                        <a:gd name="connsiteY36" fmla="*/ 523543 h 522922"/>
                        <a:gd name="connsiteX37" fmla="*/ 27406 w 487477"/>
                        <a:gd name="connsiteY37" fmla="*/ 523543 h 522922"/>
                        <a:gd name="connsiteX38" fmla="*/ 23596 w 487477"/>
                        <a:gd name="connsiteY38" fmla="*/ 522591 h 522922"/>
                        <a:gd name="connsiteX39" fmla="*/ 23596 w 487477"/>
                        <a:gd name="connsiteY39" fmla="*/ 522591 h 522922"/>
                        <a:gd name="connsiteX40" fmla="*/ 17881 w 487477"/>
                        <a:gd name="connsiteY40" fmla="*/ 520686 h 522922"/>
                        <a:gd name="connsiteX41" fmla="*/ 15976 w 487477"/>
                        <a:gd name="connsiteY41" fmla="*/ 519734 h 522922"/>
                        <a:gd name="connsiteX42" fmla="*/ 15024 w 487477"/>
                        <a:gd name="connsiteY42" fmla="*/ 518781 h 522922"/>
                        <a:gd name="connsiteX43" fmla="*/ 10261 w 487477"/>
                        <a:gd name="connsiteY43" fmla="*/ 514971 h 522922"/>
                        <a:gd name="connsiteX44" fmla="*/ 8356 w 487477"/>
                        <a:gd name="connsiteY44" fmla="*/ 512114 h 522922"/>
                        <a:gd name="connsiteX45" fmla="*/ 8356 w 487477"/>
                        <a:gd name="connsiteY45" fmla="*/ 512114 h 522922"/>
                        <a:gd name="connsiteX46" fmla="*/ 255054 w 487477"/>
                        <a:gd name="connsiteY46" fmla="*/ 402576 h 522922"/>
                        <a:gd name="connsiteX47" fmla="*/ 252196 w 487477"/>
                        <a:gd name="connsiteY47" fmla="*/ 404481 h 522922"/>
                        <a:gd name="connsiteX48" fmla="*/ 246481 w 487477"/>
                        <a:gd name="connsiteY48" fmla="*/ 408291 h 522922"/>
                        <a:gd name="connsiteX49" fmla="*/ 55029 w 487477"/>
                        <a:gd name="connsiteY49" fmla="*/ 414959 h 522922"/>
                        <a:gd name="connsiteX50" fmla="*/ 51218 w 487477"/>
                        <a:gd name="connsiteY50" fmla="*/ 413053 h 522922"/>
                        <a:gd name="connsiteX51" fmla="*/ 22643 w 487477"/>
                        <a:gd name="connsiteY51" fmla="*/ 474014 h 522922"/>
                        <a:gd name="connsiteX52" fmla="*/ 21691 w 487477"/>
                        <a:gd name="connsiteY52" fmla="*/ 475918 h 522922"/>
                        <a:gd name="connsiteX53" fmla="*/ 21691 w 487477"/>
                        <a:gd name="connsiteY53" fmla="*/ 495921 h 522922"/>
                        <a:gd name="connsiteX54" fmla="*/ 29311 w 487477"/>
                        <a:gd name="connsiteY54" fmla="*/ 502589 h 522922"/>
                        <a:gd name="connsiteX55" fmla="*/ 30264 w 487477"/>
                        <a:gd name="connsiteY55" fmla="*/ 502589 h 522922"/>
                        <a:gd name="connsiteX56" fmla="*/ 31216 w 487477"/>
                        <a:gd name="connsiteY56" fmla="*/ 502589 h 522922"/>
                        <a:gd name="connsiteX57" fmla="*/ 456983 w 487477"/>
                        <a:gd name="connsiteY57" fmla="*/ 502589 h 522922"/>
                        <a:gd name="connsiteX58" fmla="*/ 457936 w 487477"/>
                        <a:gd name="connsiteY58" fmla="*/ 502589 h 522922"/>
                        <a:gd name="connsiteX59" fmla="*/ 466508 w 487477"/>
                        <a:gd name="connsiteY59" fmla="*/ 495921 h 522922"/>
                        <a:gd name="connsiteX60" fmla="*/ 467461 w 487477"/>
                        <a:gd name="connsiteY60" fmla="*/ 477824 h 522922"/>
                        <a:gd name="connsiteX61" fmla="*/ 466508 w 487477"/>
                        <a:gd name="connsiteY61" fmla="*/ 475918 h 522922"/>
                        <a:gd name="connsiteX62" fmla="*/ 465556 w 487477"/>
                        <a:gd name="connsiteY62" fmla="*/ 474014 h 522922"/>
                        <a:gd name="connsiteX63" fmla="*/ 423646 w 487477"/>
                        <a:gd name="connsiteY63" fmla="*/ 385431 h 522922"/>
                        <a:gd name="connsiteX64" fmla="*/ 255054 w 487477"/>
                        <a:gd name="connsiteY64" fmla="*/ 402576 h 522922"/>
                        <a:gd name="connsiteX65" fmla="*/ 305536 w 487477"/>
                        <a:gd name="connsiteY65" fmla="*/ 255891 h 522922"/>
                        <a:gd name="connsiteX66" fmla="*/ 272199 w 487477"/>
                        <a:gd name="connsiteY66" fmla="*/ 289228 h 522922"/>
                        <a:gd name="connsiteX67" fmla="*/ 305536 w 487477"/>
                        <a:gd name="connsiteY67" fmla="*/ 322566 h 522922"/>
                        <a:gd name="connsiteX68" fmla="*/ 338874 w 487477"/>
                        <a:gd name="connsiteY68" fmla="*/ 289228 h 522922"/>
                        <a:gd name="connsiteX69" fmla="*/ 305536 w 487477"/>
                        <a:gd name="connsiteY69" fmla="*/ 255891 h 5229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</a:cxnLst>
                      <a:rect l="l" t="t" r="r" b="b"/>
                      <a:pathLst>
                        <a:path w="487477" h="522922">
                          <a:moveTo>
                            <a:pt x="8356" y="512114"/>
                          </a:moveTo>
                          <a:lnTo>
                            <a:pt x="8356" y="512114"/>
                          </a:lnTo>
                          <a:lnTo>
                            <a:pt x="8356" y="512114"/>
                          </a:lnTo>
                          <a:lnTo>
                            <a:pt x="7404" y="511161"/>
                          </a:lnTo>
                          <a:cubicBezTo>
                            <a:pt x="6451" y="510209"/>
                            <a:pt x="6451" y="509256"/>
                            <a:pt x="5499" y="508303"/>
                          </a:cubicBezTo>
                          <a:lnTo>
                            <a:pt x="5499" y="508303"/>
                          </a:lnTo>
                          <a:lnTo>
                            <a:pt x="5499" y="507351"/>
                          </a:lnTo>
                          <a:lnTo>
                            <a:pt x="4546" y="505446"/>
                          </a:lnTo>
                          <a:lnTo>
                            <a:pt x="3593" y="503541"/>
                          </a:lnTo>
                          <a:lnTo>
                            <a:pt x="3593" y="503541"/>
                          </a:lnTo>
                          <a:lnTo>
                            <a:pt x="3593" y="503541"/>
                          </a:lnTo>
                          <a:lnTo>
                            <a:pt x="3593" y="503541"/>
                          </a:lnTo>
                          <a:lnTo>
                            <a:pt x="2641" y="501636"/>
                          </a:lnTo>
                          <a:cubicBezTo>
                            <a:pt x="2641" y="501636"/>
                            <a:pt x="2641" y="500684"/>
                            <a:pt x="2641" y="500684"/>
                          </a:cubicBezTo>
                          <a:cubicBezTo>
                            <a:pt x="2641" y="499731"/>
                            <a:pt x="2641" y="499731"/>
                            <a:pt x="1689" y="498778"/>
                          </a:cubicBezTo>
                          <a:cubicBezTo>
                            <a:pt x="1689" y="497826"/>
                            <a:pt x="736" y="495921"/>
                            <a:pt x="736" y="494968"/>
                          </a:cubicBezTo>
                          <a:lnTo>
                            <a:pt x="736" y="492111"/>
                          </a:lnTo>
                          <a:cubicBezTo>
                            <a:pt x="736" y="490206"/>
                            <a:pt x="736" y="487349"/>
                            <a:pt x="736" y="485443"/>
                          </a:cubicBezTo>
                          <a:cubicBezTo>
                            <a:pt x="736" y="478776"/>
                            <a:pt x="2641" y="473061"/>
                            <a:pt x="5499" y="467346"/>
                          </a:cubicBezTo>
                          <a:lnTo>
                            <a:pt x="155041" y="151116"/>
                          </a:lnTo>
                          <a:cubicBezTo>
                            <a:pt x="157899" y="146353"/>
                            <a:pt x="158851" y="140639"/>
                            <a:pt x="158851" y="134924"/>
                          </a:cubicBezTo>
                          <a:lnTo>
                            <a:pt x="158851" y="19671"/>
                          </a:lnTo>
                          <a:lnTo>
                            <a:pt x="120751" y="19671"/>
                          </a:lnTo>
                          <a:lnTo>
                            <a:pt x="120751" y="621"/>
                          </a:lnTo>
                          <a:lnTo>
                            <a:pt x="368401" y="621"/>
                          </a:lnTo>
                          <a:lnTo>
                            <a:pt x="368401" y="19671"/>
                          </a:lnTo>
                          <a:lnTo>
                            <a:pt x="330301" y="19671"/>
                          </a:lnTo>
                          <a:lnTo>
                            <a:pt x="330301" y="134924"/>
                          </a:lnTo>
                          <a:cubicBezTo>
                            <a:pt x="330301" y="140639"/>
                            <a:pt x="331254" y="146353"/>
                            <a:pt x="334111" y="151116"/>
                          </a:cubicBezTo>
                          <a:lnTo>
                            <a:pt x="483654" y="467346"/>
                          </a:lnTo>
                          <a:cubicBezTo>
                            <a:pt x="489368" y="478776"/>
                            <a:pt x="489368" y="492111"/>
                            <a:pt x="485558" y="504493"/>
                          </a:cubicBezTo>
                          <a:lnTo>
                            <a:pt x="485558" y="504493"/>
                          </a:lnTo>
                          <a:lnTo>
                            <a:pt x="484606" y="506399"/>
                          </a:lnTo>
                          <a:cubicBezTo>
                            <a:pt x="479843" y="515924"/>
                            <a:pt x="470318" y="522591"/>
                            <a:pt x="459841" y="523543"/>
                          </a:cubicBezTo>
                          <a:lnTo>
                            <a:pt x="457936" y="523543"/>
                          </a:lnTo>
                          <a:lnTo>
                            <a:pt x="32168" y="523543"/>
                          </a:lnTo>
                          <a:lnTo>
                            <a:pt x="30264" y="523543"/>
                          </a:lnTo>
                          <a:cubicBezTo>
                            <a:pt x="29311" y="523543"/>
                            <a:pt x="28358" y="523543"/>
                            <a:pt x="27406" y="523543"/>
                          </a:cubicBezTo>
                          <a:cubicBezTo>
                            <a:pt x="26454" y="523543"/>
                            <a:pt x="24549" y="523543"/>
                            <a:pt x="23596" y="522591"/>
                          </a:cubicBezTo>
                          <a:lnTo>
                            <a:pt x="23596" y="522591"/>
                          </a:lnTo>
                          <a:cubicBezTo>
                            <a:pt x="21691" y="521639"/>
                            <a:pt x="19786" y="521639"/>
                            <a:pt x="17881" y="520686"/>
                          </a:cubicBezTo>
                          <a:lnTo>
                            <a:pt x="15976" y="519734"/>
                          </a:lnTo>
                          <a:cubicBezTo>
                            <a:pt x="15976" y="519734"/>
                            <a:pt x="15024" y="519734"/>
                            <a:pt x="15024" y="518781"/>
                          </a:cubicBezTo>
                          <a:cubicBezTo>
                            <a:pt x="13118" y="517828"/>
                            <a:pt x="11214" y="515924"/>
                            <a:pt x="10261" y="514971"/>
                          </a:cubicBezTo>
                          <a:lnTo>
                            <a:pt x="8356" y="512114"/>
                          </a:lnTo>
                          <a:lnTo>
                            <a:pt x="8356" y="512114"/>
                          </a:lnTo>
                          <a:close/>
                          <a:moveTo>
                            <a:pt x="255054" y="402576"/>
                          </a:moveTo>
                          <a:lnTo>
                            <a:pt x="252196" y="404481"/>
                          </a:lnTo>
                          <a:lnTo>
                            <a:pt x="246481" y="408291"/>
                          </a:lnTo>
                          <a:cubicBezTo>
                            <a:pt x="198856" y="439724"/>
                            <a:pt x="119799" y="440676"/>
                            <a:pt x="55029" y="414959"/>
                          </a:cubicBezTo>
                          <a:lnTo>
                            <a:pt x="51218" y="413053"/>
                          </a:lnTo>
                          <a:lnTo>
                            <a:pt x="22643" y="474014"/>
                          </a:lnTo>
                          <a:lnTo>
                            <a:pt x="21691" y="475918"/>
                          </a:lnTo>
                          <a:cubicBezTo>
                            <a:pt x="18833" y="482586"/>
                            <a:pt x="18833" y="490206"/>
                            <a:pt x="21691" y="495921"/>
                          </a:cubicBezTo>
                          <a:cubicBezTo>
                            <a:pt x="22643" y="498778"/>
                            <a:pt x="25501" y="501636"/>
                            <a:pt x="29311" y="502589"/>
                          </a:cubicBezTo>
                          <a:lnTo>
                            <a:pt x="30264" y="502589"/>
                          </a:lnTo>
                          <a:lnTo>
                            <a:pt x="31216" y="502589"/>
                          </a:lnTo>
                          <a:lnTo>
                            <a:pt x="456983" y="502589"/>
                          </a:lnTo>
                          <a:lnTo>
                            <a:pt x="457936" y="502589"/>
                          </a:lnTo>
                          <a:cubicBezTo>
                            <a:pt x="461746" y="502589"/>
                            <a:pt x="464604" y="499731"/>
                            <a:pt x="466508" y="495921"/>
                          </a:cubicBezTo>
                          <a:cubicBezTo>
                            <a:pt x="468414" y="490206"/>
                            <a:pt x="469366" y="483539"/>
                            <a:pt x="467461" y="477824"/>
                          </a:cubicBezTo>
                          <a:lnTo>
                            <a:pt x="466508" y="475918"/>
                          </a:lnTo>
                          <a:lnTo>
                            <a:pt x="465556" y="474014"/>
                          </a:lnTo>
                          <a:lnTo>
                            <a:pt x="423646" y="385431"/>
                          </a:lnTo>
                          <a:cubicBezTo>
                            <a:pt x="365543" y="372096"/>
                            <a:pt x="296011" y="376859"/>
                            <a:pt x="255054" y="402576"/>
                          </a:cubicBezTo>
                          <a:close/>
                          <a:moveTo>
                            <a:pt x="305536" y="255891"/>
                          </a:moveTo>
                          <a:cubicBezTo>
                            <a:pt x="287439" y="255891"/>
                            <a:pt x="272199" y="271131"/>
                            <a:pt x="272199" y="289228"/>
                          </a:cubicBezTo>
                          <a:cubicBezTo>
                            <a:pt x="272199" y="307326"/>
                            <a:pt x="287439" y="322566"/>
                            <a:pt x="305536" y="322566"/>
                          </a:cubicBezTo>
                          <a:cubicBezTo>
                            <a:pt x="323633" y="322566"/>
                            <a:pt x="338874" y="307326"/>
                            <a:pt x="338874" y="289228"/>
                          </a:cubicBezTo>
                          <a:cubicBezTo>
                            <a:pt x="338874" y="270178"/>
                            <a:pt x="323633" y="255891"/>
                            <a:pt x="305536" y="255891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endParaRPr lang="zh-CN" altLang="en-US"/>
                    </a:p>
                  </p:txBody>
                </p:sp>
              </p:grpSp>
            </p:grpSp>
          </p:grp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7BD7EB1-98E6-4247-A387-F5164C31E90E}"/>
                </a:ext>
              </a:extLst>
            </p:cNvPr>
            <p:cNvGrpSpPr/>
            <p:nvPr/>
          </p:nvGrpSpPr>
          <p:grpSpPr>
            <a:xfrm>
              <a:off x="1132902" y="2390440"/>
              <a:ext cx="9913493" cy="1217056"/>
              <a:chOff x="1132902" y="2390440"/>
              <a:chExt cx="9913493" cy="1217056"/>
            </a:xfrm>
          </p:grpSpPr>
          <p:grpSp>
            <p:nvGrpSpPr>
              <p:cNvPr id="42" name="íṣļïḑe">
                <a:extLst>
                  <a:ext uri="{FF2B5EF4-FFF2-40B4-BE49-F238E27FC236}">
                    <a16:creationId xmlns:a16="http://schemas.microsoft.com/office/drawing/2014/main" id="{DE21A641-F027-6960-CE14-0CE714D05E9A}"/>
                  </a:ext>
                </a:extLst>
              </p:cNvPr>
              <p:cNvGrpSpPr/>
              <p:nvPr/>
            </p:nvGrpSpPr>
            <p:grpSpPr>
              <a:xfrm>
                <a:off x="1132902" y="2416436"/>
                <a:ext cx="2665857" cy="1191060"/>
                <a:chOff x="5867371" y="1574047"/>
                <a:chExt cx="2286000" cy="1191060"/>
              </a:xfrm>
            </p:grpSpPr>
            <p:sp>
              <p:nvSpPr>
                <p:cNvPr id="43" name="ïŝľîdé">
                  <a:extLst>
                    <a:ext uri="{FF2B5EF4-FFF2-40B4-BE49-F238E27FC236}">
                      <a16:creationId xmlns:a16="http://schemas.microsoft.com/office/drawing/2014/main" id="{CD6BA4EE-B869-DFDC-98AE-3297CBDDF346}"/>
                    </a:ext>
                  </a:extLst>
                </p:cNvPr>
                <p:cNvSpPr/>
                <p:nvPr/>
              </p:nvSpPr>
              <p:spPr>
                <a:xfrm>
                  <a:off x="5867371" y="1574047"/>
                  <a:ext cx="2286000" cy="1191060"/>
                </a:xfrm>
                <a:prstGeom prst="roundRect">
                  <a:avLst>
                    <a:gd name="adj" fmla="val 10000"/>
                  </a:avLst>
                </a:prstGeom>
                <a:solidFill>
                  <a:schemeClr val="tx1">
                    <a:lumMod val="25000"/>
                    <a:lumOff val="75000"/>
                    <a:alpha val="20000"/>
                  </a:schemeClr>
                </a:solidFill>
                <a:ln w="6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" name="íŝľïḑè">
                  <a:extLst>
                    <a:ext uri="{FF2B5EF4-FFF2-40B4-BE49-F238E27FC236}">
                      <a16:creationId xmlns:a16="http://schemas.microsoft.com/office/drawing/2014/main" id="{0D48C07F-0FA2-EA32-C6D6-4532593EB31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961095" y="1617866"/>
                  <a:ext cx="2098550" cy="1043157"/>
                  <a:chOff x="7042452" y="4773506"/>
                  <a:chExt cx="2491875" cy="752693"/>
                </a:xfrm>
                <a:noFill/>
              </p:grpSpPr>
              <p:sp>
                <p:nvSpPr>
                  <p:cNvPr id="45" name="ïśliḍè">
                    <a:extLst>
                      <a:ext uri="{FF2B5EF4-FFF2-40B4-BE49-F238E27FC236}">
                        <a16:creationId xmlns:a16="http://schemas.microsoft.com/office/drawing/2014/main" id="{520DAE51-CDD5-4B78-710A-C0AADFA651D0}"/>
                      </a:ext>
                    </a:extLst>
                  </p:cNvPr>
                  <p:cNvSpPr/>
                  <p:nvPr/>
                </p:nvSpPr>
                <p:spPr>
                  <a:xfrm>
                    <a:off x="7119256" y="4773506"/>
                    <a:ext cx="2338272" cy="30880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tIns="90000" bIns="90000" rtlCol="0" anchor="b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r>
                      <a:rPr kumimoji="1" lang="zh-CN" altLang="en-US" sz="1600" b="1" dirty="0">
                        <a:solidFill>
                          <a:schemeClr val="tx1"/>
                        </a:solidFill>
                      </a:rPr>
                      <a:t>总人口</a:t>
                    </a:r>
                    <a:endParaRPr kumimoji="1" lang="en-US" altLang="zh-CN" sz="16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6" name="íŝľïḓe">
                    <a:extLst>
                      <a:ext uri="{FF2B5EF4-FFF2-40B4-BE49-F238E27FC236}">
                        <a16:creationId xmlns:a16="http://schemas.microsoft.com/office/drawing/2014/main" id="{714B3326-AD00-BD7C-D1F1-EF6F227EA181}"/>
                      </a:ext>
                    </a:extLst>
                  </p:cNvPr>
                  <p:cNvSpPr/>
                  <p:nvPr/>
                </p:nvSpPr>
                <p:spPr>
                  <a:xfrm>
                    <a:off x="7042452" y="5013498"/>
                    <a:ext cx="2491875" cy="5127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r>
                      <a:rPr kumimoji="1" lang="zh-CN" altLang="en-US" sz="1600" dirty="0">
                        <a:solidFill>
                          <a:schemeClr val="tx1"/>
                        </a:solidFill>
                      </a:rPr>
                      <a:t>指某市场范围内人口的总和。</a:t>
                    </a:r>
                    <a:endParaRPr kumimoji="1" lang="en-US" altLang="zh-CN" sz="16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47" name="íṣļïḑe">
                <a:extLst>
                  <a:ext uri="{FF2B5EF4-FFF2-40B4-BE49-F238E27FC236}">
                    <a16:creationId xmlns:a16="http://schemas.microsoft.com/office/drawing/2014/main" id="{09870EFA-E545-CAE6-08FE-587727484F1E}"/>
                  </a:ext>
                </a:extLst>
              </p:cNvPr>
              <p:cNvGrpSpPr/>
              <p:nvPr/>
            </p:nvGrpSpPr>
            <p:grpSpPr>
              <a:xfrm>
                <a:off x="4681294" y="2409683"/>
                <a:ext cx="2665857" cy="1191060"/>
                <a:chOff x="5867372" y="1574047"/>
                <a:chExt cx="2286000" cy="1191060"/>
              </a:xfrm>
            </p:grpSpPr>
            <p:sp>
              <p:nvSpPr>
                <p:cNvPr id="48" name="ïŝľîdé">
                  <a:extLst>
                    <a:ext uri="{FF2B5EF4-FFF2-40B4-BE49-F238E27FC236}">
                      <a16:creationId xmlns:a16="http://schemas.microsoft.com/office/drawing/2014/main" id="{76A36B0D-BE31-167A-4E0A-70E76141DBA6}"/>
                    </a:ext>
                  </a:extLst>
                </p:cNvPr>
                <p:cNvSpPr/>
                <p:nvPr/>
              </p:nvSpPr>
              <p:spPr>
                <a:xfrm>
                  <a:off x="5867372" y="1574047"/>
                  <a:ext cx="2286000" cy="1191060"/>
                </a:xfrm>
                <a:prstGeom prst="roundRect">
                  <a:avLst>
                    <a:gd name="adj" fmla="val 10000"/>
                  </a:avLst>
                </a:prstGeom>
                <a:solidFill>
                  <a:schemeClr val="tx1">
                    <a:lumMod val="25000"/>
                    <a:lumOff val="75000"/>
                    <a:alpha val="20000"/>
                  </a:schemeClr>
                </a:solidFill>
                <a:ln w="6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9" name="íŝľïḑè">
                  <a:extLst>
                    <a:ext uri="{FF2B5EF4-FFF2-40B4-BE49-F238E27FC236}">
                      <a16:creationId xmlns:a16="http://schemas.microsoft.com/office/drawing/2014/main" id="{FD0997F3-62F9-316D-F55A-BBDCA5389BF5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912950" y="1625309"/>
                  <a:ext cx="2192275" cy="1013111"/>
                  <a:chOff x="6985283" y="4778870"/>
                  <a:chExt cx="2603167" cy="731012"/>
                </a:xfrm>
                <a:noFill/>
              </p:grpSpPr>
              <p:sp>
                <p:nvSpPr>
                  <p:cNvPr id="50" name="ïśliḍè">
                    <a:extLst>
                      <a:ext uri="{FF2B5EF4-FFF2-40B4-BE49-F238E27FC236}">
                        <a16:creationId xmlns:a16="http://schemas.microsoft.com/office/drawing/2014/main" id="{FB890507-E159-4781-7191-3B9A7B288D9D}"/>
                      </a:ext>
                    </a:extLst>
                  </p:cNvPr>
                  <p:cNvSpPr/>
                  <p:nvPr/>
                </p:nvSpPr>
                <p:spPr>
                  <a:xfrm>
                    <a:off x="7119256" y="4778870"/>
                    <a:ext cx="2338272" cy="30880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tIns="90000" bIns="90000" rtlCol="0" anchor="b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r>
                      <a:rPr kumimoji="1" lang="zh-CN" altLang="en-US" sz="1600" b="1" dirty="0">
                        <a:solidFill>
                          <a:schemeClr val="tx1"/>
                        </a:solidFill>
                      </a:rPr>
                      <a:t>年龄结构</a:t>
                    </a:r>
                    <a:endParaRPr kumimoji="1" lang="en-US" altLang="zh-CN" sz="16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1" name="íŝľïḓe">
                    <a:extLst>
                      <a:ext uri="{FF2B5EF4-FFF2-40B4-BE49-F238E27FC236}">
                        <a16:creationId xmlns:a16="http://schemas.microsoft.com/office/drawing/2014/main" id="{5CC8E69E-995D-FF94-0736-A2BAE2F15087}"/>
                      </a:ext>
                    </a:extLst>
                  </p:cNvPr>
                  <p:cNvSpPr/>
                  <p:nvPr/>
                </p:nvSpPr>
                <p:spPr>
                  <a:xfrm>
                    <a:off x="6985283" y="4997182"/>
                    <a:ext cx="2603167" cy="51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r>
                      <a:rPr kumimoji="1" lang="zh-CN" altLang="en-US" sz="1600" dirty="0">
                        <a:solidFill>
                          <a:schemeClr val="tx1"/>
                        </a:solidFill>
                      </a:rPr>
                      <a:t>不同年龄的消费者对商品的需求不一样。</a:t>
                    </a:r>
                    <a:endParaRPr kumimoji="1" lang="en-US" altLang="zh-CN" sz="16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2" name="íṣļïḑe">
                <a:extLst>
                  <a:ext uri="{FF2B5EF4-FFF2-40B4-BE49-F238E27FC236}">
                    <a16:creationId xmlns:a16="http://schemas.microsoft.com/office/drawing/2014/main" id="{4809A3F6-5E58-B782-B4FA-AD0E7CA11EE6}"/>
                  </a:ext>
                </a:extLst>
              </p:cNvPr>
              <p:cNvGrpSpPr/>
              <p:nvPr/>
            </p:nvGrpSpPr>
            <p:grpSpPr>
              <a:xfrm>
                <a:off x="8380538" y="2390440"/>
                <a:ext cx="2665857" cy="1191060"/>
                <a:chOff x="5867372" y="1574047"/>
                <a:chExt cx="2286000" cy="1191060"/>
              </a:xfrm>
            </p:grpSpPr>
            <p:sp>
              <p:nvSpPr>
                <p:cNvPr id="53" name="ïŝľîdé">
                  <a:extLst>
                    <a:ext uri="{FF2B5EF4-FFF2-40B4-BE49-F238E27FC236}">
                      <a16:creationId xmlns:a16="http://schemas.microsoft.com/office/drawing/2014/main" id="{32CF1B4F-9968-5526-FF52-9EFAE58EDA75}"/>
                    </a:ext>
                  </a:extLst>
                </p:cNvPr>
                <p:cNvSpPr/>
                <p:nvPr/>
              </p:nvSpPr>
              <p:spPr>
                <a:xfrm>
                  <a:off x="5867372" y="1574047"/>
                  <a:ext cx="2286000" cy="1191060"/>
                </a:xfrm>
                <a:prstGeom prst="roundRect">
                  <a:avLst>
                    <a:gd name="adj" fmla="val 10000"/>
                  </a:avLst>
                </a:prstGeom>
                <a:solidFill>
                  <a:schemeClr val="tx1">
                    <a:lumMod val="25000"/>
                    <a:lumOff val="75000"/>
                    <a:alpha val="20000"/>
                  </a:schemeClr>
                </a:solidFill>
                <a:ln w="60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54" name="íŝľïḑè">
                  <a:extLst>
                    <a:ext uri="{FF2B5EF4-FFF2-40B4-BE49-F238E27FC236}">
                      <a16:creationId xmlns:a16="http://schemas.microsoft.com/office/drawing/2014/main" id="{3697510C-8257-246B-3E90-2D0EE67D7AFB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025777" y="1625304"/>
                  <a:ext cx="1980084" cy="1027953"/>
                  <a:chOff x="7119256" y="4778870"/>
                  <a:chExt cx="2351205" cy="741722"/>
                </a:xfrm>
                <a:noFill/>
              </p:grpSpPr>
              <p:sp>
                <p:nvSpPr>
                  <p:cNvPr id="55" name="ïśliḍè">
                    <a:extLst>
                      <a:ext uri="{FF2B5EF4-FFF2-40B4-BE49-F238E27FC236}">
                        <a16:creationId xmlns:a16="http://schemas.microsoft.com/office/drawing/2014/main" id="{61BA4889-07F9-EBE0-7C63-1E61E050157C}"/>
                      </a:ext>
                    </a:extLst>
                  </p:cNvPr>
                  <p:cNvSpPr/>
                  <p:nvPr/>
                </p:nvSpPr>
                <p:spPr>
                  <a:xfrm>
                    <a:off x="7119256" y="4778870"/>
                    <a:ext cx="2338272" cy="30880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tIns="90000" bIns="90000" rtlCol="0" anchor="b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r>
                      <a:rPr kumimoji="1" lang="zh-CN" altLang="en-US" sz="1600" b="1" dirty="0">
                        <a:solidFill>
                          <a:schemeClr val="tx1"/>
                        </a:solidFill>
                      </a:rPr>
                      <a:t>性别结构</a:t>
                    </a:r>
                    <a:endParaRPr kumimoji="1" lang="en-US" altLang="zh-CN" sz="16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" name="íŝľïḓe">
                    <a:extLst>
                      <a:ext uri="{FF2B5EF4-FFF2-40B4-BE49-F238E27FC236}">
                        <a16:creationId xmlns:a16="http://schemas.microsoft.com/office/drawing/2014/main" id="{6A22114E-CD95-8190-3234-5D8ABBCC6660}"/>
                      </a:ext>
                    </a:extLst>
                  </p:cNvPr>
                  <p:cNvSpPr/>
                  <p:nvPr/>
                </p:nvSpPr>
                <p:spPr>
                  <a:xfrm>
                    <a:off x="7132189" y="5007892"/>
                    <a:ext cx="2338272" cy="512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108000" tIns="108000" rIns="108000" bIns="108000" rtlCol="0" anchor="t" anchorCtr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r>
                      <a:rPr kumimoji="1" lang="zh-CN" altLang="en-US" sz="1600" dirty="0">
                        <a:solidFill>
                          <a:schemeClr val="tx1"/>
                        </a:solidFill>
                      </a:rPr>
                      <a:t>人口的性别结构与市场需求密切相关。</a:t>
                    </a:r>
                    <a:endParaRPr kumimoji="1" lang="en-US" altLang="zh-CN" sz="16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57" name="ïśliḍè">
            <a:extLst>
              <a:ext uri="{FF2B5EF4-FFF2-40B4-BE49-F238E27FC236}">
                <a16:creationId xmlns:a16="http://schemas.microsoft.com/office/drawing/2014/main" id="{AEBD72A3-8A62-4285-B6F5-F2155FAD520B}"/>
              </a:ext>
            </a:extLst>
          </p:cNvPr>
          <p:cNvSpPr/>
          <p:nvPr/>
        </p:nvSpPr>
        <p:spPr>
          <a:xfrm>
            <a:off x="1134401" y="1815976"/>
            <a:ext cx="9963742" cy="766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0000" bIns="9000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kumimoji="1" lang="zh-CN" altLang="en-US" sz="2000" b="1" dirty="0">
                <a:solidFill>
                  <a:schemeClr val="tx1"/>
                </a:solidFill>
              </a:rPr>
              <a:t>一、人口环境：</a:t>
            </a:r>
            <a:r>
              <a:rPr kumimoji="1" lang="zh-CN" altLang="en-US" dirty="0">
                <a:solidFill>
                  <a:schemeClr val="tx1"/>
                </a:solidFill>
              </a:rPr>
              <a:t>指人口的规模、密度、地理分布、年龄结构、性别结构、家庭结构、民族结构、职业结构，以及其他相关情况。</a:t>
            </a:r>
            <a:endParaRPr kumimoji="1"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58" name="íŝľïḓe">
            <a:extLst>
              <a:ext uri="{FF2B5EF4-FFF2-40B4-BE49-F238E27FC236}">
                <a16:creationId xmlns:a16="http://schemas.microsoft.com/office/drawing/2014/main" id="{677CF0EE-5B79-48A4-9890-C2EEEB526D0D}"/>
              </a:ext>
            </a:extLst>
          </p:cNvPr>
          <p:cNvSpPr/>
          <p:nvPr/>
        </p:nvSpPr>
        <p:spPr>
          <a:xfrm>
            <a:off x="4942944" y="5510697"/>
            <a:ext cx="2296406" cy="710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kumimoji="1" lang="zh-CN" altLang="en-US" sz="1600" dirty="0">
                <a:solidFill>
                  <a:schemeClr val="tx1"/>
                </a:solidFill>
              </a:rPr>
              <a:t>民族不同，其生活习性、文化传统也不相同。</a:t>
            </a:r>
            <a:endParaRPr kumimoji="1"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59" name="íŝľïḓe">
            <a:extLst>
              <a:ext uri="{FF2B5EF4-FFF2-40B4-BE49-F238E27FC236}">
                <a16:creationId xmlns:a16="http://schemas.microsoft.com/office/drawing/2014/main" id="{C315EC07-1E7E-477C-AC77-213D72712F46}"/>
              </a:ext>
            </a:extLst>
          </p:cNvPr>
          <p:cNvSpPr/>
          <p:nvPr/>
        </p:nvSpPr>
        <p:spPr>
          <a:xfrm>
            <a:off x="8624144" y="5426937"/>
            <a:ext cx="2296406" cy="9567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kumimoji="1" lang="zh-CN" altLang="en-US" sz="1600" dirty="0">
                <a:solidFill>
                  <a:schemeClr val="tx1"/>
                </a:solidFill>
              </a:rPr>
              <a:t>其他因素（如：出生率、职业、宗教等）也会对消费行为产生很大影响。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5094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6d66d06-29e4-4c55-8ef9-3d684654efe2">
            <a:extLst>
              <a:ext uri="{FF2B5EF4-FFF2-40B4-BE49-F238E27FC236}">
                <a16:creationId xmlns:a16="http://schemas.microsoft.com/office/drawing/2014/main" id="{8FD62843-D67D-732C-91EA-D79AA495E8F5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C5F2F32-D800-7A33-4772-F8D8C69DDD0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60C480B-CDF0-F3D3-81BD-58CBCFF60A64}"/>
                </a:ext>
              </a:extLst>
            </p:cNvPr>
            <p:cNvSpPr/>
            <p:nvPr/>
          </p:nvSpPr>
          <p:spPr>
            <a:xfrm>
              <a:off x="673100" y="1130300"/>
              <a:ext cx="10845800" cy="5003799"/>
            </a:xfrm>
            <a:prstGeom prst="roundRect">
              <a:avLst>
                <a:gd name="adj" fmla="val 1777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101600" dir="348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97C867F-ED9A-AFB3-91A1-F30FC0989EDE}"/>
                </a:ext>
              </a:extLst>
            </p:cNvPr>
            <p:cNvSpPr txBox="1"/>
            <p:nvPr/>
          </p:nvSpPr>
          <p:spPr>
            <a:xfrm>
              <a:off x="1095290" y="1125435"/>
              <a:ext cx="9752382" cy="14279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defTabSz="913765">
                <a:lnSpc>
                  <a:spcPct val="150000"/>
                </a:lnSpc>
                <a:buSzPct val="25000"/>
                <a:defRPr/>
              </a:pPr>
              <a:r>
                <a:rPr lang="zh-CN" altLang="en-US" sz="2400" b="1" dirty="0">
                  <a:solidFill>
                    <a:schemeClr val="accent3"/>
                  </a:solidFill>
                </a:rPr>
                <a:t>二、 政治法律环境</a:t>
              </a:r>
            </a:p>
            <a:p>
              <a:pPr lvl="0" defTabSz="913765">
                <a:lnSpc>
                  <a:spcPct val="150000"/>
                </a:lnSpc>
                <a:buSzPct val="25000"/>
                <a:defRPr/>
              </a:pPr>
              <a:r>
                <a:rPr lang="zh-CN" altLang="en-US" b="1" dirty="0"/>
                <a:t>政治法律环境主要是指国家的政治变动引起的经济势态的变化，以及政府通过法律手段和各种经济政策对社会经济生活的干预等。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4C7FDF7-8B2D-3120-24C6-5C69CCF24BDC}"/>
                </a:ext>
              </a:extLst>
            </p:cNvPr>
            <p:cNvCxnSpPr>
              <a:cxnSpLocks/>
            </p:cNvCxnSpPr>
            <p:nvPr/>
          </p:nvCxnSpPr>
          <p:spPr>
            <a:xfrm>
              <a:off x="1174750" y="2571282"/>
              <a:ext cx="98425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1E598A1-5255-F2F9-0D5B-5C33C5E29FAE}"/>
                </a:ext>
              </a:extLst>
            </p:cNvPr>
            <p:cNvSpPr txBox="1"/>
            <p:nvPr/>
          </p:nvSpPr>
          <p:spPr>
            <a:xfrm>
              <a:off x="1095290" y="2755768"/>
              <a:ext cx="162865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1.</a:t>
              </a:r>
              <a:r>
                <a:rPr lang="zh-CN" altLang="en-US" sz="2000" b="1" dirty="0"/>
                <a:t>政治环境：</a:t>
              </a:r>
              <a:endParaRPr lang="en-US" altLang="zh-CN" sz="2000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C502EE6-DD2C-B543-F439-E3812260C77C}"/>
                </a:ext>
              </a:extLst>
            </p:cNvPr>
            <p:cNvSpPr txBox="1"/>
            <p:nvPr/>
          </p:nvSpPr>
          <p:spPr>
            <a:xfrm>
              <a:off x="1095290" y="4994049"/>
              <a:ext cx="16190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solidFill>
                    <a:schemeClr val="accent3"/>
                  </a:solidFill>
                </a:rPr>
                <a:t>2.</a:t>
              </a:r>
              <a:r>
                <a:rPr lang="zh-CN" altLang="en-US" sz="2000" b="1" dirty="0">
                  <a:solidFill>
                    <a:schemeClr val="accent3"/>
                  </a:solidFill>
                </a:rPr>
                <a:t>法律环境：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667BFD1A-0CCA-44D7-AD0F-E9C21DBFEE36}"/>
              </a:ext>
            </a:extLst>
          </p:cNvPr>
          <p:cNvSpPr txBox="1"/>
          <p:nvPr/>
        </p:nvSpPr>
        <p:spPr>
          <a:xfrm>
            <a:off x="587614" y="306753"/>
            <a:ext cx="5426609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第二节 宏观营销环境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89E285-C5E8-4F41-B547-C25FD2101FF4}"/>
              </a:ext>
            </a:extLst>
          </p:cNvPr>
          <p:cNvSpPr txBox="1"/>
          <p:nvPr/>
        </p:nvSpPr>
        <p:spPr>
          <a:xfrm>
            <a:off x="1095290" y="3168696"/>
            <a:ext cx="9213367" cy="605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指企业营销活动的外部政治形势和状况，以及国家方针政策的变化对市场营销活动带来的或可能带来的影响。</a:t>
            </a:r>
          </a:p>
        </p:txBody>
      </p:sp>
      <p:grpSp>
        <p:nvGrpSpPr>
          <p:cNvPr id="26" name="íṧḻïḍé">
            <a:extLst>
              <a:ext uri="{FF2B5EF4-FFF2-40B4-BE49-F238E27FC236}">
                <a16:creationId xmlns:a16="http://schemas.microsoft.com/office/drawing/2014/main" id="{0BB348F5-B258-4DAE-9942-2293FB826D8B}"/>
              </a:ext>
            </a:extLst>
          </p:cNvPr>
          <p:cNvGrpSpPr/>
          <p:nvPr/>
        </p:nvGrpSpPr>
        <p:grpSpPr>
          <a:xfrm>
            <a:off x="1452098" y="3800775"/>
            <a:ext cx="1914001" cy="369332"/>
            <a:chOff x="660400" y="2391626"/>
            <a:chExt cx="1914001" cy="369332"/>
          </a:xfrm>
        </p:grpSpPr>
        <p:sp>
          <p:nvSpPr>
            <p:cNvPr id="33" name="î$ļíḍê">
              <a:extLst>
                <a:ext uri="{FF2B5EF4-FFF2-40B4-BE49-F238E27FC236}">
                  <a16:creationId xmlns:a16="http://schemas.microsoft.com/office/drawing/2014/main" id="{6DBDEBD7-1CF7-4550-96ED-16E8B7234845}"/>
                </a:ext>
              </a:extLst>
            </p:cNvPr>
            <p:cNvSpPr txBox="1"/>
            <p:nvPr/>
          </p:nvSpPr>
          <p:spPr>
            <a:xfrm>
              <a:off x="927674" y="2391626"/>
              <a:ext cx="164672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国内政治环境</a:t>
              </a:r>
              <a:endParaRPr lang="en-GB" b="1" dirty="0"/>
            </a:p>
          </p:txBody>
        </p:sp>
        <p:sp>
          <p:nvSpPr>
            <p:cNvPr id="34" name="išļïde">
              <a:extLst>
                <a:ext uri="{FF2B5EF4-FFF2-40B4-BE49-F238E27FC236}">
                  <a16:creationId xmlns:a16="http://schemas.microsoft.com/office/drawing/2014/main" id="{350E84A7-5BDE-4859-BA35-42F72523C735}"/>
                </a:ext>
              </a:extLst>
            </p:cNvPr>
            <p:cNvSpPr/>
            <p:nvPr/>
          </p:nvSpPr>
          <p:spPr>
            <a:xfrm>
              <a:off x="660400" y="2502694"/>
              <a:ext cx="148940" cy="1489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iSḻíḍè">
            <a:extLst>
              <a:ext uri="{FF2B5EF4-FFF2-40B4-BE49-F238E27FC236}">
                <a16:creationId xmlns:a16="http://schemas.microsoft.com/office/drawing/2014/main" id="{23D20FB3-B27F-4101-BC33-F74540367DB4}"/>
              </a:ext>
            </a:extLst>
          </p:cNvPr>
          <p:cNvGrpSpPr/>
          <p:nvPr/>
        </p:nvGrpSpPr>
        <p:grpSpPr>
          <a:xfrm>
            <a:off x="6640115" y="3800775"/>
            <a:ext cx="2335022" cy="369332"/>
            <a:chOff x="660400" y="3314956"/>
            <a:chExt cx="2335022" cy="369332"/>
          </a:xfrm>
        </p:grpSpPr>
        <p:sp>
          <p:nvSpPr>
            <p:cNvPr id="31" name="ïSliďé">
              <a:extLst>
                <a:ext uri="{FF2B5EF4-FFF2-40B4-BE49-F238E27FC236}">
                  <a16:creationId xmlns:a16="http://schemas.microsoft.com/office/drawing/2014/main" id="{012B7F5B-99A7-4D99-BEC0-451722ADDDBF}"/>
                </a:ext>
              </a:extLst>
            </p:cNvPr>
            <p:cNvSpPr txBox="1"/>
            <p:nvPr/>
          </p:nvSpPr>
          <p:spPr>
            <a:xfrm>
              <a:off x="927674" y="3314956"/>
              <a:ext cx="20677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国际政治环境</a:t>
              </a:r>
              <a:endParaRPr lang="en-GB" b="1" dirty="0"/>
            </a:p>
          </p:txBody>
        </p:sp>
        <p:sp>
          <p:nvSpPr>
            <p:cNvPr id="32" name="ïš1îḓè">
              <a:extLst>
                <a:ext uri="{FF2B5EF4-FFF2-40B4-BE49-F238E27FC236}">
                  <a16:creationId xmlns:a16="http://schemas.microsoft.com/office/drawing/2014/main" id="{3B5AB39F-6018-46BC-AEAD-09C874A3D554}"/>
                </a:ext>
              </a:extLst>
            </p:cNvPr>
            <p:cNvSpPr/>
            <p:nvPr/>
          </p:nvSpPr>
          <p:spPr>
            <a:xfrm>
              <a:off x="660400" y="3426024"/>
              <a:ext cx="148940" cy="14894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8CB4B265-21FB-4891-91FA-9861DF4AE9A8}"/>
              </a:ext>
            </a:extLst>
          </p:cNvPr>
          <p:cNvSpPr txBox="1"/>
          <p:nvPr/>
        </p:nvSpPr>
        <p:spPr>
          <a:xfrm>
            <a:off x="1452098" y="4237999"/>
            <a:ext cx="4179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一般是指各个国家在不同时期，根据不同需要颁布的各项方针、政策等。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5F0D798-574E-4E83-8A23-AC30B679C51F}"/>
              </a:ext>
            </a:extLst>
          </p:cNvPr>
          <p:cNvSpPr txBox="1"/>
          <p:nvPr/>
        </p:nvSpPr>
        <p:spPr>
          <a:xfrm>
            <a:off x="6714585" y="4237999"/>
            <a:ext cx="4179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一般分为政治权利和政治冲突两部分。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EE87993-CA0B-4FA3-BF41-83A15B9433FD}"/>
              </a:ext>
            </a:extLst>
          </p:cNvPr>
          <p:cNvSpPr txBox="1"/>
          <p:nvPr/>
        </p:nvSpPr>
        <p:spPr>
          <a:xfrm>
            <a:off x="1095290" y="5482767"/>
            <a:ext cx="8133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指国家主管部门及省、自治区、直辖市颁布的各项法规、法令、条例等。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7634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Sľi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šḻïďè">
            <a:extLst>
              <a:ext uri="{FF2B5EF4-FFF2-40B4-BE49-F238E27FC236}">
                <a16:creationId xmlns:a16="http://schemas.microsoft.com/office/drawing/2014/main" id="{0B441D19-B0EA-2A90-1835-A85A76FCFF5D}"/>
              </a:ext>
            </a:extLst>
          </p:cNvPr>
          <p:cNvGrpSpPr>
            <a:grpSpLocks noChangeAspect="1"/>
          </p:cNvGrpSpPr>
          <p:nvPr/>
        </p:nvGrpSpPr>
        <p:grpSpPr>
          <a:xfrm>
            <a:off x="821762" y="1134733"/>
            <a:ext cx="10683227" cy="5401257"/>
            <a:chOff x="821762" y="1172798"/>
            <a:chExt cx="10683227" cy="5401257"/>
          </a:xfrm>
        </p:grpSpPr>
        <p:graphicFrame>
          <p:nvGraphicFramePr>
            <p:cNvPr id="5" name="iṩļîdê">
              <a:extLst>
                <a:ext uri="{FF2B5EF4-FFF2-40B4-BE49-F238E27FC236}">
                  <a16:creationId xmlns:a16="http://schemas.microsoft.com/office/drawing/2014/main" id="{06F29052-D892-A982-A498-4D20912B7B4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68435896"/>
                </p:ext>
              </p:extLst>
            </p:nvPr>
          </p:nvGraphicFramePr>
          <p:xfrm>
            <a:off x="5111015" y="3194599"/>
            <a:ext cx="6393974" cy="31218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6" name="îṡlïďè">
              <a:extLst>
                <a:ext uri="{FF2B5EF4-FFF2-40B4-BE49-F238E27FC236}">
                  <a16:creationId xmlns:a16="http://schemas.microsoft.com/office/drawing/2014/main" id="{F9F531B2-B5FC-84F3-FF09-54426183A02F}"/>
                </a:ext>
              </a:extLst>
            </p:cNvPr>
            <p:cNvGrpSpPr/>
            <p:nvPr/>
          </p:nvGrpSpPr>
          <p:grpSpPr>
            <a:xfrm>
              <a:off x="821762" y="2556250"/>
              <a:ext cx="4883590" cy="4017805"/>
              <a:chOff x="821762" y="2556250"/>
              <a:chExt cx="4883590" cy="4017805"/>
            </a:xfrm>
          </p:grpSpPr>
          <p:grpSp>
            <p:nvGrpSpPr>
              <p:cNvPr id="8" name="íṧḻïḍé">
                <a:extLst>
                  <a:ext uri="{FF2B5EF4-FFF2-40B4-BE49-F238E27FC236}">
                    <a16:creationId xmlns:a16="http://schemas.microsoft.com/office/drawing/2014/main" id="{834EA740-6344-BA32-ED58-3575B793EECD}"/>
                  </a:ext>
                </a:extLst>
              </p:cNvPr>
              <p:cNvGrpSpPr/>
              <p:nvPr/>
            </p:nvGrpSpPr>
            <p:grpSpPr>
              <a:xfrm>
                <a:off x="827230" y="2556250"/>
                <a:ext cx="4878122" cy="954106"/>
                <a:chOff x="665865" y="2149247"/>
                <a:chExt cx="4878122" cy="954106"/>
              </a:xfrm>
            </p:grpSpPr>
            <p:sp>
              <p:nvSpPr>
                <p:cNvPr id="17" name="î$ļíḍê">
                  <a:extLst>
                    <a:ext uri="{FF2B5EF4-FFF2-40B4-BE49-F238E27FC236}">
                      <a16:creationId xmlns:a16="http://schemas.microsoft.com/office/drawing/2014/main" id="{DB13B858-7F52-BDF9-C891-77FD40139257}"/>
                    </a:ext>
                  </a:extLst>
                </p:cNvPr>
                <p:cNvSpPr txBox="1"/>
                <p:nvPr/>
              </p:nvSpPr>
              <p:spPr>
                <a:xfrm>
                  <a:off x="933139" y="2149247"/>
                  <a:ext cx="4610848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b="1" dirty="0"/>
                    <a:t>经济形势</a:t>
                  </a:r>
                  <a:endParaRPr lang="en-GB" b="1" dirty="0"/>
                </a:p>
              </p:txBody>
            </p:sp>
            <p:sp>
              <p:nvSpPr>
                <p:cNvPr id="18" name="ïṧḻîḓe">
                  <a:extLst>
                    <a:ext uri="{FF2B5EF4-FFF2-40B4-BE49-F238E27FC236}">
                      <a16:creationId xmlns:a16="http://schemas.microsoft.com/office/drawing/2014/main" id="{6824CFA6-4D78-7350-D078-554105FC7CEE}"/>
                    </a:ext>
                  </a:extLst>
                </p:cNvPr>
                <p:cNvSpPr txBox="1"/>
                <p:nvPr/>
              </p:nvSpPr>
              <p:spPr>
                <a:xfrm>
                  <a:off x="933140" y="2518578"/>
                  <a:ext cx="3463710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600" dirty="0"/>
                    <a:t>企业的市场营销活动受到经济形势的影响。</a:t>
                  </a:r>
                  <a:endParaRPr lang="en-GB" altLang="zh-CN" sz="1600" dirty="0"/>
                </a:p>
              </p:txBody>
            </p:sp>
            <p:sp>
              <p:nvSpPr>
                <p:cNvPr id="19" name="išļïde">
                  <a:extLst>
                    <a:ext uri="{FF2B5EF4-FFF2-40B4-BE49-F238E27FC236}">
                      <a16:creationId xmlns:a16="http://schemas.microsoft.com/office/drawing/2014/main" id="{67ACF67D-B6B2-D909-317F-EE0DA60B1912}"/>
                    </a:ext>
                  </a:extLst>
                </p:cNvPr>
                <p:cNvSpPr/>
                <p:nvPr/>
              </p:nvSpPr>
              <p:spPr>
                <a:xfrm>
                  <a:off x="665865" y="2260315"/>
                  <a:ext cx="148940" cy="1489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9" name="iSḻíḍè">
                <a:extLst>
                  <a:ext uri="{FF2B5EF4-FFF2-40B4-BE49-F238E27FC236}">
                    <a16:creationId xmlns:a16="http://schemas.microsoft.com/office/drawing/2014/main" id="{6DA10259-9B5D-E51B-D84F-F361311793F4}"/>
                  </a:ext>
                </a:extLst>
              </p:cNvPr>
              <p:cNvGrpSpPr/>
              <p:nvPr/>
            </p:nvGrpSpPr>
            <p:grpSpPr>
              <a:xfrm>
                <a:off x="821762" y="3886571"/>
                <a:ext cx="4878125" cy="1200329"/>
                <a:chOff x="660397" y="3304047"/>
                <a:chExt cx="4878125" cy="1200329"/>
              </a:xfrm>
            </p:grpSpPr>
            <p:sp>
              <p:nvSpPr>
                <p:cNvPr id="14" name="ïSliďé">
                  <a:extLst>
                    <a:ext uri="{FF2B5EF4-FFF2-40B4-BE49-F238E27FC236}">
                      <a16:creationId xmlns:a16="http://schemas.microsoft.com/office/drawing/2014/main" id="{95ECF1C6-206A-A9BD-5B58-5D899FD102AF}"/>
                    </a:ext>
                  </a:extLst>
                </p:cNvPr>
                <p:cNvSpPr txBox="1"/>
                <p:nvPr/>
              </p:nvSpPr>
              <p:spPr>
                <a:xfrm>
                  <a:off x="927671" y="3304047"/>
                  <a:ext cx="4610848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b="1" dirty="0"/>
                    <a:t>消费者收入</a:t>
                  </a:r>
                  <a:endParaRPr lang="en-GB" b="1" dirty="0"/>
                </a:p>
              </p:txBody>
            </p:sp>
            <p:sp>
              <p:nvSpPr>
                <p:cNvPr id="15" name="íṩľiḍê">
                  <a:extLst>
                    <a:ext uri="{FF2B5EF4-FFF2-40B4-BE49-F238E27FC236}">
                      <a16:creationId xmlns:a16="http://schemas.microsoft.com/office/drawing/2014/main" id="{EB816C53-F28B-5CBF-A3B0-1076821B786C}"/>
                    </a:ext>
                  </a:extLst>
                </p:cNvPr>
                <p:cNvSpPr txBox="1"/>
                <p:nvPr/>
              </p:nvSpPr>
              <p:spPr>
                <a:xfrm>
                  <a:off x="927671" y="3673379"/>
                  <a:ext cx="4610851" cy="8309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600" dirty="0"/>
                    <a:t>消费者的购买力取决于消费者的收入。</a:t>
                  </a:r>
                  <a:endParaRPr lang="en-US" altLang="zh-CN" sz="1600" dirty="0"/>
                </a:p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zh-CN" altLang="en-US" sz="1600" dirty="0"/>
                    <a:t>个人可支配收入</a:t>
                  </a:r>
                  <a:endParaRPr lang="en-US" altLang="zh-CN" sz="1600" dirty="0"/>
                </a:p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zh-CN" altLang="en-US" sz="1600" dirty="0"/>
                    <a:t>可任意支配收入</a:t>
                  </a:r>
                  <a:endParaRPr lang="en-US" altLang="zh-CN" sz="1600" dirty="0"/>
                </a:p>
              </p:txBody>
            </p:sp>
            <p:sp>
              <p:nvSpPr>
                <p:cNvPr id="16" name="ïš1îḓè">
                  <a:extLst>
                    <a:ext uri="{FF2B5EF4-FFF2-40B4-BE49-F238E27FC236}">
                      <a16:creationId xmlns:a16="http://schemas.microsoft.com/office/drawing/2014/main" id="{0B56D728-032B-E08B-8FE0-420C80FC4641}"/>
                    </a:ext>
                  </a:extLst>
                </p:cNvPr>
                <p:cNvSpPr/>
                <p:nvPr/>
              </p:nvSpPr>
              <p:spPr>
                <a:xfrm>
                  <a:off x="660397" y="3415115"/>
                  <a:ext cx="148940" cy="148940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0" name="iSļiḓe">
                <a:extLst>
                  <a:ext uri="{FF2B5EF4-FFF2-40B4-BE49-F238E27FC236}">
                    <a16:creationId xmlns:a16="http://schemas.microsoft.com/office/drawing/2014/main" id="{DE6196DA-6C8E-7672-2A63-2D96FA25332F}"/>
                  </a:ext>
                </a:extLst>
              </p:cNvPr>
              <p:cNvGrpSpPr/>
              <p:nvPr/>
            </p:nvGrpSpPr>
            <p:grpSpPr>
              <a:xfrm>
                <a:off x="821762" y="5127505"/>
                <a:ext cx="4878122" cy="1446550"/>
                <a:chOff x="660397" y="4489311"/>
                <a:chExt cx="4878122" cy="1446550"/>
              </a:xfrm>
            </p:grpSpPr>
            <p:sp>
              <p:nvSpPr>
                <p:cNvPr id="11" name="îṩḷïďè">
                  <a:extLst>
                    <a:ext uri="{FF2B5EF4-FFF2-40B4-BE49-F238E27FC236}">
                      <a16:creationId xmlns:a16="http://schemas.microsoft.com/office/drawing/2014/main" id="{BF30D875-4C56-AD97-EFD0-FDBF3E9D3277}"/>
                    </a:ext>
                  </a:extLst>
                </p:cNvPr>
                <p:cNvSpPr txBox="1"/>
                <p:nvPr/>
              </p:nvSpPr>
              <p:spPr>
                <a:xfrm>
                  <a:off x="927671" y="4489311"/>
                  <a:ext cx="4610848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b="1" dirty="0"/>
                    <a:t>消费结构</a:t>
                  </a:r>
                  <a:endParaRPr lang="en-GB" b="1" dirty="0"/>
                </a:p>
              </p:txBody>
            </p:sp>
            <p:sp>
              <p:nvSpPr>
                <p:cNvPr id="12" name="ïsḷiḍè">
                  <a:extLst>
                    <a:ext uri="{FF2B5EF4-FFF2-40B4-BE49-F238E27FC236}">
                      <a16:creationId xmlns:a16="http://schemas.microsoft.com/office/drawing/2014/main" id="{E7F666E6-815A-6CB8-4941-A22E6B957A77}"/>
                    </a:ext>
                  </a:extLst>
                </p:cNvPr>
                <p:cNvSpPr txBox="1"/>
                <p:nvPr/>
              </p:nvSpPr>
              <p:spPr>
                <a:xfrm>
                  <a:off x="927671" y="4858643"/>
                  <a:ext cx="3463711" cy="107721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600" dirty="0"/>
                    <a:t>消费者收入的变化直接影响消费者支出的模式及消费结构的变化。</a:t>
                  </a:r>
                  <a:endParaRPr lang="en-US" altLang="zh-CN" sz="1600" dirty="0"/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zh-CN" altLang="en-US" sz="1600" dirty="0"/>
                    <a:t>恩格尔系数</a:t>
                  </a:r>
                  <a:r>
                    <a:rPr lang="en-US" altLang="zh-CN" sz="1600" dirty="0"/>
                    <a:t>=</a:t>
                  </a:r>
                  <a:r>
                    <a:rPr lang="zh-CN" altLang="en-US" sz="1600" dirty="0"/>
                    <a:t>食物支出</a:t>
                  </a:r>
                  <a:r>
                    <a:rPr lang="en-US" altLang="zh-CN" sz="1600" dirty="0"/>
                    <a:t>/</a:t>
                  </a:r>
                  <a:r>
                    <a:rPr lang="zh-CN" altLang="en-US" sz="1600" dirty="0"/>
                    <a:t>全部支出</a:t>
                  </a:r>
                  <a:r>
                    <a:rPr lang="en-US" altLang="zh-CN" sz="1600" dirty="0"/>
                    <a:t>×100%</a:t>
                  </a:r>
                </a:p>
              </p:txBody>
            </p:sp>
            <p:sp>
              <p:nvSpPr>
                <p:cNvPr id="13" name="îṧḷiḍè">
                  <a:extLst>
                    <a:ext uri="{FF2B5EF4-FFF2-40B4-BE49-F238E27FC236}">
                      <a16:creationId xmlns:a16="http://schemas.microsoft.com/office/drawing/2014/main" id="{810494A5-4BEC-2002-9DF4-44C80D8DC012}"/>
                    </a:ext>
                  </a:extLst>
                </p:cNvPr>
                <p:cNvSpPr/>
                <p:nvPr/>
              </p:nvSpPr>
              <p:spPr>
                <a:xfrm>
                  <a:off x="660397" y="4600379"/>
                  <a:ext cx="148940" cy="148940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îşľïde">
              <a:extLst>
                <a:ext uri="{FF2B5EF4-FFF2-40B4-BE49-F238E27FC236}">
                  <a16:creationId xmlns:a16="http://schemas.microsoft.com/office/drawing/2014/main" id="{C950E278-3A87-9FF3-713A-D833B16553B0}"/>
                </a:ext>
              </a:extLst>
            </p:cNvPr>
            <p:cNvSpPr txBox="1"/>
            <p:nvPr/>
          </p:nvSpPr>
          <p:spPr>
            <a:xfrm>
              <a:off x="1089036" y="1172798"/>
              <a:ext cx="2438488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defTabSz="913765">
                <a:buSzPct val="25000"/>
                <a:defRPr/>
              </a:pPr>
              <a:r>
                <a:rPr lang="zh-CN" altLang="en-US" sz="2800" b="1" dirty="0"/>
                <a:t>三、 经济环境</a:t>
              </a:r>
              <a:endParaRPr lang="en-US" altLang="zh-CN" sz="2800" b="1" dirty="0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3B4AFF01-5C33-4E63-A3A6-31500E386CF6}"/>
              </a:ext>
            </a:extLst>
          </p:cNvPr>
          <p:cNvSpPr txBox="1"/>
          <p:nvPr/>
        </p:nvSpPr>
        <p:spPr>
          <a:xfrm>
            <a:off x="587614" y="306753"/>
            <a:ext cx="542660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第二节 宏观营销环境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1" name="íṧḷîḋe">
            <a:extLst>
              <a:ext uri="{FF2B5EF4-FFF2-40B4-BE49-F238E27FC236}">
                <a16:creationId xmlns:a16="http://schemas.microsoft.com/office/drawing/2014/main" id="{B2D8641A-667F-4A83-AA0D-EBD03BE6430C}"/>
              </a:ext>
            </a:extLst>
          </p:cNvPr>
          <p:cNvSpPr/>
          <p:nvPr/>
        </p:nvSpPr>
        <p:spPr>
          <a:xfrm>
            <a:off x="1874749" y="1565394"/>
            <a:ext cx="9406059" cy="9788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000" b="1" dirty="0">
                <a:solidFill>
                  <a:schemeClr val="tx1"/>
                </a:solidFill>
              </a:rPr>
              <a:t>经济环境指企业营销活动所面临的外部社会条件，一般包括经济形势、消费者收入、消费结构等。</a:t>
            </a:r>
            <a:endParaRPr kumimoji="1" lang="en-US" altLang="zh-CN" sz="20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428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šľî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ïš1îḑê">
            <a:extLst>
              <a:ext uri="{FF2B5EF4-FFF2-40B4-BE49-F238E27FC236}">
                <a16:creationId xmlns:a16="http://schemas.microsoft.com/office/drawing/2014/main" id="{F8F12847-9FED-4341-87E5-03F189A2D27D}"/>
              </a:ext>
            </a:extLst>
          </p:cNvPr>
          <p:cNvSpPr txBox="1"/>
          <p:nvPr/>
        </p:nvSpPr>
        <p:spPr>
          <a:xfrm>
            <a:off x="1662873" y="3276419"/>
            <a:ext cx="1793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/>
              <a:t>四、自然环境</a:t>
            </a:r>
          </a:p>
        </p:txBody>
      </p:sp>
      <p:sp>
        <p:nvSpPr>
          <p:cNvPr id="24" name="ïṥḻïḋê">
            <a:extLst>
              <a:ext uri="{FF2B5EF4-FFF2-40B4-BE49-F238E27FC236}">
                <a16:creationId xmlns:a16="http://schemas.microsoft.com/office/drawing/2014/main" id="{B4AF94E2-3A3E-45FD-9181-BEDE4D974616}"/>
              </a:ext>
            </a:extLst>
          </p:cNvPr>
          <p:cNvSpPr txBox="1"/>
          <p:nvPr/>
        </p:nvSpPr>
        <p:spPr>
          <a:xfrm>
            <a:off x="1157044" y="3937954"/>
            <a:ext cx="2817748" cy="2478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00000"/>
              </a:lnSpc>
            </a:pPr>
            <a:r>
              <a:rPr lang="zh-CN" altLang="en-US" sz="1600" dirty="0"/>
              <a:t>自然环境是指影响企业生产和营销的物质因素，如：矿产资源、森林资源、土地资源、水利资源等。</a:t>
            </a:r>
            <a:endParaRPr lang="en-US" altLang="zh-CN" sz="1600" dirty="0"/>
          </a:p>
          <a:p>
            <a:pPr>
              <a:lnSpc>
                <a:spcPct val="100000"/>
              </a:lnSpc>
            </a:pPr>
            <a:r>
              <a:rPr lang="zh-CN" altLang="en-US" sz="1600" dirty="0"/>
              <a:t>① 日益逼近的某些原料短缺</a:t>
            </a:r>
            <a:endParaRPr lang="en-US" altLang="zh-CN" sz="1600" dirty="0"/>
          </a:p>
          <a:p>
            <a:pPr>
              <a:lnSpc>
                <a:spcPct val="100000"/>
              </a:lnSpc>
            </a:pPr>
            <a:r>
              <a:rPr lang="zh-CN" altLang="en-US" sz="1600" dirty="0"/>
              <a:t>② 能源成本的增加</a:t>
            </a:r>
          </a:p>
          <a:p>
            <a:pPr>
              <a:lnSpc>
                <a:spcPct val="100000"/>
              </a:lnSpc>
            </a:pPr>
            <a:r>
              <a:rPr lang="zh-CN" altLang="en-US" sz="1600" dirty="0"/>
              <a:t>③ 环境污染严重</a:t>
            </a:r>
            <a:endParaRPr lang="en-US" altLang="zh-CN" sz="1600" dirty="0"/>
          </a:p>
          <a:p>
            <a:pPr>
              <a:lnSpc>
                <a:spcPct val="100000"/>
              </a:lnSpc>
            </a:pPr>
            <a:r>
              <a:rPr lang="zh-CN" altLang="en-US" sz="1600" dirty="0"/>
              <a:t>④ 政府对自然环境管理方面有力的干预</a:t>
            </a:r>
          </a:p>
          <a:p>
            <a:pPr algn="ctr"/>
            <a:endParaRPr lang="en-US" altLang="zh-CN" dirty="0"/>
          </a:p>
        </p:txBody>
      </p:sp>
      <p:sp>
        <p:nvSpPr>
          <p:cNvPr id="25" name="íš1îdè">
            <a:extLst>
              <a:ext uri="{FF2B5EF4-FFF2-40B4-BE49-F238E27FC236}">
                <a16:creationId xmlns:a16="http://schemas.microsoft.com/office/drawing/2014/main" id="{0A4E9593-F778-4ABC-846F-E1A1127BD150}"/>
              </a:ext>
            </a:extLst>
          </p:cNvPr>
          <p:cNvSpPr txBox="1"/>
          <p:nvPr/>
        </p:nvSpPr>
        <p:spPr>
          <a:xfrm>
            <a:off x="5110027" y="3272700"/>
            <a:ext cx="17933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60000">
                      <a:schemeClr val="accent2"/>
                    </a:gs>
                  </a:gsLst>
                  <a:lin ang="2700000" scaled="0"/>
                </a:gradFill>
              </a:defRPr>
            </a:lvl1pPr>
          </a:lstStyle>
          <a:p>
            <a:r>
              <a:rPr lang="zh-CN" altLang="en-US" sz="2000" dirty="0"/>
              <a:t>五、科技环境</a:t>
            </a:r>
            <a:endParaRPr lang="en-US" altLang="zh-CN" sz="2000" dirty="0"/>
          </a:p>
        </p:txBody>
      </p:sp>
      <p:sp>
        <p:nvSpPr>
          <p:cNvPr id="26" name="ïşḻiḓé">
            <a:extLst>
              <a:ext uri="{FF2B5EF4-FFF2-40B4-BE49-F238E27FC236}">
                <a16:creationId xmlns:a16="http://schemas.microsoft.com/office/drawing/2014/main" id="{D80573B1-D5A2-4BD1-B406-B62A0C30F791}"/>
              </a:ext>
            </a:extLst>
          </p:cNvPr>
          <p:cNvSpPr txBox="1"/>
          <p:nvPr/>
        </p:nvSpPr>
        <p:spPr>
          <a:xfrm>
            <a:off x="4882786" y="3967461"/>
            <a:ext cx="22628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00000"/>
              </a:lnSpc>
            </a:pPr>
            <a:r>
              <a:rPr lang="zh-CN" altLang="en-US" sz="1600" dirty="0"/>
              <a:t>科学技术是企业将自然资源转化为符合人们需要的物品的基本手段，是第一生产力。</a:t>
            </a:r>
            <a:endParaRPr lang="en-US" altLang="zh-CN" sz="1600" dirty="0"/>
          </a:p>
        </p:txBody>
      </p:sp>
      <p:sp>
        <p:nvSpPr>
          <p:cNvPr id="27" name="îṩḷíḑe">
            <a:extLst>
              <a:ext uri="{FF2B5EF4-FFF2-40B4-BE49-F238E27FC236}">
                <a16:creationId xmlns:a16="http://schemas.microsoft.com/office/drawing/2014/main" id="{EA795728-9C39-41A7-B9B4-97E498CD2E2B}"/>
              </a:ext>
            </a:extLst>
          </p:cNvPr>
          <p:cNvSpPr txBox="1"/>
          <p:nvPr/>
        </p:nvSpPr>
        <p:spPr>
          <a:xfrm>
            <a:off x="8648039" y="3259575"/>
            <a:ext cx="1778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/>
              <a:t>六、社会文化环境</a:t>
            </a:r>
            <a:endParaRPr lang="en-US" altLang="zh-CN" sz="2000" b="1" dirty="0"/>
          </a:p>
        </p:txBody>
      </p:sp>
      <p:sp>
        <p:nvSpPr>
          <p:cNvPr id="28" name="iṣ1ïḑé">
            <a:extLst>
              <a:ext uri="{FF2B5EF4-FFF2-40B4-BE49-F238E27FC236}">
                <a16:creationId xmlns:a16="http://schemas.microsoft.com/office/drawing/2014/main" id="{CEE456CE-8C27-44DF-927E-FC844E678D5C}"/>
              </a:ext>
            </a:extLst>
          </p:cNvPr>
          <p:cNvSpPr txBox="1"/>
          <p:nvPr/>
        </p:nvSpPr>
        <p:spPr>
          <a:xfrm>
            <a:off x="8420519" y="3967461"/>
            <a:ext cx="22628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00000"/>
              </a:lnSpc>
            </a:pPr>
            <a:r>
              <a:rPr lang="zh-CN" altLang="en-US" sz="1600" dirty="0"/>
              <a:t>社会文化环境主要是指一个国家、地区或民族的文化传统，包括一定的态度和看法、价值观念、宗教信仰、生活方式及世代相传的风俗习惯等。</a:t>
            </a:r>
            <a:endParaRPr lang="en-US" altLang="zh-CN" sz="1600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F860F70-2173-457A-B9F6-0D360121D86A}"/>
              </a:ext>
            </a:extLst>
          </p:cNvPr>
          <p:cNvGrpSpPr/>
          <p:nvPr/>
        </p:nvGrpSpPr>
        <p:grpSpPr>
          <a:xfrm>
            <a:off x="2214451" y="1837425"/>
            <a:ext cx="620966" cy="1322491"/>
            <a:chOff x="2249062" y="1574713"/>
            <a:chExt cx="620966" cy="1322491"/>
          </a:xfrm>
        </p:grpSpPr>
        <p:cxnSp>
          <p:nvCxnSpPr>
            <p:cNvPr id="44" name="íṩlîḋè">
              <a:extLst>
                <a:ext uri="{FF2B5EF4-FFF2-40B4-BE49-F238E27FC236}">
                  <a16:creationId xmlns:a16="http://schemas.microsoft.com/office/drawing/2014/main" id="{D59F670D-BC9E-47A1-A14D-59A720882224}"/>
                </a:ext>
              </a:extLst>
            </p:cNvPr>
            <p:cNvCxnSpPr>
              <a:cxnSpLocks/>
              <a:endCxn id="32" idx="4"/>
            </p:cNvCxnSpPr>
            <p:nvPr/>
          </p:nvCxnSpPr>
          <p:spPr>
            <a:xfrm flipV="1">
              <a:off x="2559545" y="2195676"/>
              <a:ext cx="0" cy="701528"/>
            </a:xfrm>
            <a:prstGeom prst="line">
              <a:avLst/>
            </a:prstGeom>
            <a:ln w="76200" cap="rnd">
              <a:gradFill>
                <a:gsLst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  <a:gs pos="20000">
                    <a:schemeClr val="tx1">
                      <a:lumMod val="50000"/>
                      <a:lumOff val="50000"/>
                      <a:alpha val="30000"/>
                    </a:schemeClr>
                  </a:gs>
                </a:gsLst>
                <a:lin ang="120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îš1ïďè">
              <a:extLst>
                <a:ext uri="{FF2B5EF4-FFF2-40B4-BE49-F238E27FC236}">
                  <a16:creationId xmlns:a16="http://schemas.microsoft.com/office/drawing/2014/main" id="{16A303AD-6FCE-4B14-BAD4-8C9C623EF708}"/>
                </a:ext>
              </a:extLst>
            </p:cNvPr>
            <p:cNvGrpSpPr/>
            <p:nvPr/>
          </p:nvGrpSpPr>
          <p:grpSpPr>
            <a:xfrm>
              <a:off x="2249062" y="1574713"/>
              <a:ext cx="620966" cy="620963"/>
              <a:chOff x="3526795" y="2235779"/>
              <a:chExt cx="410200" cy="410198"/>
            </a:xfrm>
          </p:grpSpPr>
          <p:sp>
            <p:nvSpPr>
              <p:cNvPr id="32" name="îŝḷíḋe">
                <a:extLst>
                  <a:ext uri="{FF2B5EF4-FFF2-40B4-BE49-F238E27FC236}">
                    <a16:creationId xmlns:a16="http://schemas.microsoft.com/office/drawing/2014/main" id="{87C93556-4811-4029-935D-62A983A80C17}"/>
                  </a:ext>
                </a:extLst>
              </p:cNvPr>
              <p:cNvSpPr/>
              <p:nvPr/>
            </p:nvSpPr>
            <p:spPr>
              <a:xfrm>
                <a:off x="3526795" y="2235779"/>
                <a:ext cx="410200" cy="41019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ïṧḷiḑé">
                <a:extLst>
                  <a:ext uri="{FF2B5EF4-FFF2-40B4-BE49-F238E27FC236}">
                    <a16:creationId xmlns:a16="http://schemas.microsoft.com/office/drawing/2014/main" id="{8B73E4FC-83C1-43D7-9F0C-28AA635C6A30}"/>
                  </a:ext>
                </a:extLst>
              </p:cNvPr>
              <p:cNvSpPr/>
              <p:nvPr/>
            </p:nvSpPr>
            <p:spPr>
              <a:xfrm>
                <a:off x="3642895" y="2374128"/>
                <a:ext cx="178001" cy="133500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419 w 533400"/>
                  <a:gd name="connsiteY9" fmla="*/ 198646 h 400050"/>
                  <a:gd name="connsiteX10" fmla="*/ 351414 w 533400"/>
                  <a:gd name="connsiteY10" fmla="*/ 204170 h 400050"/>
                  <a:gd name="connsiteX11" fmla="*/ 351414 w 533400"/>
                  <a:gd name="connsiteY11" fmla="*/ 204170 h 400050"/>
                  <a:gd name="connsiteX12" fmla="*/ 267118 w 533400"/>
                  <a:gd name="connsiteY12" fmla="*/ 315613 h 400050"/>
                  <a:gd name="connsiteX13" fmla="*/ 264641 w 533400"/>
                  <a:gd name="connsiteY13" fmla="*/ 318470 h 400050"/>
                  <a:gd name="connsiteX14" fmla="*/ 224255 w 533400"/>
                  <a:gd name="connsiteY14" fmla="*/ 318756 h 400050"/>
                  <a:gd name="connsiteX15" fmla="*/ 224255 w 533400"/>
                  <a:gd name="connsiteY15" fmla="*/ 318756 h 400050"/>
                  <a:gd name="connsiteX16" fmla="*/ 162152 w 533400"/>
                  <a:gd name="connsiteY16" fmla="*/ 257415 h 400050"/>
                  <a:gd name="connsiteX17" fmla="*/ 160247 w 533400"/>
                  <a:gd name="connsiteY17" fmla="*/ 255701 h 400050"/>
                  <a:gd name="connsiteX18" fmla="*/ 120052 w 533400"/>
                  <a:gd name="connsiteY18" fmla="*/ 259606 h 400050"/>
                  <a:gd name="connsiteX19" fmla="*/ 120052 w 533400"/>
                  <a:gd name="connsiteY19" fmla="*/ 259606 h 400050"/>
                  <a:gd name="connsiteX20" fmla="*/ 32517 w 533400"/>
                  <a:gd name="connsiteY20" fmla="*/ 366095 h 400050"/>
                  <a:gd name="connsiteX21" fmla="*/ 30326 w 533400"/>
                  <a:gd name="connsiteY21" fmla="*/ 372096 h 400050"/>
                  <a:gd name="connsiteX22" fmla="*/ 39851 w 533400"/>
                  <a:gd name="connsiteY22" fmla="*/ 381621 h 400050"/>
                  <a:gd name="connsiteX23" fmla="*/ 39851 w 533400"/>
                  <a:gd name="connsiteY23" fmla="*/ 381621 h 400050"/>
                  <a:gd name="connsiteX24" fmla="*/ 497242 w 533400"/>
                  <a:gd name="connsiteY24" fmla="*/ 381621 h 400050"/>
                  <a:gd name="connsiteX25" fmla="*/ 502480 w 533400"/>
                  <a:gd name="connsiteY25" fmla="*/ 380002 h 400050"/>
                  <a:gd name="connsiteX26" fmla="*/ 505147 w 533400"/>
                  <a:gd name="connsiteY26" fmla="*/ 366762 h 400050"/>
                  <a:gd name="connsiteX27" fmla="*/ 505147 w 533400"/>
                  <a:gd name="connsiteY27" fmla="*/ 366762 h 400050"/>
                  <a:gd name="connsiteX28" fmla="*/ 397991 w 533400"/>
                  <a:gd name="connsiteY28" fmla="*/ 205504 h 400050"/>
                  <a:gd name="connsiteX29" fmla="*/ 391419 w 533400"/>
                  <a:gd name="connsiteY29" fmla="*/ 198646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245" y="621"/>
                      <a:pt x="534008" y="13385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7907"/>
                      <a:pt x="521245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3371" y="400671"/>
                      <a:pt x="608" y="387907"/>
                      <a:pt x="608" y="372096"/>
                    </a:cubicBezTo>
                    <a:lnTo>
                      <a:pt x="608" y="29196"/>
                    </a:lnTo>
                    <a:cubicBezTo>
                      <a:pt x="608" y="13385"/>
                      <a:pt x="13371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419" y="198646"/>
                    </a:moveTo>
                    <a:cubicBezTo>
                      <a:pt x="378846" y="189121"/>
                      <a:pt x="360939" y="191597"/>
                      <a:pt x="351414" y="204170"/>
                    </a:cubicBezTo>
                    <a:lnTo>
                      <a:pt x="351414" y="204170"/>
                    </a:lnTo>
                    <a:lnTo>
                      <a:pt x="267118" y="315613"/>
                    </a:lnTo>
                    <a:cubicBezTo>
                      <a:pt x="266355" y="316660"/>
                      <a:pt x="265498" y="317518"/>
                      <a:pt x="264641" y="318470"/>
                    </a:cubicBezTo>
                    <a:cubicBezTo>
                      <a:pt x="253592" y="329710"/>
                      <a:pt x="235495" y="329805"/>
                      <a:pt x="224255" y="318756"/>
                    </a:cubicBezTo>
                    <a:lnTo>
                      <a:pt x="224255" y="318756"/>
                    </a:lnTo>
                    <a:lnTo>
                      <a:pt x="162152" y="257415"/>
                    </a:lnTo>
                    <a:cubicBezTo>
                      <a:pt x="161485" y="256844"/>
                      <a:pt x="160914" y="256177"/>
                      <a:pt x="160247" y="255701"/>
                    </a:cubicBezTo>
                    <a:cubicBezTo>
                      <a:pt x="148055" y="245699"/>
                      <a:pt x="130053" y="247414"/>
                      <a:pt x="120052" y="259606"/>
                    </a:cubicBezTo>
                    <a:lnTo>
                      <a:pt x="120052" y="259606"/>
                    </a:lnTo>
                    <a:lnTo>
                      <a:pt x="32517" y="366095"/>
                    </a:lnTo>
                    <a:cubicBezTo>
                      <a:pt x="31088" y="367810"/>
                      <a:pt x="30326" y="369905"/>
                      <a:pt x="30326" y="372096"/>
                    </a:cubicBezTo>
                    <a:cubicBezTo>
                      <a:pt x="30326" y="377335"/>
                      <a:pt x="34612" y="381621"/>
                      <a:pt x="39851" y="381621"/>
                    </a:cubicBezTo>
                    <a:lnTo>
                      <a:pt x="39851" y="381621"/>
                    </a:lnTo>
                    <a:lnTo>
                      <a:pt x="497242" y="381621"/>
                    </a:lnTo>
                    <a:cubicBezTo>
                      <a:pt x="499146" y="381621"/>
                      <a:pt x="500956" y="381050"/>
                      <a:pt x="502480" y="380002"/>
                    </a:cubicBezTo>
                    <a:cubicBezTo>
                      <a:pt x="506862" y="377049"/>
                      <a:pt x="508005" y="371144"/>
                      <a:pt x="505147" y="366762"/>
                    </a:cubicBezTo>
                    <a:lnTo>
                      <a:pt x="505147" y="366762"/>
                    </a:lnTo>
                    <a:lnTo>
                      <a:pt x="397991" y="205504"/>
                    </a:lnTo>
                    <a:cubicBezTo>
                      <a:pt x="396181" y="202932"/>
                      <a:pt x="393990" y="200551"/>
                      <a:pt x="391419" y="198646"/>
                    </a:cubicBez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5BB0359-5318-42FC-A8C3-531A7EDFDD4E}"/>
              </a:ext>
            </a:extLst>
          </p:cNvPr>
          <p:cNvGrpSpPr/>
          <p:nvPr/>
        </p:nvGrpSpPr>
        <p:grpSpPr>
          <a:xfrm>
            <a:off x="9238803" y="1837425"/>
            <a:ext cx="597325" cy="1305208"/>
            <a:chOff x="9238804" y="1574713"/>
            <a:chExt cx="597325" cy="1305208"/>
          </a:xfrm>
        </p:grpSpPr>
        <p:cxnSp>
          <p:nvCxnSpPr>
            <p:cNvPr id="53" name="ïšļídê">
              <a:extLst>
                <a:ext uri="{FF2B5EF4-FFF2-40B4-BE49-F238E27FC236}">
                  <a16:creationId xmlns:a16="http://schemas.microsoft.com/office/drawing/2014/main" id="{BF67058E-344B-4B3C-8A9F-D17B9450F010}"/>
                </a:ext>
              </a:extLst>
            </p:cNvPr>
            <p:cNvCxnSpPr>
              <a:cxnSpLocks/>
              <a:endCxn id="38" idx="4"/>
            </p:cNvCxnSpPr>
            <p:nvPr/>
          </p:nvCxnSpPr>
          <p:spPr>
            <a:xfrm flipH="1" flipV="1">
              <a:off x="9537467" y="2172035"/>
              <a:ext cx="14488" cy="707886"/>
            </a:xfrm>
            <a:prstGeom prst="line">
              <a:avLst/>
            </a:prstGeom>
            <a:ln w="76200" cap="rnd">
              <a:gradFill>
                <a:gsLst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  <a:gs pos="20000">
                    <a:schemeClr val="tx1">
                      <a:lumMod val="50000"/>
                      <a:lumOff val="50000"/>
                      <a:alpha val="30000"/>
                    </a:schemeClr>
                  </a:gs>
                </a:gsLst>
                <a:lin ang="120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iślîdè">
              <a:extLst>
                <a:ext uri="{FF2B5EF4-FFF2-40B4-BE49-F238E27FC236}">
                  <a16:creationId xmlns:a16="http://schemas.microsoft.com/office/drawing/2014/main" id="{D9A71415-B29E-47BB-A7C8-F7B39815330E}"/>
                </a:ext>
              </a:extLst>
            </p:cNvPr>
            <p:cNvGrpSpPr/>
            <p:nvPr/>
          </p:nvGrpSpPr>
          <p:grpSpPr>
            <a:xfrm>
              <a:off x="9238804" y="1574713"/>
              <a:ext cx="597325" cy="597322"/>
              <a:chOff x="5417189" y="2235779"/>
              <a:chExt cx="410200" cy="410198"/>
            </a:xfrm>
          </p:grpSpPr>
          <p:sp>
            <p:nvSpPr>
              <p:cNvPr id="38" name="íş1íḍè">
                <a:extLst>
                  <a:ext uri="{FF2B5EF4-FFF2-40B4-BE49-F238E27FC236}">
                    <a16:creationId xmlns:a16="http://schemas.microsoft.com/office/drawing/2014/main" id="{9267AD5C-4323-4F60-8C3B-1EE2E2A412DB}"/>
                  </a:ext>
                </a:extLst>
              </p:cNvPr>
              <p:cNvSpPr/>
              <p:nvPr/>
            </p:nvSpPr>
            <p:spPr>
              <a:xfrm>
                <a:off x="5417189" y="2235779"/>
                <a:ext cx="410200" cy="410198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60000">
                    <a:schemeClr val="accent3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3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íṣliḓè">
                <a:extLst>
                  <a:ext uri="{FF2B5EF4-FFF2-40B4-BE49-F238E27FC236}">
                    <a16:creationId xmlns:a16="http://schemas.microsoft.com/office/drawing/2014/main" id="{F0D399C9-B859-4F01-BA74-F2A5ED82DAEB}"/>
                  </a:ext>
                </a:extLst>
              </p:cNvPr>
              <p:cNvSpPr/>
              <p:nvPr/>
            </p:nvSpPr>
            <p:spPr>
              <a:xfrm>
                <a:off x="5533289" y="2369958"/>
                <a:ext cx="178001" cy="148188"/>
              </a:xfrm>
              <a:custGeom>
                <a:avLst/>
                <a:gdLst>
                  <a:gd name="connsiteX0" fmla="*/ 483573 w 526297"/>
                  <a:gd name="connsiteY0" fmla="*/ 133971 h 438150"/>
                  <a:gd name="connsiteX1" fmla="*/ 527674 w 526297"/>
                  <a:gd name="connsiteY1" fmla="*/ 178072 h 438150"/>
                  <a:gd name="connsiteX2" fmla="*/ 527579 w 526297"/>
                  <a:gd name="connsiteY2" fmla="*/ 181501 h 438150"/>
                  <a:gd name="connsiteX3" fmla="*/ 514244 w 526297"/>
                  <a:gd name="connsiteY3" fmla="*/ 355237 h 438150"/>
                  <a:gd name="connsiteX4" fmla="*/ 485764 w 526297"/>
                  <a:gd name="connsiteY4" fmla="*/ 381621 h 438150"/>
                  <a:gd name="connsiteX5" fmla="*/ 454998 w 526297"/>
                  <a:gd name="connsiteY5" fmla="*/ 381621 h 438150"/>
                  <a:gd name="connsiteX6" fmla="*/ 454998 w 526297"/>
                  <a:gd name="connsiteY6" fmla="*/ 438771 h 438150"/>
                  <a:gd name="connsiteX7" fmla="*/ 435948 w 526297"/>
                  <a:gd name="connsiteY7" fmla="*/ 438771 h 438150"/>
                  <a:gd name="connsiteX8" fmla="*/ 435948 w 526297"/>
                  <a:gd name="connsiteY8" fmla="*/ 381621 h 438150"/>
                  <a:gd name="connsiteX9" fmla="*/ 93048 w 526297"/>
                  <a:gd name="connsiteY9" fmla="*/ 381621 h 438150"/>
                  <a:gd name="connsiteX10" fmla="*/ 93048 w 526297"/>
                  <a:gd name="connsiteY10" fmla="*/ 438771 h 438150"/>
                  <a:gd name="connsiteX11" fmla="*/ 73998 w 526297"/>
                  <a:gd name="connsiteY11" fmla="*/ 438771 h 438150"/>
                  <a:gd name="connsiteX12" fmla="*/ 73998 w 526297"/>
                  <a:gd name="connsiteY12" fmla="*/ 381621 h 438150"/>
                  <a:gd name="connsiteX13" fmla="*/ 43328 w 526297"/>
                  <a:gd name="connsiteY13" fmla="*/ 381621 h 438150"/>
                  <a:gd name="connsiteX14" fmla="*/ 14848 w 526297"/>
                  <a:gd name="connsiteY14" fmla="*/ 355237 h 438150"/>
                  <a:gd name="connsiteX15" fmla="*/ 1513 w 526297"/>
                  <a:gd name="connsiteY15" fmla="*/ 181501 h 438150"/>
                  <a:gd name="connsiteX16" fmla="*/ 42089 w 526297"/>
                  <a:gd name="connsiteY16" fmla="*/ 134162 h 438150"/>
                  <a:gd name="connsiteX17" fmla="*/ 45518 w 526297"/>
                  <a:gd name="connsiteY17" fmla="*/ 134066 h 438150"/>
                  <a:gd name="connsiteX18" fmla="*/ 101906 w 526297"/>
                  <a:gd name="connsiteY18" fmla="*/ 180834 h 438150"/>
                  <a:gd name="connsiteX19" fmla="*/ 121623 w 526297"/>
                  <a:gd name="connsiteY19" fmla="*/ 286371 h 438150"/>
                  <a:gd name="connsiteX20" fmla="*/ 407373 w 526297"/>
                  <a:gd name="connsiteY20" fmla="*/ 286371 h 438150"/>
                  <a:gd name="connsiteX21" fmla="*/ 427185 w 526297"/>
                  <a:gd name="connsiteY21" fmla="*/ 180739 h 438150"/>
                  <a:gd name="connsiteX22" fmla="*/ 483573 w 526297"/>
                  <a:gd name="connsiteY22" fmla="*/ 133971 h 438150"/>
                  <a:gd name="connsiteX23" fmla="*/ 416898 w 526297"/>
                  <a:gd name="connsiteY23" fmla="*/ 621 h 438150"/>
                  <a:gd name="connsiteX24" fmla="*/ 483573 w 526297"/>
                  <a:gd name="connsiteY24" fmla="*/ 67296 h 438150"/>
                  <a:gd name="connsiteX25" fmla="*/ 483573 w 526297"/>
                  <a:gd name="connsiteY25" fmla="*/ 115397 h 438150"/>
                  <a:gd name="connsiteX26" fmla="*/ 476429 w 526297"/>
                  <a:gd name="connsiteY26" fmla="*/ 114921 h 438150"/>
                  <a:gd name="connsiteX27" fmla="*/ 412040 w 526297"/>
                  <a:gd name="connsiteY27" fmla="*/ 166451 h 438150"/>
                  <a:gd name="connsiteX28" fmla="*/ 411564 w 526297"/>
                  <a:gd name="connsiteY28" fmla="*/ 168737 h 438150"/>
                  <a:gd name="connsiteX29" fmla="*/ 393086 w 526297"/>
                  <a:gd name="connsiteY29" fmla="*/ 267321 h 438150"/>
                  <a:gd name="connsiteX30" fmla="*/ 135911 w 526297"/>
                  <a:gd name="connsiteY30" fmla="*/ 267321 h 438150"/>
                  <a:gd name="connsiteX31" fmla="*/ 117432 w 526297"/>
                  <a:gd name="connsiteY31" fmla="*/ 168737 h 438150"/>
                  <a:gd name="connsiteX32" fmla="*/ 52567 w 526297"/>
                  <a:gd name="connsiteY32" fmla="*/ 114921 h 438150"/>
                  <a:gd name="connsiteX33" fmla="*/ 54948 w 526297"/>
                  <a:gd name="connsiteY33" fmla="*/ 67296 h 438150"/>
                  <a:gd name="connsiteX34" fmla="*/ 121623 w 526297"/>
                  <a:gd name="connsiteY34" fmla="*/ 621 h 438150"/>
                  <a:gd name="connsiteX35" fmla="*/ 416898 w 526297"/>
                  <a:gd name="connsiteY3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26297" h="438150">
                    <a:moveTo>
                      <a:pt x="483573" y="133971"/>
                    </a:moveTo>
                    <a:cubicBezTo>
                      <a:pt x="507957" y="133971"/>
                      <a:pt x="527674" y="153688"/>
                      <a:pt x="527674" y="178072"/>
                    </a:cubicBezTo>
                    <a:cubicBezTo>
                      <a:pt x="527674" y="179215"/>
                      <a:pt x="527674" y="180358"/>
                      <a:pt x="527579" y="181501"/>
                    </a:cubicBezTo>
                    <a:lnTo>
                      <a:pt x="514244" y="355237"/>
                    </a:lnTo>
                    <a:cubicBezTo>
                      <a:pt x="513101" y="370096"/>
                      <a:pt x="500718" y="381621"/>
                      <a:pt x="485764" y="381621"/>
                    </a:cubicBezTo>
                    <a:lnTo>
                      <a:pt x="454998" y="381621"/>
                    </a:lnTo>
                    <a:lnTo>
                      <a:pt x="454998" y="438771"/>
                    </a:lnTo>
                    <a:lnTo>
                      <a:pt x="435948" y="438771"/>
                    </a:lnTo>
                    <a:lnTo>
                      <a:pt x="435948" y="381621"/>
                    </a:lnTo>
                    <a:lnTo>
                      <a:pt x="93048" y="381621"/>
                    </a:lnTo>
                    <a:lnTo>
                      <a:pt x="93048" y="438771"/>
                    </a:lnTo>
                    <a:lnTo>
                      <a:pt x="73998" y="438771"/>
                    </a:lnTo>
                    <a:lnTo>
                      <a:pt x="73998" y="381621"/>
                    </a:lnTo>
                    <a:lnTo>
                      <a:pt x="43328" y="381621"/>
                    </a:lnTo>
                    <a:cubicBezTo>
                      <a:pt x="28373" y="381621"/>
                      <a:pt x="15991" y="370096"/>
                      <a:pt x="14848" y="355237"/>
                    </a:cubicBezTo>
                    <a:lnTo>
                      <a:pt x="1513" y="181501"/>
                    </a:lnTo>
                    <a:cubicBezTo>
                      <a:pt x="-392" y="157212"/>
                      <a:pt x="17801" y="135971"/>
                      <a:pt x="42089" y="134162"/>
                    </a:cubicBezTo>
                    <a:cubicBezTo>
                      <a:pt x="43232" y="134066"/>
                      <a:pt x="44375" y="134066"/>
                      <a:pt x="45518" y="134066"/>
                    </a:cubicBezTo>
                    <a:cubicBezTo>
                      <a:pt x="73141" y="134066"/>
                      <a:pt x="96858" y="153688"/>
                      <a:pt x="101906" y="180834"/>
                    </a:cubicBezTo>
                    <a:lnTo>
                      <a:pt x="121623" y="286371"/>
                    </a:lnTo>
                    <a:lnTo>
                      <a:pt x="407373" y="286371"/>
                    </a:lnTo>
                    <a:lnTo>
                      <a:pt x="427185" y="180739"/>
                    </a:lnTo>
                    <a:cubicBezTo>
                      <a:pt x="432233" y="153592"/>
                      <a:pt x="455951" y="133971"/>
                      <a:pt x="483573" y="133971"/>
                    </a:cubicBezTo>
                    <a:close/>
                    <a:moveTo>
                      <a:pt x="416898" y="621"/>
                    </a:moveTo>
                    <a:cubicBezTo>
                      <a:pt x="453760" y="621"/>
                      <a:pt x="483573" y="30434"/>
                      <a:pt x="483573" y="67296"/>
                    </a:cubicBezTo>
                    <a:lnTo>
                      <a:pt x="483573" y="115397"/>
                    </a:lnTo>
                    <a:cubicBezTo>
                      <a:pt x="481192" y="115112"/>
                      <a:pt x="478811" y="114921"/>
                      <a:pt x="476429" y="114921"/>
                    </a:cubicBezTo>
                    <a:cubicBezTo>
                      <a:pt x="445473" y="114921"/>
                      <a:pt x="418803" y="136448"/>
                      <a:pt x="412040" y="166451"/>
                    </a:cubicBezTo>
                    <a:lnTo>
                      <a:pt x="411564" y="168737"/>
                    </a:lnTo>
                    <a:lnTo>
                      <a:pt x="393086" y="267321"/>
                    </a:lnTo>
                    <a:lnTo>
                      <a:pt x="135911" y="267321"/>
                    </a:lnTo>
                    <a:lnTo>
                      <a:pt x="117432" y="168737"/>
                    </a:lnTo>
                    <a:cubicBezTo>
                      <a:pt x="111622" y="137495"/>
                      <a:pt x="84285" y="114921"/>
                      <a:pt x="52567" y="114921"/>
                    </a:cubicBezTo>
                    <a:lnTo>
                      <a:pt x="54948" y="67296"/>
                    </a:lnTo>
                    <a:cubicBezTo>
                      <a:pt x="54948" y="30434"/>
                      <a:pt x="84761" y="621"/>
                      <a:pt x="121623" y="621"/>
                    </a:cubicBezTo>
                    <a:lnTo>
                      <a:pt x="416898" y="62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1640E8AB-93A0-4C92-8351-BAB5EE5B647F}"/>
              </a:ext>
            </a:extLst>
          </p:cNvPr>
          <p:cNvSpPr txBox="1"/>
          <p:nvPr/>
        </p:nvSpPr>
        <p:spPr>
          <a:xfrm>
            <a:off x="587614" y="306753"/>
            <a:ext cx="542660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第二节 宏观营销环境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F928206-DC6C-4494-930A-6014581A96EB}"/>
              </a:ext>
            </a:extLst>
          </p:cNvPr>
          <p:cNvGrpSpPr/>
          <p:nvPr/>
        </p:nvGrpSpPr>
        <p:grpSpPr>
          <a:xfrm>
            <a:off x="5669023" y="1440367"/>
            <a:ext cx="758966" cy="1761639"/>
            <a:chOff x="5634740" y="1135565"/>
            <a:chExt cx="758966" cy="1761639"/>
          </a:xfrm>
        </p:grpSpPr>
        <p:sp>
          <p:nvSpPr>
            <p:cNvPr id="35" name="îsḻíḑê">
              <a:extLst>
                <a:ext uri="{FF2B5EF4-FFF2-40B4-BE49-F238E27FC236}">
                  <a16:creationId xmlns:a16="http://schemas.microsoft.com/office/drawing/2014/main" id="{D0967CB1-8411-41D1-B799-ADB2BF4D6F3D}"/>
                </a:ext>
              </a:extLst>
            </p:cNvPr>
            <p:cNvSpPr/>
            <p:nvPr/>
          </p:nvSpPr>
          <p:spPr>
            <a:xfrm>
              <a:off x="5809123" y="1304565"/>
              <a:ext cx="410200" cy="410198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9" name="î$ļiḍe">
              <a:extLst>
                <a:ext uri="{FF2B5EF4-FFF2-40B4-BE49-F238E27FC236}">
                  <a16:creationId xmlns:a16="http://schemas.microsoft.com/office/drawing/2014/main" id="{ADBDD842-7882-4C0C-9E1A-9D2CD2D09B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14223" y="1924339"/>
              <a:ext cx="0" cy="972865"/>
            </a:xfrm>
            <a:prstGeom prst="line">
              <a:avLst/>
            </a:prstGeom>
            <a:ln w="76200" cap="rnd">
              <a:gradFill>
                <a:gsLst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  <a:gs pos="20000">
                    <a:schemeClr val="tx1">
                      <a:lumMod val="50000"/>
                      <a:lumOff val="50000"/>
                      <a:alpha val="30000"/>
                    </a:schemeClr>
                  </a:gs>
                </a:gsLst>
                <a:lin ang="120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íṡľíde">
              <a:extLst>
                <a:ext uri="{FF2B5EF4-FFF2-40B4-BE49-F238E27FC236}">
                  <a16:creationId xmlns:a16="http://schemas.microsoft.com/office/drawing/2014/main" id="{8D26574D-7B9F-4CEF-AE45-16CF30CA8BF5}"/>
                </a:ext>
              </a:extLst>
            </p:cNvPr>
            <p:cNvSpPr/>
            <p:nvPr/>
          </p:nvSpPr>
          <p:spPr>
            <a:xfrm rot="8100000">
              <a:off x="5634740" y="1135565"/>
              <a:ext cx="758966" cy="748196"/>
            </a:xfrm>
            <a:prstGeom prst="arc">
              <a:avLst>
                <a:gd name="adj1" fmla="val 16200000"/>
                <a:gd name="adj2" fmla="val 9646559"/>
              </a:avLst>
            </a:prstGeom>
            <a:ln w="76200" cap="rnd">
              <a:gradFill>
                <a:gsLst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  <a:gs pos="20000">
                    <a:schemeClr val="tx1">
                      <a:lumMod val="50000"/>
                      <a:lumOff val="50000"/>
                      <a:alpha val="30000"/>
                    </a:schemeClr>
                  </a:gs>
                </a:gsLst>
                <a:lin ang="120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6" name="i$ļiḋê">
              <a:extLst>
                <a:ext uri="{FF2B5EF4-FFF2-40B4-BE49-F238E27FC236}">
                  <a16:creationId xmlns:a16="http://schemas.microsoft.com/office/drawing/2014/main" id="{A7F3623C-9FC6-4A63-B423-B479AB585D0F}"/>
                </a:ext>
              </a:extLst>
            </p:cNvPr>
            <p:cNvSpPr/>
            <p:nvPr/>
          </p:nvSpPr>
          <p:spPr>
            <a:xfrm>
              <a:off x="5933030" y="1427013"/>
              <a:ext cx="162386" cy="178001"/>
            </a:xfrm>
            <a:custGeom>
              <a:avLst/>
              <a:gdLst>
                <a:gd name="connsiteX0" fmla="*/ 248770 w 495300"/>
                <a:gd name="connsiteY0" fmla="*/ 621 h 542925"/>
                <a:gd name="connsiteX1" fmla="*/ 496420 w 495300"/>
                <a:gd name="connsiteY1" fmla="*/ 248271 h 542925"/>
                <a:gd name="connsiteX2" fmla="*/ 323827 w 495300"/>
                <a:gd name="connsiteY2" fmla="*/ 484396 h 542925"/>
                <a:gd name="connsiteX3" fmla="*/ 346973 w 495300"/>
                <a:gd name="connsiteY3" fmla="*/ 524496 h 542925"/>
                <a:gd name="connsiteX4" fmla="*/ 420220 w 495300"/>
                <a:gd name="connsiteY4" fmla="*/ 524496 h 542925"/>
                <a:gd name="connsiteX5" fmla="*/ 420220 w 495300"/>
                <a:gd name="connsiteY5" fmla="*/ 543546 h 542925"/>
                <a:gd name="connsiteX6" fmla="*/ 77320 w 495300"/>
                <a:gd name="connsiteY6" fmla="*/ 543546 h 542925"/>
                <a:gd name="connsiteX7" fmla="*/ 77320 w 495300"/>
                <a:gd name="connsiteY7" fmla="*/ 524496 h 542925"/>
                <a:gd name="connsiteX8" fmla="*/ 150567 w 495300"/>
                <a:gd name="connsiteY8" fmla="*/ 524496 h 542925"/>
                <a:gd name="connsiteX9" fmla="*/ 173713 w 495300"/>
                <a:gd name="connsiteY9" fmla="*/ 484396 h 542925"/>
                <a:gd name="connsiteX10" fmla="*/ 1120 w 495300"/>
                <a:gd name="connsiteY10" fmla="*/ 248271 h 542925"/>
                <a:gd name="connsiteX11" fmla="*/ 248770 w 495300"/>
                <a:gd name="connsiteY11" fmla="*/ 621 h 542925"/>
                <a:gd name="connsiteX12" fmla="*/ 192763 w 495300"/>
                <a:gd name="connsiteY12" fmla="*/ 489539 h 542925"/>
                <a:gd name="connsiteX13" fmla="*/ 172570 w 495300"/>
                <a:gd name="connsiteY13" fmla="*/ 524496 h 542925"/>
                <a:gd name="connsiteX14" fmla="*/ 324970 w 495300"/>
                <a:gd name="connsiteY14" fmla="*/ 524496 h 542925"/>
                <a:gd name="connsiteX15" fmla="*/ 304777 w 495300"/>
                <a:gd name="connsiteY15" fmla="*/ 489539 h 542925"/>
                <a:gd name="connsiteX16" fmla="*/ 248770 w 495300"/>
                <a:gd name="connsiteY16" fmla="*/ 495921 h 542925"/>
                <a:gd name="connsiteX17" fmla="*/ 192763 w 495300"/>
                <a:gd name="connsiteY17" fmla="*/ 489539 h 542925"/>
                <a:gd name="connsiteX18" fmla="*/ 248770 w 495300"/>
                <a:gd name="connsiteY18" fmla="*/ 143496 h 542925"/>
                <a:gd name="connsiteX19" fmla="*/ 143995 w 495300"/>
                <a:gd name="connsiteY19" fmla="*/ 248271 h 542925"/>
                <a:gd name="connsiteX20" fmla="*/ 248770 w 495300"/>
                <a:gd name="connsiteY20" fmla="*/ 353046 h 542925"/>
                <a:gd name="connsiteX21" fmla="*/ 353545 w 495300"/>
                <a:gd name="connsiteY21" fmla="*/ 248271 h 542925"/>
                <a:gd name="connsiteX22" fmla="*/ 248770 w 495300"/>
                <a:gd name="connsiteY22" fmla="*/ 143496 h 542925"/>
                <a:gd name="connsiteX23" fmla="*/ 367833 w 495300"/>
                <a:gd name="connsiteY23" fmla="*/ 114921 h 542925"/>
                <a:gd name="connsiteX24" fmla="*/ 353545 w 495300"/>
                <a:gd name="connsiteY24" fmla="*/ 129209 h 542925"/>
                <a:gd name="connsiteX25" fmla="*/ 367833 w 495300"/>
                <a:gd name="connsiteY25" fmla="*/ 143496 h 542925"/>
                <a:gd name="connsiteX26" fmla="*/ 382120 w 495300"/>
                <a:gd name="connsiteY26" fmla="*/ 129209 h 542925"/>
                <a:gd name="connsiteX27" fmla="*/ 367833 w 495300"/>
                <a:gd name="connsiteY27" fmla="*/ 11492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5300" h="542925">
                  <a:moveTo>
                    <a:pt x="248770" y="621"/>
                  </a:moveTo>
                  <a:cubicBezTo>
                    <a:pt x="385549" y="621"/>
                    <a:pt x="496420" y="111492"/>
                    <a:pt x="496420" y="248271"/>
                  </a:cubicBezTo>
                  <a:cubicBezTo>
                    <a:pt x="496420" y="358856"/>
                    <a:pt x="423935" y="452582"/>
                    <a:pt x="323827" y="484396"/>
                  </a:cubicBezTo>
                  <a:lnTo>
                    <a:pt x="346973" y="524496"/>
                  </a:lnTo>
                  <a:lnTo>
                    <a:pt x="420220" y="524496"/>
                  </a:lnTo>
                  <a:lnTo>
                    <a:pt x="420220" y="543546"/>
                  </a:lnTo>
                  <a:lnTo>
                    <a:pt x="77320" y="543546"/>
                  </a:lnTo>
                  <a:lnTo>
                    <a:pt x="77320" y="524496"/>
                  </a:lnTo>
                  <a:lnTo>
                    <a:pt x="150567" y="524496"/>
                  </a:lnTo>
                  <a:lnTo>
                    <a:pt x="173713" y="484396"/>
                  </a:lnTo>
                  <a:cubicBezTo>
                    <a:pt x="73605" y="452582"/>
                    <a:pt x="1120" y="358856"/>
                    <a:pt x="1120" y="248271"/>
                  </a:cubicBezTo>
                  <a:cubicBezTo>
                    <a:pt x="1120" y="111492"/>
                    <a:pt x="111991" y="621"/>
                    <a:pt x="248770" y="621"/>
                  </a:cubicBezTo>
                  <a:close/>
                  <a:moveTo>
                    <a:pt x="192763" y="489539"/>
                  </a:moveTo>
                  <a:lnTo>
                    <a:pt x="172570" y="524496"/>
                  </a:lnTo>
                  <a:lnTo>
                    <a:pt x="324970" y="524496"/>
                  </a:lnTo>
                  <a:lnTo>
                    <a:pt x="304777" y="489539"/>
                  </a:lnTo>
                  <a:cubicBezTo>
                    <a:pt x="286775" y="493730"/>
                    <a:pt x="268010" y="495921"/>
                    <a:pt x="248770" y="495921"/>
                  </a:cubicBezTo>
                  <a:cubicBezTo>
                    <a:pt x="229530" y="495921"/>
                    <a:pt x="210765" y="493730"/>
                    <a:pt x="192763" y="489539"/>
                  </a:cubicBezTo>
                  <a:close/>
                  <a:moveTo>
                    <a:pt x="248770" y="143496"/>
                  </a:moveTo>
                  <a:cubicBezTo>
                    <a:pt x="190858" y="143496"/>
                    <a:pt x="143995" y="190359"/>
                    <a:pt x="143995" y="248271"/>
                  </a:cubicBezTo>
                  <a:cubicBezTo>
                    <a:pt x="143995" y="306183"/>
                    <a:pt x="190858" y="353046"/>
                    <a:pt x="248770" y="353046"/>
                  </a:cubicBezTo>
                  <a:cubicBezTo>
                    <a:pt x="306682" y="353046"/>
                    <a:pt x="353545" y="306183"/>
                    <a:pt x="353545" y="248271"/>
                  </a:cubicBezTo>
                  <a:cubicBezTo>
                    <a:pt x="353545" y="190359"/>
                    <a:pt x="306682" y="143496"/>
                    <a:pt x="248770" y="143496"/>
                  </a:cubicBezTo>
                  <a:close/>
                  <a:moveTo>
                    <a:pt x="367833" y="114921"/>
                  </a:moveTo>
                  <a:cubicBezTo>
                    <a:pt x="359927" y="114921"/>
                    <a:pt x="353545" y="121303"/>
                    <a:pt x="353545" y="129209"/>
                  </a:cubicBezTo>
                  <a:cubicBezTo>
                    <a:pt x="353545" y="137114"/>
                    <a:pt x="359927" y="143496"/>
                    <a:pt x="367833" y="143496"/>
                  </a:cubicBezTo>
                  <a:cubicBezTo>
                    <a:pt x="375738" y="143496"/>
                    <a:pt x="382120" y="137114"/>
                    <a:pt x="382120" y="129209"/>
                  </a:cubicBezTo>
                  <a:cubicBezTo>
                    <a:pt x="382120" y="121303"/>
                    <a:pt x="375738" y="114921"/>
                    <a:pt x="367833" y="114921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13794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  <p:tag name="ISLIDE.TEMPLATE" val="#85414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3076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798921;"/>
  <p:tag name="ISLIDE.TEMPLAT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3764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  <p:tag name="ISLIDE.TEMPLAT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  <p:tag name="ISLIDE.TEMPLAT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577286;"/>
  <p:tag name="ISLIDE.TEMPLAT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7712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77122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803350;"/>
  <p:tag name="ISLIDE.TEMPLAT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785416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577286;"/>
  <p:tag name="ISLIDE.TEMPLATE" val="https://www.islide.cc;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236DE"/>
      </a:accent1>
      <a:accent2>
        <a:srgbClr val="5DA6FF"/>
      </a:accent2>
      <a:accent3>
        <a:srgbClr val="585858"/>
      </a:accent3>
      <a:accent4>
        <a:srgbClr val="757575"/>
      </a:accent4>
      <a:accent5>
        <a:srgbClr val="A8A8A8"/>
      </a:accent5>
      <a:accent6>
        <a:srgbClr val="BEBEBE"/>
      </a:accent6>
      <a:hlink>
        <a:srgbClr val="4472C4"/>
      </a:hlink>
      <a:folHlink>
        <a:srgbClr val="BFBFBF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Nicky</Template>
  <TotalTime>378</TotalTime>
  <Words>866</Words>
  <Application>Microsoft Office PowerPoint</Application>
  <PresentationFormat>宽屏</PresentationFormat>
  <Paragraphs>102</Paragraphs>
  <Slides>11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等线</vt:lpstr>
      <vt:lpstr>思源黑体 CN Medium</vt:lpstr>
      <vt:lpstr>微软雅黑</vt:lpstr>
      <vt:lpstr>Arial</vt:lpstr>
      <vt:lpstr>Wingdings</vt:lpstr>
      <vt:lpstr>Designed by iSlide</vt:lpstr>
      <vt:lpstr>市场营销基础  （第四版）</vt:lpstr>
      <vt:lpstr> 营销环境与营销观念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Nicky</dc:creator>
  <cp:lastModifiedBy>Administrator</cp:lastModifiedBy>
  <cp:revision>32</cp:revision>
  <cp:lastPrinted>2022-04-27T16:00:00Z</cp:lastPrinted>
  <dcterms:created xsi:type="dcterms:W3CDTF">2022-04-27T16:00:00Z</dcterms:created>
  <dcterms:modified xsi:type="dcterms:W3CDTF">2024-12-30T07:23:06Z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EMPLATE">
    <vt:lpwstr>00d0c912-f426-4ca5-bd3c-bdcf0ad2c6d2</vt:lpwstr>
  </property>
</Properties>
</file>