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tags/tag5.xml" ContentType="application/vnd.openxmlformats-officedocument.presentationml.tags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charts/chartEx1.xml" ContentType="application/vnd.ms-office.chartex+xml"/>
  <Override PartName="/ppt/charts/style1.xml" ContentType="application/vnd.ms-office.chartstyle+xml"/>
  <Override PartName="/ppt/charts/colors1.xml" ContentType="application/vnd.ms-office.chartcolorstyl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95" r:id="rId2"/>
    <p:sldId id="298" r:id="rId3"/>
    <p:sldId id="256" r:id="rId4"/>
    <p:sldId id="301" r:id="rId5"/>
    <p:sldId id="278" r:id="rId6"/>
    <p:sldId id="288" r:id="rId7"/>
    <p:sldId id="290" r:id="rId8"/>
    <p:sldId id="302" r:id="rId9"/>
    <p:sldId id="276" r:id="rId10"/>
    <p:sldId id="300" r:id="rId11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236DE"/>
    <a:srgbClr val="080808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66" d="100"/>
          <a:sy n="66" d="100"/>
        </p:scale>
        <p:origin x="100" y="5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Ex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Microsoft_Excel_Worksheet.xlsx"/></Relationships>
</file>

<file path=ppt/charts/chartEx1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strDim type="cat">
        <cx:f>Sheet1!$A$2:$A$8</cx:f>
        <cx:lvl ptCount="7">
          <cx:pt idx="0">Text here</cx:pt>
          <cx:pt idx="1">Text here</cx:pt>
          <cx:pt idx="2">Text here</cx:pt>
          <cx:pt idx="3">Text here</cx:pt>
          <cx:pt idx="4">Text here</cx:pt>
          <cx:pt idx="5">Text here</cx:pt>
          <cx:pt idx="6">Text here</cx:pt>
        </cx:lvl>
      </cx:strDim>
      <cx:numDim type="val">
        <cx:f>Sheet1!$B$2:$B$8</cx:f>
        <cx:lvl ptCount="7" formatCode="G/通用格式">
          <cx:pt idx="0">100</cx:pt>
          <cx:pt idx="1">20</cx:pt>
          <cx:pt idx="2">50</cx:pt>
          <cx:pt idx="3">-40</cx:pt>
          <cx:pt idx="4">130</cx:pt>
          <cx:pt idx="5">-60</cx:pt>
          <cx:pt idx="6">70</cx:pt>
        </cx:lvl>
      </cx:numDim>
    </cx:data>
  </cx:chartData>
  <cx:chart>
    <cx:plotArea>
      <cx:plotAreaRegion>
        <cx:series layoutId="waterfall" uniqueId="{13650884-0E5A-4DD5-A41A-7CCEE6F7131A}">
          <cx:tx>
            <cx:txData>
              <cx:f>Sheet1!$B$1</cx:f>
              <cx:v>系列 1</cx:v>
            </cx:txData>
          </cx:tx>
          <cx:spPr>
            <a:solidFill>
              <a:schemeClr val="accent3"/>
            </a:solidFill>
          </cx:spPr>
          <cx:dataPt idx="0">
            <cx:spPr>
              <a:solidFill>
                <a:srgbClr val="F0F0F0"/>
              </a:solidFill>
            </cx:spPr>
          </cx:dataPt>
          <cx:dataPt idx="1">
            <cx:spPr>
              <a:solidFill>
                <a:srgbClr val="0236DE"/>
              </a:solidFill>
            </cx:spPr>
          </cx:dataPt>
          <cx:dataPt idx="3">
            <cx:spPr>
              <a:solidFill>
                <a:srgbClr val="0236DE"/>
              </a:solidFill>
            </cx:spPr>
          </cx:dataPt>
          <cx:dataPt idx="4">
            <cx:spPr>
              <a:solidFill>
                <a:srgbClr val="F0F0F0"/>
              </a:solidFill>
            </cx:spPr>
          </cx:dataPt>
          <cx:dataPt idx="6">
            <cx:spPr>
              <a:solidFill>
                <a:srgbClr val="F0F0F0"/>
              </a:solidFill>
            </cx:spPr>
          </cx:dataPt>
          <cx:dataId val="0"/>
          <cx:layoutPr>
            <cx:subtotals>
              <cx:idx val="0"/>
              <cx:idx val="4"/>
            </cx:subtotals>
          </cx:layoutPr>
        </cx:series>
      </cx:plotAreaRegion>
      <cx:axis id="0" hidden="1">
        <cx:catScaling gapWidth="1"/>
        <cx:tickLabels/>
        <cx:txPr>
          <a:bodyPr spcFirstLastPara="1" vertOverflow="ellipsis" horzOverflow="overflow" wrap="square" lIns="0" tIns="0" rIns="0" bIns="0" anchor="ctr" anchorCtr="1"/>
          <a:lstStyle/>
          <a:p>
            <a:pPr algn="ctr" rtl="0">
              <a:defRPr lang="zh-CN" altLang="en-US" sz="7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 altLang="en-US" sz="7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cx:txPr>
      </cx:axis>
      <cx:axis id="1" hidden="1">
        <cx:valScaling/>
        <cx:tickLabels/>
        <cx:txPr>
          <a:bodyPr spcFirstLastPara="1" vertOverflow="ellipsis" horzOverflow="overflow" wrap="square" lIns="0" tIns="0" rIns="0" bIns="0" anchor="ctr" anchorCtr="1"/>
          <a:lstStyle/>
          <a:p>
            <a:pPr algn="ctr" rtl="0">
              <a:defRPr lang="zh-CN" altLang="en-US" sz="700" b="0" i="0" u="none" strike="noStrike" kern="1200" baseline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  <a:ea typeface="微软雅黑"/>
                <a:cs typeface="Calibri" panose="020F0502020204030204" pitchFamily="34" charset="0"/>
              </a:defRPr>
            </a:pPr>
            <a:endParaRPr lang="zh-CN" altLang="en-US" sz="700" b="0" i="0" u="none" strike="noStrike" kern="1200" baseline="0">
              <a:solidFill>
                <a:srgbClr val="000000">
                  <a:lumMod val="65000"/>
                  <a:lumOff val="35000"/>
                </a:srgbClr>
              </a:solidFill>
              <a:latin typeface="Arial"/>
              <a:ea typeface="微软雅黑"/>
              <a:cs typeface="Calibri" panose="020F0502020204030204" pitchFamily="34" charset="0"/>
            </a:endParaRPr>
          </a:p>
        </cx:txPr>
      </cx:axis>
    </cx:plotArea>
  </cx:chart>
</cx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9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/>
  </cs:valueAxis>
  <cs:wall>
    <cs:lnRef idx="0"/>
    <cs:fillRef idx="0"/>
    <cs:effectRef idx="0"/>
    <cs:fontRef idx="minor">
      <a:schemeClr val="tx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2A3D24-6083-4546-8C6D-DEE86BAAAE49}" type="datetimeFigureOut">
              <a:rPr lang="zh-CN" altLang="en-US" smtClean="0"/>
              <a:t>2024/12/30</a:t>
            </a:fld>
            <a:endParaRPr lang="zh-CN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ED8765-8EF3-408C-9341-152904E414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85426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f4604adf-e851-466e-8d13-3733eaa61e46.source.default.zh-Hans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1E3519-AA41-4C8F-81B1-98F81BDCD14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96025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f4604adf-e851-466e-8d13-3733eaa61e46.source.default.zh-Hans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1E3519-AA41-4C8F-81B1-98F81BDCD14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42291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9ABB45D9-6195-2C03-31DC-7C86EFE3A4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E545B57F-7D9D-4AD8-9FE4-E5267D65BB8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60400" y="1821180"/>
            <a:ext cx="6078728" cy="3677453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defRPr lang="zh-CN" altLang="en-US" sz="6600" b="1" dirty="0">
                <a:solidFill>
                  <a:srgbClr val="080808"/>
                </a:solidFill>
              </a:defRPr>
            </a:lvl1pPr>
          </a:lstStyle>
          <a:p>
            <a:pPr lvl="0" defTabSz="914354"/>
            <a:r>
              <a:rPr lang="en-US" altLang="zh-CN" dirty="0"/>
              <a:t>Click to edit </a:t>
            </a:r>
            <a:br>
              <a:rPr lang="en-US" altLang="zh-CN" dirty="0"/>
            </a:br>
            <a:r>
              <a:rPr lang="en-US" altLang="zh-CN" dirty="0"/>
              <a:t>Master title style</a:t>
            </a:r>
            <a:endParaRPr lang="zh-CN" altLang="en-US" dirty="0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42DDB65F-C302-4F35-9CCB-12FB82E259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 rot="16200000">
            <a:off x="9609497" y="3378440"/>
            <a:ext cx="3308353" cy="535853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spcBef>
                <a:spcPts val="0"/>
              </a:spcBef>
              <a:buNone/>
              <a:defRPr lang="zh-CN" altLang="en-US" sz="1800">
                <a:solidFill>
                  <a:srgbClr val="080808"/>
                </a:solidFill>
              </a:defRPr>
            </a:lvl1pPr>
          </a:lstStyle>
          <a:p>
            <a:pPr marL="228600" lvl="0" indent="-228600" defTabSz="914354"/>
            <a:r>
              <a:rPr lang="en-US" altLang="zh-CN" dirty="0"/>
              <a:t>Click to edit Master subtitle style</a:t>
            </a:r>
            <a:endParaRPr lang="zh-CN" altLang="en-US" dirty="0"/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44C4A721-803B-47CB-B99E-1D01E8E0169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739128" y="5837829"/>
            <a:ext cx="4779772" cy="296271"/>
          </a:xfrm>
        </p:spPr>
        <p:txBody>
          <a:bodyPr vert="horz" lIns="91440" tIns="45720" rIns="91440" bIns="45720" rtlCol="0" anchor="ctr">
            <a:normAutofit/>
          </a:bodyPr>
          <a:lstStyle>
            <a:lvl1pPr marL="0" indent="0" algn="r">
              <a:buNone/>
              <a:defRPr lang="en-US" altLang="zh-CN" sz="1200" b="0" smtClean="0">
                <a:solidFill>
                  <a:srgbClr val="080808"/>
                </a:solidFill>
              </a:defRPr>
            </a:lvl1pPr>
            <a:lvl2pPr>
              <a:defRPr lang="en-US" altLang="zh-CN" sz="1600" smtClean="0"/>
            </a:lvl2pPr>
            <a:lvl3pPr>
              <a:defRPr lang="en-US" altLang="zh-CN" sz="1400" smtClean="0"/>
            </a:lvl3pPr>
            <a:lvl4pPr>
              <a:defRPr lang="en-US" altLang="zh-CN" sz="1200" smtClean="0"/>
            </a:lvl4pPr>
            <a:lvl5pPr>
              <a:defRPr lang="zh-CN" altLang="en-US" sz="1200"/>
            </a:lvl5pPr>
          </a:lstStyle>
          <a:p>
            <a:r>
              <a:rPr lang="en-US" altLang="zh-CN" dirty="0"/>
              <a:t>Speaker name and title</a:t>
            </a:r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4EF3F9F2-2DBE-4016-9D2B-F5CF4BE8EBC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60400" y="723900"/>
            <a:ext cx="1039091" cy="296271"/>
          </a:xfrm>
        </p:spPr>
        <p:txBody>
          <a:bodyPr vert="horz" wrap="none" lIns="91440" tIns="45720" rIns="91440" bIns="45720" rtlCol="0" anchor="ctr">
            <a:normAutofit/>
          </a:bodyPr>
          <a:lstStyle>
            <a:lvl1pPr marL="0" indent="0">
              <a:buNone/>
              <a:defRPr lang="en-US" altLang="zh-CN" sz="1200" b="0" smtClean="0">
                <a:solidFill>
                  <a:srgbClr val="080808"/>
                </a:solidFill>
              </a:defRPr>
            </a:lvl1pPr>
            <a:lvl2pPr>
              <a:defRPr lang="en-US" altLang="zh-CN" sz="1600" smtClean="0"/>
            </a:lvl2pPr>
            <a:lvl3pPr>
              <a:defRPr lang="en-US" altLang="zh-CN" sz="1400" smtClean="0"/>
            </a:lvl3pPr>
            <a:lvl4pPr>
              <a:defRPr lang="en-US" altLang="zh-CN" sz="1200" smtClean="0"/>
            </a:lvl4pPr>
            <a:lvl5pPr>
              <a:defRPr lang="zh-CN" altLang="en-US" sz="1200"/>
            </a:lvl5pPr>
          </a:lstStyle>
          <a:p>
            <a:r>
              <a:rPr lang="en-US" altLang="zh-CN" dirty="0"/>
              <a:t>LGOO HERE</a:t>
            </a:r>
          </a:p>
        </p:txBody>
      </p:sp>
    </p:spTree>
    <p:extLst>
      <p:ext uri="{BB962C8B-B14F-4D97-AF65-F5344CB8AC3E}">
        <p14:creationId xmlns:p14="http://schemas.microsoft.com/office/powerpoint/2010/main" val="32185414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5DC6DA8-D137-41D2-A934-63CB8FFB8B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CED916A-3E34-4B9E-8F9F-7A8921A30F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 dirty="0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7FE6FF3-E480-4C96-9DE0-054940E7CB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27552-8942-46E8-901A-44C076C97C35}" type="datetime1">
              <a:rPr lang="en-US" altLang="zh-CN" smtClean="0"/>
              <a:t>12/30/2024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55DFAA1-D4C3-4306-A3AE-0641E35819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A3E0EBE-EC20-4150-A2C6-9837F34495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3742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>
            <a:extLst>
              <a:ext uri="{FF2B5EF4-FFF2-40B4-BE49-F238E27FC236}">
                <a16:creationId xmlns:a16="http://schemas.microsoft.com/office/drawing/2014/main" id="{FDF03A82-401C-4A0E-BE21-BE588E87414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60400" y="1500188"/>
            <a:ext cx="2836562" cy="594626"/>
          </a:xfrm>
        </p:spPr>
        <p:txBody>
          <a:bodyPr>
            <a:normAutofit/>
          </a:bodyPr>
          <a:lstStyle>
            <a:lvl1pPr marL="0" indent="0" algn="r">
              <a:buFont typeface="+mj-lt"/>
              <a:buNone/>
              <a:defRPr sz="2400" b="1"/>
            </a:lvl1pPr>
            <a:lvl2pPr marL="457200" indent="0">
              <a:buFont typeface="+mj-ea"/>
              <a:buNone/>
              <a:defRPr/>
            </a:lvl2pPr>
            <a:lvl3pPr marL="1257300" indent="-342900">
              <a:buFont typeface="+mj-lt"/>
              <a:buAutoNum type="alphaLcParenR"/>
              <a:defRPr/>
            </a:lvl3pPr>
          </a:lstStyle>
          <a:p>
            <a:pPr lvl="0"/>
            <a:r>
              <a:rPr lang="en-US" altLang="zh-CN" dirty="0"/>
              <a:t>CONTENTS</a:t>
            </a:r>
            <a:endParaRPr lang="zh-CN" altLang="en-US" dirty="0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0BEF0FD1-3ACE-43A8-AF57-CC0D436DC7D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647836" y="1500187"/>
            <a:ext cx="7871045" cy="4633913"/>
          </a:xfrm>
        </p:spPr>
        <p:txBody>
          <a:bodyPr/>
          <a:lstStyle>
            <a:lvl1pPr marL="342900" indent="-342900">
              <a:buFont typeface="+mj-lt"/>
              <a:buAutoNum type="arabicPeriod"/>
              <a:defRPr/>
            </a:lvl1pPr>
            <a:lvl2pPr marL="800100" indent="-342900">
              <a:buFont typeface="+mj-ea"/>
              <a:buAutoNum type="circleNumDbPlain"/>
              <a:defRPr/>
            </a:lvl2pPr>
            <a:lvl3pPr marL="1257300" indent="-342900">
              <a:buFont typeface="+mj-lt"/>
              <a:buAutoNum type="alphaLcParenR"/>
              <a:defRPr/>
            </a:lvl3pPr>
          </a:lstStyle>
          <a:p>
            <a:pPr lvl="0"/>
            <a:r>
              <a:rPr lang="en-US" altLang="zh-CN" dirty="0"/>
              <a:t>Click to 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CAEA95BB-0FD6-4D94-81DB-8D38069818E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6C2568E-3CA5-4FDE-A375-CB503A7EDE34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5F5093CC-EA8F-46CC-95E3-14466C6B74F0}" type="datetime1">
              <a:rPr lang="en-US" altLang="zh-CN" smtClean="0"/>
              <a:t>12/30/2024</a:t>
            </a:fld>
            <a:endParaRPr lang="en-US" altLang="zh-CN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E3EAC383-637D-4997-B597-28ADC11AA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en-US" altLang="zh-CN" smtClean="0"/>
              <a:pPr/>
              <a:t>‹#›</a:t>
            </a:fld>
            <a:endParaRPr lang="en-US" altLang="zh-CN"/>
          </a:p>
        </p:txBody>
      </p:sp>
      <p:cxnSp>
        <p:nvCxnSpPr>
          <p:cNvPr id="10" name="î$ļíďé">
            <a:extLst>
              <a:ext uri="{FF2B5EF4-FFF2-40B4-BE49-F238E27FC236}">
                <a16:creationId xmlns:a16="http://schemas.microsoft.com/office/drawing/2014/main" id="{5866F782-5852-4C4E-B3FE-2AD687E8AC1B}"/>
              </a:ext>
            </a:extLst>
          </p:cNvPr>
          <p:cNvCxnSpPr>
            <a:cxnSpLocks/>
          </p:cNvCxnSpPr>
          <p:nvPr userDrawn="1"/>
        </p:nvCxnSpPr>
        <p:spPr>
          <a:xfrm>
            <a:off x="3621019" y="1500188"/>
            <a:ext cx="0" cy="4633913"/>
          </a:xfrm>
          <a:prstGeom prst="line">
            <a:avLst/>
          </a:prstGeom>
          <a:solidFill>
            <a:srgbClr val="FFCC00"/>
          </a:solidFill>
          <a:ln w="317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1" name="ïšḻïdê">
            <a:extLst>
              <a:ext uri="{FF2B5EF4-FFF2-40B4-BE49-F238E27FC236}">
                <a16:creationId xmlns:a16="http://schemas.microsoft.com/office/drawing/2014/main" id="{3CCCD118-A808-47B5-869B-310AF975DC9C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2626456" y="5219207"/>
            <a:ext cx="870506" cy="915667"/>
          </a:xfrm>
          <a:custGeom>
            <a:avLst/>
            <a:gdLst>
              <a:gd name="T0" fmla="*/ 3353 w 5127"/>
              <a:gd name="T1" fmla="*/ 1728 h 5401"/>
              <a:gd name="T2" fmla="*/ 2183 w 5127"/>
              <a:gd name="T3" fmla="*/ 1608 h 5401"/>
              <a:gd name="T4" fmla="*/ 3353 w 5127"/>
              <a:gd name="T5" fmla="*/ 1488 h 5401"/>
              <a:gd name="T6" fmla="*/ 3103 w 5127"/>
              <a:gd name="T7" fmla="*/ 2231 h 5401"/>
              <a:gd name="T8" fmla="*/ 3103 w 5127"/>
              <a:gd name="T9" fmla="*/ 1991 h 5401"/>
              <a:gd name="T10" fmla="*/ 2432 w 5127"/>
              <a:gd name="T11" fmla="*/ 2111 h 5401"/>
              <a:gd name="T12" fmla="*/ 3103 w 5127"/>
              <a:gd name="T13" fmla="*/ 2231 h 5401"/>
              <a:gd name="T14" fmla="*/ 3353 w 5127"/>
              <a:gd name="T15" fmla="*/ 2648 h 5401"/>
              <a:gd name="T16" fmla="*/ 2183 w 5127"/>
              <a:gd name="T17" fmla="*/ 2768 h 5401"/>
              <a:gd name="T18" fmla="*/ 3353 w 5127"/>
              <a:gd name="T19" fmla="*/ 2888 h 5401"/>
              <a:gd name="T20" fmla="*/ 2552 w 5127"/>
              <a:gd name="T21" fmla="*/ 3151 h 5401"/>
              <a:gd name="T22" fmla="*/ 2552 w 5127"/>
              <a:gd name="T23" fmla="*/ 3391 h 5401"/>
              <a:gd name="T24" fmla="*/ 3223 w 5127"/>
              <a:gd name="T25" fmla="*/ 3271 h 5401"/>
              <a:gd name="T26" fmla="*/ 2552 w 5127"/>
              <a:gd name="T27" fmla="*/ 3151 h 5401"/>
              <a:gd name="T28" fmla="*/ 4448 w 5127"/>
              <a:gd name="T29" fmla="*/ 1442 h 5401"/>
              <a:gd name="T30" fmla="*/ 4688 w 5127"/>
              <a:gd name="T31" fmla="*/ 1442 h 5401"/>
              <a:gd name="T32" fmla="*/ 3988 w 5127"/>
              <a:gd name="T33" fmla="*/ 0 h 5401"/>
              <a:gd name="T34" fmla="*/ 0 w 5127"/>
              <a:gd name="T35" fmla="*/ 604 h 5401"/>
              <a:gd name="T36" fmla="*/ 120 w 5127"/>
              <a:gd name="T37" fmla="*/ 1792 h 5401"/>
              <a:gd name="T38" fmla="*/ 686 w 5127"/>
              <a:gd name="T39" fmla="*/ 1672 h 5401"/>
              <a:gd name="T40" fmla="*/ 240 w 5127"/>
              <a:gd name="T41" fmla="*/ 1552 h 5401"/>
              <a:gd name="T42" fmla="*/ 604 w 5127"/>
              <a:gd name="T43" fmla="*/ 240 h 5401"/>
              <a:gd name="T44" fmla="*/ 968 w 5127"/>
              <a:gd name="T45" fmla="*/ 4179 h 5401"/>
              <a:gd name="T46" fmla="*/ 3904 w 5127"/>
              <a:gd name="T47" fmla="*/ 4879 h 5401"/>
              <a:gd name="T48" fmla="*/ 3904 w 5127"/>
              <a:gd name="T49" fmla="*/ 4639 h 5401"/>
              <a:gd name="T50" fmla="*/ 1208 w 5127"/>
              <a:gd name="T51" fmla="*/ 4179 h 5401"/>
              <a:gd name="T52" fmla="*/ 1086 w 5127"/>
              <a:gd name="T53" fmla="*/ 240 h 5401"/>
              <a:gd name="T54" fmla="*/ 4448 w 5127"/>
              <a:gd name="T55" fmla="*/ 700 h 5401"/>
              <a:gd name="T56" fmla="*/ 4568 w 5127"/>
              <a:gd name="T57" fmla="*/ 2000 h 5401"/>
              <a:gd name="T58" fmla="*/ 4568 w 5127"/>
              <a:gd name="T59" fmla="*/ 2240 h 5401"/>
              <a:gd name="T60" fmla="*/ 4887 w 5127"/>
              <a:gd name="T61" fmla="*/ 2340 h 5401"/>
              <a:gd name="T62" fmla="*/ 5007 w 5127"/>
              <a:gd name="T63" fmla="*/ 3838 h 5401"/>
              <a:gd name="T64" fmla="*/ 5127 w 5127"/>
              <a:gd name="T65" fmla="*/ 2340 h 5401"/>
              <a:gd name="T66" fmla="*/ 4568 w 5127"/>
              <a:gd name="T67" fmla="*/ 5139 h 5401"/>
              <a:gd name="T68" fmla="*/ 4448 w 5127"/>
              <a:gd name="T69" fmla="*/ 5281 h 5401"/>
              <a:gd name="T70" fmla="*/ 4688 w 5127"/>
              <a:gd name="T71" fmla="*/ 5281 h 5401"/>
              <a:gd name="T72" fmla="*/ 4568 w 5127"/>
              <a:gd name="T73" fmla="*/ 5139 h 5401"/>
              <a:gd name="T74" fmla="*/ 4448 w 5127"/>
              <a:gd name="T75" fmla="*/ 2559 h 5401"/>
              <a:gd name="T76" fmla="*/ 4568 w 5127"/>
              <a:gd name="T77" fmla="*/ 4974 h 5401"/>
              <a:gd name="T78" fmla="*/ 4688 w 5127"/>
              <a:gd name="T79" fmla="*/ 2559 h 5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127" h="5401">
                <a:moveTo>
                  <a:pt x="3473" y="1608"/>
                </a:moveTo>
                <a:cubicBezTo>
                  <a:pt x="3473" y="1674"/>
                  <a:pt x="3419" y="1728"/>
                  <a:pt x="3353" y="1728"/>
                </a:cubicBezTo>
                <a:lnTo>
                  <a:pt x="2303" y="1728"/>
                </a:lnTo>
                <a:cubicBezTo>
                  <a:pt x="2236" y="1728"/>
                  <a:pt x="2183" y="1674"/>
                  <a:pt x="2183" y="1608"/>
                </a:cubicBezTo>
                <a:cubicBezTo>
                  <a:pt x="2183" y="1542"/>
                  <a:pt x="2236" y="1488"/>
                  <a:pt x="2303" y="1488"/>
                </a:cubicBezTo>
                <a:lnTo>
                  <a:pt x="3353" y="1488"/>
                </a:lnTo>
                <a:cubicBezTo>
                  <a:pt x="3419" y="1488"/>
                  <a:pt x="3473" y="1542"/>
                  <a:pt x="3473" y="1608"/>
                </a:cubicBezTo>
                <a:close/>
                <a:moveTo>
                  <a:pt x="3103" y="2231"/>
                </a:moveTo>
                <a:cubicBezTo>
                  <a:pt x="3170" y="2231"/>
                  <a:pt x="3223" y="2178"/>
                  <a:pt x="3223" y="2111"/>
                </a:cubicBezTo>
                <a:cubicBezTo>
                  <a:pt x="3223" y="2045"/>
                  <a:pt x="3170" y="1991"/>
                  <a:pt x="3103" y="1991"/>
                </a:cubicBezTo>
                <a:lnTo>
                  <a:pt x="2552" y="1991"/>
                </a:lnTo>
                <a:cubicBezTo>
                  <a:pt x="2486" y="1991"/>
                  <a:pt x="2432" y="2045"/>
                  <a:pt x="2432" y="2111"/>
                </a:cubicBezTo>
                <a:cubicBezTo>
                  <a:pt x="2432" y="2178"/>
                  <a:pt x="2486" y="2231"/>
                  <a:pt x="2552" y="2231"/>
                </a:cubicBezTo>
                <a:lnTo>
                  <a:pt x="3103" y="2231"/>
                </a:lnTo>
                <a:close/>
                <a:moveTo>
                  <a:pt x="3473" y="2768"/>
                </a:moveTo>
                <a:cubicBezTo>
                  <a:pt x="3473" y="2701"/>
                  <a:pt x="3419" y="2648"/>
                  <a:pt x="3353" y="2648"/>
                </a:cubicBezTo>
                <a:lnTo>
                  <a:pt x="2303" y="2648"/>
                </a:lnTo>
                <a:cubicBezTo>
                  <a:pt x="2236" y="2648"/>
                  <a:pt x="2183" y="2701"/>
                  <a:pt x="2183" y="2768"/>
                </a:cubicBezTo>
                <a:cubicBezTo>
                  <a:pt x="2183" y="2834"/>
                  <a:pt x="2236" y="2888"/>
                  <a:pt x="2303" y="2888"/>
                </a:cubicBezTo>
                <a:lnTo>
                  <a:pt x="3353" y="2888"/>
                </a:lnTo>
                <a:cubicBezTo>
                  <a:pt x="3419" y="2888"/>
                  <a:pt x="3473" y="2834"/>
                  <a:pt x="3473" y="2768"/>
                </a:cubicBezTo>
                <a:close/>
                <a:moveTo>
                  <a:pt x="2552" y="3151"/>
                </a:moveTo>
                <a:cubicBezTo>
                  <a:pt x="2486" y="3151"/>
                  <a:pt x="2432" y="3205"/>
                  <a:pt x="2432" y="3271"/>
                </a:cubicBezTo>
                <a:cubicBezTo>
                  <a:pt x="2432" y="3338"/>
                  <a:pt x="2486" y="3391"/>
                  <a:pt x="2552" y="3391"/>
                </a:cubicBezTo>
                <a:lnTo>
                  <a:pt x="3103" y="3391"/>
                </a:lnTo>
                <a:cubicBezTo>
                  <a:pt x="3170" y="3391"/>
                  <a:pt x="3223" y="3338"/>
                  <a:pt x="3223" y="3271"/>
                </a:cubicBezTo>
                <a:cubicBezTo>
                  <a:pt x="3223" y="3205"/>
                  <a:pt x="3170" y="3151"/>
                  <a:pt x="3103" y="3151"/>
                </a:cubicBezTo>
                <a:lnTo>
                  <a:pt x="2552" y="3151"/>
                </a:lnTo>
                <a:close/>
                <a:moveTo>
                  <a:pt x="4448" y="700"/>
                </a:moveTo>
                <a:lnTo>
                  <a:pt x="4448" y="1442"/>
                </a:lnTo>
                <a:cubicBezTo>
                  <a:pt x="4448" y="1509"/>
                  <a:pt x="4501" y="1562"/>
                  <a:pt x="4568" y="1562"/>
                </a:cubicBezTo>
                <a:cubicBezTo>
                  <a:pt x="4634" y="1562"/>
                  <a:pt x="4688" y="1509"/>
                  <a:pt x="4688" y="1442"/>
                </a:cubicBezTo>
                <a:lnTo>
                  <a:pt x="4688" y="700"/>
                </a:lnTo>
                <a:cubicBezTo>
                  <a:pt x="4688" y="314"/>
                  <a:pt x="4374" y="0"/>
                  <a:pt x="3988" y="0"/>
                </a:cubicBezTo>
                <a:lnTo>
                  <a:pt x="604" y="0"/>
                </a:lnTo>
                <a:cubicBezTo>
                  <a:pt x="271" y="0"/>
                  <a:pt x="0" y="271"/>
                  <a:pt x="0" y="604"/>
                </a:cubicBezTo>
                <a:lnTo>
                  <a:pt x="0" y="1672"/>
                </a:lnTo>
                <a:cubicBezTo>
                  <a:pt x="0" y="1738"/>
                  <a:pt x="53" y="1792"/>
                  <a:pt x="120" y="1792"/>
                </a:cubicBezTo>
                <a:lnTo>
                  <a:pt x="566" y="1792"/>
                </a:lnTo>
                <a:cubicBezTo>
                  <a:pt x="632" y="1792"/>
                  <a:pt x="686" y="1738"/>
                  <a:pt x="686" y="1672"/>
                </a:cubicBezTo>
                <a:cubicBezTo>
                  <a:pt x="686" y="1606"/>
                  <a:pt x="632" y="1552"/>
                  <a:pt x="566" y="1552"/>
                </a:cubicBezTo>
                <a:lnTo>
                  <a:pt x="240" y="1552"/>
                </a:lnTo>
                <a:lnTo>
                  <a:pt x="240" y="604"/>
                </a:lnTo>
                <a:cubicBezTo>
                  <a:pt x="240" y="403"/>
                  <a:pt x="403" y="240"/>
                  <a:pt x="604" y="240"/>
                </a:cubicBezTo>
                <a:cubicBezTo>
                  <a:pt x="805" y="240"/>
                  <a:pt x="968" y="403"/>
                  <a:pt x="968" y="604"/>
                </a:cubicBezTo>
                <a:lnTo>
                  <a:pt x="968" y="4179"/>
                </a:lnTo>
                <a:cubicBezTo>
                  <a:pt x="968" y="4565"/>
                  <a:pt x="1282" y="4879"/>
                  <a:pt x="1668" y="4879"/>
                </a:cubicBezTo>
                <a:lnTo>
                  <a:pt x="3904" y="4879"/>
                </a:lnTo>
                <a:cubicBezTo>
                  <a:pt x="3970" y="4879"/>
                  <a:pt x="4024" y="4825"/>
                  <a:pt x="4024" y="4759"/>
                </a:cubicBezTo>
                <a:cubicBezTo>
                  <a:pt x="4024" y="4693"/>
                  <a:pt x="3970" y="4639"/>
                  <a:pt x="3904" y="4639"/>
                </a:cubicBezTo>
                <a:lnTo>
                  <a:pt x="1668" y="4639"/>
                </a:lnTo>
                <a:cubicBezTo>
                  <a:pt x="1415" y="4639"/>
                  <a:pt x="1208" y="4433"/>
                  <a:pt x="1208" y="4179"/>
                </a:cubicBezTo>
                <a:lnTo>
                  <a:pt x="1208" y="604"/>
                </a:lnTo>
                <a:cubicBezTo>
                  <a:pt x="1208" y="468"/>
                  <a:pt x="1163" y="341"/>
                  <a:pt x="1086" y="240"/>
                </a:cubicBezTo>
                <a:lnTo>
                  <a:pt x="3988" y="240"/>
                </a:lnTo>
                <a:cubicBezTo>
                  <a:pt x="4241" y="240"/>
                  <a:pt x="4448" y="446"/>
                  <a:pt x="4448" y="700"/>
                </a:cubicBezTo>
                <a:close/>
                <a:moveTo>
                  <a:pt x="4787" y="2000"/>
                </a:moveTo>
                <a:lnTo>
                  <a:pt x="4568" y="2000"/>
                </a:lnTo>
                <a:cubicBezTo>
                  <a:pt x="4501" y="2000"/>
                  <a:pt x="4448" y="2054"/>
                  <a:pt x="4448" y="2120"/>
                </a:cubicBezTo>
                <a:cubicBezTo>
                  <a:pt x="4448" y="2187"/>
                  <a:pt x="4501" y="2240"/>
                  <a:pt x="4568" y="2240"/>
                </a:cubicBezTo>
                <a:lnTo>
                  <a:pt x="4787" y="2240"/>
                </a:lnTo>
                <a:cubicBezTo>
                  <a:pt x="4842" y="2240"/>
                  <a:pt x="4887" y="2285"/>
                  <a:pt x="4887" y="2340"/>
                </a:cubicBezTo>
                <a:lnTo>
                  <a:pt x="4887" y="3718"/>
                </a:lnTo>
                <a:cubicBezTo>
                  <a:pt x="4887" y="3785"/>
                  <a:pt x="4941" y="3838"/>
                  <a:pt x="5007" y="3838"/>
                </a:cubicBezTo>
                <a:cubicBezTo>
                  <a:pt x="5073" y="3838"/>
                  <a:pt x="5127" y="3785"/>
                  <a:pt x="5127" y="3718"/>
                </a:cubicBezTo>
                <a:lnTo>
                  <a:pt x="5127" y="2340"/>
                </a:lnTo>
                <a:cubicBezTo>
                  <a:pt x="5127" y="2153"/>
                  <a:pt x="4975" y="2000"/>
                  <a:pt x="4787" y="2000"/>
                </a:cubicBezTo>
                <a:close/>
                <a:moveTo>
                  <a:pt x="4568" y="5139"/>
                </a:moveTo>
                <a:cubicBezTo>
                  <a:pt x="4501" y="5139"/>
                  <a:pt x="4448" y="5193"/>
                  <a:pt x="4448" y="5259"/>
                </a:cubicBezTo>
                <a:lnTo>
                  <a:pt x="4448" y="5281"/>
                </a:lnTo>
                <a:cubicBezTo>
                  <a:pt x="4448" y="5347"/>
                  <a:pt x="4501" y="5401"/>
                  <a:pt x="4568" y="5401"/>
                </a:cubicBezTo>
                <a:cubicBezTo>
                  <a:pt x="4634" y="5401"/>
                  <a:pt x="4688" y="5347"/>
                  <a:pt x="4688" y="5281"/>
                </a:cubicBezTo>
                <a:lnTo>
                  <a:pt x="4688" y="5259"/>
                </a:lnTo>
                <a:cubicBezTo>
                  <a:pt x="4688" y="5193"/>
                  <a:pt x="4634" y="5139"/>
                  <a:pt x="4568" y="5139"/>
                </a:cubicBezTo>
                <a:close/>
                <a:moveTo>
                  <a:pt x="4568" y="2439"/>
                </a:moveTo>
                <a:cubicBezTo>
                  <a:pt x="4501" y="2439"/>
                  <a:pt x="4448" y="2492"/>
                  <a:pt x="4448" y="2559"/>
                </a:cubicBezTo>
                <a:lnTo>
                  <a:pt x="4448" y="4854"/>
                </a:lnTo>
                <a:cubicBezTo>
                  <a:pt x="4448" y="4920"/>
                  <a:pt x="4501" y="4974"/>
                  <a:pt x="4568" y="4974"/>
                </a:cubicBezTo>
                <a:cubicBezTo>
                  <a:pt x="4634" y="4974"/>
                  <a:pt x="4688" y="4920"/>
                  <a:pt x="4688" y="4854"/>
                </a:cubicBezTo>
                <a:lnTo>
                  <a:pt x="4688" y="2559"/>
                </a:lnTo>
                <a:cubicBezTo>
                  <a:pt x="4688" y="2492"/>
                  <a:pt x="4634" y="2439"/>
                  <a:pt x="4568" y="243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297759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D00D908D-7526-37F0-F2E7-B71F9E41FDB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000C7662-4F6D-4B06-BB36-235FC06BF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2628576"/>
            <a:ext cx="5731164" cy="2048037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defRPr lang="zh-CN" altLang="en-US" sz="4800">
                <a:solidFill>
                  <a:srgbClr val="080808"/>
                </a:solidFill>
              </a:defRPr>
            </a:lvl1pPr>
          </a:lstStyle>
          <a:p>
            <a:pPr lvl="0" defTabSz="914354"/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FF9930E-40DF-417D-8161-BD38EB172D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4676614"/>
            <a:ext cx="5731164" cy="526761"/>
          </a:xfrm>
        </p:spPr>
        <p:txBody>
          <a:bodyPr>
            <a:normAutofit/>
          </a:bodyPr>
          <a:lstStyle>
            <a:lvl1pPr marL="0" indent="0">
              <a:buNone/>
              <a:defRPr lang="en-US" altLang="zh-CN" sz="1800" kern="1200">
                <a:solidFill>
                  <a:srgbClr val="080808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412207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78DDA6B8-FDAD-D7D7-0619-6B13C254D9EF}"/>
              </a:ext>
            </a:extLst>
          </p:cNvPr>
          <p:cNvGrpSpPr/>
          <p:nvPr userDrawn="1"/>
        </p:nvGrpSpPr>
        <p:grpSpPr>
          <a:xfrm>
            <a:off x="673100" y="382369"/>
            <a:ext cx="5260975" cy="692050"/>
            <a:chOff x="673100" y="382369"/>
            <a:chExt cx="5260975" cy="692050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E1BC8B43-5E76-9566-53E3-46B177BA16BD}"/>
                </a:ext>
              </a:extLst>
            </p:cNvPr>
            <p:cNvSpPr/>
            <p:nvPr userDrawn="1"/>
          </p:nvSpPr>
          <p:spPr>
            <a:xfrm>
              <a:off x="673100" y="1028700"/>
              <a:ext cx="5260975" cy="45719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21594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A68EBA65-D957-152A-8327-F5804E1142FF}"/>
                </a:ext>
              </a:extLst>
            </p:cNvPr>
            <p:cNvSpPr txBox="1"/>
            <p:nvPr userDrawn="1"/>
          </p:nvSpPr>
          <p:spPr>
            <a:xfrm>
              <a:off x="673100" y="382369"/>
              <a:ext cx="295465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输入标题文字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57642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C9D6027-F7C7-4EF3-85DD-09E27ACEEA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DA9A1-9141-4F02-9C55-8DE17B37F989}" type="datetime1">
              <a:rPr lang="en-US" altLang="zh-CN" smtClean="0"/>
              <a:t>12/30/2024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6262BA1-A5A7-45F4-B365-E880E1C324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80CF1E8-0939-4B4D-A4D3-E47E208FC4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16247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3D53DD3A-53BE-3520-5288-B60BAF9BF01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文本占位符 6">
            <a:extLst>
              <a:ext uri="{FF2B5EF4-FFF2-40B4-BE49-F238E27FC236}">
                <a16:creationId xmlns:a16="http://schemas.microsoft.com/office/drawing/2014/main" id="{C2320649-ACD7-42E9-A261-E6ED46ACB45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60400" y="1832374"/>
            <a:ext cx="10858500" cy="2772786"/>
          </a:xfrm>
        </p:spPr>
        <p:txBody>
          <a:bodyPr vert="horz" lIns="91440" tIns="45720" rIns="91440" bIns="45720" rtlCol="0" anchor="b">
            <a:noAutofit/>
          </a:bodyPr>
          <a:lstStyle>
            <a:lvl1pPr marL="0" indent="0" algn="ctr">
              <a:buNone/>
              <a:defRPr lang="en-US" altLang="zh-CN" sz="7200" b="1" smtClean="0">
                <a:solidFill>
                  <a:srgbClr val="080808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lang="en-US" altLang="zh-CN" smtClean="0"/>
            </a:lvl2pPr>
            <a:lvl3pPr>
              <a:defRPr lang="en-US" altLang="zh-CN" smtClean="0"/>
            </a:lvl3pPr>
            <a:lvl4pPr>
              <a:defRPr lang="en-US" altLang="zh-CN" smtClean="0"/>
            </a:lvl4pPr>
            <a:lvl5pPr>
              <a:defRPr lang="zh-CN" altLang="en-US"/>
            </a:lvl5pPr>
          </a:lstStyle>
          <a:p>
            <a:pPr marL="228600" lvl="0" indent="-228600" defTabSz="914354">
              <a:spcBef>
                <a:spcPct val="0"/>
              </a:spcBef>
            </a:pPr>
            <a:r>
              <a:rPr lang="en-US" altLang="zh-CN" dirty="0"/>
              <a:t>Click to edit Master text styles</a:t>
            </a:r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DC428848-58C6-4501-8214-B803889F273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422392" y="5837829"/>
            <a:ext cx="6096508" cy="296271"/>
          </a:xfrm>
        </p:spPr>
        <p:txBody>
          <a:bodyPr vert="horz" lIns="91440" tIns="45720" rIns="91440" bIns="45720" rtlCol="0" anchor="ctr">
            <a:normAutofit/>
          </a:bodyPr>
          <a:lstStyle>
            <a:lvl1pPr marL="0" indent="0" algn="r">
              <a:buNone/>
              <a:defRPr lang="en-US" altLang="zh-CN" sz="1200" b="0" smtClean="0">
                <a:solidFill>
                  <a:srgbClr val="080808"/>
                </a:solidFill>
              </a:defRPr>
            </a:lvl1pPr>
            <a:lvl2pPr>
              <a:defRPr lang="en-US" altLang="zh-CN" sz="1600" smtClean="0"/>
            </a:lvl2pPr>
            <a:lvl3pPr>
              <a:defRPr lang="en-US" altLang="zh-CN" sz="1400" smtClean="0"/>
            </a:lvl3pPr>
            <a:lvl4pPr>
              <a:defRPr lang="en-US" altLang="zh-CN" sz="1200" smtClean="0"/>
            </a:lvl4pPr>
            <a:lvl5pPr>
              <a:defRPr lang="zh-CN" altLang="en-US" sz="1200"/>
            </a:lvl5pPr>
          </a:lstStyle>
          <a:p>
            <a:r>
              <a:rPr lang="en-US" altLang="zh-CN" dirty="0"/>
              <a:t>Speaker name and title</a:t>
            </a:r>
          </a:p>
        </p:txBody>
      </p:sp>
    </p:spTree>
    <p:extLst>
      <p:ext uri="{BB962C8B-B14F-4D97-AF65-F5344CB8AC3E}">
        <p14:creationId xmlns:p14="http://schemas.microsoft.com/office/powerpoint/2010/main" val="34448059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5A34661-10B5-98E1-484B-E4714F7ABC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CB7D77DD-8D4F-659F-BB34-A026BFFAA1C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D22352D-98D1-ECD9-1AD6-3FB5D940102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EFE03BF2-D8AF-46DF-AE0F-0C217AE83FF5}" type="datetime1">
              <a:rPr lang="en-US" altLang="zh-CN" smtClean="0"/>
              <a:t>12/30/2024</a:t>
            </a:fld>
            <a:endParaRPr lang="en-US" altLang="zh-CN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27BEC2C-B284-1680-E5D9-F9A79602C5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214058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0365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89307103-D92B-4D3C-B386-9FD58793CA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0"/>
            <a:ext cx="10858500" cy="10287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lvl="0" defTabSz="914354"/>
            <a:r>
              <a:rPr lang="en-US" altLang="zh-CN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F8920D0-E0E5-40BB-AEDA-3D7A090924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1130300"/>
            <a:ext cx="10858500" cy="5003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0B16C00-AE39-4635-9F10-B7233D2AC2F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0401" y="6438900"/>
            <a:ext cx="3992171" cy="215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lang="zh-CN" altLang="en-US"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C12D871-753D-4991-B44B-EFAE9F8682B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504656" y="6438900"/>
            <a:ext cx="1802924" cy="215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EFE03BF2-D8AF-46DF-AE0F-0C217AE83FF5}" type="datetime1">
              <a:rPr lang="en-US" altLang="zh-CN" smtClean="0"/>
              <a:t>12/30/2024</a:t>
            </a:fld>
            <a:endParaRPr lang="en-US" alt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D23E9ED-4E00-42D1-BFBF-5EBD27D298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857452" y="6438900"/>
            <a:ext cx="2661448" cy="215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F65B630-C7FF-41C0-9923-C5E5E29EED8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679159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7" r:id="rId3"/>
    <p:sldLayoutId id="2147483651" r:id="rId4"/>
    <p:sldLayoutId id="2147483654" r:id="rId5"/>
    <p:sldLayoutId id="2147483655" r:id="rId6"/>
    <p:sldLayoutId id="2147483656" r:id="rId7"/>
    <p:sldLayoutId id="2147483658" r:id="rId8"/>
    <p:sldLayoutId id="2147483659" r:id="rId9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en-US"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4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video" Target="../media/media1.mp4"/><Relationship Id="rId2" Type="http://schemas.microsoft.com/office/2007/relationships/media" Target="../media/media1.mp4"/><Relationship Id="rId1" Type="http://schemas.openxmlformats.org/officeDocument/2006/relationships/tags" Target="../tags/tag5.xml"/><Relationship Id="rId6" Type="http://schemas.openxmlformats.org/officeDocument/2006/relationships/image" Target="../media/image3.png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14/relationships/chartEx" Target="../charts/chartEx1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9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išḻîḍ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ïşḷiḑè">
            <a:extLst>
              <a:ext uri="{FF2B5EF4-FFF2-40B4-BE49-F238E27FC236}">
                <a16:creationId xmlns:a16="http://schemas.microsoft.com/office/drawing/2014/main" id="{EC3BD327-8548-FA21-9184-6315F1921B21}"/>
              </a:ext>
            </a:extLst>
          </p:cNvPr>
          <p:cNvSpPr/>
          <p:nvPr/>
        </p:nvSpPr>
        <p:spPr>
          <a:xfrm>
            <a:off x="660399" y="3200400"/>
            <a:ext cx="4507501" cy="2857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8" name="íš1iḍe">
            <a:extLst>
              <a:ext uri="{FF2B5EF4-FFF2-40B4-BE49-F238E27FC236}">
                <a16:creationId xmlns:a16="http://schemas.microsoft.com/office/drawing/2014/main" id="{1DE2FCBB-DDFE-37B5-A5BC-225C4690FD26}"/>
              </a:ext>
            </a:extLst>
          </p:cNvPr>
          <p:cNvSpPr/>
          <p:nvPr/>
        </p:nvSpPr>
        <p:spPr>
          <a:xfrm>
            <a:off x="8637016" y="5300543"/>
            <a:ext cx="939800" cy="155745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80808"/>
              </a:solidFill>
            </a:endParaRPr>
          </a:p>
        </p:txBody>
      </p:sp>
      <p:sp>
        <p:nvSpPr>
          <p:cNvPr id="9" name="íṩľíḍé">
            <a:extLst>
              <a:ext uri="{FF2B5EF4-FFF2-40B4-BE49-F238E27FC236}">
                <a16:creationId xmlns:a16="http://schemas.microsoft.com/office/drawing/2014/main" id="{6C2532AA-A647-48FF-8A25-36777AF5B1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60399" y="1878708"/>
            <a:ext cx="7442557" cy="2509244"/>
          </a:xfrm>
          <a:ln>
            <a:noFill/>
          </a:ln>
        </p:spPr>
        <p:txBody>
          <a:bodyPr/>
          <a:lstStyle/>
          <a:p>
            <a:pPr>
              <a:lnSpc>
                <a:spcPct val="100000"/>
              </a:lnSpc>
            </a:pPr>
            <a:r>
              <a:rPr lang="zh-CN" altLang="en-US" sz="6000" dirty="0">
                <a:solidFill>
                  <a:srgbClr val="080808"/>
                </a:solidFill>
              </a:rPr>
              <a:t>市场营销基础</a:t>
            </a:r>
            <a:br>
              <a:rPr lang="en-US" altLang="zh-CN" sz="6000" dirty="0">
                <a:solidFill>
                  <a:srgbClr val="080808"/>
                </a:solidFill>
              </a:rPr>
            </a:br>
            <a:br>
              <a:rPr lang="en-GB" altLang="zh-CN" sz="4800" dirty="0">
                <a:solidFill>
                  <a:srgbClr val="080808"/>
                </a:solidFill>
              </a:rPr>
            </a:br>
            <a:r>
              <a:rPr lang="zh-CN" altLang="en-US" sz="3200" dirty="0">
                <a:solidFill>
                  <a:srgbClr val="080808"/>
                </a:solidFill>
              </a:rPr>
              <a:t>（第四版）</a:t>
            </a:r>
            <a:endParaRPr lang="zh-CN" altLang="en-US" sz="4800" dirty="0"/>
          </a:p>
        </p:txBody>
      </p:sp>
      <p:sp>
        <p:nvSpPr>
          <p:cNvPr id="13" name="ïṧḷïdè">
            <a:extLst>
              <a:ext uri="{FF2B5EF4-FFF2-40B4-BE49-F238E27FC236}">
                <a16:creationId xmlns:a16="http://schemas.microsoft.com/office/drawing/2014/main" id="{F03171C0-8F5E-452D-80D2-8537CBEA6B1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60399" y="622435"/>
            <a:ext cx="3786472" cy="708941"/>
          </a:xfrm>
        </p:spPr>
        <p:txBody>
          <a:bodyPr>
            <a:normAutofit/>
          </a:bodyPr>
          <a:lstStyle/>
          <a:p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教育部职业教育与成人教育司推荐教材</a:t>
            </a:r>
          </a:p>
          <a:p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职业教育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财经商贸类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专业教学用书</a:t>
            </a:r>
          </a:p>
        </p:txBody>
      </p:sp>
      <p:sp>
        <p:nvSpPr>
          <p:cNvPr id="12" name="TextBox 25">
            <a:extLst>
              <a:ext uri="{FF2B5EF4-FFF2-40B4-BE49-F238E27FC236}">
                <a16:creationId xmlns:a16="http://schemas.microsoft.com/office/drawing/2014/main" id="{33149427-7E30-4F0A-8746-8128769BB21D}"/>
              </a:ext>
            </a:extLst>
          </p:cNvPr>
          <p:cNvSpPr txBox="1"/>
          <p:nvPr/>
        </p:nvSpPr>
        <p:spPr>
          <a:xfrm>
            <a:off x="5026025" y="6169492"/>
            <a:ext cx="213995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华东师范大学出版社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-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622394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ïšḻíḑê">
            <a:extLst>
              <a:ext uri="{FF2B5EF4-FFF2-40B4-BE49-F238E27FC236}">
                <a16:creationId xmlns:a16="http://schemas.microsoft.com/office/drawing/2014/main" id="{30162817-ED9D-A13B-90C0-A196A4D739B9}"/>
              </a:ext>
            </a:extLst>
          </p:cNvPr>
          <p:cNvGrpSpPr/>
          <p:nvPr/>
        </p:nvGrpSpPr>
        <p:grpSpPr>
          <a:xfrm>
            <a:off x="2496000" y="1201985"/>
            <a:ext cx="7200000" cy="4814570"/>
            <a:chOff x="1358430" y="1144234"/>
            <a:chExt cx="7200000" cy="4814570"/>
          </a:xfrm>
        </p:grpSpPr>
        <p:grpSp>
          <p:nvGrpSpPr>
            <p:cNvPr id="4" name="íŝ1ïḑê">
              <a:extLst>
                <a:ext uri="{FF2B5EF4-FFF2-40B4-BE49-F238E27FC236}">
                  <a16:creationId xmlns:a16="http://schemas.microsoft.com/office/drawing/2014/main" id="{4436604D-BFF0-CFD6-8409-31C9D34EF1A8}"/>
                </a:ext>
              </a:extLst>
            </p:cNvPr>
            <p:cNvGrpSpPr/>
            <p:nvPr/>
          </p:nvGrpSpPr>
          <p:grpSpPr>
            <a:xfrm>
              <a:off x="2444750" y="2316245"/>
              <a:ext cx="5130332" cy="3642559"/>
              <a:chOff x="2841651" y="1960510"/>
              <a:chExt cx="5130332" cy="3642559"/>
            </a:xfrm>
          </p:grpSpPr>
          <p:sp>
            <p:nvSpPr>
              <p:cNvPr id="7" name="iŝḷiḓê">
                <a:extLst>
                  <a:ext uri="{FF2B5EF4-FFF2-40B4-BE49-F238E27FC236}">
                    <a16:creationId xmlns:a16="http://schemas.microsoft.com/office/drawing/2014/main" id="{A3868657-9E99-D4D5-F32B-B15FB1DBD1F6}"/>
                  </a:ext>
                </a:extLst>
              </p:cNvPr>
              <p:cNvSpPr/>
              <p:nvPr/>
            </p:nvSpPr>
            <p:spPr>
              <a:xfrm>
                <a:off x="3155861" y="2742756"/>
                <a:ext cx="4479238" cy="513580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lumMod val="50000"/>
                  <a:lumOff val="50000"/>
                  <a:alpha val="14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lIns="0" tIns="0" rIns="0" bIns="0" rtlCol="0" anchor="ctr" anchorCtr="0"/>
              <a:lstStyle/>
              <a:p>
                <a:pPr algn="ctr"/>
                <a:r>
                  <a:rPr lang="en-US" altLang="zh-CN" sz="1600" b="1" dirty="0">
                    <a:solidFill>
                      <a:schemeClr val="tx1"/>
                    </a:solidFill>
                  </a:rPr>
                  <a:t>02.</a:t>
                </a:r>
                <a:r>
                  <a:rPr lang="zh-CN" altLang="en-US" sz="1600" b="1" dirty="0">
                    <a:solidFill>
                      <a:schemeClr val="tx1"/>
                    </a:solidFill>
                  </a:rPr>
                  <a:t>结果导向的数字营销加速</a:t>
                </a:r>
              </a:p>
            </p:txBody>
          </p:sp>
          <p:sp>
            <p:nvSpPr>
              <p:cNvPr id="8" name="îṧļîdè">
                <a:extLst>
                  <a:ext uri="{FF2B5EF4-FFF2-40B4-BE49-F238E27FC236}">
                    <a16:creationId xmlns:a16="http://schemas.microsoft.com/office/drawing/2014/main" id="{41DD5C73-0DC0-E99D-1723-F200E17ECB9F}"/>
                  </a:ext>
                </a:extLst>
              </p:cNvPr>
              <p:cNvSpPr/>
              <p:nvPr/>
            </p:nvSpPr>
            <p:spPr>
              <a:xfrm>
                <a:off x="2841651" y="1960510"/>
                <a:ext cx="5130332" cy="513581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60000">
                    <a:schemeClr val="accent1"/>
                  </a:gs>
                </a:gsLst>
                <a:lin ang="2700000" scaled="0"/>
              </a:gradFill>
              <a:ln w="57150" cap="rnd">
                <a:noFill/>
                <a:prstDash val="solid"/>
                <a:round/>
              </a:ln>
              <a:effectLst>
                <a:outerShdw blurRad="76200" dist="50800" dir="5400000" algn="ctr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normAutofit/>
              </a:bodyPr>
              <a:lstStyle/>
              <a:p>
                <a:pPr algn="ctr" defTabSz="913765"/>
                <a:r>
                  <a:rPr lang="en-US" altLang="zh-CN" sz="1600" b="1" dirty="0">
                    <a:solidFill>
                      <a:srgbClr val="FFFFFF"/>
                    </a:solidFill>
                  </a:rPr>
                  <a:t>01.</a:t>
                </a:r>
                <a:r>
                  <a:rPr lang="zh-CN" altLang="en-US" sz="1600" b="1" dirty="0">
                    <a:solidFill>
                      <a:srgbClr val="FFFFFF"/>
                    </a:solidFill>
                  </a:rPr>
                  <a:t>人工智能应用加速</a:t>
                </a:r>
              </a:p>
            </p:txBody>
          </p:sp>
          <p:sp>
            <p:nvSpPr>
              <p:cNvPr id="9" name="îsḷîḓe">
                <a:extLst>
                  <a:ext uri="{FF2B5EF4-FFF2-40B4-BE49-F238E27FC236}">
                    <a16:creationId xmlns:a16="http://schemas.microsoft.com/office/drawing/2014/main" id="{2C9481F5-57CB-AA70-701D-FE4C16FD9319}"/>
                  </a:ext>
                </a:extLst>
              </p:cNvPr>
              <p:cNvSpPr/>
              <p:nvPr/>
            </p:nvSpPr>
            <p:spPr>
              <a:xfrm>
                <a:off x="3470071" y="3525001"/>
                <a:ext cx="3905146" cy="513580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6">
                      <a:lumMod val="60000"/>
                      <a:lumOff val="40000"/>
                    </a:schemeClr>
                  </a:gs>
                  <a:gs pos="60000">
                    <a:schemeClr val="accent6"/>
                  </a:gs>
                </a:gsLst>
                <a:lin ang="2700000" scaled="0"/>
              </a:gradFill>
              <a:ln w="57150" cap="rnd">
                <a:noFill/>
                <a:prstDash val="solid"/>
                <a:round/>
              </a:ln>
              <a:effectLst>
                <a:outerShdw blurRad="76200" dist="50800" dir="5400000" algn="ctr" rotWithShape="0">
                  <a:schemeClr val="accent6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normAutofit/>
              </a:bodyPr>
              <a:lstStyle/>
              <a:p>
                <a:pPr algn="ctr" defTabSz="913765"/>
                <a:r>
                  <a:rPr lang="en-US" altLang="zh-CN" sz="1600" b="1" dirty="0">
                    <a:solidFill>
                      <a:srgbClr val="FFFFFF"/>
                    </a:solidFill>
                  </a:rPr>
                  <a:t>03.</a:t>
                </a:r>
                <a:r>
                  <a:rPr lang="zh-CN" altLang="en-US" sz="1600" b="1" dirty="0">
                    <a:solidFill>
                      <a:srgbClr val="FFFFFF"/>
                    </a:solidFill>
                  </a:rPr>
                  <a:t>数字营销组织内部化</a:t>
                </a:r>
              </a:p>
            </p:txBody>
          </p:sp>
          <p:sp>
            <p:nvSpPr>
              <p:cNvPr id="10" name="iṣ1iḓè">
                <a:extLst>
                  <a:ext uri="{FF2B5EF4-FFF2-40B4-BE49-F238E27FC236}">
                    <a16:creationId xmlns:a16="http://schemas.microsoft.com/office/drawing/2014/main" id="{F74919CF-1180-D6EC-93C3-BCE67D98E51E}"/>
                  </a:ext>
                </a:extLst>
              </p:cNvPr>
              <p:cNvSpPr/>
              <p:nvPr/>
            </p:nvSpPr>
            <p:spPr>
              <a:xfrm>
                <a:off x="3784281" y="4307246"/>
                <a:ext cx="3244426" cy="513580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lumMod val="50000"/>
                  <a:lumOff val="50000"/>
                  <a:alpha val="14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lIns="0" tIns="0" rIns="0" bIns="0" rtlCol="0" anchor="ctr" anchorCtr="0"/>
              <a:lstStyle/>
              <a:p>
                <a:pPr algn="ctr"/>
                <a:r>
                  <a:rPr lang="en-US" altLang="zh-CN" sz="1600" b="1" dirty="0">
                    <a:solidFill>
                      <a:schemeClr val="tx1"/>
                    </a:solidFill>
                  </a:rPr>
                  <a:t>04.</a:t>
                </a:r>
                <a:r>
                  <a:rPr lang="zh-CN" altLang="en-US" sz="1600" b="1" dirty="0">
                    <a:solidFill>
                      <a:schemeClr val="tx1"/>
                    </a:solidFill>
                  </a:rPr>
                  <a:t>基于大数据的营销智能化</a:t>
                </a:r>
              </a:p>
            </p:txBody>
          </p:sp>
          <p:sp>
            <p:nvSpPr>
              <p:cNvPr id="11" name="íslîḓé">
                <a:extLst>
                  <a:ext uri="{FF2B5EF4-FFF2-40B4-BE49-F238E27FC236}">
                    <a16:creationId xmlns:a16="http://schemas.microsoft.com/office/drawing/2014/main" id="{4EB2F1EC-CC58-5DC4-0BE2-8B07658F3EBE}"/>
                  </a:ext>
                </a:extLst>
              </p:cNvPr>
              <p:cNvSpPr/>
              <p:nvPr/>
            </p:nvSpPr>
            <p:spPr>
              <a:xfrm>
                <a:off x="4098490" y="5089489"/>
                <a:ext cx="2631833" cy="513580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4">
                      <a:lumMod val="60000"/>
                      <a:lumOff val="40000"/>
                    </a:schemeClr>
                  </a:gs>
                  <a:gs pos="60000">
                    <a:schemeClr val="accent4"/>
                  </a:gs>
                </a:gsLst>
                <a:lin ang="2700000" scaled="0"/>
              </a:gradFill>
              <a:ln w="57150" cap="rnd">
                <a:noFill/>
                <a:prstDash val="solid"/>
                <a:round/>
              </a:ln>
              <a:effectLst>
                <a:outerShdw blurRad="76200" dist="50800" dir="5400000" algn="ctr" rotWithShape="0">
                  <a:schemeClr val="accent4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normAutofit/>
              </a:bodyPr>
              <a:lstStyle/>
              <a:p>
                <a:pPr algn="ctr" defTabSz="913765"/>
                <a:r>
                  <a:rPr lang="en-US" altLang="zh-CN" sz="1600" b="1" dirty="0">
                    <a:solidFill>
                      <a:srgbClr val="FFFFFF"/>
                    </a:solidFill>
                  </a:rPr>
                  <a:t>05.</a:t>
                </a:r>
                <a:r>
                  <a:rPr lang="zh-CN" altLang="en-US" sz="1600" b="1" dirty="0">
                    <a:solidFill>
                      <a:srgbClr val="FFFFFF"/>
                    </a:solidFill>
                  </a:rPr>
                  <a:t>数字营销内容多元化</a:t>
                </a:r>
              </a:p>
            </p:txBody>
          </p:sp>
        </p:grpSp>
        <p:sp>
          <p:nvSpPr>
            <p:cNvPr id="5" name="íṡlíḍé">
              <a:extLst>
                <a:ext uri="{FF2B5EF4-FFF2-40B4-BE49-F238E27FC236}">
                  <a16:creationId xmlns:a16="http://schemas.microsoft.com/office/drawing/2014/main" id="{918BBA92-2B46-6C4E-2660-A61D13E391D8}"/>
                </a:ext>
              </a:extLst>
            </p:cNvPr>
            <p:cNvSpPr/>
            <p:nvPr/>
          </p:nvSpPr>
          <p:spPr>
            <a:xfrm>
              <a:off x="1358430" y="1144234"/>
              <a:ext cx="7200000" cy="815667"/>
            </a:xfrm>
            <a:prstGeom prst="rect">
              <a:avLst/>
            </a:prstGeom>
          </p:spPr>
          <p:txBody>
            <a:bodyPr anchor="b" anchorCtr="0">
              <a:noAutofit/>
            </a:bodyPr>
            <a:lstStyle/>
            <a:p>
              <a:pPr algn="ctr">
                <a:buSzPct val="25000"/>
              </a:pPr>
              <a:r>
                <a:rPr lang="zh-CN" altLang="en-US" sz="2800" b="1" dirty="0"/>
                <a:t>二、数字营销的变化和趋势</a:t>
              </a:r>
              <a:endParaRPr lang="en-US" altLang="zh-CN" sz="2800" b="1" dirty="0"/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380C0975-5CA8-4D11-B9CE-1F3A9643F192}"/>
              </a:ext>
            </a:extLst>
          </p:cNvPr>
          <p:cNvSpPr txBox="1"/>
          <p:nvPr/>
        </p:nvSpPr>
        <p:spPr>
          <a:xfrm>
            <a:off x="587615" y="306753"/>
            <a:ext cx="6948966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第二节  数字营销技巧及发展趋势</a:t>
            </a:r>
            <a:endParaRPr lang="en-US" altLang="zh-CN" sz="3600" b="1" dirty="0">
              <a:solidFill>
                <a:schemeClr val="accent1">
                  <a:lumMod val="75000"/>
                </a:schemeClr>
              </a:solidFill>
              <a:latin typeface="+mn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09331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iṣlïdé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îsḷíḍê">
            <a:extLst>
              <a:ext uri="{FF2B5EF4-FFF2-40B4-BE49-F238E27FC236}">
                <a16:creationId xmlns:a16="http://schemas.microsoft.com/office/drawing/2014/main" id="{E7E8927E-C158-2D38-A63A-D56E83DB5151}"/>
              </a:ext>
            </a:extLst>
          </p:cNvPr>
          <p:cNvSpPr/>
          <p:nvPr/>
        </p:nvSpPr>
        <p:spPr>
          <a:xfrm>
            <a:off x="10973954" y="3790950"/>
            <a:ext cx="587664" cy="30575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ïŝḻíďé">
            <a:extLst>
              <a:ext uri="{FF2B5EF4-FFF2-40B4-BE49-F238E27FC236}">
                <a16:creationId xmlns:a16="http://schemas.microsoft.com/office/drawing/2014/main" id="{3E7816B9-4368-481C-AF7D-011CB1B5D3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5411" y="3248187"/>
            <a:ext cx="5731164" cy="885663"/>
          </a:xfrm>
        </p:spPr>
        <p:txBody>
          <a:bodyPr/>
          <a:lstStyle/>
          <a:p>
            <a:br>
              <a:rPr lang="en-US" altLang="zh-CN" dirty="0"/>
            </a:br>
            <a:r>
              <a:rPr kumimoji="1" lang="zh-CN" altLang="en-US" dirty="0">
                <a:solidFill>
                  <a:schemeClr val="tx1"/>
                </a:solidFill>
              </a:rPr>
              <a:t>数字营销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0" name="îš1iḋê">
            <a:extLst>
              <a:ext uri="{FF2B5EF4-FFF2-40B4-BE49-F238E27FC236}">
                <a16:creationId xmlns:a16="http://schemas.microsoft.com/office/drawing/2014/main" id="{8C49C485-3944-0FB2-DBA9-4B2AB26ADB20}"/>
              </a:ext>
            </a:extLst>
          </p:cNvPr>
          <p:cNvSpPr txBox="1">
            <a:spLocks/>
          </p:cNvSpPr>
          <p:nvPr/>
        </p:nvSpPr>
        <p:spPr>
          <a:xfrm>
            <a:off x="1033236" y="1028701"/>
            <a:ext cx="3576864" cy="169545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zh-CN" altLang="en-US" sz="7200" dirty="0">
                <a:solidFill>
                  <a:srgbClr val="080808"/>
                </a:solidFill>
              </a:rPr>
              <a:t>第九章</a:t>
            </a:r>
            <a:endParaRPr lang="en-GB" sz="7200" dirty="0">
              <a:solidFill>
                <a:srgbClr val="080808"/>
              </a:solidFill>
            </a:endParaRPr>
          </a:p>
        </p:txBody>
      </p:sp>
      <p:cxnSp>
        <p:nvCxnSpPr>
          <p:cNvPr id="11" name="íṩľîḑe">
            <a:extLst>
              <a:ext uri="{FF2B5EF4-FFF2-40B4-BE49-F238E27FC236}">
                <a16:creationId xmlns:a16="http://schemas.microsoft.com/office/drawing/2014/main" id="{D43B1E31-E38E-5F5F-620C-B9F26609E579}"/>
              </a:ext>
            </a:extLst>
          </p:cNvPr>
          <p:cNvCxnSpPr>
            <a:cxnSpLocks/>
          </p:cNvCxnSpPr>
          <p:nvPr/>
        </p:nvCxnSpPr>
        <p:spPr>
          <a:xfrm>
            <a:off x="660400" y="5305425"/>
            <a:ext cx="9836150" cy="0"/>
          </a:xfrm>
          <a:prstGeom prst="line">
            <a:avLst/>
          </a:prstGeom>
          <a:ln w="508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ïslîdé">
            <a:extLst>
              <a:ext uri="{FF2B5EF4-FFF2-40B4-BE49-F238E27FC236}">
                <a16:creationId xmlns:a16="http://schemas.microsoft.com/office/drawing/2014/main" id="{5F1CFC76-9F12-064B-9046-3669B2C23FE7}"/>
              </a:ext>
            </a:extLst>
          </p:cNvPr>
          <p:cNvCxnSpPr>
            <a:cxnSpLocks/>
          </p:cNvCxnSpPr>
          <p:nvPr/>
        </p:nvCxnSpPr>
        <p:spPr>
          <a:xfrm>
            <a:off x="655411" y="5305425"/>
            <a:ext cx="1116239" cy="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>
            <a:extLst>
              <a:ext uri="{FF2B5EF4-FFF2-40B4-BE49-F238E27FC236}">
                <a16:creationId xmlns:a16="http://schemas.microsoft.com/office/drawing/2014/main" id="{8555AE98-558A-405E-AA5B-DA0C2E7B45C9}"/>
              </a:ext>
            </a:extLst>
          </p:cNvPr>
          <p:cNvSpPr txBox="1"/>
          <p:nvPr/>
        </p:nvSpPr>
        <p:spPr>
          <a:xfrm>
            <a:off x="683934" y="4288554"/>
            <a:ext cx="217543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+mn-ea"/>
              </a:rPr>
              <a:t>第一节  认识数字营销</a:t>
            </a:r>
          </a:p>
          <a:p>
            <a:r>
              <a:rPr lang="zh-CN" altLang="en-US" sz="1400" dirty="0">
                <a:latin typeface="+mn-ea"/>
              </a:rPr>
              <a:t>第二节  数字营销技巧及                      </a:t>
            </a:r>
            <a:endParaRPr lang="en-US" altLang="zh-CN" sz="1400" dirty="0">
              <a:latin typeface="+mn-ea"/>
            </a:endParaRPr>
          </a:p>
          <a:p>
            <a:r>
              <a:rPr lang="en-US" altLang="zh-CN" sz="1400" dirty="0">
                <a:latin typeface="+mn-ea"/>
              </a:rPr>
              <a:t>            </a:t>
            </a:r>
            <a:r>
              <a:rPr lang="zh-CN" altLang="en-US" sz="1400" dirty="0">
                <a:latin typeface="+mn-ea"/>
              </a:rPr>
              <a:t>发展趋势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9492001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išľïd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iśḻîďè"/>
          <p:cNvGrpSpPr/>
          <p:nvPr/>
        </p:nvGrpSpPr>
        <p:grpSpPr>
          <a:xfrm>
            <a:off x="587615" y="1151613"/>
            <a:ext cx="9355282" cy="3737567"/>
            <a:chOff x="552018" y="1004861"/>
            <a:chExt cx="9355282" cy="3737567"/>
          </a:xfrm>
        </p:grpSpPr>
        <p:sp>
          <p:nvSpPr>
            <p:cNvPr id="25" name="iṥlïḑé">
              <a:extLst>
                <a:ext uri="{FF2B5EF4-FFF2-40B4-BE49-F238E27FC236}">
                  <a16:creationId xmlns:a16="http://schemas.microsoft.com/office/drawing/2014/main" id="{6BF5EDC4-9BB1-4F3B-B19A-6E6F7D038695}"/>
                </a:ext>
              </a:extLst>
            </p:cNvPr>
            <p:cNvSpPr txBox="1"/>
            <p:nvPr/>
          </p:nvSpPr>
          <p:spPr>
            <a:xfrm>
              <a:off x="552018" y="1004861"/>
              <a:ext cx="4116528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 defTabSz="913765">
                <a:buSzPct val="25000"/>
                <a:defRPr/>
              </a:pPr>
              <a:r>
                <a:rPr lang="zh-CN" altLang="en-US" sz="2800" b="1" dirty="0"/>
                <a:t>一、 数字营销的内涵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26" name="íṥlíde">
              <a:extLst>
                <a:ext uri="{FF2B5EF4-FFF2-40B4-BE49-F238E27FC236}">
                  <a16:creationId xmlns:a16="http://schemas.microsoft.com/office/drawing/2014/main" id="{ED11FD86-4CF9-43CC-BEF7-48766EC9C1D7}"/>
                </a:ext>
              </a:extLst>
            </p:cNvPr>
            <p:cNvSpPr txBox="1"/>
            <p:nvPr/>
          </p:nvSpPr>
          <p:spPr>
            <a:xfrm>
              <a:off x="1817802" y="2169091"/>
              <a:ext cx="808949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1500"/>
                </a:lnSpc>
                <a:defRPr sz="900"/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1800" dirty="0"/>
                <a:t>数字营销是指在数据化时代，以用户为核心，数字化工具为手段，通过寻找、发现、留存、感动用户并促成转化，以达到协同营销效果的一种营销方式</a:t>
              </a:r>
              <a:r>
                <a:rPr lang="zh-CN" altLang="en-US" sz="1600" dirty="0"/>
                <a:t>。</a:t>
              </a:r>
              <a:endParaRPr lang="en-US" altLang="zh-CN" sz="1600" dirty="0"/>
            </a:p>
          </p:txBody>
        </p:sp>
        <p:sp>
          <p:nvSpPr>
            <p:cNvPr id="29" name="iṣľiḋé">
              <a:extLst>
                <a:ext uri="{FF2B5EF4-FFF2-40B4-BE49-F238E27FC236}">
                  <a16:creationId xmlns:a16="http://schemas.microsoft.com/office/drawing/2014/main" id="{882D3CE6-DC39-486F-9B75-BB742EA26630}"/>
                </a:ext>
              </a:extLst>
            </p:cNvPr>
            <p:cNvSpPr/>
            <p:nvPr/>
          </p:nvSpPr>
          <p:spPr>
            <a:xfrm>
              <a:off x="961688" y="4580328"/>
              <a:ext cx="178001" cy="133500"/>
            </a:xfrm>
            <a:custGeom>
              <a:avLst/>
              <a:gdLst>
                <a:gd name="connsiteX0" fmla="*/ 505433 w 533400"/>
                <a:gd name="connsiteY0" fmla="*/ 621 h 400050"/>
                <a:gd name="connsiteX1" fmla="*/ 534008 w 533400"/>
                <a:gd name="connsiteY1" fmla="*/ 29196 h 400050"/>
                <a:gd name="connsiteX2" fmla="*/ 534008 w 533400"/>
                <a:gd name="connsiteY2" fmla="*/ 372096 h 400050"/>
                <a:gd name="connsiteX3" fmla="*/ 505433 w 533400"/>
                <a:gd name="connsiteY3" fmla="*/ 400671 h 400050"/>
                <a:gd name="connsiteX4" fmla="*/ 29183 w 533400"/>
                <a:gd name="connsiteY4" fmla="*/ 400671 h 400050"/>
                <a:gd name="connsiteX5" fmla="*/ 608 w 533400"/>
                <a:gd name="connsiteY5" fmla="*/ 372096 h 400050"/>
                <a:gd name="connsiteX6" fmla="*/ 608 w 533400"/>
                <a:gd name="connsiteY6" fmla="*/ 29196 h 400050"/>
                <a:gd name="connsiteX7" fmla="*/ 29183 w 533400"/>
                <a:gd name="connsiteY7" fmla="*/ 621 h 400050"/>
                <a:gd name="connsiteX8" fmla="*/ 505433 w 533400"/>
                <a:gd name="connsiteY8" fmla="*/ 621 h 400050"/>
                <a:gd name="connsiteX9" fmla="*/ 391419 w 533400"/>
                <a:gd name="connsiteY9" fmla="*/ 198646 h 400050"/>
                <a:gd name="connsiteX10" fmla="*/ 351414 w 533400"/>
                <a:gd name="connsiteY10" fmla="*/ 204170 h 400050"/>
                <a:gd name="connsiteX11" fmla="*/ 351414 w 533400"/>
                <a:gd name="connsiteY11" fmla="*/ 204170 h 400050"/>
                <a:gd name="connsiteX12" fmla="*/ 267118 w 533400"/>
                <a:gd name="connsiteY12" fmla="*/ 315613 h 400050"/>
                <a:gd name="connsiteX13" fmla="*/ 264641 w 533400"/>
                <a:gd name="connsiteY13" fmla="*/ 318470 h 400050"/>
                <a:gd name="connsiteX14" fmla="*/ 224255 w 533400"/>
                <a:gd name="connsiteY14" fmla="*/ 318756 h 400050"/>
                <a:gd name="connsiteX15" fmla="*/ 224255 w 533400"/>
                <a:gd name="connsiteY15" fmla="*/ 318756 h 400050"/>
                <a:gd name="connsiteX16" fmla="*/ 162152 w 533400"/>
                <a:gd name="connsiteY16" fmla="*/ 257415 h 400050"/>
                <a:gd name="connsiteX17" fmla="*/ 160247 w 533400"/>
                <a:gd name="connsiteY17" fmla="*/ 255701 h 400050"/>
                <a:gd name="connsiteX18" fmla="*/ 120052 w 533400"/>
                <a:gd name="connsiteY18" fmla="*/ 259606 h 400050"/>
                <a:gd name="connsiteX19" fmla="*/ 120052 w 533400"/>
                <a:gd name="connsiteY19" fmla="*/ 259606 h 400050"/>
                <a:gd name="connsiteX20" fmla="*/ 32517 w 533400"/>
                <a:gd name="connsiteY20" fmla="*/ 366095 h 400050"/>
                <a:gd name="connsiteX21" fmla="*/ 30326 w 533400"/>
                <a:gd name="connsiteY21" fmla="*/ 372096 h 400050"/>
                <a:gd name="connsiteX22" fmla="*/ 39851 w 533400"/>
                <a:gd name="connsiteY22" fmla="*/ 381621 h 400050"/>
                <a:gd name="connsiteX23" fmla="*/ 39851 w 533400"/>
                <a:gd name="connsiteY23" fmla="*/ 381621 h 400050"/>
                <a:gd name="connsiteX24" fmla="*/ 497242 w 533400"/>
                <a:gd name="connsiteY24" fmla="*/ 381621 h 400050"/>
                <a:gd name="connsiteX25" fmla="*/ 502480 w 533400"/>
                <a:gd name="connsiteY25" fmla="*/ 380002 h 400050"/>
                <a:gd name="connsiteX26" fmla="*/ 505147 w 533400"/>
                <a:gd name="connsiteY26" fmla="*/ 366762 h 400050"/>
                <a:gd name="connsiteX27" fmla="*/ 505147 w 533400"/>
                <a:gd name="connsiteY27" fmla="*/ 366762 h 400050"/>
                <a:gd name="connsiteX28" fmla="*/ 397991 w 533400"/>
                <a:gd name="connsiteY28" fmla="*/ 205504 h 400050"/>
                <a:gd name="connsiteX29" fmla="*/ 391419 w 533400"/>
                <a:gd name="connsiteY29" fmla="*/ 198646 h 400050"/>
                <a:gd name="connsiteX30" fmla="*/ 95858 w 533400"/>
                <a:gd name="connsiteY30" fmla="*/ 57771 h 400050"/>
                <a:gd name="connsiteX31" fmla="*/ 57758 w 533400"/>
                <a:gd name="connsiteY31" fmla="*/ 95871 h 400050"/>
                <a:gd name="connsiteX32" fmla="*/ 95858 w 533400"/>
                <a:gd name="connsiteY32" fmla="*/ 133971 h 400050"/>
                <a:gd name="connsiteX33" fmla="*/ 133958 w 533400"/>
                <a:gd name="connsiteY33" fmla="*/ 95871 h 400050"/>
                <a:gd name="connsiteX34" fmla="*/ 95858 w 533400"/>
                <a:gd name="connsiteY34" fmla="*/ 57771 h 400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33400" h="400050">
                  <a:moveTo>
                    <a:pt x="505433" y="621"/>
                  </a:moveTo>
                  <a:cubicBezTo>
                    <a:pt x="521245" y="621"/>
                    <a:pt x="534008" y="13385"/>
                    <a:pt x="534008" y="29196"/>
                  </a:cubicBezTo>
                  <a:lnTo>
                    <a:pt x="534008" y="372096"/>
                  </a:lnTo>
                  <a:cubicBezTo>
                    <a:pt x="534008" y="387907"/>
                    <a:pt x="521245" y="400671"/>
                    <a:pt x="505433" y="400671"/>
                  </a:cubicBezTo>
                  <a:lnTo>
                    <a:pt x="29183" y="400671"/>
                  </a:lnTo>
                  <a:cubicBezTo>
                    <a:pt x="13371" y="400671"/>
                    <a:pt x="608" y="387907"/>
                    <a:pt x="608" y="372096"/>
                  </a:cubicBezTo>
                  <a:lnTo>
                    <a:pt x="608" y="29196"/>
                  </a:lnTo>
                  <a:cubicBezTo>
                    <a:pt x="608" y="13385"/>
                    <a:pt x="13371" y="621"/>
                    <a:pt x="29183" y="621"/>
                  </a:cubicBezTo>
                  <a:lnTo>
                    <a:pt x="505433" y="621"/>
                  </a:lnTo>
                  <a:close/>
                  <a:moveTo>
                    <a:pt x="391419" y="198646"/>
                  </a:moveTo>
                  <a:cubicBezTo>
                    <a:pt x="378846" y="189121"/>
                    <a:pt x="360939" y="191597"/>
                    <a:pt x="351414" y="204170"/>
                  </a:cubicBezTo>
                  <a:lnTo>
                    <a:pt x="351414" y="204170"/>
                  </a:lnTo>
                  <a:lnTo>
                    <a:pt x="267118" y="315613"/>
                  </a:lnTo>
                  <a:cubicBezTo>
                    <a:pt x="266355" y="316660"/>
                    <a:pt x="265498" y="317518"/>
                    <a:pt x="264641" y="318470"/>
                  </a:cubicBezTo>
                  <a:cubicBezTo>
                    <a:pt x="253592" y="329710"/>
                    <a:pt x="235495" y="329805"/>
                    <a:pt x="224255" y="318756"/>
                  </a:cubicBezTo>
                  <a:lnTo>
                    <a:pt x="224255" y="318756"/>
                  </a:lnTo>
                  <a:lnTo>
                    <a:pt x="162152" y="257415"/>
                  </a:lnTo>
                  <a:cubicBezTo>
                    <a:pt x="161485" y="256844"/>
                    <a:pt x="160914" y="256177"/>
                    <a:pt x="160247" y="255701"/>
                  </a:cubicBezTo>
                  <a:cubicBezTo>
                    <a:pt x="148055" y="245699"/>
                    <a:pt x="130053" y="247414"/>
                    <a:pt x="120052" y="259606"/>
                  </a:cubicBezTo>
                  <a:lnTo>
                    <a:pt x="120052" y="259606"/>
                  </a:lnTo>
                  <a:lnTo>
                    <a:pt x="32517" y="366095"/>
                  </a:lnTo>
                  <a:cubicBezTo>
                    <a:pt x="31088" y="367810"/>
                    <a:pt x="30326" y="369905"/>
                    <a:pt x="30326" y="372096"/>
                  </a:cubicBezTo>
                  <a:cubicBezTo>
                    <a:pt x="30326" y="377335"/>
                    <a:pt x="34612" y="381621"/>
                    <a:pt x="39851" y="381621"/>
                  </a:cubicBezTo>
                  <a:lnTo>
                    <a:pt x="39851" y="381621"/>
                  </a:lnTo>
                  <a:lnTo>
                    <a:pt x="497242" y="381621"/>
                  </a:lnTo>
                  <a:cubicBezTo>
                    <a:pt x="499146" y="381621"/>
                    <a:pt x="500956" y="381050"/>
                    <a:pt x="502480" y="380002"/>
                  </a:cubicBezTo>
                  <a:cubicBezTo>
                    <a:pt x="506862" y="377049"/>
                    <a:pt x="508005" y="371144"/>
                    <a:pt x="505147" y="366762"/>
                  </a:cubicBezTo>
                  <a:lnTo>
                    <a:pt x="505147" y="366762"/>
                  </a:lnTo>
                  <a:lnTo>
                    <a:pt x="397991" y="205504"/>
                  </a:lnTo>
                  <a:cubicBezTo>
                    <a:pt x="396181" y="202932"/>
                    <a:pt x="393990" y="200551"/>
                    <a:pt x="391419" y="198646"/>
                  </a:cubicBezTo>
                  <a:close/>
                  <a:moveTo>
                    <a:pt x="95858" y="57771"/>
                  </a:moveTo>
                  <a:cubicBezTo>
                    <a:pt x="74808" y="57771"/>
                    <a:pt x="57758" y="74821"/>
                    <a:pt x="57758" y="95871"/>
                  </a:cubicBezTo>
                  <a:cubicBezTo>
                    <a:pt x="57758" y="116921"/>
                    <a:pt x="74808" y="133971"/>
                    <a:pt x="95858" y="133971"/>
                  </a:cubicBezTo>
                  <a:cubicBezTo>
                    <a:pt x="116908" y="133971"/>
                    <a:pt x="133958" y="116921"/>
                    <a:pt x="133958" y="95871"/>
                  </a:cubicBezTo>
                  <a:cubicBezTo>
                    <a:pt x="133958" y="74821"/>
                    <a:pt x="116908" y="57771"/>
                    <a:pt x="95858" y="57771"/>
                  </a:cubicBezTo>
                  <a:close/>
                </a:path>
              </a:pathLst>
            </a:custGeom>
            <a:solidFill>
              <a:srgbClr val="FFFFFF"/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32" name="íṣḷîḍê">
              <a:extLst>
                <a:ext uri="{FF2B5EF4-FFF2-40B4-BE49-F238E27FC236}">
                  <a16:creationId xmlns:a16="http://schemas.microsoft.com/office/drawing/2014/main" id="{E23A0E36-8009-47CC-85F4-F13B1FA4B3DE}"/>
                </a:ext>
              </a:extLst>
            </p:cNvPr>
            <p:cNvSpPr/>
            <p:nvPr/>
          </p:nvSpPr>
          <p:spPr>
            <a:xfrm>
              <a:off x="3754417" y="4564427"/>
              <a:ext cx="162386" cy="178001"/>
            </a:xfrm>
            <a:custGeom>
              <a:avLst/>
              <a:gdLst>
                <a:gd name="connsiteX0" fmla="*/ 248770 w 495300"/>
                <a:gd name="connsiteY0" fmla="*/ 621 h 542925"/>
                <a:gd name="connsiteX1" fmla="*/ 496420 w 495300"/>
                <a:gd name="connsiteY1" fmla="*/ 248271 h 542925"/>
                <a:gd name="connsiteX2" fmla="*/ 323827 w 495300"/>
                <a:gd name="connsiteY2" fmla="*/ 484396 h 542925"/>
                <a:gd name="connsiteX3" fmla="*/ 346973 w 495300"/>
                <a:gd name="connsiteY3" fmla="*/ 524496 h 542925"/>
                <a:gd name="connsiteX4" fmla="*/ 420220 w 495300"/>
                <a:gd name="connsiteY4" fmla="*/ 524496 h 542925"/>
                <a:gd name="connsiteX5" fmla="*/ 420220 w 495300"/>
                <a:gd name="connsiteY5" fmla="*/ 543546 h 542925"/>
                <a:gd name="connsiteX6" fmla="*/ 77320 w 495300"/>
                <a:gd name="connsiteY6" fmla="*/ 543546 h 542925"/>
                <a:gd name="connsiteX7" fmla="*/ 77320 w 495300"/>
                <a:gd name="connsiteY7" fmla="*/ 524496 h 542925"/>
                <a:gd name="connsiteX8" fmla="*/ 150567 w 495300"/>
                <a:gd name="connsiteY8" fmla="*/ 524496 h 542925"/>
                <a:gd name="connsiteX9" fmla="*/ 173713 w 495300"/>
                <a:gd name="connsiteY9" fmla="*/ 484396 h 542925"/>
                <a:gd name="connsiteX10" fmla="*/ 1120 w 495300"/>
                <a:gd name="connsiteY10" fmla="*/ 248271 h 542925"/>
                <a:gd name="connsiteX11" fmla="*/ 248770 w 495300"/>
                <a:gd name="connsiteY11" fmla="*/ 621 h 542925"/>
                <a:gd name="connsiteX12" fmla="*/ 192763 w 495300"/>
                <a:gd name="connsiteY12" fmla="*/ 489539 h 542925"/>
                <a:gd name="connsiteX13" fmla="*/ 172570 w 495300"/>
                <a:gd name="connsiteY13" fmla="*/ 524496 h 542925"/>
                <a:gd name="connsiteX14" fmla="*/ 324970 w 495300"/>
                <a:gd name="connsiteY14" fmla="*/ 524496 h 542925"/>
                <a:gd name="connsiteX15" fmla="*/ 304777 w 495300"/>
                <a:gd name="connsiteY15" fmla="*/ 489539 h 542925"/>
                <a:gd name="connsiteX16" fmla="*/ 248770 w 495300"/>
                <a:gd name="connsiteY16" fmla="*/ 495921 h 542925"/>
                <a:gd name="connsiteX17" fmla="*/ 192763 w 495300"/>
                <a:gd name="connsiteY17" fmla="*/ 489539 h 542925"/>
                <a:gd name="connsiteX18" fmla="*/ 248770 w 495300"/>
                <a:gd name="connsiteY18" fmla="*/ 143496 h 542925"/>
                <a:gd name="connsiteX19" fmla="*/ 143995 w 495300"/>
                <a:gd name="connsiteY19" fmla="*/ 248271 h 542925"/>
                <a:gd name="connsiteX20" fmla="*/ 248770 w 495300"/>
                <a:gd name="connsiteY20" fmla="*/ 353046 h 542925"/>
                <a:gd name="connsiteX21" fmla="*/ 353545 w 495300"/>
                <a:gd name="connsiteY21" fmla="*/ 248271 h 542925"/>
                <a:gd name="connsiteX22" fmla="*/ 248770 w 495300"/>
                <a:gd name="connsiteY22" fmla="*/ 143496 h 542925"/>
                <a:gd name="connsiteX23" fmla="*/ 367833 w 495300"/>
                <a:gd name="connsiteY23" fmla="*/ 114921 h 542925"/>
                <a:gd name="connsiteX24" fmla="*/ 353545 w 495300"/>
                <a:gd name="connsiteY24" fmla="*/ 129209 h 542925"/>
                <a:gd name="connsiteX25" fmla="*/ 367833 w 495300"/>
                <a:gd name="connsiteY25" fmla="*/ 143496 h 542925"/>
                <a:gd name="connsiteX26" fmla="*/ 382120 w 495300"/>
                <a:gd name="connsiteY26" fmla="*/ 129209 h 542925"/>
                <a:gd name="connsiteX27" fmla="*/ 367833 w 495300"/>
                <a:gd name="connsiteY27" fmla="*/ 114921 h 542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495300" h="542925">
                  <a:moveTo>
                    <a:pt x="248770" y="621"/>
                  </a:moveTo>
                  <a:cubicBezTo>
                    <a:pt x="385549" y="621"/>
                    <a:pt x="496420" y="111492"/>
                    <a:pt x="496420" y="248271"/>
                  </a:cubicBezTo>
                  <a:cubicBezTo>
                    <a:pt x="496420" y="358856"/>
                    <a:pt x="423935" y="452582"/>
                    <a:pt x="323827" y="484396"/>
                  </a:cubicBezTo>
                  <a:lnTo>
                    <a:pt x="346973" y="524496"/>
                  </a:lnTo>
                  <a:lnTo>
                    <a:pt x="420220" y="524496"/>
                  </a:lnTo>
                  <a:lnTo>
                    <a:pt x="420220" y="543546"/>
                  </a:lnTo>
                  <a:lnTo>
                    <a:pt x="77320" y="543546"/>
                  </a:lnTo>
                  <a:lnTo>
                    <a:pt x="77320" y="524496"/>
                  </a:lnTo>
                  <a:lnTo>
                    <a:pt x="150567" y="524496"/>
                  </a:lnTo>
                  <a:lnTo>
                    <a:pt x="173713" y="484396"/>
                  </a:lnTo>
                  <a:cubicBezTo>
                    <a:pt x="73605" y="452582"/>
                    <a:pt x="1120" y="358856"/>
                    <a:pt x="1120" y="248271"/>
                  </a:cubicBezTo>
                  <a:cubicBezTo>
                    <a:pt x="1120" y="111492"/>
                    <a:pt x="111991" y="621"/>
                    <a:pt x="248770" y="621"/>
                  </a:cubicBezTo>
                  <a:close/>
                  <a:moveTo>
                    <a:pt x="192763" y="489539"/>
                  </a:moveTo>
                  <a:lnTo>
                    <a:pt x="172570" y="524496"/>
                  </a:lnTo>
                  <a:lnTo>
                    <a:pt x="324970" y="524496"/>
                  </a:lnTo>
                  <a:lnTo>
                    <a:pt x="304777" y="489539"/>
                  </a:lnTo>
                  <a:cubicBezTo>
                    <a:pt x="286775" y="493730"/>
                    <a:pt x="268010" y="495921"/>
                    <a:pt x="248770" y="495921"/>
                  </a:cubicBezTo>
                  <a:cubicBezTo>
                    <a:pt x="229530" y="495921"/>
                    <a:pt x="210765" y="493730"/>
                    <a:pt x="192763" y="489539"/>
                  </a:cubicBezTo>
                  <a:close/>
                  <a:moveTo>
                    <a:pt x="248770" y="143496"/>
                  </a:moveTo>
                  <a:cubicBezTo>
                    <a:pt x="190858" y="143496"/>
                    <a:pt x="143995" y="190359"/>
                    <a:pt x="143995" y="248271"/>
                  </a:cubicBezTo>
                  <a:cubicBezTo>
                    <a:pt x="143995" y="306183"/>
                    <a:pt x="190858" y="353046"/>
                    <a:pt x="248770" y="353046"/>
                  </a:cubicBezTo>
                  <a:cubicBezTo>
                    <a:pt x="306682" y="353046"/>
                    <a:pt x="353545" y="306183"/>
                    <a:pt x="353545" y="248271"/>
                  </a:cubicBezTo>
                  <a:cubicBezTo>
                    <a:pt x="353545" y="190359"/>
                    <a:pt x="306682" y="143496"/>
                    <a:pt x="248770" y="143496"/>
                  </a:cubicBezTo>
                  <a:close/>
                  <a:moveTo>
                    <a:pt x="367833" y="114921"/>
                  </a:moveTo>
                  <a:cubicBezTo>
                    <a:pt x="359927" y="114921"/>
                    <a:pt x="353545" y="121303"/>
                    <a:pt x="353545" y="129209"/>
                  </a:cubicBezTo>
                  <a:cubicBezTo>
                    <a:pt x="353545" y="137114"/>
                    <a:pt x="359927" y="143496"/>
                    <a:pt x="367833" y="143496"/>
                  </a:cubicBezTo>
                  <a:cubicBezTo>
                    <a:pt x="375738" y="143496"/>
                    <a:pt x="382120" y="137114"/>
                    <a:pt x="382120" y="129209"/>
                  </a:cubicBezTo>
                  <a:cubicBezTo>
                    <a:pt x="382120" y="121303"/>
                    <a:pt x="375738" y="114921"/>
                    <a:pt x="367833" y="114921"/>
                  </a:cubicBezTo>
                  <a:close/>
                </a:path>
              </a:pathLst>
            </a:custGeom>
            <a:solidFill>
              <a:srgbClr val="FFFFFF"/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3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35" name="ïṧļïde">
              <a:extLst>
                <a:ext uri="{FF2B5EF4-FFF2-40B4-BE49-F238E27FC236}">
                  <a16:creationId xmlns:a16="http://schemas.microsoft.com/office/drawing/2014/main" id="{181BBAB7-7083-46CB-895A-037303D64C1E}"/>
                </a:ext>
              </a:extLst>
            </p:cNvPr>
            <p:cNvSpPr/>
            <p:nvPr/>
          </p:nvSpPr>
          <p:spPr>
            <a:xfrm>
              <a:off x="6531532" y="4576158"/>
              <a:ext cx="178001" cy="148188"/>
            </a:xfrm>
            <a:custGeom>
              <a:avLst/>
              <a:gdLst>
                <a:gd name="connsiteX0" fmla="*/ 483573 w 526297"/>
                <a:gd name="connsiteY0" fmla="*/ 133971 h 438150"/>
                <a:gd name="connsiteX1" fmla="*/ 527674 w 526297"/>
                <a:gd name="connsiteY1" fmla="*/ 178072 h 438150"/>
                <a:gd name="connsiteX2" fmla="*/ 527579 w 526297"/>
                <a:gd name="connsiteY2" fmla="*/ 181501 h 438150"/>
                <a:gd name="connsiteX3" fmla="*/ 514244 w 526297"/>
                <a:gd name="connsiteY3" fmla="*/ 355237 h 438150"/>
                <a:gd name="connsiteX4" fmla="*/ 485764 w 526297"/>
                <a:gd name="connsiteY4" fmla="*/ 381621 h 438150"/>
                <a:gd name="connsiteX5" fmla="*/ 454998 w 526297"/>
                <a:gd name="connsiteY5" fmla="*/ 381621 h 438150"/>
                <a:gd name="connsiteX6" fmla="*/ 454998 w 526297"/>
                <a:gd name="connsiteY6" fmla="*/ 438771 h 438150"/>
                <a:gd name="connsiteX7" fmla="*/ 435948 w 526297"/>
                <a:gd name="connsiteY7" fmla="*/ 438771 h 438150"/>
                <a:gd name="connsiteX8" fmla="*/ 435948 w 526297"/>
                <a:gd name="connsiteY8" fmla="*/ 381621 h 438150"/>
                <a:gd name="connsiteX9" fmla="*/ 93048 w 526297"/>
                <a:gd name="connsiteY9" fmla="*/ 381621 h 438150"/>
                <a:gd name="connsiteX10" fmla="*/ 93048 w 526297"/>
                <a:gd name="connsiteY10" fmla="*/ 438771 h 438150"/>
                <a:gd name="connsiteX11" fmla="*/ 73998 w 526297"/>
                <a:gd name="connsiteY11" fmla="*/ 438771 h 438150"/>
                <a:gd name="connsiteX12" fmla="*/ 73998 w 526297"/>
                <a:gd name="connsiteY12" fmla="*/ 381621 h 438150"/>
                <a:gd name="connsiteX13" fmla="*/ 43328 w 526297"/>
                <a:gd name="connsiteY13" fmla="*/ 381621 h 438150"/>
                <a:gd name="connsiteX14" fmla="*/ 14848 w 526297"/>
                <a:gd name="connsiteY14" fmla="*/ 355237 h 438150"/>
                <a:gd name="connsiteX15" fmla="*/ 1513 w 526297"/>
                <a:gd name="connsiteY15" fmla="*/ 181501 h 438150"/>
                <a:gd name="connsiteX16" fmla="*/ 42089 w 526297"/>
                <a:gd name="connsiteY16" fmla="*/ 134162 h 438150"/>
                <a:gd name="connsiteX17" fmla="*/ 45518 w 526297"/>
                <a:gd name="connsiteY17" fmla="*/ 134066 h 438150"/>
                <a:gd name="connsiteX18" fmla="*/ 101906 w 526297"/>
                <a:gd name="connsiteY18" fmla="*/ 180834 h 438150"/>
                <a:gd name="connsiteX19" fmla="*/ 121623 w 526297"/>
                <a:gd name="connsiteY19" fmla="*/ 286371 h 438150"/>
                <a:gd name="connsiteX20" fmla="*/ 407373 w 526297"/>
                <a:gd name="connsiteY20" fmla="*/ 286371 h 438150"/>
                <a:gd name="connsiteX21" fmla="*/ 427185 w 526297"/>
                <a:gd name="connsiteY21" fmla="*/ 180739 h 438150"/>
                <a:gd name="connsiteX22" fmla="*/ 483573 w 526297"/>
                <a:gd name="connsiteY22" fmla="*/ 133971 h 438150"/>
                <a:gd name="connsiteX23" fmla="*/ 416898 w 526297"/>
                <a:gd name="connsiteY23" fmla="*/ 621 h 438150"/>
                <a:gd name="connsiteX24" fmla="*/ 483573 w 526297"/>
                <a:gd name="connsiteY24" fmla="*/ 67296 h 438150"/>
                <a:gd name="connsiteX25" fmla="*/ 483573 w 526297"/>
                <a:gd name="connsiteY25" fmla="*/ 115397 h 438150"/>
                <a:gd name="connsiteX26" fmla="*/ 476429 w 526297"/>
                <a:gd name="connsiteY26" fmla="*/ 114921 h 438150"/>
                <a:gd name="connsiteX27" fmla="*/ 412040 w 526297"/>
                <a:gd name="connsiteY27" fmla="*/ 166451 h 438150"/>
                <a:gd name="connsiteX28" fmla="*/ 411564 w 526297"/>
                <a:gd name="connsiteY28" fmla="*/ 168737 h 438150"/>
                <a:gd name="connsiteX29" fmla="*/ 393086 w 526297"/>
                <a:gd name="connsiteY29" fmla="*/ 267321 h 438150"/>
                <a:gd name="connsiteX30" fmla="*/ 135911 w 526297"/>
                <a:gd name="connsiteY30" fmla="*/ 267321 h 438150"/>
                <a:gd name="connsiteX31" fmla="*/ 117432 w 526297"/>
                <a:gd name="connsiteY31" fmla="*/ 168737 h 438150"/>
                <a:gd name="connsiteX32" fmla="*/ 52567 w 526297"/>
                <a:gd name="connsiteY32" fmla="*/ 114921 h 438150"/>
                <a:gd name="connsiteX33" fmla="*/ 54948 w 526297"/>
                <a:gd name="connsiteY33" fmla="*/ 67296 h 438150"/>
                <a:gd name="connsiteX34" fmla="*/ 121623 w 526297"/>
                <a:gd name="connsiteY34" fmla="*/ 621 h 438150"/>
                <a:gd name="connsiteX35" fmla="*/ 416898 w 526297"/>
                <a:gd name="connsiteY35" fmla="*/ 621 h 438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526297" h="438150">
                  <a:moveTo>
                    <a:pt x="483573" y="133971"/>
                  </a:moveTo>
                  <a:cubicBezTo>
                    <a:pt x="507957" y="133971"/>
                    <a:pt x="527674" y="153688"/>
                    <a:pt x="527674" y="178072"/>
                  </a:cubicBezTo>
                  <a:cubicBezTo>
                    <a:pt x="527674" y="179215"/>
                    <a:pt x="527674" y="180358"/>
                    <a:pt x="527579" y="181501"/>
                  </a:cubicBezTo>
                  <a:lnTo>
                    <a:pt x="514244" y="355237"/>
                  </a:lnTo>
                  <a:cubicBezTo>
                    <a:pt x="513101" y="370096"/>
                    <a:pt x="500718" y="381621"/>
                    <a:pt x="485764" y="381621"/>
                  </a:cubicBezTo>
                  <a:lnTo>
                    <a:pt x="454998" y="381621"/>
                  </a:lnTo>
                  <a:lnTo>
                    <a:pt x="454998" y="438771"/>
                  </a:lnTo>
                  <a:lnTo>
                    <a:pt x="435948" y="438771"/>
                  </a:lnTo>
                  <a:lnTo>
                    <a:pt x="435948" y="381621"/>
                  </a:lnTo>
                  <a:lnTo>
                    <a:pt x="93048" y="381621"/>
                  </a:lnTo>
                  <a:lnTo>
                    <a:pt x="93048" y="438771"/>
                  </a:lnTo>
                  <a:lnTo>
                    <a:pt x="73998" y="438771"/>
                  </a:lnTo>
                  <a:lnTo>
                    <a:pt x="73998" y="381621"/>
                  </a:lnTo>
                  <a:lnTo>
                    <a:pt x="43328" y="381621"/>
                  </a:lnTo>
                  <a:cubicBezTo>
                    <a:pt x="28373" y="381621"/>
                    <a:pt x="15991" y="370096"/>
                    <a:pt x="14848" y="355237"/>
                  </a:cubicBezTo>
                  <a:lnTo>
                    <a:pt x="1513" y="181501"/>
                  </a:lnTo>
                  <a:cubicBezTo>
                    <a:pt x="-392" y="157212"/>
                    <a:pt x="17801" y="135971"/>
                    <a:pt x="42089" y="134162"/>
                  </a:cubicBezTo>
                  <a:cubicBezTo>
                    <a:pt x="43232" y="134066"/>
                    <a:pt x="44375" y="134066"/>
                    <a:pt x="45518" y="134066"/>
                  </a:cubicBezTo>
                  <a:cubicBezTo>
                    <a:pt x="73141" y="134066"/>
                    <a:pt x="96858" y="153688"/>
                    <a:pt x="101906" y="180834"/>
                  </a:cubicBezTo>
                  <a:lnTo>
                    <a:pt x="121623" y="286371"/>
                  </a:lnTo>
                  <a:lnTo>
                    <a:pt x="407373" y="286371"/>
                  </a:lnTo>
                  <a:lnTo>
                    <a:pt x="427185" y="180739"/>
                  </a:lnTo>
                  <a:cubicBezTo>
                    <a:pt x="432233" y="153592"/>
                    <a:pt x="455951" y="133971"/>
                    <a:pt x="483573" y="133971"/>
                  </a:cubicBezTo>
                  <a:close/>
                  <a:moveTo>
                    <a:pt x="416898" y="621"/>
                  </a:moveTo>
                  <a:cubicBezTo>
                    <a:pt x="453760" y="621"/>
                    <a:pt x="483573" y="30434"/>
                    <a:pt x="483573" y="67296"/>
                  </a:cubicBezTo>
                  <a:lnTo>
                    <a:pt x="483573" y="115397"/>
                  </a:lnTo>
                  <a:cubicBezTo>
                    <a:pt x="481192" y="115112"/>
                    <a:pt x="478811" y="114921"/>
                    <a:pt x="476429" y="114921"/>
                  </a:cubicBezTo>
                  <a:cubicBezTo>
                    <a:pt x="445473" y="114921"/>
                    <a:pt x="418803" y="136448"/>
                    <a:pt x="412040" y="166451"/>
                  </a:cubicBezTo>
                  <a:lnTo>
                    <a:pt x="411564" y="168737"/>
                  </a:lnTo>
                  <a:lnTo>
                    <a:pt x="393086" y="267321"/>
                  </a:lnTo>
                  <a:lnTo>
                    <a:pt x="135911" y="267321"/>
                  </a:lnTo>
                  <a:lnTo>
                    <a:pt x="117432" y="168737"/>
                  </a:lnTo>
                  <a:cubicBezTo>
                    <a:pt x="111622" y="137495"/>
                    <a:pt x="84285" y="114921"/>
                    <a:pt x="52567" y="114921"/>
                  </a:cubicBezTo>
                  <a:lnTo>
                    <a:pt x="54948" y="67296"/>
                  </a:lnTo>
                  <a:cubicBezTo>
                    <a:pt x="54948" y="30434"/>
                    <a:pt x="84761" y="621"/>
                    <a:pt x="121623" y="621"/>
                  </a:cubicBezTo>
                  <a:lnTo>
                    <a:pt x="416898" y="621"/>
                  </a:lnTo>
                  <a:close/>
                </a:path>
              </a:pathLst>
            </a:custGeom>
            <a:solidFill>
              <a:srgbClr val="FFFFFF"/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38" name="íšḻíďê">
              <a:extLst>
                <a:ext uri="{FF2B5EF4-FFF2-40B4-BE49-F238E27FC236}">
                  <a16:creationId xmlns:a16="http://schemas.microsoft.com/office/drawing/2014/main" id="{2C0F2ACB-20A2-4069-A6D1-D321A9A4B357}"/>
                </a:ext>
              </a:extLst>
            </p:cNvPr>
            <p:cNvSpPr/>
            <p:nvPr/>
          </p:nvSpPr>
          <p:spPr>
            <a:xfrm>
              <a:off x="9312268" y="4582557"/>
              <a:ext cx="178001" cy="141741"/>
            </a:xfrm>
            <a:custGeom>
              <a:avLst/>
              <a:gdLst>
                <a:gd name="connsiteX0" fmla="*/ 486767 w 514350"/>
                <a:gd name="connsiteY0" fmla="*/ 621 h 409575"/>
                <a:gd name="connsiteX1" fmla="*/ 515342 w 514350"/>
                <a:gd name="connsiteY1" fmla="*/ 29196 h 409575"/>
                <a:gd name="connsiteX2" fmla="*/ 515342 w 514350"/>
                <a:gd name="connsiteY2" fmla="*/ 324471 h 409575"/>
                <a:gd name="connsiteX3" fmla="*/ 486767 w 514350"/>
                <a:gd name="connsiteY3" fmla="*/ 353046 h 409575"/>
                <a:gd name="connsiteX4" fmla="*/ 192159 w 514350"/>
                <a:gd name="connsiteY4" fmla="*/ 353046 h 409575"/>
                <a:gd name="connsiteX5" fmla="*/ 115387 w 514350"/>
                <a:gd name="connsiteY5" fmla="*/ 410196 h 409575"/>
                <a:gd name="connsiteX6" fmla="*/ 115387 w 514350"/>
                <a:gd name="connsiteY6" fmla="*/ 353046 h 409575"/>
                <a:gd name="connsiteX7" fmla="*/ 29567 w 514350"/>
                <a:gd name="connsiteY7" fmla="*/ 353046 h 409575"/>
                <a:gd name="connsiteX8" fmla="*/ 992 w 514350"/>
                <a:gd name="connsiteY8" fmla="*/ 324471 h 409575"/>
                <a:gd name="connsiteX9" fmla="*/ 992 w 514350"/>
                <a:gd name="connsiteY9" fmla="*/ 29196 h 409575"/>
                <a:gd name="connsiteX10" fmla="*/ 29567 w 514350"/>
                <a:gd name="connsiteY10" fmla="*/ 621 h 409575"/>
                <a:gd name="connsiteX11" fmla="*/ 486767 w 514350"/>
                <a:gd name="connsiteY11" fmla="*/ 621 h 409575"/>
                <a:gd name="connsiteX12" fmla="*/ 124817 w 514350"/>
                <a:gd name="connsiteY12" fmla="*/ 143496 h 409575"/>
                <a:gd name="connsiteX13" fmla="*/ 91480 w 514350"/>
                <a:gd name="connsiteY13" fmla="*/ 176834 h 409575"/>
                <a:gd name="connsiteX14" fmla="*/ 124817 w 514350"/>
                <a:gd name="connsiteY14" fmla="*/ 210171 h 409575"/>
                <a:gd name="connsiteX15" fmla="*/ 158155 w 514350"/>
                <a:gd name="connsiteY15" fmla="*/ 176834 h 409575"/>
                <a:gd name="connsiteX16" fmla="*/ 124817 w 514350"/>
                <a:gd name="connsiteY16" fmla="*/ 143496 h 409575"/>
                <a:gd name="connsiteX17" fmla="*/ 258167 w 514350"/>
                <a:gd name="connsiteY17" fmla="*/ 143496 h 409575"/>
                <a:gd name="connsiteX18" fmla="*/ 224830 w 514350"/>
                <a:gd name="connsiteY18" fmla="*/ 176834 h 409575"/>
                <a:gd name="connsiteX19" fmla="*/ 258167 w 514350"/>
                <a:gd name="connsiteY19" fmla="*/ 210171 h 409575"/>
                <a:gd name="connsiteX20" fmla="*/ 291505 w 514350"/>
                <a:gd name="connsiteY20" fmla="*/ 176834 h 409575"/>
                <a:gd name="connsiteX21" fmla="*/ 258167 w 514350"/>
                <a:gd name="connsiteY21" fmla="*/ 143496 h 409575"/>
                <a:gd name="connsiteX22" fmla="*/ 391517 w 514350"/>
                <a:gd name="connsiteY22" fmla="*/ 143496 h 409575"/>
                <a:gd name="connsiteX23" fmla="*/ 358180 w 514350"/>
                <a:gd name="connsiteY23" fmla="*/ 176834 h 409575"/>
                <a:gd name="connsiteX24" fmla="*/ 391517 w 514350"/>
                <a:gd name="connsiteY24" fmla="*/ 210171 h 409575"/>
                <a:gd name="connsiteX25" fmla="*/ 424855 w 514350"/>
                <a:gd name="connsiteY25" fmla="*/ 176834 h 409575"/>
                <a:gd name="connsiteX26" fmla="*/ 391517 w 514350"/>
                <a:gd name="connsiteY26" fmla="*/ 143496 h 409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14350" h="409575">
                  <a:moveTo>
                    <a:pt x="486767" y="621"/>
                  </a:moveTo>
                  <a:cubicBezTo>
                    <a:pt x="502579" y="621"/>
                    <a:pt x="515342" y="13385"/>
                    <a:pt x="515342" y="29196"/>
                  </a:cubicBezTo>
                  <a:lnTo>
                    <a:pt x="515342" y="324471"/>
                  </a:lnTo>
                  <a:cubicBezTo>
                    <a:pt x="515342" y="340282"/>
                    <a:pt x="502579" y="353046"/>
                    <a:pt x="486767" y="353046"/>
                  </a:cubicBezTo>
                  <a:lnTo>
                    <a:pt x="192159" y="353046"/>
                  </a:lnTo>
                  <a:lnTo>
                    <a:pt x="115387" y="410196"/>
                  </a:lnTo>
                  <a:lnTo>
                    <a:pt x="115387" y="353046"/>
                  </a:lnTo>
                  <a:lnTo>
                    <a:pt x="29567" y="353046"/>
                  </a:lnTo>
                  <a:cubicBezTo>
                    <a:pt x="13755" y="353046"/>
                    <a:pt x="992" y="340282"/>
                    <a:pt x="992" y="324471"/>
                  </a:cubicBezTo>
                  <a:lnTo>
                    <a:pt x="992" y="29196"/>
                  </a:lnTo>
                  <a:cubicBezTo>
                    <a:pt x="992" y="13385"/>
                    <a:pt x="13755" y="621"/>
                    <a:pt x="29567" y="621"/>
                  </a:cubicBezTo>
                  <a:lnTo>
                    <a:pt x="486767" y="621"/>
                  </a:lnTo>
                  <a:close/>
                  <a:moveTo>
                    <a:pt x="124817" y="143496"/>
                  </a:moveTo>
                  <a:cubicBezTo>
                    <a:pt x="106434" y="143496"/>
                    <a:pt x="91480" y="158450"/>
                    <a:pt x="91480" y="176834"/>
                  </a:cubicBezTo>
                  <a:cubicBezTo>
                    <a:pt x="91480" y="195217"/>
                    <a:pt x="106434" y="210171"/>
                    <a:pt x="124817" y="210171"/>
                  </a:cubicBezTo>
                  <a:cubicBezTo>
                    <a:pt x="143200" y="210171"/>
                    <a:pt x="158155" y="195217"/>
                    <a:pt x="158155" y="176834"/>
                  </a:cubicBezTo>
                  <a:cubicBezTo>
                    <a:pt x="158155" y="158450"/>
                    <a:pt x="143200" y="143496"/>
                    <a:pt x="124817" y="143496"/>
                  </a:cubicBezTo>
                  <a:close/>
                  <a:moveTo>
                    <a:pt x="258167" y="143496"/>
                  </a:moveTo>
                  <a:cubicBezTo>
                    <a:pt x="239784" y="143496"/>
                    <a:pt x="224830" y="158450"/>
                    <a:pt x="224830" y="176834"/>
                  </a:cubicBezTo>
                  <a:cubicBezTo>
                    <a:pt x="224830" y="195217"/>
                    <a:pt x="239784" y="210171"/>
                    <a:pt x="258167" y="210171"/>
                  </a:cubicBezTo>
                  <a:cubicBezTo>
                    <a:pt x="276550" y="210171"/>
                    <a:pt x="291505" y="195217"/>
                    <a:pt x="291505" y="176834"/>
                  </a:cubicBezTo>
                  <a:cubicBezTo>
                    <a:pt x="291505" y="158450"/>
                    <a:pt x="276550" y="143496"/>
                    <a:pt x="258167" y="143496"/>
                  </a:cubicBezTo>
                  <a:close/>
                  <a:moveTo>
                    <a:pt x="391517" y="143496"/>
                  </a:moveTo>
                  <a:cubicBezTo>
                    <a:pt x="373134" y="143496"/>
                    <a:pt x="358180" y="158450"/>
                    <a:pt x="358180" y="176834"/>
                  </a:cubicBezTo>
                  <a:cubicBezTo>
                    <a:pt x="358180" y="195217"/>
                    <a:pt x="373134" y="210171"/>
                    <a:pt x="391517" y="210171"/>
                  </a:cubicBezTo>
                  <a:cubicBezTo>
                    <a:pt x="409900" y="210171"/>
                    <a:pt x="424855" y="195217"/>
                    <a:pt x="424855" y="176834"/>
                  </a:cubicBezTo>
                  <a:cubicBezTo>
                    <a:pt x="424855" y="158450"/>
                    <a:pt x="409900" y="143496"/>
                    <a:pt x="391517" y="143496"/>
                  </a:cubicBezTo>
                  <a:close/>
                </a:path>
              </a:pathLst>
            </a:custGeom>
            <a:solidFill>
              <a:srgbClr val="FFFFFF"/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id="{12F71E6B-D68F-4A50-9FA3-1E948637CABF}"/>
              </a:ext>
            </a:extLst>
          </p:cNvPr>
          <p:cNvSpPr txBox="1"/>
          <p:nvPr/>
        </p:nvSpPr>
        <p:spPr>
          <a:xfrm>
            <a:off x="587615" y="306753"/>
            <a:ext cx="4831408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第一节 认识数字营销</a:t>
            </a:r>
            <a:endParaRPr lang="en-US" altLang="zh-CN" sz="3600" b="1" dirty="0">
              <a:solidFill>
                <a:schemeClr val="accent1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90AD1301-0737-47A8-ABC8-D56A07D1CC4C}"/>
              </a:ext>
            </a:extLst>
          </p:cNvPr>
          <p:cNvSpPr/>
          <p:nvPr/>
        </p:nvSpPr>
        <p:spPr>
          <a:xfrm>
            <a:off x="997285" y="1674833"/>
            <a:ext cx="2892550" cy="525465"/>
          </a:xfrm>
          <a:prstGeom prst="rect">
            <a:avLst/>
          </a:prstGeom>
        </p:spPr>
        <p:txBody>
          <a:bodyPr wrap="square" anchor="b" anchorCtr="0">
            <a:no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</a:rPr>
              <a:t>（一） 数字营销的概念</a:t>
            </a:r>
            <a:endParaRPr lang="en-US" altLang="zh-CN" sz="2000" b="1" dirty="0">
              <a:solidFill>
                <a:srgbClr val="000000"/>
              </a:solidFill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6BF06293-BFF9-4C78-B470-52D6EF05CC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19698" y="3378625"/>
            <a:ext cx="8542015" cy="266510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87687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išľïd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iśḻîďè"/>
          <p:cNvGrpSpPr/>
          <p:nvPr/>
        </p:nvGrpSpPr>
        <p:grpSpPr>
          <a:xfrm>
            <a:off x="587615" y="1151613"/>
            <a:ext cx="8938251" cy="3737567"/>
            <a:chOff x="552018" y="1004861"/>
            <a:chExt cx="8938251" cy="3737567"/>
          </a:xfrm>
        </p:grpSpPr>
        <p:sp>
          <p:nvSpPr>
            <p:cNvPr id="25" name="iṥlïḑé">
              <a:extLst>
                <a:ext uri="{FF2B5EF4-FFF2-40B4-BE49-F238E27FC236}">
                  <a16:creationId xmlns:a16="http://schemas.microsoft.com/office/drawing/2014/main" id="{6BF5EDC4-9BB1-4F3B-B19A-6E6F7D038695}"/>
                </a:ext>
              </a:extLst>
            </p:cNvPr>
            <p:cNvSpPr txBox="1"/>
            <p:nvPr/>
          </p:nvSpPr>
          <p:spPr>
            <a:xfrm>
              <a:off x="552018" y="1004861"/>
              <a:ext cx="4116528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 defTabSz="913765">
                <a:buSzPct val="25000"/>
                <a:defRPr/>
              </a:pPr>
              <a:r>
                <a:rPr lang="zh-CN" altLang="en-US" sz="2800" b="1" dirty="0"/>
                <a:t>一、 数字营销的内涵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29" name="iṣľiḋé">
              <a:extLst>
                <a:ext uri="{FF2B5EF4-FFF2-40B4-BE49-F238E27FC236}">
                  <a16:creationId xmlns:a16="http://schemas.microsoft.com/office/drawing/2014/main" id="{882D3CE6-DC39-486F-9B75-BB742EA26630}"/>
                </a:ext>
              </a:extLst>
            </p:cNvPr>
            <p:cNvSpPr/>
            <p:nvPr/>
          </p:nvSpPr>
          <p:spPr>
            <a:xfrm>
              <a:off x="961688" y="4580328"/>
              <a:ext cx="178001" cy="133500"/>
            </a:xfrm>
            <a:custGeom>
              <a:avLst/>
              <a:gdLst>
                <a:gd name="connsiteX0" fmla="*/ 505433 w 533400"/>
                <a:gd name="connsiteY0" fmla="*/ 621 h 400050"/>
                <a:gd name="connsiteX1" fmla="*/ 534008 w 533400"/>
                <a:gd name="connsiteY1" fmla="*/ 29196 h 400050"/>
                <a:gd name="connsiteX2" fmla="*/ 534008 w 533400"/>
                <a:gd name="connsiteY2" fmla="*/ 372096 h 400050"/>
                <a:gd name="connsiteX3" fmla="*/ 505433 w 533400"/>
                <a:gd name="connsiteY3" fmla="*/ 400671 h 400050"/>
                <a:gd name="connsiteX4" fmla="*/ 29183 w 533400"/>
                <a:gd name="connsiteY4" fmla="*/ 400671 h 400050"/>
                <a:gd name="connsiteX5" fmla="*/ 608 w 533400"/>
                <a:gd name="connsiteY5" fmla="*/ 372096 h 400050"/>
                <a:gd name="connsiteX6" fmla="*/ 608 w 533400"/>
                <a:gd name="connsiteY6" fmla="*/ 29196 h 400050"/>
                <a:gd name="connsiteX7" fmla="*/ 29183 w 533400"/>
                <a:gd name="connsiteY7" fmla="*/ 621 h 400050"/>
                <a:gd name="connsiteX8" fmla="*/ 505433 w 533400"/>
                <a:gd name="connsiteY8" fmla="*/ 621 h 400050"/>
                <a:gd name="connsiteX9" fmla="*/ 391419 w 533400"/>
                <a:gd name="connsiteY9" fmla="*/ 198646 h 400050"/>
                <a:gd name="connsiteX10" fmla="*/ 351414 w 533400"/>
                <a:gd name="connsiteY10" fmla="*/ 204170 h 400050"/>
                <a:gd name="connsiteX11" fmla="*/ 351414 w 533400"/>
                <a:gd name="connsiteY11" fmla="*/ 204170 h 400050"/>
                <a:gd name="connsiteX12" fmla="*/ 267118 w 533400"/>
                <a:gd name="connsiteY12" fmla="*/ 315613 h 400050"/>
                <a:gd name="connsiteX13" fmla="*/ 264641 w 533400"/>
                <a:gd name="connsiteY13" fmla="*/ 318470 h 400050"/>
                <a:gd name="connsiteX14" fmla="*/ 224255 w 533400"/>
                <a:gd name="connsiteY14" fmla="*/ 318756 h 400050"/>
                <a:gd name="connsiteX15" fmla="*/ 224255 w 533400"/>
                <a:gd name="connsiteY15" fmla="*/ 318756 h 400050"/>
                <a:gd name="connsiteX16" fmla="*/ 162152 w 533400"/>
                <a:gd name="connsiteY16" fmla="*/ 257415 h 400050"/>
                <a:gd name="connsiteX17" fmla="*/ 160247 w 533400"/>
                <a:gd name="connsiteY17" fmla="*/ 255701 h 400050"/>
                <a:gd name="connsiteX18" fmla="*/ 120052 w 533400"/>
                <a:gd name="connsiteY18" fmla="*/ 259606 h 400050"/>
                <a:gd name="connsiteX19" fmla="*/ 120052 w 533400"/>
                <a:gd name="connsiteY19" fmla="*/ 259606 h 400050"/>
                <a:gd name="connsiteX20" fmla="*/ 32517 w 533400"/>
                <a:gd name="connsiteY20" fmla="*/ 366095 h 400050"/>
                <a:gd name="connsiteX21" fmla="*/ 30326 w 533400"/>
                <a:gd name="connsiteY21" fmla="*/ 372096 h 400050"/>
                <a:gd name="connsiteX22" fmla="*/ 39851 w 533400"/>
                <a:gd name="connsiteY22" fmla="*/ 381621 h 400050"/>
                <a:gd name="connsiteX23" fmla="*/ 39851 w 533400"/>
                <a:gd name="connsiteY23" fmla="*/ 381621 h 400050"/>
                <a:gd name="connsiteX24" fmla="*/ 497242 w 533400"/>
                <a:gd name="connsiteY24" fmla="*/ 381621 h 400050"/>
                <a:gd name="connsiteX25" fmla="*/ 502480 w 533400"/>
                <a:gd name="connsiteY25" fmla="*/ 380002 h 400050"/>
                <a:gd name="connsiteX26" fmla="*/ 505147 w 533400"/>
                <a:gd name="connsiteY26" fmla="*/ 366762 h 400050"/>
                <a:gd name="connsiteX27" fmla="*/ 505147 w 533400"/>
                <a:gd name="connsiteY27" fmla="*/ 366762 h 400050"/>
                <a:gd name="connsiteX28" fmla="*/ 397991 w 533400"/>
                <a:gd name="connsiteY28" fmla="*/ 205504 h 400050"/>
                <a:gd name="connsiteX29" fmla="*/ 391419 w 533400"/>
                <a:gd name="connsiteY29" fmla="*/ 198646 h 400050"/>
                <a:gd name="connsiteX30" fmla="*/ 95858 w 533400"/>
                <a:gd name="connsiteY30" fmla="*/ 57771 h 400050"/>
                <a:gd name="connsiteX31" fmla="*/ 57758 w 533400"/>
                <a:gd name="connsiteY31" fmla="*/ 95871 h 400050"/>
                <a:gd name="connsiteX32" fmla="*/ 95858 w 533400"/>
                <a:gd name="connsiteY32" fmla="*/ 133971 h 400050"/>
                <a:gd name="connsiteX33" fmla="*/ 133958 w 533400"/>
                <a:gd name="connsiteY33" fmla="*/ 95871 h 400050"/>
                <a:gd name="connsiteX34" fmla="*/ 95858 w 533400"/>
                <a:gd name="connsiteY34" fmla="*/ 57771 h 400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33400" h="400050">
                  <a:moveTo>
                    <a:pt x="505433" y="621"/>
                  </a:moveTo>
                  <a:cubicBezTo>
                    <a:pt x="521245" y="621"/>
                    <a:pt x="534008" y="13385"/>
                    <a:pt x="534008" y="29196"/>
                  </a:cubicBezTo>
                  <a:lnTo>
                    <a:pt x="534008" y="372096"/>
                  </a:lnTo>
                  <a:cubicBezTo>
                    <a:pt x="534008" y="387907"/>
                    <a:pt x="521245" y="400671"/>
                    <a:pt x="505433" y="400671"/>
                  </a:cubicBezTo>
                  <a:lnTo>
                    <a:pt x="29183" y="400671"/>
                  </a:lnTo>
                  <a:cubicBezTo>
                    <a:pt x="13371" y="400671"/>
                    <a:pt x="608" y="387907"/>
                    <a:pt x="608" y="372096"/>
                  </a:cubicBezTo>
                  <a:lnTo>
                    <a:pt x="608" y="29196"/>
                  </a:lnTo>
                  <a:cubicBezTo>
                    <a:pt x="608" y="13385"/>
                    <a:pt x="13371" y="621"/>
                    <a:pt x="29183" y="621"/>
                  </a:cubicBezTo>
                  <a:lnTo>
                    <a:pt x="505433" y="621"/>
                  </a:lnTo>
                  <a:close/>
                  <a:moveTo>
                    <a:pt x="391419" y="198646"/>
                  </a:moveTo>
                  <a:cubicBezTo>
                    <a:pt x="378846" y="189121"/>
                    <a:pt x="360939" y="191597"/>
                    <a:pt x="351414" y="204170"/>
                  </a:cubicBezTo>
                  <a:lnTo>
                    <a:pt x="351414" y="204170"/>
                  </a:lnTo>
                  <a:lnTo>
                    <a:pt x="267118" y="315613"/>
                  </a:lnTo>
                  <a:cubicBezTo>
                    <a:pt x="266355" y="316660"/>
                    <a:pt x="265498" y="317518"/>
                    <a:pt x="264641" y="318470"/>
                  </a:cubicBezTo>
                  <a:cubicBezTo>
                    <a:pt x="253592" y="329710"/>
                    <a:pt x="235495" y="329805"/>
                    <a:pt x="224255" y="318756"/>
                  </a:cubicBezTo>
                  <a:lnTo>
                    <a:pt x="224255" y="318756"/>
                  </a:lnTo>
                  <a:lnTo>
                    <a:pt x="162152" y="257415"/>
                  </a:lnTo>
                  <a:cubicBezTo>
                    <a:pt x="161485" y="256844"/>
                    <a:pt x="160914" y="256177"/>
                    <a:pt x="160247" y="255701"/>
                  </a:cubicBezTo>
                  <a:cubicBezTo>
                    <a:pt x="148055" y="245699"/>
                    <a:pt x="130053" y="247414"/>
                    <a:pt x="120052" y="259606"/>
                  </a:cubicBezTo>
                  <a:lnTo>
                    <a:pt x="120052" y="259606"/>
                  </a:lnTo>
                  <a:lnTo>
                    <a:pt x="32517" y="366095"/>
                  </a:lnTo>
                  <a:cubicBezTo>
                    <a:pt x="31088" y="367810"/>
                    <a:pt x="30326" y="369905"/>
                    <a:pt x="30326" y="372096"/>
                  </a:cubicBezTo>
                  <a:cubicBezTo>
                    <a:pt x="30326" y="377335"/>
                    <a:pt x="34612" y="381621"/>
                    <a:pt x="39851" y="381621"/>
                  </a:cubicBezTo>
                  <a:lnTo>
                    <a:pt x="39851" y="381621"/>
                  </a:lnTo>
                  <a:lnTo>
                    <a:pt x="497242" y="381621"/>
                  </a:lnTo>
                  <a:cubicBezTo>
                    <a:pt x="499146" y="381621"/>
                    <a:pt x="500956" y="381050"/>
                    <a:pt x="502480" y="380002"/>
                  </a:cubicBezTo>
                  <a:cubicBezTo>
                    <a:pt x="506862" y="377049"/>
                    <a:pt x="508005" y="371144"/>
                    <a:pt x="505147" y="366762"/>
                  </a:cubicBezTo>
                  <a:lnTo>
                    <a:pt x="505147" y="366762"/>
                  </a:lnTo>
                  <a:lnTo>
                    <a:pt x="397991" y="205504"/>
                  </a:lnTo>
                  <a:cubicBezTo>
                    <a:pt x="396181" y="202932"/>
                    <a:pt x="393990" y="200551"/>
                    <a:pt x="391419" y="198646"/>
                  </a:cubicBezTo>
                  <a:close/>
                  <a:moveTo>
                    <a:pt x="95858" y="57771"/>
                  </a:moveTo>
                  <a:cubicBezTo>
                    <a:pt x="74808" y="57771"/>
                    <a:pt x="57758" y="74821"/>
                    <a:pt x="57758" y="95871"/>
                  </a:cubicBezTo>
                  <a:cubicBezTo>
                    <a:pt x="57758" y="116921"/>
                    <a:pt x="74808" y="133971"/>
                    <a:pt x="95858" y="133971"/>
                  </a:cubicBezTo>
                  <a:cubicBezTo>
                    <a:pt x="116908" y="133971"/>
                    <a:pt x="133958" y="116921"/>
                    <a:pt x="133958" y="95871"/>
                  </a:cubicBezTo>
                  <a:cubicBezTo>
                    <a:pt x="133958" y="74821"/>
                    <a:pt x="116908" y="57771"/>
                    <a:pt x="95858" y="57771"/>
                  </a:cubicBezTo>
                  <a:close/>
                </a:path>
              </a:pathLst>
            </a:custGeom>
            <a:solidFill>
              <a:srgbClr val="FFFFFF"/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32" name="íṣḷîḍê">
              <a:extLst>
                <a:ext uri="{FF2B5EF4-FFF2-40B4-BE49-F238E27FC236}">
                  <a16:creationId xmlns:a16="http://schemas.microsoft.com/office/drawing/2014/main" id="{E23A0E36-8009-47CC-85F4-F13B1FA4B3DE}"/>
                </a:ext>
              </a:extLst>
            </p:cNvPr>
            <p:cNvSpPr/>
            <p:nvPr/>
          </p:nvSpPr>
          <p:spPr>
            <a:xfrm>
              <a:off x="3754417" y="4564427"/>
              <a:ext cx="162386" cy="178001"/>
            </a:xfrm>
            <a:custGeom>
              <a:avLst/>
              <a:gdLst>
                <a:gd name="connsiteX0" fmla="*/ 248770 w 495300"/>
                <a:gd name="connsiteY0" fmla="*/ 621 h 542925"/>
                <a:gd name="connsiteX1" fmla="*/ 496420 w 495300"/>
                <a:gd name="connsiteY1" fmla="*/ 248271 h 542925"/>
                <a:gd name="connsiteX2" fmla="*/ 323827 w 495300"/>
                <a:gd name="connsiteY2" fmla="*/ 484396 h 542925"/>
                <a:gd name="connsiteX3" fmla="*/ 346973 w 495300"/>
                <a:gd name="connsiteY3" fmla="*/ 524496 h 542925"/>
                <a:gd name="connsiteX4" fmla="*/ 420220 w 495300"/>
                <a:gd name="connsiteY4" fmla="*/ 524496 h 542925"/>
                <a:gd name="connsiteX5" fmla="*/ 420220 w 495300"/>
                <a:gd name="connsiteY5" fmla="*/ 543546 h 542925"/>
                <a:gd name="connsiteX6" fmla="*/ 77320 w 495300"/>
                <a:gd name="connsiteY6" fmla="*/ 543546 h 542925"/>
                <a:gd name="connsiteX7" fmla="*/ 77320 w 495300"/>
                <a:gd name="connsiteY7" fmla="*/ 524496 h 542925"/>
                <a:gd name="connsiteX8" fmla="*/ 150567 w 495300"/>
                <a:gd name="connsiteY8" fmla="*/ 524496 h 542925"/>
                <a:gd name="connsiteX9" fmla="*/ 173713 w 495300"/>
                <a:gd name="connsiteY9" fmla="*/ 484396 h 542925"/>
                <a:gd name="connsiteX10" fmla="*/ 1120 w 495300"/>
                <a:gd name="connsiteY10" fmla="*/ 248271 h 542925"/>
                <a:gd name="connsiteX11" fmla="*/ 248770 w 495300"/>
                <a:gd name="connsiteY11" fmla="*/ 621 h 542925"/>
                <a:gd name="connsiteX12" fmla="*/ 192763 w 495300"/>
                <a:gd name="connsiteY12" fmla="*/ 489539 h 542925"/>
                <a:gd name="connsiteX13" fmla="*/ 172570 w 495300"/>
                <a:gd name="connsiteY13" fmla="*/ 524496 h 542925"/>
                <a:gd name="connsiteX14" fmla="*/ 324970 w 495300"/>
                <a:gd name="connsiteY14" fmla="*/ 524496 h 542925"/>
                <a:gd name="connsiteX15" fmla="*/ 304777 w 495300"/>
                <a:gd name="connsiteY15" fmla="*/ 489539 h 542925"/>
                <a:gd name="connsiteX16" fmla="*/ 248770 w 495300"/>
                <a:gd name="connsiteY16" fmla="*/ 495921 h 542925"/>
                <a:gd name="connsiteX17" fmla="*/ 192763 w 495300"/>
                <a:gd name="connsiteY17" fmla="*/ 489539 h 542925"/>
                <a:gd name="connsiteX18" fmla="*/ 248770 w 495300"/>
                <a:gd name="connsiteY18" fmla="*/ 143496 h 542925"/>
                <a:gd name="connsiteX19" fmla="*/ 143995 w 495300"/>
                <a:gd name="connsiteY19" fmla="*/ 248271 h 542925"/>
                <a:gd name="connsiteX20" fmla="*/ 248770 w 495300"/>
                <a:gd name="connsiteY20" fmla="*/ 353046 h 542925"/>
                <a:gd name="connsiteX21" fmla="*/ 353545 w 495300"/>
                <a:gd name="connsiteY21" fmla="*/ 248271 h 542925"/>
                <a:gd name="connsiteX22" fmla="*/ 248770 w 495300"/>
                <a:gd name="connsiteY22" fmla="*/ 143496 h 542925"/>
                <a:gd name="connsiteX23" fmla="*/ 367833 w 495300"/>
                <a:gd name="connsiteY23" fmla="*/ 114921 h 542925"/>
                <a:gd name="connsiteX24" fmla="*/ 353545 w 495300"/>
                <a:gd name="connsiteY24" fmla="*/ 129209 h 542925"/>
                <a:gd name="connsiteX25" fmla="*/ 367833 w 495300"/>
                <a:gd name="connsiteY25" fmla="*/ 143496 h 542925"/>
                <a:gd name="connsiteX26" fmla="*/ 382120 w 495300"/>
                <a:gd name="connsiteY26" fmla="*/ 129209 h 542925"/>
                <a:gd name="connsiteX27" fmla="*/ 367833 w 495300"/>
                <a:gd name="connsiteY27" fmla="*/ 114921 h 542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495300" h="542925">
                  <a:moveTo>
                    <a:pt x="248770" y="621"/>
                  </a:moveTo>
                  <a:cubicBezTo>
                    <a:pt x="385549" y="621"/>
                    <a:pt x="496420" y="111492"/>
                    <a:pt x="496420" y="248271"/>
                  </a:cubicBezTo>
                  <a:cubicBezTo>
                    <a:pt x="496420" y="358856"/>
                    <a:pt x="423935" y="452582"/>
                    <a:pt x="323827" y="484396"/>
                  </a:cubicBezTo>
                  <a:lnTo>
                    <a:pt x="346973" y="524496"/>
                  </a:lnTo>
                  <a:lnTo>
                    <a:pt x="420220" y="524496"/>
                  </a:lnTo>
                  <a:lnTo>
                    <a:pt x="420220" y="543546"/>
                  </a:lnTo>
                  <a:lnTo>
                    <a:pt x="77320" y="543546"/>
                  </a:lnTo>
                  <a:lnTo>
                    <a:pt x="77320" y="524496"/>
                  </a:lnTo>
                  <a:lnTo>
                    <a:pt x="150567" y="524496"/>
                  </a:lnTo>
                  <a:lnTo>
                    <a:pt x="173713" y="484396"/>
                  </a:lnTo>
                  <a:cubicBezTo>
                    <a:pt x="73605" y="452582"/>
                    <a:pt x="1120" y="358856"/>
                    <a:pt x="1120" y="248271"/>
                  </a:cubicBezTo>
                  <a:cubicBezTo>
                    <a:pt x="1120" y="111492"/>
                    <a:pt x="111991" y="621"/>
                    <a:pt x="248770" y="621"/>
                  </a:cubicBezTo>
                  <a:close/>
                  <a:moveTo>
                    <a:pt x="192763" y="489539"/>
                  </a:moveTo>
                  <a:lnTo>
                    <a:pt x="172570" y="524496"/>
                  </a:lnTo>
                  <a:lnTo>
                    <a:pt x="324970" y="524496"/>
                  </a:lnTo>
                  <a:lnTo>
                    <a:pt x="304777" y="489539"/>
                  </a:lnTo>
                  <a:cubicBezTo>
                    <a:pt x="286775" y="493730"/>
                    <a:pt x="268010" y="495921"/>
                    <a:pt x="248770" y="495921"/>
                  </a:cubicBezTo>
                  <a:cubicBezTo>
                    <a:pt x="229530" y="495921"/>
                    <a:pt x="210765" y="493730"/>
                    <a:pt x="192763" y="489539"/>
                  </a:cubicBezTo>
                  <a:close/>
                  <a:moveTo>
                    <a:pt x="248770" y="143496"/>
                  </a:moveTo>
                  <a:cubicBezTo>
                    <a:pt x="190858" y="143496"/>
                    <a:pt x="143995" y="190359"/>
                    <a:pt x="143995" y="248271"/>
                  </a:cubicBezTo>
                  <a:cubicBezTo>
                    <a:pt x="143995" y="306183"/>
                    <a:pt x="190858" y="353046"/>
                    <a:pt x="248770" y="353046"/>
                  </a:cubicBezTo>
                  <a:cubicBezTo>
                    <a:pt x="306682" y="353046"/>
                    <a:pt x="353545" y="306183"/>
                    <a:pt x="353545" y="248271"/>
                  </a:cubicBezTo>
                  <a:cubicBezTo>
                    <a:pt x="353545" y="190359"/>
                    <a:pt x="306682" y="143496"/>
                    <a:pt x="248770" y="143496"/>
                  </a:cubicBezTo>
                  <a:close/>
                  <a:moveTo>
                    <a:pt x="367833" y="114921"/>
                  </a:moveTo>
                  <a:cubicBezTo>
                    <a:pt x="359927" y="114921"/>
                    <a:pt x="353545" y="121303"/>
                    <a:pt x="353545" y="129209"/>
                  </a:cubicBezTo>
                  <a:cubicBezTo>
                    <a:pt x="353545" y="137114"/>
                    <a:pt x="359927" y="143496"/>
                    <a:pt x="367833" y="143496"/>
                  </a:cubicBezTo>
                  <a:cubicBezTo>
                    <a:pt x="375738" y="143496"/>
                    <a:pt x="382120" y="137114"/>
                    <a:pt x="382120" y="129209"/>
                  </a:cubicBezTo>
                  <a:cubicBezTo>
                    <a:pt x="382120" y="121303"/>
                    <a:pt x="375738" y="114921"/>
                    <a:pt x="367833" y="114921"/>
                  </a:cubicBezTo>
                  <a:close/>
                </a:path>
              </a:pathLst>
            </a:custGeom>
            <a:solidFill>
              <a:srgbClr val="FFFFFF"/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3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35" name="ïṧļïde">
              <a:extLst>
                <a:ext uri="{FF2B5EF4-FFF2-40B4-BE49-F238E27FC236}">
                  <a16:creationId xmlns:a16="http://schemas.microsoft.com/office/drawing/2014/main" id="{181BBAB7-7083-46CB-895A-037303D64C1E}"/>
                </a:ext>
              </a:extLst>
            </p:cNvPr>
            <p:cNvSpPr/>
            <p:nvPr/>
          </p:nvSpPr>
          <p:spPr>
            <a:xfrm>
              <a:off x="6531532" y="4576158"/>
              <a:ext cx="178001" cy="148188"/>
            </a:xfrm>
            <a:custGeom>
              <a:avLst/>
              <a:gdLst>
                <a:gd name="connsiteX0" fmla="*/ 483573 w 526297"/>
                <a:gd name="connsiteY0" fmla="*/ 133971 h 438150"/>
                <a:gd name="connsiteX1" fmla="*/ 527674 w 526297"/>
                <a:gd name="connsiteY1" fmla="*/ 178072 h 438150"/>
                <a:gd name="connsiteX2" fmla="*/ 527579 w 526297"/>
                <a:gd name="connsiteY2" fmla="*/ 181501 h 438150"/>
                <a:gd name="connsiteX3" fmla="*/ 514244 w 526297"/>
                <a:gd name="connsiteY3" fmla="*/ 355237 h 438150"/>
                <a:gd name="connsiteX4" fmla="*/ 485764 w 526297"/>
                <a:gd name="connsiteY4" fmla="*/ 381621 h 438150"/>
                <a:gd name="connsiteX5" fmla="*/ 454998 w 526297"/>
                <a:gd name="connsiteY5" fmla="*/ 381621 h 438150"/>
                <a:gd name="connsiteX6" fmla="*/ 454998 w 526297"/>
                <a:gd name="connsiteY6" fmla="*/ 438771 h 438150"/>
                <a:gd name="connsiteX7" fmla="*/ 435948 w 526297"/>
                <a:gd name="connsiteY7" fmla="*/ 438771 h 438150"/>
                <a:gd name="connsiteX8" fmla="*/ 435948 w 526297"/>
                <a:gd name="connsiteY8" fmla="*/ 381621 h 438150"/>
                <a:gd name="connsiteX9" fmla="*/ 93048 w 526297"/>
                <a:gd name="connsiteY9" fmla="*/ 381621 h 438150"/>
                <a:gd name="connsiteX10" fmla="*/ 93048 w 526297"/>
                <a:gd name="connsiteY10" fmla="*/ 438771 h 438150"/>
                <a:gd name="connsiteX11" fmla="*/ 73998 w 526297"/>
                <a:gd name="connsiteY11" fmla="*/ 438771 h 438150"/>
                <a:gd name="connsiteX12" fmla="*/ 73998 w 526297"/>
                <a:gd name="connsiteY12" fmla="*/ 381621 h 438150"/>
                <a:gd name="connsiteX13" fmla="*/ 43328 w 526297"/>
                <a:gd name="connsiteY13" fmla="*/ 381621 h 438150"/>
                <a:gd name="connsiteX14" fmla="*/ 14848 w 526297"/>
                <a:gd name="connsiteY14" fmla="*/ 355237 h 438150"/>
                <a:gd name="connsiteX15" fmla="*/ 1513 w 526297"/>
                <a:gd name="connsiteY15" fmla="*/ 181501 h 438150"/>
                <a:gd name="connsiteX16" fmla="*/ 42089 w 526297"/>
                <a:gd name="connsiteY16" fmla="*/ 134162 h 438150"/>
                <a:gd name="connsiteX17" fmla="*/ 45518 w 526297"/>
                <a:gd name="connsiteY17" fmla="*/ 134066 h 438150"/>
                <a:gd name="connsiteX18" fmla="*/ 101906 w 526297"/>
                <a:gd name="connsiteY18" fmla="*/ 180834 h 438150"/>
                <a:gd name="connsiteX19" fmla="*/ 121623 w 526297"/>
                <a:gd name="connsiteY19" fmla="*/ 286371 h 438150"/>
                <a:gd name="connsiteX20" fmla="*/ 407373 w 526297"/>
                <a:gd name="connsiteY20" fmla="*/ 286371 h 438150"/>
                <a:gd name="connsiteX21" fmla="*/ 427185 w 526297"/>
                <a:gd name="connsiteY21" fmla="*/ 180739 h 438150"/>
                <a:gd name="connsiteX22" fmla="*/ 483573 w 526297"/>
                <a:gd name="connsiteY22" fmla="*/ 133971 h 438150"/>
                <a:gd name="connsiteX23" fmla="*/ 416898 w 526297"/>
                <a:gd name="connsiteY23" fmla="*/ 621 h 438150"/>
                <a:gd name="connsiteX24" fmla="*/ 483573 w 526297"/>
                <a:gd name="connsiteY24" fmla="*/ 67296 h 438150"/>
                <a:gd name="connsiteX25" fmla="*/ 483573 w 526297"/>
                <a:gd name="connsiteY25" fmla="*/ 115397 h 438150"/>
                <a:gd name="connsiteX26" fmla="*/ 476429 w 526297"/>
                <a:gd name="connsiteY26" fmla="*/ 114921 h 438150"/>
                <a:gd name="connsiteX27" fmla="*/ 412040 w 526297"/>
                <a:gd name="connsiteY27" fmla="*/ 166451 h 438150"/>
                <a:gd name="connsiteX28" fmla="*/ 411564 w 526297"/>
                <a:gd name="connsiteY28" fmla="*/ 168737 h 438150"/>
                <a:gd name="connsiteX29" fmla="*/ 393086 w 526297"/>
                <a:gd name="connsiteY29" fmla="*/ 267321 h 438150"/>
                <a:gd name="connsiteX30" fmla="*/ 135911 w 526297"/>
                <a:gd name="connsiteY30" fmla="*/ 267321 h 438150"/>
                <a:gd name="connsiteX31" fmla="*/ 117432 w 526297"/>
                <a:gd name="connsiteY31" fmla="*/ 168737 h 438150"/>
                <a:gd name="connsiteX32" fmla="*/ 52567 w 526297"/>
                <a:gd name="connsiteY32" fmla="*/ 114921 h 438150"/>
                <a:gd name="connsiteX33" fmla="*/ 54948 w 526297"/>
                <a:gd name="connsiteY33" fmla="*/ 67296 h 438150"/>
                <a:gd name="connsiteX34" fmla="*/ 121623 w 526297"/>
                <a:gd name="connsiteY34" fmla="*/ 621 h 438150"/>
                <a:gd name="connsiteX35" fmla="*/ 416898 w 526297"/>
                <a:gd name="connsiteY35" fmla="*/ 621 h 438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526297" h="438150">
                  <a:moveTo>
                    <a:pt x="483573" y="133971"/>
                  </a:moveTo>
                  <a:cubicBezTo>
                    <a:pt x="507957" y="133971"/>
                    <a:pt x="527674" y="153688"/>
                    <a:pt x="527674" y="178072"/>
                  </a:cubicBezTo>
                  <a:cubicBezTo>
                    <a:pt x="527674" y="179215"/>
                    <a:pt x="527674" y="180358"/>
                    <a:pt x="527579" y="181501"/>
                  </a:cubicBezTo>
                  <a:lnTo>
                    <a:pt x="514244" y="355237"/>
                  </a:lnTo>
                  <a:cubicBezTo>
                    <a:pt x="513101" y="370096"/>
                    <a:pt x="500718" y="381621"/>
                    <a:pt x="485764" y="381621"/>
                  </a:cubicBezTo>
                  <a:lnTo>
                    <a:pt x="454998" y="381621"/>
                  </a:lnTo>
                  <a:lnTo>
                    <a:pt x="454998" y="438771"/>
                  </a:lnTo>
                  <a:lnTo>
                    <a:pt x="435948" y="438771"/>
                  </a:lnTo>
                  <a:lnTo>
                    <a:pt x="435948" y="381621"/>
                  </a:lnTo>
                  <a:lnTo>
                    <a:pt x="93048" y="381621"/>
                  </a:lnTo>
                  <a:lnTo>
                    <a:pt x="93048" y="438771"/>
                  </a:lnTo>
                  <a:lnTo>
                    <a:pt x="73998" y="438771"/>
                  </a:lnTo>
                  <a:lnTo>
                    <a:pt x="73998" y="381621"/>
                  </a:lnTo>
                  <a:lnTo>
                    <a:pt x="43328" y="381621"/>
                  </a:lnTo>
                  <a:cubicBezTo>
                    <a:pt x="28373" y="381621"/>
                    <a:pt x="15991" y="370096"/>
                    <a:pt x="14848" y="355237"/>
                  </a:cubicBezTo>
                  <a:lnTo>
                    <a:pt x="1513" y="181501"/>
                  </a:lnTo>
                  <a:cubicBezTo>
                    <a:pt x="-392" y="157212"/>
                    <a:pt x="17801" y="135971"/>
                    <a:pt x="42089" y="134162"/>
                  </a:cubicBezTo>
                  <a:cubicBezTo>
                    <a:pt x="43232" y="134066"/>
                    <a:pt x="44375" y="134066"/>
                    <a:pt x="45518" y="134066"/>
                  </a:cubicBezTo>
                  <a:cubicBezTo>
                    <a:pt x="73141" y="134066"/>
                    <a:pt x="96858" y="153688"/>
                    <a:pt x="101906" y="180834"/>
                  </a:cubicBezTo>
                  <a:lnTo>
                    <a:pt x="121623" y="286371"/>
                  </a:lnTo>
                  <a:lnTo>
                    <a:pt x="407373" y="286371"/>
                  </a:lnTo>
                  <a:lnTo>
                    <a:pt x="427185" y="180739"/>
                  </a:lnTo>
                  <a:cubicBezTo>
                    <a:pt x="432233" y="153592"/>
                    <a:pt x="455951" y="133971"/>
                    <a:pt x="483573" y="133971"/>
                  </a:cubicBezTo>
                  <a:close/>
                  <a:moveTo>
                    <a:pt x="416898" y="621"/>
                  </a:moveTo>
                  <a:cubicBezTo>
                    <a:pt x="453760" y="621"/>
                    <a:pt x="483573" y="30434"/>
                    <a:pt x="483573" y="67296"/>
                  </a:cubicBezTo>
                  <a:lnTo>
                    <a:pt x="483573" y="115397"/>
                  </a:lnTo>
                  <a:cubicBezTo>
                    <a:pt x="481192" y="115112"/>
                    <a:pt x="478811" y="114921"/>
                    <a:pt x="476429" y="114921"/>
                  </a:cubicBezTo>
                  <a:cubicBezTo>
                    <a:pt x="445473" y="114921"/>
                    <a:pt x="418803" y="136448"/>
                    <a:pt x="412040" y="166451"/>
                  </a:cubicBezTo>
                  <a:lnTo>
                    <a:pt x="411564" y="168737"/>
                  </a:lnTo>
                  <a:lnTo>
                    <a:pt x="393086" y="267321"/>
                  </a:lnTo>
                  <a:lnTo>
                    <a:pt x="135911" y="267321"/>
                  </a:lnTo>
                  <a:lnTo>
                    <a:pt x="117432" y="168737"/>
                  </a:lnTo>
                  <a:cubicBezTo>
                    <a:pt x="111622" y="137495"/>
                    <a:pt x="84285" y="114921"/>
                    <a:pt x="52567" y="114921"/>
                  </a:cubicBezTo>
                  <a:lnTo>
                    <a:pt x="54948" y="67296"/>
                  </a:lnTo>
                  <a:cubicBezTo>
                    <a:pt x="54948" y="30434"/>
                    <a:pt x="84761" y="621"/>
                    <a:pt x="121623" y="621"/>
                  </a:cubicBezTo>
                  <a:lnTo>
                    <a:pt x="416898" y="621"/>
                  </a:lnTo>
                  <a:close/>
                </a:path>
              </a:pathLst>
            </a:custGeom>
            <a:solidFill>
              <a:srgbClr val="FFFFFF"/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38" name="íšḻíďê">
              <a:extLst>
                <a:ext uri="{FF2B5EF4-FFF2-40B4-BE49-F238E27FC236}">
                  <a16:creationId xmlns:a16="http://schemas.microsoft.com/office/drawing/2014/main" id="{2C0F2ACB-20A2-4069-A6D1-D321A9A4B357}"/>
                </a:ext>
              </a:extLst>
            </p:cNvPr>
            <p:cNvSpPr/>
            <p:nvPr/>
          </p:nvSpPr>
          <p:spPr>
            <a:xfrm>
              <a:off x="9312268" y="4582557"/>
              <a:ext cx="178001" cy="141741"/>
            </a:xfrm>
            <a:custGeom>
              <a:avLst/>
              <a:gdLst>
                <a:gd name="connsiteX0" fmla="*/ 486767 w 514350"/>
                <a:gd name="connsiteY0" fmla="*/ 621 h 409575"/>
                <a:gd name="connsiteX1" fmla="*/ 515342 w 514350"/>
                <a:gd name="connsiteY1" fmla="*/ 29196 h 409575"/>
                <a:gd name="connsiteX2" fmla="*/ 515342 w 514350"/>
                <a:gd name="connsiteY2" fmla="*/ 324471 h 409575"/>
                <a:gd name="connsiteX3" fmla="*/ 486767 w 514350"/>
                <a:gd name="connsiteY3" fmla="*/ 353046 h 409575"/>
                <a:gd name="connsiteX4" fmla="*/ 192159 w 514350"/>
                <a:gd name="connsiteY4" fmla="*/ 353046 h 409575"/>
                <a:gd name="connsiteX5" fmla="*/ 115387 w 514350"/>
                <a:gd name="connsiteY5" fmla="*/ 410196 h 409575"/>
                <a:gd name="connsiteX6" fmla="*/ 115387 w 514350"/>
                <a:gd name="connsiteY6" fmla="*/ 353046 h 409575"/>
                <a:gd name="connsiteX7" fmla="*/ 29567 w 514350"/>
                <a:gd name="connsiteY7" fmla="*/ 353046 h 409575"/>
                <a:gd name="connsiteX8" fmla="*/ 992 w 514350"/>
                <a:gd name="connsiteY8" fmla="*/ 324471 h 409575"/>
                <a:gd name="connsiteX9" fmla="*/ 992 w 514350"/>
                <a:gd name="connsiteY9" fmla="*/ 29196 h 409575"/>
                <a:gd name="connsiteX10" fmla="*/ 29567 w 514350"/>
                <a:gd name="connsiteY10" fmla="*/ 621 h 409575"/>
                <a:gd name="connsiteX11" fmla="*/ 486767 w 514350"/>
                <a:gd name="connsiteY11" fmla="*/ 621 h 409575"/>
                <a:gd name="connsiteX12" fmla="*/ 124817 w 514350"/>
                <a:gd name="connsiteY12" fmla="*/ 143496 h 409575"/>
                <a:gd name="connsiteX13" fmla="*/ 91480 w 514350"/>
                <a:gd name="connsiteY13" fmla="*/ 176834 h 409575"/>
                <a:gd name="connsiteX14" fmla="*/ 124817 w 514350"/>
                <a:gd name="connsiteY14" fmla="*/ 210171 h 409575"/>
                <a:gd name="connsiteX15" fmla="*/ 158155 w 514350"/>
                <a:gd name="connsiteY15" fmla="*/ 176834 h 409575"/>
                <a:gd name="connsiteX16" fmla="*/ 124817 w 514350"/>
                <a:gd name="connsiteY16" fmla="*/ 143496 h 409575"/>
                <a:gd name="connsiteX17" fmla="*/ 258167 w 514350"/>
                <a:gd name="connsiteY17" fmla="*/ 143496 h 409575"/>
                <a:gd name="connsiteX18" fmla="*/ 224830 w 514350"/>
                <a:gd name="connsiteY18" fmla="*/ 176834 h 409575"/>
                <a:gd name="connsiteX19" fmla="*/ 258167 w 514350"/>
                <a:gd name="connsiteY19" fmla="*/ 210171 h 409575"/>
                <a:gd name="connsiteX20" fmla="*/ 291505 w 514350"/>
                <a:gd name="connsiteY20" fmla="*/ 176834 h 409575"/>
                <a:gd name="connsiteX21" fmla="*/ 258167 w 514350"/>
                <a:gd name="connsiteY21" fmla="*/ 143496 h 409575"/>
                <a:gd name="connsiteX22" fmla="*/ 391517 w 514350"/>
                <a:gd name="connsiteY22" fmla="*/ 143496 h 409575"/>
                <a:gd name="connsiteX23" fmla="*/ 358180 w 514350"/>
                <a:gd name="connsiteY23" fmla="*/ 176834 h 409575"/>
                <a:gd name="connsiteX24" fmla="*/ 391517 w 514350"/>
                <a:gd name="connsiteY24" fmla="*/ 210171 h 409575"/>
                <a:gd name="connsiteX25" fmla="*/ 424855 w 514350"/>
                <a:gd name="connsiteY25" fmla="*/ 176834 h 409575"/>
                <a:gd name="connsiteX26" fmla="*/ 391517 w 514350"/>
                <a:gd name="connsiteY26" fmla="*/ 143496 h 409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14350" h="409575">
                  <a:moveTo>
                    <a:pt x="486767" y="621"/>
                  </a:moveTo>
                  <a:cubicBezTo>
                    <a:pt x="502579" y="621"/>
                    <a:pt x="515342" y="13385"/>
                    <a:pt x="515342" y="29196"/>
                  </a:cubicBezTo>
                  <a:lnTo>
                    <a:pt x="515342" y="324471"/>
                  </a:lnTo>
                  <a:cubicBezTo>
                    <a:pt x="515342" y="340282"/>
                    <a:pt x="502579" y="353046"/>
                    <a:pt x="486767" y="353046"/>
                  </a:cubicBezTo>
                  <a:lnTo>
                    <a:pt x="192159" y="353046"/>
                  </a:lnTo>
                  <a:lnTo>
                    <a:pt x="115387" y="410196"/>
                  </a:lnTo>
                  <a:lnTo>
                    <a:pt x="115387" y="353046"/>
                  </a:lnTo>
                  <a:lnTo>
                    <a:pt x="29567" y="353046"/>
                  </a:lnTo>
                  <a:cubicBezTo>
                    <a:pt x="13755" y="353046"/>
                    <a:pt x="992" y="340282"/>
                    <a:pt x="992" y="324471"/>
                  </a:cubicBezTo>
                  <a:lnTo>
                    <a:pt x="992" y="29196"/>
                  </a:lnTo>
                  <a:cubicBezTo>
                    <a:pt x="992" y="13385"/>
                    <a:pt x="13755" y="621"/>
                    <a:pt x="29567" y="621"/>
                  </a:cubicBezTo>
                  <a:lnTo>
                    <a:pt x="486767" y="621"/>
                  </a:lnTo>
                  <a:close/>
                  <a:moveTo>
                    <a:pt x="124817" y="143496"/>
                  </a:moveTo>
                  <a:cubicBezTo>
                    <a:pt x="106434" y="143496"/>
                    <a:pt x="91480" y="158450"/>
                    <a:pt x="91480" y="176834"/>
                  </a:cubicBezTo>
                  <a:cubicBezTo>
                    <a:pt x="91480" y="195217"/>
                    <a:pt x="106434" y="210171"/>
                    <a:pt x="124817" y="210171"/>
                  </a:cubicBezTo>
                  <a:cubicBezTo>
                    <a:pt x="143200" y="210171"/>
                    <a:pt x="158155" y="195217"/>
                    <a:pt x="158155" y="176834"/>
                  </a:cubicBezTo>
                  <a:cubicBezTo>
                    <a:pt x="158155" y="158450"/>
                    <a:pt x="143200" y="143496"/>
                    <a:pt x="124817" y="143496"/>
                  </a:cubicBezTo>
                  <a:close/>
                  <a:moveTo>
                    <a:pt x="258167" y="143496"/>
                  </a:moveTo>
                  <a:cubicBezTo>
                    <a:pt x="239784" y="143496"/>
                    <a:pt x="224830" y="158450"/>
                    <a:pt x="224830" y="176834"/>
                  </a:cubicBezTo>
                  <a:cubicBezTo>
                    <a:pt x="224830" y="195217"/>
                    <a:pt x="239784" y="210171"/>
                    <a:pt x="258167" y="210171"/>
                  </a:cubicBezTo>
                  <a:cubicBezTo>
                    <a:pt x="276550" y="210171"/>
                    <a:pt x="291505" y="195217"/>
                    <a:pt x="291505" y="176834"/>
                  </a:cubicBezTo>
                  <a:cubicBezTo>
                    <a:pt x="291505" y="158450"/>
                    <a:pt x="276550" y="143496"/>
                    <a:pt x="258167" y="143496"/>
                  </a:cubicBezTo>
                  <a:close/>
                  <a:moveTo>
                    <a:pt x="391517" y="143496"/>
                  </a:moveTo>
                  <a:cubicBezTo>
                    <a:pt x="373134" y="143496"/>
                    <a:pt x="358180" y="158450"/>
                    <a:pt x="358180" y="176834"/>
                  </a:cubicBezTo>
                  <a:cubicBezTo>
                    <a:pt x="358180" y="195217"/>
                    <a:pt x="373134" y="210171"/>
                    <a:pt x="391517" y="210171"/>
                  </a:cubicBezTo>
                  <a:cubicBezTo>
                    <a:pt x="409900" y="210171"/>
                    <a:pt x="424855" y="195217"/>
                    <a:pt x="424855" y="176834"/>
                  </a:cubicBezTo>
                  <a:cubicBezTo>
                    <a:pt x="424855" y="158450"/>
                    <a:pt x="409900" y="143496"/>
                    <a:pt x="391517" y="143496"/>
                  </a:cubicBezTo>
                  <a:close/>
                </a:path>
              </a:pathLst>
            </a:custGeom>
            <a:solidFill>
              <a:srgbClr val="FFFFFF"/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id="{12F71E6B-D68F-4A50-9FA3-1E948637CABF}"/>
              </a:ext>
            </a:extLst>
          </p:cNvPr>
          <p:cNvSpPr txBox="1"/>
          <p:nvPr/>
        </p:nvSpPr>
        <p:spPr>
          <a:xfrm>
            <a:off x="587615" y="306753"/>
            <a:ext cx="4831408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第一节 认识数字营销</a:t>
            </a:r>
            <a:endParaRPr lang="en-US" altLang="zh-CN" sz="3600" b="1" dirty="0">
              <a:solidFill>
                <a:schemeClr val="accent1">
                  <a:lumMod val="75000"/>
                </a:schemeClr>
              </a:solidFill>
              <a:latin typeface="+mn-ea"/>
            </a:endParaRPr>
          </a:p>
        </p:txBody>
      </p:sp>
      <p:pic>
        <p:nvPicPr>
          <p:cNvPr id="4" name="第九章 数字时代的4R营销模式">
            <a:hlinkClick r:id="" action="ppaction://media"/>
            <a:extLst>
              <a:ext uri="{FF2B5EF4-FFF2-40B4-BE49-F238E27FC236}">
                <a16:creationId xmlns:a16="http://schemas.microsoft.com/office/drawing/2014/main" id="{F8FF9AAC-380B-4B80-8853-8B9C838CFB71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139605" y="2286739"/>
            <a:ext cx="7912789" cy="4450944"/>
          </a:xfrm>
          <a:prstGeom prst="rect">
            <a:avLst/>
          </a:prstGeom>
        </p:spPr>
      </p:pic>
      <p:sp>
        <p:nvSpPr>
          <p:cNvPr id="39" name="矩形 38">
            <a:extLst>
              <a:ext uri="{FF2B5EF4-FFF2-40B4-BE49-F238E27FC236}">
                <a16:creationId xmlns:a16="http://schemas.microsoft.com/office/drawing/2014/main" id="{17A6FDB6-C0DB-4785-84F1-60F59972B4E4}"/>
              </a:ext>
            </a:extLst>
          </p:cNvPr>
          <p:cNvSpPr/>
          <p:nvPr/>
        </p:nvSpPr>
        <p:spPr>
          <a:xfrm>
            <a:off x="997285" y="1674833"/>
            <a:ext cx="3689683" cy="440325"/>
          </a:xfrm>
          <a:prstGeom prst="rect">
            <a:avLst/>
          </a:prstGeom>
        </p:spPr>
        <p:txBody>
          <a:bodyPr wrap="square" anchor="b" anchorCtr="0">
            <a:noAutofit/>
          </a:bodyPr>
          <a:lstStyle/>
          <a:p>
            <a:pPr lvl="0" algn="ctr"/>
            <a:r>
              <a:rPr lang="zh-CN" altLang="en-US" sz="2000" b="1" dirty="0">
                <a:solidFill>
                  <a:srgbClr val="000000"/>
                </a:solidFill>
              </a:rPr>
              <a:t>（二） 数字时代的</a:t>
            </a:r>
            <a:r>
              <a:rPr lang="en-US" altLang="zh-CN" sz="2000" b="1" dirty="0">
                <a:solidFill>
                  <a:srgbClr val="000000"/>
                </a:solidFill>
              </a:rPr>
              <a:t>4R</a:t>
            </a:r>
            <a:r>
              <a:rPr lang="zh-CN" altLang="en-US" sz="2000" b="1" dirty="0">
                <a:solidFill>
                  <a:srgbClr val="000000"/>
                </a:solidFill>
              </a:rPr>
              <a:t>营销模式</a:t>
            </a:r>
            <a:endParaRPr lang="en-US" altLang="zh-CN" sz="2000" b="1" dirty="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788626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134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Sľiḓe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íṧḻïḍé">
            <a:extLst>
              <a:ext uri="{FF2B5EF4-FFF2-40B4-BE49-F238E27FC236}">
                <a16:creationId xmlns:a16="http://schemas.microsoft.com/office/drawing/2014/main" id="{2F2D3A24-DDF2-4DD7-ADCA-1830E5011885}"/>
              </a:ext>
            </a:extLst>
          </p:cNvPr>
          <p:cNvGrpSpPr/>
          <p:nvPr/>
        </p:nvGrpSpPr>
        <p:grpSpPr>
          <a:xfrm>
            <a:off x="6863886" y="3989538"/>
            <a:ext cx="2993961" cy="400110"/>
            <a:chOff x="660400" y="2391626"/>
            <a:chExt cx="2993961" cy="400110"/>
          </a:xfrm>
        </p:grpSpPr>
        <p:sp>
          <p:nvSpPr>
            <p:cNvPr id="30" name="î$ļíḍê">
              <a:extLst>
                <a:ext uri="{FF2B5EF4-FFF2-40B4-BE49-F238E27FC236}">
                  <a16:creationId xmlns:a16="http://schemas.microsoft.com/office/drawing/2014/main" id="{78F6AB28-3412-4031-849D-353E1200AA0C}"/>
                </a:ext>
              </a:extLst>
            </p:cNvPr>
            <p:cNvSpPr txBox="1"/>
            <p:nvPr/>
          </p:nvSpPr>
          <p:spPr>
            <a:xfrm>
              <a:off x="927674" y="2391626"/>
              <a:ext cx="2726687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/>
                <a:t>数据算法化</a:t>
              </a:r>
              <a:endParaRPr lang="en-GB" sz="2000" b="1" dirty="0"/>
            </a:p>
          </p:txBody>
        </p:sp>
        <p:sp>
          <p:nvSpPr>
            <p:cNvPr id="31" name="išļïde">
              <a:extLst>
                <a:ext uri="{FF2B5EF4-FFF2-40B4-BE49-F238E27FC236}">
                  <a16:creationId xmlns:a16="http://schemas.microsoft.com/office/drawing/2014/main" id="{3306CBB7-E516-49E0-83F9-B005ED5E99F7}"/>
                </a:ext>
              </a:extLst>
            </p:cNvPr>
            <p:cNvSpPr/>
            <p:nvPr/>
          </p:nvSpPr>
          <p:spPr>
            <a:xfrm>
              <a:off x="660400" y="2502694"/>
              <a:ext cx="148940" cy="14894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4" name="iSḻíḍè">
            <a:extLst>
              <a:ext uri="{FF2B5EF4-FFF2-40B4-BE49-F238E27FC236}">
                <a16:creationId xmlns:a16="http://schemas.microsoft.com/office/drawing/2014/main" id="{89B71045-8B1E-485C-B97A-47EA2FE687EB}"/>
              </a:ext>
            </a:extLst>
          </p:cNvPr>
          <p:cNvGrpSpPr/>
          <p:nvPr/>
        </p:nvGrpSpPr>
        <p:grpSpPr>
          <a:xfrm>
            <a:off x="1669087" y="5183284"/>
            <a:ext cx="3908361" cy="400110"/>
            <a:chOff x="660400" y="3314956"/>
            <a:chExt cx="3908361" cy="400110"/>
          </a:xfrm>
        </p:grpSpPr>
        <p:sp>
          <p:nvSpPr>
            <p:cNvPr id="28" name="ïSliďé">
              <a:extLst>
                <a:ext uri="{FF2B5EF4-FFF2-40B4-BE49-F238E27FC236}">
                  <a16:creationId xmlns:a16="http://schemas.microsoft.com/office/drawing/2014/main" id="{56D334F6-6096-4BD4-A28D-3DCE64CAD9C4}"/>
                </a:ext>
              </a:extLst>
            </p:cNvPr>
            <p:cNvSpPr txBox="1"/>
            <p:nvPr/>
          </p:nvSpPr>
          <p:spPr>
            <a:xfrm>
              <a:off x="927673" y="3314956"/>
              <a:ext cx="364108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/>
                <a:t>营销智能化</a:t>
              </a:r>
              <a:endParaRPr lang="en-GB" sz="2000" b="1" dirty="0"/>
            </a:p>
          </p:txBody>
        </p:sp>
        <p:sp>
          <p:nvSpPr>
            <p:cNvPr id="29" name="ïš1îḓè">
              <a:extLst>
                <a:ext uri="{FF2B5EF4-FFF2-40B4-BE49-F238E27FC236}">
                  <a16:creationId xmlns:a16="http://schemas.microsoft.com/office/drawing/2014/main" id="{3460D2E7-5FF9-4DD1-A147-2C4EBBBA376F}"/>
                </a:ext>
              </a:extLst>
            </p:cNvPr>
            <p:cNvSpPr/>
            <p:nvPr/>
          </p:nvSpPr>
          <p:spPr>
            <a:xfrm>
              <a:off x="660400" y="3426024"/>
              <a:ext cx="148940" cy="14894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41" name="文本框 40">
            <a:extLst>
              <a:ext uri="{FF2B5EF4-FFF2-40B4-BE49-F238E27FC236}">
                <a16:creationId xmlns:a16="http://schemas.microsoft.com/office/drawing/2014/main" id="{F9F9ACD2-DCD9-4AD6-81BC-297B05715932}"/>
              </a:ext>
            </a:extLst>
          </p:cNvPr>
          <p:cNvSpPr txBox="1"/>
          <p:nvPr/>
        </p:nvSpPr>
        <p:spPr>
          <a:xfrm>
            <a:off x="587615" y="306753"/>
            <a:ext cx="4831408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第一节 认识数字营销</a:t>
            </a:r>
            <a:endParaRPr lang="en-US" altLang="zh-CN" sz="3600" b="1" dirty="0">
              <a:solidFill>
                <a:schemeClr val="accent1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42" name="iṥlïḑé">
            <a:extLst>
              <a:ext uri="{FF2B5EF4-FFF2-40B4-BE49-F238E27FC236}">
                <a16:creationId xmlns:a16="http://schemas.microsoft.com/office/drawing/2014/main" id="{639C9C95-4F43-4AC2-9FB7-215A7C9D7D3B}"/>
              </a:ext>
            </a:extLst>
          </p:cNvPr>
          <p:cNvSpPr txBox="1"/>
          <p:nvPr/>
        </p:nvSpPr>
        <p:spPr>
          <a:xfrm>
            <a:off x="547465" y="1234072"/>
            <a:ext cx="411652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 defTabSz="913765">
              <a:buSzPct val="25000"/>
              <a:defRPr/>
            </a:pPr>
            <a:r>
              <a:rPr lang="zh-CN" altLang="en-US" sz="2800" b="1" dirty="0"/>
              <a:t>一、 数字营销的内涵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43" name="íṥlíde">
            <a:extLst>
              <a:ext uri="{FF2B5EF4-FFF2-40B4-BE49-F238E27FC236}">
                <a16:creationId xmlns:a16="http://schemas.microsoft.com/office/drawing/2014/main" id="{940E7987-BF66-4558-8877-526BE2D515A5}"/>
              </a:ext>
            </a:extLst>
          </p:cNvPr>
          <p:cNvSpPr txBox="1"/>
          <p:nvPr/>
        </p:nvSpPr>
        <p:spPr>
          <a:xfrm>
            <a:off x="1166847" y="1882656"/>
            <a:ext cx="36729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ts val="1500"/>
              </a:lnSpc>
              <a:defRPr sz="900"/>
            </a:lvl1pPr>
          </a:lstStyle>
          <a:p>
            <a:pPr>
              <a:lnSpc>
                <a:spcPct val="100000"/>
              </a:lnSpc>
            </a:pPr>
            <a:r>
              <a:rPr lang="zh-CN" altLang="en-US" sz="2000" b="1" dirty="0"/>
              <a:t>（三） 数字营销的特点</a:t>
            </a:r>
            <a:endParaRPr lang="en-US" altLang="zh-CN" sz="2000" b="1" dirty="0"/>
          </a:p>
        </p:txBody>
      </p:sp>
      <p:grpSp>
        <p:nvGrpSpPr>
          <p:cNvPr id="32" name="íṧḻïḍé">
            <a:extLst>
              <a:ext uri="{FF2B5EF4-FFF2-40B4-BE49-F238E27FC236}">
                <a16:creationId xmlns:a16="http://schemas.microsoft.com/office/drawing/2014/main" id="{1659A59E-3683-4C92-BCD5-F56A4971A08E}"/>
              </a:ext>
            </a:extLst>
          </p:cNvPr>
          <p:cNvGrpSpPr/>
          <p:nvPr/>
        </p:nvGrpSpPr>
        <p:grpSpPr>
          <a:xfrm>
            <a:off x="1669088" y="2472288"/>
            <a:ext cx="1914001" cy="400110"/>
            <a:chOff x="660400" y="2391626"/>
            <a:chExt cx="1914001" cy="400110"/>
          </a:xfrm>
        </p:grpSpPr>
        <p:sp>
          <p:nvSpPr>
            <p:cNvPr id="39" name="î$ļíḍê">
              <a:extLst>
                <a:ext uri="{FF2B5EF4-FFF2-40B4-BE49-F238E27FC236}">
                  <a16:creationId xmlns:a16="http://schemas.microsoft.com/office/drawing/2014/main" id="{E9B597E4-6C79-4869-BADC-3D1E47B09A10}"/>
                </a:ext>
              </a:extLst>
            </p:cNvPr>
            <p:cNvSpPr txBox="1"/>
            <p:nvPr/>
          </p:nvSpPr>
          <p:spPr>
            <a:xfrm>
              <a:off x="927674" y="2391626"/>
              <a:ext cx="1646727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/>
                <a:t>产品数字化</a:t>
              </a:r>
              <a:endParaRPr lang="en-GB" sz="2000" b="1" dirty="0"/>
            </a:p>
          </p:txBody>
        </p:sp>
        <p:sp>
          <p:nvSpPr>
            <p:cNvPr id="40" name="išļïde">
              <a:extLst>
                <a:ext uri="{FF2B5EF4-FFF2-40B4-BE49-F238E27FC236}">
                  <a16:creationId xmlns:a16="http://schemas.microsoft.com/office/drawing/2014/main" id="{617D3912-1EEF-42F2-97F2-ADDF31859A70}"/>
                </a:ext>
              </a:extLst>
            </p:cNvPr>
            <p:cNvSpPr/>
            <p:nvPr/>
          </p:nvSpPr>
          <p:spPr>
            <a:xfrm>
              <a:off x="660400" y="2502694"/>
              <a:ext cx="148940" cy="14894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4" name="iSļiḓe">
            <a:extLst>
              <a:ext uri="{FF2B5EF4-FFF2-40B4-BE49-F238E27FC236}">
                <a16:creationId xmlns:a16="http://schemas.microsoft.com/office/drawing/2014/main" id="{A458B7D7-40D6-4B03-B866-757D781284BC}"/>
              </a:ext>
            </a:extLst>
          </p:cNvPr>
          <p:cNvGrpSpPr/>
          <p:nvPr/>
        </p:nvGrpSpPr>
        <p:grpSpPr>
          <a:xfrm>
            <a:off x="1669087" y="3547487"/>
            <a:ext cx="1832224" cy="400110"/>
            <a:chOff x="660400" y="4791836"/>
            <a:chExt cx="1832224" cy="400110"/>
          </a:xfrm>
        </p:grpSpPr>
        <p:sp>
          <p:nvSpPr>
            <p:cNvPr id="35" name="îṩḷïďè">
              <a:extLst>
                <a:ext uri="{FF2B5EF4-FFF2-40B4-BE49-F238E27FC236}">
                  <a16:creationId xmlns:a16="http://schemas.microsoft.com/office/drawing/2014/main" id="{D08EA8CE-3EAC-47B1-96B7-4B029044453D}"/>
                </a:ext>
              </a:extLst>
            </p:cNvPr>
            <p:cNvSpPr txBox="1"/>
            <p:nvPr/>
          </p:nvSpPr>
          <p:spPr>
            <a:xfrm>
              <a:off x="927673" y="4791836"/>
              <a:ext cx="1564951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/>
                <a:t>业务在线化</a:t>
              </a:r>
              <a:endParaRPr lang="en-GB" sz="2000" b="1" dirty="0"/>
            </a:p>
          </p:txBody>
        </p:sp>
        <p:sp>
          <p:nvSpPr>
            <p:cNvPr id="36" name="îṧḷiḍè">
              <a:extLst>
                <a:ext uri="{FF2B5EF4-FFF2-40B4-BE49-F238E27FC236}">
                  <a16:creationId xmlns:a16="http://schemas.microsoft.com/office/drawing/2014/main" id="{D3B90904-827A-4374-B51F-A6CF0D36DE96}"/>
                </a:ext>
              </a:extLst>
            </p:cNvPr>
            <p:cNvSpPr/>
            <p:nvPr/>
          </p:nvSpPr>
          <p:spPr>
            <a:xfrm>
              <a:off x="660400" y="4902904"/>
              <a:ext cx="148940" cy="14894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F83C1432-3F60-4F0E-B98F-2E03926AFBF5}"/>
              </a:ext>
            </a:extLst>
          </p:cNvPr>
          <p:cNvSpPr txBox="1"/>
          <p:nvPr/>
        </p:nvSpPr>
        <p:spPr>
          <a:xfrm>
            <a:off x="1936361" y="2872398"/>
            <a:ext cx="32227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数字营销的首要特点是将产品或服务数字化。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0E210173-EE56-4153-A220-55F71BB28B8A}"/>
              </a:ext>
            </a:extLst>
          </p:cNvPr>
          <p:cNvGrpSpPr/>
          <p:nvPr/>
        </p:nvGrpSpPr>
        <p:grpSpPr>
          <a:xfrm>
            <a:off x="6863886" y="2472288"/>
            <a:ext cx="3490054" cy="1477328"/>
            <a:chOff x="1669088" y="4018095"/>
            <a:chExt cx="3490054" cy="1477328"/>
          </a:xfrm>
        </p:grpSpPr>
        <p:grpSp>
          <p:nvGrpSpPr>
            <p:cNvPr id="33" name="iSḻíḍè">
              <a:extLst>
                <a:ext uri="{FF2B5EF4-FFF2-40B4-BE49-F238E27FC236}">
                  <a16:creationId xmlns:a16="http://schemas.microsoft.com/office/drawing/2014/main" id="{85A6E3E5-3E10-48D6-95BE-E6BFEAC197B0}"/>
                </a:ext>
              </a:extLst>
            </p:cNvPr>
            <p:cNvGrpSpPr/>
            <p:nvPr/>
          </p:nvGrpSpPr>
          <p:grpSpPr>
            <a:xfrm>
              <a:off x="1669088" y="4018095"/>
              <a:ext cx="2335022" cy="400110"/>
              <a:chOff x="660400" y="3314956"/>
              <a:chExt cx="2335022" cy="400110"/>
            </a:xfrm>
          </p:grpSpPr>
          <p:sp>
            <p:nvSpPr>
              <p:cNvPr id="37" name="ïSliďé">
                <a:extLst>
                  <a:ext uri="{FF2B5EF4-FFF2-40B4-BE49-F238E27FC236}">
                    <a16:creationId xmlns:a16="http://schemas.microsoft.com/office/drawing/2014/main" id="{9CCABD3C-3357-4E9F-A979-B5A959425859}"/>
                  </a:ext>
                </a:extLst>
              </p:cNvPr>
              <p:cNvSpPr txBox="1"/>
              <p:nvPr/>
            </p:nvSpPr>
            <p:spPr>
              <a:xfrm>
                <a:off x="927674" y="3314956"/>
                <a:ext cx="2067748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000" b="1" dirty="0"/>
                  <a:t>信息集成化</a:t>
                </a:r>
                <a:endParaRPr lang="en-GB" sz="2000" b="1" dirty="0"/>
              </a:p>
            </p:txBody>
          </p:sp>
          <p:sp>
            <p:nvSpPr>
              <p:cNvPr id="38" name="ïš1îḓè">
                <a:extLst>
                  <a:ext uri="{FF2B5EF4-FFF2-40B4-BE49-F238E27FC236}">
                    <a16:creationId xmlns:a16="http://schemas.microsoft.com/office/drawing/2014/main" id="{44166FEF-D3C9-4B39-A531-9E31078D72D7}"/>
                  </a:ext>
                </a:extLst>
              </p:cNvPr>
              <p:cNvSpPr/>
              <p:nvPr/>
            </p:nvSpPr>
            <p:spPr>
              <a:xfrm>
                <a:off x="660400" y="3426024"/>
                <a:ext cx="148940" cy="148940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EEDF2F98-86E3-4B22-A6EB-A76951C17BDB}"/>
                </a:ext>
              </a:extLst>
            </p:cNvPr>
            <p:cNvSpPr txBox="1"/>
            <p:nvPr/>
          </p:nvSpPr>
          <p:spPr>
            <a:xfrm>
              <a:off x="1936361" y="4418205"/>
              <a:ext cx="3222781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/>
                <a:t>数字营销通过整合各种信息资源，包括消费者数据、市场趋势、竞争对手信息等，以帮助企业做出更明智的营销决策。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3113D1F7-2F23-4E95-AF32-A7B4F0379D4A}"/>
              </a:ext>
            </a:extLst>
          </p:cNvPr>
          <p:cNvSpPr txBox="1"/>
          <p:nvPr/>
        </p:nvSpPr>
        <p:spPr>
          <a:xfrm>
            <a:off x="1936360" y="3947597"/>
            <a:ext cx="3059151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/>
              <a:t>数字营销将营销活动的主要环节在线化，包括广告投放、销售渠道、客户服务等。通过在线渠道，企业可以更便捷地与消费者进行互动和交流，提供及时的客户支持和解决方案。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8BC9040-72EB-4AD6-BDEA-36676EA4458E}"/>
              </a:ext>
            </a:extLst>
          </p:cNvPr>
          <p:cNvSpPr txBox="1"/>
          <p:nvPr/>
        </p:nvSpPr>
        <p:spPr>
          <a:xfrm>
            <a:off x="7131159" y="4444959"/>
            <a:ext cx="29657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数字营销依赖于数据的收集和分析。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12CE9CA-3E10-4425-B957-184986A0DD5E}"/>
              </a:ext>
            </a:extLst>
          </p:cNvPr>
          <p:cNvSpPr txBox="1"/>
          <p:nvPr/>
        </p:nvSpPr>
        <p:spPr>
          <a:xfrm>
            <a:off x="1936360" y="5595777"/>
            <a:ext cx="30591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数字营销借助人工智能和机器学习等技术，实现营销的智能化。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0401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ïšḻíḑê">
            <a:extLst>
              <a:ext uri="{FF2B5EF4-FFF2-40B4-BE49-F238E27FC236}">
                <a16:creationId xmlns:a16="http://schemas.microsoft.com/office/drawing/2014/main" id="{30162817-ED9D-A13B-90C0-A196A4D739B9}"/>
              </a:ext>
            </a:extLst>
          </p:cNvPr>
          <p:cNvGrpSpPr/>
          <p:nvPr/>
        </p:nvGrpSpPr>
        <p:grpSpPr>
          <a:xfrm>
            <a:off x="1673935" y="888905"/>
            <a:ext cx="8158779" cy="5336980"/>
            <a:chOff x="2444750" y="1219724"/>
            <a:chExt cx="8158779" cy="5336980"/>
          </a:xfrm>
        </p:grpSpPr>
        <p:grpSp>
          <p:nvGrpSpPr>
            <p:cNvPr id="4" name="íŝ1ïḑê">
              <a:extLst>
                <a:ext uri="{FF2B5EF4-FFF2-40B4-BE49-F238E27FC236}">
                  <a16:creationId xmlns:a16="http://schemas.microsoft.com/office/drawing/2014/main" id="{4436604D-BFF0-CFD6-8409-31C9D34EF1A8}"/>
                </a:ext>
              </a:extLst>
            </p:cNvPr>
            <p:cNvGrpSpPr/>
            <p:nvPr/>
          </p:nvGrpSpPr>
          <p:grpSpPr>
            <a:xfrm>
              <a:off x="2444750" y="2316245"/>
              <a:ext cx="5130332" cy="4240459"/>
              <a:chOff x="2841651" y="1960510"/>
              <a:chExt cx="5130332" cy="4240459"/>
            </a:xfrm>
          </p:grpSpPr>
          <p:sp>
            <p:nvSpPr>
              <p:cNvPr id="7" name="iŝḷiḓê">
                <a:extLst>
                  <a:ext uri="{FF2B5EF4-FFF2-40B4-BE49-F238E27FC236}">
                    <a16:creationId xmlns:a16="http://schemas.microsoft.com/office/drawing/2014/main" id="{A3868657-9E99-D4D5-F32B-B15FB1DBD1F6}"/>
                  </a:ext>
                </a:extLst>
              </p:cNvPr>
              <p:cNvSpPr/>
              <p:nvPr/>
            </p:nvSpPr>
            <p:spPr>
              <a:xfrm>
                <a:off x="3167198" y="2877088"/>
                <a:ext cx="4479238" cy="513580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lumMod val="50000"/>
                  <a:lumOff val="50000"/>
                  <a:alpha val="14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lIns="0" tIns="0" rIns="0" bIns="0" rtlCol="0" anchor="ctr" anchorCtr="0"/>
              <a:lstStyle/>
              <a:p>
                <a:pPr algn="ctr"/>
                <a:r>
                  <a:rPr lang="en-US" altLang="zh-CN" sz="1600" b="1" dirty="0">
                    <a:solidFill>
                      <a:schemeClr val="tx1"/>
                    </a:solidFill>
                  </a:rPr>
                  <a:t>02.</a:t>
                </a:r>
                <a:r>
                  <a:rPr lang="zh-CN" altLang="en-US" sz="1600" b="1" dirty="0">
                    <a:solidFill>
                      <a:schemeClr val="tx1"/>
                    </a:solidFill>
                  </a:rPr>
                  <a:t>基于</a:t>
                </a:r>
                <a:r>
                  <a:rPr lang="en-US" altLang="zh-CN" sz="1600" b="1" dirty="0">
                    <a:solidFill>
                      <a:schemeClr val="tx1"/>
                    </a:solidFill>
                  </a:rPr>
                  <a:t>Web 2.0</a:t>
                </a:r>
                <a:r>
                  <a:rPr lang="zh-CN" altLang="en-US" sz="1600" b="1" dirty="0">
                    <a:solidFill>
                      <a:schemeClr val="tx1"/>
                    </a:solidFill>
                  </a:rPr>
                  <a:t>的互动营销</a:t>
                </a:r>
              </a:p>
            </p:txBody>
          </p:sp>
          <p:sp>
            <p:nvSpPr>
              <p:cNvPr id="8" name="îṧļîdè">
                <a:extLst>
                  <a:ext uri="{FF2B5EF4-FFF2-40B4-BE49-F238E27FC236}">
                    <a16:creationId xmlns:a16="http://schemas.microsoft.com/office/drawing/2014/main" id="{41DD5C73-0DC0-E99D-1723-F200E17ECB9F}"/>
                  </a:ext>
                </a:extLst>
              </p:cNvPr>
              <p:cNvSpPr/>
              <p:nvPr/>
            </p:nvSpPr>
            <p:spPr>
              <a:xfrm>
                <a:off x="2841651" y="1960510"/>
                <a:ext cx="5130332" cy="513581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60000">
                    <a:schemeClr val="accent1"/>
                  </a:gs>
                </a:gsLst>
                <a:lin ang="2700000" scaled="0"/>
              </a:gradFill>
              <a:ln w="57150" cap="rnd">
                <a:noFill/>
                <a:prstDash val="solid"/>
                <a:round/>
              </a:ln>
              <a:effectLst>
                <a:outerShdw blurRad="76200" dist="50800" dir="5400000" algn="ctr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normAutofit/>
              </a:bodyPr>
              <a:lstStyle/>
              <a:p>
                <a:pPr algn="ctr" defTabSz="913765"/>
                <a:r>
                  <a:rPr lang="en-US" altLang="zh-CN" sz="1600" b="1" dirty="0">
                    <a:solidFill>
                      <a:srgbClr val="FFFFFF"/>
                    </a:solidFill>
                  </a:rPr>
                  <a:t>01.</a:t>
                </a:r>
                <a:r>
                  <a:rPr lang="zh-CN" altLang="en-US" sz="1600" b="1" dirty="0">
                    <a:solidFill>
                      <a:srgbClr val="FFFFFF"/>
                    </a:solidFill>
                  </a:rPr>
                  <a:t>基于</a:t>
                </a:r>
                <a:r>
                  <a:rPr lang="en-US" altLang="zh-CN" sz="1600" b="1" dirty="0">
                    <a:solidFill>
                      <a:srgbClr val="FFFFFF"/>
                    </a:solidFill>
                  </a:rPr>
                  <a:t>Web 1.0</a:t>
                </a:r>
                <a:r>
                  <a:rPr lang="zh-CN" altLang="en-US" sz="1600" b="1" dirty="0">
                    <a:solidFill>
                      <a:srgbClr val="FFFFFF"/>
                    </a:solidFill>
                  </a:rPr>
                  <a:t>的单向营销</a:t>
                </a:r>
              </a:p>
            </p:txBody>
          </p:sp>
          <p:sp>
            <p:nvSpPr>
              <p:cNvPr id="9" name="îsḷîḓe">
                <a:extLst>
                  <a:ext uri="{FF2B5EF4-FFF2-40B4-BE49-F238E27FC236}">
                    <a16:creationId xmlns:a16="http://schemas.microsoft.com/office/drawing/2014/main" id="{2C9481F5-57CB-AA70-701D-FE4C16FD9319}"/>
                  </a:ext>
                </a:extLst>
              </p:cNvPr>
              <p:cNvSpPr/>
              <p:nvPr/>
            </p:nvSpPr>
            <p:spPr>
              <a:xfrm>
                <a:off x="3402758" y="3810909"/>
                <a:ext cx="3905146" cy="513580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6">
                      <a:lumMod val="60000"/>
                      <a:lumOff val="40000"/>
                    </a:schemeClr>
                  </a:gs>
                  <a:gs pos="60000">
                    <a:schemeClr val="accent6"/>
                  </a:gs>
                </a:gsLst>
                <a:lin ang="2700000" scaled="0"/>
              </a:gradFill>
              <a:ln w="57150" cap="rnd">
                <a:noFill/>
                <a:prstDash val="solid"/>
                <a:round/>
              </a:ln>
              <a:effectLst>
                <a:outerShdw blurRad="76200" dist="50800" dir="5400000" algn="ctr" rotWithShape="0">
                  <a:schemeClr val="accent6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normAutofit/>
              </a:bodyPr>
              <a:lstStyle/>
              <a:p>
                <a:pPr algn="ctr" defTabSz="913765"/>
                <a:r>
                  <a:rPr lang="en-US" altLang="zh-CN" sz="1600" b="1" dirty="0">
                    <a:solidFill>
                      <a:srgbClr val="FFFFFF"/>
                    </a:solidFill>
                  </a:rPr>
                  <a:t>03.</a:t>
                </a:r>
                <a:r>
                  <a:rPr lang="zh-CN" altLang="en-US" sz="1600" b="1" dirty="0">
                    <a:solidFill>
                      <a:srgbClr val="FFFFFF"/>
                    </a:solidFill>
                  </a:rPr>
                  <a:t>基于大数据的精准营销</a:t>
                </a:r>
              </a:p>
            </p:txBody>
          </p:sp>
          <p:sp>
            <p:nvSpPr>
              <p:cNvPr id="10" name="iṣ1iḓè">
                <a:extLst>
                  <a:ext uri="{FF2B5EF4-FFF2-40B4-BE49-F238E27FC236}">
                    <a16:creationId xmlns:a16="http://schemas.microsoft.com/office/drawing/2014/main" id="{F74919CF-1180-D6EC-93C3-BCE67D98E51E}"/>
                  </a:ext>
                </a:extLst>
              </p:cNvPr>
              <p:cNvSpPr/>
              <p:nvPr/>
            </p:nvSpPr>
            <p:spPr>
              <a:xfrm>
                <a:off x="3784603" y="4790066"/>
                <a:ext cx="3244426" cy="513580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lumMod val="50000"/>
                  <a:lumOff val="50000"/>
                  <a:alpha val="14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lIns="0" tIns="0" rIns="0" bIns="0" rtlCol="0" anchor="ctr" anchorCtr="0"/>
              <a:lstStyle/>
              <a:p>
                <a:pPr algn="ctr"/>
                <a:r>
                  <a:rPr lang="en-US" altLang="zh-CN" sz="1600" b="1" dirty="0">
                    <a:solidFill>
                      <a:schemeClr val="tx1"/>
                    </a:solidFill>
                  </a:rPr>
                  <a:t>04.</a:t>
                </a:r>
                <a:r>
                  <a:rPr lang="zh-CN" altLang="en-US" sz="1600" b="1" dirty="0">
                    <a:solidFill>
                      <a:schemeClr val="tx1"/>
                    </a:solidFill>
                  </a:rPr>
                  <a:t>基于商业生态圈的生态营销</a:t>
                </a:r>
              </a:p>
            </p:txBody>
          </p:sp>
          <p:sp>
            <p:nvSpPr>
              <p:cNvPr id="11" name="íslîḓé">
                <a:extLst>
                  <a:ext uri="{FF2B5EF4-FFF2-40B4-BE49-F238E27FC236}">
                    <a16:creationId xmlns:a16="http://schemas.microsoft.com/office/drawing/2014/main" id="{4EB2F1EC-CC58-5DC4-0BE2-8B07658F3EBE}"/>
                  </a:ext>
                </a:extLst>
              </p:cNvPr>
              <p:cNvSpPr/>
              <p:nvPr/>
            </p:nvSpPr>
            <p:spPr>
              <a:xfrm>
                <a:off x="4090900" y="5687389"/>
                <a:ext cx="2631833" cy="513580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4">
                      <a:lumMod val="60000"/>
                      <a:lumOff val="40000"/>
                    </a:schemeClr>
                  </a:gs>
                  <a:gs pos="60000">
                    <a:schemeClr val="accent4"/>
                  </a:gs>
                </a:gsLst>
                <a:lin ang="2700000" scaled="0"/>
              </a:gradFill>
              <a:ln w="57150" cap="rnd">
                <a:noFill/>
                <a:prstDash val="solid"/>
                <a:round/>
              </a:ln>
              <a:effectLst>
                <a:outerShdw blurRad="76200" dist="50800" dir="5400000" algn="ctr" rotWithShape="0">
                  <a:schemeClr val="accent4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normAutofit fontScale="92500"/>
              </a:bodyPr>
              <a:lstStyle/>
              <a:p>
                <a:pPr algn="ctr" defTabSz="913765"/>
                <a:r>
                  <a:rPr lang="en-US" altLang="zh-CN" sz="1600" b="1" dirty="0">
                    <a:solidFill>
                      <a:srgbClr val="FFFFFF"/>
                    </a:solidFill>
                  </a:rPr>
                  <a:t>05.</a:t>
                </a:r>
                <a:r>
                  <a:rPr lang="zh-CN" altLang="en-US" sz="1600" b="1" dirty="0">
                    <a:solidFill>
                      <a:srgbClr val="FFFFFF"/>
                    </a:solidFill>
                  </a:rPr>
                  <a:t>基于人工智能的</a:t>
                </a:r>
                <a:r>
                  <a:rPr lang="en-US" altLang="zh-CN" sz="1600" b="1" dirty="0">
                    <a:solidFill>
                      <a:srgbClr val="FFFFFF"/>
                    </a:solidFill>
                  </a:rPr>
                  <a:t>AIGC</a:t>
                </a:r>
                <a:r>
                  <a:rPr lang="zh-CN" altLang="en-US" sz="1600" b="1" dirty="0">
                    <a:solidFill>
                      <a:srgbClr val="FFFFFF"/>
                    </a:solidFill>
                  </a:rPr>
                  <a:t>营销</a:t>
                </a:r>
              </a:p>
            </p:txBody>
          </p:sp>
        </p:grpSp>
        <p:sp>
          <p:nvSpPr>
            <p:cNvPr id="5" name="íṡlíḍé">
              <a:extLst>
                <a:ext uri="{FF2B5EF4-FFF2-40B4-BE49-F238E27FC236}">
                  <a16:creationId xmlns:a16="http://schemas.microsoft.com/office/drawing/2014/main" id="{918BBA92-2B46-6C4E-2660-A61D13E391D8}"/>
                </a:ext>
              </a:extLst>
            </p:cNvPr>
            <p:cNvSpPr/>
            <p:nvPr/>
          </p:nvSpPr>
          <p:spPr>
            <a:xfrm>
              <a:off x="3403529" y="1219724"/>
              <a:ext cx="7200000" cy="815667"/>
            </a:xfrm>
            <a:prstGeom prst="rect">
              <a:avLst/>
            </a:prstGeom>
          </p:spPr>
          <p:txBody>
            <a:bodyPr anchor="b" anchorCtr="0">
              <a:noAutofit/>
            </a:bodyPr>
            <a:lstStyle/>
            <a:p>
              <a:pPr algn="ctr">
                <a:buSzPct val="25000"/>
              </a:pPr>
              <a:r>
                <a:rPr lang="zh-CN" altLang="en-US" sz="2800" b="1" dirty="0"/>
                <a:t>二、 数字营销的发展</a:t>
              </a:r>
              <a:endParaRPr lang="en-US" altLang="zh-CN" sz="2800" b="1" dirty="0"/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536570B3-DEA1-4F12-83FC-B735BDBEAB58}"/>
              </a:ext>
            </a:extLst>
          </p:cNvPr>
          <p:cNvSpPr txBox="1"/>
          <p:nvPr/>
        </p:nvSpPr>
        <p:spPr>
          <a:xfrm>
            <a:off x="587615" y="306753"/>
            <a:ext cx="4831408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第一节 认识数字营销</a:t>
            </a:r>
            <a:endParaRPr lang="en-US" altLang="zh-CN" sz="3600" b="1" dirty="0">
              <a:solidFill>
                <a:schemeClr val="accent1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8F0678C-509C-4EDB-8CF3-56FEABC4A9B7}"/>
              </a:ext>
            </a:extLst>
          </p:cNvPr>
          <p:cNvSpPr txBox="1"/>
          <p:nvPr/>
        </p:nvSpPr>
        <p:spPr>
          <a:xfrm>
            <a:off x="6859682" y="1826717"/>
            <a:ext cx="38130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企业主要采用单向的传统广告模式，将信息通过网站展示给消费者，以期引起他们的兴趣并促成购买行为。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CDEC95E-791D-432B-A96B-3B9D034300DA}"/>
              </a:ext>
            </a:extLst>
          </p:cNvPr>
          <p:cNvSpPr txBox="1"/>
          <p:nvPr/>
        </p:nvSpPr>
        <p:spPr>
          <a:xfrm>
            <a:off x="6534134" y="2743295"/>
            <a:ext cx="38130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企业开始利用</a:t>
            </a:r>
            <a:r>
              <a:rPr lang="en-US" altLang="zh-CN" sz="1600" dirty="0"/>
              <a:t>Web 2.0</a:t>
            </a:r>
            <a:r>
              <a:rPr lang="zh-CN" altLang="en-US" sz="1600" dirty="0"/>
              <a:t>的技术和平台，与消费者进行更加积极的互动，纷纷建立起品牌与消费者之间的互动关系。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B581CD3-3841-42B1-86F1-5F29E0831D70}"/>
              </a:ext>
            </a:extLst>
          </p:cNvPr>
          <p:cNvSpPr txBox="1"/>
          <p:nvPr/>
        </p:nvSpPr>
        <p:spPr>
          <a:xfrm>
            <a:off x="6140188" y="3659873"/>
            <a:ext cx="39210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指以收集分析用户搜索、浏览、点击等数据为基础，协助企业精准了解用户偏好及需求，从而使营销活动更加集中高效。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BD29A090-F496-406C-A791-C7A8E30D982F}"/>
              </a:ext>
            </a:extLst>
          </p:cNvPr>
          <p:cNvSpPr txBox="1"/>
          <p:nvPr/>
        </p:nvSpPr>
        <p:spPr>
          <a:xfrm>
            <a:off x="5877140" y="4541276"/>
            <a:ext cx="368214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通过生态圈内企业间数据共享、策略导流，实现产品的个性化定制与广告的定向投放，线上线下渠道的融合和消费者需求的精准锁定。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D3187DBC-5BC2-45EE-8149-AFBE026AD485}"/>
              </a:ext>
            </a:extLst>
          </p:cNvPr>
          <p:cNvSpPr txBox="1"/>
          <p:nvPr/>
        </p:nvSpPr>
        <p:spPr>
          <a:xfrm>
            <a:off x="5570843" y="5618494"/>
            <a:ext cx="34865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在数字营销体系中，生成式人工智能技术的出现进一步修补了数字营销存在的痛点，推动营销模式的再创新。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352037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96d66d06-29e4-4c55-8ef9-3d684654efe2">
            <a:extLst>
              <a:ext uri="{FF2B5EF4-FFF2-40B4-BE49-F238E27FC236}">
                <a16:creationId xmlns:a16="http://schemas.microsoft.com/office/drawing/2014/main" id="{8FD62843-D67D-732C-91EA-D79AA495E8F5}"/>
              </a:ext>
            </a:extLst>
          </p:cNvPr>
          <p:cNvGrpSpPr>
            <a:grpSpLocks noChangeAspect="1"/>
          </p:cNvGrpSpPr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0C5F2F32-D800-7A33-4772-F8D8C69DDD05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tx1">
                <a:lumMod val="50000"/>
                <a:lumOff val="50000"/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260C480B-CDF0-F3D3-81BD-58CBCFF60A64}"/>
                </a:ext>
              </a:extLst>
            </p:cNvPr>
            <p:cNvSpPr/>
            <p:nvPr/>
          </p:nvSpPr>
          <p:spPr>
            <a:xfrm>
              <a:off x="673100" y="1130300"/>
              <a:ext cx="10845800" cy="5003799"/>
            </a:xfrm>
            <a:prstGeom prst="roundRect">
              <a:avLst>
                <a:gd name="adj" fmla="val 1777"/>
              </a:avLst>
            </a:prstGeom>
            <a:solidFill>
              <a:schemeClr val="bg1"/>
            </a:solidFill>
            <a:ln>
              <a:noFill/>
            </a:ln>
            <a:effectLst>
              <a:outerShdw blurRad="203200" dist="101600" dir="3480000" algn="ctr" rotWithShape="0">
                <a:srgbClr val="000000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297C867F-ED9A-AFB3-91A1-F30FC0989EDE}"/>
                </a:ext>
              </a:extLst>
            </p:cNvPr>
            <p:cNvSpPr txBox="1"/>
            <p:nvPr/>
          </p:nvSpPr>
          <p:spPr>
            <a:xfrm>
              <a:off x="1095289" y="1255390"/>
              <a:ext cx="487476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defTabSz="913765">
                <a:buSzPct val="25000"/>
                <a:defRPr/>
              </a:pPr>
              <a:r>
                <a:rPr lang="zh-CN" altLang="en-US" sz="2400" b="1" dirty="0">
                  <a:solidFill>
                    <a:schemeClr val="accent3"/>
                  </a:solidFill>
                </a:rPr>
                <a:t>一、数字营销技巧</a:t>
              </a:r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B4C7FDF7-8B2D-3120-24C6-5C69CCF24BDC}"/>
                </a:ext>
              </a:extLst>
            </p:cNvPr>
            <p:cNvCxnSpPr>
              <a:cxnSpLocks/>
            </p:cNvCxnSpPr>
            <p:nvPr/>
          </p:nvCxnSpPr>
          <p:spPr>
            <a:xfrm>
              <a:off x="1174750" y="1878261"/>
              <a:ext cx="9842500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11E598A1-5255-F2F9-0D5B-5C33C5E29FAE}"/>
                </a:ext>
              </a:extLst>
            </p:cNvPr>
            <p:cNvSpPr txBox="1"/>
            <p:nvPr/>
          </p:nvSpPr>
          <p:spPr>
            <a:xfrm>
              <a:off x="1095289" y="2041328"/>
              <a:ext cx="375584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（一） 搜索引擎营销技巧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DC502EE6-DD2C-B543-F439-E3812260C77C}"/>
                </a:ext>
              </a:extLst>
            </p:cNvPr>
            <p:cNvSpPr txBox="1"/>
            <p:nvPr/>
          </p:nvSpPr>
          <p:spPr>
            <a:xfrm>
              <a:off x="1095289" y="3685038"/>
              <a:ext cx="337844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accent3"/>
                  </a:solidFill>
                </a:rPr>
                <a:t>（二）网站营销技巧</a:t>
              </a:r>
              <a:endParaRPr lang="en-US" altLang="zh-CN" b="1" dirty="0">
                <a:solidFill>
                  <a:schemeClr val="accent3"/>
                </a:solidFill>
              </a:endParaRPr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42F571C5-AAF0-4798-8381-AC148C96E444}"/>
              </a:ext>
            </a:extLst>
          </p:cNvPr>
          <p:cNvSpPr txBox="1"/>
          <p:nvPr/>
        </p:nvSpPr>
        <p:spPr>
          <a:xfrm>
            <a:off x="1569666" y="4082246"/>
            <a:ext cx="8873743" cy="1815882"/>
          </a:xfrm>
          <a:prstGeom prst="rect">
            <a:avLst/>
          </a:prstGeom>
          <a:noFill/>
        </p:spPr>
        <p:txBody>
          <a:bodyPr wrap="square" numCol="1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00"/>
            </a:lvl1pPr>
          </a:lstStyle>
          <a:p>
            <a:pPr>
              <a:lnSpc>
                <a:spcPct val="100000"/>
              </a:lnSpc>
            </a:pPr>
            <a:r>
              <a:rPr lang="en-US" altLang="zh-CN" sz="1600" b="1" dirty="0"/>
              <a:t>1. </a:t>
            </a:r>
            <a:r>
              <a:rPr lang="zh-CN" altLang="en-US" sz="1600" b="1" dirty="0"/>
              <a:t>网站设计和营销</a:t>
            </a:r>
          </a:p>
          <a:p>
            <a:pPr>
              <a:lnSpc>
                <a:spcPct val="100000"/>
              </a:lnSpc>
            </a:pPr>
            <a:r>
              <a:rPr lang="zh-CN" altLang="en-US" sz="1600" dirty="0"/>
              <a:t>指营销主体通过创建或优化已有网站，提供一个美观、易用、快速、安全、适应性强的在线平台，让产品的受众可以更好地浏览产品信息，了解品牌文化，在线购买产品或服务，与卖家建立联系和互动的一种数字营销形式。</a:t>
            </a:r>
            <a:endParaRPr lang="en-US" altLang="zh-CN" sz="1600" dirty="0"/>
          </a:p>
          <a:p>
            <a:pPr>
              <a:lnSpc>
                <a:spcPct val="100000"/>
              </a:lnSpc>
            </a:pPr>
            <a:r>
              <a:rPr lang="en-US" altLang="zh-CN" sz="1600" b="1" dirty="0"/>
              <a:t>2. </a:t>
            </a:r>
            <a:r>
              <a:rPr lang="zh-CN" altLang="en-US" sz="1600" b="1" dirty="0"/>
              <a:t>展示广告</a:t>
            </a:r>
          </a:p>
          <a:p>
            <a:pPr>
              <a:lnSpc>
                <a:spcPct val="100000"/>
              </a:lnSpc>
            </a:pPr>
            <a:r>
              <a:rPr lang="zh-CN" altLang="en-US" sz="1600" dirty="0"/>
              <a:t>展示广告是指使用图像、视频或音频等多媒体元素作为传递信息和促进行动的工具，在其他网站或平台上展示企业的品牌、产品或服务的一种数字营销形式。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70F72E48-41E1-4BED-8BA5-ACB986EFA277}"/>
              </a:ext>
            </a:extLst>
          </p:cNvPr>
          <p:cNvSpPr txBox="1"/>
          <p:nvPr/>
        </p:nvSpPr>
        <p:spPr>
          <a:xfrm>
            <a:off x="587615" y="306753"/>
            <a:ext cx="6948966" cy="646331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第二节  数字营销技巧及发展趋势</a:t>
            </a:r>
            <a:endParaRPr lang="en-US" altLang="zh-CN" sz="3600" b="1" dirty="0">
              <a:solidFill>
                <a:schemeClr val="accent1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16" name="ïśḻïde">
            <a:extLst>
              <a:ext uri="{FF2B5EF4-FFF2-40B4-BE49-F238E27FC236}">
                <a16:creationId xmlns:a16="http://schemas.microsoft.com/office/drawing/2014/main" id="{DA0F654C-05CF-4B54-83A9-059E5ADC1501}"/>
              </a:ext>
            </a:extLst>
          </p:cNvPr>
          <p:cNvSpPr/>
          <p:nvPr/>
        </p:nvSpPr>
        <p:spPr>
          <a:xfrm>
            <a:off x="1569666" y="2364819"/>
            <a:ext cx="8873744" cy="12029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t" anchorCtr="0">
            <a:spAutoFit/>
          </a:bodyPr>
          <a:lstStyle/>
          <a:p>
            <a:pPr marL="228600" indent="-228600">
              <a:buAutoNum type="arabicPeriod"/>
            </a:pPr>
            <a:r>
              <a:rPr kumimoji="1" lang="zh-CN" altLang="en-US" sz="1600" b="1" dirty="0">
                <a:solidFill>
                  <a:schemeClr val="tx1"/>
                </a:solidFill>
              </a:rPr>
              <a:t>搜索引擎优化</a:t>
            </a:r>
            <a:r>
              <a:rPr kumimoji="1" lang="en-US" altLang="zh-CN" sz="1600" b="1" dirty="0">
                <a:solidFill>
                  <a:schemeClr val="tx1"/>
                </a:solidFill>
              </a:rPr>
              <a:t>(SEO)</a:t>
            </a:r>
            <a:r>
              <a:rPr kumimoji="1" lang="zh-CN" altLang="en-US" sz="1600" b="1" dirty="0">
                <a:solidFill>
                  <a:schemeClr val="tx1"/>
                </a:solidFill>
              </a:rPr>
              <a:t>：</a:t>
            </a:r>
            <a:r>
              <a:rPr kumimoji="1" lang="zh-CN" altLang="en-US" sz="1600" dirty="0">
                <a:solidFill>
                  <a:schemeClr val="tx1"/>
                </a:solidFill>
              </a:rPr>
              <a:t>指优化网站内容、技术设置和加大覆盖范围的过程，以便让页面关键词出现在搜索引擎结果的顶部。</a:t>
            </a:r>
            <a:endParaRPr kumimoji="1" lang="en-US" altLang="zh-CN" sz="1600" dirty="0">
              <a:solidFill>
                <a:schemeClr val="tx1"/>
              </a:solidFill>
            </a:endParaRPr>
          </a:p>
          <a:p>
            <a:pPr marL="228600" indent="-228600">
              <a:buAutoNum type="arabicPeriod"/>
            </a:pPr>
            <a:r>
              <a:rPr kumimoji="1" lang="zh-CN" altLang="en-US" sz="1600" b="1" dirty="0">
                <a:solidFill>
                  <a:schemeClr val="tx1"/>
                </a:solidFill>
              </a:rPr>
              <a:t>搜索引擎营销</a:t>
            </a:r>
            <a:r>
              <a:rPr kumimoji="1" lang="en-US" altLang="zh-CN" sz="1600" b="1" dirty="0">
                <a:solidFill>
                  <a:schemeClr val="tx1"/>
                </a:solidFill>
              </a:rPr>
              <a:t>(SEM)</a:t>
            </a:r>
            <a:r>
              <a:rPr kumimoji="1" lang="zh-CN" altLang="en-US" sz="1600" b="1" dirty="0">
                <a:solidFill>
                  <a:schemeClr val="tx1"/>
                </a:solidFill>
              </a:rPr>
              <a:t>：</a:t>
            </a:r>
            <a:r>
              <a:rPr kumimoji="1" lang="zh-CN" altLang="en-US" sz="1600" dirty="0">
                <a:solidFill>
                  <a:schemeClr val="tx1"/>
                </a:solidFill>
              </a:rPr>
              <a:t>一种极具影响力的点击付费制广告模式，即营销主体向搜索引擎付费，使访客搜索特定关键字时，搜索引擎将营销主体的营销消息和链接展示在突出位置。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576340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96d66d06-29e4-4c55-8ef9-3d684654efe2">
            <a:extLst>
              <a:ext uri="{FF2B5EF4-FFF2-40B4-BE49-F238E27FC236}">
                <a16:creationId xmlns:a16="http://schemas.microsoft.com/office/drawing/2014/main" id="{8FD62843-D67D-732C-91EA-D79AA495E8F5}"/>
              </a:ext>
            </a:extLst>
          </p:cNvPr>
          <p:cNvGrpSpPr>
            <a:grpSpLocks noChangeAspect="1"/>
          </p:cNvGrpSpPr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0C5F2F32-D800-7A33-4772-F8D8C69DDD05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tx1">
                <a:lumMod val="50000"/>
                <a:lumOff val="50000"/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260C480B-CDF0-F3D3-81BD-58CBCFF60A64}"/>
                </a:ext>
              </a:extLst>
            </p:cNvPr>
            <p:cNvSpPr/>
            <p:nvPr/>
          </p:nvSpPr>
          <p:spPr>
            <a:xfrm>
              <a:off x="673100" y="1130300"/>
              <a:ext cx="10845800" cy="5003799"/>
            </a:xfrm>
            <a:prstGeom prst="roundRect">
              <a:avLst>
                <a:gd name="adj" fmla="val 1777"/>
              </a:avLst>
            </a:prstGeom>
            <a:solidFill>
              <a:schemeClr val="bg1"/>
            </a:solidFill>
            <a:ln>
              <a:noFill/>
            </a:ln>
            <a:effectLst>
              <a:outerShdw blurRad="203200" dist="101600" dir="3480000" algn="ctr" rotWithShape="0">
                <a:srgbClr val="000000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297C867F-ED9A-AFB3-91A1-F30FC0989EDE}"/>
                </a:ext>
              </a:extLst>
            </p:cNvPr>
            <p:cNvSpPr txBox="1"/>
            <p:nvPr/>
          </p:nvSpPr>
          <p:spPr>
            <a:xfrm>
              <a:off x="1095289" y="1255390"/>
              <a:ext cx="487476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defTabSz="913765">
                <a:buSzPct val="25000"/>
                <a:defRPr/>
              </a:pPr>
              <a:r>
                <a:rPr lang="zh-CN" altLang="en-US" sz="2400" b="1" dirty="0">
                  <a:solidFill>
                    <a:schemeClr val="accent3"/>
                  </a:solidFill>
                </a:rPr>
                <a:t>一、数字营销技巧</a:t>
              </a:r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B4C7FDF7-8B2D-3120-24C6-5C69CCF24BDC}"/>
                </a:ext>
              </a:extLst>
            </p:cNvPr>
            <p:cNvCxnSpPr>
              <a:cxnSpLocks/>
            </p:cNvCxnSpPr>
            <p:nvPr/>
          </p:nvCxnSpPr>
          <p:spPr>
            <a:xfrm>
              <a:off x="1280628" y="2369163"/>
              <a:ext cx="9842500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11E598A1-5255-F2F9-0D5B-5C33C5E29FAE}"/>
                </a:ext>
              </a:extLst>
            </p:cNvPr>
            <p:cNvSpPr txBox="1"/>
            <p:nvPr/>
          </p:nvSpPr>
          <p:spPr>
            <a:xfrm>
              <a:off x="1095289" y="1805357"/>
              <a:ext cx="375584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（三） 社交媒体营销技巧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DC502EE6-DD2C-B543-F439-E3812260C77C}"/>
                </a:ext>
              </a:extLst>
            </p:cNvPr>
            <p:cNvSpPr txBox="1"/>
            <p:nvPr/>
          </p:nvSpPr>
          <p:spPr>
            <a:xfrm>
              <a:off x="1280628" y="4066965"/>
              <a:ext cx="139765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b="1" dirty="0">
                  <a:solidFill>
                    <a:schemeClr val="accent3"/>
                  </a:solidFill>
                </a:rPr>
                <a:t>2. </a:t>
              </a:r>
              <a:r>
                <a:rPr lang="zh-CN" altLang="en-US" b="1" dirty="0">
                  <a:solidFill>
                    <a:schemeClr val="accent3"/>
                  </a:solidFill>
                </a:rPr>
                <a:t>网红营销</a:t>
              </a:r>
              <a:endParaRPr lang="en-US" altLang="zh-CN" b="1" dirty="0">
                <a:solidFill>
                  <a:schemeClr val="accent3"/>
                </a:solidFill>
              </a:endParaRPr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42F571C5-AAF0-4798-8381-AC148C96E444}"/>
              </a:ext>
            </a:extLst>
          </p:cNvPr>
          <p:cNvSpPr txBox="1"/>
          <p:nvPr/>
        </p:nvSpPr>
        <p:spPr>
          <a:xfrm>
            <a:off x="1597794" y="4506149"/>
            <a:ext cx="4744506" cy="830997"/>
          </a:xfrm>
          <a:prstGeom prst="rect">
            <a:avLst/>
          </a:prstGeom>
          <a:noFill/>
        </p:spPr>
        <p:txBody>
          <a:bodyPr wrap="square" numCol="1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00"/>
            </a:lvl1pPr>
          </a:lstStyle>
          <a:p>
            <a:pPr>
              <a:lnSpc>
                <a:spcPct val="100000"/>
              </a:lnSpc>
            </a:pPr>
            <a:r>
              <a:rPr lang="zh-CN" altLang="en-US" sz="1600" dirty="0"/>
              <a:t>网红营销属于社交媒体营销的一种形式，涉及来自网红、个人和组织的认可和产品植入，这些人和组织具有一定的社会影响力或是某领域的权威。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70F72E48-41E1-4BED-8BA5-ACB986EFA277}"/>
              </a:ext>
            </a:extLst>
          </p:cNvPr>
          <p:cNvSpPr txBox="1"/>
          <p:nvPr/>
        </p:nvSpPr>
        <p:spPr>
          <a:xfrm>
            <a:off x="587615" y="306753"/>
            <a:ext cx="6948966" cy="646331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第二节  数字营销技巧及发展趋势</a:t>
            </a:r>
            <a:endParaRPr lang="en-US" altLang="zh-CN" sz="3600" b="1" dirty="0">
              <a:solidFill>
                <a:schemeClr val="accent1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BF903FD-C7AF-44E6-81BC-A46FAD7DC586}"/>
              </a:ext>
            </a:extLst>
          </p:cNvPr>
          <p:cNvSpPr txBox="1"/>
          <p:nvPr/>
        </p:nvSpPr>
        <p:spPr>
          <a:xfrm>
            <a:off x="1280628" y="2563457"/>
            <a:ext cx="188608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b="1" dirty="0"/>
              <a:t>1. </a:t>
            </a:r>
            <a:r>
              <a:rPr lang="zh-CN" altLang="en-US" b="1" dirty="0"/>
              <a:t>社交媒体营销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85DE247-B1B7-4C0A-8E9D-63C36F0D46C1}"/>
              </a:ext>
            </a:extLst>
          </p:cNvPr>
          <p:cNvSpPr txBox="1"/>
          <p:nvPr/>
        </p:nvSpPr>
        <p:spPr>
          <a:xfrm>
            <a:off x="1597794" y="2919895"/>
            <a:ext cx="474450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社交媒体营销（</a:t>
            </a:r>
            <a:r>
              <a:rPr lang="en-US" altLang="zh-CN" sz="1600" dirty="0"/>
              <a:t>Social Media Marketing,</a:t>
            </a:r>
            <a:r>
              <a:rPr lang="zh-CN" altLang="en-US" sz="1600" dirty="0"/>
              <a:t>即</a:t>
            </a:r>
            <a:r>
              <a:rPr lang="en-US" altLang="zh-CN" sz="1600" dirty="0"/>
              <a:t>SMM</a:t>
            </a:r>
            <a:r>
              <a:rPr lang="zh-CN" altLang="en-US" sz="1600" dirty="0"/>
              <a:t>）是指利用社交媒体网络（如微信、微博、小红书等）来创建和分享内容，并与受众建立联系和互动的一种数字营销形式。</a:t>
            </a:r>
          </a:p>
        </p:txBody>
      </p:sp>
      <mc:AlternateContent xmlns:mc="http://schemas.openxmlformats.org/markup-compatibility/2006">
        <mc:Choice xmlns:cx1="http://schemas.microsoft.com/office/drawing/2015/9/8/chartex" Requires="cx1">
          <p:graphicFrame>
            <p:nvGraphicFramePr>
              <p:cNvPr id="17" name="图表 16">
                <a:extLst>
                  <a:ext uri="{FF2B5EF4-FFF2-40B4-BE49-F238E27FC236}">
                    <a16:creationId xmlns:a16="http://schemas.microsoft.com/office/drawing/2014/main" id="{7F819ADF-C6A9-4492-8E7E-E119BDDED89F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533155016"/>
                  </p:ext>
                </p:extLst>
              </p:nvPr>
            </p:nvGraphicFramePr>
            <p:xfrm>
              <a:off x="7241890" y="3228817"/>
              <a:ext cx="3881238" cy="2108329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3"/>
              </a:graphicData>
            </a:graphic>
          </p:graphicFrame>
        </mc:Choice>
        <mc:Fallback>
          <p:pic>
            <p:nvPicPr>
              <p:cNvPr id="17" name="图表 16">
                <a:extLst>
                  <a:ext uri="{FF2B5EF4-FFF2-40B4-BE49-F238E27FC236}">
                    <a16:creationId xmlns:a16="http://schemas.microsoft.com/office/drawing/2014/main" id="{7F819ADF-C6A9-4492-8E7E-E119BDDED89F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241890" y="3228817"/>
                <a:ext cx="3881238" cy="2108329"/>
              </a:xfrm>
              <a:prstGeom prst="rect">
                <a:avLst/>
              </a:prstGeom>
            </p:spPr>
          </p:pic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41076745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i$ļïďe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iṥḻïdé">
            <a:extLst>
              <a:ext uri="{FF2B5EF4-FFF2-40B4-BE49-F238E27FC236}">
                <a16:creationId xmlns:a16="http://schemas.microsoft.com/office/drawing/2014/main" id="{48EFC7D7-CA5C-6A6C-6E3C-1F53CC10FD18}"/>
              </a:ext>
            </a:extLst>
          </p:cNvPr>
          <p:cNvCxnSpPr/>
          <p:nvPr/>
        </p:nvCxnSpPr>
        <p:spPr>
          <a:xfrm>
            <a:off x="666750" y="2603567"/>
            <a:ext cx="108585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iṧlïḑè">
            <a:extLst>
              <a:ext uri="{FF2B5EF4-FFF2-40B4-BE49-F238E27FC236}">
                <a16:creationId xmlns:a16="http://schemas.microsoft.com/office/drawing/2014/main" id="{3AA2EAE5-5AA5-B7C8-F9B2-416FA8D8F5DB}"/>
              </a:ext>
            </a:extLst>
          </p:cNvPr>
          <p:cNvGrpSpPr/>
          <p:nvPr/>
        </p:nvGrpSpPr>
        <p:grpSpPr>
          <a:xfrm>
            <a:off x="587615" y="2536192"/>
            <a:ext cx="2096275" cy="2949345"/>
            <a:chOff x="773924" y="2416890"/>
            <a:chExt cx="2096275" cy="2949345"/>
          </a:xfrm>
        </p:grpSpPr>
        <p:sp>
          <p:nvSpPr>
            <p:cNvPr id="21" name="ïśḻïde">
              <a:extLst>
                <a:ext uri="{FF2B5EF4-FFF2-40B4-BE49-F238E27FC236}">
                  <a16:creationId xmlns:a16="http://schemas.microsoft.com/office/drawing/2014/main" id="{A9C7C659-3942-7332-0D61-AF0CA168572F}"/>
                </a:ext>
              </a:extLst>
            </p:cNvPr>
            <p:cNvSpPr/>
            <p:nvPr/>
          </p:nvSpPr>
          <p:spPr>
            <a:xfrm>
              <a:off x="773924" y="3345388"/>
              <a:ext cx="2096275" cy="202084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08000" tIns="108000" rIns="108000" bIns="108000" rtlCol="0" anchor="t" anchorCtr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kumimoji="1" lang="zh-CN" altLang="en-US" sz="1600" dirty="0">
                  <a:solidFill>
                    <a:schemeClr val="tx1"/>
                  </a:solidFill>
                </a:rPr>
                <a:t>指创建和分发有价值、相关和一致的内容，以吸引和留住明确定义的受众，并最终驱动盈利型客户行动。</a:t>
              </a:r>
              <a:endParaRPr kumimoji="1" lang="en-US" altLang="zh-CN" sz="1600" dirty="0">
                <a:solidFill>
                  <a:schemeClr val="tx1"/>
                </a:solidFill>
              </a:endParaRPr>
            </a:p>
          </p:txBody>
        </p:sp>
        <p:sp>
          <p:nvSpPr>
            <p:cNvPr id="22" name="íšḷíḍè">
              <a:extLst>
                <a:ext uri="{FF2B5EF4-FFF2-40B4-BE49-F238E27FC236}">
                  <a16:creationId xmlns:a16="http://schemas.microsoft.com/office/drawing/2014/main" id="{1BE53923-159C-71BE-5C62-3EBCCBB5F13F}"/>
                </a:ext>
              </a:extLst>
            </p:cNvPr>
            <p:cNvSpPr/>
            <p:nvPr/>
          </p:nvSpPr>
          <p:spPr>
            <a:xfrm>
              <a:off x="773924" y="2777431"/>
              <a:ext cx="2096275" cy="5258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08000" tIns="108000" rIns="108000" bIns="108000" rtlCol="0" anchor="b" anchorCtr="0">
              <a:spAutoFit/>
            </a:bodyPr>
            <a:lstStyle/>
            <a:p>
              <a:r>
                <a:rPr kumimoji="1" lang="en-US" altLang="zh-CN" sz="2000" b="1" dirty="0">
                  <a:solidFill>
                    <a:schemeClr val="accent1"/>
                  </a:solidFill>
                </a:rPr>
                <a:t>1.</a:t>
              </a:r>
              <a:r>
                <a:rPr kumimoji="1" lang="zh-CN" altLang="en-US" sz="2000" b="1" dirty="0">
                  <a:solidFill>
                    <a:schemeClr val="accent1"/>
                  </a:solidFill>
                </a:rPr>
                <a:t>内容营销</a:t>
              </a:r>
            </a:p>
          </p:txBody>
        </p:sp>
        <p:sp>
          <p:nvSpPr>
            <p:cNvPr id="23" name="îṣľïďê">
              <a:extLst>
                <a:ext uri="{FF2B5EF4-FFF2-40B4-BE49-F238E27FC236}">
                  <a16:creationId xmlns:a16="http://schemas.microsoft.com/office/drawing/2014/main" id="{E00394FA-E827-777A-EA29-5AE2B31BE84C}"/>
                </a:ext>
              </a:extLst>
            </p:cNvPr>
            <p:cNvSpPr/>
            <p:nvPr/>
          </p:nvSpPr>
          <p:spPr>
            <a:xfrm>
              <a:off x="889000" y="2416890"/>
              <a:ext cx="127000" cy="1270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í$ḷïḍê">
            <a:extLst>
              <a:ext uri="{FF2B5EF4-FFF2-40B4-BE49-F238E27FC236}">
                <a16:creationId xmlns:a16="http://schemas.microsoft.com/office/drawing/2014/main" id="{FF4305FF-08C9-647E-D1EA-B76369B90F13}"/>
              </a:ext>
            </a:extLst>
          </p:cNvPr>
          <p:cNvGrpSpPr/>
          <p:nvPr/>
        </p:nvGrpSpPr>
        <p:grpSpPr>
          <a:xfrm>
            <a:off x="2870400" y="2548228"/>
            <a:ext cx="2096276" cy="3306641"/>
            <a:chOff x="783560" y="2416890"/>
            <a:chExt cx="2096276" cy="3306641"/>
          </a:xfrm>
        </p:grpSpPr>
        <p:sp>
          <p:nvSpPr>
            <p:cNvPr id="18" name="îślïḓe">
              <a:extLst>
                <a:ext uri="{FF2B5EF4-FFF2-40B4-BE49-F238E27FC236}">
                  <a16:creationId xmlns:a16="http://schemas.microsoft.com/office/drawing/2014/main" id="{C8A2BBE1-9DFE-6B0A-B2AF-8274830A91A9}"/>
                </a:ext>
              </a:extLst>
            </p:cNvPr>
            <p:cNvSpPr/>
            <p:nvPr/>
          </p:nvSpPr>
          <p:spPr>
            <a:xfrm>
              <a:off x="783560" y="3333352"/>
              <a:ext cx="2096275" cy="239017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08000" tIns="108000" rIns="108000" bIns="108000" rtlCol="0" anchor="t" anchorCtr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kumimoji="1" lang="zh-CN" altLang="en-US" sz="1600" dirty="0">
                  <a:solidFill>
                    <a:schemeClr val="tx1"/>
                  </a:solidFill>
                </a:rPr>
                <a:t>指使用电子邮件作为传递信息和促进行动的工具，以建立和维护与受众的联系和互动的一种数字营销形式。</a:t>
              </a:r>
              <a:endParaRPr kumimoji="1" lang="en-US" altLang="zh-CN" sz="1600" dirty="0">
                <a:solidFill>
                  <a:schemeClr val="tx1"/>
                </a:solidFill>
              </a:endParaRPr>
            </a:p>
          </p:txBody>
        </p:sp>
        <p:sp>
          <p:nvSpPr>
            <p:cNvPr id="19" name="iṧḻîdé">
              <a:extLst>
                <a:ext uri="{FF2B5EF4-FFF2-40B4-BE49-F238E27FC236}">
                  <a16:creationId xmlns:a16="http://schemas.microsoft.com/office/drawing/2014/main" id="{94747ADD-3B15-7EC3-3688-AA1D46559B52}"/>
                </a:ext>
              </a:extLst>
            </p:cNvPr>
            <p:cNvSpPr/>
            <p:nvPr/>
          </p:nvSpPr>
          <p:spPr>
            <a:xfrm>
              <a:off x="783561" y="2765395"/>
              <a:ext cx="2096275" cy="5258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08000" tIns="108000" rIns="108000" bIns="108000" rtlCol="0" anchor="b" anchorCtr="0">
              <a:spAutoFit/>
            </a:bodyPr>
            <a:lstStyle/>
            <a:p>
              <a:r>
                <a:rPr kumimoji="1" lang="en-US" altLang="zh-CN" sz="2000" b="1" dirty="0">
                  <a:solidFill>
                    <a:schemeClr val="accent1"/>
                  </a:solidFill>
                </a:rPr>
                <a:t>2.</a:t>
              </a:r>
              <a:r>
                <a:rPr kumimoji="1" lang="zh-CN" altLang="en-US" sz="2000" b="1" dirty="0">
                  <a:solidFill>
                    <a:schemeClr val="accent1"/>
                  </a:solidFill>
                </a:rPr>
                <a:t>电子邮件营销</a:t>
              </a:r>
            </a:p>
          </p:txBody>
        </p:sp>
        <p:sp>
          <p:nvSpPr>
            <p:cNvPr id="20" name="îṥlídé">
              <a:extLst>
                <a:ext uri="{FF2B5EF4-FFF2-40B4-BE49-F238E27FC236}">
                  <a16:creationId xmlns:a16="http://schemas.microsoft.com/office/drawing/2014/main" id="{0CE5BD8E-BDCD-3BB9-E581-F6DC344C6B32}"/>
                </a:ext>
              </a:extLst>
            </p:cNvPr>
            <p:cNvSpPr/>
            <p:nvPr/>
          </p:nvSpPr>
          <p:spPr>
            <a:xfrm>
              <a:off x="889000" y="2416890"/>
              <a:ext cx="127000" cy="1270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ïṧ1îḋè">
            <a:extLst>
              <a:ext uri="{FF2B5EF4-FFF2-40B4-BE49-F238E27FC236}">
                <a16:creationId xmlns:a16="http://schemas.microsoft.com/office/drawing/2014/main" id="{485CFD6A-E5F0-F50F-775B-9D8893710942}"/>
              </a:ext>
            </a:extLst>
          </p:cNvPr>
          <p:cNvGrpSpPr/>
          <p:nvPr/>
        </p:nvGrpSpPr>
        <p:grpSpPr>
          <a:xfrm>
            <a:off x="5230247" y="2528979"/>
            <a:ext cx="2096276" cy="3325890"/>
            <a:chOff x="783821" y="2416890"/>
            <a:chExt cx="2096276" cy="3325890"/>
          </a:xfrm>
        </p:grpSpPr>
        <p:sp>
          <p:nvSpPr>
            <p:cNvPr id="15" name="iṡḻíḑè">
              <a:extLst>
                <a:ext uri="{FF2B5EF4-FFF2-40B4-BE49-F238E27FC236}">
                  <a16:creationId xmlns:a16="http://schemas.microsoft.com/office/drawing/2014/main" id="{9CEBCC5F-3079-6406-9454-B2A4934CA6AD}"/>
                </a:ext>
              </a:extLst>
            </p:cNvPr>
            <p:cNvSpPr/>
            <p:nvPr/>
          </p:nvSpPr>
          <p:spPr>
            <a:xfrm>
              <a:off x="783821" y="3352601"/>
              <a:ext cx="2096275" cy="239017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08000" tIns="108000" rIns="108000" bIns="108000" rtlCol="0" anchor="t" anchorCtr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kumimoji="1" lang="zh-CN" altLang="en-US" sz="1600" dirty="0">
                  <a:solidFill>
                    <a:schemeClr val="tx1"/>
                  </a:solidFill>
                </a:rPr>
                <a:t>指使用短信或彩信作为传递信息和促进行动的工具，以建立和维护与受众的联系和互动的一种数字营销形式。</a:t>
              </a:r>
              <a:endParaRPr kumimoji="1" lang="en-US" altLang="zh-CN" sz="1600" dirty="0">
                <a:solidFill>
                  <a:schemeClr val="tx1"/>
                </a:solidFill>
              </a:endParaRPr>
            </a:p>
          </p:txBody>
        </p:sp>
        <p:sp>
          <p:nvSpPr>
            <p:cNvPr id="16" name="îSḻiḍê">
              <a:extLst>
                <a:ext uri="{FF2B5EF4-FFF2-40B4-BE49-F238E27FC236}">
                  <a16:creationId xmlns:a16="http://schemas.microsoft.com/office/drawing/2014/main" id="{5EBE3FED-732F-B332-752E-F407162AF7D9}"/>
                </a:ext>
              </a:extLst>
            </p:cNvPr>
            <p:cNvSpPr/>
            <p:nvPr/>
          </p:nvSpPr>
          <p:spPr>
            <a:xfrm>
              <a:off x="783822" y="2770209"/>
              <a:ext cx="2096275" cy="5258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08000" tIns="108000" rIns="108000" bIns="108000" rtlCol="0" anchor="b" anchorCtr="0">
              <a:spAutoFit/>
            </a:bodyPr>
            <a:lstStyle/>
            <a:p>
              <a:r>
                <a:rPr kumimoji="1" lang="en-US" altLang="zh-CN" sz="2000" b="1" dirty="0">
                  <a:solidFill>
                    <a:schemeClr val="accent1"/>
                  </a:solidFill>
                </a:rPr>
                <a:t>3.</a:t>
              </a:r>
              <a:r>
                <a:rPr kumimoji="1" lang="zh-CN" altLang="en-US" sz="2000" b="1" dirty="0">
                  <a:solidFill>
                    <a:schemeClr val="accent1"/>
                  </a:solidFill>
                </a:rPr>
                <a:t>文本消息</a:t>
              </a:r>
            </a:p>
          </p:txBody>
        </p:sp>
        <p:sp>
          <p:nvSpPr>
            <p:cNvPr id="17" name="ïṩ1îḋé">
              <a:extLst>
                <a:ext uri="{FF2B5EF4-FFF2-40B4-BE49-F238E27FC236}">
                  <a16:creationId xmlns:a16="http://schemas.microsoft.com/office/drawing/2014/main" id="{B18A4967-ECF4-D54F-D302-5F03E6E9216E}"/>
                </a:ext>
              </a:extLst>
            </p:cNvPr>
            <p:cNvSpPr/>
            <p:nvPr/>
          </p:nvSpPr>
          <p:spPr>
            <a:xfrm>
              <a:off x="889000" y="2416890"/>
              <a:ext cx="127000" cy="1270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íşļïḋè">
            <a:extLst>
              <a:ext uri="{FF2B5EF4-FFF2-40B4-BE49-F238E27FC236}">
                <a16:creationId xmlns:a16="http://schemas.microsoft.com/office/drawing/2014/main" id="{030A6C23-1D0E-0965-2B02-18F3F3AD9307}"/>
              </a:ext>
            </a:extLst>
          </p:cNvPr>
          <p:cNvGrpSpPr/>
          <p:nvPr/>
        </p:nvGrpSpPr>
        <p:grpSpPr>
          <a:xfrm>
            <a:off x="7512920" y="2536192"/>
            <a:ext cx="2098252" cy="2975313"/>
            <a:chOff x="771947" y="2416890"/>
            <a:chExt cx="2098252" cy="2975313"/>
          </a:xfrm>
        </p:grpSpPr>
        <p:sp>
          <p:nvSpPr>
            <p:cNvPr id="12" name="îş1iďé">
              <a:extLst>
                <a:ext uri="{FF2B5EF4-FFF2-40B4-BE49-F238E27FC236}">
                  <a16:creationId xmlns:a16="http://schemas.microsoft.com/office/drawing/2014/main" id="{B0801995-BF78-7675-650D-DBD57D647D0F}"/>
                </a:ext>
              </a:extLst>
            </p:cNvPr>
            <p:cNvSpPr/>
            <p:nvPr/>
          </p:nvSpPr>
          <p:spPr>
            <a:xfrm>
              <a:off x="771947" y="3371356"/>
              <a:ext cx="2096275" cy="202084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08000" tIns="108000" rIns="108000" bIns="108000" rtlCol="0" anchor="t" anchorCtr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kumimoji="1" lang="zh-CN" altLang="en-US" sz="1600" dirty="0">
                  <a:solidFill>
                    <a:schemeClr val="tx1"/>
                  </a:solidFill>
                </a:rPr>
                <a:t>指使用视频作为传递信息和促进行动的工具，以建立和维护与受众的联系和互动的一种数字营销形式。</a:t>
              </a:r>
              <a:endParaRPr kumimoji="1" lang="en-US" altLang="zh-CN" sz="1600" dirty="0">
                <a:solidFill>
                  <a:schemeClr val="tx1"/>
                </a:solidFill>
              </a:endParaRPr>
            </a:p>
          </p:txBody>
        </p:sp>
        <p:sp>
          <p:nvSpPr>
            <p:cNvPr id="13" name="ïš1ïḓè">
              <a:extLst>
                <a:ext uri="{FF2B5EF4-FFF2-40B4-BE49-F238E27FC236}">
                  <a16:creationId xmlns:a16="http://schemas.microsoft.com/office/drawing/2014/main" id="{42890441-0253-4951-A208-CF52A8DBE555}"/>
                </a:ext>
              </a:extLst>
            </p:cNvPr>
            <p:cNvSpPr/>
            <p:nvPr/>
          </p:nvSpPr>
          <p:spPr>
            <a:xfrm>
              <a:off x="773924" y="2778362"/>
              <a:ext cx="2096275" cy="5258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08000" tIns="108000" rIns="108000" bIns="108000" rtlCol="0" anchor="b" anchorCtr="0">
              <a:spAutoFit/>
            </a:bodyPr>
            <a:lstStyle/>
            <a:p>
              <a:r>
                <a:rPr kumimoji="1" lang="en-US" altLang="zh-CN" sz="2000" b="1" dirty="0">
                  <a:solidFill>
                    <a:schemeClr val="accent1"/>
                  </a:solidFill>
                </a:rPr>
                <a:t>4.</a:t>
              </a:r>
              <a:r>
                <a:rPr kumimoji="1" lang="zh-CN" altLang="en-US" sz="2000" b="1" dirty="0">
                  <a:solidFill>
                    <a:schemeClr val="accent1"/>
                  </a:solidFill>
                </a:rPr>
                <a:t>视频营销</a:t>
              </a:r>
            </a:p>
          </p:txBody>
        </p:sp>
        <p:sp>
          <p:nvSpPr>
            <p:cNvPr id="14" name="iṣ1íde">
              <a:extLst>
                <a:ext uri="{FF2B5EF4-FFF2-40B4-BE49-F238E27FC236}">
                  <a16:creationId xmlns:a16="http://schemas.microsoft.com/office/drawing/2014/main" id="{E7FE1DBE-D917-2582-3E11-FF8330FC7756}"/>
                </a:ext>
              </a:extLst>
            </p:cNvPr>
            <p:cNvSpPr/>
            <p:nvPr/>
          </p:nvSpPr>
          <p:spPr>
            <a:xfrm>
              <a:off x="889000" y="2416890"/>
              <a:ext cx="127000" cy="1270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íśľíḋè">
            <a:extLst>
              <a:ext uri="{FF2B5EF4-FFF2-40B4-BE49-F238E27FC236}">
                <a16:creationId xmlns:a16="http://schemas.microsoft.com/office/drawing/2014/main" id="{C60DBDC0-6DA6-A342-E590-5D6664512A6D}"/>
              </a:ext>
            </a:extLst>
          </p:cNvPr>
          <p:cNvSpPr txBox="1"/>
          <p:nvPr/>
        </p:nvSpPr>
        <p:spPr>
          <a:xfrm>
            <a:off x="2054429" y="1147500"/>
            <a:ext cx="8083142" cy="52322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spAutoFit/>
          </a:bodyPr>
          <a:lstStyle/>
          <a:p>
            <a:pPr lvl="0" algn="ctr" defTabSz="913765">
              <a:buSzPct val="25000"/>
              <a:defRPr/>
            </a:pPr>
            <a:r>
              <a:rPr lang="zh-CN" altLang="en-US" sz="2800" b="1" dirty="0"/>
              <a:t>一、 数字营销技巧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3566F5D3-27AB-471C-A563-7D5D5FCE7EA2}"/>
              </a:ext>
            </a:extLst>
          </p:cNvPr>
          <p:cNvSpPr txBox="1"/>
          <p:nvPr/>
        </p:nvSpPr>
        <p:spPr>
          <a:xfrm>
            <a:off x="587615" y="306753"/>
            <a:ext cx="6948966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第二节  数字营销技巧及发展趋势</a:t>
            </a:r>
            <a:endParaRPr lang="en-US" altLang="zh-CN" sz="3600" b="1" dirty="0">
              <a:solidFill>
                <a:schemeClr val="accent1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25" name="ïš1ïḓè">
            <a:extLst>
              <a:ext uri="{FF2B5EF4-FFF2-40B4-BE49-F238E27FC236}">
                <a16:creationId xmlns:a16="http://schemas.microsoft.com/office/drawing/2014/main" id="{16C047BB-6E27-4F3D-ADDE-4C6627AAEC68}"/>
              </a:ext>
            </a:extLst>
          </p:cNvPr>
          <p:cNvSpPr/>
          <p:nvPr/>
        </p:nvSpPr>
        <p:spPr>
          <a:xfrm>
            <a:off x="4815100" y="1728109"/>
            <a:ext cx="2974254" cy="5258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b" anchorCtr="0">
            <a:spAutoFit/>
          </a:bodyPr>
          <a:lstStyle/>
          <a:p>
            <a:r>
              <a:rPr kumimoji="1" lang="zh-CN" altLang="en-US" sz="2000" b="1" dirty="0">
                <a:solidFill>
                  <a:schemeClr val="accent1"/>
                </a:solidFill>
              </a:rPr>
              <a:t>（四） 内容营销技巧</a:t>
            </a:r>
            <a:endParaRPr kumimoji="1" lang="en-US" altLang="zh-CN" sz="2000" b="1" dirty="0">
              <a:solidFill>
                <a:schemeClr val="accent1"/>
              </a:solidFill>
            </a:endParaRPr>
          </a:p>
        </p:txBody>
      </p:sp>
      <p:grpSp>
        <p:nvGrpSpPr>
          <p:cNvPr id="27" name="iṧlïḑè">
            <a:extLst>
              <a:ext uri="{FF2B5EF4-FFF2-40B4-BE49-F238E27FC236}">
                <a16:creationId xmlns:a16="http://schemas.microsoft.com/office/drawing/2014/main" id="{2E4E7770-42AF-491B-B93C-527A75831FBA}"/>
              </a:ext>
            </a:extLst>
          </p:cNvPr>
          <p:cNvGrpSpPr/>
          <p:nvPr/>
        </p:nvGrpSpPr>
        <p:grpSpPr>
          <a:xfrm>
            <a:off x="9761755" y="2548228"/>
            <a:ext cx="2096276" cy="4069808"/>
            <a:chOff x="773923" y="2416890"/>
            <a:chExt cx="2096276" cy="4069808"/>
          </a:xfrm>
        </p:grpSpPr>
        <p:sp>
          <p:nvSpPr>
            <p:cNvPr id="28" name="ïśḻïde">
              <a:extLst>
                <a:ext uri="{FF2B5EF4-FFF2-40B4-BE49-F238E27FC236}">
                  <a16:creationId xmlns:a16="http://schemas.microsoft.com/office/drawing/2014/main" id="{4178002D-18AE-4D6B-87FB-85D2DABAE2E2}"/>
                </a:ext>
              </a:extLst>
            </p:cNvPr>
            <p:cNvSpPr/>
            <p:nvPr/>
          </p:nvSpPr>
          <p:spPr>
            <a:xfrm>
              <a:off x="773923" y="3357855"/>
              <a:ext cx="2096275" cy="312884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08000" tIns="108000" rIns="108000" bIns="108000" rtlCol="0" anchor="t" anchorCtr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kumimoji="1" lang="zh-CN" altLang="en-US" sz="1600" dirty="0">
                  <a:solidFill>
                    <a:schemeClr val="tx1"/>
                  </a:solidFill>
                </a:rPr>
                <a:t>指通过赞助的形式，企业作为品牌向另一家公司或实体付费，以创建和推广某种方式展示品牌或服务的内容。网红营销其实也属于赞助内容营销的一种方式。</a:t>
              </a:r>
              <a:endParaRPr kumimoji="1" lang="en-US" altLang="zh-CN" sz="1600" dirty="0">
                <a:solidFill>
                  <a:schemeClr val="tx1"/>
                </a:solidFill>
              </a:endParaRPr>
            </a:p>
          </p:txBody>
        </p:sp>
        <p:sp>
          <p:nvSpPr>
            <p:cNvPr id="29" name="íšḷíḍè">
              <a:extLst>
                <a:ext uri="{FF2B5EF4-FFF2-40B4-BE49-F238E27FC236}">
                  <a16:creationId xmlns:a16="http://schemas.microsoft.com/office/drawing/2014/main" id="{32DCB8FE-8EF3-4600-9615-F4FE2C6A78A2}"/>
                </a:ext>
              </a:extLst>
            </p:cNvPr>
            <p:cNvSpPr/>
            <p:nvPr/>
          </p:nvSpPr>
          <p:spPr>
            <a:xfrm>
              <a:off x="773924" y="2777431"/>
              <a:ext cx="2096275" cy="5258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08000" tIns="108000" rIns="108000" bIns="108000" rtlCol="0" anchor="b" anchorCtr="0">
              <a:spAutoFit/>
            </a:bodyPr>
            <a:lstStyle/>
            <a:p>
              <a:r>
                <a:rPr kumimoji="1" lang="en-US" altLang="zh-CN" sz="2000" b="1" dirty="0">
                  <a:solidFill>
                    <a:schemeClr val="accent1"/>
                  </a:solidFill>
                </a:rPr>
                <a:t>5.</a:t>
              </a:r>
              <a:r>
                <a:rPr kumimoji="1" lang="zh-CN" altLang="en-US" sz="2000" b="1" dirty="0">
                  <a:solidFill>
                    <a:schemeClr val="accent1"/>
                  </a:solidFill>
                </a:rPr>
                <a:t>赞助内容营销</a:t>
              </a:r>
            </a:p>
          </p:txBody>
        </p:sp>
        <p:sp>
          <p:nvSpPr>
            <p:cNvPr id="30" name="îṣľïďê">
              <a:extLst>
                <a:ext uri="{FF2B5EF4-FFF2-40B4-BE49-F238E27FC236}">
                  <a16:creationId xmlns:a16="http://schemas.microsoft.com/office/drawing/2014/main" id="{7B91B7A9-23E5-4FF0-905F-1AC195D923F9}"/>
                </a:ext>
              </a:extLst>
            </p:cNvPr>
            <p:cNvSpPr/>
            <p:nvPr/>
          </p:nvSpPr>
          <p:spPr>
            <a:xfrm>
              <a:off x="889000" y="2416890"/>
              <a:ext cx="127000" cy="1270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2617758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  <p:tag name="ISLIDE.THEME" val="#782110"/>
  <p:tag name="ISLIDE.TEMPLATE" val="#854149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820406;"/>
  <p:tag name="ISLIDE.TEMPLATE" val="https://www.islide.cc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537647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  <p:tag name="ISLIDE.TEMPLATE" val="https://www.islide.cc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  <p:tag name="ISLIDE.TEMPLATE" val="https://www.islide.cc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530776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530776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SMARTDIAGRAM" val="#577286;"/>
  <p:tag name="ISLIDE.TEMPLATE" val="https://www.islide.cc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537647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SMARTDIAGRAM" val="#785416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SMARTDIAGRAM" val="#785416;"/>
</p:tagLst>
</file>

<file path=ppt/theme/theme1.xml><?xml version="1.0" encoding="utf-8"?>
<a:theme xmlns:a="http://schemas.openxmlformats.org/drawingml/2006/main" name="Designed by iSlide">
  <a:themeElements>
    <a:clrScheme name="iSlide VI标准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0236DE"/>
      </a:accent1>
      <a:accent2>
        <a:srgbClr val="5DA6FF"/>
      </a:accent2>
      <a:accent3>
        <a:srgbClr val="585858"/>
      </a:accent3>
      <a:accent4>
        <a:srgbClr val="757575"/>
      </a:accent4>
      <a:accent5>
        <a:srgbClr val="A8A8A8"/>
      </a:accent5>
      <a:accent6>
        <a:srgbClr val="BEBEBE"/>
      </a:accent6>
      <a:hlink>
        <a:srgbClr val="4472C4"/>
      </a:hlink>
      <a:folHlink>
        <a:srgbClr val="BFBFBF"/>
      </a:folHlink>
    </a:clrScheme>
    <a:fontScheme name="标准字体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Default.potx" id="{1D9758C4-BF53-48D5-9F51-21F468A6C710}" vid="{F0E1EFAF-5478-48F0-8152-DA9350739AF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Nicky</Template>
  <TotalTime>283</TotalTime>
  <Words>1080</Words>
  <Application>Microsoft Office PowerPoint</Application>
  <PresentationFormat>宽屏</PresentationFormat>
  <Paragraphs>83</Paragraphs>
  <Slides>10</Slides>
  <Notes>2</Notes>
  <HiddenSlides>0</HiddenSlides>
  <MMClips>1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5" baseType="lpstr">
      <vt:lpstr>等线</vt:lpstr>
      <vt:lpstr>思源黑体 CN Medium</vt:lpstr>
      <vt:lpstr>微软雅黑</vt:lpstr>
      <vt:lpstr>Arial</vt:lpstr>
      <vt:lpstr>Designed by iSlide</vt:lpstr>
      <vt:lpstr>市场营销基础  （第四版）</vt:lpstr>
      <vt:lpstr> 数字营销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Nicky</dc:creator>
  <cp:lastModifiedBy>Administrator</cp:lastModifiedBy>
  <cp:revision>20</cp:revision>
  <cp:lastPrinted>2022-04-27T16:00:00Z</cp:lastPrinted>
  <dcterms:created xsi:type="dcterms:W3CDTF">2022-04-27T16:00:00Z</dcterms:created>
  <dcterms:modified xsi:type="dcterms:W3CDTF">2024-12-30T07:12:02Z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EMPLATE">
    <vt:lpwstr>00d0c912-f426-4ca5-bd3c-bdcf0ad2c6d2</vt:lpwstr>
  </property>
</Properties>
</file>