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Override2.xml" ContentType="application/vnd.openxmlformats-officedocument.themeOverr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64" r:id="rId3"/>
    <p:sldId id="295" r:id="rId4"/>
    <p:sldId id="258" r:id="rId5"/>
    <p:sldId id="269" r:id="rId6"/>
    <p:sldId id="267" r:id="rId7"/>
    <p:sldId id="270" r:id="rId8"/>
    <p:sldId id="289" r:id="rId9"/>
    <p:sldId id="296" r:id="rId10"/>
    <p:sldId id="287" r:id="rId11"/>
    <p:sldId id="288" r:id="rId12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36DE"/>
    <a:srgbClr val="08080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100" y="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  <a:t>2024/12/30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542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86f7116f-2083-4da5-b387-2492656312cb.source.default.zh-Hans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E3519-AA41-4C8F-81B1-98F81BDCD14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772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9ABB45D9-6195-2C03-31DC-7C86EFE3A4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E545B57F-7D9D-4AD8-9FE4-E5267D65BB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0400" y="1821180"/>
            <a:ext cx="6078728" cy="3677453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zh-CN" altLang="en-US" sz="6600" b="1" dirty="0">
                <a:solidFill>
                  <a:srgbClr val="080808"/>
                </a:solidFill>
              </a:defRPr>
            </a:lvl1pPr>
          </a:lstStyle>
          <a:p>
            <a:pPr lvl="0" defTabSz="914354"/>
            <a:r>
              <a:rPr lang="en-US" altLang="zh-CN" dirty="0"/>
              <a:t>Click to edit </a:t>
            </a:r>
            <a:br>
              <a:rPr lang="en-US" altLang="zh-CN" dirty="0"/>
            </a:br>
            <a:r>
              <a:rPr lang="en-US" altLang="zh-CN" dirty="0"/>
              <a:t>Master title style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2DDB65F-C302-4F35-9CCB-12FB82E259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6200000">
            <a:off x="9609497" y="3378440"/>
            <a:ext cx="3308353" cy="535853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spcBef>
                <a:spcPts val="0"/>
              </a:spcBef>
              <a:buNone/>
              <a:defRPr lang="zh-CN" altLang="en-US" sz="1800">
                <a:solidFill>
                  <a:srgbClr val="080808"/>
                </a:solidFill>
              </a:defRPr>
            </a:lvl1pPr>
          </a:lstStyle>
          <a:p>
            <a:pPr marL="228600" lvl="0" indent="-228600" defTabSz="914354"/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44C4A721-803B-47CB-B99E-1D01E8E016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9128" y="5837829"/>
            <a:ext cx="4779772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r">
              <a:buNone/>
              <a:defRPr lang="en-US" altLang="zh-CN" sz="1200" b="0" smtClean="0">
                <a:solidFill>
                  <a:srgbClr val="080808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  <p:sp>
        <p:nvSpPr>
          <p:cNvPr id="12" name="文本占位符 11">
            <a:extLst>
              <a:ext uri="{FF2B5EF4-FFF2-40B4-BE49-F238E27FC236}">
                <a16:creationId xmlns:a16="http://schemas.microsoft.com/office/drawing/2014/main" id="{4EF3F9F2-2DBE-4016-9D2B-F5CF4BE8EBC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0400" y="723900"/>
            <a:ext cx="1039091" cy="296271"/>
          </a:xfrm>
        </p:spPr>
        <p:txBody>
          <a:bodyPr vert="horz" wrap="none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>
                <a:solidFill>
                  <a:srgbClr val="080808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LGOO HERE</a:t>
            </a:r>
          </a:p>
        </p:txBody>
      </p:sp>
    </p:spTree>
    <p:extLst>
      <p:ext uri="{BB962C8B-B14F-4D97-AF65-F5344CB8AC3E}">
        <p14:creationId xmlns:p14="http://schemas.microsoft.com/office/powerpoint/2010/main" val="321854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DC6DA8-D137-41D2-A934-63CB8FFB8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ED916A-3E34-4B9E-8F9F-7A8921A30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FE6FF3-E480-4C96-9DE0-054940E7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7552-8942-46E8-901A-44C076C97C35}" type="datetime1">
              <a:rPr lang="en-US" altLang="zh-CN" smtClean="0"/>
              <a:t>12/30/2024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55DFAA1-D4C3-4306-A3AE-0641E3581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3E0EBE-EC20-4150-A2C6-9837F3449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7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>
            <a:extLst>
              <a:ext uri="{FF2B5EF4-FFF2-40B4-BE49-F238E27FC236}">
                <a16:creationId xmlns:a16="http://schemas.microsoft.com/office/drawing/2014/main" id="{FDF03A82-401C-4A0E-BE21-BE588E8741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0BEF0FD1-3ACE-43A8-AF57-CC0D436DC7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AEA95BB-0FD6-4D94-81DB-8D38069818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C2568E-3CA5-4FDE-A375-CB503A7EDE3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F5093CC-EA8F-46CC-95E3-14466C6B74F0}" type="datetime1">
              <a:rPr lang="en-US" altLang="zh-CN" smtClean="0"/>
              <a:t>12/30/2024</a:t>
            </a:fld>
            <a:endParaRPr lang="en-US" altLang="zh-CN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3EAC383-637D-4997-B597-28ADC11AA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  <p:cxnSp>
        <p:nvCxnSpPr>
          <p:cNvPr id="10" name="î$ļíďé">
            <a:extLst>
              <a:ext uri="{FF2B5EF4-FFF2-40B4-BE49-F238E27FC236}">
                <a16:creationId xmlns:a16="http://schemas.microsoft.com/office/drawing/2014/main" id="{5866F782-5852-4C4E-B3FE-2AD687E8AC1B}"/>
              </a:ext>
            </a:extLst>
          </p:cNvPr>
          <p:cNvCxnSpPr>
            <a:cxnSpLocks/>
          </p:cNvCxnSpPr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ïšḻïdê">
            <a:extLst>
              <a:ext uri="{FF2B5EF4-FFF2-40B4-BE49-F238E27FC236}">
                <a16:creationId xmlns:a16="http://schemas.microsoft.com/office/drawing/2014/main" id="{3CCCD118-A808-47B5-869B-310AF975DC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977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D00D908D-7526-37F0-F2E7-B71F9E41FD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000C7662-4F6D-4B06-BB36-235FC06BF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2628576"/>
            <a:ext cx="5731164" cy="2048037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zh-CN" altLang="en-US" sz="4800">
                <a:solidFill>
                  <a:srgbClr val="080808"/>
                </a:solidFill>
              </a:defRPr>
            </a:lvl1pPr>
          </a:lstStyle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FF9930E-40DF-417D-8161-BD38EB172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400" y="4676614"/>
            <a:ext cx="5731164" cy="526761"/>
          </a:xfrm>
        </p:spPr>
        <p:txBody>
          <a:bodyPr>
            <a:normAutofit/>
          </a:bodyPr>
          <a:lstStyle>
            <a:lvl1pPr marL="0" indent="0">
              <a:buNone/>
              <a:defRPr lang="en-US" altLang="zh-CN" sz="1800" kern="1200">
                <a:solidFill>
                  <a:srgbClr val="080808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1220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78DDA6B8-FDAD-D7D7-0619-6B13C254D9EF}"/>
              </a:ext>
            </a:extLst>
          </p:cNvPr>
          <p:cNvGrpSpPr/>
          <p:nvPr userDrawn="1"/>
        </p:nvGrpSpPr>
        <p:grpSpPr>
          <a:xfrm>
            <a:off x="673100" y="382369"/>
            <a:ext cx="5260975" cy="692050"/>
            <a:chOff x="673100" y="382369"/>
            <a:chExt cx="5260975" cy="69205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E1BC8B43-5E76-9566-53E3-46B177BA16BD}"/>
                </a:ext>
              </a:extLst>
            </p:cNvPr>
            <p:cNvSpPr/>
            <p:nvPr userDrawn="1"/>
          </p:nvSpPr>
          <p:spPr>
            <a:xfrm>
              <a:off x="673100" y="1028700"/>
              <a:ext cx="5260975" cy="45719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21594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A68EBA65-D957-152A-8327-F5804E1142FF}"/>
                </a:ext>
              </a:extLst>
            </p:cNvPr>
            <p:cNvSpPr txBox="1"/>
            <p:nvPr userDrawn="1"/>
          </p:nvSpPr>
          <p:spPr>
            <a:xfrm>
              <a:off x="673100" y="382369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输入标题文字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7642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C9D6027-F7C7-4EF3-85DD-09E27ACEE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A9A1-9141-4F02-9C55-8DE17B37F989}" type="datetime1">
              <a:rPr lang="en-US" altLang="zh-CN" smtClean="0"/>
              <a:t>12/30/2024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6262BA1-A5A7-45F4-B365-E880E1C32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80CF1E8-0939-4B4D-A4D3-E47E208FC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62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3D53DD3A-53BE-3520-5288-B60BAF9BF0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占位符 6">
            <a:extLst>
              <a:ext uri="{FF2B5EF4-FFF2-40B4-BE49-F238E27FC236}">
                <a16:creationId xmlns:a16="http://schemas.microsoft.com/office/drawing/2014/main" id="{C2320649-ACD7-42E9-A261-E6ED46ACB4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0400" y="1832374"/>
            <a:ext cx="10858500" cy="2772786"/>
          </a:xfrm>
        </p:spPr>
        <p:txBody>
          <a:bodyPr vert="horz" lIns="91440" tIns="45720" rIns="91440" bIns="45720" rtlCol="0" anchor="b">
            <a:noAutofit/>
          </a:bodyPr>
          <a:lstStyle>
            <a:lvl1pPr marL="0" indent="0" algn="ctr">
              <a:buNone/>
              <a:defRPr lang="en-US" altLang="zh-CN" sz="7200" b="1" smtClean="0">
                <a:solidFill>
                  <a:srgbClr val="080808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lang="en-US" altLang="zh-CN" smtClean="0"/>
            </a:lvl2pPr>
            <a:lvl3pPr>
              <a:defRPr lang="en-US" altLang="zh-CN" smtClean="0"/>
            </a:lvl3pPr>
            <a:lvl4pPr>
              <a:defRPr lang="en-US" altLang="zh-CN" smtClean="0"/>
            </a:lvl4pPr>
            <a:lvl5pPr>
              <a:defRPr lang="zh-CN" altLang="en-US"/>
            </a:lvl5pPr>
          </a:lstStyle>
          <a:p>
            <a:pPr marL="228600" lvl="0" indent="-228600" defTabSz="914354">
              <a:spcBef>
                <a:spcPct val="0"/>
              </a:spcBef>
            </a:pPr>
            <a:r>
              <a:rPr lang="en-US" altLang="zh-CN" dirty="0"/>
              <a:t>Click to edit Master text styles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DC428848-58C6-4501-8214-B803889F27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22392" y="5837829"/>
            <a:ext cx="6096508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r">
              <a:buNone/>
              <a:defRPr lang="en-US" altLang="zh-CN" sz="1200" b="0" smtClean="0">
                <a:solidFill>
                  <a:srgbClr val="080808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</p:spTree>
    <p:extLst>
      <p:ext uri="{BB962C8B-B14F-4D97-AF65-F5344CB8AC3E}">
        <p14:creationId xmlns:p14="http://schemas.microsoft.com/office/powerpoint/2010/main" val="3444805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A34661-10B5-98E1-484B-E4714F7AB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B7D77DD-8D4F-659F-BB34-A026BFFAA1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D22352D-98D1-ECD9-1AD6-3FB5D940102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FE03BF2-D8AF-46DF-AE0F-0C217AE83FF5}" type="datetime1">
              <a:rPr lang="en-US" altLang="zh-CN" smtClean="0"/>
              <a:t>12/30/2024</a:t>
            </a:fld>
            <a:endParaRPr lang="en-US" altLang="zh-CN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27BEC2C-B284-1680-E5D9-F9A79602C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1405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036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9307103-D92B-4D3C-B386-9FD58793C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354"/>
            <a:r>
              <a:rPr lang="en-US" altLang="zh-CN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F8920D0-E0E5-40BB-AEDA-3D7A09092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B16C00-AE39-4635-9F10-B7233D2AC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12D871-753D-4991-B44B-EFAE9F868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FE03BF2-D8AF-46DF-AE0F-0C217AE83FF5}" type="datetime1">
              <a:rPr lang="en-US" altLang="zh-CN" smtClean="0"/>
              <a:t>12/30/2024</a:t>
            </a:fld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23E9ED-4E00-42D1-BFBF-5EBD27D298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7915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4" r:id="rId5"/>
    <p:sldLayoutId id="2147483655" r:id="rId6"/>
    <p:sldLayoutId id="2147483656" r:id="rId7"/>
    <p:sldLayoutId id="2147483658" r:id="rId8"/>
    <p:sldLayoutId id="214748365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šḻîḍ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şḷiḑè">
            <a:extLst>
              <a:ext uri="{FF2B5EF4-FFF2-40B4-BE49-F238E27FC236}">
                <a16:creationId xmlns:a16="http://schemas.microsoft.com/office/drawing/2014/main" id="{EC3BD327-8548-FA21-9184-6315F1921B21}"/>
              </a:ext>
            </a:extLst>
          </p:cNvPr>
          <p:cNvSpPr/>
          <p:nvPr/>
        </p:nvSpPr>
        <p:spPr>
          <a:xfrm>
            <a:off x="660399" y="3200400"/>
            <a:ext cx="4507501" cy="285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8" name="íš1iḍe">
            <a:extLst>
              <a:ext uri="{FF2B5EF4-FFF2-40B4-BE49-F238E27FC236}">
                <a16:creationId xmlns:a16="http://schemas.microsoft.com/office/drawing/2014/main" id="{1DE2FCBB-DDFE-37B5-A5BC-225C4690FD26}"/>
              </a:ext>
            </a:extLst>
          </p:cNvPr>
          <p:cNvSpPr/>
          <p:nvPr/>
        </p:nvSpPr>
        <p:spPr>
          <a:xfrm>
            <a:off x="8637016" y="5300543"/>
            <a:ext cx="939800" cy="1557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9" name="íṩľíḍé">
            <a:extLst>
              <a:ext uri="{FF2B5EF4-FFF2-40B4-BE49-F238E27FC236}">
                <a16:creationId xmlns:a16="http://schemas.microsoft.com/office/drawing/2014/main" id="{6C2532AA-A647-48FF-8A25-36777AF5B1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0399" y="1878708"/>
            <a:ext cx="7442557" cy="2509244"/>
          </a:xfrm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zh-CN" altLang="en-US" sz="6000" dirty="0">
                <a:solidFill>
                  <a:srgbClr val="080808"/>
                </a:solidFill>
              </a:rPr>
              <a:t>市场营销基础</a:t>
            </a:r>
            <a:br>
              <a:rPr lang="en-US" altLang="zh-CN" sz="6000" dirty="0">
                <a:solidFill>
                  <a:srgbClr val="080808"/>
                </a:solidFill>
              </a:rPr>
            </a:br>
            <a:br>
              <a:rPr lang="en-GB" altLang="zh-CN" sz="4800" dirty="0">
                <a:solidFill>
                  <a:srgbClr val="080808"/>
                </a:solidFill>
              </a:rPr>
            </a:br>
            <a:r>
              <a:rPr lang="zh-CN" altLang="en-US" sz="3200" dirty="0">
                <a:solidFill>
                  <a:srgbClr val="080808"/>
                </a:solidFill>
              </a:rPr>
              <a:t>（第四版）</a:t>
            </a:r>
            <a:endParaRPr lang="zh-CN" altLang="en-US" sz="4800" dirty="0"/>
          </a:p>
        </p:txBody>
      </p:sp>
      <p:sp>
        <p:nvSpPr>
          <p:cNvPr id="13" name="ïṧḷïdè">
            <a:extLst>
              <a:ext uri="{FF2B5EF4-FFF2-40B4-BE49-F238E27FC236}">
                <a16:creationId xmlns:a16="http://schemas.microsoft.com/office/drawing/2014/main" id="{F03171C0-8F5E-452D-80D2-8537CBEA6B1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60399" y="622435"/>
            <a:ext cx="3786472" cy="708941"/>
          </a:xfrm>
        </p:spPr>
        <p:txBody>
          <a:bodyPr>
            <a:norm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教育部职业教育与成人教育司推荐教材</a:t>
            </a:r>
          </a:p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职业教育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财经商贸类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专业教学用书</a:t>
            </a:r>
          </a:p>
        </p:txBody>
      </p:sp>
      <p:sp>
        <p:nvSpPr>
          <p:cNvPr id="12" name="TextBox 25">
            <a:extLst>
              <a:ext uri="{FF2B5EF4-FFF2-40B4-BE49-F238E27FC236}">
                <a16:creationId xmlns:a16="http://schemas.microsoft.com/office/drawing/2014/main" id="{33149427-7E30-4F0A-8746-8128769BB21D}"/>
              </a:ext>
            </a:extLst>
          </p:cNvPr>
          <p:cNvSpPr txBox="1"/>
          <p:nvPr/>
        </p:nvSpPr>
        <p:spPr>
          <a:xfrm>
            <a:off x="5026025" y="6169492"/>
            <a:ext cx="213995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华东师范大学出版社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-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8002595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id="{F7CE7E1A-CD7C-C3C9-230B-15B48BD97878}"/>
              </a:ext>
            </a:extLst>
          </p:cNvPr>
          <p:cNvGrpSpPr/>
          <p:nvPr/>
        </p:nvGrpSpPr>
        <p:grpSpPr>
          <a:xfrm>
            <a:off x="2024231" y="2552698"/>
            <a:ext cx="8290433" cy="1752603"/>
            <a:chOff x="3066870" y="2675910"/>
            <a:chExt cx="8290433" cy="1752603"/>
          </a:xfrm>
        </p:grpSpPr>
        <p:sp>
          <p:nvSpPr>
            <p:cNvPr id="2" name="圆角矩形 20">
              <a:extLst>
                <a:ext uri="{FF2B5EF4-FFF2-40B4-BE49-F238E27FC236}">
                  <a16:creationId xmlns:a16="http://schemas.microsoft.com/office/drawing/2014/main" id="{1A7F0DC0-F274-EE55-4589-642DBBA154D3}"/>
                </a:ext>
              </a:extLst>
            </p:cNvPr>
            <p:cNvSpPr/>
            <p:nvPr/>
          </p:nvSpPr>
          <p:spPr>
            <a:xfrm rot="2700000">
              <a:off x="9604703" y="2675910"/>
              <a:ext cx="1752600" cy="1752600"/>
            </a:xfrm>
            <a:prstGeom prst="roundRect">
              <a:avLst>
                <a:gd name="adj" fmla="val 6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圆角矩形 20">
              <a:extLst>
                <a:ext uri="{FF2B5EF4-FFF2-40B4-BE49-F238E27FC236}">
                  <a16:creationId xmlns:a16="http://schemas.microsoft.com/office/drawing/2014/main" id="{F3CA38D7-E978-903C-5713-FBEB7816919F}"/>
                </a:ext>
              </a:extLst>
            </p:cNvPr>
            <p:cNvSpPr/>
            <p:nvPr/>
          </p:nvSpPr>
          <p:spPr>
            <a:xfrm rot="2700000">
              <a:off x="7437651" y="2675913"/>
              <a:ext cx="1752600" cy="1752600"/>
            </a:xfrm>
            <a:prstGeom prst="roundRect">
              <a:avLst>
                <a:gd name="adj" fmla="val 6000"/>
              </a:avLst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19">
              <a:extLst>
                <a:ext uri="{FF2B5EF4-FFF2-40B4-BE49-F238E27FC236}">
                  <a16:creationId xmlns:a16="http://schemas.microsoft.com/office/drawing/2014/main" id="{09828E59-A061-9204-9802-10C2AE45C792}"/>
                </a:ext>
              </a:extLst>
            </p:cNvPr>
            <p:cNvSpPr/>
            <p:nvPr/>
          </p:nvSpPr>
          <p:spPr>
            <a:xfrm rot="2700000">
              <a:off x="5252261" y="2675912"/>
              <a:ext cx="1752600" cy="1752600"/>
            </a:xfrm>
            <a:prstGeom prst="roundRect">
              <a:avLst>
                <a:gd name="adj" fmla="val 6000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17">
              <a:extLst>
                <a:ext uri="{FF2B5EF4-FFF2-40B4-BE49-F238E27FC236}">
                  <a16:creationId xmlns:a16="http://schemas.microsoft.com/office/drawing/2014/main" id="{763A6467-66D5-826A-1DF2-27D3539F0F96}"/>
                </a:ext>
              </a:extLst>
            </p:cNvPr>
            <p:cNvSpPr/>
            <p:nvPr/>
          </p:nvSpPr>
          <p:spPr>
            <a:xfrm rot="2700000">
              <a:off x="3066870" y="2675911"/>
              <a:ext cx="1752600" cy="1752600"/>
            </a:xfrm>
            <a:prstGeom prst="roundRect">
              <a:avLst>
                <a:gd name="adj" fmla="val 6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B3F92C06-AD9F-0310-5280-B5B504849875}"/>
                </a:ext>
              </a:extLst>
            </p:cNvPr>
            <p:cNvSpPr txBox="1"/>
            <p:nvPr/>
          </p:nvSpPr>
          <p:spPr>
            <a:xfrm>
              <a:off x="3225207" y="3060126"/>
              <a:ext cx="14359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200" b="1" dirty="0">
                  <a:solidFill>
                    <a:srgbClr val="FFFFFF"/>
                  </a:solidFill>
                </a:rPr>
                <a:t>01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D3104D7D-B957-6EB9-94D4-46C2A9F41985}"/>
                </a:ext>
              </a:extLst>
            </p:cNvPr>
            <p:cNvSpPr txBox="1"/>
            <p:nvPr/>
          </p:nvSpPr>
          <p:spPr>
            <a:xfrm>
              <a:off x="3225207" y="3608777"/>
              <a:ext cx="14359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 b="1">
                  <a:solidFill>
                    <a:srgbClr val="FFFFFF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1600" dirty="0"/>
                <a:t>研究对象</a:t>
              </a:r>
              <a:endParaRPr lang="en-US" altLang="zh-CN" sz="1600" dirty="0"/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77790DF0-E9C3-74B7-7C31-636BECA89121}"/>
                </a:ext>
              </a:extLst>
            </p:cNvPr>
            <p:cNvSpPr txBox="1"/>
            <p:nvPr/>
          </p:nvSpPr>
          <p:spPr>
            <a:xfrm>
              <a:off x="5410597" y="3060126"/>
              <a:ext cx="14359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200" b="1" dirty="0">
                  <a:solidFill>
                    <a:srgbClr val="FFFFFF"/>
                  </a:solidFill>
                </a:rPr>
                <a:t>02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FB0BCEEA-69E9-F29A-294E-1F3EB433F4BE}"/>
                </a:ext>
              </a:extLst>
            </p:cNvPr>
            <p:cNvSpPr txBox="1"/>
            <p:nvPr/>
          </p:nvSpPr>
          <p:spPr>
            <a:xfrm>
              <a:off x="5410597" y="3608777"/>
              <a:ext cx="14359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 b="1">
                  <a:solidFill>
                    <a:srgbClr val="FFFFFF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1800" dirty="0"/>
                <a:t>学科历史</a:t>
              </a:r>
              <a:endParaRPr lang="en-US" altLang="zh-CN" sz="1800" dirty="0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1F698B31-2D8C-1F68-7254-B4235B48B44B}"/>
                </a:ext>
              </a:extLst>
            </p:cNvPr>
            <p:cNvSpPr txBox="1"/>
            <p:nvPr/>
          </p:nvSpPr>
          <p:spPr>
            <a:xfrm>
              <a:off x="7595988" y="3060126"/>
              <a:ext cx="14359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200" b="1" dirty="0">
                  <a:solidFill>
                    <a:srgbClr val="FFFFFF"/>
                  </a:solidFill>
                </a:rPr>
                <a:t>03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CFA2A965-370B-2244-06EB-4E012DE84E4A}"/>
                </a:ext>
              </a:extLst>
            </p:cNvPr>
            <p:cNvSpPr txBox="1"/>
            <p:nvPr/>
          </p:nvSpPr>
          <p:spPr>
            <a:xfrm>
              <a:off x="7595988" y="3608777"/>
              <a:ext cx="14359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 b="1">
                  <a:solidFill>
                    <a:srgbClr val="FFFFFF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1800" dirty="0"/>
                <a:t>研究目的</a:t>
              </a:r>
              <a:endParaRPr lang="en-US" altLang="zh-CN" sz="1800" dirty="0"/>
            </a:p>
          </p:txBody>
        </p:sp>
      </p:grpSp>
      <p:sp>
        <p:nvSpPr>
          <p:cNvPr id="18" name="íśľíḋè">
            <a:extLst>
              <a:ext uri="{FF2B5EF4-FFF2-40B4-BE49-F238E27FC236}">
                <a16:creationId xmlns:a16="http://schemas.microsoft.com/office/drawing/2014/main" id="{7BD649A1-4E71-4BB9-A8F8-8A1A1CAE343C}"/>
              </a:ext>
            </a:extLst>
          </p:cNvPr>
          <p:cNvSpPr txBox="1"/>
          <p:nvPr/>
        </p:nvSpPr>
        <p:spPr>
          <a:xfrm>
            <a:off x="2048079" y="1306903"/>
            <a:ext cx="8083142" cy="4616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一、 市场营销学学科的研究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952C441-0DBA-4359-FAAB-1B72550FA56B}"/>
              </a:ext>
            </a:extLst>
          </p:cNvPr>
          <p:cNvSpPr txBox="1"/>
          <p:nvPr/>
        </p:nvSpPr>
        <p:spPr>
          <a:xfrm>
            <a:off x="587615" y="306753"/>
            <a:ext cx="432635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第三节 市场营销学</a:t>
            </a:r>
            <a:endParaRPr lang="en-US" altLang="zh-CN" sz="3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05FB86D8-30D5-4DDA-7B4D-CC9BF0D3601A}"/>
              </a:ext>
            </a:extLst>
          </p:cNvPr>
          <p:cNvSpPr txBox="1"/>
          <p:nvPr/>
        </p:nvSpPr>
        <p:spPr>
          <a:xfrm>
            <a:off x="8638627" y="2900790"/>
            <a:ext cx="1435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sz="3200" b="1" dirty="0">
                <a:solidFill>
                  <a:srgbClr val="FFFFFF"/>
                </a:solidFill>
              </a:rPr>
              <a:t>04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31340201-1C93-AF66-0A46-ECF9399A8314}"/>
              </a:ext>
            </a:extLst>
          </p:cNvPr>
          <p:cNvSpPr txBox="1"/>
          <p:nvPr/>
        </p:nvSpPr>
        <p:spPr>
          <a:xfrm>
            <a:off x="8638627" y="3485565"/>
            <a:ext cx="1435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rgbClr val="FFFFFF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1800" dirty="0"/>
              <a:t>学科性质</a:t>
            </a:r>
            <a:endParaRPr lang="en-US" altLang="zh-CN" sz="1800" dirty="0"/>
          </a:p>
        </p:txBody>
      </p:sp>
      <p:sp>
        <p:nvSpPr>
          <p:cNvPr id="22" name="ïśḻïde">
            <a:extLst>
              <a:ext uri="{FF2B5EF4-FFF2-40B4-BE49-F238E27FC236}">
                <a16:creationId xmlns:a16="http://schemas.microsoft.com/office/drawing/2014/main" id="{5C44C739-297A-9E5C-A420-437477028F82}"/>
              </a:ext>
            </a:extLst>
          </p:cNvPr>
          <p:cNvSpPr/>
          <p:nvPr/>
        </p:nvSpPr>
        <p:spPr>
          <a:xfrm>
            <a:off x="1835609" y="4834497"/>
            <a:ext cx="2129841" cy="13107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400" dirty="0">
                <a:solidFill>
                  <a:schemeClr val="tx1"/>
                </a:solidFill>
              </a:rPr>
              <a:t>市场营销学是研究</a:t>
            </a:r>
            <a:r>
              <a:rPr kumimoji="1" lang="zh-CN" altLang="en-US" sz="1400" dirty="0">
                <a:solidFill>
                  <a:schemeClr val="accent2">
                    <a:lumMod val="50000"/>
                  </a:schemeClr>
                </a:solidFill>
              </a:rPr>
              <a:t>以消费者为中心</a:t>
            </a:r>
            <a:r>
              <a:rPr kumimoji="1" lang="zh-CN" altLang="en-US" sz="1400" dirty="0">
                <a:solidFill>
                  <a:schemeClr val="tx1"/>
                </a:solidFill>
              </a:rPr>
              <a:t>的、企业全方位的市场营销活动及其发展规律的学科。</a:t>
            </a:r>
            <a:endParaRPr kumimoji="1" lang="en-US" altLang="zh-CN" sz="1400" dirty="0">
              <a:solidFill>
                <a:schemeClr val="tx1"/>
              </a:solidFill>
            </a:endParaRPr>
          </a:p>
        </p:txBody>
      </p:sp>
      <p:sp>
        <p:nvSpPr>
          <p:cNvPr id="23" name="îślïḓe">
            <a:extLst>
              <a:ext uri="{FF2B5EF4-FFF2-40B4-BE49-F238E27FC236}">
                <a16:creationId xmlns:a16="http://schemas.microsoft.com/office/drawing/2014/main" id="{92C8C98B-A4D0-DADB-CDFE-AE07A719CBDA}"/>
              </a:ext>
            </a:extLst>
          </p:cNvPr>
          <p:cNvSpPr/>
          <p:nvPr/>
        </p:nvSpPr>
        <p:spPr>
          <a:xfrm>
            <a:off x="4225646" y="4965350"/>
            <a:ext cx="1720548" cy="750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400" dirty="0">
                <a:solidFill>
                  <a:schemeClr val="tx1"/>
                </a:solidFill>
              </a:rPr>
              <a:t>市场营销学是一门</a:t>
            </a:r>
            <a:r>
              <a:rPr kumimoji="1" lang="zh-CN" altLang="en-US" sz="1400" dirty="0">
                <a:solidFill>
                  <a:schemeClr val="accent2">
                    <a:lumMod val="50000"/>
                  </a:schemeClr>
                </a:solidFill>
              </a:rPr>
              <a:t>年轻的学科</a:t>
            </a:r>
            <a:r>
              <a:rPr kumimoji="1" lang="zh-CN" altLang="en-US" sz="140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24" name="iṡḻíḑè">
            <a:extLst>
              <a:ext uri="{FF2B5EF4-FFF2-40B4-BE49-F238E27FC236}">
                <a16:creationId xmlns:a16="http://schemas.microsoft.com/office/drawing/2014/main" id="{786F54AF-5030-AB6E-F435-C87C1ADB00DC}"/>
              </a:ext>
            </a:extLst>
          </p:cNvPr>
          <p:cNvSpPr/>
          <p:nvPr/>
        </p:nvSpPr>
        <p:spPr>
          <a:xfrm>
            <a:off x="6206390" y="4965350"/>
            <a:ext cx="2129841" cy="750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400" dirty="0">
                <a:solidFill>
                  <a:schemeClr val="tx1"/>
                </a:solidFill>
              </a:rPr>
              <a:t>研究市场营销学是</a:t>
            </a:r>
            <a:r>
              <a:rPr kumimoji="1" lang="zh-CN" altLang="en-US" sz="1400" dirty="0">
                <a:solidFill>
                  <a:schemeClr val="accent2">
                    <a:lumMod val="50000"/>
                  </a:schemeClr>
                </a:solidFill>
              </a:rPr>
              <a:t>为了取得最大的经济效益</a:t>
            </a:r>
            <a:r>
              <a:rPr kumimoji="1" lang="zh-CN" altLang="en-US" sz="140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25" name="iṡḻíḑè">
            <a:extLst>
              <a:ext uri="{FF2B5EF4-FFF2-40B4-BE49-F238E27FC236}">
                <a16:creationId xmlns:a16="http://schemas.microsoft.com/office/drawing/2014/main" id="{DF7247CC-F3CB-9ADA-458D-3FBD68E01F58}"/>
              </a:ext>
            </a:extLst>
          </p:cNvPr>
          <p:cNvSpPr/>
          <p:nvPr/>
        </p:nvSpPr>
        <p:spPr>
          <a:xfrm>
            <a:off x="8248754" y="4965347"/>
            <a:ext cx="2379219" cy="750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400" dirty="0">
                <a:solidFill>
                  <a:schemeClr val="tx1"/>
                </a:solidFill>
              </a:rPr>
              <a:t>市场营销学是一门理论与实践相结合的</a:t>
            </a:r>
            <a:r>
              <a:rPr kumimoji="1" lang="zh-CN" altLang="en-US" sz="1400" dirty="0">
                <a:solidFill>
                  <a:schemeClr val="accent2">
                    <a:lumMod val="50000"/>
                  </a:schemeClr>
                </a:solidFill>
              </a:rPr>
              <a:t>应用性边缘学科</a:t>
            </a:r>
            <a:r>
              <a:rPr kumimoji="1" lang="zh-CN" altLang="en-US" sz="1400" dirty="0">
                <a:solidFill>
                  <a:schemeClr val="tx1"/>
                </a:solidFill>
              </a:rPr>
              <a:t>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531017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íŝ1ïḑê">
            <a:extLst>
              <a:ext uri="{FF2B5EF4-FFF2-40B4-BE49-F238E27FC236}">
                <a16:creationId xmlns:a16="http://schemas.microsoft.com/office/drawing/2014/main" id="{4436604D-BFF0-CFD6-8409-31C9D34EF1A8}"/>
              </a:ext>
            </a:extLst>
          </p:cNvPr>
          <p:cNvGrpSpPr/>
          <p:nvPr/>
        </p:nvGrpSpPr>
        <p:grpSpPr>
          <a:xfrm>
            <a:off x="2400291" y="1912225"/>
            <a:ext cx="5027360" cy="4270079"/>
            <a:chOff x="2841651" y="1529653"/>
            <a:chExt cx="5027360" cy="4270079"/>
          </a:xfrm>
        </p:grpSpPr>
        <p:sp>
          <p:nvSpPr>
            <p:cNvPr id="7" name="iŝḷiḓê">
              <a:extLst>
                <a:ext uri="{FF2B5EF4-FFF2-40B4-BE49-F238E27FC236}">
                  <a16:creationId xmlns:a16="http://schemas.microsoft.com/office/drawing/2014/main" id="{A3868657-9E99-D4D5-F32B-B15FB1DBD1F6}"/>
                </a:ext>
              </a:extLst>
            </p:cNvPr>
            <p:cNvSpPr/>
            <p:nvPr/>
          </p:nvSpPr>
          <p:spPr>
            <a:xfrm>
              <a:off x="3155861" y="2541253"/>
              <a:ext cx="4398940" cy="4259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  <a:alpha val="1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2.</a:t>
              </a:r>
              <a:r>
                <a:rPr lang="zh-CN" altLang="en-US" b="1" dirty="0">
                  <a:solidFill>
                    <a:schemeClr val="tx1"/>
                  </a:solidFill>
                </a:rPr>
                <a:t>数字营销</a:t>
              </a:r>
            </a:p>
          </p:txBody>
        </p:sp>
        <p:sp>
          <p:nvSpPr>
            <p:cNvPr id="8" name="îṧļîdè">
              <a:extLst>
                <a:ext uri="{FF2B5EF4-FFF2-40B4-BE49-F238E27FC236}">
                  <a16:creationId xmlns:a16="http://schemas.microsoft.com/office/drawing/2014/main" id="{41DD5C73-0DC0-E99D-1723-F200E17ECB9F}"/>
                </a:ext>
              </a:extLst>
            </p:cNvPr>
            <p:cNvSpPr/>
            <p:nvPr/>
          </p:nvSpPr>
          <p:spPr>
            <a:xfrm>
              <a:off x="2841651" y="1529653"/>
              <a:ext cx="5027360" cy="425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/>
                </a:gs>
              </a:gsLst>
              <a:lin ang="2700000" scaled="0"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normAutofit/>
            </a:bodyPr>
            <a:lstStyle/>
            <a:p>
              <a:pPr algn="ctr" defTabSz="913765"/>
              <a:r>
                <a:rPr lang="en-US" altLang="zh-CN" b="1" dirty="0">
                  <a:solidFill>
                    <a:srgbClr val="FFFFFF"/>
                  </a:solidFill>
                </a:rPr>
                <a:t>1.</a:t>
              </a:r>
              <a:r>
                <a:rPr lang="zh-CN" altLang="en-US" b="1" dirty="0">
                  <a:solidFill>
                    <a:srgbClr val="FFFFFF"/>
                  </a:solidFill>
                </a:rPr>
                <a:t> 大市场营销</a:t>
              </a:r>
            </a:p>
          </p:txBody>
        </p:sp>
        <p:sp>
          <p:nvSpPr>
            <p:cNvPr id="9" name="îsḷîḓe">
              <a:extLst>
                <a:ext uri="{FF2B5EF4-FFF2-40B4-BE49-F238E27FC236}">
                  <a16:creationId xmlns:a16="http://schemas.microsoft.com/office/drawing/2014/main" id="{2C9481F5-57CB-AA70-701D-FE4C16FD9319}"/>
                </a:ext>
              </a:extLst>
            </p:cNvPr>
            <p:cNvSpPr/>
            <p:nvPr/>
          </p:nvSpPr>
          <p:spPr>
            <a:xfrm>
              <a:off x="3470071" y="3488934"/>
              <a:ext cx="3770520" cy="425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60000">
                  <a:schemeClr val="accent6"/>
                </a:gs>
              </a:gsLst>
              <a:lin ang="2700000" scaled="0"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normAutofit/>
            </a:bodyPr>
            <a:lstStyle/>
            <a:p>
              <a:pPr algn="ctr" defTabSz="913765"/>
              <a:r>
                <a:rPr lang="en-US" altLang="zh-CN" b="1" dirty="0">
                  <a:solidFill>
                    <a:srgbClr val="FFFFFF"/>
                  </a:solidFill>
                </a:rPr>
                <a:t>3.</a:t>
              </a:r>
              <a:r>
                <a:rPr lang="zh-CN" altLang="en-US" b="1" dirty="0">
                  <a:solidFill>
                    <a:srgbClr val="FFFFFF"/>
                  </a:solidFill>
                </a:rPr>
                <a:t>服务营销</a:t>
              </a:r>
            </a:p>
          </p:txBody>
        </p:sp>
        <p:sp>
          <p:nvSpPr>
            <p:cNvPr id="10" name="iṣ1iḓè">
              <a:extLst>
                <a:ext uri="{FF2B5EF4-FFF2-40B4-BE49-F238E27FC236}">
                  <a16:creationId xmlns:a16="http://schemas.microsoft.com/office/drawing/2014/main" id="{F74919CF-1180-D6EC-93C3-BCE67D98E51E}"/>
                </a:ext>
              </a:extLst>
            </p:cNvPr>
            <p:cNvSpPr/>
            <p:nvPr/>
          </p:nvSpPr>
          <p:spPr>
            <a:xfrm>
              <a:off x="3784281" y="4431383"/>
              <a:ext cx="3142100" cy="4259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  <a:alpha val="1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4.</a:t>
              </a:r>
              <a:r>
                <a:rPr lang="zh-CN" altLang="en-US" b="1" dirty="0">
                  <a:solidFill>
                    <a:schemeClr val="tx1"/>
                  </a:solidFill>
                </a:rPr>
                <a:t>整合营销</a:t>
              </a:r>
            </a:p>
          </p:txBody>
        </p:sp>
        <p:sp>
          <p:nvSpPr>
            <p:cNvPr id="11" name="íslîḓé">
              <a:extLst>
                <a:ext uri="{FF2B5EF4-FFF2-40B4-BE49-F238E27FC236}">
                  <a16:creationId xmlns:a16="http://schemas.microsoft.com/office/drawing/2014/main" id="{4EB2F1EC-CC58-5DC4-0BE2-8B07658F3EBE}"/>
                </a:ext>
              </a:extLst>
            </p:cNvPr>
            <p:cNvSpPr/>
            <p:nvPr/>
          </p:nvSpPr>
          <p:spPr>
            <a:xfrm>
              <a:off x="4098491" y="5373832"/>
              <a:ext cx="2513680" cy="425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60000">
                  <a:schemeClr val="accent4"/>
                </a:gs>
              </a:gsLst>
              <a:lin ang="2700000" scaled="0"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4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normAutofit/>
            </a:bodyPr>
            <a:lstStyle/>
            <a:p>
              <a:pPr algn="ctr" defTabSz="913765"/>
              <a:r>
                <a:rPr lang="en-US" altLang="zh-CN" sz="1600" b="1" dirty="0">
                  <a:solidFill>
                    <a:srgbClr val="FFFFFF"/>
                  </a:solidFill>
                </a:rPr>
                <a:t>5.</a:t>
              </a:r>
              <a:r>
                <a:rPr lang="zh-CN" altLang="en-US" sz="1600" b="1" dirty="0">
                  <a:solidFill>
                    <a:srgbClr val="FFFFFF"/>
                  </a:solidFill>
                </a:rPr>
                <a:t>其他营销新理论</a:t>
              </a:r>
            </a:p>
          </p:txBody>
        </p:sp>
      </p:grpSp>
      <p:sp>
        <p:nvSpPr>
          <p:cNvPr id="5" name="íṡlíḍé">
            <a:extLst>
              <a:ext uri="{FF2B5EF4-FFF2-40B4-BE49-F238E27FC236}">
                <a16:creationId xmlns:a16="http://schemas.microsoft.com/office/drawing/2014/main" id="{918BBA92-2B46-6C4E-2660-A61D13E391D8}"/>
              </a:ext>
            </a:extLst>
          </p:cNvPr>
          <p:cNvSpPr/>
          <p:nvPr/>
        </p:nvSpPr>
        <p:spPr>
          <a:xfrm>
            <a:off x="4412794" y="1164623"/>
            <a:ext cx="3516034" cy="513039"/>
          </a:xfrm>
          <a:prstGeom prst="rect">
            <a:avLst/>
          </a:prstGeom>
        </p:spPr>
        <p:txBody>
          <a:bodyPr anchor="b" anchorCtr="0">
            <a:noAutofit/>
          </a:bodyPr>
          <a:lstStyle/>
          <a:p>
            <a:pPr algn="ctr">
              <a:buSzPct val="25000"/>
            </a:pPr>
            <a:r>
              <a:rPr lang="zh-CN" altLang="en-US" sz="2400" b="1" dirty="0"/>
              <a:t>二、 市场营销学的发展</a:t>
            </a:r>
            <a:endParaRPr lang="en-US" altLang="zh-CN" sz="2400" b="1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2DC9933-84E5-1B7A-D77E-0928893A3610}"/>
              </a:ext>
            </a:extLst>
          </p:cNvPr>
          <p:cNvSpPr txBox="1"/>
          <p:nvPr/>
        </p:nvSpPr>
        <p:spPr>
          <a:xfrm>
            <a:off x="587615" y="306753"/>
            <a:ext cx="432635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第三节 市场营销学</a:t>
            </a:r>
            <a:endParaRPr lang="en-US" altLang="zh-CN" sz="3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965B23A-D4C3-478C-80D4-53B757F1E41F}"/>
              </a:ext>
            </a:extLst>
          </p:cNvPr>
          <p:cNvSpPr txBox="1"/>
          <p:nvPr/>
        </p:nvSpPr>
        <p:spPr>
          <a:xfrm>
            <a:off x="7703064" y="1912225"/>
            <a:ext cx="36547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在实行贸易保护的条件下，企业的市场营销战略除了</a:t>
            </a:r>
            <a:r>
              <a:rPr lang="en-US" altLang="zh-CN" sz="1600" dirty="0"/>
              <a:t>4Ps</a:t>
            </a:r>
            <a:r>
              <a:rPr lang="zh-CN" altLang="en-US" sz="1600" dirty="0"/>
              <a:t>之外，再加上两个</a:t>
            </a:r>
            <a:r>
              <a:rPr lang="en-US" altLang="zh-CN" sz="1600" dirty="0"/>
              <a:t>P</a:t>
            </a:r>
            <a:r>
              <a:rPr lang="zh-CN" altLang="en-US" sz="1600" dirty="0"/>
              <a:t>的营销方式。</a:t>
            </a:r>
          </a:p>
          <a:p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5762918-459A-40B7-B823-356A647D6E78}"/>
              </a:ext>
            </a:extLst>
          </p:cNvPr>
          <p:cNvSpPr txBox="1"/>
          <p:nvPr/>
        </p:nvSpPr>
        <p:spPr>
          <a:xfrm>
            <a:off x="7427651" y="2902319"/>
            <a:ext cx="3654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数字营销主要是通过数字传播渠道推广产品和服务的实践活动。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175F45E-EC36-44E9-B91A-25D3AFC93888}"/>
              </a:ext>
            </a:extLst>
          </p:cNvPr>
          <p:cNvSpPr txBox="1"/>
          <p:nvPr/>
        </p:nvSpPr>
        <p:spPr>
          <a:xfrm>
            <a:off x="7113441" y="3871506"/>
            <a:ext cx="3654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服务营销是指以满足顾客为目的、以服务为手段的一种营销方式。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0759D7F-EF50-4535-A1B1-B963CD5CEBA4}"/>
              </a:ext>
            </a:extLst>
          </p:cNvPr>
          <p:cNvSpPr txBox="1"/>
          <p:nvPr/>
        </p:nvSpPr>
        <p:spPr>
          <a:xfrm>
            <a:off x="6799231" y="4684560"/>
            <a:ext cx="3654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整合营销是一种全面的营销策略，是以顾客为基础，为创造最大顾客价值而整合所有营销要素的一种营销方式。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EE24A8BB-DE02-4D25-B795-AA16306D3F84}"/>
              </a:ext>
            </a:extLst>
          </p:cNvPr>
          <p:cNvSpPr txBox="1"/>
          <p:nvPr/>
        </p:nvSpPr>
        <p:spPr>
          <a:xfrm>
            <a:off x="6485021" y="5800077"/>
            <a:ext cx="3654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文化营销、绿色营销和关系营销等。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52037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ṡľiḍ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ŝḷîdè">
            <a:extLst>
              <a:ext uri="{FF2B5EF4-FFF2-40B4-BE49-F238E27FC236}">
                <a16:creationId xmlns:a16="http://schemas.microsoft.com/office/drawing/2014/main" id="{BDD46C55-3F03-B5C5-C082-84B9E0E42854}"/>
              </a:ext>
            </a:extLst>
          </p:cNvPr>
          <p:cNvSpPr/>
          <p:nvPr/>
        </p:nvSpPr>
        <p:spPr>
          <a:xfrm>
            <a:off x="4766753" y="441179"/>
            <a:ext cx="2159566" cy="11387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rtlCol="0" anchor="t" anchorCtr="0">
            <a:spAutoFit/>
          </a:bodyPr>
          <a:lstStyle/>
          <a:p>
            <a:pPr algn="ctr"/>
            <a:r>
              <a:rPr kumimoji="1" lang="zh-CN" altLang="en-US" sz="4000" b="1" dirty="0">
                <a:solidFill>
                  <a:srgbClr val="0236DE"/>
                </a:solidFill>
              </a:rPr>
              <a:t>目录</a:t>
            </a:r>
            <a:endParaRPr kumimoji="1" lang="en-US" altLang="zh-CN" sz="4000" b="1" dirty="0">
              <a:solidFill>
                <a:srgbClr val="0236DE"/>
              </a:solidFill>
            </a:endParaRPr>
          </a:p>
          <a:p>
            <a:r>
              <a:rPr kumimoji="1" lang="en-US" altLang="zh-CN" sz="2800" b="1" dirty="0">
                <a:solidFill>
                  <a:srgbClr val="0236DE"/>
                </a:solidFill>
              </a:rPr>
              <a:t>CONTENTS</a:t>
            </a:r>
          </a:p>
        </p:txBody>
      </p:sp>
      <p:sp>
        <p:nvSpPr>
          <p:cNvPr id="7" name="i$ļiḋè">
            <a:extLst>
              <a:ext uri="{FF2B5EF4-FFF2-40B4-BE49-F238E27FC236}">
                <a16:creationId xmlns:a16="http://schemas.microsoft.com/office/drawing/2014/main" id="{A355BC90-5B79-BEBC-9F69-EA35D6D4F423}"/>
              </a:ext>
            </a:extLst>
          </p:cNvPr>
          <p:cNvSpPr/>
          <p:nvPr/>
        </p:nvSpPr>
        <p:spPr>
          <a:xfrm>
            <a:off x="2727952" y="1886904"/>
            <a:ext cx="2185639" cy="2185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ísḻidé">
            <a:extLst>
              <a:ext uri="{FF2B5EF4-FFF2-40B4-BE49-F238E27FC236}">
                <a16:creationId xmlns:a16="http://schemas.microsoft.com/office/drawing/2014/main" id="{FA1ED215-A4E3-FFDB-BEAF-2F976797F3A7}"/>
              </a:ext>
            </a:extLst>
          </p:cNvPr>
          <p:cNvSpPr/>
          <p:nvPr/>
        </p:nvSpPr>
        <p:spPr>
          <a:xfrm>
            <a:off x="2717745" y="3209062"/>
            <a:ext cx="226215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rtlCol="0" anchor="t" anchorCtr="0">
            <a:spAutoFit/>
          </a:bodyPr>
          <a:lstStyle/>
          <a:p>
            <a:pPr algn="ctr"/>
            <a:r>
              <a:rPr kumimoji="1" lang="zh-CN" altLang="en-US" b="1" dirty="0">
                <a:solidFill>
                  <a:schemeClr val="tx2"/>
                </a:solidFill>
              </a:rPr>
              <a:t>营销环境与营销观念</a:t>
            </a:r>
            <a:endParaRPr kumimoji="1" lang="en-US" altLang="zh-CN" b="1" dirty="0">
              <a:solidFill>
                <a:schemeClr val="tx2"/>
              </a:solidFill>
            </a:endParaRPr>
          </a:p>
        </p:txBody>
      </p:sp>
      <p:sp>
        <p:nvSpPr>
          <p:cNvPr id="10" name="îśḻîḋè">
            <a:extLst>
              <a:ext uri="{FF2B5EF4-FFF2-40B4-BE49-F238E27FC236}">
                <a16:creationId xmlns:a16="http://schemas.microsoft.com/office/drawing/2014/main" id="{EB105F78-B33D-554B-D21C-FE7B5B35A590}"/>
              </a:ext>
            </a:extLst>
          </p:cNvPr>
          <p:cNvSpPr txBox="1"/>
          <p:nvPr/>
        </p:nvSpPr>
        <p:spPr>
          <a:xfrm>
            <a:off x="3112884" y="2575958"/>
            <a:ext cx="1415772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b" anchorCtr="1">
            <a:spAutoFit/>
          </a:bodyPr>
          <a:lstStyle/>
          <a:p>
            <a:pPr algn="ctr"/>
            <a:r>
              <a:rPr kumimoji="1" lang="zh-CN" altLang="en-US" sz="3200" b="1" dirty="0">
                <a:solidFill>
                  <a:schemeClr val="tx2"/>
                </a:solidFill>
              </a:rPr>
              <a:t>第二章</a:t>
            </a:r>
          </a:p>
        </p:txBody>
      </p:sp>
      <p:sp>
        <p:nvSpPr>
          <p:cNvPr id="24" name="í$ļîḓé">
            <a:extLst>
              <a:ext uri="{FF2B5EF4-FFF2-40B4-BE49-F238E27FC236}">
                <a16:creationId xmlns:a16="http://schemas.microsoft.com/office/drawing/2014/main" id="{AC811036-3F39-06D6-A218-3E52E25E20FB}"/>
              </a:ext>
            </a:extLst>
          </p:cNvPr>
          <p:cNvSpPr/>
          <p:nvPr/>
        </p:nvSpPr>
        <p:spPr>
          <a:xfrm>
            <a:off x="7099230" y="1886904"/>
            <a:ext cx="2185639" cy="2185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í$ļîḓé">
            <a:extLst>
              <a:ext uri="{FF2B5EF4-FFF2-40B4-BE49-F238E27FC236}">
                <a16:creationId xmlns:a16="http://schemas.microsoft.com/office/drawing/2014/main" id="{92763583-1130-EF36-7436-C47A08F99C4B}"/>
              </a:ext>
            </a:extLst>
          </p:cNvPr>
          <p:cNvSpPr/>
          <p:nvPr/>
        </p:nvSpPr>
        <p:spPr>
          <a:xfrm>
            <a:off x="4913591" y="1886904"/>
            <a:ext cx="2185639" cy="2185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iṥ1iḍe">
            <a:extLst>
              <a:ext uri="{FF2B5EF4-FFF2-40B4-BE49-F238E27FC236}">
                <a16:creationId xmlns:a16="http://schemas.microsoft.com/office/drawing/2014/main" id="{7E131B11-7E9D-AA43-27AF-BBAD72C3F777}"/>
              </a:ext>
            </a:extLst>
          </p:cNvPr>
          <p:cNvSpPr/>
          <p:nvPr/>
        </p:nvSpPr>
        <p:spPr>
          <a:xfrm>
            <a:off x="4903384" y="3202854"/>
            <a:ext cx="226215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rtlCol="0" anchor="t" anchorCtr="0">
            <a:spAutoFit/>
          </a:bodyPr>
          <a:lstStyle/>
          <a:p>
            <a:pPr algn="ctr"/>
            <a:r>
              <a:rPr kumimoji="1" lang="zh-CN" altLang="en-US" b="1" dirty="0">
                <a:solidFill>
                  <a:schemeClr val="tx2"/>
                </a:solidFill>
              </a:rPr>
              <a:t>市场调查与市场预测</a:t>
            </a:r>
            <a:endParaRPr kumimoji="1" lang="en-US" altLang="zh-CN" b="1" dirty="0">
              <a:solidFill>
                <a:schemeClr val="tx2"/>
              </a:solidFill>
            </a:endParaRPr>
          </a:p>
        </p:txBody>
      </p:sp>
      <p:sp>
        <p:nvSpPr>
          <p:cNvPr id="15" name="îŝlïḓé">
            <a:extLst>
              <a:ext uri="{FF2B5EF4-FFF2-40B4-BE49-F238E27FC236}">
                <a16:creationId xmlns:a16="http://schemas.microsoft.com/office/drawing/2014/main" id="{3BA93D5B-CC2E-0584-9C63-241F88F46C5C}"/>
              </a:ext>
            </a:extLst>
          </p:cNvPr>
          <p:cNvSpPr txBox="1"/>
          <p:nvPr/>
        </p:nvSpPr>
        <p:spPr>
          <a:xfrm>
            <a:off x="5298524" y="2608217"/>
            <a:ext cx="1415772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b" anchorCtr="1">
            <a:spAutoFit/>
          </a:bodyPr>
          <a:lstStyle/>
          <a:p>
            <a:pPr algn="ctr"/>
            <a:r>
              <a:rPr kumimoji="1" lang="zh-CN" altLang="en-US" sz="3200" b="1" dirty="0">
                <a:solidFill>
                  <a:schemeClr val="tx2"/>
                </a:solidFill>
              </a:rPr>
              <a:t>第三章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17829DAF-249F-4021-8CB7-B71648C3C44F}"/>
              </a:ext>
            </a:extLst>
          </p:cNvPr>
          <p:cNvGrpSpPr/>
          <p:nvPr/>
        </p:nvGrpSpPr>
        <p:grpSpPr>
          <a:xfrm>
            <a:off x="7480150" y="2608217"/>
            <a:ext cx="1415772" cy="963969"/>
            <a:chOff x="7359337" y="2621865"/>
            <a:chExt cx="1415772" cy="963969"/>
          </a:xfrm>
        </p:grpSpPr>
        <p:sp>
          <p:nvSpPr>
            <p:cNvPr id="25" name="iṥ1iḍe">
              <a:extLst>
                <a:ext uri="{FF2B5EF4-FFF2-40B4-BE49-F238E27FC236}">
                  <a16:creationId xmlns:a16="http://schemas.microsoft.com/office/drawing/2014/main" id="{49CD2C1D-EB3F-F624-6AA9-A866D04547D1}"/>
                </a:ext>
              </a:extLst>
            </p:cNvPr>
            <p:cNvSpPr/>
            <p:nvPr/>
          </p:nvSpPr>
          <p:spPr>
            <a:xfrm>
              <a:off x="7519637" y="3216502"/>
              <a:ext cx="1095172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40" tIns="45720" rIns="91440" bIns="45720" rtlCol="0" anchor="t" anchorCtr="0">
              <a:spAutoFit/>
            </a:bodyPr>
            <a:lstStyle/>
            <a:p>
              <a:pPr algn="ctr"/>
              <a:r>
                <a:rPr kumimoji="1" lang="en-US" altLang="zh-CN" b="1" dirty="0">
                  <a:solidFill>
                    <a:schemeClr val="tx2"/>
                  </a:solidFill>
                </a:rPr>
                <a:t>STP</a:t>
              </a:r>
              <a:r>
                <a:rPr kumimoji="1" lang="zh-CN" altLang="en-US" b="1" dirty="0">
                  <a:solidFill>
                    <a:schemeClr val="tx2"/>
                  </a:solidFill>
                </a:rPr>
                <a:t>战略</a:t>
              </a:r>
              <a:endParaRPr kumimoji="1" lang="en-US" altLang="zh-CN" b="1" dirty="0">
                <a:solidFill>
                  <a:schemeClr val="tx2"/>
                </a:solidFill>
              </a:endParaRPr>
            </a:p>
          </p:txBody>
        </p:sp>
        <p:sp>
          <p:nvSpPr>
            <p:cNvPr id="26" name="îŝlïḓé">
              <a:extLst>
                <a:ext uri="{FF2B5EF4-FFF2-40B4-BE49-F238E27FC236}">
                  <a16:creationId xmlns:a16="http://schemas.microsoft.com/office/drawing/2014/main" id="{B6E69F13-278F-3FCC-F3B4-FD0CE0DE44A9}"/>
                </a:ext>
              </a:extLst>
            </p:cNvPr>
            <p:cNvSpPr txBox="1"/>
            <p:nvPr/>
          </p:nvSpPr>
          <p:spPr>
            <a:xfrm>
              <a:off x="7359337" y="2621865"/>
              <a:ext cx="1415772" cy="584775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b" anchorCtr="1">
              <a:spAutoFit/>
            </a:bodyPr>
            <a:lstStyle/>
            <a:p>
              <a:pPr algn="ctr"/>
              <a:r>
                <a:rPr kumimoji="1" lang="zh-CN" altLang="en-US" sz="3200" b="1" dirty="0">
                  <a:solidFill>
                    <a:schemeClr val="tx2"/>
                  </a:solidFill>
                </a:rPr>
                <a:t>第四章</a:t>
              </a:r>
            </a:p>
          </p:txBody>
        </p:sp>
      </p:grpSp>
      <p:sp>
        <p:nvSpPr>
          <p:cNvPr id="20" name="íṧḷîḍé">
            <a:extLst>
              <a:ext uri="{FF2B5EF4-FFF2-40B4-BE49-F238E27FC236}">
                <a16:creationId xmlns:a16="http://schemas.microsoft.com/office/drawing/2014/main" id="{DCE6D008-9A3F-ED8B-03E4-62DB06538710}"/>
              </a:ext>
            </a:extLst>
          </p:cNvPr>
          <p:cNvSpPr/>
          <p:nvPr/>
        </p:nvSpPr>
        <p:spPr>
          <a:xfrm>
            <a:off x="542313" y="1886904"/>
            <a:ext cx="2185639" cy="21856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22" name="îṣļïḋè">
            <a:extLst>
              <a:ext uri="{FF2B5EF4-FFF2-40B4-BE49-F238E27FC236}">
                <a16:creationId xmlns:a16="http://schemas.microsoft.com/office/drawing/2014/main" id="{DBF527C1-2B1E-5125-1E5F-064A79918F2C}"/>
              </a:ext>
            </a:extLst>
          </p:cNvPr>
          <p:cNvSpPr/>
          <p:nvPr/>
        </p:nvSpPr>
        <p:spPr>
          <a:xfrm>
            <a:off x="1334916" y="3187216"/>
            <a:ext cx="64633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rtlCol="0" anchor="t" anchorCtr="0">
            <a:spAutoFit/>
          </a:bodyPr>
          <a:lstStyle/>
          <a:p>
            <a:pPr algn="ctr"/>
            <a:r>
              <a:rPr kumimoji="1" lang="zh-CN" altLang="en-US" b="1" dirty="0">
                <a:solidFill>
                  <a:schemeClr val="bg1"/>
                </a:solidFill>
              </a:rPr>
              <a:t>绪论</a:t>
            </a:r>
            <a:endParaRPr kumimoji="1" lang="en-US" altLang="zh-CN" b="1" dirty="0">
              <a:solidFill>
                <a:schemeClr val="bg1"/>
              </a:solidFill>
            </a:endParaRPr>
          </a:p>
        </p:txBody>
      </p:sp>
      <p:sp>
        <p:nvSpPr>
          <p:cNvPr id="23" name="îš1íḓê">
            <a:extLst>
              <a:ext uri="{FF2B5EF4-FFF2-40B4-BE49-F238E27FC236}">
                <a16:creationId xmlns:a16="http://schemas.microsoft.com/office/drawing/2014/main" id="{C13B75DF-9A03-DA78-CFB5-E1B3EE1DE0FE}"/>
              </a:ext>
            </a:extLst>
          </p:cNvPr>
          <p:cNvSpPr txBox="1"/>
          <p:nvPr/>
        </p:nvSpPr>
        <p:spPr>
          <a:xfrm>
            <a:off x="923233" y="2602441"/>
            <a:ext cx="1415772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b" anchorCtr="1">
            <a:spAutoFit/>
          </a:bodyPr>
          <a:lstStyle/>
          <a:p>
            <a:pPr algn="ctr"/>
            <a:r>
              <a:rPr kumimoji="1" lang="zh-CN" altLang="en-US" sz="3200" b="1" dirty="0">
                <a:solidFill>
                  <a:schemeClr val="bg1"/>
                </a:solidFill>
              </a:rPr>
              <a:t>第一章</a:t>
            </a:r>
          </a:p>
        </p:txBody>
      </p:sp>
      <p:sp>
        <p:nvSpPr>
          <p:cNvPr id="27" name="í$ļîḓé">
            <a:extLst>
              <a:ext uri="{FF2B5EF4-FFF2-40B4-BE49-F238E27FC236}">
                <a16:creationId xmlns:a16="http://schemas.microsoft.com/office/drawing/2014/main" id="{C7137346-7C5D-4FB8-B247-A5C6059996AA}"/>
              </a:ext>
            </a:extLst>
          </p:cNvPr>
          <p:cNvSpPr/>
          <p:nvPr/>
        </p:nvSpPr>
        <p:spPr>
          <a:xfrm>
            <a:off x="9284869" y="1886904"/>
            <a:ext cx="2185639" cy="2185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BAB38714-9315-4A2E-A094-5A06A22FF94C}"/>
              </a:ext>
            </a:extLst>
          </p:cNvPr>
          <p:cNvGrpSpPr/>
          <p:nvPr/>
        </p:nvGrpSpPr>
        <p:grpSpPr>
          <a:xfrm>
            <a:off x="9673816" y="2608217"/>
            <a:ext cx="1415772" cy="963969"/>
            <a:chOff x="7363353" y="2567274"/>
            <a:chExt cx="1415772" cy="963969"/>
          </a:xfrm>
        </p:grpSpPr>
        <p:sp>
          <p:nvSpPr>
            <p:cNvPr id="29" name="iṥ1iḍe">
              <a:extLst>
                <a:ext uri="{FF2B5EF4-FFF2-40B4-BE49-F238E27FC236}">
                  <a16:creationId xmlns:a16="http://schemas.microsoft.com/office/drawing/2014/main" id="{42E090C3-B688-4CC4-9C01-D66E7C407946}"/>
                </a:ext>
              </a:extLst>
            </p:cNvPr>
            <p:cNvSpPr/>
            <p:nvPr/>
          </p:nvSpPr>
          <p:spPr>
            <a:xfrm>
              <a:off x="7513227" y="3161911"/>
              <a:ext cx="1107996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40" tIns="45720" rIns="91440" bIns="45720" rtlCol="0" anchor="t" anchorCtr="0">
              <a:spAutoFit/>
            </a:bodyPr>
            <a:lstStyle/>
            <a:p>
              <a:pPr algn="ctr"/>
              <a:r>
                <a:rPr kumimoji="1" lang="zh-CN" altLang="en-US" b="1" dirty="0">
                  <a:solidFill>
                    <a:schemeClr val="tx2"/>
                  </a:solidFill>
                </a:rPr>
                <a:t>产品策略</a:t>
              </a:r>
              <a:endParaRPr kumimoji="1" lang="en-US" altLang="zh-CN" b="1" dirty="0">
                <a:solidFill>
                  <a:schemeClr val="tx2"/>
                </a:solidFill>
              </a:endParaRPr>
            </a:p>
          </p:txBody>
        </p:sp>
        <p:sp>
          <p:nvSpPr>
            <p:cNvPr id="30" name="îŝlïḓé">
              <a:extLst>
                <a:ext uri="{FF2B5EF4-FFF2-40B4-BE49-F238E27FC236}">
                  <a16:creationId xmlns:a16="http://schemas.microsoft.com/office/drawing/2014/main" id="{11F0FE03-C10F-46CC-8C63-CE74F82E7932}"/>
                </a:ext>
              </a:extLst>
            </p:cNvPr>
            <p:cNvSpPr txBox="1"/>
            <p:nvPr/>
          </p:nvSpPr>
          <p:spPr>
            <a:xfrm>
              <a:off x="7363353" y="2567274"/>
              <a:ext cx="1415772" cy="584775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b" anchorCtr="1">
              <a:spAutoFit/>
            </a:bodyPr>
            <a:lstStyle/>
            <a:p>
              <a:pPr algn="ctr"/>
              <a:r>
                <a:rPr kumimoji="1" lang="zh-CN" altLang="en-US" sz="3200" b="1" dirty="0">
                  <a:solidFill>
                    <a:schemeClr val="tx2"/>
                  </a:solidFill>
                </a:rPr>
                <a:t>第五章</a:t>
              </a:r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AD38E585-C5D0-4FAA-9EFC-7381A490EDFF}"/>
              </a:ext>
            </a:extLst>
          </p:cNvPr>
          <p:cNvSpPr txBox="1"/>
          <p:nvPr/>
        </p:nvSpPr>
        <p:spPr>
          <a:xfrm>
            <a:off x="542313" y="4379495"/>
            <a:ext cx="21754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+mn-ea"/>
              </a:rPr>
              <a:t>第一节 市场</a:t>
            </a:r>
            <a:endParaRPr lang="en-US" altLang="zh-CN" sz="1400" dirty="0">
              <a:latin typeface="+mn-ea"/>
            </a:endParaRPr>
          </a:p>
          <a:p>
            <a:r>
              <a:rPr lang="zh-CN" altLang="en-US" sz="1400" dirty="0">
                <a:latin typeface="+mn-ea"/>
              </a:rPr>
              <a:t>第二节 市场营销</a:t>
            </a:r>
            <a:endParaRPr lang="en-US" altLang="zh-CN" sz="1400" dirty="0">
              <a:latin typeface="+mn-ea"/>
            </a:endParaRPr>
          </a:p>
          <a:p>
            <a:r>
              <a:rPr lang="zh-CN" altLang="en-US" sz="1400" dirty="0">
                <a:latin typeface="+mn-ea"/>
              </a:rPr>
              <a:t>第三节 市场营销学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873E591A-A9BC-4BB5-A5CF-D22E38768091}"/>
              </a:ext>
            </a:extLst>
          </p:cNvPr>
          <p:cNvSpPr txBox="1"/>
          <p:nvPr/>
        </p:nvSpPr>
        <p:spPr>
          <a:xfrm>
            <a:off x="2717745" y="4379495"/>
            <a:ext cx="21754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+mn-ea"/>
              </a:rPr>
              <a:t>第一节 微观营销环境 </a:t>
            </a:r>
            <a:endParaRPr lang="en-US" altLang="zh-CN" sz="1400" dirty="0">
              <a:latin typeface="+mn-ea"/>
            </a:endParaRPr>
          </a:p>
          <a:p>
            <a:r>
              <a:rPr lang="zh-CN" altLang="en-US" sz="1400" dirty="0">
                <a:latin typeface="+mn-ea"/>
              </a:rPr>
              <a:t>第二节 宏观营销环境 </a:t>
            </a:r>
            <a:endParaRPr lang="en-US" altLang="zh-CN" sz="1400" dirty="0">
              <a:latin typeface="+mn-ea"/>
            </a:endParaRPr>
          </a:p>
          <a:p>
            <a:r>
              <a:rPr lang="zh-CN" altLang="en-US" sz="1400" dirty="0">
                <a:latin typeface="+mn-ea"/>
              </a:rPr>
              <a:t>第三节 营销观念</a:t>
            </a:r>
            <a:endParaRPr lang="en-US" altLang="zh-CN" sz="1400" dirty="0">
              <a:latin typeface="+mn-ea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3F2CD868-C8C6-4490-9312-AC004BA682D8}"/>
              </a:ext>
            </a:extLst>
          </p:cNvPr>
          <p:cNvSpPr txBox="1"/>
          <p:nvPr/>
        </p:nvSpPr>
        <p:spPr>
          <a:xfrm>
            <a:off x="5026457" y="4376797"/>
            <a:ext cx="2157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+mn-ea"/>
              </a:rPr>
              <a:t>第一节 市场调查</a:t>
            </a:r>
            <a:endParaRPr lang="en-US" altLang="zh-CN" sz="1400" dirty="0">
              <a:latin typeface="+mn-ea"/>
            </a:endParaRPr>
          </a:p>
          <a:p>
            <a:r>
              <a:rPr lang="zh-CN" altLang="en-US" sz="1400" dirty="0">
                <a:latin typeface="+mn-ea"/>
              </a:rPr>
              <a:t>第二节 市场预测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3F3E5F60-DE81-4CE7-BEFF-8BD57F5EA036}"/>
              </a:ext>
            </a:extLst>
          </p:cNvPr>
          <p:cNvSpPr txBox="1"/>
          <p:nvPr/>
        </p:nvSpPr>
        <p:spPr>
          <a:xfrm>
            <a:off x="7298823" y="4378357"/>
            <a:ext cx="19860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+mn-ea"/>
              </a:rPr>
              <a:t>第一节 市场细分</a:t>
            </a:r>
            <a:endParaRPr lang="en-US" altLang="zh-CN" sz="1400" dirty="0">
              <a:latin typeface="+mn-ea"/>
            </a:endParaRPr>
          </a:p>
          <a:p>
            <a:r>
              <a:rPr lang="zh-CN" altLang="en-US" sz="1400" dirty="0">
                <a:latin typeface="+mn-ea"/>
              </a:rPr>
              <a:t>第二节 目标市场</a:t>
            </a:r>
            <a:endParaRPr lang="en-US" altLang="zh-CN" sz="1400" dirty="0">
              <a:latin typeface="+mn-ea"/>
            </a:endParaRPr>
          </a:p>
          <a:p>
            <a:r>
              <a:rPr lang="zh-CN" altLang="en-US" sz="1400" dirty="0"/>
              <a:t>第三节 市场定位</a:t>
            </a:r>
            <a:endParaRPr lang="zh-CN" altLang="en-US" sz="1400" dirty="0">
              <a:latin typeface="+mn-ea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B7261279-94E5-4676-8005-1F51CD1B6700}"/>
              </a:ext>
            </a:extLst>
          </p:cNvPr>
          <p:cNvSpPr txBox="1"/>
          <p:nvPr/>
        </p:nvSpPr>
        <p:spPr>
          <a:xfrm>
            <a:off x="9418149" y="4376797"/>
            <a:ext cx="2661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+mn-ea"/>
              </a:rPr>
              <a:t>第一节 产品和产品组合</a:t>
            </a:r>
            <a:endParaRPr lang="en-US" altLang="zh-CN" sz="1400" dirty="0">
              <a:latin typeface="+mn-ea"/>
            </a:endParaRPr>
          </a:p>
          <a:p>
            <a:r>
              <a:rPr lang="zh-CN" altLang="en-US" sz="1400" dirty="0">
                <a:latin typeface="+mn-ea"/>
              </a:rPr>
              <a:t>第二节 品牌与包装</a:t>
            </a:r>
            <a:endParaRPr lang="en-US" altLang="zh-CN" sz="1400" dirty="0">
              <a:latin typeface="+mn-ea"/>
            </a:endParaRPr>
          </a:p>
          <a:p>
            <a:r>
              <a:rPr lang="zh-CN" altLang="en-US" sz="1400" dirty="0">
                <a:latin typeface="+mn-ea"/>
              </a:rPr>
              <a:t>第三节 产品生命周期</a:t>
            </a:r>
            <a:endParaRPr lang="en-US" altLang="zh-CN" sz="1400" dirty="0">
              <a:latin typeface="+mn-ea"/>
            </a:endParaRPr>
          </a:p>
          <a:p>
            <a:r>
              <a:rPr lang="zh-CN" altLang="en-US" sz="1400" dirty="0">
                <a:latin typeface="+mn-ea"/>
              </a:rPr>
              <a:t>第四节 新产品开发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982863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ṡľiḍ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ŝḷîdè">
            <a:extLst>
              <a:ext uri="{FF2B5EF4-FFF2-40B4-BE49-F238E27FC236}">
                <a16:creationId xmlns:a16="http://schemas.microsoft.com/office/drawing/2014/main" id="{BDD46C55-3F03-B5C5-C082-84B9E0E42854}"/>
              </a:ext>
            </a:extLst>
          </p:cNvPr>
          <p:cNvSpPr/>
          <p:nvPr/>
        </p:nvSpPr>
        <p:spPr>
          <a:xfrm>
            <a:off x="4766753" y="441179"/>
            <a:ext cx="2159566" cy="11387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rtlCol="0" anchor="t" anchorCtr="0">
            <a:spAutoFit/>
          </a:bodyPr>
          <a:lstStyle/>
          <a:p>
            <a:pPr algn="ctr"/>
            <a:r>
              <a:rPr kumimoji="1" lang="zh-CN" altLang="en-US" sz="4000" b="1" dirty="0">
                <a:solidFill>
                  <a:srgbClr val="0236DE"/>
                </a:solidFill>
              </a:rPr>
              <a:t>目录</a:t>
            </a:r>
            <a:endParaRPr kumimoji="1" lang="en-US" altLang="zh-CN" sz="4000" b="1" dirty="0">
              <a:solidFill>
                <a:srgbClr val="0236DE"/>
              </a:solidFill>
            </a:endParaRPr>
          </a:p>
          <a:p>
            <a:r>
              <a:rPr kumimoji="1" lang="en-US" altLang="zh-CN" sz="2800" b="1" dirty="0">
                <a:solidFill>
                  <a:srgbClr val="0236DE"/>
                </a:solidFill>
              </a:rPr>
              <a:t>CONTENTS</a:t>
            </a:r>
          </a:p>
        </p:txBody>
      </p:sp>
      <p:sp>
        <p:nvSpPr>
          <p:cNvPr id="7" name="i$ļiḋè">
            <a:extLst>
              <a:ext uri="{FF2B5EF4-FFF2-40B4-BE49-F238E27FC236}">
                <a16:creationId xmlns:a16="http://schemas.microsoft.com/office/drawing/2014/main" id="{A355BC90-5B79-BEBC-9F69-EA35D6D4F423}"/>
              </a:ext>
            </a:extLst>
          </p:cNvPr>
          <p:cNvSpPr/>
          <p:nvPr/>
        </p:nvSpPr>
        <p:spPr>
          <a:xfrm>
            <a:off x="2727952" y="1886904"/>
            <a:ext cx="2185639" cy="2185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ísḻidé">
            <a:extLst>
              <a:ext uri="{FF2B5EF4-FFF2-40B4-BE49-F238E27FC236}">
                <a16:creationId xmlns:a16="http://schemas.microsoft.com/office/drawing/2014/main" id="{FA1ED215-A4E3-FFDB-BEAF-2F976797F3A7}"/>
              </a:ext>
            </a:extLst>
          </p:cNvPr>
          <p:cNvSpPr/>
          <p:nvPr/>
        </p:nvSpPr>
        <p:spPr>
          <a:xfrm>
            <a:off x="3294826" y="3209062"/>
            <a:ext cx="110799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rtlCol="0" anchor="t" anchorCtr="0">
            <a:spAutoFit/>
          </a:bodyPr>
          <a:lstStyle/>
          <a:p>
            <a:pPr algn="ctr"/>
            <a:r>
              <a:rPr kumimoji="1" lang="zh-CN" altLang="en-US" b="1" dirty="0">
                <a:solidFill>
                  <a:schemeClr val="tx2"/>
                </a:solidFill>
              </a:rPr>
              <a:t>渠道策略</a:t>
            </a:r>
            <a:endParaRPr kumimoji="1" lang="en-US" altLang="zh-CN" b="1" dirty="0">
              <a:solidFill>
                <a:schemeClr val="tx2"/>
              </a:solidFill>
            </a:endParaRPr>
          </a:p>
        </p:txBody>
      </p:sp>
      <p:sp>
        <p:nvSpPr>
          <p:cNvPr id="10" name="îśḻîḋè">
            <a:extLst>
              <a:ext uri="{FF2B5EF4-FFF2-40B4-BE49-F238E27FC236}">
                <a16:creationId xmlns:a16="http://schemas.microsoft.com/office/drawing/2014/main" id="{EB105F78-B33D-554B-D21C-FE7B5B35A590}"/>
              </a:ext>
            </a:extLst>
          </p:cNvPr>
          <p:cNvSpPr txBox="1"/>
          <p:nvPr/>
        </p:nvSpPr>
        <p:spPr>
          <a:xfrm>
            <a:off x="3112883" y="2575958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b" anchorCtr="1">
            <a:spAutoFit/>
          </a:bodyPr>
          <a:lstStyle/>
          <a:p>
            <a:pPr algn="ctr"/>
            <a:r>
              <a:rPr kumimoji="1" lang="zh-CN" altLang="en-US" sz="3200" b="1" dirty="0">
                <a:solidFill>
                  <a:schemeClr val="tx2"/>
                </a:solidFill>
              </a:rPr>
              <a:t>第七章</a:t>
            </a:r>
          </a:p>
        </p:txBody>
      </p:sp>
      <p:sp>
        <p:nvSpPr>
          <p:cNvPr id="24" name="í$ļîḓé">
            <a:extLst>
              <a:ext uri="{FF2B5EF4-FFF2-40B4-BE49-F238E27FC236}">
                <a16:creationId xmlns:a16="http://schemas.microsoft.com/office/drawing/2014/main" id="{AC811036-3F39-06D6-A218-3E52E25E20FB}"/>
              </a:ext>
            </a:extLst>
          </p:cNvPr>
          <p:cNvSpPr/>
          <p:nvPr/>
        </p:nvSpPr>
        <p:spPr>
          <a:xfrm>
            <a:off x="7099230" y="1886904"/>
            <a:ext cx="2185639" cy="2185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í$ļîḓé">
            <a:extLst>
              <a:ext uri="{FF2B5EF4-FFF2-40B4-BE49-F238E27FC236}">
                <a16:creationId xmlns:a16="http://schemas.microsoft.com/office/drawing/2014/main" id="{92763583-1130-EF36-7436-C47A08F99C4B}"/>
              </a:ext>
            </a:extLst>
          </p:cNvPr>
          <p:cNvSpPr/>
          <p:nvPr/>
        </p:nvSpPr>
        <p:spPr>
          <a:xfrm>
            <a:off x="4913591" y="1886904"/>
            <a:ext cx="2185639" cy="2185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iṥ1iḍe">
            <a:extLst>
              <a:ext uri="{FF2B5EF4-FFF2-40B4-BE49-F238E27FC236}">
                <a16:creationId xmlns:a16="http://schemas.microsoft.com/office/drawing/2014/main" id="{7E131B11-7E9D-AA43-27AF-BBAD72C3F777}"/>
              </a:ext>
            </a:extLst>
          </p:cNvPr>
          <p:cNvSpPr/>
          <p:nvPr/>
        </p:nvSpPr>
        <p:spPr>
          <a:xfrm>
            <a:off x="5480466" y="3202854"/>
            <a:ext cx="110799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rtlCol="0" anchor="t" anchorCtr="0">
            <a:spAutoFit/>
          </a:bodyPr>
          <a:lstStyle/>
          <a:p>
            <a:pPr algn="ctr"/>
            <a:r>
              <a:rPr kumimoji="1" lang="zh-CN" altLang="en-US" b="1" dirty="0">
                <a:solidFill>
                  <a:schemeClr val="tx2"/>
                </a:solidFill>
              </a:rPr>
              <a:t>促销策略</a:t>
            </a:r>
            <a:endParaRPr kumimoji="1" lang="en-US" altLang="zh-CN" b="1" dirty="0">
              <a:solidFill>
                <a:schemeClr val="tx2"/>
              </a:solidFill>
            </a:endParaRPr>
          </a:p>
        </p:txBody>
      </p:sp>
      <p:sp>
        <p:nvSpPr>
          <p:cNvPr id="15" name="îŝlïḓé">
            <a:extLst>
              <a:ext uri="{FF2B5EF4-FFF2-40B4-BE49-F238E27FC236}">
                <a16:creationId xmlns:a16="http://schemas.microsoft.com/office/drawing/2014/main" id="{3BA93D5B-CC2E-0584-9C63-241F88F46C5C}"/>
              </a:ext>
            </a:extLst>
          </p:cNvPr>
          <p:cNvSpPr txBox="1"/>
          <p:nvPr/>
        </p:nvSpPr>
        <p:spPr>
          <a:xfrm>
            <a:off x="5298523" y="2608217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b" anchorCtr="1">
            <a:spAutoFit/>
          </a:bodyPr>
          <a:lstStyle/>
          <a:p>
            <a:pPr algn="ctr"/>
            <a:r>
              <a:rPr kumimoji="1" lang="zh-CN" altLang="en-US" sz="3200" b="1" dirty="0">
                <a:solidFill>
                  <a:schemeClr val="tx2"/>
                </a:solidFill>
              </a:rPr>
              <a:t>第八章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17829DAF-249F-4021-8CB7-B71648C3C44F}"/>
              </a:ext>
            </a:extLst>
          </p:cNvPr>
          <p:cNvGrpSpPr/>
          <p:nvPr/>
        </p:nvGrpSpPr>
        <p:grpSpPr>
          <a:xfrm>
            <a:off x="7480149" y="2608217"/>
            <a:ext cx="1415773" cy="963969"/>
            <a:chOff x="7359336" y="2621865"/>
            <a:chExt cx="1415773" cy="963969"/>
          </a:xfrm>
        </p:grpSpPr>
        <p:sp>
          <p:nvSpPr>
            <p:cNvPr id="25" name="iṥ1iḍe">
              <a:extLst>
                <a:ext uri="{FF2B5EF4-FFF2-40B4-BE49-F238E27FC236}">
                  <a16:creationId xmlns:a16="http://schemas.microsoft.com/office/drawing/2014/main" id="{49CD2C1D-EB3F-F624-6AA9-A866D04547D1}"/>
                </a:ext>
              </a:extLst>
            </p:cNvPr>
            <p:cNvSpPr/>
            <p:nvPr/>
          </p:nvSpPr>
          <p:spPr>
            <a:xfrm>
              <a:off x="7513225" y="3216502"/>
              <a:ext cx="1107996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40" tIns="45720" rIns="91440" bIns="45720" rtlCol="0" anchor="t" anchorCtr="0">
              <a:spAutoFit/>
            </a:bodyPr>
            <a:lstStyle/>
            <a:p>
              <a:pPr algn="ctr"/>
              <a:r>
                <a:rPr kumimoji="1" lang="zh-CN" altLang="en-US" b="1" dirty="0">
                  <a:solidFill>
                    <a:schemeClr val="tx2"/>
                  </a:solidFill>
                </a:rPr>
                <a:t>数字营销</a:t>
              </a:r>
              <a:endParaRPr kumimoji="1" lang="en-US" altLang="zh-CN" b="1" dirty="0">
                <a:solidFill>
                  <a:schemeClr val="tx2"/>
                </a:solidFill>
              </a:endParaRPr>
            </a:p>
          </p:txBody>
        </p:sp>
        <p:sp>
          <p:nvSpPr>
            <p:cNvPr id="26" name="îŝlïḓé">
              <a:extLst>
                <a:ext uri="{FF2B5EF4-FFF2-40B4-BE49-F238E27FC236}">
                  <a16:creationId xmlns:a16="http://schemas.microsoft.com/office/drawing/2014/main" id="{B6E69F13-278F-3FCC-F3B4-FD0CE0DE44A9}"/>
                </a:ext>
              </a:extLst>
            </p:cNvPr>
            <p:cNvSpPr txBox="1"/>
            <p:nvPr/>
          </p:nvSpPr>
          <p:spPr>
            <a:xfrm>
              <a:off x="7359336" y="2621865"/>
              <a:ext cx="1415773" cy="584775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b" anchorCtr="1">
              <a:spAutoFit/>
            </a:bodyPr>
            <a:lstStyle/>
            <a:p>
              <a:pPr algn="ctr"/>
              <a:r>
                <a:rPr kumimoji="1" lang="zh-CN" altLang="en-US" sz="3200" b="1" dirty="0">
                  <a:solidFill>
                    <a:schemeClr val="tx2"/>
                  </a:solidFill>
                </a:rPr>
                <a:t>第九章</a:t>
              </a:r>
            </a:p>
          </p:txBody>
        </p:sp>
      </p:grpSp>
      <p:sp>
        <p:nvSpPr>
          <p:cNvPr id="20" name="íṧḷîḍé">
            <a:extLst>
              <a:ext uri="{FF2B5EF4-FFF2-40B4-BE49-F238E27FC236}">
                <a16:creationId xmlns:a16="http://schemas.microsoft.com/office/drawing/2014/main" id="{DCE6D008-9A3F-ED8B-03E4-62DB06538710}"/>
              </a:ext>
            </a:extLst>
          </p:cNvPr>
          <p:cNvSpPr/>
          <p:nvPr/>
        </p:nvSpPr>
        <p:spPr>
          <a:xfrm>
            <a:off x="542313" y="1886904"/>
            <a:ext cx="2185639" cy="21856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22" name="îṣļïḋè">
            <a:extLst>
              <a:ext uri="{FF2B5EF4-FFF2-40B4-BE49-F238E27FC236}">
                <a16:creationId xmlns:a16="http://schemas.microsoft.com/office/drawing/2014/main" id="{DBF527C1-2B1E-5125-1E5F-064A79918F2C}"/>
              </a:ext>
            </a:extLst>
          </p:cNvPr>
          <p:cNvSpPr/>
          <p:nvPr/>
        </p:nvSpPr>
        <p:spPr>
          <a:xfrm>
            <a:off x="957419" y="3187216"/>
            <a:ext cx="140132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 anchorCtr="0">
            <a:spAutoFit/>
          </a:bodyPr>
          <a:lstStyle/>
          <a:p>
            <a:pPr algn="ctr"/>
            <a:r>
              <a:rPr kumimoji="1" lang="zh-CN" altLang="en-US" b="1" dirty="0">
                <a:solidFill>
                  <a:schemeClr val="bg1"/>
                </a:solidFill>
              </a:rPr>
              <a:t>定价策略</a:t>
            </a:r>
          </a:p>
        </p:txBody>
      </p:sp>
      <p:sp>
        <p:nvSpPr>
          <p:cNvPr id="23" name="îš1íḓê">
            <a:extLst>
              <a:ext uri="{FF2B5EF4-FFF2-40B4-BE49-F238E27FC236}">
                <a16:creationId xmlns:a16="http://schemas.microsoft.com/office/drawing/2014/main" id="{C13B75DF-9A03-DA78-CFB5-E1B3EE1DE0FE}"/>
              </a:ext>
            </a:extLst>
          </p:cNvPr>
          <p:cNvSpPr txBox="1"/>
          <p:nvPr/>
        </p:nvSpPr>
        <p:spPr>
          <a:xfrm>
            <a:off x="923232" y="2602441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b" anchorCtr="1">
            <a:spAutoFit/>
          </a:bodyPr>
          <a:lstStyle/>
          <a:p>
            <a:pPr algn="ctr"/>
            <a:r>
              <a:rPr kumimoji="1" lang="zh-CN" altLang="en-US" sz="3200" b="1" dirty="0">
                <a:solidFill>
                  <a:schemeClr val="bg1"/>
                </a:solidFill>
              </a:rPr>
              <a:t>第六章</a:t>
            </a:r>
          </a:p>
        </p:txBody>
      </p:sp>
      <p:sp>
        <p:nvSpPr>
          <p:cNvPr id="27" name="í$ļîḓé">
            <a:extLst>
              <a:ext uri="{FF2B5EF4-FFF2-40B4-BE49-F238E27FC236}">
                <a16:creationId xmlns:a16="http://schemas.microsoft.com/office/drawing/2014/main" id="{C7137346-7C5D-4FB8-B247-A5C6059996AA}"/>
              </a:ext>
            </a:extLst>
          </p:cNvPr>
          <p:cNvSpPr/>
          <p:nvPr/>
        </p:nvSpPr>
        <p:spPr>
          <a:xfrm>
            <a:off x="9284869" y="1886904"/>
            <a:ext cx="2185639" cy="2185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iṥ1iḍe">
            <a:extLst>
              <a:ext uri="{FF2B5EF4-FFF2-40B4-BE49-F238E27FC236}">
                <a16:creationId xmlns:a16="http://schemas.microsoft.com/office/drawing/2014/main" id="{42E090C3-B688-4CC4-9C01-D66E7C407946}"/>
              </a:ext>
            </a:extLst>
          </p:cNvPr>
          <p:cNvSpPr/>
          <p:nvPr/>
        </p:nvSpPr>
        <p:spPr>
          <a:xfrm>
            <a:off x="9460935" y="3187216"/>
            <a:ext cx="1833506" cy="7114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 anchorCtr="0">
            <a:normAutofit/>
          </a:bodyPr>
          <a:lstStyle/>
          <a:p>
            <a:pPr algn="ctr"/>
            <a:r>
              <a:rPr kumimoji="1" lang="zh-CN" altLang="en-US" b="1" dirty="0">
                <a:solidFill>
                  <a:schemeClr val="tx2"/>
                </a:solidFill>
              </a:rPr>
              <a:t>营销战略和营销管理过程</a:t>
            </a:r>
            <a:endParaRPr kumimoji="1" lang="en-US" altLang="zh-CN" b="1" dirty="0">
              <a:solidFill>
                <a:schemeClr val="tx2"/>
              </a:solidFill>
            </a:endParaRPr>
          </a:p>
        </p:txBody>
      </p:sp>
      <p:sp>
        <p:nvSpPr>
          <p:cNvPr id="30" name="îŝlïḓé">
            <a:extLst>
              <a:ext uri="{FF2B5EF4-FFF2-40B4-BE49-F238E27FC236}">
                <a16:creationId xmlns:a16="http://schemas.microsoft.com/office/drawing/2014/main" id="{11F0FE03-C10F-46CC-8C63-CE74F82E7932}"/>
              </a:ext>
            </a:extLst>
          </p:cNvPr>
          <p:cNvSpPr txBox="1"/>
          <p:nvPr/>
        </p:nvSpPr>
        <p:spPr>
          <a:xfrm>
            <a:off x="9673815" y="2608217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b" anchorCtr="1">
            <a:spAutoFit/>
          </a:bodyPr>
          <a:lstStyle/>
          <a:p>
            <a:pPr algn="ctr"/>
            <a:r>
              <a:rPr kumimoji="1" lang="zh-CN" altLang="en-US" sz="3200" b="1" dirty="0">
                <a:solidFill>
                  <a:schemeClr val="tx2"/>
                </a:solidFill>
              </a:rPr>
              <a:t>第十章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AD38E585-C5D0-4FAA-9EFC-7381A490EDFF}"/>
              </a:ext>
            </a:extLst>
          </p:cNvPr>
          <p:cNvSpPr txBox="1"/>
          <p:nvPr/>
        </p:nvSpPr>
        <p:spPr>
          <a:xfrm>
            <a:off x="542313" y="4379495"/>
            <a:ext cx="21754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+mn-ea"/>
              </a:rPr>
              <a:t>第一节  影响定价的因素</a:t>
            </a:r>
          </a:p>
          <a:p>
            <a:r>
              <a:rPr lang="zh-CN" altLang="en-US" sz="1400" dirty="0">
                <a:latin typeface="+mn-ea"/>
              </a:rPr>
              <a:t>第二节  定价方法</a:t>
            </a:r>
          </a:p>
          <a:p>
            <a:r>
              <a:rPr lang="zh-CN" altLang="en-US" sz="1400" dirty="0">
                <a:latin typeface="+mn-ea"/>
              </a:rPr>
              <a:t>第三节  定价策略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873E591A-A9BC-4BB5-A5CF-D22E38768091}"/>
              </a:ext>
            </a:extLst>
          </p:cNvPr>
          <p:cNvSpPr txBox="1"/>
          <p:nvPr/>
        </p:nvSpPr>
        <p:spPr>
          <a:xfrm>
            <a:off x="2717745" y="4379495"/>
            <a:ext cx="21754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+mn-ea"/>
              </a:rPr>
              <a:t>第一节  分销渠道概念与      </a:t>
            </a:r>
            <a:endParaRPr lang="en-US" altLang="zh-CN" sz="1400" dirty="0">
              <a:latin typeface="+mn-ea"/>
            </a:endParaRPr>
          </a:p>
          <a:p>
            <a:r>
              <a:rPr lang="en-US" altLang="zh-CN" sz="1400" dirty="0">
                <a:latin typeface="+mn-ea"/>
              </a:rPr>
              <a:t>            </a:t>
            </a:r>
            <a:r>
              <a:rPr lang="zh-CN" altLang="en-US" sz="1400" dirty="0">
                <a:latin typeface="+mn-ea"/>
              </a:rPr>
              <a:t>类型</a:t>
            </a:r>
          </a:p>
          <a:p>
            <a:r>
              <a:rPr lang="zh-CN" altLang="en-US" sz="1400" dirty="0">
                <a:latin typeface="+mn-ea"/>
              </a:rPr>
              <a:t>第二节  中间商</a:t>
            </a:r>
          </a:p>
          <a:p>
            <a:r>
              <a:rPr lang="zh-CN" altLang="en-US" sz="1400" dirty="0">
                <a:latin typeface="+mn-ea"/>
              </a:rPr>
              <a:t>第三节  分销渠道选择与</a:t>
            </a:r>
            <a:endParaRPr lang="en-US" altLang="zh-CN" sz="1400" dirty="0">
              <a:latin typeface="+mn-ea"/>
            </a:endParaRPr>
          </a:p>
          <a:p>
            <a:r>
              <a:rPr lang="en-US" altLang="zh-CN" sz="1400" dirty="0">
                <a:latin typeface="+mn-ea"/>
              </a:rPr>
              <a:t>            </a:t>
            </a:r>
            <a:r>
              <a:rPr lang="zh-CN" altLang="en-US" sz="1400" dirty="0">
                <a:latin typeface="+mn-ea"/>
              </a:rPr>
              <a:t>管理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3F2CD868-C8C6-4490-9312-AC004BA682D8}"/>
              </a:ext>
            </a:extLst>
          </p:cNvPr>
          <p:cNvSpPr txBox="1"/>
          <p:nvPr/>
        </p:nvSpPr>
        <p:spPr>
          <a:xfrm>
            <a:off x="5008284" y="4379495"/>
            <a:ext cx="21754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+mn-ea"/>
              </a:rPr>
              <a:t>第一节  促销概述</a:t>
            </a:r>
          </a:p>
          <a:p>
            <a:r>
              <a:rPr lang="zh-CN" altLang="en-US" sz="1400" dirty="0">
                <a:latin typeface="+mn-ea"/>
              </a:rPr>
              <a:t>第二节  人员推销策略</a:t>
            </a:r>
          </a:p>
          <a:p>
            <a:r>
              <a:rPr lang="zh-CN" altLang="en-US" sz="1400" dirty="0">
                <a:latin typeface="+mn-ea"/>
              </a:rPr>
              <a:t>第三节  广告策略</a:t>
            </a:r>
          </a:p>
          <a:p>
            <a:r>
              <a:rPr lang="zh-CN" altLang="en-US" sz="1400" dirty="0">
                <a:latin typeface="+mn-ea"/>
              </a:rPr>
              <a:t>第四节  营业推广策略</a:t>
            </a:r>
          </a:p>
          <a:p>
            <a:r>
              <a:rPr lang="zh-CN" altLang="en-US" sz="1400" dirty="0">
                <a:latin typeface="+mn-ea"/>
              </a:rPr>
              <a:t>第五节  公共关系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3F3E5F60-DE81-4CE7-BEFF-8BD57F5EA036}"/>
              </a:ext>
            </a:extLst>
          </p:cNvPr>
          <p:cNvSpPr txBox="1"/>
          <p:nvPr/>
        </p:nvSpPr>
        <p:spPr>
          <a:xfrm>
            <a:off x="7298823" y="4378357"/>
            <a:ext cx="21754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+mn-ea"/>
              </a:rPr>
              <a:t>第一节  认识数字营销</a:t>
            </a:r>
          </a:p>
          <a:p>
            <a:r>
              <a:rPr lang="zh-CN" altLang="en-US" sz="1400" dirty="0">
                <a:latin typeface="+mn-ea"/>
              </a:rPr>
              <a:t>第二节  数字营销技巧及                      </a:t>
            </a:r>
            <a:endParaRPr lang="en-US" altLang="zh-CN" sz="1400" dirty="0">
              <a:latin typeface="+mn-ea"/>
            </a:endParaRPr>
          </a:p>
          <a:p>
            <a:r>
              <a:rPr lang="en-US" altLang="zh-CN" sz="1400" dirty="0">
                <a:latin typeface="+mn-ea"/>
              </a:rPr>
              <a:t>            </a:t>
            </a:r>
            <a:r>
              <a:rPr lang="zh-CN" altLang="en-US" sz="1400" dirty="0">
                <a:latin typeface="+mn-ea"/>
              </a:rPr>
              <a:t>发展趋势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B7261279-94E5-4676-8005-1F51CD1B6700}"/>
              </a:ext>
            </a:extLst>
          </p:cNvPr>
          <p:cNvSpPr txBox="1"/>
          <p:nvPr/>
        </p:nvSpPr>
        <p:spPr>
          <a:xfrm>
            <a:off x="9589361" y="4376372"/>
            <a:ext cx="2290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+mn-ea"/>
              </a:rPr>
              <a:t>第一节  营销战略</a:t>
            </a:r>
          </a:p>
          <a:p>
            <a:r>
              <a:rPr lang="zh-CN" altLang="en-US" sz="1400" dirty="0">
                <a:latin typeface="+mn-ea"/>
              </a:rPr>
              <a:t>第二节  营销管理过程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67199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ṣlïd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îsḷíḍê">
            <a:extLst>
              <a:ext uri="{FF2B5EF4-FFF2-40B4-BE49-F238E27FC236}">
                <a16:creationId xmlns:a16="http://schemas.microsoft.com/office/drawing/2014/main" id="{E7E8927E-C158-2D38-A63A-D56E83DB5151}"/>
              </a:ext>
            </a:extLst>
          </p:cNvPr>
          <p:cNvSpPr/>
          <p:nvPr/>
        </p:nvSpPr>
        <p:spPr>
          <a:xfrm>
            <a:off x="10973954" y="3790950"/>
            <a:ext cx="587664" cy="305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ïŝḻíďé">
            <a:extLst>
              <a:ext uri="{FF2B5EF4-FFF2-40B4-BE49-F238E27FC236}">
                <a16:creationId xmlns:a16="http://schemas.microsoft.com/office/drawing/2014/main" id="{3E7816B9-4368-481C-AF7D-011CB1B5D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411" y="3248187"/>
            <a:ext cx="5731164" cy="885663"/>
          </a:xfrm>
        </p:spPr>
        <p:txBody>
          <a:bodyPr/>
          <a:lstStyle/>
          <a:p>
            <a:br>
              <a:rPr lang="en-US" altLang="zh-CN" dirty="0"/>
            </a:br>
            <a:r>
              <a:rPr kumimoji="1" lang="zh-CN" altLang="en-US" dirty="0">
                <a:solidFill>
                  <a:schemeClr val="tx1"/>
                </a:solidFill>
              </a:rPr>
              <a:t>绪论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îš1iḋê">
            <a:extLst>
              <a:ext uri="{FF2B5EF4-FFF2-40B4-BE49-F238E27FC236}">
                <a16:creationId xmlns:a16="http://schemas.microsoft.com/office/drawing/2014/main" id="{8C49C485-3944-0FB2-DBA9-4B2AB26ADB20}"/>
              </a:ext>
            </a:extLst>
          </p:cNvPr>
          <p:cNvSpPr txBox="1">
            <a:spLocks/>
          </p:cNvSpPr>
          <p:nvPr/>
        </p:nvSpPr>
        <p:spPr>
          <a:xfrm>
            <a:off x="1033236" y="1028701"/>
            <a:ext cx="3576864" cy="16954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7200" dirty="0">
                <a:solidFill>
                  <a:srgbClr val="080808"/>
                </a:solidFill>
              </a:rPr>
              <a:t>第一章</a:t>
            </a:r>
            <a:endParaRPr lang="en-GB" sz="7200" dirty="0">
              <a:solidFill>
                <a:srgbClr val="080808"/>
              </a:solidFill>
            </a:endParaRPr>
          </a:p>
        </p:txBody>
      </p:sp>
      <p:cxnSp>
        <p:nvCxnSpPr>
          <p:cNvPr id="11" name="íṩľîḑe">
            <a:extLst>
              <a:ext uri="{FF2B5EF4-FFF2-40B4-BE49-F238E27FC236}">
                <a16:creationId xmlns:a16="http://schemas.microsoft.com/office/drawing/2014/main" id="{D43B1E31-E38E-5F5F-620C-B9F26609E579}"/>
              </a:ext>
            </a:extLst>
          </p:cNvPr>
          <p:cNvCxnSpPr>
            <a:cxnSpLocks/>
          </p:cNvCxnSpPr>
          <p:nvPr/>
        </p:nvCxnSpPr>
        <p:spPr>
          <a:xfrm>
            <a:off x="660400" y="5305425"/>
            <a:ext cx="9836150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ïslîdé">
            <a:extLst>
              <a:ext uri="{FF2B5EF4-FFF2-40B4-BE49-F238E27FC236}">
                <a16:creationId xmlns:a16="http://schemas.microsoft.com/office/drawing/2014/main" id="{5F1CFC76-9F12-064B-9046-3669B2C23FE7}"/>
              </a:ext>
            </a:extLst>
          </p:cNvPr>
          <p:cNvCxnSpPr>
            <a:cxnSpLocks/>
          </p:cNvCxnSpPr>
          <p:nvPr/>
        </p:nvCxnSpPr>
        <p:spPr>
          <a:xfrm>
            <a:off x="655411" y="5305425"/>
            <a:ext cx="1116239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8555AE98-558A-405E-AA5B-DA0C2E7B45C9}"/>
              </a:ext>
            </a:extLst>
          </p:cNvPr>
          <p:cNvSpPr txBox="1"/>
          <p:nvPr/>
        </p:nvSpPr>
        <p:spPr>
          <a:xfrm>
            <a:off x="683934" y="4288554"/>
            <a:ext cx="21754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+mn-ea"/>
              </a:rPr>
              <a:t>第一节 市场</a:t>
            </a:r>
            <a:endParaRPr lang="en-US" altLang="zh-CN" sz="1400" dirty="0">
              <a:latin typeface="+mn-ea"/>
            </a:endParaRPr>
          </a:p>
          <a:p>
            <a:r>
              <a:rPr lang="zh-CN" altLang="en-US" sz="1400" dirty="0">
                <a:latin typeface="+mn-ea"/>
              </a:rPr>
              <a:t>第二节 市场营销</a:t>
            </a:r>
            <a:endParaRPr lang="en-US" altLang="zh-CN" sz="1400" dirty="0">
              <a:latin typeface="+mn-ea"/>
            </a:endParaRPr>
          </a:p>
          <a:p>
            <a:r>
              <a:rPr lang="zh-CN" altLang="en-US" sz="1400" dirty="0">
                <a:latin typeface="+mn-ea"/>
              </a:rPr>
              <a:t>第三节 市场营销学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20899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ľiď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í$ḻïḓè">
            <a:extLst>
              <a:ext uri="{FF2B5EF4-FFF2-40B4-BE49-F238E27FC236}">
                <a16:creationId xmlns:a16="http://schemas.microsoft.com/office/drawing/2014/main" id="{4B900B0E-8E0E-877E-C9E7-7B915317A752}"/>
              </a:ext>
            </a:extLst>
          </p:cNvPr>
          <p:cNvGrpSpPr/>
          <p:nvPr/>
        </p:nvGrpSpPr>
        <p:grpSpPr>
          <a:xfrm>
            <a:off x="819926" y="2042439"/>
            <a:ext cx="10468890" cy="4108135"/>
            <a:chOff x="819926" y="1518456"/>
            <a:chExt cx="10468890" cy="4108135"/>
          </a:xfrm>
        </p:grpSpPr>
        <p:sp>
          <p:nvSpPr>
            <p:cNvPr id="5" name="i$1iḑé">
              <a:extLst>
                <a:ext uri="{FF2B5EF4-FFF2-40B4-BE49-F238E27FC236}">
                  <a16:creationId xmlns:a16="http://schemas.microsoft.com/office/drawing/2014/main" id="{6EE5E34F-8EB7-3886-68DF-F8EBE5FAA58F}"/>
                </a:ext>
              </a:extLst>
            </p:cNvPr>
            <p:cNvSpPr/>
            <p:nvPr/>
          </p:nvSpPr>
          <p:spPr>
            <a:xfrm>
              <a:off x="819926" y="2703923"/>
              <a:ext cx="5009374" cy="771144"/>
            </a:xfrm>
            <a:prstGeom prst="roundRect">
              <a:avLst/>
            </a:prstGeom>
            <a:solidFill>
              <a:schemeClr val="tx2">
                <a:alpha val="15000"/>
              </a:schemeClr>
            </a:solidFill>
            <a:ln w="6055" cap="flat">
              <a:noFill/>
              <a:prstDash val="solid"/>
              <a:miter/>
            </a:ln>
          </p:spPr>
          <p:txBody>
            <a:bodyPr wrap="square" lIns="91440" tIns="45720" rIns="91440" bIns="4572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kumimoji="1" lang="zh-CN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6" name="iṣľíḑe">
              <a:extLst>
                <a:ext uri="{FF2B5EF4-FFF2-40B4-BE49-F238E27FC236}">
                  <a16:creationId xmlns:a16="http://schemas.microsoft.com/office/drawing/2014/main" id="{9786F471-52FC-033F-4382-476C85793B14}"/>
                </a:ext>
              </a:extLst>
            </p:cNvPr>
            <p:cNvSpPr txBox="1"/>
            <p:nvPr/>
          </p:nvSpPr>
          <p:spPr>
            <a:xfrm>
              <a:off x="2001448" y="2858886"/>
              <a:ext cx="3593725" cy="458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/>
                <a:t>市场是商品交换的场所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7" name="ïSľîḓè">
              <a:extLst>
                <a:ext uri="{FF2B5EF4-FFF2-40B4-BE49-F238E27FC236}">
                  <a16:creationId xmlns:a16="http://schemas.microsoft.com/office/drawing/2014/main" id="{09FE5B9C-9718-255F-06CE-0A74C909F03B}"/>
                </a:ext>
              </a:extLst>
            </p:cNvPr>
            <p:cNvSpPr/>
            <p:nvPr/>
          </p:nvSpPr>
          <p:spPr>
            <a:xfrm>
              <a:off x="819926" y="1630110"/>
              <a:ext cx="5009374" cy="77114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iśľîḍê">
              <a:extLst>
                <a:ext uri="{FF2B5EF4-FFF2-40B4-BE49-F238E27FC236}">
                  <a16:creationId xmlns:a16="http://schemas.microsoft.com/office/drawing/2014/main" id="{A5165A4D-D6EC-E474-EECA-F1E36D937737}"/>
                </a:ext>
              </a:extLst>
            </p:cNvPr>
            <p:cNvSpPr txBox="1"/>
            <p:nvPr/>
          </p:nvSpPr>
          <p:spPr>
            <a:xfrm>
              <a:off x="976045" y="1677766"/>
              <a:ext cx="467696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FFFFFF"/>
                  </a:solidFill>
                </a:rPr>
                <a:t>市场是一个既古老又现代的概念，它有丰富的、多层次的内涵，可以从传统、政治经济学和营销学三个角度去理解和分析。</a:t>
              </a:r>
            </a:p>
          </p:txBody>
        </p:sp>
        <p:sp>
          <p:nvSpPr>
            <p:cNvPr id="9" name="îṡḻïḋê">
              <a:extLst>
                <a:ext uri="{FF2B5EF4-FFF2-40B4-BE49-F238E27FC236}">
                  <a16:creationId xmlns:a16="http://schemas.microsoft.com/office/drawing/2014/main" id="{4705E48D-DAA8-C6F4-2DCB-C006773BF8F4}"/>
                </a:ext>
              </a:extLst>
            </p:cNvPr>
            <p:cNvSpPr/>
            <p:nvPr/>
          </p:nvSpPr>
          <p:spPr>
            <a:xfrm>
              <a:off x="819926" y="3777736"/>
              <a:ext cx="5009374" cy="771144"/>
            </a:xfrm>
            <a:prstGeom prst="roundRect">
              <a:avLst/>
            </a:prstGeom>
            <a:solidFill>
              <a:schemeClr val="tx2">
                <a:alpha val="15000"/>
              </a:schemeClr>
            </a:solidFill>
            <a:ln w="6055" cap="flat">
              <a:noFill/>
              <a:prstDash val="solid"/>
              <a:miter/>
            </a:ln>
          </p:spPr>
          <p:txBody>
            <a:bodyPr wrap="square" lIns="91440" tIns="45720" rIns="91440" bIns="4572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kumimoji="1" lang="zh-CN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0" name="isḷïḑé">
              <a:extLst>
                <a:ext uri="{FF2B5EF4-FFF2-40B4-BE49-F238E27FC236}">
                  <a16:creationId xmlns:a16="http://schemas.microsoft.com/office/drawing/2014/main" id="{93E84D43-AB41-10FC-EFCE-71180AEDFA3A}"/>
                </a:ext>
              </a:extLst>
            </p:cNvPr>
            <p:cNvSpPr txBox="1"/>
            <p:nvPr/>
          </p:nvSpPr>
          <p:spPr>
            <a:xfrm>
              <a:off x="2001447" y="3934078"/>
              <a:ext cx="3593725" cy="458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/>
                <a:t>市场是商品交换关系的总和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11" name="íṣ1ïḓè">
              <a:extLst>
                <a:ext uri="{FF2B5EF4-FFF2-40B4-BE49-F238E27FC236}">
                  <a16:creationId xmlns:a16="http://schemas.microsoft.com/office/drawing/2014/main" id="{41DA1DC5-A2AA-9AEC-20AB-7542CCF9A168}"/>
                </a:ext>
              </a:extLst>
            </p:cNvPr>
            <p:cNvSpPr/>
            <p:nvPr/>
          </p:nvSpPr>
          <p:spPr>
            <a:xfrm>
              <a:off x="819926" y="4851550"/>
              <a:ext cx="5009374" cy="771144"/>
            </a:xfrm>
            <a:prstGeom prst="roundRect">
              <a:avLst/>
            </a:prstGeom>
            <a:solidFill>
              <a:schemeClr val="tx2">
                <a:alpha val="15000"/>
              </a:schemeClr>
            </a:solidFill>
            <a:ln w="6055" cap="flat">
              <a:noFill/>
              <a:prstDash val="solid"/>
              <a:miter/>
            </a:ln>
          </p:spPr>
          <p:txBody>
            <a:bodyPr wrap="square" lIns="91440" tIns="45720" rIns="91440" bIns="4572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kumimoji="1" lang="zh-CN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2" name="ïṣľíḋé">
              <a:extLst>
                <a:ext uri="{FF2B5EF4-FFF2-40B4-BE49-F238E27FC236}">
                  <a16:creationId xmlns:a16="http://schemas.microsoft.com/office/drawing/2014/main" id="{D360D952-E574-4590-8FAB-46C3FC5CCE50}"/>
                </a:ext>
              </a:extLst>
            </p:cNvPr>
            <p:cNvSpPr txBox="1"/>
            <p:nvPr/>
          </p:nvSpPr>
          <p:spPr>
            <a:xfrm>
              <a:off x="2001447" y="5002605"/>
              <a:ext cx="3593725" cy="458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/>
                <a:t>市场是消费者的需求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14" name="iṥḷiḓe">
              <a:extLst>
                <a:ext uri="{FF2B5EF4-FFF2-40B4-BE49-F238E27FC236}">
                  <a16:creationId xmlns:a16="http://schemas.microsoft.com/office/drawing/2014/main" id="{BBCADF80-05E5-C42C-F5A6-ABF4C96CBAAA}"/>
                </a:ext>
              </a:extLst>
            </p:cNvPr>
            <p:cNvSpPr txBox="1"/>
            <p:nvPr/>
          </p:nvSpPr>
          <p:spPr>
            <a:xfrm>
              <a:off x="1180335" y="2706145"/>
              <a:ext cx="586987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altLang="zh-CN" sz="440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1.</a:t>
              </a:r>
            </a:p>
          </p:txBody>
        </p:sp>
        <p:sp>
          <p:nvSpPr>
            <p:cNvPr id="15" name="îṡľîḍè">
              <a:extLst>
                <a:ext uri="{FF2B5EF4-FFF2-40B4-BE49-F238E27FC236}">
                  <a16:creationId xmlns:a16="http://schemas.microsoft.com/office/drawing/2014/main" id="{E0C05541-89D1-DC51-0343-509B6D087B51}"/>
                </a:ext>
              </a:extLst>
            </p:cNvPr>
            <p:cNvSpPr txBox="1"/>
            <p:nvPr/>
          </p:nvSpPr>
          <p:spPr>
            <a:xfrm>
              <a:off x="1180335" y="3778689"/>
              <a:ext cx="586987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lang="en-US" altLang="zh-CN" sz="4400" dirty="0">
                  <a:solidFill>
                    <a:schemeClr val="accent1"/>
                  </a:solidFill>
                </a:rPr>
                <a:t>2.</a:t>
              </a:r>
              <a:endParaRPr kumimoji="0" lang="en-US" altLang="zh-CN" sz="4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işľïḋe">
              <a:extLst>
                <a:ext uri="{FF2B5EF4-FFF2-40B4-BE49-F238E27FC236}">
                  <a16:creationId xmlns:a16="http://schemas.microsoft.com/office/drawing/2014/main" id="{21E54564-D4B2-C2DB-362E-28FEFDFBD1ED}"/>
                </a:ext>
              </a:extLst>
            </p:cNvPr>
            <p:cNvSpPr txBox="1"/>
            <p:nvPr/>
          </p:nvSpPr>
          <p:spPr>
            <a:xfrm>
              <a:off x="1180335" y="4857150"/>
              <a:ext cx="586987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lang="en-US" altLang="zh-CN" sz="4400" dirty="0">
                  <a:solidFill>
                    <a:schemeClr val="accent1"/>
                  </a:solidFill>
                </a:rPr>
                <a:t>3.</a:t>
              </a:r>
              <a:endParaRPr kumimoji="0" lang="en-US" altLang="zh-CN" sz="4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íṡľiḑê">
              <a:extLst>
                <a:ext uri="{FF2B5EF4-FFF2-40B4-BE49-F238E27FC236}">
                  <a16:creationId xmlns:a16="http://schemas.microsoft.com/office/drawing/2014/main" id="{27F30063-6277-070E-2B52-9B30C4611666}"/>
                </a:ext>
              </a:extLst>
            </p:cNvPr>
            <p:cNvSpPr txBox="1"/>
            <p:nvPr/>
          </p:nvSpPr>
          <p:spPr>
            <a:xfrm>
              <a:off x="6757388" y="1518456"/>
              <a:ext cx="4531428" cy="14465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市场的公式：</a:t>
              </a:r>
              <a:endPara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endParaRPr>
            </a:p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endPara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endParaRPr>
            </a:p>
            <a:p>
              <a:pPr lvl="0" defTabSz="913765">
                <a:buSzPct val="25000"/>
                <a:defRPr/>
              </a:pPr>
              <a:r>
                <a:rPr lang="zh-CN" altLang="en-US" sz="2400" b="1" dirty="0"/>
                <a:t>市场</a:t>
              </a:r>
              <a:r>
                <a:rPr lang="en-US" altLang="zh-CN" sz="2400" b="1" dirty="0"/>
                <a:t>=</a:t>
              </a:r>
              <a:r>
                <a:rPr lang="zh-CN" altLang="en-US" sz="2400" b="1" dirty="0"/>
                <a:t>人口</a:t>
              </a:r>
              <a:r>
                <a:rPr lang="en-US" altLang="zh-CN" sz="2400" b="1" dirty="0"/>
                <a:t>+</a:t>
              </a:r>
              <a:r>
                <a:rPr lang="zh-CN" altLang="en-US" sz="2400" b="1" dirty="0"/>
                <a:t>购买力</a:t>
              </a:r>
              <a:r>
                <a:rPr lang="en-US" altLang="zh-CN" sz="2400" b="1" dirty="0"/>
                <a:t>+</a:t>
              </a:r>
              <a:r>
                <a:rPr lang="zh-CN" altLang="en-US" sz="2400" b="1" dirty="0"/>
                <a:t>购买欲望</a:t>
              </a:r>
            </a:p>
          </p:txBody>
        </p:sp>
        <p:sp>
          <p:nvSpPr>
            <p:cNvPr id="18" name="í$1íḑé">
              <a:extLst>
                <a:ext uri="{FF2B5EF4-FFF2-40B4-BE49-F238E27FC236}">
                  <a16:creationId xmlns:a16="http://schemas.microsoft.com/office/drawing/2014/main" id="{C6571065-8C6B-E412-99F4-9A8C4914DB97}"/>
                </a:ext>
              </a:extLst>
            </p:cNvPr>
            <p:cNvSpPr txBox="1"/>
            <p:nvPr/>
          </p:nvSpPr>
          <p:spPr>
            <a:xfrm>
              <a:off x="6757388" y="4409467"/>
              <a:ext cx="41126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/>
                <a:t>要点警句</a:t>
              </a:r>
              <a:endParaRPr lang="en-US" altLang="zh-CN" sz="1600" b="1" dirty="0"/>
            </a:p>
          </p:txBody>
        </p:sp>
        <p:cxnSp>
          <p:nvCxnSpPr>
            <p:cNvPr id="20" name="î$ḻïḋè">
              <a:extLst>
                <a:ext uri="{FF2B5EF4-FFF2-40B4-BE49-F238E27FC236}">
                  <a16:creationId xmlns:a16="http://schemas.microsoft.com/office/drawing/2014/main" id="{863596CE-8291-7D51-9124-A19C1B1504DE}"/>
                </a:ext>
              </a:extLst>
            </p:cNvPr>
            <p:cNvCxnSpPr>
              <a:cxnSpLocks/>
            </p:cNvCxnSpPr>
            <p:nvPr/>
          </p:nvCxnSpPr>
          <p:spPr>
            <a:xfrm>
              <a:off x="6820888" y="4235032"/>
              <a:ext cx="4311444" cy="0"/>
            </a:xfrm>
            <a:prstGeom prst="line">
              <a:avLst/>
            </a:prstGeom>
            <a:noFill/>
            <a:ln>
              <a:solidFill>
                <a:schemeClr val="accent1"/>
              </a:solidFill>
              <a:headEnd type="oval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7441BE8C-AA25-419F-81F8-5B7CC9E5F120}"/>
              </a:ext>
            </a:extLst>
          </p:cNvPr>
          <p:cNvSpPr txBox="1"/>
          <p:nvPr/>
        </p:nvSpPr>
        <p:spPr>
          <a:xfrm>
            <a:off x="587615" y="306753"/>
            <a:ext cx="393301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第一节 市场</a:t>
            </a:r>
            <a:endParaRPr lang="en-US" altLang="zh-CN" sz="3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1" name="íṡľiḑê">
            <a:extLst>
              <a:ext uri="{FF2B5EF4-FFF2-40B4-BE49-F238E27FC236}">
                <a16:creationId xmlns:a16="http://schemas.microsoft.com/office/drawing/2014/main" id="{822FFCC0-5650-46F0-8DC7-A72028B74C42}"/>
              </a:ext>
            </a:extLst>
          </p:cNvPr>
          <p:cNvSpPr txBox="1"/>
          <p:nvPr/>
        </p:nvSpPr>
        <p:spPr>
          <a:xfrm>
            <a:off x="587615" y="1133184"/>
            <a:ext cx="45314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一、市场的含义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AAB80D9-4B58-48B6-B873-61A718395A30}"/>
              </a:ext>
            </a:extLst>
          </p:cNvPr>
          <p:cNvSpPr txBox="1"/>
          <p:nvPr/>
        </p:nvSpPr>
        <p:spPr>
          <a:xfrm>
            <a:off x="6710896" y="5375533"/>
            <a:ext cx="4577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/>
              <a:t>市场三要素是人口、购买力和购买欲望。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/>
              <a:t>市场的三要素是相辅相成、缺一不可的。只有把三者有机地结合起来，才能构成完整的、现实的市场，最终决定市场的规模和容量。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88083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ślid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ṡḷïḍê">
            <a:extLst>
              <a:ext uri="{FF2B5EF4-FFF2-40B4-BE49-F238E27FC236}">
                <a16:creationId xmlns:a16="http://schemas.microsoft.com/office/drawing/2014/main" id="{B14AC84F-B5E5-BB70-32D2-A4F6CB8A3EC6}"/>
              </a:ext>
            </a:extLst>
          </p:cNvPr>
          <p:cNvSpPr/>
          <p:nvPr/>
        </p:nvSpPr>
        <p:spPr>
          <a:xfrm>
            <a:off x="4871661" y="2406946"/>
            <a:ext cx="2448678" cy="500183"/>
          </a:xfrm>
          <a:prstGeom prst="roundRect">
            <a:avLst>
              <a:gd name="adj" fmla="val 10600"/>
            </a:avLst>
          </a:prstGeom>
          <a:solidFill>
            <a:schemeClr val="accent1"/>
          </a:solidFill>
          <a:ln w="6055" cap="flat">
            <a:noFill/>
            <a:prstDash val="solid"/>
            <a:miter/>
          </a:ln>
        </p:spPr>
        <p:txBody>
          <a:bodyPr lIns="91440" tIns="45720" rIns="91440" bIns="45720" rtlCol="0" anchor="ctr">
            <a:noAutofit/>
          </a:bodyPr>
          <a:lstStyle/>
          <a:p>
            <a:pPr algn="ctr" defTabSz="913765">
              <a:lnSpc>
                <a:spcPct val="130000"/>
              </a:lnSpc>
            </a:pPr>
            <a:r>
              <a:rPr lang="zh-CN" altLang="en-US" b="1" dirty="0">
                <a:solidFill>
                  <a:srgbClr val="FFFFFF"/>
                </a:solidFill>
              </a:rPr>
              <a:t>消费者市场</a:t>
            </a:r>
            <a:endParaRPr lang="en-US" altLang="zh-CN" b="1" dirty="0">
              <a:solidFill>
                <a:srgbClr val="FFFFFF"/>
              </a:solidFill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06D4511E-8A44-1EFA-7335-F9553C6B1A71}"/>
              </a:ext>
            </a:extLst>
          </p:cNvPr>
          <p:cNvGrpSpPr/>
          <p:nvPr/>
        </p:nvGrpSpPr>
        <p:grpSpPr>
          <a:xfrm>
            <a:off x="2362414" y="3375778"/>
            <a:ext cx="7467171" cy="712627"/>
            <a:chOff x="2368602" y="3432069"/>
            <a:chExt cx="7467171" cy="1135720"/>
          </a:xfrm>
        </p:grpSpPr>
        <p:cxnSp>
          <p:nvCxnSpPr>
            <p:cNvPr id="6" name="ïş1íḋê">
              <a:extLst>
                <a:ext uri="{FF2B5EF4-FFF2-40B4-BE49-F238E27FC236}">
                  <a16:creationId xmlns:a16="http://schemas.microsoft.com/office/drawing/2014/main" id="{CE0FEEFF-66AB-D9EB-6FF2-8B67A134B278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9" y="3432069"/>
              <a:ext cx="0" cy="1135719"/>
            </a:xfrm>
            <a:prstGeom prst="line">
              <a:avLst/>
            </a:prstGeom>
            <a:noFill/>
            <a:ln>
              <a:solidFill>
                <a:schemeClr val="accent1"/>
              </a:solidFill>
              <a:headEnd type="oval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" name="î$1îde">
              <a:extLst>
                <a:ext uri="{FF2B5EF4-FFF2-40B4-BE49-F238E27FC236}">
                  <a16:creationId xmlns:a16="http://schemas.microsoft.com/office/drawing/2014/main" id="{618C3C40-21B2-06B6-427B-4BDC285D8A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68602" y="3999929"/>
              <a:ext cx="7467171" cy="0"/>
            </a:xfrm>
            <a:prstGeom prst="line">
              <a:avLst/>
            </a:prstGeom>
            <a:noFill/>
            <a:ln>
              <a:solidFill>
                <a:schemeClr val="accent1"/>
              </a:solidFill>
              <a:headEnd type="oval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" name="ïSliḋê">
              <a:extLst>
                <a:ext uri="{FF2B5EF4-FFF2-40B4-BE49-F238E27FC236}">
                  <a16:creationId xmlns:a16="http://schemas.microsoft.com/office/drawing/2014/main" id="{C4BB8A38-3DA2-D228-1312-689A1A17E643}"/>
                </a:ext>
              </a:extLst>
            </p:cNvPr>
            <p:cNvCxnSpPr>
              <a:cxnSpLocks/>
            </p:cNvCxnSpPr>
            <p:nvPr/>
          </p:nvCxnSpPr>
          <p:spPr>
            <a:xfrm>
              <a:off x="2375488" y="3999929"/>
              <a:ext cx="0" cy="567860"/>
            </a:xfrm>
            <a:prstGeom prst="line">
              <a:avLst/>
            </a:prstGeom>
            <a:noFill/>
            <a:ln>
              <a:solidFill>
                <a:schemeClr val="accent1"/>
              </a:solidFill>
              <a:headEnd type="oval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işḷîḍé">
              <a:extLst>
                <a:ext uri="{FF2B5EF4-FFF2-40B4-BE49-F238E27FC236}">
                  <a16:creationId xmlns:a16="http://schemas.microsoft.com/office/drawing/2014/main" id="{28C677B4-B2BA-93CD-E021-12D0E0290B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16512" y="3999929"/>
              <a:ext cx="0" cy="567860"/>
            </a:xfrm>
            <a:prstGeom prst="line">
              <a:avLst/>
            </a:prstGeom>
            <a:noFill/>
            <a:ln>
              <a:solidFill>
                <a:schemeClr val="accent1"/>
              </a:solidFill>
              <a:headEnd type="oval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7E450339-2F63-2F90-68A1-25BB0520B845}"/>
              </a:ext>
            </a:extLst>
          </p:cNvPr>
          <p:cNvGrpSpPr/>
          <p:nvPr/>
        </p:nvGrpSpPr>
        <p:grpSpPr>
          <a:xfrm>
            <a:off x="8290777" y="4088404"/>
            <a:ext cx="3252165" cy="2763881"/>
            <a:chOff x="8270214" y="4567789"/>
            <a:chExt cx="3252165" cy="2763881"/>
          </a:xfrm>
        </p:grpSpPr>
        <p:sp>
          <p:nvSpPr>
            <p:cNvPr id="12" name="íŝlîďê">
              <a:extLst>
                <a:ext uri="{FF2B5EF4-FFF2-40B4-BE49-F238E27FC236}">
                  <a16:creationId xmlns:a16="http://schemas.microsoft.com/office/drawing/2014/main" id="{B4F0C64F-69DE-31A8-0111-14C00C0EA76D}"/>
                </a:ext>
              </a:extLst>
            </p:cNvPr>
            <p:cNvSpPr/>
            <p:nvPr/>
          </p:nvSpPr>
          <p:spPr>
            <a:xfrm flipH="1">
              <a:off x="8270214" y="5189273"/>
              <a:ext cx="3252165" cy="2142397"/>
            </a:xfrm>
            <a:prstGeom prst="rect">
              <a:avLst/>
            </a:prstGeom>
            <a:noFill/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80000" tIns="36000" rIns="180000" bIns="36000" numCol="1" spcCol="0" rtlCol="0" fromWordArt="0" anchor="ctr" anchorCtr="0" forceAA="0" compatLnSpc="1">
              <a:noAutofit/>
            </a:bodyPr>
            <a:lstStyle/>
            <a:p>
              <a:pPr marL="171450" indent="-171450" defTabSz="913765">
                <a:buFont typeface="Wingdings" panose="05000000000000000000" pitchFamily="2" charset="2"/>
                <a:buChar char="Ø"/>
              </a:pPr>
              <a:r>
                <a:rPr lang="zh-CN" altLang="en-US" sz="1400" dirty="0">
                  <a:solidFill>
                    <a:schemeClr val="tx1"/>
                  </a:solidFill>
                </a:rPr>
                <a:t>购买行为参与者：倡议者、影响者、决策者、购买者、使用者。</a:t>
              </a:r>
              <a:endParaRPr lang="en-US" altLang="zh-CN" sz="1400" dirty="0">
                <a:solidFill>
                  <a:schemeClr val="tx1"/>
                </a:solidFill>
              </a:endParaRPr>
            </a:p>
            <a:p>
              <a:pPr marL="171450" indent="-171450" defTabSz="913765">
                <a:buFont typeface="Wingdings" panose="05000000000000000000" pitchFamily="2" charset="2"/>
                <a:buChar char="Ø"/>
              </a:pPr>
              <a:r>
                <a:rPr lang="zh-CN" altLang="en-US" sz="1400" dirty="0">
                  <a:solidFill>
                    <a:schemeClr val="tx1"/>
                  </a:solidFill>
                </a:rPr>
                <a:t>购买决策过程：确定信息</a:t>
              </a:r>
              <a:r>
                <a:rPr lang="en-US" altLang="zh-CN" sz="1400" dirty="0">
                  <a:solidFill>
                    <a:schemeClr val="tx1"/>
                  </a:solidFill>
                </a:rPr>
                <a:t>——</a:t>
              </a:r>
              <a:r>
                <a:rPr lang="zh-CN" altLang="en-US" sz="1400" dirty="0">
                  <a:solidFill>
                    <a:schemeClr val="tx1"/>
                  </a:solidFill>
                </a:rPr>
                <a:t>收集信息</a:t>
              </a:r>
              <a:r>
                <a:rPr lang="en-US" altLang="zh-CN" sz="1400" dirty="0">
                  <a:solidFill>
                    <a:schemeClr val="tx1"/>
                  </a:solidFill>
                </a:rPr>
                <a:t>——</a:t>
              </a:r>
              <a:r>
                <a:rPr lang="zh-CN" altLang="en-US" sz="1400" dirty="0">
                  <a:solidFill>
                    <a:schemeClr val="tx1"/>
                  </a:solidFill>
                </a:rPr>
                <a:t>评估选择</a:t>
              </a:r>
              <a:r>
                <a:rPr lang="en-US" altLang="zh-CN" sz="1400" dirty="0">
                  <a:solidFill>
                    <a:schemeClr val="tx1"/>
                  </a:solidFill>
                </a:rPr>
                <a:t>——</a:t>
              </a:r>
              <a:r>
                <a:rPr lang="zh-CN" altLang="en-US" sz="1400" dirty="0">
                  <a:solidFill>
                    <a:schemeClr val="tx1"/>
                  </a:solidFill>
                </a:rPr>
                <a:t>决定购买</a:t>
              </a:r>
              <a:r>
                <a:rPr lang="en-US" altLang="zh-CN" sz="1400" dirty="0">
                  <a:solidFill>
                    <a:schemeClr val="tx1"/>
                  </a:solidFill>
                </a:rPr>
                <a:t>——</a:t>
              </a:r>
              <a:r>
                <a:rPr lang="zh-CN" altLang="en-US" sz="1400" dirty="0">
                  <a:solidFill>
                    <a:schemeClr val="tx1"/>
                  </a:solidFill>
                </a:rPr>
                <a:t>购后行为</a:t>
              </a:r>
            </a:p>
            <a:p>
              <a:pPr marL="171450" indent="-171450" defTabSz="913765">
                <a:buFont typeface="Wingdings" panose="05000000000000000000" pitchFamily="2" charset="2"/>
                <a:buChar char="Ø"/>
              </a:pPr>
              <a:r>
                <a:rPr lang="zh-CN" altLang="en-US" sz="1400" dirty="0">
                  <a:solidFill>
                    <a:schemeClr val="tx1"/>
                  </a:solidFill>
                </a:rPr>
                <a:t>购买行为模式：何人购买、为何购买、何处购买、何时购买、购买什么、如何购买。</a:t>
              </a:r>
            </a:p>
          </p:txBody>
        </p:sp>
        <p:sp>
          <p:nvSpPr>
            <p:cNvPr id="14" name="íṡlîďè">
              <a:extLst>
                <a:ext uri="{FF2B5EF4-FFF2-40B4-BE49-F238E27FC236}">
                  <a16:creationId xmlns:a16="http://schemas.microsoft.com/office/drawing/2014/main" id="{1D8562D9-D927-24D0-AA34-72C061DA9BBC}"/>
                </a:ext>
              </a:extLst>
            </p:cNvPr>
            <p:cNvSpPr/>
            <p:nvPr/>
          </p:nvSpPr>
          <p:spPr>
            <a:xfrm flipH="1">
              <a:off x="8592174" y="4567789"/>
              <a:ext cx="2448678" cy="500183"/>
            </a:xfrm>
            <a:prstGeom prst="roundRect">
              <a:avLst>
                <a:gd name="adj" fmla="val 10600"/>
              </a:avLst>
            </a:prstGeom>
            <a:solidFill>
              <a:schemeClr val="tx2">
                <a:alpha val="15000"/>
              </a:schemeClr>
            </a:solidFill>
            <a:ln w="6055" cap="flat">
              <a:noFill/>
              <a:prstDash val="solid"/>
              <a:miter/>
            </a:ln>
          </p:spPr>
          <p:txBody>
            <a:bodyPr lIns="91440" tIns="45720" rIns="91440" bIns="45720" rtlCol="0" anchor="ctr">
              <a:noAutofit/>
            </a:bodyPr>
            <a:lstStyle/>
            <a:p>
              <a:pPr algn="ctr" defTabSz="913765">
                <a:lnSpc>
                  <a:spcPct val="130000"/>
                </a:lnSpc>
              </a:pPr>
              <a:r>
                <a:rPr lang="zh-CN" altLang="en-US" b="1" dirty="0"/>
                <a:t>消费者购买行为</a:t>
              </a:r>
              <a:endParaRPr lang="en-US" altLang="zh-CN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9287604D-1BB4-1438-0A1C-5510E130F5B9}"/>
              </a:ext>
            </a:extLst>
          </p:cNvPr>
          <p:cNvGrpSpPr/>
          <p:nvPr/>
        </p:nvGrpSpPr>
        <p:grpSpPr>
          <a:xfrm>
            <a:off x="852357" y="4088404"/>
            <a:ext cx="6730912" cy="2017943"/>
            <a:chOff x="807752" y="4567789"/>
            <a:chExt cx="6730912" cy="2017943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82241C0A-738F-F97F-86AE-418BE99AB196}"/>
                </a:ext>
              </a:extLst>
            </p:cNvPr>
            <p:cNvGrpSpPr/>
            <p:nvPr/>
          </p:nvGrpSpPr>
          <p:grpSpPr>
            <a:xfrm>
              <a:off x="807752" y="4567789"/>
              <a:ext cx="3138076" cy="1858845"/>
              <a:chOff x="807752" y="4567789"/>
              <a:chExt cx="3138076" cy="1858845"/>
            </a:xfrm>
          </p:grpSpPr>
          <p:sp>
            <p:nvSpPr>
              <p:cNvPr id="7" name="íślïḋè">
                <a:extLst>
                  <a:ext uri="{FF2B5EF4-FFF2-40B4-BE49-F238E27FC236}">
                    <a16:creationId xmlns:a16="http://schemas.microsoft.com/office/drawing/2014/main" id="{0B3AC78B-7A3C-1C66-BF1F-020FBC696740}"/>
                  </a:ext>
                </a:extLst>
              </p:cNvPr>
              <p:cNvSpPr/>
              <p:nvPr/>
            </p:nvSpPr>
            <p:spPr>
              <a:xfrm>
                <a:off x="807752" y="5256141"/>
                <a:ext cx="3138076" cy="1170493"/>
              </a:xfrm>
              <a:prstGeom prst="rect">
                <a:avLst/>
              </a:prstGeom>
              <a:noFill/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80000" tIns="36000" rIns="180000" bIns="36000" numCol="1" spcCol="0" rtlCol="0" fromWordArt="0" anchor="ctr" anchorCtr="0" forceAA="0" compatLnSpc="1">
                <a:noAutofit/>
              </a:bodyPr>
              <a:lstStyle/>
              <a:p>
                <a:pPr marL="285750" indent="-285750" defTabSz="913765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/>
                    </a:solidFill>
                    <a:latin typeface="+mn-ea"/>
                  </a:rPr>
                  <a:t>按消费者购买习惯和购买特点划分：日用品、选购品、特殊品</a:t>
                </a:r>
                <a:endParaRPr lang="en-US" altLang="zh-CN" sz="1400" dirty="0">
                  <a:solidFill>
                    <a:schemeClr val="tx1"/>
                  </a:solidFill>
                  <a:latin typeface="+mn-ea"/>
                </a:endParaRPr>
              </a:p>
              <a:p>
                <a:pPr marL="285750" indent="-285750" defTabSz="913765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/>
                    </a:solidFill>
                    <a:latin typeface="+mn-ea"/>
                  </a:rPr>
                  <a:t>按使用寿命长短与消费品的可触性划分：耐用品、消耗品、劳务</a:t>
                </a:r>
                <a:endParaRPr lang="en-US" altLang="zh-CN" sz="1400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10" name="iṣlíḓê">
                <a:extLst>
                  <a:ext uri="{FF2B5EF4-FFF2-40B4-BE49-F238E27FC236}">
                    <a16:creationId xmlns:a16="http://schemas.microsoft.com/office/drawing/2014/main" id="{8D519865-8047-B314-969C-A84C9D96E960}"/>
                  </a:ext>
                </a:extLst>
              </p:cNvPr>
              <p:cNvSpPr/>
              <p:nvPr/>
            </p:nvSpPr>
            <p:spPr>
              <a:xfrm>
                <a:off x="1151149" y="4567789"/>
                <a:ext cx="2448678" cy="500183"/>
              </a:xfrm>
              <a:prstGeom prst="roundRect">
                <a:avLst>
                  <a:gd name="adj" fmla="val 10600"/>
                </a:avLst>
              </a:prstGeom>
              <a:solidFill>
                <a:schemeClr val="tx2">
                  <a:alpha val="15000"/>
                </a:schemeClr>
              </a:solidFill>
              <a:ln w="6055" cap="flat">
                <a:noFill/>
                <a:prstDash val="solid"/>
                <a:miter/>
              </a:ln>
            </p:spPr>
            <p:txBody>
              <a:bodyPr lIns="91440" tIns="45720" rIns="91440" bIns="45720" rtlCol="0" anchor="ctr">
                <a:noAutofit/>
              </a:bodyPr>
              <a:lstStyle/>
              <a:p>
                <a:pPr algn="ctr" defTabSz="913765">
                  <a:lnSpc>
                    <a:spcPct val="130000"/>
                  </a:lnSpc>
                </a:pPr>
                <a:r>
                  <a:rPr lang="zh-CN" altLang="en-US" b="1" dirty="0"/>
                  <a:t>消费品的分类</a:t>
                </a:r>
                <a:endParaRPr lang="en-US" altLang="zh-CN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îsḻíde">
              <a:extLst>
                <a:ext uri="{FF2B5EF4-FFF2-40B4-BE49-F238E27FC236}">
                  <a16:creationId xmlns:a16="http://schemas.microsoft.com/office/drawing/2014/main" id="{4E57771B-48F8-C9C0-896C-9AE730ABB8FF}"/>
                </a:ext>
              </a:extLst>
            </p:cNvPr>
            <p:cNvSpPr/>
            <p:nvPr/>
          </p:nvSpPr>
          <p:spPr>
            <a:xfrm>
              <a:off x="4653336" y="5256142"/>
              <a:ext cx="2885328" cy="1329590"/>
            </a:xfrm>
            <a:prstGeom prst="rect">
              <a:avLst/>
            </a:prstGeom>
            <a:noFill/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80000" tIns="36000" rIns="180000" bIns="36000" numCol="1" spcCol="0" rtlCol="0" fromWordArt="0" anchor="ctr" anchorCtr="0" forceAA="0" compatLnSpc="1">
              <a:noAutofit/>
            </a:bodyPr>
            <a:lstStyle/>
            <a:p>
              <a:pPr algn="just" defTabSz="913765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/>
                  </a:solidFill>
                </a:rPr>
                <a:t>① 每次购买产品时数量较少。</a:t>
              </a:r>
            </a:p>
            <a:p>
              <a:pPr algn="just" defTabSz="913765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/>
                  </a:solidFill>
                </a:rPr>
                <a:t>② 购买产品的次数频繁。</a:t>
              </a:r>
            </a:p>
            <a:p>
              <a:pPr algn="just" defTabSz="913765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/>
                  </a:solidFill>
                </a:rPr>
                <a:t>③ 购买者人数众多。</a:t>
              </a:r>
            </a:p>
            <a:p>
              <a:pPr algn="just" defTabSz="913765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/>
                  </a:solidFill>
                </a:rPr>
                <a:t>④ 购买者大多数是产品的外行。</a:t>
              </a:r>
            </a:p>
            <a:p>
              <a:pPr algn="just" defTabSz="913765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/>
                  </a:solidFill>
                </a:rPr>
                <a:t>⑤ 购买目的是生活需要。</a:t>
              </a:r>
            </a:p>
          </p:txBody>
        </p:sp>
        <p:sp>
          <p:nvSpPr>
            <p:cNvPr id="15" name="îšļiḍé">
              <a:extLst>
                <a:ext uri="{FF2B5EF4-FFF2-40B4-BE49-F238E27FC236}">
                  <a16:creationId xmlns:a16="http://schemas.microsoft.com/office/drawing/2014/main" id="{C840416A-73BD-5CD5-282E-972A5F465B24}"/>
                </a:ext>
              </a:extLst>
            </p:cNvPr>
            <p:cNvSpPr/>
            <p:nvPr/>
          </p:nvSpPr>
          <p:spPr>
            <a:xfrm>
              <a:off x="4871661" y="4567789"/>
              <a:ext cx="2448678" cy="500183"/>
            </a:xfrm>
            <a:prstGeom prst="roundRect">
              <a:avLst>
                <a:gd name="adj" fmla="val 10600"/>
              </a:avLst>
            </a:prstGeom>
            <a:solidFill>
              <a:schemeClr val="tx2">
                <a:alpha val="15000"/>
              </a:schemeClr>
            </a:solidFill>
            <a:ln w="6055" cap="flat">
              <a:noFill/>
              <a:prstDash val="solid"/>
              <a:miter/>
            </a:ln>
          </p:spPr>
          <p:txBody>
            <a:bodyPr lIns="91440" tIns="45720" rIns="91440" bIns="45720" rtlCol="0" anchor="ctr">
              <a:noAutofit/>
            </a:bodyPr>
            <a:lstStyle/>
            <a:p>
              <a:pPr algn="ctr" defTabSz="913765">
                <a:lnSpc>
                  <a:spcPct val="130000"/>
                </a:lnSpc>
              </a:pPr>
              <a:r>
                <a:rPr lang="zh-CN" altLang="en-US" b="1" dirty="0"/>
                <a:t>特点</a:t>
              </a:r>
              <a:endParaRPr lang="en-US" altLang="zh-CN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íś1ïḍè">
            <a:extLst>
              <a:ext uri="{FF2B5EF4-FFF2-40B4-BE49-F238E27FC236}">
                <a16:creationId xmlns:a16="http://schemas.microsoft.com/office/drawing/2014/main" id="{A29AB01A-010E-51F7-9198-ACBB04D28632}"/>
              </a:ext>
            </a:extLst>
          </p:cNvPr>
          <p:cNvSpPr txBox="1"/>
          <p:nvPr/>
        </p:nvSpPr>
        <p:spPr>
          <a:xfrm>
            <a:off x="660400" y="1732964"/>
            <a:ext cx="10858500" cy="49911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l"/>
            <a:r>
              <a:rPr lang="zh-CN" altLang="en-US" sz="2000" dirty="0">
                <a:solidFill>
                  <a:schemeClr val="tx1"/>
                </a:solidFill>
              </a:rPr>
              <a:t>从市场营销角度，根据购买者特点及使用目的的不同，市场可以分为</a:t>
            </a:r>
            <a:r>
              <a:rPr lang="zh-CN" altLang="en-US" sz="2000" b="1" dirty="0">
                <a:solidFill>
                  <a:schemeClr val="accent2">
                    <a:lumMod val="50000"/>
                  </a:schemeClr>
                </a:solidFill>
              </a:rPr>
              <a:t>消费者市场</a:t>
            </a:r>
            <a:r>
              <a:rPr lang="zh-CN" altLang="en-US" sz="2000" dirty="0">
                <a:solidFill>
                  <a:schemeClr val="tx1"/>
                </a:solidFill>
              </a:rPr>
              <a:t>和</a:t>
            </a:r>
            <a:r>
              <a:rPr lang="zh-CN" altLang="en-US" sz="2000" b="1" dirty="0">
                <a:solidFill>
                  <a:schemeClr val="accent2">
                    <a:lumMod val="50000"/>
                  </a:schemeClr>
                </a:solidFill>
              </a:rPr>
              <a:t>组织者市场</a:t>
            </a:r>
            <a:r>
              <a:rPr lang="zh-CN" altLang="en-US" sz="200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3998342-089D-4CC8-8863-3FEA3EA90098}"/>
              </a:ext>
            </a:extLst>
          </p:cNvPr>
          <p:cNvSpPr txBox="1"/>
          <p:nvPr/>
        </p:nvSpPr>
        <p:spPr>
          <a:xfrm>
            <a:off x="587615" y="306753"/>
            <a:ext cx="393301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第一节 市场</a:t>
            </a:r>
            <a:endParaRPr lang="en-US" altLang="zh-CN" sz="3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19" name="íṡľiḑê">
            <a:extLst>
              <a:ext uri="{FF2B5EF4-FFF2-40B4-BE49-F238E27FC236}">
                <a16:creationId xmlns:a16="http://schemas.microsoft.com/office/drawing/2014/main" id="{50390B0A-7FEE-4829-9C7F-AB55DFFD3BB9}"/>
              </a:ext>
            </a:extLst>
          </p:cNvPr>
          <p:cNvSpPr txBox="1"/>
          <p:nvPr/>
        </p:nvSpPr>
        <p:spPr>
          <a:xfrm>
            <a:off x="587615" y="1167916"/>
            <a:ext cx="45314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3765">
              <a:buSzPct val="25000"/>
              <a:defRPr/>
            </a:pPr>
            <a:r>
              <a:rPr lang="zh-CN" altLang="en-US" sz="3200" b="1" dirty="0"/>
              <a:t>二、 市场的分类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1" name="íś1ïḍè">
            <a:extLst>
              <a:ext uri="{FF2B5EF4-FFF2-40B4-BE49-F238E27FC236}">
                <a16:creationId xmlns:a16="http://schemas.microsoft.com/office/drawing/2014/main" id="{0F12061D-FAD3-43F1-8D63-577E78258FBC}"/>
              </a:ext>
            </a:extLst>
          </p:cNvPr>
          <p:cNvSpPr txBox="1"/>
          <p:nvPr/>
        </p:nvSpPr>
        <p:spPr>
          <a:xfrm>
            <a:off x="3599828" y="2907130"/>
            <a:ext cx="4992346" cy="417743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l"/>
            <a:r>
              <a:rPr lang="zh-CN" altLang="en-US" sz="1600" dirty="0">
                <a:solidFill>
                  <a:schemeClr val="tx1"/>
                </a:solidFill>
              </a:rPr>
              <a:t>指个人或家庭为了</a:t>
            </a:r>
            <a:r>
              <a:rPr lang="zh-CN" altLang="en-US" sz="1600" b="1" dirty="0">
                <a:solidFill>
                  <a:schemeClr val="accent2">
                    <a:lumMod val="50000"/>
                  </a:schemeClr>
                </a:solidFill>
              </a:rPr>
              <a:t>生活消费</a:t>
            </a:r>
            <a:r>
              <a:rPr lang="zh-CN" altLang="en-US" sz="1600" dirty="0">
                <a:solidFill>
                  <a:schemeClr val="tx1"/>
                </a:solidFill>
              </a:rPr>
              <a:t>而购买商品或服务的市场。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68511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ṡ1iď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îşlíḑè">
            <a:extLst>
              <a:ext uri="{FF2B5EF4-FFF2-40B4-BE49-F238E27FC236}">
                <a16:creationId xmlns:a16="http://schemas.microsoft.com/office/drawing/2014/main" id="{0DEAFC93-9BA4-5662-F6D7-B77722DE39F4}"/>
              </a:ext>
            </a:extLst>
          </p:cNvPr>
          <p:cNvGrpSpPr/>
          <p:nvPr/>
        </p:nvGrpSpPr>
        <p:grpSpPr>
          <a:xfrm>
            <a:off x="0" y="1752692"/>
            <a:ext cx="12192000" cy="4506937"/>
            <a:chOff x="0" y="1489340"/>
            <a:chExt cx="12192000" cy="4506937"/>
          </a:xfrm>
        </p:grpSpPr>
        <p:sp>
          <p:nvSpPr>
            <p:cNvPr id="40" name="íṧḷîḋe">
              <a:extLst>
                <a:ext uri="{FF2B5EF4-FFF2-40B4-BE49-F238E27FC236}">
                  <a16:creationId xmlns:a16="http://schemas.microsoft.com/office/drawing/2014/main" id="{CA30D97A-AE77-EC34-9A80-C97868CC49AB}"/>
                </a:ext>
              </a:extLst>
            </p:cNvPr>
            <p:cNvSpPr/>
            <p:nvPr/>
          </p:nvSpPr>
          <p:spPr>
            <a:xfrm>
              <a:off x="587615" y="1489340"/>
              <a:ext cx="2148216" cy="5787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08000" tIns="108000" rIns="108000" bIns="108000" rtlCol="0" anchor="t" anchorCtr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zh-CN" altLang="en-US" sz="2000" b="1" dirty="0">
                  <a:solidFill>
                    <a:schemeClr val="accent2">
                      <a:lumMod val="50000"/>
                    </a:schemeClr>
                  </a:solidFill>
                </a:rPr>
                <a:t>组织者市场</a:t>
              </a:r>
              <a:endParaRPr kumimoji="1" lang="en-US" altLang="zh-CN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grpSp>
          <p:nvGrpSpPr>
            <p:cNvPr id="7" name="íSliďè">
              <a:extLst>
                <a:ext uri="{FF2B5EF4-FFF2-40B4-BE49-F238E27FC236}">
                  <a16:creationId xmlns:a16="http://schemas.microsoft.com/office/drawing/2014/main" id="{A1A60C4B-B315-5E25-747E-B5C2DBD26560}"/>
                </a:ext>
              </a:extLst>
            </p:cNvPr>
            <p:cNvGrpSpPr/>
            <p:nvPr/>
          </p:nvGrpSpPr>
          <p:grpSpPr>
            <a:xfrm>
              <a:off x="4284218" y="3429000"/>
              <a:ext cx="3610864" cy="2567276"/>
              <a:chOff x="4284218" y="3429000"/>
              <a:chExt cx="3610864" cy="2567276"/>
            </a:xfrm>
          </p:grpSpPr>
          <p:cxnSp>
            <p:nvCxnSpPr>
              <p:cNvPr id="30" name="ïSḷïḍè">
                <a:extLst>
                  <a:ext uri="{FF2B5EF4-FFF2-40B4-BE49-F238E27FC236}">
                    <a16:creationId xmlns:a16="http://schemas.microsoft.com/office/drawing/2014/main" id="{AFE59853-86EB-CCA2-9E4D-D22C7DD940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84218" y="3705120"/>
                <a:ext cx="3610864" cy="0"/>
              </a:xfrm>
              <a:prstGeom prst="straightConnector1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ï$ļíḓe">
                <a:extLst>
                  <a:ext uri="{FF2B5EF4-FFF2-40B4-BE49-F238E27FC236}">
                    <a16:creationId xmlns:a16="http://schemas.microsoft.com/office/drawing/2014/main" id="{D102B6EE-44AE-1F30-569F-AB46DFCDF550}"/>
                  </a:ext>
                </a:extLst>
              </p:cNvPr>
              <p:cNvGrpSpPr/>
              <p:nvPr/>
            </p:nvGrpSpPr>
            <p:grpSpPr>
              <a:xfrm>
                <a:off x="4756720" y="3429000"/>
                <a:ext cx="2665857" cy="2567276"/>
                <a:chOff x="4756720" y="3429000"/>
                <a:chExt cx="2665857" cy="2567276"/>
              </a:xfrm>
            </p:grpSpPr>
            <p:grpSp>
              <p:nvGrpSpPr>
                <p:cNvPr id="32" name="îṣliďè">
                  <a:extLst>
                    <a:ext uri="{FF2B5EF4-FFF2-40B4-BE49-F238E27FC236}">
                      <a16:creationId xmlns:a16="http://schemas.microsoft.com/office/drawing/2014/main" id="{C0E1D08B-5A49-F3A3-301E-6650DC8F3925}"/>
                    </a:ext>
                  </a:extLst>
                </p:cNvPr>
                <p:cNvGrpSpPr/>
                <p:nvPr/>
              </p:nvGrpSpPr>
              <p:grpSpPr>
                <a:xfrm>
                  <a:off x="4756720" y="4268844"/>
                  <a:ext cx="2665857" cy="1727432"/>
                  <a:chOff x="5867372" y="1574046"/>
                  <a:chExt cx="2286000" cy="1727432"/>
                </a:xfrm>
              </p:grpSpPr>
              <p:sp>
                <p:nvSpPr>
                  <p:cNvPr id="36" name="íṥ1ïḋe">
                    <a:extLst>
                      <a:ext uri="{FF2B5EF4-FFF2-40B4-BE49-F238E27FC236}">
                        <a16:creationId xmlns:a16="http://schemas.microsoft.com/office/drawing/2014/main" id="{094DBF22-418F-D448-CE0A-07638B3FF99E}"/>
                      </a:ext>
                    </a:extLst>
                  </p:cNvPr>
                  <p:cNvSpPr/>
                  <p:nvPr/>
                </p:nvSpPr>
                <p:spPr>
                  <a:xfrm>
                    <a:off x="5867372" y="1574046"/>
                    <a:ext cx="2286000" cy="1727432"/>
                  </a:xfrm>
                  <a:prstGeom prst="roundRect">
                    <a:avLst>
                      <a:gd name="adj" fmla="val 10000"/>
                    </a:avLst>
                  </a:prstGeom>
                  <a:solidFill>
                    <a:schemeClr val="tx1">
                      <a:lumMod val="25000"/>
                      <a:lumOff val="75000"/>
                      <a:alpha val="20000"/>
                    </a:schemeClr>
                  </a:solidFill>
                  <a:ln w="605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37" name="í$líḍê">
                    <a:extLst>
                      <a:ext uri="{FF2B5EF4-FFF2-40B4-BE49-F238E27FC236}">
                        <a16:creationId xmlns:a16="http://schemas.microsoft.com/office/drawing/2014/main" id="{DC8A635F-4459-5743-B3EB-002E2963B4D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>
                    <a:off x="6025776" y="1677342"/>
                    <a:ext cx="1974639" cy="1359451"/>
                    <a:chOff x="7119256" y="4816418"/>
                    <a:chExt cx="2344740" cy="980915"/>
                  </a:xfrm>
                  <a:noFill/>
                </p:grpSpPr>
                <p:sp>
                  <p:nvSpPr>
                    <p:cNvPr id="38" name="îśḻíḓe">
                      <a:extLst>
                        <a:ext uri="{FF2B5EF4-FFF2-40B4-BE49-F238E27FC236}">
                          <a16:creationId xmlns:a16="http://schemas.microsoft.com/office/drawing/2014/main" id="{AD7FE194-E967-ACA2-4D09-E4CF610A3E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19256" y="4816418"/>
                      <a:ext cx="2338272" cy="308809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tIns="90000" bIns="90000" rtlCol="0" anchor="b" anchorCtr="0">
                      <a:sp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kumimoji="1" lang="zh-CN" altLang="en-US" sz="1600" b="1" dirty="0">
                          <a:solidFill>
                            <a:schemeClr val="tx1"/>
                          </a:solidFill>
                        </a:rPr>
                        <a:t>生产者购买行为的类型</a:t>
                      </a:r>
                    </a:p>
                  </p:txBody>
                </p:sp>
                <p:sp>
                  <p:nvSpPr>
                    <p:cNvPr id="39" name="íš1îďé">
                      <a:extLst>
                        <a:ext uri="{FF2B5EF4-FFF2-40B4-BE49-F238E27FC236}">
                          <a16:creationId xmlns:a16="http://schemas.microsoft.com/office/drawing/2014/main" id="{6F1707FC-23D7-B938-C64E-F11D412AC4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25724" y="5053672"/>
                      <a:ext cx="2338272" cy="74366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108000" tIns="108000" rIns="108000" bIns="108000" rtlCol="0" anchor="t" anchorCtr="0">
                      <a:sp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just">
                        <a:lnSpc>
                          <a:spcPct val="130000"/>
                        </a:lnSpc>
                      </a:pPr>
                      <a:r>
                        <a:rPr kumimoji="1" lang="zh-CN" altLang="en-US" sz="1400" dirty="0">
                          <a:solidFill>
                            <a:schemeClr val="tx1"/>
                          </a:solidFill>
                        </a:rPr>
                        <a:t>① 直接重购</a:t>
                      </a:r>
                      <a:endParaRPr kumimoji="1" lang="en-US" altLang="zh-CN" sz="1400" dirty="0">
                        <a:solidFill>
                          <a:schemeClr val="tx1"/>
                        </a:solidFill>
                      </a:endParaRPr>
                    </a:p>
                    <a:p>
                      <a:pPr algn="just">
                        <a:lnSpc>
                          <a:spcPct val="130000"/>
                        </a:lnSpc>
                      </a:pPr>
                      <a:r>
                        <a:rPr kumimoji="1" lang="zh-CN" altLang="en-US" sz="1400" dirty="0">
                          <a:solidFill>
                            <a:schemeClr val="tx1"/>
                          </a:solidFill>
                        </a:rPr>
                        <a:t>② 修正重购</a:t>
                      </a:r>
                    </a:p>
                    <a:p>
                      <a:pPr algn="just">
                        <a:lnSpc>
                          <a:spcPct val="130000"/>
                        </a:lnSpc>
                      </a:pPr>
                      <a:r>
                        <a:rPr kumimoji="1" lang="zh-CN" altLang="en-US" sz="1400" dirty="0">
                          <a:solidFill>
                            <a:schemeClr val="tx1"/>
                          </a:solidFill>
                        </a:rPr>
                        <a:t>③ 新购</a:t>
                      </a:r>
                    </a:p>
                  </p:txBody>
                </p:sp>
              </p:grpSp>
            </p:grpSp>
            <p:grpSp>
              <p:nvGrpSpPr>
                <p:cNvPr id="33" name="ïşļîḓè">
                  <a:extLst>
                    <a:ext uri="{FF2B5EF4-FFF2-40B4-BE49-F238E27FC236}">
                      <a16:creationId xmlns:a16="http://schemas.microsoft.com/office/drawing/2014/main" id="{6106B139-009F-B350-1767-9E9494F761D6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5825999" y="3429000"/>
                  <a:ext cx="540000" cy="540000"/>
                  <a:chOff x="4584079" y="5599496"/>
                  <a:chExt cx="540000" cy="540000"/>
                </a:xfrm>
              </p:grpSpPr>
              <p:sp>
                <p:nvSpPr>
                  <p:cNvPr id="34" name="î$1ïḓè">
                    <a:extLst>
                      <a:ext uri="{FF2B5EF4-FFF2-40B4-BE49-F238E27FC236}">
                        <a16:creationId xmlns:a16="http://schemas.microsoft.com/office/drawing/2014/main" id="{A2F8C8A2-BB35-82A8-65A8-66FD5CC38F55}"/>
                      </a:ext>
                    </a:extLst>
                  </p:cNvPr>
                  <p:cNvSpPr txBox="1"/>
                  <p:nvPr/>
                </p:nvSpPr>
                <p:spPr>
                  <a:xfrm>
                    <a:off x="4584079" y="5599496"/>
                    <a:ext cx="540000" cy="540000"/>
                  </a:xfrm>
                  <a:prstGeom prst="ellipse">
                    <a:avLst/>
                  </a:prstGeom>
                  <a:solidFill>
                    <a:schemeClr val="accent1"/>
                  </a:solidFill>
                </p:spPr>
                <p:txBody>
                  <a:bodyPr wrap="none" lIns="108000" tIns="108000" rIns="108000" bIns="108000" rtlCol="0" anchor="ctr" anchorCtr="0">
                    <a:no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endParaRPr kumimoji="1" lang="zh-CN" altLang="en-US" sz="2000" b="1" dirty="0">
                      <a:noFill/>
                    </a:endParaRPr>
                  </a:p>
                </p:txBody>
              </p:sp>
              <p:sp>
                <p:nvSpPr>
                  <p:cNvPr id="35" name="isḷîḍe">
                    <a:extLst>
                      <a:ext uri="{FF2B5EF4-FFF2-40B4-BE49-F238E27FC236}">
                        <a16:creationId xmlns:a16="http://schemas.microsoft.com/office/drawing/2014/main" id="{5076050F-9467-6BF7-955C-12032EDA06E1}"/>
                      </a:ext>
                    </a:extLst>
                  </p:cNvPr>
                  <p:cNvSpPr/>
                  <p:nvPr/>
                </p:nvSpPr>
                <p:spPr>
                  <a:xfrm>
                    <a:off x="4716376" y="5766219"/>
                    <a:ext cx="275406" cy="206554"/>
                  </a:xfrm>
                  <a:custGeom>
                    <a:avLst/>
                    <a:gdLst>
                      <a:gd name="connsiteX0" fmla="*/ 505433 w 533400"/>
                      <a:gd name="connsiteY0" fmla="*/ 621 h 400050"/>
                      <a:gd name="connsiteX1" fmla="*/ 534008 w 533400"/>
                      <a:gd name="connsiteY1" fmla="*/ 29196 h 400050"/>
                      <a:gd name="connsiteX2" fmla="*/ 534008 w 533400"/>
                      <a:gd name="connsiteY2" fmla="*/ 372096 h 400050"/>
                      <a:gd name="connsiteX3" fmla="*/ 505433 w 533400"/>
                      <a:gd name="connsiteY3" fmla="*/ 400671 h 400050"/>
                      <a:gd name="connsiteX4" fmla="*/ 29183 w 533400"/>
                      <a:gd name="connsiteY4" fmla="*/ 400671 h 400050"/>
                      <a:gd name="connsiteX5" fmla="*/ 608 w 533400"/>
                      <a:gd name="connsiteY5" fmla="*/ 372096 h 400050"/>
                      <a:gd name="connsiteX6" fmla="*/ 608 w 533400"/>
                      <a:gd name="connsiteY6" fmla="*/ 29196 h 400050"/>
                      <a:gd name="connsiteX7" fmla="*/ 29183 w 533400"/>
                      <a:gd name="connsiteY7" fmla="*/ 621 h 400050"/>
                      <a:gd name="connsiteX8" fmla="*/ 505433 w 533400"/>
                      <a:gd name="connsiteY8" fmla="*/ 621 h 400050"/>
                      <a:gd name="connsiteX9" fmla="*/ 391133 w 533400"/>
                      <a:gd name="connsiteY9" fmla="*/ 198741 h 400050"/>
                      <a:gd name="connsiteX10" fmla="*/ 351128 w 533400"/>
                      <a:gd name="connsiteY10" fmla="*/ 204456 h 400050"/>
                      <a:gd name="connsiteX11" fmla="*/ 351128 w 533400"/>
                      <a:gd name="connsiteY11" fmla="*/ 204456 h 400050"/>
                      <a:gd name="connsiteX12" fmla="*/ 267308 w 533400"/>
                      <a:gd name="connsiteY12" fmla="*/ 315899 h 400050"/>
                      <a:gd name="connsiteX13" fmla="*/ 264451 w 533400"/>
                      <a:gd name="connsiteY13" fmla="*/ 318756 h 400050"/>
                      <a:gd name="connsiteX14" fmla="*/ 224446 w 533400"/>
                      <a:gd name="connsiteY14" fmla="*/ 318756 h 400050"/>
                      <a:gd name="connsiteX15" fmla="*/ 224446 w 533400"/>
                      <a:gd name="connsiteY15" fmla="*/ 318756 h 400050"/>
                      <a:gd name="connsiteX16" fmla="*/ 162533 w 533400"/>
                      <a:gd name="connsiteY16" fmla="*/ 257796 h 400050"/>
                      <a:gd name="connsiteX17" fmla="*/ 160628 w 533400"/>
                      <a:gd name="connsiteY17" fmla="*/ 255891 h 400050"/>
                      <a:gd name="connsiteX18" fmla="*/ 120623 w 533400"/>
                      <a:gd name="connsiteY18" fmla="*/ 259701 h 400050"/>
                      <a:gd name="connsiteX19" fmla="*/ 120623 w 533400"/>
                      <a:gd name="connsiteY19" fmla="*/ 259701 h 400050"/>
                      <a:gd name="connsiteX20" fmla="*/ 32993 w 533400"/>
                      <a:gd name="connsiteY20" fmla="*/ 366381 h 400050"/>
                      <a:gd name="connsiteX21" fmla="*/ 31088 w 533400"/>
                      <a:gd name="connsiteY21" fmla="*/ 372096 h 400050"/>
                      <a:gd name="connsiteX22" fmla="*/ 40613 w 533400"/>
                      <a:gd name="connsiteY22" fmla="*/ 381621 h 400050"/>
                      <a:gd name="connsiteX23" fmla="*/ 40613 w 533400"/>
                      <a:gd name="connsiteY23" fmla="*/ 381621 h 400050"/>
                      <a:gd name="connsiteX24" fmla="*/ 497813 w 533400"/>
                      <a:gd name="connsiteY24" fmla="*/ 381621 h 400050"/>
                      <a:gd name="connsiteX25" fmla="*/ 503528 w 533400"/>
                      <a:gd name="connsiteY25" fmla="*/ 379716 h 400050"/>
                      <a:gd name="connsiteX26" fmla="*/ 506386 w 533400"/>
                      <a:gd name="connsiteY26" fmla="*/ 366381 h 400050"/>
                      <a:gd name="connsiteX27" fmla="*/ 506386 w 533400"/>
                      <a:gd name="connsiteY27" fmla="*/ 366381 h 400050"/>
                      <a:gd name="connsiteX28" fmla="*/ 398753 w 533400"/>
                      <a:gd name="connsiteY28" fmla="*/ 205409 h 400050"/>
                      <a:gd name="connsiteX29" fmla="*/ 391133 w 533400"/>
                      <a:gd name="connsiteY29" fmla="*/ 198741 h 400050"/>
                      <a:gd name="connsiteX30" fmla="*/ 95858 w 533400"/>
                      <a:gd name="connsiteY30" fmla="*/ 57771 h 400050"/>
                      <a:gd name="connsiteX31" fmla="*/ 57758 w 533400"/>
                      <a:gd name="connsiteY31" fmla="*/ 95871 h 400050"/>
                      <a:gd name="connsiteX32" fmla="*/ 95858 w 533400"/>
                      <a:gd name="connsiteY32" fmla="*/ 133971 h 400050"/>
                      <a:gd name="connsiteX33" fmla="*/ 133958 w 533400"/>
                      <a:gd name="connsiteY33" fmla="*/ 95871 h 400050"/>
                      <a:gd name="connsiteX34" fmla="*/ 95858 w 533400"/>
                      <a:gd name="connsiteY34" fmla="*/ 57771 h 400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533400" h="400050">
                        <a:moveTo>
                          <a:pt x="505433" y="621"/>
                        </a:moveTo>
                        <a:cubicBezTo>
                          <a:pt x="521626" y="621"/>
                          <a:pt x="534008" y="13004"/>
                          <a:pt x="534008" y="29196"/>
                        </a:cubicBezTo>
                        <a:lnTo>
                          <a:pt x="534008" y="372096"/>
                        </a:lnTo>
                        <a:cubicBezTo>
                          <a:pt x="534008" y="388289"/>
                          <a:pt x="521626" y="400671"/>
                          <a:pt x="505433" y="400671"/>
                        </a:cubicBezTo>
                        <a:lnTo>
                          <a:pt x="29183" y="400671"/>
                        </a:lnTo>
                        <a:cubicBezTo>
                          <a:pt x="12990" y="400671"/>
                          <a:pt x="608" y="388289"/>
                          <a:pt x="608" y="372096"/>
                        </a:cubicBezTo>
                        <a:lnTo>
                          <a:pt x="608" y="29196"/>
                        </a:lnTo>
                        <a:cubicBezTo>
                          <a:pt x="608" y="13004"/>
                          <a:pt x="12990" y="621"/>
                          <a:pt x="29183" y="621"/>
                        </a:cubicBezTo>
                        <a:lnTo>
                          <a:pt x="505433" y="621"/>
                        </a:lnTo>
                        <a:close/>
                        <a:moveTo>
                          <a:pt x="391133" y="198741"/>
                        </a:moveTo>
                        <a:cubicBezTo>
                          <a:pt x="378751" y="189216"/>
                          <a:pt x="360653" y="192074"/>
                          <a:pt x="351128" y="204456"/>
                        </a:cubicBezTo>
                        <a:lnTo>
                          <a:pt x="351128" y="204456"/>
                        </a:lnTo>
                        <a:lnTo>
                          <a:pt x="267308" y="315899"/>
                        </a:lnTo>
                        <a:cubicBezTo>
                          <a:pt x="266355" y="316851"/>
                          <a:pt x="265403" y="317804"/>
                          <a:pt x="264451" y="318756"/>
                        </a:cubicBezTo>
                        <a:cubicBezTo>
                          <a:pt x="253021" y="330186"/>
                          <a:pt x="234923" y="330186"/>
                          <a:pt x="224446" y="318756"/>
                        </a:cubicBezTo>
                        <a:lnTo>
                          <a:pt x="224446" y="318756"/>
                        </a:lnTo>
                        <a:lnTo>
                          <a:pt x="162533" y="257796"/>
                        </a:lnTo>
                        <a:cubicBezTo>
                          <a:pt x="161580" y="256844"/>
                          <a:pt x="161580" y="256844"/>
                          <a:pt x="160628" y="255891"/>
                        </a:cubicBezTo>
                        <a:cubicBezTo>
                          <a:pt x="148246" y="245414"/>
                          <a:pt x="130148" y="247319"/>
                          <a:pt x="120623" y="259701"/>
                        </a:cubicBezTo>
                        <a:lnTo>
                          <a:pt x="120623" y="259701"/>
                        </a:lnTo>
                        <a:lnTo>
                          <a:pt x="32993" y="366381"/>
                        </a:lnTo>
                        <a:cubicBezTo>
                          <a:pt x="32040" y="368286"/>
                          <a:pt x="31088" y="370191"/>
                          <a:pt x="31088" y="372096"/>
                        </a:cubicBezTo>
                        <a:cubicBezTo>
                          <a:pt x="31088" y="377811"/>
                          <a:pt x="34898" y="381621"/>
                          <a:pt x="40613" y="381621"/>
                        </a:cubicBezTo>
                        <a:lnTo>
                          <a:pt x="40613" y="381621"/>
                        </a:lnTo>
                        <a:lnTo>
                          <a:pt x="497813" y="381621"/>
                        </a:lnTo>
                        <a:cubicBezTo>
                          <a:pt x="499718" y="381621"/>
                          <a:pt x="501623" y="380669"/>
                          <a:pt x="503528" y="379716"/>
                        </a:cubicBezTo>
                        <a:cubicBezTo>
                          <a:pt x="508290" y="376859"/>
                          <a:pt x="509243" y="371144"/>
                          <a:pt x="506386" y="366381"/>
                        </a:cubicBezTo>
                        <a:lnTo>
                          <a:pt x="506386" y="366381"/>
                        </a:lnTo>
                        <a:lnTo>
                          <a:pt x="398753" y="205409"/>
                        </a:lnTo>
                        <a:cubicBezTo>
                          <a:pt x="395896" y="202551"/>
                          <a:pt x="393990" y="200646"/>
                          <a:pt x="391133" y="198741"/>
                        </a:cubicBezTo>
                        <a:close/>
                        <a:moveTo>
                          <a:pt x="95858" y="57771"/>
                        </a:moveTo>
                        <a:cubicBezTo>
                          <a:pt x="74903" y="57771"/>
                          <a:pt x="57758" y="74916"/>
                          <a:pt x="57758" y="95871"/>
                        </a:cubicBezTo>
                        <a:cubicBezTo>
                          <a:pt x="57758" y="116826"/>
                          <a:pt x="74903" y="133971"/>
                          <a:pt x="95858" y="133971"/>
                        </a:cubicBezTo>
                        <a:cubicBezTo>
                          <a:pt x="116813" y="133971"/>
                          <a:pt x="133958" y="116826"/>
                          <a:pt x="133958" y="95871"/>
                        </a:cubicBezTo>
                        <a:cubicBezTo>
                          <a:pt x="133958" y="74916"/>
                          <a:pt x="116813" y="57771"/>
                          <a:pt x="95858" y="5777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8" name="iṣḷîḑé">
              <a:extLst>
                <a:ext uri="{FF2B5EF4-FFF2-40B4-BE49-F238E27FC236}">
                  <a16:creationId xmlns:a16="http://schemas.microsoft.com/office/drawing/2014/main" id="{C974F5C0-964D-0D2C-DFA1-3448315CD1C6}"/>
                </a:ext>
              </a:extLst>
            </p:cNvPr>
            <p:cNvGrpSpPr/>
            <p:nvPr/>
          </p:nvGrpSpPr>
          <p:grpSpPr>
            <a:xfrm>
              <a:off x="0" y="3429000"/>
              <a:ext cx="4271264" cy="2567275"/>
              <a:chOff x="0" y="3429000"/>
              <a:chExt cx="4271264" cy="2567275"/>
            </a:xfrm>
          </p:grpSpPr>
          <p:cxnSp>
            <p:nvCxnSpPr>
              <p:cNvPr id="20" name="íśḻiḓe">
                <a:extLst>
                  <a:ext uri="{FF2B5EF4-FFF2-40B4-BE49-F238E27FC236}">
                    <a16:creationId xmlns:a16="http://schemas.microsoft.com/office/drawing/2014/main" id="{4B662D4C-A2FC-4F70-E441-2BFF411CEA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705120"/>
                <a:ext cx="4271264" cy="0"/>
              </a:xfrm>
              <a:prstGeom prst="straightConnector1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" name="iŝļíḓè">
                <a:extLst>
                  <a:ext uri="{FF2B5EF4-FFF2-40B4-BE49-F238E27FC236}">
                    <a16:creationId xmlns:a16="http://schemas.microsoft.com/office/drawing/2014/main" id="{BBE39809-C421-ECBB-037C-2CB11D0B3291}"/>
                  </a:ext>
                </a:extLst>
              </p:cNvPr>
              <p:cNvGrpSpPr/>
              <p:nvPr/>
            </p:nvGrpSpPr>
            <p:grpSpPr>
              <a:xfrm>
                <a:off x="1145605" y="3429000"/>
                <a:ext cx="2665857" cy="2567275"/>
                <a:chOff x="1145605" y="3429000"/>
                <a:chExt cx="2665857" cy="2567275"/>
              </a:xfrm>
            </p:grpSpPr>
            <p:grpSp>
              <p:nvGrpSpPr>
                <p:cNvPr id="22" name="íṣļïḑe">
                  <a:extLst>
                    <a:ext uri="{FF2B5EF4-FFF2-40B4-BE49-F238E27FC236}">
                      <a16:creationId xmlns:a16="http://schemas.microsoft.com/office/drawing/2014/main" id="{6F22B385-C815-9807-E08F-76AE214319D1}"/>
                    </a:ext>
                  </a:extLst>
                </p:cNvPr>
                <p:cNvGrpSpPr/>
                <p:nvPr/>
              </p:nvGrpSpPr>
              <p:grpSpPr>
                <a:xfrm>
                  <a:off x="1145605" y="4230947"/>
                  <a:ext cx="2665857" cy="1765328"/>
                  <a:chOff x="5878264" y="1536149"/>
                  <a:chExt cx="2286000" cy="1765328"/>
                </a:xfrm>
              </p:grpSpPr>
              <p:sp>
                <p:nvSpPr>
                  <p:cNvPr id="26" name="ïŝľîdé">
                    <a:extLst>
                      <a:ext uri="{FF2B5EF4-FFF2-40B4-BE49-F238E27FC236}">
                        <a16:creationId xmlns:a16="http://schemas.microsoft.com/office/drawing/2014/main" id="{ED4B6E17-D1FC-7084-A52A-D6869A0BE36A}"/>
                      </a:ext>
                    </a:extLst>
                  </p:cNvPr>
                  <p:cNvSpPr/>
                  <p:nvPr/>
                </p:nvSpPr>
                <p:spPr>
                  <a:xfrm>
                    <a:off x="5878264" y="1536149"/>
                    <a:ext cx="2286000" cy="1765328"/>
                  </a:xfrm>
                  <a:prstGeom prst="roundRect">
                    <a:avLst>
                      <a:gd name="adj" fmla="val 10000"/>
                    </a:avLst>
                  </a:prstGeom>
                  <a:solidFill>
                    <a:schemeClr val="tx1">
                      <a:lumMod val="25000"/>
                      <a:lumOff val="75000"/>
                      <a:alpha val="20000"/>
                    </a:schemeClr>
                  </a:solidFill>
                  <a:ln w="605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27" name="íŝľïḑè">
                    <a:extLst>
                      <a:ext uri="{FF2B5EF4-FFF2-40B4-BE49-F238E27FC236}">
                        <a16:creationId xmlns:a16="http://schemas.microsoft.com/office/drawing/2014/main" id="{9DA2DD40-2BBE-964B-E050-8920E51E273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>
                    <a:off x="6025777" y="1677342"/>
                    <a:ext cx="2020825" cy="1359449"/>
                    <a:chOff x="7119256" y="4816418"/>
                    <a:chExt cx="2399582" cy="980914"/>
                  </a:xfrm>
                  <a:noFill/>
                </p:grpSpPr>
                <p:sp>
                  <p:nvSpPr>
                    <p:cNvPr id="28" name="ïśliḍè">
                      <a:extLst>
                        <a:ext uri="{FF2B5EF4-FFF2-40B4-BE49-F238E27FC236}">
                          <a16:creationId xmlns:a16="http://schemas.microsoft.com/office/drawing/2014/main" id="{D5705EE9-3175-ED7C-C56A-789309C4EC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19256" y="4816418"/>
                      <a:ext cx="2338272" cy="308809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tIns="90000" bIns="90000" rtlCol="0" anchor="b" anchorCtr="0">
                      <a:sp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kumimoji="1" lang="zh-CN" altLang="en-US" sz="1600" b="1" dirty="0">
                          <a:solidFill>
                            <a:schemeClr val="tx1"/>
                          </a:solidFill>
                        </a:rPr>
                        <a:t>生产者市场的含义</a:t>
                      </a:r>
                      <a:endParaRPr kumimoji="1" lang="en-US" altLang="zh-CN" sz="1600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" name="íŝľïḓe">
                      <a:extLst>
                        <a:ext uri="{FF2B5EF4-FFF2-40B4-BE49-F238E27FC236}">
                          <a16:creationId xmlns:a16="http://schemas.microsoft.com/office/drawing/2014/main" id="{AAAAFCE5-636F-31D5-97B7-C13291EA6E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80566" y="5053671"/>
                      <a:ext cx="2338272" cy="74366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108000" tIns="108000" rIns="108000" bIns="108000" rtlCol="0" anchor="t" anchorCtr="0">
                      <a:sp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</a:pPr>
                      <a:r>
                        <a:rPr kumimoji="1" lang="zh-CN" altLang="en-US" sz="1400" dirty="0">
                          <a:solidFill>
                            <a:schemeClr val="tx1"/>
                          </a:solidFill>
                        </a:rPr>
                        <a:t>生产者市场是指生产者为了获取利润进行再生产而购买产品的市场。</a:t>
                      </a:r>
                      <a:endParaRPr kumimoji="1" lang="en-US" altLang="zh-CN" sz="140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3" name="îṧlíḋê">
                  <a:extLst>
                    <a:ext uri="{FF2B5EF4-FFF2-40B4-BE49-F238E27FC236}">
                      <a16:creationId xmlns:a16="http://schemas.microsoft.com/office/drawing/2014/main" id="{672B1B0F-B7DF-492B-739D-9C79EEDABC4B}"/>
                    </a:ext>
                  </a:extLst>
                </p:cNvPr>
                <p:cNvGrpSpPr/>
                <p:nvPr/>
              </p:nvGrpSpPr>
              <p:grpSpPr>
                <a:xfrm>
                  <a:off x="2195831" y="3429000"/>
                  <a:ext cx="540000" cy="540000"/>
                  <a:chOff x="6096000" y="3294813"/>
                  <a:chExt cx="540000" cy="540000"/>
                </a:xfrm>
              </p:grpSpPr>
              <p:sp>
                <p:nvSpPr>
                  <p:cNvPr id="24" name="î$ḻîḓê">
                    <a:extLst>
                      <a:ext uri="{FF2B5EF4-FFF2-40B4-BE49-F238E27FC236}">
                        <a16:creationId xmlns:a16="http://schemas.microsoft.com/office/drawing/2014/main" id="{C847A823-59A2-34B4-B509-DD630C8A5B8F}"/>
                      </a:ext>
                    </a:extLst>
                  </p:cNvPr>
                  <p:cNvSpPr txBox="1"/>
                  <p:nvPr/>
                </p:nvSpPr>
                <p:spPr>
                  <a:xfrm>
                    <a:off x="6096000" y="3294813"/>
                    <a:ext cx="540000" cy="540000"/>
                  </a:xfrm>
                  <a:prstGeom prst="ellipse">
                    <a:avLst/>
                  </a:prstGeom>
                  <a:solidFill>
                    <a:schemeClr val="accent1"/>
                  </a:solidFill>
                </p:spPr>
                <p:txBody>
                  <a:bodyPr wrap="none" lIns="108000" tIns="108000" rIns="108000" bIns="108000" rtlCol="0" anchor="ctr" anchorCtr="0">
                    <a:noAutofit/>
                  </a:bodyPr>
                  <a:lstStyle/>
                  <a:p>
                    <a:pPr algn="ctr"/>
                    <a:endParaRPr kumimoji="1" lang="zh-CN" altLang="en-US" sz="2000" b="1" dirty="0">
                      <a:noFill/>
                    </a:endParaRPr>
                  </a:p>
                </p:txBody>
              </p:sp>
              <p:sp>
                <p:nvSpPr>
                  <p:cNvPr id="25" name="iŝlíḑe">
                    <a:extLst>
                      <a:ext uri="{FF2B5EF4-FFF2-40B4-BE49-F238E27FC236}">
                        <a16:creationId xmlns:a16="http://schemas.microsoft.com/office/drawing/2014/main" id="{9FEAB6E4-96F0-D73A-B179-CC43C4AB4802}"/>
                      </a:ext>
                    </a:extLst>
                  </p:cNvPr>
                  <p:cNvSpPr/>
                  <p:nvPr/>
                </p:nvSpPr>
                <p:spPr>
                  <a:xfrm>
                    <a:off x="6252886" y="3427110"/>
                    <a:ext cx="226228" cy="275406"/>
                  </a:xfrm>
                  <a:custGeom>
                    <a:avLst/>
                    <a:gdLst>
                      <a:gd name="connsiteX0" fmla="*/ 284197 w 438150"/>
                      <a:gd name="connsiteY0" fmla="*/ 621 h 533400"/>
                      <a:gd name="connsiteX1" fmla="*/ 286102 w 438150"/>
                      <a:gd name="connsiteY1" fmla="*/ 621 h 533400"/>
                      <a:gd name="connsiteX2" fmla="*/ 286102 w 438150"/>
                      <a:gd name="connsiteY2" fmla="*/ 124446 h 533400"/>
                      <a:gd name="connsiteX3" fmla="*/ 286102 w 438150"/>
                      <a:gd name="connsiteY3" fmla="*/ 126351 h 533400"/>
                      <a:gd name="connsiteX4" fmla="*/ 314677 w 438150"/>
                      <a:gd name="connsiteY4" fmla="*/ 153021 h 533400"/>
                      <a:gd name="connsiteX5" fmla="*/ 314677 w 438150"/>
                      <a:gd name="connsiteY5" fmla="*/ 153021 h 533400"/>
                      <a:gd name="connsiteX6" fmla="*/ 438502 w 438150"/>
                      <a:gd name="connsiteY6" fmla="*/ 153021 h 533400"/>
                      <a:gd name="connsiteX7" fmla="*/ 438502 w 438150"/>
                      <a:gd name="connsiteY7" fmla="*/ 154926 h 533400"/>
                      <a:gd name="connsiteX8" fmla="*/ 438502 w 438150"/>
                      <a:gd name="connsiteY8" fmla="*/ 505446 h 533400"/>
                      <a:gd name="connsiteX9" fmla="*/ 409927 w 438150"/>
                      <a:gd name="connsiteY9" fmla="*/ 534021 h 533400"/>
                      <a:gd name="connsiteX10" fmla="*/ 28927 w 438150"/>
                      <a:gd name="connsiteY10" fmla="*/ 534021 h 533400"/>
                      <a:gd name="connsiteX11" fmla="*/ 352 w 438150"/>
                      <a:gd name="connsiteY11" fmla="*/ 505446 h 533400"/>
                      <a:gd name="connsiteX12" fmla="*/ 352 w 438150"/>
                      <a:gd name="connsiteY12" fmla="*/ 29196 h 533400"/>
                      <a:gd name="connsiteX13" fmla="*/ 28927 w 438150"/>
                      <a:gd name="connsiteY13" fmla="*/ 621 h 533400"/>
                      <a:gd name="connsiteX14" fmla="*/ 284197 w 438150"/>
                      <a:gd name="connsiteY14" fmla="*/ 621 h 533400"/>
                      <a:gd name="connsiteX15" fmla="*/ 248002 w 438150"/>
                      <a:gd name="connsiteY15" fmla="*/ 200646 h 533400"/>
                      <a:gd name="connsiteX16" fmla="*/ 152752 w 438150"/>
                      <a:gd name="connsiteY16" fmla="*/ 200646 h 533400"/>
                      <a:gd name="connsiteX17" fmla="*/ 152752 w 438150"/>
                      <a:gd name="connsiteY17" fmla="*/ 410196 h 533400"/>
                      <a:gd name="connsiteX18" fmla="*/ 171802 w 438150"/>
                      <a:gd name="connsiteY18" fmla="*/ 410196 h 533400"/>
                      <a:gd name="connsiteX19" fmla="*/ 171802 w 438150"/>
                      <a:gd name="connsiteY19" fmla="*/ 314946 h 533400"/>
                      <a:gd name="connsiteX20" fmla="*/ 248002 w 438150"/>
                      <a:gd name="connsiteY20" fmla="*/ 314946 h 533400"/>
                      <a:gd name="connsiteX21" fmla="*/ 249907 w 438150"/>
                      <a:gd name="connsiteY21" fmla="*/ 314946 h 533400"/>
                      <a:gd name="connsiteX22" fmla="*/ 305152 w 438150"/>
                      <a:gd name="connsiteY22" fmla="*/ 257796 h 533400"/>
                      <a:gd name="connsiteX23" fmla="*/ 248002 w 438150"/>
                      <a:gd name="connsiteY23" fmla="*/ 200646 h 533400"/>
                      <a:gd name="connsiteX24" fmla="*/ 248002 w 438150"/>
                      <a:gd name="connsiteY24" fmla="*/ 200646 h 533400"/>
                      <a:gd name="connsiteX25" fmla="*/ 248002 w 438150"/>
                      <a:gd name="connsiteY25" fmla="*/ 219696 h 533400"/>
                      <a:gd name="connsiteX26" fmla="*/ 286102 w 438150"/>
                      <a:gd name="connsiteY26" fmla="*/ 257796 h 533400"/>
                      <a:gd name="connsiteX27" fmla="*/ 248002 w 438150"/>
                      <a:gd name="connsiteY27" fmla="*/ 295896 h 533400"/>
                      <a:gd name="connsiteX28" fmla="*/ 248002 w 438150"/>
                      <a:gd name="connsiteY28" fmla="*/ 295896 h 533400"/>
                      <a:gd name="connsiteX29" fmla="*/ 171802 w 438150"/>
                      <a:gd name="connsiteY29" fmla="*/ 295896 h 533400"/>
                      <a:gd name="connsiteX30" fmla="*/ 171802 w 438150"/>
                      <a:gd name="connsiteY30" fmla="*/ 219696 h 533400"/>
                      <a:gd name="connsiteX31" fmla="*/ 248002 w 438150"/>
                      <a:gd name="connsiteY31" fmla="*/ 219696 h 533400"/>
                      <a:gd name="connsiteX32" fmla="*/ 428977 w 438150"/>
                      <a:gd name="connsiteY32" fmla="*/ 133971 h 533400"/>
                      <a:gd name="connsiteX33" fmla="*/ 314677 w 438150"/>
                      <a:gd name="connsiteY33" fmla="*/ 133971 h 533400"/>
                      <a:gd name="connsiteX34" fmla="*/ 313724 w 438150"/>
                      <a:gd name="connsiteY34" fmla="*/ 133971 h 533400"/>
                      <a:gd name="connsiteX35" fmla="*/ 305152 w 438150"/>
                      <a:gd name="connsiteY35" fmla="*/ 124446 h 533400"/>
                      <a:gd name="connsiteX36" fmla="*/ 305152 w 438150"/>
                      <a:gd name="connsiteY36" fmla="*/ 124446 h 533400"/>
                      <a:gd name="connsiteX37" fmla="*/ 305152 w 438150"/>
                      <a:gd name="connsiteY37" fmla="*/ 10146 h 533400"/>
                      <a:gd name="connsiteX38" fmla="*/ 428977 w 438150"/>
                      <a:gd name="connsiteY38" fmla="*/ 133971 h 533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38150" h="533400">
                        <a:moveTo>
                          <a:pt x="284197" y="621"/>
                        </a:moveTo>
                        <a:cubicBezTo>
                          <a:pt x="285149" y="621"/>
                          <a:pt x="286102" y="621"/>
                          <a:pt x="286102" y="621"/>
                        </a:cubicBezTo>
                        <a:lnTo>
                          <a:pt x="286102" y="124446"/>
                        </a:lnTo>
                        <a:lnTo>
                          <a:pt x="286102" y="126351"/>
                        </a:lnTo>
                        <a:cubicBezTo>
                          <a:pt x="287055" y="141591"/>
                          <a:pt x="299437" y="153021"/>
                          <a:pt x="314677" y="153021"/>
                        </a:cubicBezTo>
                        <a:lnTo>
                          <a:pt x="314677" y="153021"/>
                        </a:lnTo>
                        <a:lnTo>
                          <a:pt x="438502" y="153021"/>
                        </a:lnTo>
                        <a:cubicBezTo>
                          <a:pt x="438502" y="153974"/>
                          <a:pt x="438502" y="154926"/>
                          <a:pt x="438502" y="154926"/>
                        </a:cubicBezTo>
                        <a:lnTo>
                          <a:pt x="438502" y="505446"/>
                        </a:lnTo>
                        <a:cubicBezTo>
                          <a:pt x="438502" y="521639"/>
                          <a:pt x="426120" y="534021"/>
                          <a:pt x="409927" y="534021"/>
                        </a:cubicBezTo>
                        <a:lnTo>
                          <a:pt x="28927" y="534021"/>
                        </a:lnTo>
                        <a:cubicBezTo>
                          <a:pt x="12734" y="534021"/>
                          <a:pt x="352" y="521639"/>
                          <a:pt x="352" y="505446"/>
                        </a:cubicBezTo>
                        <a:lnTo>
                          <a:pt x="352" y="29196"/>
                        </a:lnTo>
                        <a:cubicBezTo>
                          <a:pt x="352" y="13004"/>
                          <a:pt x="12734" y="621"/>
                          <a:pt x="28927" y="621"/>
                        </a:cubicBezTo>
                        <a:lnTo>
                          <a:pt x="284197" y="621"/>
                        </a:lnTo>
                        <a:close/>
                        <a:moveTo>
                          <a:pt x="248002" y="200646"/>
                        </a:moveTo>
                        <a:lnTo>
                          <a:pt x="152752" y="200646"/>
                        </a:lnTo>
                        <a:lnTo>
                          <a:pt x="152752" y="410196"/>
                        </a:lnTo>
                        <a:lnTo>
                          <a:pt x="171802" y="410196"/>
                        </a:lnTo>
                        <a:lnTo>
                          <a:pt x="171802" y="314946"/>
                        </a:lnTo>
                        <a:lnTo>
                          <a:pt x="248002" y="314946"/>
                        </a:lnTo>
                        <a:lnTo>
                          <a:pt x="249907" y="314946"/>
                        </a:lnTo>
                        <a:cubicBezTo>
                          <a:pt x="280387" y="313994"/>
                          <a:pt x="305152" y="288276"/>
                          <a:pt x="305152" y="257796"/>
                        </a:cubicBezTo>
                        <a:cubicBezTo>
                          <a:pt x="305152" y="226364"/>
                          <a:pt x="279434" y="200646"/>
                          <a:pt x="248002" y="200646"/>
                        </a:cubicBezTo>
                        <a:lnTo>
                          <a:pt x="248002" y="200646"/>
                        </a:lnTo>
                        <a:close/>
                        <a:moveTo>
                          <a:pt x="248002" y="219696"/>
                        </a:moveTo>
                        <a:cubicBezTo>
                          <a:pt x="268957" y="219696"/>
                          <a:pt x="286102" y="236841"/>
                          <a:pt x="286102" y="257796"/>
                        </a:cubicBezTo>
                        <a:cubicBezTo>
                          <a:pt x="286102" y="278751"/>
                          <a:pt x="268957" y="295896"/>
                          <a:pt x="248002" y="295896"/>
                        </a:cubicBezTo>
                        <a:lnTo>
                          <a:pt x="248002" y="295896"/>
                        </a:lnTo>
                        <a:lnTo>
                          <a:pt x="171802" y="295896"/>
                        </a:lnTo>
                        <a:lnTo>
                          <a:pt x="171802" y="219696"/>
                        </a:lnTo>
                        <a:lnTo>
                          <a:pt x="248002" y="219696"/>
                        </a:lnTo>
                        <a:close/>
                        <a:moveTo>
                          <a:pt x="428977" y="133971"/>
                        </a:moveTo>
                        <a:lnTo>
                          <a:pt x="314677" y="133971"/>
                        </a:lnTo>
                        <a:lnTo>
                          <a:pt x="313724" y="133971"/>
                        </a:lnTo>
                        <a:cubicBezTo>
                          <a:pt x="308962" y="133019"/>
                          <a:pt x="305152" y="129209"/>
                          <a:pt x="305152" y="124446"/>
                        </a:cubicBezTo>
                        <a:lnTo>
                          <a:pt x="305152" y="124446"/>
                        </a:lnTo>
                        <a:lnTo>
                          <a:pt x="305152" y="10146"/>
                        </a:lnTo>
                        <a:lnTo>
                          <a:pt x="428977" y="133971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9" name="îś1íḑé">
              <a:extLst>
                <a:ext uri="{FF2B5EF4-FFF2-40B4-BE49-F238E27FC236}">
                  <a16:creationId xmlns:a16="http://schemas.microsoft.com/office/drawing/2014/main" id="{3BA74786-3643-11CF-4041-8698AABE2564}"/>
                </a:ext>
              </a:extLst>
            </p:cNvPr>
            <p:cNvGrpSpPr/>
            <p:nvPr/>
          </p:nvGrpSpPr>
          <p:grpSpPr>
            <a:xfrm>
              <a:off x="7908036" y="3429000"/>
              <a:ext cx="4283964" cy="2567277"/>
              <a:chOff x="7908036" y="3429000"/>
              <a:chExt cx="4283964" cy="2567277"/>
            </a:xfrm>
          </p:grpSpPr>
          <p:cxnSp>
            <p:nvCxnSpPr>
              <p:cNvPr id="10" name="iṡliḍê">
                <a:extLst>
                  <a:ext uri="{FF2B5EF4-FFF2-40B4-BE49-F238E27FC236}">
                    <a16:creationId xmlns:a16="http://schemas.microsoft.com/office/drawing/2014/main" id="{DD55D63B-A449-ACEB-1528-8C2C548BDA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8036" y="3705120"/>
                <a:ext cx="4283964" cy="0"/>
              </a:xfrm>
              <a:prstGeom prst="straightConnector1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îşḻíďè">
                <a:extLst>
                  <a:ext uri="{FF2B5EF4-FFF2-40B4-BE49-F238E27FC236}">
                    <a16:creationId xmlns:a16="http://schemas.microsoft.com/office/drawing/2014/main" id="{D1F40551-74C3-8B83-A239-E074F381F46C}"/>
                  </a:ext>
                </a:extLst>
              </p:cNvPr>
              <p:cNvGrpSpPr/>
              <p:nvPr/>
            </p:nvGrpSpPr>
            <p:grpSpPr>
              <a:xfrm>
                <a:off x="8380539" y="3429000"/>
                <a:ext cx="2665857" cy="2567277"/>
                <a:chOff x="8380539" y="3429000"/>
                <a:chExt cx="2665857" cy="2567277"/>
              </a:xfrm>
            </p:grpSpPr>
            <p:grpSp>
              <p:nvGrpSpPr>
                <p:cNvPr id="12" name="íSľîḋè">
                  <a:extLst>
                    <a:ext uri="{FF2B5EF4-FFF2-40B4-BE49-F238E27FC236}">
                      <a16:creationId xmlns:a16="http://schemas.microsoft.com/office/drawing/2014/main" id="{22F465A7-5253-D13C-E6B6-B2B28CEC0556}"/>
                    </a:ext>
                  </a:extLst>
                </p:cNvPr>
                <p:cNvGrpSpPr/>
                <p:nvPr/>
              </p:nvGrpSpPr>
              <p:grpSpPr>
                <a:xfrm>
                  <a:off x="8380539" y="4268844"/>
                  <a:ext cx="2665857" cy="1727433"/>
                  <a:chOff x="5867372" y="1574046"/>
                  <a:chExt cx="2286000" cy="1727433"/>
                </a:xfrm>
              </p:grpSpPr>
              <p:sp>
                <p:nvSpPr>
                  <p:cNvPr id="16" name="ísļídé">
                    <a:extLst>
                      <a:ext uri="{FF2B5EF4-FFF2-40B4-BE49-F238E27FC236}">
                        <a16:creationId xmlns:a16="http://schemas.microsoft.com/office/drawing/2014/main" id="{92F18D0F-7CE0-C743-05B0-E583277FA913}"/>
                      </a:ext>
                    </a:extLst>
                  </p:cNvPr>
                  <p:cNvSpPr/>
                  <p:nvPr/>
                </p:nvSpPr>
                <p:spPr>
                  <a:xfrm>
                    <a:off x="5867372" y="1574046"/>
                    <a:ext cx="2286000" cy="1727432"/>
                  </a:xfrm>
                  <a:prstGeom prst="roundRect">
                    <a:avLst>
                      <a:gd name="adj" fmla="val 10000"/>
                    </a:avLst>
                  </a:prstGeom>
                  <a:solidFill>
                    <a:schemeClr val="tx1">
                      <a:lumMod val="25000"/>
                      <a:lumOff val="75000"/>
                      <a:alpha val="20000"/>
                    </a:schemeClr>
                  </a:solidFill>
                  <a:ln w="605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17" name="is1íḋè">
                    <a:extLst>
                      <a:ext uri="{FF2B5EF4-FFF2-40B4-BE49-F238E27FC236}">
                        <a16:creationId xmlns:a16="http://schemas.microsoft.com/office/drawing/2014/main" id="{DCAEEF3F-97CE-4290-9AB4-BD1125DA375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>
                    <a:off x="5970639" y="1677343"/>
                    <a:ext cx="2127596" cy="1624136"/>
                    <a:chOff x="7053784" y="4816418"/>
                    <a:chExt cx="2526365" cy="1171899"/>
                  </a:xfrm>
                  <a:noFill/>
                </p:grpSpPr>
                <p:sp>
                  <p:nvSpPr>
                    <p:cNvPr id="18" name="iṡlïḋê">
                      <a:extLst>
                        <a:ext uri="{FF2B5EF4-FFF2-40B4-BE49-F238E27FC236}">
                          <a16:creationId xmlns:a16="http://schemas.microsoft.com/office/drawing/2014/main" id="{D0FD516F-24BE-366D-8FBF-B6242F92A9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19256" y="4816418"/>
                      <a:ext cx="2338272" cy="308809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tIns="90000" bIns="90000" rtlCol="0" anchor="b" anchorCtr="0">
                      <a:sp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kumimoji="1" lang="zh-CN" altLang="en-US" sz="1600" b="1" dirty="0">
                          <a:solidFill>
                            <a:schemeClr val="tx1"/>
                          </a:solidFill>
                        </a:rPr>
                        <a:t>生产者的购买决策过程</a:t>
                      </a:r>
                      <a:endParaRPr kumimoji="1" lang="en-US" altLang="zh-CN" sz="1600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9" name="îṥḷiďê">
                      <a:extLst>
                        <a:ext uri="{FF2B5EF4-FFF2-40B4-BE49-F238E27FC236}">
                          <a16:creationId xmlns:a16="http://schemas.microsoft.com/office/drawing/2014/main" id="{5A5CDDC9-B465-768A-B7BA-5CD8122219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53784" y="5053671"/>
                      <a:ext cx="2526365" cy="93464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108000" tIns="108000" rIns="108000" bIns="108000" rtlCol="0" anchor="t" anchorCtr="0">
                      <a:sp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just"/>
                      <a:r>
                        <a:rPr kumimoji="1" lang="zh-CN" altLang="en-US" sz="1400" dirty="0">
                          <a:solidFill>
                            <a:schemeClr val="tx1"/>
                          </a:solidFill>
                        </a:rPr>
                        <a:t>认识需求、确定要求、说明需求、调查和寻找供应商、分析供应商的建议书、决定选择供应商、履行常规的购货手续、评价购买结果</a:t>
                      </a:r>
                    </a:p>
                  </p:txBody>
                </p:sp>
              </p:grpSp>
            </p:grpSp>
            <p:grpSp>
              <p:nvGrpSpPr>
                <p:cNvPr id="13" name="ïṣḷïdé">
                  <a:extLst>
                    <a:ext uri="{FF2B5EF4-FFF2-40B4-BE49-F238E27FC236}">
                      <a16:creationId xmlns:a16="http://schemas.microsoft.com/office/drawing/2014/main" id="{062C470C-FB61-2927-D95A-17F1E74AACFA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9443467" y="3429000"/>
                  <a:ext cx="540000" cy="540000"/>
                  <a:chOff x="5460031" y="5599496"/>
                  <a:chExt cx="540000" cy="540000"/>
                </a:xfrm>
              </p:grpSpPr>
              <p:sp>
                <p:nvSpPr>
                  <p:cNvPr id="14" name="îš1îďè">
                    <a:extLst>
                      <a:ext uri="{FF2B5EF4-FFF2-40B4-BE49-F238E27FC236}">
                        <a16:creationId xmlns:a16="http://schemas.microsoft.com/office/drawing/2014/main" id="{1EAF465C-C1E6-BD72-1CCD-15956EBC393E}"/>
                      </a:ext>
                    </a:extLst>
                  </p:cNvPr>
                  <p:cNvSpPr txBox="1"/>
                  <p:nvPr/>
                </p:nvSpPr>
                <p:spPr>
                  <a:xfrm>
                    <a:off x="5460031" y="5599496"/>
                    <a:ext cx="540000" cy="540000"/>
                  </a:xfrm>
                  <a:prstGeom prst="ellipse">
                    <a:avLst/>
                  </a:prstGeom>
                  <a:solidFill>
                    <a:schemeClr val="accent1"/>
                  </a:solidFill>
                </p:spPr>
                <p:txBody>
                  <a:bodyPr wrap="none" lIns="108000" tIns="108000" rIns="108000" bIns="108000" rtlCol="0" anchor="ctr" anchorCtr="0">
                    <a:no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endParaRPr kumimoji="1" lang="zh-CN" altLang="en-US" sz="2000" b="1" dirty="0">
                      <a:noFill/>
                    </a:endParaRPr>
                  </a:p>
                </p:txBody>
              </p:sp>
              <p:sp>
                <p:nvSpPr>
                  <p:cNvPr id="15" name="ïṧľídè">
                    <a:extLst>
                      <a:ext uri="{FF2B5EF4-FFF2-40B4-BE49-F238E27FC236}">
                        <a16:creationId xmlns:a16="http://schemas.microsoft.com/office/drawing/2014/main" id="{D4D1DBA0-9DB6-7D96-020F-D92933AB632E}"/>
                      </a:ext>
                    </a:extLst>
                  </p:cNvPr>
                  <p:cNvSpPr/>
                  <p:nvPr/>
                </p:nvSpPr>
                <p:spPr>
                  <a:xfrm>
                    <a:off x="5604182" y="5734497"/>
                    <a:ext cx="251698" cy="269998"/>
                  </a:xfrm>
                  <a:custGeom>
                    <a:avLst/>
                    <a:gdLst>
                      <a:gd name="connsiteX0" fmla="*/ 8356 w 487477"/>
                      <a:gd name="connsiteY0" fmla="*/ 512114 h 522922"/>
                      <a:gd name="connsiteX1" fmla="*/ 8356 w 487477"/>
                      <a:gd name="connsiteY1" fmla="*/ 512114 h 522922"/>
                      <a:gd name="connsiteX2" fmla="*/ 8356 w 487477"/>
                      <a:gd name="connsiteY2" fmla="*/ 512114 h 522922"/>
                      <a:gd name="connsiteX3" fmla="*/ 7404 w 487477"/>
                      <a:gd name="connsiteY3" fmla="*/ 511161 h 522922"/>
                      <a:gd name="connsiteX4" fmla="*/ 5499 w 487477"/>
                      <a:gd name="connsiteY4" fmla="*/ 508303 h 522922"/>
                      <a:gd name="connsiteX5" fmla="*/ 5499 w 487477"/>
                      <a:gd name="connsiteY5" fmla="*/ 508303 h 522922"/>
                      <a:gd name="connsiteX6" fmla="*/ 5499 w 487477"/>
                      <a:gd name="connsiteY6" fmla="*/ 507351 h 522922"/>
                      <a:gd name="connsiteX7" fmla="*/ 4546 w 487477"/>
                      <a:gd name="connsiteY7" fmla="*/ 505446 h 522922"/>
                      <a:gd name="connsiteX8" fmla="*/ 3593 w 487477"/>
                      <a:gd name="connsiteY8" fmla="*/ 503541 h 522922"/>
                      <a:gd name="connsiteX9" fmla="*/ 3593 w 487477"/>
                      <a:gd name="connsiteY9" fmla="*/ 503541 h 522922"/>
                      <a:gd name="connsiteX10" fmla="*/ 3593 w 487477"/>
                      <a:gd name="connsiteY10" fmla="*/ 503541 h 522922"/>
                      <a:gd name="connsiteX11" fmla="*/ 3593 w 487477"/>
                      <a:gd name="connsiteY11" fmla="*/ 503541 h 522922"/>
                      <a:gd name="connsiteX12" fmla="*/ 2641 w 487477"/>
                      <a:gd name="connsiteY12" fmla="*/ 501636 h 522922"/>
                      <a:gd name="connsiteX13" fmla="*/ 2641 w 487477"/>
                      <a:gd name="connsiteY13" fmla="*/ 500684 h 522922"/>
                      <a:gd name="connsiteX14" fmla="*/ 1689 w 487477"/>
                      <a:gd name="connsiteY14" fmla="*/ 498778 h 522922"/>
                      <a:gd name="connsiteX15" fmla="*/ 736 w 487477"/>
                      <a:gd name="connsiteY15" fmla="*/ 494968 h 522922"/>
                      <a:gd name="connsiteX16" fmla="*/ 736 w 487477"/>
                      <a:gd name="connsiteY16" fmla="*/ 492111 h 522922"/>
                      <a:gd name="connsiteX17" fmla="*/ 736 w 487477"/>
                      <a:gd name="connsiteY17" fmla="*/ 485443 h 522922"/>
                      <a:gd name="connsiteX18" fmla="*/ 5499 w 487477"/>
                      <a:gd name="connsiteY18" fmla="*/ 467346 h 522922"/>
                      <a:gd name="connsiteX19" fmla="*/ 155041 w 487477"/>
                      <a:gd name="connsiteY19" fmla="*/ 151116 h 522922"/>
                      <a:gd name="connsiteX20" fmla="*/ 158851 w 487477"/>
                      <a:gd name="connsiteY20" fmla="*/ 134924 h 522922"/>
                      <a:gd name="connsiteX21" fmla="*/ 158851 w 487477"/>
                      <a:gd name="connsiteY21" fmla="*/ 19671 h 522922"/>
                      <a:gd name="connsiteX22" fmla="*/ 120751 w 487477"/>
                      <a:gd name="connsiteY22" fmla="*/ 19671 h 522922"/>
                      <a:gd name="connsiteX23" fmla="*/ 120751 w 487477"/>
                      <a:gd name="connsiteY23" fmla="*/ 621 h 522922"/>
                      <a:gd name="connsiteX24" fmla="*/ 368401 w 487477"/>
                      <a:gd name="connsiteY24" fmla="*/ 621 h 522922"/>
                      <a:gd name="connsiteX25" fmla="*/ 368401 w 487477"/>
                      <a:gd name="connsiteY25" fmla="*/ 19671 h 522922"/>
                      <a:gd name="connsiteX26" fmla="*/ 330301 w 487477"/>
                      <a:gd name="connsiteY26" fmla="*/ 19671 h 522922"/>
                      <a:gd name="connsiteX27" fmla="*/ 330301 w 487477"/>
                      <a:gd name="connsiteY27" fmla="*/ 134924 h 522922"/>
                      <a:gd name="connsiteX28" fmla="*/ 334111 w 487477"/>
                      <a:gd name="connsiteY28" fmla="*/ 151116 h 522922"/>
                      <a:gd name="connsiteX29" fmla="*/ 483654 w 487477"/>
                      <a:gd name="connsiteY29" fmla="*/ 467346 h 522922"/>
                      <a:gd name="connsiteX30" fmla="*/ 485558 w 487477"/>
                      <a:gd name="connsiteY30" fmla="*/ 504493 h 522922"/>
                      <a:gd name="connsiteX31" fmla="*/ 485558 w 487477"/>
                      <a:gd name="connsiteY31" fmla="*/ 504493 h 522922"/>
                      <a:gd name="connsiteX32" fmla="*/ 484606 w 487477"/>
                      <a:gd name="connsiteY32" fmla="*/ 506399 h 522922"/>
                      <a:gd name="connsiteX33" fmla="*/ 459841 w 487477"/>
                      <a:gd name="connsiteY33" fmla="*/ 523543 h 522922"/>
                      <a:gd name="connsiteX34" fmla="*/ 457936 w 487477"/>
                      <a:gd name="connsiteY34" fmla="*/ 523543 h 522922"/>
                      <a:gd name="connsiteX35" fmla="*/ 32168 w 487477"/>
                      <a:gd name="connsiteY35" fmla="*/ 523543 h 522922"/>
                      <a:gd name="connsiteX36" fmla="*/ 30264 w 487477"/>
                      <a:gd name="connsiteY36" fmla="*/ 523543 h 522922"/>
                      <a:gd name="connsiteX37" fmla="*/ 27406 w 487477"/>
                      <a:gd name="connsiteY37" fmla="*/ 523543 h 522922"/>
                      <a:gd name="connsiteX38" fmla="*/ 23596 w 487477"/>
                      <a:gd name="connsiteY38" fmla="*/ 522591 h 522922"/>
                      <a:gd name="connsiteX39" fmla="*/ 23596 w 487477"/>
                      <a:gd name="connsiteY39" fmla="*/ 522591 h 522922"/>
                      <a:gd name="connsiteX40" fmla="*/ 17881 w 487477"/>
                      <a:gd name="connsiteY40" fmla="*/ 520686 h 522922"/>
                      <a:gd name="connsiteX41" fmla="*/ 15976 w 487477"/>
                      <a:gd name="connsiteY41" fmla="*/ 519734 h 522922"/>
                      <a:gd name="connsiteX42" fmla="*/ 15024 w 487477"/>
                      <a:gd name="connsiteY42" fmla="*/ 518781 h 522922"/>
                      <a:gd name="connsiteX43" fmla="*/ 10261 w 487477"/>
                      <a:gd name="connsiteY43" fmla="*/ 514971 h 522922"/>
                      <a:gd name="connsiteX44" fmla="*/ 8356 w 487477"/>
                      <a:gd name="connsiteY44" fmla="*/ 512114 h 522922"/>
                      <a:gd name="connsiteX45" fmla="*/ 8356 w 487477"/>
                      <a:gd name="connsiteY45" fmla="*/ 512114 h 522922"/>
                      <a:gd name="connsiteX46" fmla="*/ 255054 w 487477"/>
                      <a:gd name="connsiteY46" fmla="*/ 402576 h 522922"/>
                      <a:gd name="connsiteX47" fmla="*/ 252196 w 487477"/>
                      <a:gd name="connsiteY47" fmla="*/ 404481 h 522922"/>
                      <a:gd name="connsiteX48" fmla="*/ 246481 w 487477"/>
                      <a:gd name="connsiteY48" fmla="*/ 408291 h 522922"/>
                      <a:gd name="connsiteX49" fmla="*/ 55029 w 487477"/>
                      <a:gd name="connsiteY49" fmla="*/ 414959 h 522922"/>
                      <a:gd name="connsiteX50" fmla="*/ 51218 w 487477"/>
                      <a:gd name="connsiteY50" fmla="*/ 413053 h 522922"/>
                      <a:gd name="connsiteX51" fmla="*/ 22643 w 487477"/>
                      <a:gd name="connsiteY51" fmla="*/ 474014 h 522922"/>
                      <a:gd name="connsiteX52" fmla="*/ 21691 w 487477"/>
                      <a:gd name="connsiteY52" fmla="*/ 475918 h 522922"/>
                      <a:gd name="connsiteX53" fmla="*/ 21691 w 487477"/>
                      <a:gd name="connsiteY53" fmla="*/ 495921 h 522922"/>
                      <a:gd name="connsiteX54" fmla="*/ 29311 w 487477"/>
                      <a:gd name="connsiteY54" fmla="*/ 502589 h 522922"/>
                      <a:gd name="connsiteX55" fmla="*/ 30264 w 487477"/>
                      <a:gd name="connsiteY55" fmla="*/ 502589 h 522922"/>
                      <a:gd name="connsiteX56" fmla="*/ 31216 w 487477"/>
                      <a:gd name="connsiteY56" fmla="*/ 502589 h 522922"/>
                      <a:gd name="connsiteX57" fmla="*/ 456983 w 487477"/>
                      <a:gd name="connsiteY57" fmla="*/ 502589 h 522922"/>
                      <a:gd name="connsiteX58" fmla="*/ 457936 w 487477"/>
                      <a:gd name="connsiteY58" fmla="*/ 502589 h 522922"/>
                      <a:gd name="connsiteX59" fmla="*/ 466508 w 487477"/>
                      <a:gd name="connsiteY59" fmla="*/ 495921 h 522922"/>
                      <a:gd name="connsiteX60" fmla="*/ 467461 w 487477"/>
                      <a:gd name="connsiteY60" fmla="*/ 477824 h 522922"/>
                      <a:gd name="connsiteX61" fmla="*/ 466508 w 487477"/>
                      <a:gd name="connsiteY61" fmla="*/ 475918 h 522922"/>
                      <a:gd name="connsiteX62" fmla="*/ 465556 w 487477"/>
                      <a:gd name="connsiteY62" fmla="*/ 474014 h 522922"/>
                      <a:gd name="connsiteX63" fmla="*/ 423646 w 487477"/>
                      <a:gd name="connsiteY63" fmla="*/ 385431 h 522922"/>
                      <a:gd name="connsiteX64" fmla="*/ 255054 w 487477"/>
                      <a:gd name="connsiteY64" fmla="*/ 402576 h 522922"/>
                      <a:gd name="connsiteX65" fmla="*/ 305536 w 487477"/>
                      <a:gd name="connsiteY65" fmla="*/ 255891 h 522922"/>
                      <a:gd name="connsiteX66" fmla="*/ 272199 w 487477"/>
                      <a:gd name="connsiteY66" fmla="*/ 289228 h 522922"/>
                      <a:gd name="connsiteX67" fmla="*/ 305536 w 487477"/>
                      <a:gd name="connsiteY67" fmla="*/ 322566 h 522922"/>
                      <a:gd name="connsiteX68" fmla="*/ 338874 w 487477"/>
                      <a:gd name="connsiteY68" fmla="*/ 289228 h 522922"/>
                      <a:gd name="connsiteX69" fmla="*/ 305536 w 487477"/>
                      <a:gd name="connsiteY69" fmla="*/ 255891 h 5229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487477" h="522922">
                        <a:moveTo>
                          <a:pt x="8356" y="512114"/>
                        </a:moveTo>
                        <a:lnTo>
                          <a:pt x="8356" y="512114"/>
                        </a:lnTo>
                        <a:lnTo>
                          <a:pt x="8356" y="512114"/>
                        </a:lnTo>
                        <a:lnTo>
                          <a:pt x="7404" y="511161"/>
                        </a:lnTo>
                        <a:cubicBezTo>
                          <a:pt x="6451" y="510209"/>
                          <a:pt x="6451" y="509256"/>
                          <a:pt x="5499" y="508303"/>
                        </a:cubicBezTo>
                        <a:lnTo>
                          <a:pt x="5499" y="508303"/>
                        </a:lnTo>
                        <a:lnTo>
                          <a:pt x="5499" y="507351"/>
                        </a:lnTo>
                        <a:lnTo>
                          <a:pt x="4546" y="505446"/>
                        </a:lnTo>
                        <a:lnTo>
                          <a:pt x="3593" y="503541"/>
                        </a:lnTo>
                        <a:lnTo>
                          <a:pt x="3593" y="503541"/>
                        </a:lnTo>
                        <a:lnTo>
                          <a:pt x="3593" y="503541"/>
                        </a:lnTo>
                        <a:lnTo>
                          <a:pt x="3593" y="503541"/>
                        </a:lnTo>
                        <a:lnTo>
                          <a:pt x="2641" y="501636"/>
                        </a:lnTo>
                        <a:cubicBezTo>
                          <a:pt x="2641" y="501636"/>
                          <a:pt x="2641" y="500684"/>
                          <a:pt x="2641" y="500684"/>
                        </a:cubicBezTo>
                        <a:cubicBezTo>
                          <a:pt x="2641" y="499731"/>
                          <a:pt x="2641" y="499731"/>
                          <a:pt x="1689" y="498778"/>
                        </a:cubicBezTo>
                        <a:cubicBezTo>
                          <a:pt x="1689" y="497826"/>
                          <a:pt x="736" y="495921"/>
                          <a:pt x="736" y="494968"/>
                        </a:cubicBezTo>
                        <a:lnTo>
                          <a:pt x="736" y="492111"/>
                        </a:lnTo>
                        <a:cubicBezTo>
                          <a:pt x="736" y="490206"/>
                          <a:pt x="736" y="487349"/>
                          <a:pt x="736" y="485443"/>
                        </a:cubicBezTo>
                        <a:cubicBezTo>
                          <a:pt x="736" y="478776"/>
                          <a:pt x="2641" y="473061"/>
                          <a:pt x="5499" y="467346"/>
                        </a:cubicBezTo>
                        <a:lnTo>
                          <a:pt x="155041" y="151116"/>
                        </a:lnTo>
                        <a:cubicBezTo>
                          <a:pt x="157899" y="146353"/>
                          <a:pt x="158851" y="140639"/>
                          <a:pt x="158851" y="134924"/>
                        </a:cubicBezTo>
                        <a:lnTo>
                          <a:pt x="158851" y="19671"/>
                        </a:lnTo>
                        <a:lnTo>
                          <a:pt x="120751" y="19671"/>
                        </a:lnTo>
                        <a:lnTo>
                          <a:pt x="120751" y="621"/>
                        </a:lnTo>
                        <a:lnTo>
                          <a:pt x="368401" y="621"/>
                        </a:lnTo>
                        <a:lnTo>
                          <a:pt x="368401" y="19671"/>
                        </a:lnTo>
                        <a:lnTo>
                          <a:pt x="330301" y="19671"/>
                        </a:lnTo>
                        <a:lnTo>
                          <a:pt x="330301" y="134924"/>
                        </a:lnTo>
                        <a:cubicBezTo>
                          <a:pt x="330301" y="140639"/>
                          <a:pt x="331254" y="146353"/>
                          <a:pt x="334111" y="151116"/>
                        </a:cubicBezTo>
                        <a:lnTo>
                          <a:pt x="483654" y="467346"/>
                        </a:lnTo>
                        <a:cubicBezTo>
                          <a:pt x="489368" y="478776"/>
                          <a:pt x="489368" y="492111"/>
                          <a:pt x="485558" y="504493"/>
                        </a:cubicBezTo>
                        <a:lnTo>
                          <a:pt x="485558" y="504493"/>
                        </a:lnTo>
                        <a:lnTo>
                          <a:pt x="484606" y="506399"/>
                        </a:lnTo>
                        <a:cubicBezTo>
                          <a:pt x="479843" y="515924"/>
                          <a:pt x="470318" y="522591"/>
                          <a:pt x="459841" y="523543"/>
                        </a:cubicBezTo>
                        <a:lnTo>
                          <a:pt x="457936" y="523543"/>
                        </a:lnTo>
                        <a:lnTo>
                          <a:pt x="32168" y="523543"/>
                        </a:lnTo>
                        <a:lnTo>
                          <a:pt x="30264" y="523543"/>
                        </a:lnTo>
                        <a:cubicBezTo>
                          <a:pt x="29311" y="523543"/>
                          <a:pt x="28358" y="523543"/>
                          <a:pt x="27406" y="523543"/>
                        </a:cubicBezTo>
                        <a:cubicBezTo>
                          <a:pt x="26454" y="523543"/>
                          <a:pt x="24549" y="523543"/>
                          <a:pt x="23596" y="522591"/>
                        </a:cubicBezTo>
                        <a:lnTo>
                          <a:pt x="23596" y="522591"/>
                        </a:lnTo>
                        <a:cubicBezTo>
                          <a:pt x="21691" y="521639"/>
                          <a:pt x="19786" y="521639"/>
                          <a:pt x="17881" y="520686"/>
                        </a:cubicBezTo>
                        <a:lnTo>
                          <a:pt x="15976" y="519734"/>
                        </a:lnTo>
                        <a:cubicBezTo>
                          <a:pt x="15976" y="519734"/>
                          <a:pt x="15024" y="519734"/>
                          <a:pt x="15024" y="518781"/>
                        </a:cubicBezTo>
                        <a:cubicBezTo>
                          <a:pt x="13118" y="517828"/>
                          <a:pt x="11214" y="515924"/>
                          <a:pt x="10261" y="514971"/>
                        </a:cubicBezTo>
                        <a:lnTo>
                          <a:pt x="8356" y="512114"/>
                        </a:lnTo>
                        <a:lnTo>
                          <a:pt x="8356" y="512114"/>
                        </a:lnTo>
                        <a:close/>
                        <a:moveTo>
                          <a:pt x="255054" y="402576"/>
                        </a:moveTo>
                        <a:lnTo>
                          <a:pt x="252196" y="404481"/>
                        </a:lnTo>
                        <a:lnTo>
                          <a:pt x="246481" y="408291"/>
                        </a:lnTo>
                        <a:cubicBezTo>
                          <a:pt x="198856" y="439724"/>
                          <a:pt x="119799" y="440676"/>
                          <a:pt x="55029" y="414959"/>
                        </a:cubicBezTo>
                        <a:lnTo>
                          <a:pt x="51218" y="413053"/>
                        </a:lnTo>
                        <a:lnTo>
                          <a:pt x="22643" y="474014"/>
                        </a:lnTo>
                        <a:lnTo>
                          <a:pt x="21691" y="475918"/>
                        </a:lnTo>
                        <a:cubicBezTo>
                          <a:pt x="18833" y="482586"/>
                          <a:pt x="18833" y="490206"/>
                          <a:pt x="21691" y="495921"/>
                        </a:cubicBezTo>
                        <a:cubicBezTo>
                          <a:pt x="22643" y="498778"/>
                          <a:pt x="25501" y="501636"/>
                          <a:pt x="29311" y="502589"/>
                        </a:cubicBezTo>
                        <a:lnTo>
                          <a:pt x="30264" y="502589"/>
                        </a:lnTo>
                        <a:lnTo>
                          <a:pt x="31216" y="502589"/>
                        </a:lnTo>
                        <a:lnTo>
                          <a:pt x="456983" y="502589"/>
                        </a:lnTo>
                        <a:lnTo>
                          <a:pt x="457936" y="502589"/>
                        </a:lnTo>
                        <a:cubicBezTo>
                          <a:pt x="461746" y="502589"/>
                          <a:pt x="464604" y="499731"/>
                          <a:pt x="466508" y="495921"/>
                        </a:cubicBezTo>
                        <a:cubicBezTo>
                          <a:pt x="468414" y="490206"/>
                          <a:pt x="469366" y="483539"/>
                          <a:pt x="467461" y="477824"/>
                        </a:cubicBezTo>
                        <a:lnTo>
                          <a:pt x="466508" y="475918"/>
                        </a:lnTo>
                        <a:lnTo>
                          <a:pt x="465556" y="474014"/>
                        </a:lnTo>
                        <a:lnTo>
                          <a:pt x="423646" y="385431"/>
                        </a:lnTo>
                        <a:cubicBezTo>
                          <a:pt x="365543" y="372096"/>
                          <a:pt x="296011" y="376859"/>
                          <a:pt x="255054" y="402576"/>
                        </a:cubicBezTo>
                        <a:close/>
                        <a:moveTo>
                          <a:pt x="305536" y="255891"/>
                        </a:moveTo>
                        <a:cubicBezTo>
                          <a:pt x="287439" y="255891"/>
                          <a:pt x="272199" y="271131"/>
                          <a:pt x="272199" y="289228"/>
                        </a:cubicBezTo>
                        <a:cubicBezTo>
                          <a:pt x="272199" y="307326"/>
                          <a:pt x="287439" y="322566"/>
                          <a:pt x="305536" y="322566"/>
                        </a:cubicBezTo>
                        <a:cubicBezTo>
                          <a:pt x="323633" y="322566"/>
                          <a:pt x="338874" y="307326"/>
                          <a:pt x="338874" y="289228"/>
                        </a:cubicBezTo>
                        <a:cubicBezTo>
                          <a:pt x="338874" y="270178"/>
                          <a:pt x="323633" y="255891"/>
                          <a:pt x="305536" y="25589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</p:grpSp>
        </p:grpSp>
      </p:grpSp>
      <p:sp>
        <p:nvSpPr>
          <p:cNvPr id="42" name="文本框 41">
            <a:extLst>
              <a:ext uri="{FF2B5EF4-FFF2-40B4-BE49-F238E27FC236}">
                <a16:creationId xmlns:a16="http://schemas.microsoft.com/office/drawing/2014/main" id="{0F48145C-1CB8-4551-BFA5-CC6DCF27617A}"/>
              </a:ext>
            </a:extLst>
          </p:cNvPr>
          <p:cNvSpPr txBox="1"/>
          <p:nvPr/>
        </p:nvSpPr>
        <p:spPr>
          <a:xfrm>
            <a:off x="587615" y="306753"/>
            <a:ext cx="393301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第一节 市场</a:t>
            </a:r>
            <a:endParaRPr lang="en-US" altLang="zh-CN" sz="3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44" name="íṡľiḑê">
            <a:extLst>
              <a:ext uri="{FF2B5EF4-FFF2-40B4-BE49-F238E27FC236}">
                <a16:creationId xmlns:a16="http://schemas.microsoft.com/office/drawing/2014/main" id="{9CCD982A-8428-4140-BEC3-57B27C0ECDC1}"/>
              </a:ext>
            </a:extLst>
          </p:cNvPr>
          <p:cNvSpPr txBox="1"/>
          <p:nvPr/>
        </p:nvSpPr>
        <p:spPr>
          <a:xfrm>
            <a:off x="587615" y="1167916"/>
            <a:ext cx="45314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3765">
              <a:buSzPct val="25000"/>
              <a:defRPr/>
            </a:pPr>
            <a:r>
              <a:rPr lang="zh-CN" altLang="en-US" sz="3200" b="1" dirty="0"/>
              <a:t>二、 市场的分类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05143C6-97C0-4489-9ECE-C6039BBD1B68}"/>
              </a:ext>
            </a:extLst>
          </p:cNvPr>
          <p:cNvSpPr txBox="1"/>
          <p:nvPr/>
        </p:nvSpPr>
        <p:spPr>
          <a:xfrm>
            <a:off x="587615" y="2402169"/>
            <a:ext cx="107034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组织者市场是由以生产加工、转卖或执行任务为目的而采购产品、劳务的正式组织组成的。</a:t>
            </a:r>
            <a:endParaRPr lang="en-US" altLang="zh-CN" dirty="0"/>
          </a:p>
          <a:p>
            <a:r>
              <a:rPr lang="zh-CN" altLang="en-US" dirty="0"/>
              <a:t>组织者市场一般可分为</a:t>
            </a:r>
            <a:r>
              <a:rPr lang="zh-CN" altLang="en-US" dirty="0">
                <a:solidFill>
                  <a:schemeClr val="accent2">
                    <a:lumMod val="50000"/>
                  </a:schemeClr>
                </a:solidFill>
              </a:rPr>
              <a:t>生产者市场、中间商市场和政府市场</a:t>
            </a:r>
            <a:r>
              <a:rPr lang="zh-CN" altLang="en-US" dirty="0"/>
              <a:t>三种类型。</a:t>
            </a:r>
            <a:endParaRPr lang="en-US" altLang="zh-CN" dirty="0"/>
          </a:p>
          <a:p>
            <a:r>
              <a:rPr lang="zh-CN" altLang="en-US" dirty="0"/>
              <a:t>这里主要分析</a:t>
            </a:r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</a:rPr>
              <a:t>生产者市场及生产者购买行为</a:t>
            </a:r>
            <a:r>
              <a:rPr lang="zh-CN" altLang="en-US" dirty="0"/>
              <a:t>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02317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šľîd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44">
            <a:extLst>
              <a:ext uri="{FF2B5EF4-FFF2-40B4-BE49-F238E27FC236}">
                <a16:creationId xmlns:a16="http://schemas.microsoft.com/office/drawing/2014/main" id="{F8894887-12B5-4C8F-A252-FD43027BE1D1}"/>
              </a:ext>
            </a:extLst>
          </p:cNvPr>
          <p:cNvSpPr txBox="1"/>
          <p:nvPr/>
        </p:nvSpPr>
        <p:spPr>
          <a:xfrm>
            <a:off x="587615" y="306753"/>
            <a:ext cx="393301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第二节 市场营销</a:t>
            </a:r>
            <a:endParaRPr lang="en-US" altLang="zh-CN" sz="3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46" name="íṡľiḑê">
            <a:extLst>
              <a:ext uri="{FF2B5EF4-FFF2-40B4-BE49-F238E27FC236}">
                <a16:creationId xmlns:a16="http://schemas.microsoft.com/office/drawing/2014/main" id="{C52B0805-0797-44F7-B67A-27BBADD4614A}"/>
              </a:ext>
            </a:extLst>
          </p:cNvPr>
          <p:cNvSpPr txBox="1"/>
          <p:nvPr/>
        </p:nvSpPr>
        <p:spPr>
          <a:xfrm>
            <a:off x="587615" y="1167916"/>
            <a:ext cx="45314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3765">
              <a:buSzPct val="25000"/>
              <a:defRPr/>
            </a:pPr>
            <a:r>
              <a:rPr lang="zh-CN" altLang="en-US" sz="3200" b="1" dirty="0"/>
              <a:t>一、 市场营销的含义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6533ECC5-86CE-45D5-BB07-9B6FDCA0EA4E}"/>
              </a:ext>
            </a:extLst>
          </p:cNvPr>
          <p:cNvGrpSpPr/>
          <p:nvPr/>
        </p:nvGrpSpPr>
        <p:grpSpPr>
          <a:xfrm>
            <a:off x="587614" y="1260248"/>
            <a:ext cx="10834322" cy="5273088"/>
            <a:chOff x="587614" y="1260248"/>
            <a:chExt cx="10834322" cy="5191773"/>
          </a:xfrm>
        </p:grpSpPr>
        <p:grpSp>
          <p:nvGrpSpPr>
            <p:cNvPr id="2" name="îṥľide"/>
            <p:cNvGrpSpPr/>
            <p:nvPr/>
          </p:nvGrpSpPr>
          <p:grpSpPr>
            <a:xfrm>
              <a:off x="587614" y="1799379"/>
              <a:ext cx="10834322" cy="4652642"/>
              <a:chOff x="1073071" y="1921887"/>
              <a:chExt cx="10334897" cy="4506661"/>
            </a:xfrm>
          </p:grpSpPr>
          <p:cxnSp>
            <p:nvCxnSpPr>
              <p:cNvPr id="49" name="î$ļiḍe">
                <a:extLst>
                  <a:ext uri="{FF2B5EF4-FFF2-40B4-BE49-F238E27FC236}">
                    <a16:creationId xmlns:a16="http://schemas.microsoft.com/office/drawing/2014/main" id="{ADBDD842-7882-4C0C-9E1A-9D2CD2D09BA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43042" y="3400428"/>
                <a:ext cx="0" cy="1218391"/>
              </a:xfrm>
              <a:prstGeom prst="line">
                <a:avLst/>
              </a:prstGeom>
              <a:ln w="76200" cap="rnd">
                <a:gradFill>
                  <a:gsLst>
                    <a:gs pos="100000">
                      <a:schemeClr val="tx1">
                        <a:lumMod val="50000"/>
                        <a:lumOff val="50000"/>
                        <a:alpha val="0"/>
                      </a:schemeClr>
                    </a:gs>
                    <a:gs pos="20000">
                      <a:schemeClr val="tx1">
                        <a:lumMod val="50000"/>
                        <a:lumOff val="50000"/>
                        <a:alpha val="30000"/>
                      </a:schemeClr>
                    </a:gs>
                  </a:gsLst>
                  <a:lin ang="12000000" scaled="0"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iş1îďè">
                <a:extLst>
                  <a:ext uri="{FF2B5EF4-FFF2-40B4-BE49-F238E27FC236}">
                    <a16:creationId xmlns:a16="http://schemas.microsoft.com/office/drawing/2014/main" id="{2EE02735-9702-4F76-B024-5451BD2ABADA}"/>
                  </a:ext>
                </a:extLst>
              </p:cNvPr>
              <p:cNvCxnSpPr>
                <a:cxnSpLocks/>
                <a:endCxn id="41" idx="4"/>
              </p:cNvCxnSpPr>
              <p:nvPr/>
            </p:nvCxnSpPr>
            <p:spPr>
              <a:xfrm flipH="1" flipV="1">
                <a:off x="10047780" y="3928813"/>
                <a:ext cx="9950" cy="690005"/>
              </a:xfrm>
              <a:prstGeom prst="line">
                <a:avLst/>
              </a:prstGeom>
              <a:ln w="76200" cap="rnd">
                <a:gradFill>
                  <a:gsLst>
                    <a:gs pos="100000">
                      <a:schemeClr val="tx1">
                        <a:lumMod val="50000"/>
                        <a:lumOff val="50000"/>
                        <a:alpha val="0"/>
                      </a:schemeClr>
                    </a:gs>
                    <a:gs pos="20000">
                      <a:schemeClr val="tx1">
                        <a:lumMod val="50000"/>
                        <a:lumOff val="50000"/>
                        <a:alpha val="30000"/>
                      </a:schemeClr>
                    </a:gs>
                  </a:gsLst>
                  <a:lin ang="12000000" scaled="0"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ïšļídê">
                <a:extLst>
                  <a:ext uri="{FF2B5EF4-FFF2-40B4-BE49-F238E27FC236}">
                    <a16:creationId xmlns:a16="http://schemas.microsoft.com/office/drawing/2014/main" id="{BF67058E-344B-4B3C-8A9F-D17B9450F010}"/>
                  </a:ext>
                </a:extLst>
              </p:cNvPr>
              <p:cNvCxnSpPr>
                <a:cxnSpLocks/>
                <a:endCxn id="38" idx="4"/>
              </p:cNvCxnSpPr>
              <p:nvPr/>
            </p:nvCxnSpPr>
            <p:spPr>
              <a:xfrm flipH="1" flipV="1">
                <a:off x="7395411" y="3928813"/>
                <a:ext cx="9950" cy="690005"/>
              </a:xfrm>
              <a:prstGeom prst="line">
                <a:avLst/>
              </a:prstGeom>
              <a:ln w="76200" cap="rnd">
                <a:gradFill>
                  <a:gsLst>
                    <a:gs pos="100000">
                      <a:schemeClr val="tx1">
                        <a:lumMod val="50000"/>
                        <a:lumOff val="50000"/>
                        <a:alpha val="0"/>
                      </a:schemeClr>
                    </a:gs>
                    <a:gs pos="20000">
                      <a:schemeClr val="tx1">
                        <a:lumMod val="50000"/>
                        <a:lumOff val="50000"/>
                        <a:alpha val="30000"/>
                      </a:schemeClr>
                    </a:gs>
                  </a:gsLst>
                  <a:lin ang="12000000" scaled="0"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íṩlîḋè">
                <a:extLst>
                  <a:ext uri="{FF2B5EF4-FFF2-40B4-BE49-F238E27FC236}">
                    <a16:creationId xmlns:a16="http://schemas.microsoft.com/office/drawing/2014/main" id="{D59F670D-BC9E-47A1-A14D-59A720882224}"/>
                  </a:ext>
                </a:extLst>
              </p:cNvPr>
              <p:cNvCxnSpPr>
                <a:cxnSpLocks/>
                <a:endCxn id="32" idx="4"/>
              </p:cNvCxnSpPr>
              <p:nvPr/>
            </p:nvCxnSpPr>
            <p:spPr>
              <a:xfrm flipH="1" flipV="1">
                <a:off x="2105720" y="3928813"/>
                <a:ext cx="4210" cy="690005"/>
              </a:xfrm>
              <a:prstGeom prst="line">
                <a:avLst/>
              </a:prstGeom>
              <a:ln w="76200" cap="rnd">
                <a:gradFill>
                  <a:gsLst>
                    <a:gs pos="100000">
                      <a:schemeClr val="tx1">
                        <a:lumMod val="50000"/>
                        <a:lumOff val="50000"/>
                        <a:alpha val="0"/>
                      </a:schemeClr>
                    </a:gs>
                    <a:gs pos="20000">
                      <a:schemeClr val="tx1">
                        <a:lumMod val="50000"/>
                        <a:lumOff val="50000"/>
                        <a:alpha val="30000"/>
                      </a:schemeClr>
                    </a:gs>
                  </a:gsLst>
                  <a:lin ang="12000000" scaled="0"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ïš1îḑê">
                <a:extLst>
                  <a:ext uri="{FF2B5EF4-FFF2-40B4-BE49-F238E27FC236}">
                    <a16:creationId xmlns:a16="http://schemas.microsoft.com/office/drawing/2014/main" id="{F8F12847-9FED-4341-87E5-03F189A2D27D}"/>
                  </a:ext>
                </a:extLst>
              </p:cNvPr>
              <p:cNvSpPr txBox="1"/>
              <p:nvPr/>
            </p:nvSpPr>
            <p:spPr>
              <a:xfrm>
                <a:off x="1387283" y="4748554"/>
                <a:ext cx="1404819" cy="327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b="1" dirty="0"/>
                  <a:t>从功能特点看</a:t>
                </a:r>
                <a:endParaRPr lang="en-US" altLang="zh-CN" sz="1600" b="1" dirty="0"/>
              </a:p>
            </p:txBody>
          </p:sp>
          <p:sp>
            <p:nvSpPr>
              <p:cNvPr id="24" name="ïṥḻïḋê">
                <a:extLst>
                  <a:ext uri="{FF2B5EF4-FFF2-40B4-BE49-F238E27FC236}">
                    <a16:creationId xmlns:a16="http://schemas.microsoft.com/office/drawing/2014/main" id="{B4AF94E2-3A3E-45FD-9181-BEDE4D974616}"/>
                  </a:ext>
                </a:extLst>
              </p:cNvPr>
              <p:cNvSpPr txBox="1"/>
              <p:nvPr/>
            </p:nvSpPr>
            <p:spPr>
              <a:xfrm>
                <a:off x="1073071" y="5056330"/>
                <a:ext cx="2309781" cy="8218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ts val="1500"/>
                  </a:lnSpc>
                  <a:defRPr sz="900"/>
                </a:lvl1pPr>
              </a:lstStyle>
              <a:p>
                <a:pPr algn="just"/>
                <a:r>
                  <a:rPr lang="zh-CN" altLang="en-US" sz="1400" dirty="0"/>
                  <a:t>营销不同于推销。推销只是营销的一个部分，而且不是最重要的部分，它只是企业营销人员的职能之一。</a:t>
                </a:r>
              </a:p>
            </p:txBody>
          </p:sp>
          <p:sp>
            <p:nvSpPr>
              <p:cNvPr id="25" name="íš1îdè">
                <a:extLst>
                  <a:ext uri="{FF2B5EF4-FFF2-40B4-BE49-F238E27FC236}">
                    <a16:creationId xmlns:a16="http://schemas.microsoft.com/office/drawing/2014/main" id="{0A4E9593-F778-4ABC-846F-E1A1127BD150}"/>
                  </a:ext>
                </a:extLst>
              </p:cNvPr>
              <p:cNvSpPr txBox="1"/>
              <p:nvPr/>
            </p:nvSpPr>
            <p:spPr>
              <a:xfrm>
                <a:off x="3970510" y="4691903"/>
                <a:ext cx="1545063" cy="322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1400" b="1">
                    <a:gradFill>
                      <a:gsLst>
                        <a:gs pos="0">
                          <a:schemeClr val="accent2">
                            <a:lumMod val="60000"/>
                            <a:lumOff val="40000"/>
                          </a:schemeClr>
                        </a:gs>
                        <a:gs pos="60000">
                          <a:schemeClr val="accent2"/>
                        </a:gs>
                      </a:gsLst>
                      <a:lin ang="2700000" scaled="0"/>
                    </a:gradFill>
                  </a:defRPr>
                </a:lvl1pPr>
              </a:lstStyle>
              <a:p>
                <a:r>
                  <a:rPr lang="zh-CN" altLang="en-US" sz="1600" dirty="0">
                    <a:solidFill>
                      <a:schemeClr val="tx1"/>
                    </a:solidFill>
                  </a:rPr>
                  <a:t>从经营过程看</a:t>
                </a:r>
                <a:endParaRPr lang="en-US" altLang="zh-CN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ïşḻiḓé">
                <a:extLst>
                  <a:ext uri="{FF2B5EF4-FFF2-40B4-BE49-F238E27FC236}">
                    <a16:creationId xmlns:a16="http://schemas.microsoft.com/office/drawing/2014/main" id="{D80573B1-D5A2-4BD1-B406-B62A0C30F791}"/>
                  </a:ext>
                </a:extLst>
              </p:cNvPr>
              <p:cNvSpPr txBox="1"/>
              <p:nvPr/>
            </p:nvSpPr>
            <p:spPr>
              <a:xfrm>
                <a:off x="3710394" y="5056330"/>
                <a:ext cx="2103796" cy="6384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ts val="1500"/>
                  </a:lnSpc>
                  <a:defRPr sz="900"/>
                </a:lvl1pPr>
              </a:lstStyle>
              <a:p>
                <a:pPr algn="just"/>
                <a:r>
                  <a:rPr lang="zh-CN" altLang="en-US" sz="1400" dirty="0"/>
                  <a:t>营销是包含产前、产中、产后和售前、售中、售后的全过程。</a:t>
                </a:r>
              </a:p>
            </p:txBody>
          </p:sp>
          <p:sp>
            <p:nvSpPr>
              <p:cNvPr id="27" name="îṩḷíḑe">
                <a:extLst>
                  <a:ext uri="{FF2B5EF4-FFF2-40B4-BE49-F238E27FC236}">
                    <a16:creationId xmlns:a16="http://schemas.microsoft.com/office/drawing/2014/main" id="{EA795728-9C39-41A7-B9B4-97E498CD2E2B}"/>
                  </a:ext>
                </a:extLst>
              </p:cNvPr>
              <p:cNvSpPr txBox="1"/>
              <p:nvPr/>
            </p:nvSpPr>
            <p:spPr>
              <a:xfrm>
                <a:off x="6693001" y="4733457"/>
                <a:ext cx="1404818" cy="322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b="1" dirty="0"/>
                  <a:t>从管理过程看</a:t>
                </a:r>
                <a:endParaRPr lang="en-US" altLang="zh-CN" sz="1600" b="1" dirty="0"/>
              </a:p>
            </p:txBody>
          </p:sp>
          <p:sp>
            <p:nvSpPr>
              <p:cNvPr id="28" name="iṣ1ïḑé">
                <a:extLst>
                  <a:ext uri="{FF2B5EF4-FFF2-40B4-BE49-F238E27FC236}">
                    <a16:creationId xmlns:a16="http://schemas.microsoft.com/office/drawing/2014/main" id="{CEE456CE-8C27-44DF-927E-FC844E678D5C}"/>
                  </a:ext>
                </a:extLst>
              </p:cNvPr>
              <p:cNvSpPr txBox="1"/>
              <p:nvPr/>
            </p:nvSpPr>
            <p:spPr>
              <a:xfrm>
                <a:off x="6362763" y="5056330"/>
                <a:ext cx="2103796" cy="6384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ts val="1500"/>
                  </a:lnSpc>
                  <a:defRPr sz="900"/>
                </a:lvl1pPr>
              </a:lstStyle>
              <a:p>
                <a:pPr algn="just"/>
                <a:r>
                  <a:rPr lang="zh-CN" altLang="en-US" sz="1400" dirty="0"/>
                  <a:t>企业借助于计划、组织、领导、控制职能进行营销活动的管理。</a:t>
                </a:r>
              </a:p>
            </p:txBody>
          </p:sp>
          <p:sp>
            <p:nvSpPr>
              <p:cNvPr id="29" name="îśļíḍé">
                <a:extLst>
                  <a:ext uri="{FF2B5EF4-FFF2-40B4-BE49-F238E27FC236}">
                    <a16:creationId xmlns:a16="http://schemas.microsoft.com/office/drawing/2014/main" id="{48AB2E94-812F-4B24-8771-36610753B90F}"/>
                  </a:ext>
                </a:extLst>
              </p:cNvPr>
              <p:cNvSpPr txBox="1"/>
              <p:nvPr/>
            </p:nvSpPr>
            <p:spPr>
              <a:xfrm>
                <a:off x="9073484" y="4688332"/>
                <a:ext cx="1948588" cy="322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b="1" dirty="0"/>
                  <a:t>从微观和宏观角度看</a:t>
                </a:r>
                <a:endParaRPr lang="en-US" altLang="zh-CN" sz="1600" b="1" dirty="0"/>
              </a:p>
            </p:txBody>
          </p:sp>
          <p:sp>
            <p:nvSpPr>
              <p:cNvPr id="30" name="ïṧ1iḓè">
                <a:extLst>
                  <a:ext uri="{FF2B5EF4-FFF2-40B4-BE49-F238E27FC236}">
                    <a16:creationId xmlns:a16="http://schemas.microsoft.com/office/drawing/2014/main" id="{736741E9-0497-49C2-87BE-53C066B50E50}"/>
                  </a:ext>
                </a:extLst>
              </p:cNvPr>
              <p:cNvSpPr txBox="1"/>
              <p:nvPr/>
            </p:nvSpPr>
            <p:spPr>
              <a:xfrm>
                <a:off x="8796797" y="5056331"/>
                <a:ext cx="2611171" cy="1372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ts val="1500"/>
                  </a:lnSpc>
                  <a:defRPr sz="900"/>
                </a:lvl1pPr>
              </a:lstStyle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zh-CN" altLang="en-US" sz="1400" dirty="0"/>
                  <a:t>微观：营销是企业其他各项职能（如：财务、人事、生产等）的核心。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zh-CN" altLang="en-US" sz="1400" dirty="0"/>
                  <a:t>宏观：营销是一种社会经营活动过程，构成社会营销体系，满足全体社会成员各种各样的需要。</a:t>
                </a:r>
                <a:endParaRPr lang="en-US" altLang="zh-CN" sz="1400" dirty="0"/>
              </a:p>
            </p:txBody>
          </p:sp>
          <p:grpSp>
            <p:nvGrpSpPr>
              <p:cNvPr id="31" name="îš1ïďè">
                <a:extLst>
                  <a:ext uri="{FF2B5EF4-FFF2-40B4-BE49-F238E27FC236}">
                    <a16:creationId xmlns:a16="http://schemas.microsoft.com/office/drawing/2014/main" id="{16A303AD-6FCE-4B14-BAD4-8C9C623EF708}"/>
                  </a:ext>
                </a:extLst>
              </p:cNvPr>
              <p:cNvGrpSpPr/>
              <p:nvPr/>
            </p:nvGrpSpPr>
            <p:grpSpPr>
              <a:xfrm>
                <a:off x="1900620" y="3518615"/>
                <a:ext cx="410200" cy="410198"/>
                <a:chOff x="3526795" y="2235779"/>
                <a:chExt cx="410200" cy="410198"/>
              </a:xfrm>
            </p:grpSpPr>
            <p:sp>
              <p:nvSpPr>
                <p:cNvPr id="32" name="îŝḷíḋe">
                  <a:extLst>
                    <a:ext uri="{FF2B5EF4-FFF2-40B4-BE49-F238E27FC236}">
                      <a16:creationId xmlns:a16="http://schemas.microsoft.com/office/drawing/2014/main" id="{87C93556-4811-4029-935D-62A983A80C17}"/>
                    </a:ext>
                  </a:extLst>
                </p:cNvPr>
                <p:cNvSpPr/>
                <p:nvPr/>
              </p:nvSpPr>
              <p:spPr>
                <a:xfrm>
                  <a:off x="3526795" y="2235779"/>
                  <a:ext cx="410200" cy="410198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60000">
                      <a:schemeClr val="accent1"/>
                    </a:gs>
                  </a:gsLst>
                  <a:lin ang="2700000" scaled="0"/>
                </a:gradFill>
                <a:ln w="57150" cap="rnd">
                  <a:noFill/>
                  <a:prstDash val="solid"/>
                  <a:round/>
                </a:ln>
                <a:effectLst>
                  <a:outerShdw blurRad="76200" dist="50800" dir="5400000" algn="ctr" rotWithShape="0">
                    <a:schemeClr val="accent1">
                      <a:alpha val="2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8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" name="ïṧḷiḑé">
                  <a:extLst>
                    <a:ext uri="{FF2B5EF4-FFF2-40B4-BE49-F238E27FC236}">
                      <a16:creationId xmlns:a16="http://schemas.microsoft.com/office/drawing/2014/main" id="{8B73E4FC-83C1-43D7-9F0C-28AA635C6A30}"/>
                    </a:ext>
                  </a:extLst>
                </p:cNvPr>
                <p:cNvSpPr/>
                <p:nvPr/>
              </p:nvSpPr>
              <p:spPr>
                <a:xfrm>
                  <a:off x="3642895" y="2374128"/>
                  <a:ext cx="178001" cy="133500"/>
                </a:xfrm>
                <a:custGeom>
                  <a:avLst/>
                  <a:gdLst>
                    <a:gd name="connsiteX0" fmla="*/ 505433 w 533400"/>
                    <a:gd name="connsiteY0" fmla="*/ 621 h 400050"/>
                    <a:gd name="connsiteX1" fmla="*/ 534008 w 533400"/>
                    <a:gd name="connsiteY1" fmla="*/ 29196 h 400050"/>
                    <a:gd name="connsiteX2" fmla="*/ 534008 w 533400"/>
                    <a:gd name="connsiteY2" fmla="*/ 372096 h 400050"/>
                    <a:gd name="connsiteX3" fmla="*/ 505433 w 533400"/>
                    <a:gd name="connsiteY3" fmla="*/ 400671 h 400050"/>
                    <a:gd name="connsiteX4" fmla="*/ 29183 w 533400"/>
                    <a:gd name="connsiteY4" fmla="*/ 400671 h 400050"/>
                    <a:gd name="connsiteX5" fmla="*/ 608 w 533400"/>
                    <a:gd name="connsiteY5" fmla="*/ 372096 h 400050"/>
                    <a:gd name="connsiteX6" fmla="*/ 608 w 533400"/>
                    <a:gd name="connsiteY6" fmla="*/ 29196 h 400050"/>
                    <a:gd name="connsiteX7" fmla="*/ 29183 w 533400"/>
                    <a:gd name="connsiteY7" fmla="*/ 621 h 400050"/>
                    <a:gd name="connsiteX8" fmla="*/ 505433 w 533400"/>
                    <a:gd name="connsiteY8" fmla="*/ 621 h 400050"/>
                    <a:gd name="connsiteX9" fmla="*/ 391419 w 533400"/>
                    <a:gd name="connsiteY9" fmla="*/ 198646 h 400050"/>
                    <a:gd name="connsiteX10" fmla="*/ 351414 w 533400"/>
                    <a:gd name="connsiteY10" fmla="*/ 204170 h 400050"/>
                    <a:gd name="connsiteX11" fmla="*/ 351414 w 533400"/>
                    <a:gd name="connsiteY11" fmla="*/ 204170 h 400050"/>
                    <a:gd name="connsiteX12" fmla="*/ 267118 w 533400"/>
                    <a:gd name="connsiteY12" fmla="*/ 315613 h 400050"/>
                    <a:gd name="connsiteX13" fmla="*/ 264641 w 533400"/>
                    <a:gd name="connsiteY13" fmla="*/ 318470 h 400050"/>
                    <a:gd name="connsiteX14" fmla="*/ 224255 w 533400"/>
                    <a:gd name="connsiteY14" fmla="*/ 318756 h 400050"/>
                    <a:gd name="connsiteX15" fmla="*/ 224255 w 533400"/>
                    <a:gd name="connsiteY15" fmla="*/ 318756 h 400050"/>
                    <a:gd name="connsiteX16" fmla="*/ 162152 w 533400"/>
                    <a:gd name="connsiteY16" fmla="*/ 257415 h 400050"/>
                    <a:gd name="connsiteX17" fmla="*/ 160247 w 533400"/>
                    <a:gd name="connsiteY17" fmla="*/ 255701 h 400050"/>
                    <a:gd name="connsiteX18" fmla="*/ 120052 w 533400"/>
                    <a:gd name="connsiteY18" fmla="*/ 259606 h 400050"/>
                    <a:gd name="connsiteX19" fmla="*/ 120052 w 533400"/>
                    <a:gd name="connsiteY19" fmla="*/ 259606 h 400050"/>
                    <a:gd name="connsiteX20" fmla="*/ 32517 w 533400"/>
                    <a:gd name="connsiteY20" fmla="*/ 366095 h 400050"/>
                    <a:gd name="connsiteX21" fmla="*/ 30326 w 533400"/>
                    <a:gd name="connsiteY21" fmla="*/ 372096 h 400050"/>
                    <a:gd name="connsiteX22" fmla="*/ 39851 w 533400"/>
                    <a:gd name="connsiteY22" fmla="*/ 381621 h 400050"/>
                    <a:gd name="connsiteX23" fmla="*/ 39851 w 533400"/>
                    <a:gd name="connsiteY23" fmla="*/ 381621 h 400050"/>
                    <a:gd name="connsiteX24" fmla="*/ 497242 w 533400"/>
                    <a:gd name="connsiteY24" fmla="*/ 381621 h 400050"/>
                    <a:gd name="connsiteX25" fmla="*/ 502480 w 533400"/>
                    <a:gd name="connsiteY25" fmla="*/ 380002 h 400050"/>
                    <a:gd name="connsiteX26" fmla="*/ 505147 w 533400"/>
                    <a:gd name="connsiteY26" fmla="*/ 366762 h 400050"/>
                    <a:gd name="connsiteX27" fmla="*/ 505147 w 533400"/>
                    <a:gd name="connsiteY27" fmla="*/ 366762 h 400050"/>
                    <a:gd name="connsiteX28" fmla="*/ 397991 w 533400"/>
                    <a:gd name="connsiteY28" fmla="*/ 205504 h 400050"/>
                    <a:gd name="connsiteX29" fmla="*/ 391419 w 533400"/>
                    <a:gd name="connsiteY29" fmla="*/ 198646 h 400050"/>
                    <a:gd name="connsiteX30" fmla="*/ 95858 w 533400"/>
                    <a:gd name="connsiteY30" fmla="*/ 57771 h 400050"/>
                    <a:gd name="connsiteX31" fmla="*/ 57758 w 533400"/>
                    <a:gd name="connsiteY31" fmla="*/ 95871 h 400050"/>
                    <a:gd name="connsiteX32" fmla="*/ 95858 w 533400"/>
                    <a:gd name="connsiteY32" fmla="*/ 133971 h 400050"/>
                    <a:gd name="connsiteX33" fmla="*/ 133958 w 533400"/>
                    <a:gd name="connsiteY33" fmla="*/ 95871 h 400050"/>
                    <a:gd name="connsiteX34" fmla="*/ 95858 w 533400"/>
                    <a:gd name="connsiteY34" fmla="*/ 57771 h 40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33400" h="400050">
                      <a:moveTo>
                        <a:pt x="505433" y="621"/>
                      </a:moveTo>
                      <a:cubicBezTo>
                        <a:pt x="521245" y="621"/>
                        <a:pt x="534008" y="13385"/>
                        <a:pt x="534008" y="29196"/>
                      </a:cubicBezTo>
                      <a:lnTo>
                        <a:pt x="534008" y="372096"/>
                      </a:lnTo>
                      <a:cubicBezTo>
                        <a:pt x="534008" y="387907"/>
                        <a:pt x="521245" y="400671"/>
                        <a:pt x="505433" y="400671"/>
                      </a:cubicBezTo>
                      <a:lnTo>
                        <a:pt x="29183" y="400671"/>
                      </a:lnTo>
                      <a:cubicBezTo>
                        <a:pt x="13371" y="400671"/>
                        <a:pt x="608" y="387907"/>
                        <a:pt x="608" y="372096"/>
                      </a:cubicBezTo>
                      <a:lnTo>
                        <a:pt x="608" y="29196"/>
                      </a:lnTo>
                      <a:cubicBezTo>
                        <a:pt x="608" y="13385"/>
                        <a:pt x="13371" y="621"/>
                        <a:pt x="29183" y="621"/>
                      </a:cubicBezTo>
                      <a:lnTo>
                        <a:pt x="505433" y="621"/>
                      </a:lnTo>
                      <a:close/>
                      <a:moveTo>
                        <a:pt x="391419" y="198646"/>
                      </a:moveTo>
                      <a:cubicBezTo>
                        <a:pt x="378846" y="189121"/>
                        <a:pt x="360939" y="191597"/>
                        <a:pt x="351414" y="204170"/>
                      </a:cubicBezTo>
                      <a:lnTo>
                        <a:pt x="351414" y="204170"/>
                      </a:lnTo>
                      <a:lnTo>
                        <a:pt x="267118" y="315613"/>
                      </a:lnTo>
                      <a:cubicBezTo>
                        <a:pt x="266355" y="316660"/>
                        <a:pt x="265498" y="317518"/>
                        <a:pt x="264641" y="318470"/>
                      </a:cubicBezTo>
                      <a:cubicBezTo>
                        <a:pt x="253592" y="329710"/>
                        <a:pt x="235495" y="329805"/>
                        <a:pt x="224255" y="318756"/>
                      </a:cubicBezTo>
                      <a:lnTo>
                        <a:pt x="224255" y="318756"/>
                      </a:lnTo>
                      <a:lnTo>
                        <a:pt x="162152" y="257415"/>
                      </a:lnTo>
                      <a:cubicBezTo>
                        <a:pt x="161485" y="256844"/>
                        <a:pt x="160914" y="256177"/>
                        <a:pt x="160247" y="255701"/>
                      </a:cubicBezTo>
                      <a:cubicBezTo>
                        <a:pt x="148055" y="245699"/>
                        <a:pt x="130053" y="247414"/>
                        <a:pt x="120052" y="259606"/>
                      </a:cubicBezTo>
                      <a:lnTo>
                        <a:pt x="120052" y="259606"/>
                      </a:lnTo>
                      <a:lnTo>
                        <a:pt x="32517" y="366095"/>
                      </a:lnTo>
                      <a:cubicBezTo>
                        <a:pt x="31088" y="367810"/>
                        <a:pt x="30326" y="369905"/>
                        <a:pt x="30326" y="372096"/>
                      </a:cubicBezTo>
                      <a:cubicBezTo>
                        <a:pt x="30326" y="377335"/>
                        <a:pt x="34612" y="381621"/>
                        <a:pt x="39851" y="381621"/>
                      </a:cubicBezTo>
                      <a:lnTo>
                        <a:pt x="39851" y="381621"/>
                      </a:lnTo>
                      <a:lnTo>
                        <a:pt x="497242" y="381621"/>
                      </a:lnTo>
                      <a:cubicBezTo>
                        <a:pt x="499146" y="381621"/>
                        <a:pt x="500956" y="381050"/>
                        <a:pt x="502480" y="380002"/>
                      </a:cubicBezTo>
                      <a:cubicBezTo>
                        <a:pt x="506862" y="377049"/>
                        <a:pt x="508005" y="371144"/>
                        <a:pt x="505147" y="366762"/>
                      </a:cubicBezTo>
                      <a:lnTo>
                        <a:pt x="505147" y="366762"/>
                      </a:lnTo>
                      <a:lnTo>
                        <a:pt x="397991" y="205504"/>
                      </a:lnTo>
                      <a:cubicBezTo>
                        <a:pt x="396181" y="202932"/>
                        <a:pt x="393990" y="200551"/>
                        <a:pt x="391419" y="198646"/>
                      </a:cubicBezTo>
                      <a:close/>
                      <a:moveTo>
                        <a:pt x="95858" y="57771"/>
                      </a:moveTo>
                      <a:cubicBezTo>
                        <a:pt x="74808" y="57771"/>
                        <a:pt x="57758" y="74821"/>
                        <a:pt x="57758" y="95871"/>
                      </a:cubicBezTo>
                      <a:cubicBezTo>
                        <a:pt x="57758" y="116921"/>
                        <a:pt x="74808" y="133971"/>
                        <a:pt x="95858" y="133971"/>
                      </a:cubicBezTo>
                      <a:cubicBezTo>
                        <a:pt x="116908" y="133971"/>
                        <a:pt x="133958" y="116921"/>
                        <a:pt x="133958" y="95871"/>
                      </a:cubicBezTo>
                      <a:cubicBezTo>
                        <a:pt x="133958" y="74821"/>
                        <a:pt x="116908" y="57771"/>
                        <a:pt x="95858" y="577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4" name="iṩľïḑe">
                <a:extLst>
                  <a:ext uri="{FF2B5EF4-FFF2-40B4-BE49-F238E27FC236}">
                    <a16:creationId xmlns:a16="http://schemas.microsoft.com/office/drawing/2014/main" id="{3F7D50B6-8831-48A8-AB94-0EFE7BA2CB9B}"/>
                  </a:ext>
                </a:extLst>
              </p:cNvPr>
              <p:cNvGrpSpPr/>
              <p:nvPr/>
            </p:nvGrpSpPr>
            <p:grpSpPr>
              <a:xfrm>
                <a:off x="4537942" y="2780654"/>
                <a:ext cx="410200" cy="410198"/>
                <a:chOff x="4471992" y="2235779"/>
                <a:chExt cx="410200" cy="410198"/>
              </a:xfrm>
            </p:grpSpPr>
            <p:sp>
              <p:nvSpPr>
                <p:cNvPr id="35" name="îsḻíḑê">
                  <a:extLst>
                    <a:ext uri="{FF2B5EF4-FFF2-40B4-BE49-F238E27FC236}">
                      <a16:creationId xmlns:a16="http://schemas.microsoft.com/office/drawing/2014/main" id="{D0967CB1-8411-41D1-B799-ADB2BF4D6F3D}"/>
                    </a:ext>
                  </a:extLst>
                </p:cNvPr>
                <p:cNvSpPr/>
                <p:nvPr/>
              </p:nvSpPr>
              <p:spPr>
                <a:xfrm>
                  <a:off x="4471992" y="2235779"/>
                  <a:ext cx="410200" cy="410198"/>
                </a:xfrm>
                <a:prstGeom prst="ellipse">
                  <a:avLst/>
                </a:prstGeom>
                <a:gradFill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60000">
                      <a:schemeClr val="accent2"/>
                    </a:gs>
                  </a:gsLst>
                  <a:lin ang="2700000" scaled="0"/>
                </a:gradFill>
                <a:ln w="57150" cap="rnd">
                  <a:noFill/>
                  <a:prstDash val="solid"/>
                  <a:round/>
                </a:ln>
                <a:effectLst>
                  <a:outerShdw blurRad="76200" dist="50800" dir="5400000" algn="ctr" rotWithShape="0">
                    <a:schemeClr val="accent2">
                      <a:alpha val="2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" name="i$ļiḋê">
                  <a:extLst>
                    <a:ext uri="{FF2B5EF4-FFF2-40B4-BE49-F238E27FC236}">
                      <a16:creationId xmlns:a16="http://schemas.microsoft.com/office/drawing/2014/main" id="{A7F3623C-9FC6-4A63-B423-B479AB585D0F}"/>
                    </a:ext>
                  </a:extLst>
                </p:cNvPr>
                <p:cNvSpPr/>
                <p:nvPr/>
              </p:nvSpPr>
              <p:spPr>
                <a:xfrm>
                  <a:off x="4595899" y="2358227"/>
                  <a:ext cx="162386" cy="178001"/>
                </a:xfrm>
                <a:custGeom>
                  <a:avLst/>
                  <a:gdLst>
                    <a:gd name="connsiteX0" fmla="*/ 248770 w 495300"/>
                    <a:gd name="connsiteY0" fmla="*/ 621 h 542925"/>
                    <a:gd name="connsiteX1" fmla="*/ 496420 w 495300"/>
                    <a:gd name="connsiteY1" fmla="*/ 248271 h 542925"/>
                    <a:gd name="connsiteX2" fmla="*/ 323827 w 495300"/>
                    <a:gd name="connsiteY2" fmla="*/ 484396 h 542925"/>
                    <a:gd name="connsiteX3" fmla="*/ 346973 w 495300"/>
                    <a:gd name="connsiteY3" fmla="*/ 524496 h 542925"/>
                    <a:gd name="connsiteX4" fmla="*/ 420220 w 495300"/>
                    <a:gd name="connsiteY4" fmla="*/ 524496 h 542925"/>
                    <a:gd name="connsiteX5" fmla="*/ 420220 w 495300"/>
                    <a:gd name="connsiteY5" fmla="*/ 543546 h 542925"/>
                    <a:gd name="connsiteX6" fmla="*/ 77320 w 495300"/>
                    <a:gd name="connsiteY6" fmla="*/ 543546 h 542925"/>
                    <a:gd name="connsiteX7" fmla="*/ 77320 w 495300"/>
                    <a:gd name="connsiteY7" fmla="*/ 524496 h 542925"/>
                    <a:gd name="connsiteX8" fmla="*/ 150567 w 495300"/>
                    <a:gd name="connsiteY8" fmla="*/ 524496 h 542925"/>
                    <a:gd name="connsiteX9" fmla="*/ 173713 w 495300"/>
                    <a:gd name="connsiteY9" fmla="*/ 484396 h 542925"/>
                    <a:gd name="connsiteX10" fmla="*/ 1120 w 495300"/>
                    <a:gd name="connsiteY10" fmla="*/ 248271 h 542925"/>
                    <a:gd name="connsiteX11" fmla="*/ 248770 w 495300"/>
                    <a:gd name="connsiteY11" fmla="*/ 621 h 542925"/>
                    <a:gd name="connsiteX12" fmla="*/ 192763 w 495300"/>
                    <a:gd name="connsiteY12" fmla="*/ 489539 h 542925"/>
                    <a:gd name="connsiteX13" fmla="*/ 172570 w 495300"/>
                    <a:gd name="connsiteY13" fmla="*/ 524496 h 542925"/>
                    <a:gd name="connsiteX14" fmla="*/ 324970 w 495300"/>
                    <a:gd name="connsiteY14" fmla="*/ 524496 h 542925"/>
                    <a:gd name="connsiteX15" fmla="*/ 304777 w 495300"/>
                    <a:gd name="connsiteY15" fmla="*/ 489539 h 542925"/>
                    <a:gd name="connsiteX16" fmla="*/ 248770 w 495300"/>
                    <a:gd name="connsiteY16" fmla="*/ 495921 h 542925"/>
                    <a:gd name="connsiteX17" fmla="*/ 192763 w 495300"/>
                    <a:gd name="connsiteY17" fmla="*/ 489539 h 542925"/>
                    <a:gd name="connsiteX18" fmla="*/ 248770 w 495300"/>
                    <a:gd name="connsiteY18" fmla="*/ 143496 h 542925"/>
                    <a:gd name="connsiteX19" fmla="*/ 143995 w 495300"/>
                    <a:gd name="connsiteY19" fmla="*/ 248271 h 542925"/>
                    <a:gd name="connsiteX20" fmla="*/ 248770 w 495300"/>
                    <a:gd name="connsiteY20" fmla="*/ 353046 h 542925"/>
                    <a:gd name="connsiteX21" fmla="*/ 353545 w 495300"/>
                    <a:gd name="connsiteY21" fmla="*/ 248271 h 542925"/>
                    <a:gd name="connsiteX22" fmla="*/ 248770 w 495300"/>
                    <a:gd name="connsiteY22" fmla="*/ 143496 h 542925"/>
                    <a:gd name="connsiteX23" fmla="*/ 367833 w 495300"/>
                    <a:gd name="connsiteY23" fmla="*/ 114921 h 542925"/>
                    <a:gd name="connsiteX24" fmla="*/ 353545 w 495300"/>
                    <a:gd name="connsiteY24" fmla="*/ 129209 h 542925"/>
                    <a:gd name="connsiteX25" fmla="*/ 367833 w 495300"/>
                    <a:gd name="connsiteY25" fmla="*/ 143496 h 542925"/>
                    <a:gd name="connsiteX26" fmla="*/ 382120 w 495300"/>
                    <a:gd name="connsiteY26" fmla="*/ 129209 h 542925"/>
                    <a:gd name="connsiteX27" fmla="*/ 367833 w 495300"/>
                    <a:gd name="connsiteY27" fmla="*/ 114921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95300" h="542925">
                      <a:moveTo>
                        <a:pt x="248770" y="621"/>
                      </a:moveTo>
                      <a:cubicBezTo>
                        <a:pt x="385549" y="621"/>
                        <a:pt x="496420" y="111492"/>
                        <a:pt x="496420" y="248271"/>
                      </a:cubicBezTo>
                      <a:cubicBezTo>
                        <a:pt x="496420" y="358856"/>
                        <a:pt x="423935" y="452582"/>
                        <a:pt x="323827" y="484396"/>
                      </a:cubicBezTo>
                      <a:lnTo>
                        <a:pt x="346973" y="524496"/>
                      </a:lnTo>
                      <a:lnTo>
                        <a:pt x="420220" y="524496"/>
                      </a:lnTo>
                      <a:lnTo>
                        <a:pt x="420220" y="543546"/>
                      </a:lnTo>
                      <a:lnTo>
                        <a:pt x="77320" y="543546"/>
                      </a:lnTo>
                      <a:lnTo>
                        <a:pt x="77320" y="524496"/>
                      </a:lnTo>
                      <a:lnTo>
                        <a:pt x="150567" y="524496"/>
                      </a:lnTo>
                      <a:lnTo>
                        <a:pt x="173713" y="484396"/>
                      </a:lnTo>
                      <a:cubicBezTo>
                        <a:pt x="73605" y="452582"/>
                        <a:pt x="1120" y="358856"/>
                        <a:pt x="1120" y="248271"/>
                      </a:cubicBezTo>
                      <a:cubicBezTo>
                        <a:pt x="1120" y="111492"/>
                        <a:pt x="111991" y="621"/>
                        <a:pt x="248770" y="621"/>
                      </a:cubicBezTo>
                      <a:close/>
                      <a:moveTo>
                        <a:pt x="192763" y="489539"/>
                      </a:moveTo>
                      <a:lnTo>
                        <a:pt x="172570" y="524496"/>
                      </a:lnTo>
                      <a:lnTo>
                        <a:pt x="324970" y="524496"/>
                      </a:lnTo>
                      <a:lnTo>
                        <a:pt x="304777" y="489539"/>
                      </a:lnTo>
                      <a:cubicBezTo>
                        <a:pt x="286775" y="493730"/>
                        <a:pt x="268010" y="495921"/>
                        <a:pt x="248770" y="495921"/>
                      </a:cubicBezTo>
                      <a:cubicBezTo>
                        <a:pt x="229530" y="495921"/>
                        <a:pt x="210765" y="493730"/>
                        <a:pt x="192763" y="489539"/>
                      </a:cubicBezTo>
                      <a:close/>
                      <a:moveTo>
                        <a:pt x="248770" y="143496"/>
                      </a:moveTo>
                      <a:cubicBezTo>
                        <a:pt x="190858" y="143496"/>
                        <a:pt x="143995" y="190359"/>
                        <a:pt x="143995" y="248271"/>
                      </a:cubicBezTo>
                      <a:cubicBezTo>
                        <a:pt x="143995" y="306183"/>
                        <a:pt x="190858" y="353046"/>
                        <a:pt x="248770" y="353046"/>
                      </a:cubicBezTo>
                      <a:cubicBezTo>
                        <a:pt x="306682" y="353046"/>
                        <a:pt x="353545" y="306183"/>
                        <a:pt x="353545" y="248271"/>
                      </a:cubicBezTo>
                      <a:cubicBezTo>
                        <a:pt x="353545" y="190359"/>
                        <a:pt x="306682" y="143496"/>
                        <a:pt x="248770" y="143496"/>
                      </a:cubicBezTo>
                      <a:close/>
                      <a:moveTo>
                        <a:pt x="367833" y="114921"/>
                      </a:moveTo>
                      <a:cubicBezTo>
                        <a:pt x="359927" y="114921"/>
                        <a:pt x="353545" y="121303"/>
                        <a:pt x="353545" y="129209"/>
                      </a:cubicBezTo>
                      <a:cubicBezTo>
                        <a:pt x="353545" y="137114"/>
                        <a:pt x="359927" y="143496"/>
                        <a:pt x="367833" y="143496"/>
                      </a:cubicBezTo>
                      <a:cubicBezTo>
                        <a:pt x="375738" y="143496"/>
                        <a:pt x="382120" y="137114"/>
                        <a:pt x="382120" y="129209"/>
                      </a:cubicBezTo>
                      <a:cubicBezTo>
                        <a:pt x="382120" y="121303"/>
                        <a:pt x="375738" y="114921"/>
                        <a:pt x="367833" y="11492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3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7" name="iślîdè">
                <a:extLst>
                  <a:ext uri="{FF2B5EF4-FFF2-40B4-BE49-F238E27FC236}">
                    <a16:creationId xmlns:a16="http://schemas.microsoft.com/office/drawing/2014/main" id="{D9A71415-B29E-47BB-A7C8-F7B39815330E}"/>
                  </a:ext>
                </a:extLst>
              </p:cNvPr>
              <p:cNvGrpSpPr/>
              <p:nvPr/>
            </p:nvGrpSpPr>
            <p:grpSpPr>
              <a:xfrm>
                <a:off x="7190311" y="3518615"/>
                <a:ext cx="410200" cy="410198"/>
                <a:chOff x="5417189" y="2235779"/>
                <a:chExt cx="410200" cy="410198"/>
              </a:xfrm>
            </p:grpSpPr>
            <p:sp>
              <p:nvSpPr>
                <p:cNvPr id="38" name="íş1íḍè">
                  <a:extLst>
                    <a:ext uri="{FF2B5EF4-FFF2-40B4-BE49-F238E27FC236}">
                      <a16:creationId xmlns:a16="http://schemas.microsoft.com/office/drawing/2014/main" id="{9267AD5C-4323-4F60-8C3B-1EE2E2A412DB}"/>
                    </a:ext>
                  </a:extLst>
                </p:cNvPr>
                <p:cNvSpPr/>
                <p:nvPr/>
              </p:nvSpPr>
              <p:spPr>
                <a:xfrm>
                  <a:off x="5417189" y="2235779"/>
                  <a:ext cx="410200" cy="410198"/>
                </a:xfrm>
                <a:prstGeom prst="ellipse">
                  <a:avLst/>
                </a:prstGeom>
                <a:gradFill>
                  <a:gsLst>
                    <a:gs pos="0">
                      <a:schemeClr val="accent3">
                        <a:lumMod val="60000"/>
                        <a:lumOff val="40000"/>
                      </a:schemeClr>
                    </a:gs>
                    <a:gs pos="60000">
                      <a:schemeClr val="accent3"/>
                    </a:gs>
                  </a:gsLst>
                  <a:lin ang="2700000" scaled="0"/>
                </a:gradFill>
                <a:ln w="57150" cap="rnd">
                  <a:noFill/>
                  <a:prstDash val="solid"/>
                  <a:round/>
                </a:ln>
                <a:effectLst>
                  <a:outerShdw blurRad="76200" dist="50800" dir="5400000" algn="ctr" rotWithShape="0">
                    <a:schemeClr val="accent3">
                      <a:alpha val="2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8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" name="íṣliḓè">
                  <a:extLst>
                    <a:ext uri="{FF2B5EF4-FFF2-40B4-BE49-F238E27FC236}">
                      <a16:creationId xmlns:a16="http://schemas.microsoft.com/office/drawing/2014/main" id="{F0D399C9-B859-4F01-BA74-F2A5ED82DAEB}"/>
                    </a:ext>
                  </a:extLst>
                </p:cNvPr>
                <p:cNvSpPr/>
                <p:nvPr/>
              </p:nvSpPr>
              <p:spPr>
                <a:xfrm>
                  <a:off x="5533289" y="2369958"/>
                  <a:ext cx="178001" cy="148188"/>
                </a:xfrm>
                <a:custGeom>
                  <a:avLst/>
                  <a:gdLst>
                    <a:gd name="connsiteX0" fmla="*/ 483573 w 526297"/>
                    <a:gd name="connsiteY0" fmla="*/ 133971 h 438150"/>
                    <a:gd name="connsiteX1" fmla="*/ 527674 w 526297"/>
                    <a:gd name="connsiteY1" fmla="*/ 178072 h 438150"/>
                    <a:gd name="connsiteX2" fmla="*/ 527579 w 526297"/>
                    <a:gd name="connsiteY2" fmla="*/ 181501 h 438150"/>
                    <a:gd name="connsiteX3" fmla="*/ 514244 w 526297"/>
                    <a:gd name="connsiteY3" fmla="*/ 355237 h 438150"/>
                    <a:gd name="connsiteX4" fmla="*/ 485764 w 526297"/>
                    <a:gd name="connsiteY4" fmla="*/ 381621 h 438150"/>
                    <a:gd name="connsiteX5" fmla="*/ 454998 w 526297"/>
                    <a:gd name="connsiteY5" fmla="*/ 381621 h 438150"/>
                    <a:gd name="connsiteX6" fmla="*/ 454998 w 526297"/>
                    <a:gd name="connsiteY6" fmla="*/ 438771 h 438150"/>
                    <a:gd name="connsiteX7" fmla="*/ 435948 w 526297"/>
                    <a:gd name="connsiteY7" fmla="*/ 438771 h 438150"/>
                    <a:gd name="connsiteX8" fmla="*/ 435948 w 526297"/>
                    <a:gd name="connsiteY8" fmla="*/ 381621 h 438150"/>
                    <a:gd name="connsiteX9" fmla="*/ 93048 w 526297"/>
                    <a:gd name="connsiteY9" fmla="*/ 381621 h 438150"/>
                    <a:gd name="connsiteX10" fmla="*/ 93048 w 526297"/>
                    <a:gd name="connsiteY10" fmla="*/ 438771 h 438150"/>
                    <a:gd name="connsiteX11" fmla="*/ 73998 w 526297"/>
                    <a:gd name="connsiteY11" fmla="*/ 438771 h 438150"/>
                    <a:gd name="connsiteX12" fmla="*/ 73998 w 526297"/>
                    <a:gd name="connsiteY12" fmla="*/ 381621 h 438150"/>
                    <a:gd name="connsiteX13" fmla="*/ 43328 w 526297"/>
                    <a:gd name="connsiteY13" fmla="*/ 381621 h 438150"/>
                    <a:gd name="connsiteX14" fmla="*/ 14848 w 526297"/>
                    <a:gd name="connsiteY14" fmla="*/ 355237 h 438150"/>
                    <a:gd name="connsiteX15" fmla="*/ 1513 w 526297"/>
                    <a:gd name="connsiteY15" fmla="*/ 181501 h 438150"/>
                    <a:gd name="connsiteX16" fmla="*/ 42089 w 526297"/>
                    <a:gd name="connsiteY16" fmla="*/ 134162 h 438150"/>
                    <a:gd name="connsiteX17" fmla="*/ 45518 w 526297"/>
                    <a:gd name="connsiteY17" fmla="*/ 134066 h 438150"/>
                    <a:gd name="connsiteX18" fmla="*/ 101906 w 526297"/>
                    <a:gd name="connsiteY18" fmla="*/ 180834 h 438150"/>
                    <a:gd name="connsiteX19" fmla="*/ 121623 w 526297"/>
                    <a:gd name="connsiteY19" fmla="*/ 286371 h 438150"/>
                    <a:gd name="connsiteX20" fmla="*/ 407373 w 526297"/>
                    <a:gd name="connsiteY20" fmla="*/ 286371 h 438150"/>
                    <a:gd name="connsiteX21" fmla="*/ 427185 w 526297"/>
                    <a:gd name="connsiteY21" fmla="*/ 180739 h 438150"/>
                    <a:gd name="connsiteX22" fmla="*/ 483573 w 526297"/>
                    <a:gd name="connsiteY22" fmla="*/ 133971 h 438150"/>
                    <a:gd name="connsiteX23" fmla="*/ 416898 w 526297"/>
                    <a:gd name="connsiteY23" fmla="*/ 621 h 438150"/>
                    <a:gd name="connsiteX24" fmla="*/ 483573 w 526297"/>
                    <a:gd name="connsiteY24" fmla="*/ 67296 h 438150"/>
                    <a:gd name="connsiteX25" fmla="*/ 483573 w 526297"/>
                    <a:gd name="connsiteY25" fmla="*/ 115397 h 438150"/>
                    <a:gd name="connsiteX26" fmla="*/ 476429 w 526297"/>
                    <a:gd name="connsiteY26" fmla="*/ 114921 h 438150"/>
                    <a:gd name="connsiteX27" fmla="*/ 412040 w 526297"/>
                    <a:gd name="connsiteY27" fmla="*/ 166451 h 438150"/>
                    <a:gd name="connsiteX28" fmla="*/ 411564 w 526297"/>
                    <a:gd name="connsiteY28" fmla="*/ 168737 h 438150"/>
                    <a:gd name="connsiteX29" fmla="*/ 393086 w 526297"/>
                    <a:gd name="connsiteY29" fmla="*/ 267321 h 438150"/>
                    <a:gd name="connsiteX30" fmla="*/ 135911 w 526297"/>
                    <a:gd name="connsiteY30" fmla="*/ 267321 h 438150"/>
                    <a:gd name="connsiteX31" fmla="*/ 117432 w 526297"/>
                    <a:gd name="connsiteY31" fmla="*/ 168737 h 438150"/>
                    <a:gd name="connsiteX32" fmla="*/ 52567 w 526297"/>
                    <a:gd name="connsiteY32" fmla="*/ 114921 h 438150"/>
                    <a:gd name="connsiteX33" fmla="*/ 54948 w 526297"/>
                    <a:gd name="connsiteY33" fmla="*/ 67296 h 438150"/>
                    <a:gd name="connsiteX34" fmla="*/ 121623 w 526297"/>
                    <a:gd name="connsiteY34" fmla="*/ 621 h 438150"/>
                    <a:gd name="connsiteX35" fmla="*/ 416898 w 526297"/>
                    <a:gd name="connsiteY35" fmla="*/ 621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26297" h="438150">
                      <a:moveTo>
                        <a:pt x="483573" y="133971"/>
                      </a:moveTo>
                      <a:cubicBezTo>
                        <a:pt x="507957" y="133971"/>
                        <a:pt x="527674" y="153688"/>
                        <a:pt x="527674" y="178072"/>
                      </a:cubicBezTo>
                      <a:cubicBezTo>
                        <a:pt x="527674" y="179215"/>
                        <a:pt x="527674" y="180358"/>
                        <a:pt x="527579" y="181501"/>
                      </a:cubicBezTo>
                      <a:lnTo>
                        <a:pt x="514244" y="355237"/>
                      </a:lnTo>
                      <a:cubicBezTo>
                        <a:pt x="513101" y="370096"/>
                        <a:pt x="500718" y="381621"/>
                        <a:pt x="485764" y="381621"/>
                      </a:cubicBezTo>
                      <a:lnTo>
                        <a:pt x="454998" y="381621"/>
                      </a:lnTo>
                      <a:lnTo>
                        <a:pt x="454998" y="438771"/>
                      </a:lnTo>
                      <a:lnTo>
                        <a:pt x="435948" y="438771"/>
                      </a:lnTo>
                      <a:lnTo>
                        <a:pt x="435948" y="381621"/>
                      </a:lnTo>
                      <a:lnTo>
                        <a:pt x="93048" y="381621"/>
                      </a:lnTo>
                      <a:lnTo>
                        <a:pt x="93048" y="438771"/>
                      </a:lnTo>
                      <a:lnTo>
                        <a:pt x="73998" y="438771"/>
                      </a:lnTo>
                      <a:lnTo>
                        <a:pt x="73998" y="381621"/>
                      </a:lnTo>
                      <a:lnTo>
                        <a:pt x="43328" y="381621"/>
                      </a:lnTo>
                      <a:cubicBezTo>
                        <a:pt x="28373" y="381621"/>
                        <a:pt x="15991" y="370096"/>
                        <a:pt x="14848" y="355237"/>
                      </a:cubicBezTo>
                      <a:lnTo>
                        <a:pt x="1513" y="181501"/>
                      </a:lnTo>
                      <a:cubicBezTo>
                        <a:pt x="-392" y="157212"/>
                        <a:pt x="17801" y="135971"/>
                        <a:pt x="42089" y="134162"/>
                      </a:cubicBezTo>
                      <a:cubicBezTo>
                        <a:pt x="43232" y="134066"/>
                        <a:pt x="44375" y="134066"/>
                        <a:pt x="45518" y="134066"/>
                      </a:cubicBezTo>
                      <a:cubicBezTo>
                        <a:pt x="73141" y="134066"/>
                        <a:pt x="96858" y="153688"/>
                        <a:pt x="101906" y="180834"/>
                      </a:cubicBezTo>
                      <a:lnTo>
                        <a:pt x="121623" y="286371"/>
                      </a:lnTo>
                      <a:lnTo>
                        <a:pt x="407373" y="286371"/>
                      </a:lnTo>
                      <a:lnTo>
                        <a:pt x="427185" y="180739"/>
                      </a:lnTo>
                      <a:cubicBezTo>
                        <a:pt x="432233" y="153592"/>
                        <a:pt x="455951" y="133971"/>
                        <a:pt x="483573" y="133971"/>
                      </a:cubicBezTo>
                      <a:close/>
                      <a:moveTo>
                        <a:pt x="416898" y="621"/>
                      </a:moveTo>
                      <a:cubicBezTo>
                        <a:pt x="453760" y="621"/>
                        <a:pt x="483573" y="30434"/>
                        <a:pt x="483573" y="67296"/>
                      </a:cubicBezTo>
                      <a:lnTo>
                        <a:pt x="483573" y="115397"/>
                      </a:lnTo>
                      <a:cubicBezTo>
                        <a:pt x="481192" y="115112"/>
                        <a:pt x="478811" y="114921"/>
                        <a:pt x="476429" y="114921"/>
                      </a:cubicBezTo>
                      <a:cubicBezTo>
                        <a:pt x="445473" y="114921"/>
                        <a:pt x="418803" y="136448"/>
                        <a:pt x="412040" y="166451"/>
                      </a:cubicBezTo>
                      <a:lnTo>
                        <a:pt x="411564" y="168737"/>
                      </a:lnTo>
                      <a:lnTo>
                        <a:pt x="393086" y="267321"/>
                      </a:lnTo>
                      <a:lnTo>
                        <a:pt x="135911" y="267321"/>
                      </a:lnTo>
                      <a:lnTo>
                        <a:pt x="117432" y="168737"/>
                      </a:lnTo>
                      <a:cubicBezTo>
                        <a:pt x="111622" y="137495"/>
                        <a:pt x="84285" y="114921"/>
                        <a:pt x="52567" y="114921"/>
                      </a:cubicBezTo>
                      <a:lnTo>
                        <a:pt x="54948" y="67296"/>
                      </a:lnTo>
                      <a:cubicBezTo>
                        <a:pt x="54948" y="30434"/>
                        <a:pt x="84761" y="621"/>
                        <a:pt x="121623" y="621"/>
                      </a:cubicBezTo>
                      <a:lnTo>
                        <a:pt x="416898" y="6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40" name="íṩļîḍé">
                <a:extLst>
                  <a:ext uri="{FF2B5EF4-FFF2-40B4-BE49-F238E27FC236}">
                    <a16:creationId xmlns:a16="http://schemas.microsoft.com/office/drawing/2014/main" id="{4135F1AE-AAE4-41DA-B9C4-3A0F6516BF1B}"/>
                  </a:ext>
                </a:extLst>
              </p:cNvPr>
              <p:cNvGrpSpPr/>
              <p:nvPr/>
            </p:nvGrpSpPr>
            <p:grpSpPr>
              <a:xfrm>
                <a:off x="9842679" y="3518615"/>
                <a:ext cx="410200" cy="410198"/>
                <a:chOff x="6362386" y="2235779"/>
                <a:chExt cx="410200" cy="410198"/>
              </a:xfrm>
            </p:grpSpPr>
            <p:sp>
              <p:nvSpPr>
                <p:cNvPr id="41" name="ïśļidê">
                  <a:extLst>
                    <a:ext uri="{FF2B5EF4-FFF2-40B4-BE49-F238E27FC236}">
                      <a16:creationId xmlns:a16="http://schemas.microsoft.com/office/drawing/2014/main" id="{934AE3E9-B52F-43AE-BE7C-C127876A8D3E}"/>
                    </a:ext>
                  </a:extLst>
                </p:cNvPr>
                <p:cNvSpPr/>
                <p:nvPr/>
              </p:nvSpPr>
              <p:spPr>
                <a:xfrm>
                  <a:off x="6362386" y="2235779"/>
                  <a:ext cx="410200" cy="410198"/>
                </a:xfrm>
                <a:prstGeom prst="ellipse">
                  <a:avLst/>
                </a:pr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60000">
                      <a:schemeClr val="accent4"/>
                    </a:gs>
                  </a:gsLst>
                  <a:lin ang="2700000" scaled="0"/>
                </a:gradFill>
                <a:ln w="57150" cap="rnd">
                  <a:noFill/>
                  <a:prstDash val="solid"/>
                  <a:round/>
                </a:ln>
                <a:effectLst>
                  <a:outerShdw blurRad="76200" dist="50800" dir="5400000" algn="ctr" rotWithShape="0">
                    <a:schemeClr val="accent4">
                      <a:alpha val="2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8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" name="îṡ1íḍê">
                  <a:extLst>
                    <a:ext uri="{FF2B5EF4-FFF2-40B4-BE49-F238E27FC236}">
                      <a16:creationId xmlns:a16="http://schemas.microsoft.com/office/drawing/2014/main" id="{39D30D88-CC6D-4D88-82EA-87C7983E369E}"/>
                    </a:ext>
                  </a:extLst>
                </p:cNvPr>
                <p:cNvSpPr/>
                <p:nvPr/>
              </p:nvSpPr>
              <p:spPr>
                <a:xfrm>
                  <a:off x="6478486" y="2376357"/>
                  <a:ext cx="178001" cy="141741"/>
                </a:xfrm>
                <a:custGeom>
                  <a:avLst/>
                  <a:gdLst>
                    <a:gd name="connsiteX0" fmla="*/ 486767 w 514350"/>
                    <a:gd name="connsiteY0" fmla="*/ 621 h 409575"/>
                    <a:gd name="connsiteX1" fmla="*/ 515342 w 514350"/>
                    <a:gd name="connsiteY1" fmla="*/ 29196 h 409575"/>
                    <a:gd name="connsiteX2" fmla="*/ 515342 w 514350"/>
                    <a:gd name="connsiteY2" fmla="*/ 324471 h 409575"/>
                    <a:gd name="connsiteX3" fmla="*/ 486767 w 514350"/>
                    <a:gd name="connsiteY3" fmla="*/ 353046 h 409575"/>
                    <a:gd name="connsiteX4" fmla="*/ 192159 w 514350"/>
                    <a:gd name="connsiteY4" fmla="*/ 353046 h 409575"/>
                    <a:gd name="connsiteX5" fmla="*/ 115387 w 514350"/>
                    <a:gd name="connsiteY5" fmla="*/ 410196 h 409575"/>
                    <a:gd name="connsiteX6" fmla="*/ 115387 w 514350"/>
                    <a:gd name="connsiteY6" fmla="*/ 353046 h 409575"/>
                    <a:gd name="connsiteX7" fmla="*/ 29567 w 514350"/>
                    <a:gd name="connsiteY7" fmla="*/ 353046 h 409575"/>
                    <a:gd name="connsiteX8" fmla="*/ 992 w 514350"/>
                    <a:gd name="connsiteY8" fmla="*/ 324471 h 409575"/>
                    <a:gd name="connsiteX9" fmla="*/ 992 w 514350"/>
                    <a:gd name="connsiteY9" fmla="*/ 29196 h 409575"/>
                    <a:gd name="connsiteX10" fmla="*/ 29567 w 514350"/>
                    <a:gd name="connsiteY10" fmla="*/ 621 h 409575"/>
                    <a:gd name="connsiteX11" fmla="*/ 486767 w 514350"/>
                    <a:gd name="connsiteY11" fmla="*/ 621 h 409575"/>
                    <a:gd name="connsiteX12" fmla="*/ 124817 w 514350"/>
                    <a:gd name="connsiteY12" fmla="*/ 143496 h 409575"/>
                    <a:gd name="connsiteX13" fmla="*/ 91480 w 514350"/>
                    <a:gd name="connsiteY13" fmla="*/ 176834 h 409575"/>
                    <a:gd name="connsiteX14" fmla="*/ 124817 w 514350"/>
                    <a:gd name="connsiteY14" fmla="*/ 210171 h 409575"/>
                    <a:gd name="connsiteX15" fmla="*/ 158155 w 514350"/>
                    <a:gd name="connsiteY15" fmla="*/ 176834 h 409575"/>
                    <a:gd name="connsiteX16" fmla="*/ 124817 w 514350"/>
                    <a:gd name="connsiteY16" fmla="*/ 143496 h 409575"/>
                    <a:gd name="connsiteX17" fmla="*/ 258167 w 514350"/>
                    <a:gd name="connsiteY17" fmla="*/ 143496 h 409575"/>
                    <a:gd name="connsiteX18" fmla="*/ 224830 w 514350"/>
                    <a:gd name="connsiteY18" fmla="*/ 176834 h 409575"/>
                    <a:gd name="connsiteX19" fmla="*/ 258167 w 514350"/>
                    <a:gd name="connsiteY19" fmla="*/ 210171 h 409575"/>
                    <a:gd name="connsiteX20" fmla="*/ 291505 w 514350"/>
                    <a:gd name="connsiteY20" fmla="*/ 176834 h 409575"/>
                    <a:gd name="connsiteX21" fmla="*/ 258167 w 514350"/>
                    <a:gd name="connsiteY21" fmla="*/ 143496 h 409575"/>
                    <a:gd name="connsiteX22" fmla="*/ 391517 w 514350"/>
                    <a:gd name="connsiteY22" fmla="*/ 143496 h 409575"/>
                    <a:gd name="connsiteX23" fmla="*/ 358180 w 514350"/>
                    <a:gd name="connsiteY23" fmla="*/ 176834 h 409575"/>
                    <a:gd name="connsiteX24" fmla="*/ 391517 w 514350"/>
                    <a:gd name="connsiteY24" fmla="*/ 210171 h 409575"/>
                    <a:gd name="connsiteX25" fmla="*/ 424855 w 514350"/>
                    <a:gd name="connsiteY25" fmla="*/ 176834 h 409575"/>
                    <a:gd name="connsiteX26" fmla="*/ 391517 w 514350"/>
                    <a:gd name="connsiteY26" fmla="*/ 143496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14350" h="409575">
                      <a:moveTo>
                        <a:pt x="486767" y="621"/>
                      </a:moveTo>
                      <a:cubicBezTo>
                        <a:pt x="502579" y="621"/>
                        <a:pt x="515342" y="13385"/>
                        <a:pt x="515342" y="29196"/>
                      </a:cubicBezTo>
                      <a:lnTo>
                        <a:pt x="515342" y="324471"/>
                      </a:lnTo>
                      <a:cubicBezTo>
                        <a:pt x="515342" y="340282"/>
                        <a:pt x="502579" y="353046"/>
                        <a:pt x="486767" y="353046"/>
                      </a:cubicBezTo>
                      <a:lnTo>
                        <a:pt x="192159" y="353046"/>
                      </a:lnTo>
                      <a:lnTo>
                        <a:pt x="115387" y="410196"/>
                      </a:lnTo>
                      <a:lnTo>
                        <a:pt x="115387" y="353046"/>
                      </a:lnTo>
                      <a:lnTo>
                        <a:pt x="29567" y="353046"/>
                      </a:lnTo>
                      <a:cubicBezTo>
                        <a:pt x="13755" y="353046"/>
                        <a:pt x="992" y="340282"/>
                        <a:pt x="992" y="324471"/>
                      </a:cubicBezTo>
                      <a:lnTo>
                        <a:pt x="992" y="29196"/>
                      </a:lnTo>
                      <a:cubicBezTo>
                        <a:pt x="992" y="13385"/>
                        <a:pt x="13755" y="621"/>
                        <a:pt x="29567" y="621"/>
                      </a:cubicBezTo>
                      <a:lnTo>
                        <a:pt x="486767" y="621"/>
                      </a:lnTo>
                      <a:close/>
                      <a:moveTo>
                        <a:pt x="124817" y="143496"/>
                      </a:moveTo>
                      <a:cubicBezTo>
                        <a:pt x="106434" y="143496"/>
                        <a:pt x="91480" y="158450"/>
                        <a:pt x="91480" y="176834"/>
                      </a:cubicBezTo>
                      <a:cubicBezTo>
                        <a:pt x="91480" y="195217"/>
                        <a:pt x="106434" y="210171"/>
                        <a:pt x="124817" y="210171"/>
                      </a:cubicBezTo>
                      <a:cubicBezTo>
                        <a:pt x="143200" y="210171"/>
                        <a:pt x="158155" y="195217"/>
                        <a:pt x="158155" y="176834"/>
                      </a:cubicBezTo>
                      <a:cubicBezTo>
                        <a:pt x="158155" y="158450"/>
                        <a:pt x="143200" y="143496"/>
                        <a:pt x="124817" y="143496"/>
                      </a:cubicBezTo>
                      <a:close/>
                      <a:moveTo>
                        <a:pt x="258167" y="143496"/>
                      </a:moveTo>
                      <a:cubicBezTo>
                        <a:pt x="239784" y="143496"/>
                        <a:pt x="224830" y="158450"/>
                        <a:pt x="224830" y="176834"/>
                      </a:cubicBezTo>
                      <a:cubicBezTo>
                        <a:pt x="224830" y="195217"/>
                        <a:pt x="239784" y="210171"/>
                        <a:pt x="258167" y="210171"/>
                      </a:cubicBezTo>
                      <a:cubicBezTo>
                        <a:pt x="276550" y="210171"/>
                        <a:pt x="291505" y="195217"/>
                        <a:pt x="291505" y="176834"/>
                      </a:cubicBezTo>
                      <a:cubicBezTo>
                        <a:pt x="291505" y="158450"/>
                        <a:pt x="276550" y="143496"/>
                        <a:pt x="258167" y="143496"/>
                      </a:cubicBezTo>
                      <a:close/>
                      <a:moveTo>
                        <a:pt x="391517" y="143496"/>
                      </a:moveTo>
                      <a:cubicBezTo>
                        <a:pt x="373134" y="143496"/>
                        <a:pt x="358180" y="158450"/>
                        <a:pt x="358180" y="176834"/>
                      </a:cubicBezTo>
                      <a:cubicBezTo>
                        <a:pt x="358180" y="195217"/>
                        <a:pt x="373134" y="210171"/>
                        <a:pt x="391517" y="210171"/>
                      </a:cubicBezTo>
                      <a:cubicBezTo>
                        <a:pt x="409900" y="210171"/>
                        <a:pt x="424855" y="195217"/>
                        <a:pt x="424855" y="176834"/>
                      </a:cubicBezTo>
                      <a:cubicBezTo>
                        <a:pt x="424855" y="158450"/>
                        <a:pt x="409900" y="143496"/>
                        <a:pt x="391517" y="14349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3" name="íṡľíde">
                <a:extLst>
                  <a:ext uri="{FF2B5EF4-FFF2-40B4-BE49-F238E27FC236}">
                    <a16:creationId xmlns:a16="http://schemas.microsoft.com/office/drawing/2014/main" id="{8D26574D-7B9F-4CEF-AE45-16CF30CA8BF5}"/>
                  </a:ext>
                </a:extLst>
              </p:cNvPr>
              <p:cNvSpPr/>
              <p:nvPr/>
            </p:nvSpPr>
            <p:spPr>
              <a:xfrm rot="8100000">
                <a:off x="4363559" y="2611652"/>
                <a:ext cx="758966" cy="748197"/>
              </a:xfrm>
              <a:prstGeom prst="arc">
                <a:avLst>
                  <a:gd name="adj1" fmla="val 16200000"/>
                  <a:gd name="adj2" fmla="val 9646559"/>
                </a:avLst>
              </a:prstGeom>
              <a:ln w="76200" cap="rnd">
                <a:gradFill>
                  <a:gsLst>
                    <a:gs pos="100000">
                      <a:schemeClr val="tx1">
                        <a:lumMod val="50000"/>
                        <a:lumOff val="50000"/>
                        <a:alpha val="0"/>
                      </a:schemeClr>
                    </a:gs>
                    <a:gs pos="20000">
                      <a:schemeClr val="tx1">
                        <a:lumMod val="50000"/>
                        <a:lumOff val="50000"/>
                        <a:alpha val="30000"/>
                      </a:schemeClr>
                    </a:gs>
                  </a:gsLst>
                  <a:lin ang="12000000" scaled="0"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61" name="îṥḷíḑe">
                <a:extLst>
                  <a:ext uri="{FF2B5EF4-FFF2-40B4-BE49-F238E27FC236}">
                    <a16:creationId xmlns:a16="http://schemas.microsoft.com/office/drawing/2014/main" id="{3A2FC004-D48E-443C-8146-9D3F4B985CCB}"/>
                  </a:ext>
                </a:extLst>
              </p:cNvPr>
              <p:cNvSpPr txBox="1"/>
              <p:nvPr/>
            </p:nvSpPr>
            <p:spPr>
              <a:xfrm>
                <a:off x="1073072" y="1921887"/>
                <a:ext cx="10334896" cy="6856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defTabSz="913765">
                  <a:buSzPct val="25000"/>
                  <a:defRPr/>
                </a:pPr>
                <a:r>
                  <a:rPr lang="zh-CN" altLang="en-US" sz="2000" b="1" dirty="0"/>
                  <a:t>市场营销是企业以</a:t>
                </a:r>
                <a:r>
                  <a:rPr lang="zh-CN" alt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顾客需要</a:t>
                </a:r>
                <a:r>
                  <a:rPr lang="zh-CN" altLang="en-US" sz="2000" b="1" dirty="0"/>
                  <a:t>为</a:t>
                </a:r>
                <a:r>
                  <a:rPr lang="zh-CN" altLang="en-US" sz="2000" b="1" dirty="0">
                    <a:solidFill>
                      <a:schemeClr val="accent1">
                        <a:lumMod val="75000"/>
                      </a:schemeClr>
                    </a:solidFill>
                  </a:rPr>
                  <a:t>出发点</a:t>
                </a:r>
                <a:r>
                  <a:rPr lang="zh-CN" altLang="en-US" sz="2000" b="1" dirty="0"/>
                  <a:t>，综合运用</a:t>
                </a:r>
                <a:r>
                  <a:rPr lang="zh-CN" alt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各种战略与策略</a:t>
                </a:r>
                <a:r>
                  <a:rPr lang="zh-CN" altLang="en-US" sz="2000" b="1" dirty="0"/>
                  <a:t>，把商品和服务整体地销售给顾客，尽可能</a:t>
                </a:r>
                <a:r>
                  <a:rPr lang="zh-CN" alt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满足顾客需求</a:t>
                </a:r>
                <a:r>
                  <a:rPr lang="zh-CN" altLang="en-US" sz="2000" b="1" dirty="0"/>
                  <a:t>，并最终</a:t>
                </a:r>
                <a:r>
                  <a:rPr lang="zh-CN" alt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实现企业自身目标</a:t>
                </a:r>
                <a:r>
                  <a:rPr lang="zh-CN" altLang="en-US" sz="2000" b="1" dirty="0"/>
                  <a:t>的经营活动。</a:t>
                </a:r>
              </a:p>
            </p:txBody>
          </p:sp>
        </p:grpSp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5B794EE2-C538-416B-A1EE-5FAFDC5CB228}"/>
                </a:ext>
              </a:extLst>
            </p:cNvPr>
            <p:cNvSpPr txBox="1"/>
            <p:nvPr/>
          </p:nvSpPr>
          <p:spPr>
            <a:xfrm>
              <a:off x="6558393" y="1260248"/>
              <a:ext cx="8841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>
                      <a:lumMod val="75000"/>
                    </a:schemeClr>
                  </a:solidFill>
                </a:rPr>
                <a:t>手段</a:t>
              </a:r>
            </a:p>
          </p:txBody>
        </p:sp>
        <p:sp>
          <p:nvSpPr>
            <p:cNvPr id="6" name="箭头: 下 5">
              <a:extLst>
                <a:ext uri="{FF2B5EF4-FFF2-40B4-BE49-F238E27FC236}">
                  <a16:creationId xmlns:a16="http://schemas.microsoft.com/office/drawing/2014/main" id="{E81B5691-C8FC-436D-93AA-B5F8302CC0A1}"/>
                </a:ext>
              </a:extLst>
            </p:cNvPr>
            <p:cNvSpPr/>
            <p:nvPr/>
          </p:nvSpPr>
          <p:spPr>
            <a:xfrm>
              <a:off x="6815413" y="1630089"/>
              <a:ext cx="150099" cy="20005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B538203B-B98E-41A1-A9EE-9156CF6D4953}"/>
                </a:ext>
              </a:extLst>
            </p:cNvPr>
            <p:cNvSpPr txBox="1"/>
            <p:nvPr/>
          </p:nvSpPr>
          <p:spPr>
            <a:xfrm>
              <a:off x="5552827" y="2683442"/>
              <a:ext cx="8841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>
                      <a:lumMod val="75000"/>
                    </a:schemeClr>
                  </a:solidFill>
                </a:rPr>
                <a:t>目标</a:t>
              </a:r>
            </a:p>
          </p:txBody>
        </p:sp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id="{49BC3D59-5223-40DA-9BF9-6525CD77E93E}"/>
                </a:ext>
              </a:extLst>
            </p:cNvPr>
            <p:cNvCxnSpPr>
              <a:cxnSpLocks/>
              <a:stCxn id="47" idx="0"/>
            </p:cNvCxnSpPr>
            <p:nvPr/>
          </p:nvCxnSpPr>
          <p:spPr>
            <a:xfrm flipV="1">
              <a:off x="5994898" y="2469597"/>
              <a:ext cx="0" cy="2138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连接符: 肘形 9">
              <a:extLst>
                <a:ext uri="{FF2B5EF4-FFF2-40B4-BE49-F238E27FC236}">
                  <a16:creationId xmlns:a16="http://schemas.microsoft.com/office/drawing/2014/main" id="{7A7519C5-3D1D-4B48-BD47-64735EA2F005}"/>
                </a:ext>
              </a:extLst>
            </p:cNvPr>
            <p:cNvCxnSpPr>
              <a:cxnSpLocks/>
              <a:stCxn id="47" idx="1"/>
            </p:cNvCxnSpPr>
            <p:nvPr/>
          </p:nvCxnSpPr>
          <p:spPr>
            <a:xfrm rot="10800000">
              <a:off x="3777853" y="2460014"/>
              <a:ext cx="1774974" cy="423484"/>
            </a:xfrm>
            <a:prstGeom prst="bentConnector3">
              <a:avLst>
                <a:gd name="adj1" fmla="val 36222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137941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ṡḷïḑé">
            <a:extLst>
              <a:ext uri="{FF2B5EF4-FFF2-40B4-BE49-F238E27FC236}">
                <a16:creationId xmlns:a16="http://schemas.microsoft.com/office/drawing/2014/main" id="{EC091DCA-7997-F978-03A1-61EB4EBCCFFE}"/>
              </a:ext>
            </a:extLst>
          </p:cNvPr>
          <p:cNvSpPr/>
          <p:nvPr/>
        </p:nvSpPr>
        <p:spPr bwMode="auto">
          <a:xfrm rot="16200000">
            <a:off x="2678320" y="2580075"/>
            <a:ext cx="4347458" cy="1869710"/>
          </a:xfrm>
          <a:prstGeom prst="trapezoid">
            <a:avLst>
              <a:gd name="adj" fmla="val 58093"/>
            </a:avLst>
          </a:prstGeom>
          <a:gradFill>
            <a:gsLst>
              <a:gs pos="0">
                <a:schemeClr val="accent1"/>
              </a:gs>
              <a:gs pos="100000">
                <a:schemeClr val="tx2">
                  <a:alpha val="0"/>
                  <a:lumMod val="19000"/>
                  <a:lumOff val="81000"/>
                </a:schemeClr>
              </a:gs>
            </a:gsLst>
            <a:lin ang="5400000" scaled="1"/>
          </a:gra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/>
          </a:p>
        </p:txBody>
      </p:sp>
      <p:grpSp>
        <p:nvGrpSpPr>
          <p:cNvPr id="5" name="ïSḻíḋê">
            <a:extLst>
              <a:ext uri="{FF2B5EF4-FFF2-40B4-BE49-F238E27FC236}">
                <a16:creationId xmlns:a16="http://schemas.microsoft.com/office/drawing/2014/main" id="{85A4D911-4D6C-8FDD-15C9-C89C54154C3B}"/>
              </a:ext>
            </a:extLst>
          </p:cNvPr>
          <p:cNvGrpSpPr/>
          <p:nvPr/>
        </p:nvGrpSpPr>
        <p:grpSpPr>
          <a:xfrm>
            <a:off x="666850" y="2271548"/>
            <a:ext cx="3378615" cy="3082462"/>
            <a:chOff x="1454151" y="1073247"/>
            <a:chExt cx="4808538" cy="4387043"/>
          </a:xfrm>
        </p:grpSpPr>
        <p:sp>
          <p:nvSpPr>
            <p:cNvPr id="38" name="íṩḷídê">
              <a:extLst>
                <a:ext uri="{FF2B5EF4-FFF2-40B4-BE49-F238E27FC236}">
                  <a16:creationId xmlns:a16="http://schemas.microsoft.com/office/drawing/2014/main" id="{A1D7D236-D143-93CD-B392-D4DA5BAD4D4B}"/>
                </a:ext>
              </a:extLst>
            </p:cNvPr>
            <p:cNvSpPr/>
            <p:nvPr/>
          </p:nvSpPr>
          <p:spPr bwMode="auto">
            <a:xfrm>
              <a:off x="3121026" y="1073247"/>
              <a:ext cx="1285876" cy="4387043"/>
            </a:xfrm>
            <a:custGeom>
              <a:avLst/>
              <a:gdLst>
                <a:gd name="T0" fmla="*/ 1764 w 4053"/>
                <a:gd name="T1" fmla="*/ 0 h 16197"/>
                <a:gd name="T2" fmla="*/ 2323 w 4053"/>
                <a:gd name="T3" fmla="*/ 0 h 16197"/>
                <a:gd name="T4" fmla="*/ 2323 w 4053"/>
                <a:gd name="T5" fmla="*/ 892 h 16197"/>
                <a:gd name="T6" fmla="*/ 1764 w 4053"/>
                <a:gd name="T7" fmla="*/ 892 h 16197"/>
                <a:gd name="T8" fmla="*/ 1764 w 4053"/>
                <a:gd name="T9" fmla="*/ 0 h 16197"/>
                <a:gd name="T10" fmla="*/ 1831 w 4053"/>
                <a:gd name="T11" fmla="*/ 11317 h 16197"/>
                <a:gd name="T12" fmla="*/ 2256 w 4053"/>
                <a:gd name="T13" fmla="*/ 11317 h 16197"/>
                <a:gd name="T14" fmla="*/ 2256 w 4053"/>
                <a:gd name="T15" fmla="*/ 13709 h 16197"/>
                <a:gd name="T16" fmla="*/ 4053 w 4053"/>
                <a:gd name="T17" fmla="*/ 15988 h 16197"/>
                <a:gd name="T18" fmla="*/ 3787 w 4053"/>
                <a:gd name="T19" fmla="*/ 16197 h 16197"/>
                <a:gd name="T20" fmla="*/ 2256 w 4053"/>
                <a:gd name="T21" fmla="*/ 14256 h 16197"/>
                <a:gd name="T22" fmla="*/ 2256 w 4053"/>
                <a:gd name="T23" fmla="*/ 16151 h 16197"/>
                <a:gd name="T24" fmla="*/ 1831 w 4053"/>
                <a:gd name="T25" fmla="*/ 16151 h 16197"/>
                <a:gd name="T26" fmla="*/ 1831 w 4053"/>
                <a:gd name="T27" fmla="*/ 14215 h 16197"/>
                <a:gd name="T28" fmla="*/ 266 w 4053"/>
                <a:gd name="T29" fmla="*/ 16197 h 16197"/>
                <a:gd name="T30" fmla="*/ 0 w 4053"/>
                <a:gd name="T31" fmla="*/ 15988 h 16197"/>
                <a:gd name="T32" fmla="*/ 1831 w 4053"/>
                <a:gd name="T33" fmla="*/ 13668 h 16197"/>
                <a:gd name="T34" fmla="*/ 1831 w 4053"/>
                <a:gd name="T35" fmla="*/ 11317 h 16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53" h="16197">
                  <a:moveTo>
                    <a:pt x="1764" y="0"/>
                  </a:moveTo>
                  <a:lnTo>
                    <a:pt x="2323" y="0"/>
                  </a:lnTo>
                  <a:lnTo>
                    <a:pt x="2323" y="892"/>
                  </a:lnTo>
                  <a:lnTo>
                    <a:pt x="1764" y="892"/>
                  </a:lnTo>
                  <a:lnTo>
                    <a:pt x="1764" y="0"/>
                  </a:lnTo>
                  <a:close/>
                  <a:moveTo>
                    <a:pt x="1831" y="11317"/>
                  </a:moveTo>
                  <a:lnTo>
                    <a:pt x="2256" y="11317"/>
                  </a:lnTo>
                  <a:lnTo>
                    <a:pt x="2256" y="13709"/>
                  </a:lnTo>
                  <a:lnTo>
                    <a:pt x="4053" y="15988"/>
                  </a:lnTo>
                  <a:lnTo>
                    <a:pt x="3787" y="16197"/>
                  </a:lnTo>
                  <a:lnTo>
                    <a:pt x="2256" y="14256"/>
                  </a:lnTo>
                  <a:lnTo>
                    <a:pt x="2256" y="16151"/>
                  </a:lnTo>
                  <a:lnTo>
                    <a:pt x="1831" y="16151"/>
                  </a:lnTo>
                  <a:lnTo>
                    <a:pt x="1831" y="14215"/>
                  </a:lnTo>
                  <a:lnTo>
                    <a:pt x="266" y="16197"/>
                  </a:lnTo>
                  <a:lnTo>
                    <a:pt x="0" y="15988"/>
                  </a:lnTo>
                  <a:lnTo>
                    <a:pt x="1831" y="13668"/>
                  </a:lnTo>
                  <a:lnTo>
                    <a:pt x="1831" y="113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íśľïdé">
              <a:extLst>
                <a:ext uri="{FF2B5EF4-FFF2-40B4-BE49-F238E27FC236}">
                  <a16:creationId xmlns:a16="http://schemas.microsoft.com/office/drawing/2014/main" id="{9E00DA31-75C7-2B05-91E8-5B4CD3E563DA}"/>
                </a:ext>
              </a:extLst>
            </p:cNvPr>
            <p:cNvSpPr/>
            <p:nvPr/>
          </p:nvSpPr>
          <p:spPr bwMode="auto">
            <a:xfrm>
              <a:off x="1454151" y="1196975"/>
              <a:ext cx="4808538" cy="3309938"/>
            </a:xfrm>
            <a:custGeom>
              <a:avLst/>
              <a:gdLst>
                <a:gd name="T0" fmla="*/ 233 w 15146"/>
                <a:gd name="T1" fmla="*/ 466 h 10425"/>
                <a:gd name="T2" fmla="*/ 186 w 15146"/>
                <a:gd name="T3" fmla="*/ 460 h 10425"/>
                <a:gd name="T4" fmla="*/ 142 w 15146"/>
                <a:gd name="T5" fmla="*/ 447 h 10425"/>
                <a:gd name="T6" fmla="*/ 68 w 15146"/>
                <a:gd name="T7" fmla="*/ 397 h 10425"/>
                <a:gd name="T8" fmla="*/ 19 w 15146"/>
                <a:gd name="T9" fmla="*/ 323 h 10425"/>
                <a:gd name="T10" fmla="*/ 5 w 15146"/>
                <a:gd name="T11" fmla="*/ 279 h 10425"/>
                <a:gd name="T12" fmla="*/ 0 w 15146"/>
                <a:gd name="T13" fmla="*/ 233 h 10425"/>
                <a:gd name="T14" fmla="*/ 3 w 15146"/>
                <a:gd name="T15" fmla="*/ 197 h 10425"/>
                <a:gd name="T16" fmla="*/ 15 w 15146"/>
                <a:gd name="T17" fmla="*/ 154 h 10425"/>
                <a:gd name="T18" fmla="*/ 54 w 15146"/>
                <a:gd name="T19" fmla="*/ 85 h 10425"/>
                <a:gd name="T20" fmla="*/ 123 w 15146"/>
                <a:gd name="T21" fmla="*/ 28 h 10425"/>
                <a:gd name="T22" fmla="*/ 175 w 15146"/>
                <a:gd name="T23" fmla="*/ 8 h 10425"/>
                <a:gd name="T24" fmla="*/ 221 w 15146"/>
                <a:gd name="T25" fmla="*/ 1 h 10425"/>
                <a:gd name="T26" fmla="*/ 14938 w 15146"/>
                <a:gd name="T27" fmla="*/ 2 h 10425"/>
                <a:gd name="T28" fmla="*/ 14983 w 15146"/>
                <a:gd name="T29" fmla="*/ 11 h 10425"/>
                <a:gd name="T30" fmla="*/ 15044 w 15146"/>
                <a:gd name="T31" fmla="*/ 40 h 10425"/>
                <a:gd name="T32" fmla="*/ 15106 w 15146"/>
                <a:gd name="T33" fmla="*/ 104 h 10425"/>
                <a:gd name="T34" fmla="*/ 15135 w 15146"/>
                <a:gd name="T35" fmla="*/ 164 h 10425"/>
                <a:gd name="T36" fmla="*/ 15145 w 15146"/>
                <a:gd name="T37" fmla="*/ 209 h 10425"/>
                <a:gd name="T38" fmla="*/ 15146 w 15146"/>
                <a:gd name="T39" fmla="*/ 245 h 10425"/>
                <a:gd name="T40" fmla="*/ 15138 w 15146"/>
                <a:gd name="T41" fmla="*/ 291 h 10425"/>
                <a:gd name="T42" fmla="*/ 15118 w 15146"/>
                <a:gd name="T43" fmla="*/ 343 h 10425"/>
                <a:gd name="T44" fmla="*/ 15061 w 15146"/>
                <a:gd name="T45" fmla="*/ 412 h 10425"/>
                <a:gd name="T46" fmla="*/ 14993 w 15146"/>
                <a:gd name="T47" fmla="*/ 451 h 10425"/>
                <a:gd name="T48" fmla="*/ 14949 w 15146"/>
                <a:gd name="T49" fmla="*/ 462 h 10425"/>
                <a:gd name="T50" fmla="*/ 14729 w 15146"/>
                <a:gd name="T51" fmla="*/ 466 h 10425"/>
                <a:gd name="T52" fmla="*/ 14938 w 15146"/>
                <a:gd name="T53" fmla="*/ 9960 h 10425"/>
                <a:gd name="T54" fmla="*/ 14983 w 15146"/>
                <a:gd name="T55" fmla="*/ 9970 h 10425"/>
                <a:gd name="T56" fmla="*/ 15044 w 15146"/>
                <a:gd name="T57" fmla="*/ 9999 h 10425"/>
                <a:gd name="T58" fmla="*/ 15106 w 15146"/>
                <a:gd name="T59" fmla="*/ 10062 h 10425"/>
                <a:gd name="T60" fmla="*/ 15135 w 15146"/>
                <a:gd name="T61" fmla="*/ 10123 h 10425"/>
                <a:gd name="T62" fmla="*/ 15145 w 15146"/>
                <a:gd name="T63" fmla="*/ 10168 h 10425"/>
                <a:gd name="T64" fmla="*/ 15146 w 15146"/>
                <a:gd name="T65" fmla="*/ 10203 h 10425"/>
                <a:gd name="T66" fmla="*/ 15138 w 15146"/>
                <a:gd name="T67" fmla="*/ 10249 h 10425"/>
                <a:gd name="T68" fmla="*/ 15118 w 15146"/>
                <a:gd name="T69" fmla="*/ 10303 h 10425"/>
                <a:gd name="T70" fmla="*/ 15061 w 15146"/>
                <a:gd name="T71" fmla="*/ 10371 h 10425"/>
                <a:gd name="T72" fmla="*/ 14993 w 15146"/>
                <a:gd name="T73" fmla="*/ 10410 h 10425"/>
                <a:gd name="T74" fmla="*/ 14949 w 15146"/>
                <a:gd name="T75" fmla="*/ 10421 h 10425"/>
                <a:gd name="T76" fmla="*/ 233 w 15146"/>
                <a:gd name="T77" fmla="*/ 10425 h 10425"/>
                <a:gd name="T78" fmla="*/ 186 w 15146"/>
                <a:gd name="T79" fmla="*/ 10419 h 10425"/>
                <a:gd name="T80" fmla="*/ 142 w 15146"/>
                <a:gd name="T81" fmla="*/ 10406 h 10425"/>
                <a:gd name="T82" fmla="*/ 68 w 15146"/>
                <a:gd name="T83" fmla="*/ 10356 h 10425"/>
                <a:gd name="T84" fmla="*/ 19 w 15146"/>
                <a:gd name="T85" fmla="*/ 10282 h 10425"/>
                <a:gd name="T86" fmla="*/ 5 w 15146"/>
                <a:gd name="T87" fmla="*/ 10238 h 10425"/>
                <a:gd name="T88" fmla="*/ 0 w 15146"/>
                <a:gd name="T89" fmla="*/ 10191 h 10425"/>
                <a:gd name="T90" fmla="*/ 3 w 15146"/>
                <a:gd name="T91" fmla="*/ 10156 h 10425"/>
                <a:gd name="T92" fmla="*/ 15 w 15146"/>
                <a:gd name="T93" fmla="*/ 10112 h 10425"/>
                <a:gd name="T94" fmla="*/ 54 w 15146"/>
                <a:gd name="T95" fmla="*/ 10044 h 10425"/>
                <a:gd name="T96" fmla="*/ 123 w 15146"/>
                <a:gd name="T97" fmla="*/ 9987 h 10425"/>
                <a:gd name="T98" fmla="*/ 175 w 15146"/>
                <a:gd name="T99" fmla="*/ 9967 h 10425"/>
                <a:gd name="T100" fmla="*/ 221 w 15146"/>
                <a:gd name="T101" fmla="*/ 9959 h 10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146" h="10425">
                  <a:moveTo>
                    <a:pt x="233" y="9959"/>
                  </a:moveTo>
                  <a:lnTo>
                    <a:pt x="418" y="9959"/>
                  </a:lnTo>
                  <a:lnTo>
                    <a:pt x="418" y="466"/>
                  </a:lnTo>
                  <a:lnTo>
                    <a:pt x="233" y="466"/>
                  </a:lnTo>
                  <a:lnTo>
                    <a:pt x="221" y="466"/>
                  </a:lnTo>
                  <a:lnTo>
                    <a:pt x="209" y="465"/>
                  </a:lnTo>
                  <a:lnTo>
                    <a:pt x="198" y="462"/>
                  </a:lnTo>
                  <a:lnTo>
                    <a:pt x="186" y="460"/>
                  </a:lnTo>
                  <a:lnTo>
                    <a:pt x="175" y="458"/>
                  </a:lnTo>
                  <a:lnTo>
                    <a:pt x="164" y="455"/>
                  </a:lnTo>
                  <a:lnTo>
                    <a:pt x="153" y="451"/>
                  </a:lnTo>
                  <a:lnTo>
                    <a:pt x="142" y="447"/>
                  </a:lnTo>
                  <a:lnTo>
                    <a:pt x="123" y="437"/>
                  </a:lnTo>
                  <a:lnTo>
                    <a:pt x="103" y="425"/>
                  </a:lnTo>
                  <a:lnTo>
                    <a:pt x="85" y="412"/>
                  </a:lnTo>
                  <a:lnTo>
                    <a:pt x="68" y="397"/>
                  </a:lnTo>
                  <a:lnTo>
                    <a:pt x="54" y="381"/>
                  </a:lnTo>
                  <a:lnTo>
                    <a:pt x="40" y="363"/>
                  </a:lnTo>
                  <a:lnTo>
                    <a:pt x="29" y="343"/>
                  </a:lnTo>
                  <a:lnTo>
                    <a:pt x="19" y="323"/>
                  </a:lnTo>
                  <a:lnTo>
                    <a:pt x="15" y="313"/>
                  </a:lnTo>
                  <a:lnTo>
                    <a:pt x="10" y="302"/>
                  </a:lnTo>
                  <a:lnTo>
                    <a:pt x="8" y="291"/>
                  </a:lnTo>
                  <a:lnTo>
                    <a:pt x="5" y="279"/>
                  </a:lnTo>
                  <a:lnTo>
                    <a:pt x="3" y="268"/>
                  </a:lnTo>
                  <a:lnTo>
                    <a:pt x="2" y="256"/>
                  </a:lnTo>
                  <a:lnTo>
                    <a:pt x="0" y="245"/>
                  </a:lnTo>
                  <a:lnTo>
                    <a:pt x="0" y="233"/>
                  </a:lnTo>
                  <a:lnTo>
                    <a:pt x="0" y="233"/>
                  </a:lnTo>
                  <a:lnTo>
                    <a:pt x="0" y="221"/>
                  </a:lnTo>
                  <a:lnTo>
                    <a:pt x="2" y="209"/>
                  </a:lnTo>
                  <a:lnTo>
                    <a:pt x="3" y="197"/>
                  </a:lnTo>
                  <a:lnTo>
                    <a:pt x="5" y="186"/>
                  </a:lnTo>
                  <a:lnTo>
                    <a:pt x="8" y="174"/>
                  </a:lnTo>
                  <a:lnTo>
                    <a:pt x="10" y="164"/>
                  </a:lnTo>
                  <a:lnTo>
                    <a:pt x="15" y="154"/>
                  </a:lnTo>
                  <a:lnTo>
                    <a:pt x="19" y="143"/>
                  </a:lnTo>
                  <a:lnTo>
                    <a:pt x="29" y="122"/>
                  </a:lnTo>
                  <a:lnTo>
                    <a:pt x="40" y="104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5" y="53"/>
                  </a:lnTo>
                  <a:lnTo>
                    <a:pt x="103" y="40"/>
                  </a:lnTo>
                  <a:lnTo>
                    <a:pt x="123" y="28"/>
                  </a:lnTo>
                  <a:lnTo>
                    <a:pt x="142" y="19"/>
                  </a:lnTo>
                  <a:lnTo>
                    <a:pt x="153" y="14"/>
                  </a:lnTo>
                  <a:lnTo>
                    <a:pt x="164" y="11"/>
                  </a:lnTo>
                  <a:lnTo>
                    <a:pt x="175" y="8"/>
                  </a:lnTo>
                  <a:lnTo>
                    <a:pt x="186" y="5"/>
                  </a:lnTo>
                  <a:lnTo>
                    <a:pt x="198" y="3"/>
                  </a:lnTo>
                  <a:lnTo>
                    <a:pt x="209" y="2"/>
                  </a:lnTo>
                  <a:lnTo>
                    <a:pt x="221" y="1"/>
                  </a:lnTo>
                  <a:lnTo>
                    <a:pt x="233" y="0"/>
                  </a:lnTo>
                  <a:lnTo>
                    <a:pt x="14914" y="0"/>
                  </a:lnTo>
                  <a:lnTo>
                    <a:pt x="14926" y="1"/>
                  </a:lnTo>
                  <a:lnTo>
                    <a:pt x="14938" y="2"/>
                  </a:lnTo>
                  <a:lnTo>
                    <a:pt x="14949" y="3"/>
                  </a:lnTo>
                  <a:lnTo>
                    <a:pt x="14961" y="5"/>
                  </a:lnTo>
                  <a:lnTo>
                    <a:pt x="14972" y="8"/>
                  </a:lnTo>
                  <a:lnTo>
                    <a:pt x="14983" y="11"/>
                  </a:lnTo>
                  <a:lnTo>
                    <a:pt x="14993" y="14"/>
                  </a:lnTo>
                  <a:lnTo>
                    <a:pt x="15004" y="19"/>
                  </a:lnTo>
                  <a:lnTo>
                    <a:pt x="15024" y="28"/>
                  </a:lnTo>
                  <a:lnTo>
                    <a:pt x="15044" y="40"/>
                  </a:lnTo>
                  <a:lnTo>
                    <a:pt x="15061" y="53"/>
                  </a:lnTo>
                  <a:lnTo>
                    <a:pt x="15077" y="69"/>
                  </a:lnTo>
                  <a:lnTo>
                    <a:pt x="15093" y="85"/>
                  </a:lnTo>
                  <a:lnTo>
                    <a:pt x="15106" y="104"/>
                  </a:lnTo>
                  <a:lnTo>
                    <a:pt x="15118" y="122"/>
                  </a:lnTo>
                  <a:lnTo>
                    <a:pt x="15127" y="143"/>
                  </a:lnTo>
                  <a:lnTo>
                    <a:pt x="15132" y="154"/>
                  </a:lnTo>
                  <a:lnTo>
                    <a:pt x="15135" y="164"/>
                  </a:lnTo>
                  <a:lnTo>
                    <a:pt x="15138" y="174"/>
                  </a:lnTo>
                  <a:lnTo>
                    <a:pt x="15142" y="186"/>
                  </a:lnTo>
                  <a:lnTo>
                    <a:pt x="15144" y="197"/>
                  </a:lnTo>
                  <a:lnTo>
                    <a:pt x="15145" y="209"/>
                  </a:lnTo>
                  <a:lnTo>
                    <a:pt x="15146" y="221"/>
                  </a:lnTo>
                  <a:lnTo>
                    <a:pt x="15146" y="233"/>
                  </a:lnTo>
                  <a:lnTo>
                    <a:pt x="15146" y="233"/>
                  </a:lnTo>
                  <a:lnTo>
                    <a:pt x="15146" y="245"/>
                  </a:lnTo>
                  <a:lnTo>
                    <a:pt x="15145" y="256"/>
                  </a:lnTo>
                  <a:lnTo>
                    <a:pt x="15144" y="268"/>
                  </a:lnTo>
                  <a:lnTo>
                    <a:pt x="15142" y="279"/>
                  </a:lnTo>
                  <a:lnTo>
                    <a:pt x="15138" y="291"/>
                  </a:lnTo>
                  <a:lnTo>
                    <a:pt x="15135" y="302"/>
                  </a:lnTo>
                  <a:lnTo>
                    <a:pt x="15132" y="313"/>
                  </a:lnTo>
                  <a:lnTo>
                    <a:pt x="15127" y="323"/>
                  </a:lnTo>
                  <a:lnTo>
                    <a:pt x="15118" y="343"/>
                  </a:lnTo>
                  <a:lnTo>
                    <a:pt x="15106" y="363"/>
                  </a:lnTo>
                  <a:lnTo>
                    <a:pt x="15093" y="381"/>
                  </a:lnTo>
                  <a:lnTo>
                    <a:pt x="15077" y="397"/>
                  </a:lnTo>
                  <a:lnTo>
                    <a:pt x="15061" y="412"/>
                  </a:lnTo>
                  <a:lnTo>
                    <a:pt x="15044" y="425"/>
                  </a:lnTo>
                  <a:lnTo>
                    <a:pt x="15024" y="437"/>
                  </a:lnTo>
                  <a:lnTo>
                    <a:pt x="15004" y="447"/>
                  </a:lnTo>
                  <a:lnTo>
                    <a:pt x="14993" y="451"/>
                  </a:lnTo>
                  <a:lnTo>
                    <a:pt x="14983" y="455"/>
                  </a:lnTo>
                  <a:lnTo>
                    <a:pt x="14972" y="458"/>
                  </a:lnTo>
                  <a:lnTo>
                    <a:pt x="14961" y="460"/>
                  </a:lnTo>
                  <a:lnTo>
                    <a:pt x="14949" y="462"/>
                  </a:lnTo>
                  <a:lnTo>
                    <a:pt x="14938" y="465"/>
                  </a:lnTo>
                  <a:lnTo>
                    <a:pt x="14926" y="466"/>
                  </a:lnTo>
                  <a:lnTo>
                    <a:pt x="14914" y="466"/>
                  </a:lnTo>
                  <a:lnTo>
                    <a:pt x="14729" y="466"/>
                  </a:lnTo>
                  <a:lnTo>
                    <a:pt x="14729" y="9959"/>
                  </a:lnTo>
                  <a:lnTo>
                    <a:pt x="14914" y="9959"/>
                  </a:lnTo>
                  <a:lnTo>
                    <a:pt x="14926" y="9959"/>
                  </a:lnTo>
                  <a:lnTo>
                    <a:pt x="14938" y="9960"/>
                  </a:lnTo>
                  <a:lnTo>
                    <a:pt x="14949" y="9962"/>
                  </a:lnTo>
                  <a:lnTo>
                    <a:pt x="14961" y="9964"/>
                  </a:lnTo>
                  <a:lnTo>
                    <a:pt x="14972" y="9967"/>
                  </a:lnTo>
                  <a:lnTo>
                    <a:pt x="14983" y="9970"/>
                  </a:lnTo>
                  <a:lnTo>
                    <a:pt x="14993" y="9973"/>
                  </a:lnTo>
                  <a:lnTo>
                    <a:pt x="15004" y="9978"/>
                  </a:lnTo>
                  <a:lnTo>
                    <a:pt x="15024" y="9987"/>
                  </a:lnTo>
                  <a:lnTo>
                    <a:pt x="15044" y="9999"/>
                  </a:lnTo>
                  <a:lnTo>
                    <a:pt x="15061" y="10012"/>
                  </a:lnTo>
                  <a:lnTo>
                    <a:pt x="15077" y="10028"/>
                  </a:lnTo>
                  <a:lnTo>
                    <a:pt x="15093" y="10044"/>
                  </a:lnTo>
                  <a:lnTo>
                    <a:pt x="15106" y="10062"/>
                  </a:lnTo>
                  <a:lnTo>
                    <a:pt x="15118" y="10081"/>
                  </a:lnTo>
                  <a:lnTo>
                    <a:pt x="15127" y="10102"/>
                  </a:lnTo>
                  <a:lnTo>
                    <a:pt x="15132" y="10112"/>
                  </a:lnTo>
                  <a:lnTo>
                    <a:pt x="15135" y="10123"/>
                  </a:lnTo>
                  <a:lnTo>
                    <a:pt x="15138" y="10133"/>
                  </a:lnTo>
                  <a:lnTo>
                    <a:pt x="15142" y="10145"/>
                  </a:lnTo>
                  <a:lnTo>
                    <a:pt x="15144" y="10156"/>
                  </a:lnTo>
                  <a:lnTo>
                    <a:pt x="15145" y="10168"/>
                  </a:lnTo>
                  <a:lnTo>
                    <a:pt x="15146" y="10179"/>
                  </a:lnTo>
                  <a:lnTo>
                    <a:pt x="15146" y="10191"/>
                  </a:lnTo>
                  <a:lnTo>
                    <a:pt x="15146" y="10191"/>
                  </a:lnTo>
                  <a:lnTo>
                    <a:pt x="15146" y="10203"/>
                  </a:lnTo>
                  <a:lnTo>
                    <a:pt x="15145" y="10215"/>
                  </a:lnTo>
                  <a:lnTo>
                    <a:pt x="15144" y="10227"/>
                  </a:lnTo>
                  <a:lnTo>
                    <a:pt x="15142" y="10238"/>
                  </a:lnTo>
                  <a:lnTo>
                    <a:pt x="15138" y="10249"/>
                  </a:lnTo>
                  <a:lnTo>
                    <a:pt x="15135" y="10261"/>
                  </a:lnTo>
                  <a:lnTo>
                    <a:pt x="15132" y="10271"/>
                  </a:lnTo>
                  <a:lnTo>
                    <a:pt x="15127" y="10282"/>
                  </a:lnTo>
                  <a:lnTo>
                    <a:pt x="15118" y="10303"/>
                  </a:lnTo>
                  <a:lnTo>
                    <a:pt x="15106" y="10321"/>
                  </a:lnTo>
                  <a:lnTo>
                    <a:pt x="15093" y="10340"/>
                  </a:lnTo>
                  <a:lnTo>
                    <a:pt x="15077" y="10356"/>
                  </a:lnTo>
                  <a:lnTo>
                    <a:pt x="15061" y="10371"/>
                  </a:lnTo>
                  <a:lnTo>
                    <a:pt x="15044" y="10384"/>
                  </a:lnTo>
                  <a:lnTo>
                    <a:pt x="15024" y="10396"/>
                  </a:lnTo>
                  <a:lnTo>
                    <a:pt x="15004" y="10406"/>
                  </a:lnTo>
                  <a:lnTo>
                    <a:pt x="14993" y="10410"/>
                  </a:lnTo>
                  <a:lnTo>
                    <a:pt x="14983" y="10414"/>
                  </a:lnTo>
                  <a:lnTo>
                    <a:pt x="14972" y="10417"/>
                  </a:lnTo>
                  <a:lnTo>
                    <a:pt x="14961" y="10419"/>
                  </a:lnTo>
                  <a:lnTo>
                    <a:pt x="14949" y="10421"/>
                  </a:lnTo>
                  <a:lnTo>
                    <a:pt x="14938" y="10422"/>
                  </a:lnTo>
                  <a:lnTo>
                    <a:pt x="14926" y="10424"/>
                  </a:lnTo>
                  <a:lnTo>
                    <a:pt x="14914" y="10425"/>
                  </a:lnTo>
                  <a:lnTo>
                    <a:pt x="233" y="10425"/>
                  </a:lnTo>
                  <a:lnTo>
                    <a:pt x="221" y="10424"/>
                  </a:lnTo>
                  <a:lnTo>
                    <a:pt x="209" y="10422"/>
                  </a:lnTo>
                  <a:lnTo>
                    <a:pt x="198" y="10421"/>
                  </a:lnTo>
                  <a:lnTo>
                    <a:pt x="186" y="10419"/>
                  </a:lnTo>
                  <a:lnTo>
                    <a:pt x="175" y="10417"/>
                  </a:lnTo>
                  <a:lnTo>
                    <a:pt x="164" y="10414"/>
                  </a:lnTo>
                  <a:lnTo>
                    <a:pt x="153" y="10410"/>
                  </a:lnTo>
                  <a:lnTo>
                    <a:pt x="142" y="10406"/>
                  </a:lnTo>
                  <a:lnTo>
                    <a:pt x="123" y="10396"/>
                  </a:lnTo>
                  <a:lnTo>
                    <a:pt x="103" y="10384"/>
                  </a:lnTo>
                  <a:lnTo>
                    <a:pt x="85" y="10371"/>
                  </a:lnTo>
                  <a:lnTo>
                    <a:pt x="68" y="10356"/>
                  </a:lnTo>
                  <a:lnTo>
                    <a:pt x="54" y="10340"/>
                  </a:lnTo>
                  <a:lnTo>
                    <a:pt x="40" y="10321"/>
                  </a:lnTo>
                  <a:lnTo>
                    <a:pt x="29" y="10303"/>
                  </a:lnTo>
                  <a:lnTo>
                    <a:pt x="19" y="10282"/>
                  </a:lnTo>
                  <a:lnTo>
                    <a:pt x="15" y="10271"/>
                  </a:lnTo>
                  <a:lnTo>
                    <a:pt x="10" y="10261"/>
                  </a:lnTo>
                  <a:lnTo>
                    <a:pt x="8" y="10249"/>
                  </a:lnTo>
                  <a:lnTo>
                    <a:pt x="5" y="10238"/>
                  </a:lnTo>
                  <a:lnTo>
                    <a:pt x="3" y="10227"/>
                  </a:lnTo>
                  <a:lnTo>
                    <a:pt x="2" y="10215"/>
                  </a:lnTo>
                  <a:lnTo>
                    <a:pt x="0" y="10203"/>
                  </a:lnTo>
                  <a:lnTo>
                    <a:pt x="0" y="10191"/>
                  </a:lnTo>
                  <a:lnTo>
                    <a:pt x="0" y="10191"/>
                  </a:lnTo>
                  <a:lnTo>
                    <a:pt x="0" y="10179"/>
                  </a:lnTo>
                  <a:lnTo>
                    <a:pt x="2" y="10168"/>
                  </a:lnTo>
                  <a:lnTo>
                    <a:pt x="3" y="10156"/>
                  </a:lnTo>
                  <a:lnTo>
                    <a:pt x="5" y="10145"/>
                  </a:lnTo>
                  <a:lnTo>
                    <a:pt x="8" y="10133"/>
                  </a:lnTo>
                  <a:lnTo>
                    <a:pt x="10" y="10123"/>
                  </a:lnTo>
                  <a:lnTo>
                    <a:pt x="15" y="10112"/>
                  </a:lnTo>
                  <a:lnTo>
                    <a:pt x="19" y="10102"/>
                  </a:lnTo>
                  <a:lnTo>
                    <a:pt x="29" y="10081"/>
                  </a:lnTo>
                  <a:lnTo>
                    <a:pt x="40" y="10062"/>
                  </a:lnTo>
                  <a:lnTo>
                    <a:pt x="54" y="10044"/>
                  </a:lnTo>
                  <a:lnTo>
                    <a:pt x="68" y="10028"/>
                  </a:lnTo>
                  <a:lnTo>
                    <a:pt x="85" y="10012"/>
                  </a:lnTo>
                  <a:lnTo>
                    <a:pt x="103" y="9999"/>
                  </a:lnTo>
                  <a:lnTo>
                    <a:pt x="123" y="9987"/>
                  </a:lnTo>
                  <a:lnTo>
                    <a:pt x="142" y="9978"/>
                  </a:lnTo>
                  <a:lnTo>
                    <a:pt x="153" y="9973"/>
                  </a:lnTo>
                  <a:lnTo>
                    <a:pt x="164" y="9970"/>
                  </a:lnTo>
                  <a:lnTo>
                    <a:pt x="175" y="9967"/>
                  </a:lnTo>
                  <a:lnTo>
                    <a:pt x="186" y="9964"/>
                  </a:lnTo>
                  <a:lnTo>
                    <a:pt x="198" y="9962"/>
                  </a:lnTo>
                  <a:lnTo>
                    <a:pt x="209" y="9960"/>
                  </a:lnTo>
                  <a:lnTo>
                    <a:pt x="221" y="9959"/>
                  </a:lnTo>
                  <a:lnTo>
                    <a:pt x="233" y="995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íṣľiḍè">
              <a:extLst>
                <a:ext uri="{FF2B5EF4-FFF2-40B4-BE49-F238E27FC236}">
                  <a16:creationId xmlns:a16="http://schemas.microsoft.com/office/drawing/2014/main" id="{4ADA32CE-78E9-63D4-7331-53155FA4705A}"/>
                </a:ext>
              </a:extLst>
            </p:cNvPr>
            <p:cNvSpPr/>
            <p:nvPr/>
          </p:nvSpPr>
          <p:spPr bwMode="auto">
            <a:xfrm>
              <a:off x="1636713" y="1346201"/>
              <a:ext cx="4443413" cy="3011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11" name="îṧliḓé">
            <a:extLst>
              <a:ext uri="{FF2B5EF4-FFF2-40B4-BE49-F238E27FC236}">
                <a16:creationId xmlns:a16="http://schemas.microsoft.com/office/drawing/2014/main" id="{5ABCCD5C-2AF2-FC5E-632D-FE61A138F30D}"/>
              </a:ext>
            </a:extLst>
          </p:cNvPr>
          <p:cNvCxnSpPr>
            <a:cxnSpLocks/>
          </p:cNvCxnSpPr>
          <p:nvPr/>
        </p:nvCxnSpPr>
        <p:spPr>
          <a:xfrm>
            <a:off x="8046518" y="2625922"/>
            <a:ext cx="351537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îSḻïdê">
            <a:extLst>
              <a:ext uri="{FF2B5EF4-FFF2-40B4-BE49-F238E27FC236}">
                <a16:creationId xmlns:a16="http://schemas.microsoft.com/office/drawing/2014/main" id="{CF534789-A439-F543-EA83-038EB94CBF18}"/>
              </a:ext>
            </a:extLst>
          </p:cNvPr>
          <p:cNvCxnSpPr>
            <a:cxnSpLocks/>
          </p:cNvCxnSpPr>
          <p:nvPr/>
        </p:nvCxnSpPr>
        <p:spPr>
          <a:xfrm>
            <a:off x="8053952" y="3866371"/>
            <a:ext cx="350793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íšḻïḓê">
            <a:extLst>
              <a:ext uri="{FF2B5EF4-FFF2-40B4-BE49-F238E27FC236}">
                <a16:creationId xmlns:a16="http://schemas.microsoft.com/office/drawing/2014/main" id="{8EE1A505-8578-EC14-0837-B9D509BBE947}"/>
              </a:ext>
            </a:extLst>
          </p:cNvPr>
          <p:cNvCxnSpPr>
            <a:cxnSpLocks/>
          </p:cNvCxnSpPr>
          <p:nvPr/>
        </p:nvCxnSpPr>
        <p:spPr>
          <a:xfrm>
            <a:off x="8053952" y="5100540"/>
            <a:ext cx="350793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ṣḻïḋe">
            <a:extLst>
              <a:ext uri="{FF2B5EF4-FFF2-40B4-BE49-F238E27FC236}">
                <a16:creationId xmlns:a16="http://schemas.microsoft.com/office/drawing/2014/main" id="{044A6939-2A85-C741-D1DB-1243B34BAB9E}"/>
              </a:ext>
            </a:extLst>
          </p:cNvPr>
          <p:cNvSpPr/>
          <p:nvPr/>
        </p:nvSpPr>
        <p:spPr>
          <a:xfrm>
            <a:off x="3280372" y="3952541"/>
            <a:ext cx="504253" cy="503490"/>
          </a:xfrm>
          <a:custGeom>
            <a:avLst/>
            <a:gdLst>
              <a:gd name="connsiteX0" fmla="*/ 259984 w 607639"/>
              <a:gd name="connsiteY0" fmla="*/ 430308 h 606722"/>
              <a:gd name="connsiteX1" fmla="*/ 287837 w 607639"/>
              <a:gd name="connsiteY1" fmla="*/ 458126 h 606722"/>
              <a:gd name="connsiteX2" fmla="*/ 139047 w 607639"/>
              <a:gd name="connsiteY2" fmla="*/ 606722 h 606722"/>
              <a:gd name="connsiteX3" fmla="*/ 111282 w 607639"/>
              <a:gd name="connsiteY3" fmla="*/ 578905 h 606722"/>
              <a:gd name="connsiteX4" fmla="*/ 204460 w 607639"/>
              <a:gd name="connsiteY4" fmla="*/ 374844 h 606722"/>
              <a:gd name="connsiteX5" fmla="*/ 232231 w 607639"/>
              <a:gd name="connsiteY5" fmla="*/ 402573 h 606722"/>
              <a:gd name="connsiteX6" fmla="*/ 27771 w 607639"/>
              <a:gd name="connsiteY6" fmla="*/ 606722 h 606722"/>
              <a:gd name="connsiteX7" fmla="*/ 0 w 607639"/>
              <a:gd name="connsiteY7" fmla="*/ 578904 h 606722"/>
              <a:gd name="connsiteX8" fmla="*/ 148791 w 607639"/>
              <a:gd name="connsiteY8" fmla="*/ 319309 h 606722"/>
              <a:gd name="connsiteX9" fmla="*/ 176555 w 607639"/>
              <a:gd name="connsiteY9" fmla="*/ 347040 h 606722"/>
              <a:gd name="connsiteX10" fmla="*/ 27853 w 607639"/>
              <a:gd name="connsiteY10" fmla="*/ 495652 h 606722"/>
              <a:gd name="connsiteX11" fmla="*/ 0 w 607639"/>
              <a:gd name="connsiteY11" fmla="*/ 467921 h 606722"/>
              <a:gd name="connsiteX12" fmla="*/ 482456 w 607639"/>
              <a:gd name="connsiteY12" fmla="*/ 291506 h 606722"/>
              <a:gd name="connsiteX13" fmla="*/ 441354 w 607639"/>
              <a:gd name="connsiteY13" fmla="*/ 444829 h 606722"/>
              <a:gd name="connsiteX14" fmla="*/ 385749 w 607639"/>
              <a:gd name="connsiteY14" fmla="*/ 500380 h 606722"/>
              <a:gd name="connsiteX15" fmla="*/ 329611 w 607639"/>
              <a:gd name="connsiteY15" fmla="*/ 444295 h 606722"/>
              <a:gd name="connsiteX16" fmla="*/ 218312 w 607639"/>
              <a:gd name="connsiteY16" fmla="*/ 277605 h 606722"/>
              <a:gd name="connsiteX17" fmla="*/ 329470 w 607639"/>
              <a:gd name="connsiteY17" fmla="*/ 388739 h 606722"/>
              <a:gd name="connsiteX18" fmla="*/ 301703 w 607639"/>
              <a:gd name="connsiteY18" fmla="*/ 416478 h 606722"/>
              <a:gd name="connsiteX19" fmla="*/ 190456 w 607639"/>
              <a:gd name="connsiteY19" fmla="*/ 305433 h 606722"/>
              <a:gd name="connsiteX20" fmla="*/ 315639 w 607639"/>
              <a:gd name="connsiteY20" fmla="*/ 124971 h 606722"/>
              <a:gd name="connsiteX21" fmla="*/ 162720 w 607639"/>
              <a:gd name="connsiteY21" fmla="*/ 277604 h 606722"/>
              <a:gd name="connsiteX22" fmla="*/ 106554 w 607639"/>
              <a:gd name="connsiteY22" fmla="*/ 221544 h 606722"/>
              <a:gd name="connsiteX23" fmla="*/ 162097 w 607639"/>
              <a:gd name="connsiteY23" fmla="*/ 166016 h 606722"/>
              <a:gd name="connsiteX24" fmla="*/ 459243 w 607639"/>
              <a:gd name="connsiteY24" fmla="*/ 120359 h 606722"/>
              <a:gd name="connsiteX25" fmla="*/ 431471 w 607639"/>
              <a:gd name="connsiteY25" fmla="*/ 148088 h 606722"/>
              <a:gd name="connsiteX26" fmla="*/ 459243 w 607639"/>
              <a:gd name="connsiteY26" fmla="*/ 175905 h 606722"/>
              <a:gd name="connsiteX27" fmla="*/ 487103 w 607639"/>
              <a:gd name="connsiteY27" fmla="*/ 148088 h 606722"/>
              <a:gd name="connsiteX28" fmla="*/ 445357 w 607639"/>
              <a:gd name="connsiteY28" fmla="*/ 50948 h 606722"/>
              <a:gd name="connsiteX29" fmla="*/ 556620 w 607639"/>
              <a:gd name="connsiteY29" fmla="*/ 161952 h 606722"/>
              <a:gd name="connsiteX30" fmla="*/ 357326 w 607639"/>
              <a:gd name="connsiteY30" fmla="*/ 360942 h 606722"/>
              <a:gd name="connsiteX31" fmla="*/ 246062 w 607639"/>
              <a:gd name="connsiteY31" fmla="*/ 249938 h 606722"/>
              <a:gd name="connsiteX32" fmla="*/ 607639 w 607639"/>
              <a:gd name="connsiteY32" fmla="*/ 0 h 606722"/>
              <a:gd name="connsiteX33" fmla="*/ 576136 w 607639"/>
              <a:gd name="connsiteY33" fmla="*/ 125818 h 606722"/>
              <a:gd name="connsiteX34" fmla="*/ 481539 w 607639"/>
              <a:gd name="connsiteY34" fmla="*/ 31454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7639" h="606722">
                <a:moveTo>
                  <a:pt x="259984" y="430308"/>
                </a:moveTo>
                <a:lnTo>
                  <a:pt x="287837" y="458126"/>
                </a:lnTo>
                <a:lnTo>
                  <a:pt x="139047" y="606722"/>
                </a:lnTo>
                <a:lnTo>
                  <a:pt x="111282" y="578905"/>
                </a:lnTo>
                <a:close/>
                <a:moveTo>
                  <a:pt x="204460" y="374844"/>
                </a:moveTo>
                <a:lnTo>
                  <a:pt x="232231" y="402573"/>
                </a:lnTo>
                <a:lnTo>
                  <a:pt x="27771" y="606722"/>
                </a:lnTo>
                <a:lnTo>
                  <a:pt x="0" y="578904"/>
                </a:lnTo>
                <a:close/>
                <a:moveTo>
                  <a:pt x="148791" y="319309"/>
                </a:moveTo>
                <a:lnTo>
                  <a:pt x="176555" y="347040"/>
                </a:lnTo>
                <a:lnTo>
                  <a:pt x="27853" y="495652"/>
                </a:lnTo>
                <a:lnTo>
                  <a:pt x="0" y="467921"/>
                </a:lnTo>
                <a:close/>
                <a:moveTo>
                  <a:pt x="482456" y="291506"/>
                </a:moveTo>
                <a:lnTo>
                  <a:pt x="441354" y="444829"/>
                </a:lnTo>
                <a:lnTo>
                  <a:pt x="385749" y="500380"/>
                </a:lnTo>
                <a:lnTo>
                  <a:pt x="329611" y="444295"/>
                </a:lnTo>
                <a:close/>
                <a:moveTo>
                  <a:pt x="218312" y="277605"/>
                </a:moveTo>
                <a:lnTo>
                  <a:pt x="329470" y="388739"/>
                </a:lnTo>
                <a:lnTo>
                  <a:pt x="301703" y="416478"/>
                </a:lnTo>
                <a:lnTo>
                  <a:pt x="190456" y="305433"/>
                </a:lnTo>
                <a:close/>
                <a:moveTo>
                  <a:pt x="315639" y="124971"/>
                </a:moveTo>
                <a:lnTo>
                  <a:pt x="162720" y="277604"/>
                </a:lnTo>
                <a:lnTo>
                  <a:pt x="106554" y="221544"/>
                </a:lnTo>
                <a:lnTo>
                  <a:pt x="162097" y="166016"/>
                </a:lnTo>
                <a:close/>
                <a:moveTo>
                  <a:pt x="459243" y="120359"/>
                </a:moveTo>
                <a:lnTo>
                  <a:pt x="431471" y="148088"/>
                </a:lnTo>
                <a:lnTo>
                  <a:pt x="459243" y="175905"/>
                </a:lnTo>
                <a:lnTo>
                  <a:pt x="487103" y="148088"/>
                </a:lnTo>
                <a:close/>
                <a:moveTo>
                  <a:pt x="445357" y="50948"/>
                </a:moveTo>
                <a:lnTo>
                  <a:pt x="556620" y="161952"/>
                </a:lnTo>
                <a:lnTo>
                  <a:pt x="357326" y="360942"/>
                </a:lnTo>
                <a:lnTo>
                  <a:pt x="246062" y="249938"/>
                </a:lnTo>
                <a:close/>
                <a:moveTo>
                  <a:pt x="607639" y="0"/>
                </a:moveTo>
                <a:lnTo>
                  <a:pt x="576136" y="125818"/>
                </a:lnTo>
                <a:lnTo>
                  <a:pt x="481539" y="31454"/>
                </a:lnTo>
                <a:close/>
              </a:path>
            </a:pathLst>
          </a:cu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FD872FD-9B99-A3C5-D40A-334F5D42C823}"/>
              </a:ext>
            </a:extLst>
          </p:cNvPr>
          <p:cNvSpPr txBox="1"/>
          <p:nvPr/>
        </p:nvSpPr>
        <p:spPr>
          <a:xfrm>
            <a:off x="587615" y="306753"/>
            <a:ext cx="393301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第二节 市场营销</a:t>
            </a:r>
            <a:endParaRPr lang="en-US" altLang="zh-CN" sz="3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41" name="íṡľiḑê">
            <a:extLst>
              <a:ext uri="{FF2B5EF4-FFF2-40B4-BE49-F238E27FC236}">
                <a16:creationId xmlns:a16="http://schemas.microsoft.com/office/drawing/2014/main" id="{C0EDA2D2-7B8E-B6C6-57BC-7318D73238C0}"/>
              </a:ext>
            </a:extLst>
          </p:cNvPr>
          <p:cNvSpPr txBox="1"/>
          <p:nvPr/>
        </p:nvSpPr>
        <p:spPr>
          <a:xfrm>
            <a:off x="964414" y="2920782"/>
            <a:ext cx="285521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3765">
              <a:buSzPct val="25000"/>
              <a:defRPr/>
            </a:pPr>
            <a:r>
              <a:rPr lang="zh-CN" altLang="en-US" sz="3200" b="1" dirty="0"/>
              <a:t>二、 市场营销的核心概念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37570A0D-FC7A-8289-A12D-AB15946CBF09}"/>
              </a:ext>
            </a:extLst>
          </p:cNvPr>
          <p:cNvGrpSpPr/>
          <p:nvPr/>
        </p:nvGrpSpPr>
        <p:grpSpPr>
          <a:xfrm>
            <a:off x="5213250" y="1169341"/>
            <a:ext cx="2702508" cy="4732880"/>
            <a:chOff x="1719140" y="1967523"/>
            <a:chExt cx="2702508" cy="4732880"/>
          </a:xfrm>
        </p:grpSpPr>
        <p:sp>
          <p:nvSpPr>
            <p:cNvPr id="46" name="ïṣḷîďê">
              <a:extLst>
                <a:ext uri="{FF2B5EF4-FFF2-40B4-BE49-F238E27FC236}">
                  <a16:creationId xmlns:a16="http://schemas.microsoft.com/office/drawing/2014/main" id="{9DB22025-99CA-031B-4B92-9C75314D0FAF}"/>
                </a:ext>
              </a:extLst>
            </p:cNvPr>
            <p:cNvSpPr txBox="1"/>
            <p:nvPr/>
          </p:nvSpPr>
          <p:spPr>
            <a:xfrm>
              <a:off x="2248733" y="2201320"/>
              <a:ext cx="2172915" cy="471152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normAutofit/>
            </a:bodyPr>
            <a:lstStyle/>
            <a:p>
              <a:r>
                <a:rPr lang="zh-CN" altLang="en-US" b="1" dirty="0"/>
                <a:t>需要、欲望和需求</a:t>
              </a:r>
              <a:endParaRPr lang="en-US" altLang="zh-CN" b="1" dirty="0"/>
            </a:p>
          </p:txBody>
        </p:sp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id="{4B059DFA-0349-50A2-8128-5C043A25582F}"/>
                </a:ext>
              </a:extLst>
            </p:cNvPr>
            <p:cNvGrpSpPr/>
            <p:nvPr/>
          </p:nvGrpSpPr>
          <p:grpSpPr>
            <a:xfrm>
              <a:off x="1719140" y="1967523"/>
              <a:ext cx="525837" cy="4732880"/>
              <a:chOff x="1719140" y="1967523"/>
              <a:chExt cx="525837" cy="4732880"/>
            </a:xfrm>
          </p:grpSpPr>
          <p:cxnSp>
            <p:nvCxnSpPr>
              <p:cNvPr id="51" name="íSľîḑê">
                <a:extLst>
                  <a:ext uri="{FF2B5EF4-FFF2-40B4-BE49-F238E27FC236}">
                    <a16:creationId xmlns:a16="http://schemas.microsoft.com/office/drawing/2014/main" id="{FD09D28D-2A72-90E4-4630-754753BC703A}"/>
                  </a:ext>
                </a:extLst>
              </p:cNvPr>
              <p:cNvCxnSpPr/>
              <p:nvPr/>
            </p:nvCxnSpPr>
            <p:spPr>
              <a:xfrm>
                <a:off x="1982059" y="1967523"/>
                <a:ext cx="0" cy="473288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î$liḑe">
                <a:extLst>
                  <a:ext uri="{FF2B5EF4-FFF2-40B4-BE49-F238E27FC236}">
                    <a16:creationId xmlns:a16="http://schemas.microsoft.com/office/drawing/2014/main" id="{4CC9500F-502B-CC6A-1728-EB57B8935C11}"/>
                  </a:ext>
                </a:extLst>
              </p:cNvPr>
              <p:cNvSpPr/>
              <p:nvPr/>
            </p:nvSpPr>
            <p:spPr>
              <a:xfrm>
                <a:off x="1719140" y="2168823"/>
                <a:ext cx="525837" cy="507096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</a:rPr>
                  <a:t>1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ïSḻïdè">
                <a:extLst>
                  <a:ext uri="{FF2B5EF4-FFF2-40B4-BE49-F238E27FC236}">
                    <a16:creationId xmlns:a16="http://schemas.microsoft.com/office/drawing/2014/main" id="{A6582D8D-D3FD-491D-423F-B0005D42AA44}"/>
                  </a:ext>
                </a:extLst>
              </p:cNvPr>
              <p:cNvSpPr/>
              <p:nvPr/>
            </p:nvSpPr>
            <p:spPr>
              <a:xfrm>
                <a:off x="1719140" y="3406132"/>
                <a:ext cx="525837" cy="507096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</a:rPr>
                  <a:t>2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íṥ1iḑê">
                <a:extLst>
                  <a:ext uri="{FF2B5EF4-FFF2-40B4-BE49-F238E27FC236}">
                    <a16:creationId xmlns:a16="http://schemas.microsoft.com/office/drawing/2014/main" id="{62A6CC15-EAE8-6A1F-B862-BA2B6BE008A3}"/>
                  </a:ext>
                </a:extLst>
              </p:cNvPr>
              <p:cNvSpPr/>
              <p:nvPr/>
            </p:nvSpPr>
            <p:spPr>
              <a:xfrm>
                <a:off x="1719140" y="4643440"/>
                <a:ext cx="525837" cy="507096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</a:rPr>
                  <a:t>3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iŝḻïḋe">
                <a:extLst>
                  <a:ext uri="{FF2B5EF4-FFF2-40B4-BE49-F238E27FC236}">
                    <a16:creationId xmlns:a16="http://schemas.microsoft.com/office/drawing/2014/main" id="{2543D9BF-2CD3-20FD-5DC8-6DF32B06D229}"/>
                  </a:ext>
                </a:extLst>
              </p:cNvPr>
              <p:cNvSpPr/>
              <p:nvPr/>
            </p:nvSpPr>
            <p:spPr>
              <a:xfrm>
                <a:off x="1719140" y="5880750"/>
                <a:ext cx="525837" cy="507096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</a:rPr>
                  <a:t>4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ïṣḷîďê">
              <a:extLst>
                <a:ext uri="{FF2B5EF4-FFF2-40B4-BE49-F238E27FC236}">
                  <a16:creationId xmlns:a16="http://schemas.microsoft.com/office/drawing/2014/main" id="{7ADB657E-3F5F-98A0-3614-4EECDB701009}"/>
                </a:ext>
              </a:extLst>
            </p:cNvPr>
            <p:cNvSpPr txBox="1"/>
            <p:nvPr/>
          </p:nvSpPr>
          <p:spPr>
            <a:xfrm>
              <a:off x="2248733" y="3424104"/>
              <a:ext cx="2172915" cy="471152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normAutofit/>
            </a:bodyPr>
            <a:lstStyle/>
            <a:p>
              <a:r>
                <a:rPr lang="zh-CN" altLang="en-US" b="1" dirty="0"/>
                <a:t>商品交换和交易</a:t>
              </a:r>
              <a:endParaRPr lang="en-US" altLang="zh-CN" b="1" dirty="0"/>
            </a:p>
          </p:txBody>
        </p:sp>
        <p:sp>
          <p:nvSpPr>
            <p:cNvPr id="49" name="ïṣḷîďê">
              <a:extLst>
                <a:ext uri="{FF2B5EF4-FFF2-40B4-BE49-F238E27FC236}">
                  <a16:creationId xmlns:a16="http://schemas.microsoft.com/office/drawing/2014/main" id="{36854A4B-F13F-9A1D-D6EA-933C796F9EE9}"/>
                </a:ext>
              </a:extLst>
            </p:cNvPr>
            <p:cNvSpPr txBox="1"/>
            <p:nvPr/>
          </p:nvSpPr>
          <p:spPr>
            <a:xfrm>
              <a:off x="2248733" y="4664553"/>
              <a:ext cx="2172915" cy="471152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normAutofit/>
            </a:bodyPr>
            <a:lstStyle/>
            <a:p>
              <a:r>
                <a:rPr lang="zh-CN" altLang="en-US" b="1" dirty="0"/>
                <a:t>市场和营销管理</a:t>
              </a:r>
              <a:endParaRPr lang="en-US" altLang="zh-CN" b="1" dirty="0"/>
            </a:p>
          </p:txBody>
        </p:sp>
        <p:sp>
          <p:nvSpPr>
            <p:cNvPr id="50" name="ïṣḷîďê">
              <a:extLst>
                <a:ext uri="{FF2B5EF4-FFF2-40B4-BE49-F238E27FC236}">
                  <a16:creationId xmlns:a16="http://schemas.microsoft.com/office/drawing/2014/main" id="{32F6A8E4-621C-E515-FD0E-69E12AEDCD2D}"/>
                </a:ext>
              </a:extLst>
            </p:cNvPr>
            <p:cNvSpPr txBox="1"/>
            <p:nvPr/>
          </p:nvSpPr>
          <p:spPr>
            <a:xfrm>
              <a:off x="2241894" y="5898722"/>
              <a:ext cx="2172915" cy="471152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normAutofit/>
            </a:bodyPr>
            <a:lstStyle/>
            <a:p>
              <a:r>
                <a:rPr lang="en-US" altLang="zh-CN" b="1" dirty="0"/>
                <a:t>4Ps</a:t>
              </a:r>
              <a:r>
                <a:rPr lang="zh-CN" altLang="en-US" b="1" dirty="0"/>
                <a:t>理论和</a:t>
              </a:r>
              <a:r>
                <a:rPr lang="en-US" altLang="zh-CN" b="1" dirty="0"/>
                <a:t>4Cs</a:t>
              </a:r>
              <a:r>
                <a:rPr lang="zh-CN" altLang="en-US" b="1" dirty="0"/>
                <a:t>理论</a:t>
              </a:r>
              <a:endParaRPr lang="en-US" altLang="zh-CN" b="1" dirty="0"/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71546B67-FEB0-4E66-9FB5-F7DE19D8887E}"/>
              </a:ext>
            </a:extLst>
          </p:cNvPr>
          <p:cNvSpPr txBox="1"/>
          <p:nvPr/>
        </p:nvSpPr>
        <p:spPr>
          <a:xfrm>
            <a:off x="7908918" y="953084"/>
            <a:ext cx="369545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accent1">
                    <a:lumMod val="75000"/>
                  </a:schemeClr>
                </a:solidFill>
              </a:rPr>
              <a:t>需要</a:t>
            </a:r>
            <a:r>
              <a:rPr lang="zh-CN" altLang="en-US" sz="1600" dirty="0"/>
              <a:t>是指人们没有得到某些基本满足的感受状态。</a:t>
            </a:r>
            <a:endParaRPr lang="en-US" altLang="zh-CN" sz="1600" dirty="0"/>
          </a:p>
          <a:p>
            <a:r>
              <a:rPr lang="zh-CN" altLang="en-US" sz="1600" b="1" dirty="0">
                <a:solidFill>
                  <a:schemeClr val="accent1">
                    <a:lumMod val="75000"/>
                  </a:schemeClr>
                </a:solidFill>
              </a:rPr>
              <a:t>欲望</a:t>
            </a:r>
            <a:r>
              <a:rPr lang="zh-CN" altLang="en-US" sz="1600" dirty="0"/>
              <a:t>是指人们想得到这些基本需要的具体满足物的愿望。</a:t>
            </a:r>
            <a:endParaRPr lang="en-US" altLang="zh-CN" sz="1600" dirty="0"/>
          </a:p>
          <a:p>
            <a:r>
              <a:rPr lang="zh-CN" altLang="en-US" sz="1600" b="1" dirty="0">
                <a:solidFill>
                  <a:schemeClr val="accent1">
                    <a:lumMod val="75000"/>
                  </a:schemeClr>
                </a:solidFill>
              </a:rPr>
              <a:t>需求</a:t>
            </a:r>
            <a:r>
              <a:rPr lang="zh-CN" altLang="en-US" sz="1600" dirty="0"/>
              <a:t>是指人们有能力购买，并且愿意购买某个具体商品的欲望。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107CF17-E5B2-407D-9015-ECB8B8407168}"/>
              </a:ext>
            </a:extLst>
          </p:cNvPr>
          <p:cNvSpPr txBox="1"/>
          <p:nvPr/>
        </p:nvSpPr>
        <p:spPr>
          <a:xfrm>
            <a:off x="7908918" y="2722038"/>
            <a:ext cx="3695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accent1">
                    <a:lumMod val="75000"/>
                  </a:schemeClr>
                </a:solidFill>
              </a:rPr>
              <a:t>交换</a:t>
            </a:r>
            <a:r>
              <a:rPr lang="zh-CN" altLang="en-US" sz="1600" dirty="0"/>
              <a:t>是指通过提供某种东西作为回报，从别人那里取得所需物品的行为和过程。</a:t>
            </a:r>
          </a:p>
          <a:p>
            <a:r>
              <a:rPr lang="zh-CN" altLang="en-US" sz="1600" b="1" dirty="0">
                <a:solidFill>
                  <a:schemeClr val="accent1">
                    <a:lumMod val="75000"/>
                  </a:schemeClr>
                </a:solidFill>
              </a:rPr>
              <a:t>交易</a:t>
            </a:r>
            <a:r>
              <a:rPr lang="zh-CN" altLang="en-US" sz="1600" dirty="0"/>
              <a:t>是指买卖双方等价值的交换，包括货币交易和实物交易。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45032E88-11AF-4D38-B2AE-8967FF744770}"/>
              </a:ext>
            </a:extLst>
          </p:cNvPr>
          <p:cNvSpPr txBox="1"/>
          <p:nvPr/>
        </p:nvSpPr>
        <p:spPr>
          <a:xfrm>
            <a:off x="7956475" y="3933487"/>
            <a:ext cx="3695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accent1">
                    <a:lumMod val="75000"/>
                  </a:schemeClr>
                </a:solidFill>
              </a:rPr>
              <a:t>营销管理</a:t>
            </a:r>
            <a:r>
              <a:rPr lang="zh-CN" altLang="en-US" sz="1600" dirty="0"/>
              <a:t>是为了实现各种组织目标，创造、建立和保持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</a:rPr>
              <a:t>与目标市场之间的有益交换和联系</a:t>
            </a:r>
            <a:r>
              <a:rPr lang="zh-CN" altLang="en-US" sz="1600" dirty="0"/>
              <a:t>而设计方案，并对方案进行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</a:rPr>
              <a:t>分析、计划、执行和控制</a:t>
            </a:r>
            <a:r>
              <a:rPr lang="zh-CN" altLang="en-US" sz="1600" dirty="0"/>
              <a:t>的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</a:rPr>
              <a:t>管理活动</a:t>
            </a:r>
            <a:r>
              <a:rPr lang="zh-CN" altLang="en-US" sz="1600" dirty="0"/>
              <a:t>。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55E2E7F3-9865-4E18-B7A3-74F9D0B90BB5}"/>
              </a:ext>
            </a:extLst>
          </p:cNvPr>
          <p:cNvSpPr txBox="1"/>
          <p:nvPr/>
        </p:nvSpPr>
        <p:spPr>
          <a:xfrm>
            <a:off x="7956475" y="5211626"/>
            <a:ext cx="36954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accent1">
                    <a:lumMod val="75000"/>
                  </a:schemeClr>
                </a:solidFill>
              </a:rPr>
              <a:t>4Ps</a:t>
            </a:r>
            <a:r>
              <a:rPr lang="zh-CN" altLang="en-US" sz="1600" b="1" dirty="0">
                <a:solidFill>
                  <a:schemeClr val="accent1">
                    <a:lumMod val="75000"/>
                  </a:schemeClr>
                </a:solidFill>
              </a:rPr>
              <a:t>：</a:t>
            </a:r>
            <a:r>
              <a:rPr lang="zh-CN" altLang="en-US" sz="1600" dirty="0"/>
              <a:t>产品</a:t>
            </a:r>
            <a:r>
              <a:rPr lang="en-US" altLang="zh-CN" sz="1600" dirty="0"/>
              <a:t>(product)</a:t>
            </a:r>
            <a:r>
              <a:rPr lang="zh-CN" altLang="en-US" sz="1600" dirty="0"/>
              <a:t>、价格</a:t>
            </a:r>
            <a:r>
              <a:rPr lang="en-US" altLang="zh-CN" sz="1600" dirty="0"/>
              <a:t>(price)</a:t>
            </a:r>
            <a:r>
              <a:rPr lang="zh-CN" altLang="en-US" sz="1600" dirty="0"/>
              <a:t>、地点</a:t>
            </a:r>
            <a:r>
              <a:rPr lang="en-US" altLang="zh-CN" sz="1600" dirty="0"/>
              <a:t>(place)</a:t>
            </a:r>
            <a:r>
              <a:rPr lang="zh-CN" altLang="en-US" sz="1600" dirty="0"/>
              <a:t>和促销</a:t>
            </a:r>
            <a:r>
              <a:rPr lang="en-US" altLang="zh-CN" sz="1600" dirty="0"/>
              <a:t>(promotion)</a:t>
            </a:r>
          </a:p>
          <a:p>
            <a:r>
              <a:rPr lang="en-US" altLang="zh-CN" sz="1600" b="1" dirty="0">
                <a:solidFill>
                  <a:schemeClr val="accent1">
                    <a:lumMod val="75000"/>
                  </a:schemeClr>
                </a:solidFill>
              </a:rPr>
              <a:t>4Cs</a:t>
            </a:r>
            <a:r>
              <a:rPr lang="zh-CN" altLang="en-US" sz="1600" b="1" dirty="0">
                <a:solidFill>
                  <a:schemeClr val="accent1">
                    <a:lumMod val="75000"/>
                  </a:schemeClr>
                </a:solidFill>
              </a:rPr>
              <a:t>：</a:t>
            </a:r>
            <a:r>
              <a:rPr lang="zh-CN" altLang="en-US" sz="1600" dirty="0"/>
              <a:t>顾客需要与欲望</a:t>
            </a:r>
            <a:r>
              <a:rPr lang="en-US" altLang="zh-CN" sz="1600" dirty="0"/>
              <a:t>(customer needs and wants)</a:t>
            </a:r>
            <a:r>
              <a:rPr lang="zh-CN" altLang="en-US" sz="1600" dirty="0"/>
              <a:t>、费用</a:t>
            </a:r>
            <a:r>
              <a:rPr lang="en-US" altLang="zh-CN" sz="1600" dirty="0"/>
              <a:t>(cost)</a:t>
            </a:r>
            <a:r>
              <a:rPr lang="zh-CN" altLang="en-US" sz="1600" dirty="0"/>
              <a:t>、便利</a:t>
            </a:r>
            <a:r>
              <a:rPr lang="en-US" altLang="zh-CN" sz="1600" dirty="0"/>
              <a:t>(convenience)</a:t>
            </a:r>
            <a:r>
              <a:rPr lang="zh-CN" altLang="en-US" sz="1600" dirty="0"/>
              <a:t>、传播</a:t>
            </a:r>
            <a:r>
              <a:rPr lang="en-US" altLang="zh-CN" sz="1600" dirty="0"/>
              <a:t>(communication)</a:t>
            </a:r>
            <a:endParaRPr lang="zh-CN" alt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80952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HEME" val="#782110"/>
  <p:tag name="ISLIDE.TEMPLATE" val="#85414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195826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577122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537647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  <p:tag name="ISLIDE.TEMPLATE" val="https://www.islide.cc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839801;"/>
  <p:tag name="ISLIDE.TEMPLATE" val="https://www.islide.cc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839801;"/>
  <p:tag name="ISLIDE.TEMPLATE" val="https://www.islide.cc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  <p:tag name="ISLIDE.TEMPLATE" val="https://www.islide.cc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839826;"/>
  <p:tag name="ISLIDE.TEMPLATE" val="https://www.islide.cc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839825;"/>
  <p:tag name="ISLIDE.TEMPLATE" val="https://www.islide.cc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803350;"/>
  <p:tag name="ISLIDE.TEMPLATE" val="https://www.islide.cc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530765;"/>
</p:tagLst>
</file>

<file path=ppt/theme/theme1.xml><?xml version="1.0" encoding="utf-8"?>
<a:theme xmlns:a="http://schemas.openxmlformats.org/drawingml/2006/main" name="Designed by iSlide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0236DE"/>
      </a:accent1>
      <a:accent2>
        <a:srgbClr val="5DA6FF"/>
      </a:accent2>
      <a:accent3>
        <a:srgbClr val="585858"/>
      </a:accent3>
      <a:accent4>
        <a:srgbClr val="757575"/>
      </a:accent4>
      <a:accent5>
        <a:srgbClr val="A8A8A8"/>
      </a:accent5>
      <a:accent6>
        <a:srgbClr val="BEBEBE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Default.potx" id="{1D9758C4-BF53-48D5-9F51-21F468A6C710}" vid="{F0E1EFAF-5478-48F0-8152-DA9350739A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0236DE"/>
    </a:accent1>
    <a:accent2>
      <a:srgbClr val="5DA6FF"/>
    </a:accent2>
    <a:accent3>
      <a:srgbClr val="585858"/>
    </a:accent3>
    <a:accent4>
      <a:srgbClr val="757575"/>
    </a:accent4>
    <a:accent5>
      <a:srgbClr val="A8A8A8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0236DE"/>
    </a:accent1>
    <a:accent2>
      <a:srgbClr val="5DA6FF"/>
    </a:accent2>
    <a:accent3>
      <a:srgbClr val="585858"/>
    </a:accent3>
    <a:accent4>
      <a:srgbClr val="757575"/>
    </a:accent4>
    <a:accent5>
      <a:srgbClr val="A8A8A8"/>
    </a:accent5>
    <a:accent6>
      <a:srgbClr val="BEBEBE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Nicky</Template>
  <TotalTime>569</TotalTime>
  <Words>1288</Words>
  <Application>Microsoft Office PowerPoint</Application>
  <PresentationFormat>宽屏</PresentationFormat>
  <Paragraphs>174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等线</vt:lpstr>
      <vt:lpstr>思源黑体 CN Medium</vt:lpstr>
      <vt:lpstr>微软雅黑</vt:lpstr>
      <vt:lpstr>Arial</vt:lpstr>
      <vt:lpstr>Wingdings</vt:lpstr>
      <vt:lpstr>Designed by iSlide</vt:lpstr>
      <vt:lpstr>市场营销基础  （第四版）</vt:lpstr>
      <vt:lpstr>PowerPoint 演示文稿</vt:lpstr>
      <vt:lpstr>PowerPoint 演示文稿</vt:lpstr>
      <vt:lpstr> 绪论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iSlide</Manager>
  <Company>iSlide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Nicky</dc:creator>
  <cp:lastModifiedBy>Administrator</cp:lastModifiedBy>
  <cp:revision>32</cp:revision>
  <cp:lastPrinted>2022-04-27T16:00:00Z</cp:lastPrinted>
  <dcterms:created xsi:type="dcterms:W3CDTF">2022-04-27T16:00:00Z</dcterms:created>
  <dcterms:modified xsi:type="dcterms:W3CDTF">2024-12-30T07:24:20Z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EMPLATE">
    <vt:lpwstr>00d0c912-f426-4ca5-bd3c-bdcf0ad2c6d2</vt:lpwstr>
  </property>
</Properties>
</file>