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95" r:id="rId2"/>
    <p:sldId id="298" r:id="rId3"/>
    <p:sldId id="269" r:id="rId4"/>
    <p:sldId id="276" r:id="rId5"/>
    <p:sldId id="300" r:id="rId6"/>
    <p:sldId id="301" r:id="rId7"/>
    <p:sldId id="256" r:id="rId8"/>
    <p:sldId id="281" r:id="rId9"/>
    <p:sldId id="299" r:id="rId10"/>
  </p:sldIdLst>
  <p:sldSz cx="12192000" cy="6858000"/>
  <p:notesSz cx="6858000" cy="9144000"/>
  <p:custDataLst>
    <p:tags r:id="rId1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36DE"/>
    <a:srgbClr val="08080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p:scale>
          <a:sx n="60" d="100"/>
          <a:sy n="60" d="100"/>
        </p:scale>
        <p:origin x="340" y="18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Text here2</c:v>
                </c:pt>
              </c:strCache>
            </c:strRef>
          </c:tx>
          <c:spPr>
            <a:solidFill>
              <a:schemeClr val="accent5"/>
            </a:solidFill>
            <a:ln>
              <a:noFill/>
            </a:ln>
            <a:effectLst/>
          </c:spPr>
          <c:invertIfNegative val="0"/>
          <c:dPt>
            <c:idx val="0"/>
            <c:invertIfNegative val="0"/>
            <c:bubble3D val="0"/>
            <c:extLst>
              <c:ext xmlns:c16="http://schemas.microsoft.com/office/drawing/2014/chart" uri="{C3380CC4-5D6E-409C-BE32-E72D297353CC}">
                <c16:uniqueId val="{00000000-033C-4175-A329-0B724BA34673}"/>
              </c:ext>
            </c:extLst>
          </c:dPt>
          <c:dPt>
            <c:idx val="1"/>
            <c:invertIfNegative val="0"/>
            <c:bubble3D val="0"/>
            <c:extLst>
              <c:ext xmlns:c16="http://schemas.microsoft.com/office/drawing/2014/chart" uri="{C3380CC4-5D6E-409C-BE32-E72D297353CC}">
                <c16:uniqueId val="{00000001-033C-4175-A329-0B724BA34673}"/>
              </c:ext>
            </c:extLst>
          </c:dPt>
          <c:dPt>
            <c:idx val="2"/>
            <c:invertIfNegative val="0"/>
            <c:bubble3D val="0"/>
            <c:extLst>
              <c:ext xmlns:c16="http://schemas.microsoft.com/office/drawing/2014/chart" uri="{C3380CC4-5D6E-409C-BE32-E72D297353CC}">
                <c16:uniqueId val="{00000002-033C-4175-A329-0B724BA34673}"/>
              </c:ext>
            </c:extLst>
          </c:dPt>
          <c:dPt>
            <c:idx val="3"/>
            <c:invertIfNegative val="0"/>
            <c:bubble3D val="0"/>
            <c:extLst>
              <c:ext xmlns:c16="http://schemas.microsoft.com/office/drawing/2014/chart" uri="{C3380CC4-5D6E-409C-BE32-E72D297353CC}">
                <c16:uniqueId val="{00000003-033C-4175-A329-0B724BA34673}"/>
              </c:ext>
            </c:extLst>
          </c:dPt>
          <c:cat>
            <c:strRef>
              <c:f>Sheet1!$A$2:$A$5</c:f>
              <c:strCache>
                <c:ptCount val="4"/>
                <c:pt idx="0">
                  <c:v>Text here</c:v>
                </c:pt>
                <c:pt idx="1">
                  <c:v>Text here</c:v>
                </c:pt>
                <c:pt idx="2">
                  <c:v>Text here</c:v>
                </c:pt>
                <c:pt idx="3">
                  <c:v>Text here</c:v>
                </c:pt>
              </c:strCache>
            </c:strRef>
          </c:cat>
          <c:val>
            <c:numRef>
              <c:f>Sheet1!$B$2:$B$5</c:f>
              <c:numCache>
                <c:formatCode>General</c:formatCode>
                <c:ptCount val="4"/>
                <c:pt idx="0">
                  <c:v>2.2999999999999998</c:v>
                </c:pt>
                <c:pt idx="1">
                  <c:v>1.5</c:v>
                </c:pt>
                <c:pt idx="2">
                  <c:v>3.5</c:v>
                </c:pt>
                <c:pt idx="3">
                  <c:v>2.5</c:v>
                </c:pt>
              </c:numCache>
            </c:numRef>
          </c:val>
          <c:extLst>
            <c:ext xmlns:c16="http://schemas.microsoft.com/office/drawing/2014/chart" uri="{C3380CC4-5D6E-409C-BE32-E72D297353CC}">
              <c16:uniqueId val="{00000004-033C-4175-A329-0B724BA34673}"/>
            </c:ext>
          </c:extLst>
        </c:ser>
        <c:ser>
          <c:idx val="1"/>
          <c:order val="1"/>
          <c:tx>
            <c:strRef>
              <c:f>Sheet1!$C$1</c:f>
              <c:strCache>
                <c:ptCount val="1"/>
                <c:pt idx="0">
                  <c:v>Text here</c:v>
                </c:pt>
              </c:strCache>
            </c:strRef>
          </c:tx>
          <c:spPr>
            <a:solidFill>
              <a:schemeClr val="accent1"/>
            </a:solidFill>
            <a:ln>
              <a:noFill/>
            </a:ln>
            <a:effectLst/>
          </c:spPr>
          <c:invertIfNegative val="0"/>
          <c:cat>
            <c:strRef>
              <c:f>Sheet1!$A$2:$A$5</c:f>
              <c:strCache>
                <c:ptCount val="4"/>
                <c:pt idx="0">
                  <c:v>Text here</c:v>
                </c:pt>
                <c:pt idx="1">
                  <c:v>Text here</c:v>
                </c:pt>
                <c:pt idx="2">
                  <c:v>Text here</c:v>
                </c:pt>
                <c:pt idx="3">
                  <c:v>Text here</c:v>
                </c:pt>
              </c:strCache>
            </c:strRef>
          </c:cat>
          <c:val>
            <c:numRef>
              <c:f>Sheet1!$C$2:$C$5</c:f>
              <c:numCache>
                <c:formatCode>General</c:formatCode>
                <c:ptCount val="4"/>
                <c:pt idx="0">
                  <c:v>4.4000000000000004</c:v>
                </c:pt>
                <c:pt idx="1">
                  <c:v>2.4</c:v>
                </c:pt>
                <c:pt idx="2">
                  <c:v>1.8</c:v>
                </c:pt>
                <c:pt idx="3">
                  <c:v>0.8</c:v>
                </c:pt>
              </c:numCache>
            </c:numRef>
          </c:val>
          <c:extLst>
            <c:ext xmlns:c16="http://schemas.microsoft.com/office/drawing/2014/chart" uri="{C3380CC4-5D6E-409C-BE32-E72D297353CC}">
              <c16:uniqueId val="{00000005-033C-4175-A329-0B724BA34673}"/>
            </c:ext>
          </c:extLst>
        </c:ser>
        <c:dLbls>
          <c:showLegendKey val="0"/>
          <c:showVal val="0"/>
          <c:showCatName val="0"/>
          <c:showSerName val="0"/>
          <c:showPercent val="0"/>
          <c:showBubbleSize val="0"/>
        </c:dLbls>
        <c:gapWidth val="200"/>
        <c:axId val="730237824"/>
        <c:axId val="730231160"/>
      </c:barChart>
      <c:catAx>
        <c:axId val="730237824"/>
        <c:scaling>
          <c:orientation val="minMax"/>
        </c:scaling>
        <c:delete val="1"/>
        <c:axPos val="l"/>
        <c:numFmt formatCode="General" sourceLinked="1"/>
        <c:majorTickMark val="none"/>
        <c:minorTickMark val="none"/>
        <c:tickLblPos val="nextTo"/>
        <c:crossAx val="730231160"/>
        <c:crosses val="autoZero"/>
        <c:auto val="1"/>
        <c:lblAlgn val="ctr"/>
        <c:lblOffset val="100"/>
        <c:noMultiLvlLbl val="0"/>
      </c:catAx>
      <c:valAx>
        <c:axId val="730231160"/>
        <c:scaling>
          <c:orientation val="minMax"/>
        </c:scaling>
        <c:delete val="1"/>
        <c:axPos val="b"/>
        <c:majorGridlines>
          <c:spPr>
            <a:ln w="9525" cap="flat" cmpd="sng" algn="ctr">
              <a:solidFill>
                <a:schemeClr val="accent5">
                  <a:lumMod val="20000"/>
                  <a:lumOff val="80000"/>
                  <a:alpha val="30000"/>
                </a:schemeClr>
              </a:solidFill>
              <a:prstDash val="lgDash"/>
              <a:round/>
            </a:ln>
            <a:effectLst/>
          </c:spPr>
        </c:majorGridlines>
        <c:numFmt formatCode="General" sourceLinked="1"/>
        <c:majorTickMark val="none"/>
        <c:minorTickMark val="none"/>
        <c:tickLblPos val="nextTo"/>
        <c:crossAx val="7302378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t>2024/12/30</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t>‹#›</a:t>
            </a:fld>
            <a:endParaRPr lang="zh-CN" altLang="en-US"/>
          </a:p>
        </p:txBody>
      </p:sp>
    </p:spTree>
    <p:extLst>
      <p:ext uri="{BB962C8B-B14F-4D97-AF65-F5344CB8AC3E}">
        <p14:creationId xmlns:p14="http://schemas.microsoft.com/office/powerpoint/2010/main" val="189854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f4604adf-e851-466e-8d13-3733eaa61e46.source.default.zh-Hans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t>7</a:t>
            </a:fld>
            <a:endParaRPr lang="zh-CN" altLang="en-US"/>
          </a:p>
        </p:txBody>
      </p:sp>
    </p:spTree>
    <p:extLst>
      <p:ext uri="{BB962C8B-B14F-4D97-AF65-F5344CB8AC3E}">
        <p14:creationId xmlns:p14="http://schemas.microsoft.com/office/powerpoint/2010/main" val="29096025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9ABB45D9-6195-2C03-31DC-7C86EFE3A4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E545B57F-7D9D-4AD8-9FE4-E5267D65BB87}"/>
              </a:ext>
            </a:extLst>
          </p:cNvPr>
          <p:cNvSpPr>
            <a:spLocks noGrp="1"/>
          </p:cNvSpPr>
          <p:nvPr>
            <p:ph type="ctrTitle" hasCustomPrompt="1"/>
          </p:nvPr>
        </p:nvSpPr>
        <p:spPr>
          <a:xfrm>
            <a:off x="660400" y="1821180"/>
            <a:ext cx="6078728" cy="3677453"/>
          </a:xfrm>
        </p:spPr>
        <p:txBody>
          <a:bodyPr vert="horz" lIns="91440" tIns="45720" rIns="91440" bIns="45720" rtlCol="0" anchor="b">
            <a:noAutofit/>
          </a:bodyPr>
          <a:lstStyle>
            <a:lvl1pPr>
              <a:defRPr lang="zh-CN" altLang="en-US" sz="6600" b="1" dirty="0">
                <a:solidFill>
                  <a:srgbClr val="080808"/>
                </a:solidFill>
              </a:defRPr>
            </a:lvl1pPr>
          </a:lstStyle>
          <a:p>
            <a:pPr lvl="0" defTabSz="914354"/>
            <a:r>
              <a:rPr lang="en-US" altLang="zh-CN" dirty="0"/>
              <a:t>Click to edit </a:t>
            </a:r>
            <a:br>
              <a:rPr lang="en-US" altLang="zh-CN" dirty="0"/>
            </a:br>
            <a:r>
              <a:rPr lang="en-US" altLang="zh-CN" dirty="0"/>
              <a:t>Master title style</a:t>
            </a:r>
            <a:endParaRPr lang="zh-CN" altLang="en-US" dirty="0"/>
          </a:p>
        </p:txBody>
      </p:sp>
      <p:sp>
        <p:nvSpPr>
          <p:cNvPr id="3" name="副标题 2">
            <a:extLst>
              <a:ext uri="{FF2B5EF4-FFF2-40B4-BE49-F238E27FC236}">
                <a16:creationId xmlns:a16="http://schemas.microsoft.com/office/drawing/2014/main" id="{42DDB65F-C302-4F35-9CCB-12FB82E2590D}"/>
              </a:ext>
            </a:extLst>
          </p:cNvPr>
          <p:cNvSpPr>
            <a:spLocks noGrp="1"/>
          </p:cNvSpPr>
          <p:nvPr>
            <p:ph type="subTitle" idx="1"/>
          </p:nvPr>
        </p:nvSpPr>
        <p:spPr>
          <a:xfrm rot="16200000">
            <a:off x="9609497" y="3378440"/>
            <a:ext cx="3308353" cy="535853"/>
          </a:xfrm>
        </p:spPr>
        <p:txBody>
          <a:bodyPr vert="horz" lIns="91440" tIns="45720" rIns="91440" bIns="45720" rtlCol="0" anchor="t">
            <a:normAutofit/>
          </a:bodyPr>
          <a:lstStyle>
            <a:lvl1pPr marL="0" indent="0">
              <a:spcBef>
                <a:spcPts val="0"/>
              </a:spcBef>
              <a:buNone/>
              <a:defRPr lang="zh-CN" altLang="en-US" sz="1800">
                <a:solidFill>
                  <a:srgbClr val="080808"/>
                </a:solidFill>
              </a:defRPr>
            </a:lvl1pPr>
          </a:lstStyle>
          <a:p>
            <a:pPr marL="228600" lvl="0" indent="-228600" defTabSz="914354"/>
            <a:r>
              <a:rPr lang="en-US" altLang="zh-CN" dirty="0"/>
              <a:t>Click to edit Master subtitle style</a:t>
            </a:r>
            <a:endParaRPr lang="zh-CN" altLang="en-US" dirty="0"/>
          </a:p>
        </p:txBody>
      </p:sp>
      <p:sp>
        <p:nvSpPr>
          <p:cNvPr id="8" name="文本占位符 7">
            <a:extLst>
              <a:ext uri="{FF2B5EF4-FFF2-40B4-BE49-F238E27FC236}">
                <a16:creationId xmlns:a16="http://schemas.microsoft.com/office/drawing/2014/main" id="{44C4A721-803B-47CB-B99E-1D01E8E0169F}"/>
              </a:ext>
            </a:extLst>
          </p:cNvPr>
          <p:cNvSpPr>
            <a:spLocks noGrp="1"/>
          </p:cNvSpPr>
          <p:nvPr>
            <p:ph type="body" sz="quarter" idx="13" hasCustomPrompt="1"/>
          </p:nvPr>
        </p:nvSpPr>
        <p:spPr>
          <a:xfrm>
            <a:off x="6739128" y="5837829"/>
            <a:ext cx="4779772" cy="296271"/>
          </a:xfrm>
        </p:spPr>
        <p:txBody>
          <a:bodyPr vert="horz" lIns="91440" tIns="45720" rIns="91440" bIns="45720" rtlCol="0" anchor="ctr">
            <a:normAutofit/>
          </a:bodyPr>
          <a:lstStyle>
            <a:lvl1pPr marL="0" indent="0" algn="r">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12" name="文本占位符 11">
            <a:extLst>
              <a:ext uri="{FF2B5EF4-FFF2-40B4-BE49-F238E27FC236}">
                <a16:creationId xmlns:a16="http://schemas.microsoft.com/office/drawing/2014/main" id="{4EF3F9F2-2DBE-4016-9D2B-F5CF4BE8EBCE}"/>
              </a:ext>
            </a:extLst>
          </p:cNvPr>
          <p:cNvSpPr>
            <a:spLocks noGrp="1"/>
          </p:cNvSpPr>
          <p:nvPr>
            <p:ph type="body" sz="quarter" idx="15" hasCustomPrompt="1"/>
          </p:nvPr>
        </p:nvSpPr>
        <p:spPr>
          <a:xfrm>
            <a:off x="660400" y="723900"/>
            <a:ext cx="1039091" cy="296271"/>
          </a:xfrm>
        </p:spPr>
        <p:txBody>
          <a:bodyPr vert="horz" wrap="none" lIns="91440" tIns="45720" rIns="91440" bIns="45720" rtlCol="0" anchor="ctr">
            <a:normAutofit/>
          </a:bodyPr>
          <a:lstStyle>
            <a:lvl1pPr marL="0" indent="0">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21854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6DA8-D137-41D2-A934-63CB8FFB8B81}"/>
              </a:ext>
            </a:extLst>
          </p:cNvPr>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a:extLst>
              <a:ext uri="{FF2B5EF4-FFF2-40B4-BE49-F238E27FC236}">
                <a16:creationId xmlns:a16="http://schemas.microsoft.com/office/drawing/2014/main" id="{0CED916A-3E34-4B9E-8F9F-7A8921A30F99}"/>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4" name="日期占位符 3">
            <a:extLst>
              <a:ext uri="{FF2B5EF4-FFF2-40B4-BE49-F238E27FC236}">
                <a16:creationId xmlns:a16="http://schemas.microsoft.com/office/drawing/2014/main" id="{57FE6FF3-E480-4C96-9DE0-054940E7CBC6}"/>
              </a:ext>
            </a:extLst>
          </p:cNvPr>
          <p:cNvSpPr>
            <a:spLocks noGrp="1"/>
          </p:cNvSpPr>
          <p:nvPr>
            <p:ph type="dt" sz="half" idx="10"/>
          </p:nvPr>
        </p:nvSpPr>
        <p:spPr/>
        <p:txBody>
          <a:bodyPr/>
          <a:lstStyle/>
          <a:p>
            <a:fld id="{62327552-8942-46E8-901A-44C076C97C35}" type="datetime1">
              <a:rPr lang="en-US" altLang="zh-CN" smtClean="0"/>
              <a:t>12/30/2024</a:t>
            </a:fld>
            <a:endParaRPr lang="zh-CN" altLang="en-US"/>
          </a:p>
        </p:txBody>
      </p:sp>
      <p:sp>
        <p:nvSpPr>
          <p:cNvPr id="5" name="页脚占位符 4">
            <a:extLst>
              <a:ext uri="{FF2B5EF4-FFF2-40B4-BE49-F238E27FC236}">
                <a16:creationId xmlns:a16="http://schemas.microsoft.com/office/drawing/2014/main" id="{055DFAA1-D4C3-4306-A3AE-0641E35819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3E0EBE-EC20-4150-A2C6-9837F3449581}"/>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8237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a:extLst>
              <a:ext uri="{FF2B5EF4-FFF2-40B4-BE49-F238E27FC236}">
                <a16:creationId xmlns:a16="http://schemas.microsoft.com/office/drawing/2014/main" id="{FDF03A82-401C-4A0E-BE21-BE588E874141}"/>
              </a:ext>
            </a:extLst>
          </p:cNvPr>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a:extLst>
              <a:ext uri="{FF2B5EF4-FFF2-40B4-BE49-F238E27FC236}">
                <a16:creationId xmlns:a16="http://schemas.microsoft.com/office/drawing/2014/main" id="{0BEF0FD1-3ACE-43A8-AF57-CC0D436DC7D0}"/>
              </a:ext>
            </a:extLst>
          </p:cNvPr>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3" name="页脚占位符 2">
            <a:extLst>
              <a:ext uri="{FF2B5EF4-FFF2-40B4-BE49-F238E27FC236}">
                <a16:creationId xmlns:a16="http://schemas.microsoft.com/office/drawing/2014/main" id="{CAEA95BB-0FD6-4D94-81DB-8D38069818E5}"/>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16C2568E-3CA5-4FDE-A375-CB503A7EDE34}"/>
              </a:ext>
            </a:extLst>
          </p:cNvPr>
          <p:cNvSpPr>
            <a:spLocks noGrp="1"/>
          </p:cNvSpPr>
          <p:nvPr>
            <p:ph type="dt" sz="half" idx="11"/>
          </p:nvPr>
        </p:nvSpPr>
        <p:spPr/>
        <p:txBody>
          <a:bodyPr/>
          <a:lstStyle/>
          <a:p>
            <a:fld id="{5F5093CC-EA8F-46CC-95E3-14466C6B74F0}" type="datetime1">
              <a:rPr lang="en-US" altLang="zh-CN" smtClean="0"/>
              <a:t>12/30/2024</a:t>
            </a:fld>
            <a:endParaRPr lang="en-US" altLang="zh-CN"/>
          </a:p>
        </p:txBody>
      </p:sp>
      <p:sp>
        <p:nvSpPr>
          <p:cNvPr id="5" name="灯片编号占位符 4">
            <a:extLst>
              <a:ext uri="{FF2B5EF4-FFF2-40B4-BE49-F238E27FC236}">
                <a16:creationId xmlns:a16="http://schemas.microsoft.com/office/drawing/2014/main" id="{E3EAC383-637D-4997-B597-28ADC11AAC10}"/>
              </a:ext>
            </a:extLst>
          </p:cNvPr>
          <p:cNvSpPr>
            <a:spLocks noGrp="1"/>
          </p:cNvSpPr>
          <p:nvPr>
            <p:ph type="sldNum" sz="quarter" idx="12"/>
          </p:nvPr>
        </p:nvSpPr>
        <p:spPr/>
        <p:txBody>
          <a:bodyPr/>
          <a:lstStyle/>
          <a:p>
            <a:fld id="{7F65B630-C7FF-41C0-9923-C5E5E29EED81}" type="slidenum">
              <a:rPr lang="en-US" altLang="zh-CN" smtClean="0"/>
              <a:pPr/>
              <a:t>‹#›</a:t>
            </a:fld>
            <a:endParaRPr lang="en-US" altLang="zh-CN"/>
          </a:p>
        </p:txBody>
      </p:sp>
      <p:cxnSp>
        <p:nvCxnSpPr>
          <p:cNvPr id="10" name="î$ļíďé">
            <a:extLst>
              <a:ext uri="{FF2B5EF4-FFF2-40B4-BE49-F238E27FC236}">
                <a16:creationId xmlns:a16="http://schemas.microsoft.com/office/drawing/2014/main" id="{5866F782-5852-4C4E-B3FE-2AD687E8AC1B}"/>
              </a:ext>
            </a:extLst>
          </p:cNvPr>
          <p:cNvCxnSpPr>
            <a:cxnSpLocks/>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ïšḻïdê">
            <a:extLst>
              <a:ext uri="{FF2B5EF4-FFF2-40B4-BE49-F238E27FC236}">
                <a16:creationId xmlns:a16="http://schemas.microsoft.com/office/drawing/2014/main" id="{3CCCD118-A808-47B5-869B-310AF975DC9C}"/>
              </a:ext>
            </a:extLst>
          </p:cNvPr>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19297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D00D908D-7526-37F0-F2E7-B71F9E41FD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000C7662-4F6D-4B06-BB36-235FC06BF816}"/>
              </a:ext>
            </a:extLst>
          </p:cNvPr>
          <p:cNvSpPr>
            <a:spLocks noGrp="1"/>
          </p:cNvSpPr>
          <p:nvPr>
            <p:ph type="title"/>
          </p:nvPr>
        </p:nvSpPr>
        <p:spPr>
          <a:xfrm>
            <a:off x="660400" y="2628576"/>
            <a:ext cx="5731164" cy="2048037"/>
          </a:xfrm>
        </p:spPr>
        <p:txBody>
          <a:bodyPr vert="horz" lIns="91440" tIns="45720" rIns="91440" bIns="45720" rtlCol="0" anchor="b">
            <a:noAutofit/>
          </a:bodyPr>
          <a:lstStyle>
            <a:lvl1pPr>
              <a:defRPr lang="zh-CN" altLang="en-US" sz="4800">
                <a:solidFill>
                  <a:srgbClr val="080808"/>
                </a:solidFill>
              </a:defRPr>
            </a:lvl1pPr>
          </a:lstStyle>
          <a:p>
            <a:pPr lvl="0" defTabSz="914354"/>
            <a:r>
              <a:rPr lang="en-US" altLang="zh-CN" dirty="0"/>
              <a:t>Click to edit Master title style</a:t>
            </a:r>
            <a:endParaRPr lang="zh-CN" altLang="en-US" dirty="0"/>
          </a:p>
        </p:txBody>
      </p:sp>
      <p:sp>
        <p:nvSpPr>
          <p:cNvPr id="3" name="文本占位符 2">
            <a:extLst>
              <a:ext uri="{FF2B5EF4-FFF2-40B4-BE49-F238E27FC236}">
                <a16:creationId xmlns:a16="http://schemas.microsoft.com/office/drawing/2014/main" id="{9FF9930E-40DF-417D-8161-BD38EB172DC1}"/>
              </a:ext>
            </a:extLst>
          </p:cNvPr>
          <p:cNvSpPr>
            <a:spLocks noGrp="1"/>
          </p:cNvSpPr>
          <p:nvPr>
            <p:ph type="body" idx="1"/>
          </p:nvPr>
        </p:nvSpPr>
        <p:spPr>
          <a:xfrm>
            <a:off x="660400" y="4676614"/>
            <a:ext cx="5731164" cy="526761"/>
          </a:xfrm>
        </p:spPr>
        <p:txBody>
          <a:bodyPr>
            <a:normAutofit/>
          </a:bodyPr>
          <a:lstStyle>
            <a:lvl1pPr marL="0" indent="0">
              <a:buNone/>
              <a:defRPr lang="en-US" altLang="zh-CN" sz="1800" kern="1200">
                <a:solidFill>
                  <a:srgbClr val="080808"/>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p>
        </p:txBody>
      </p:sp>
    </p:spTree>
    <p:extLst>
      <p:ext uri="{BB962C8B-B14F-4D97-AF65-F5344CB8AC3E}">
        <p14:creationId xmlns:p14="http://schemas.microsoft.com/office/powerpoint/2010/main" val="64122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78DDA6B8-FDAD-D7D7-0619-6B13C254D9EF}"/>
              </a:ext>
            </a:extLst>
          </p:cNvPr>
          <p:cNvGrpSpPr/>
          <p:nvPr userDrawn="1"/>
        </p:nvGrpSpPr>
        <p:grpSpPr>
          <a:xfrm>
            <a:off x="673100" y="382369"/>
            <a:ext cx="5260975" cy="692050"/>
            <a:chOff x="673100" y="382369"/>
            <a:chExt cx="5260975" cy="692050"/>
          </a:xfrm>
        </p:grpSpPr>
        <p:sp>
          <p:nvSpPr>
            <p:cNvPr id="6" name="矩形 5">
              <a:extLst>
                <a:ext uri="{FF2B5EF4-FFF2-40B4-BE49-F238E27FC236}">
                  <a16:creationId xmlns:a16="http://schemas.microsoft.com/office/drawing/2014/main" id="{E1BC8B43-5E76-9566-53E3-46B177BA16BD}"/>
                </a:ext>
              </a:extLst>
            </p:cNvPr>
            <p:cNvSpPr/>
            <p:nvPr userDrawn="1"/>
          </p:nvSpPr>
          <p:spPr>
            <a:xfrm>
              <a:off x="673100" y="1028700"/>
              <a:ext cx="5260975" cy="45719"/>
            </a:xfrm>
            <a:prstGeom prst="rect">
              <a:avLst/>
            </a:prstGeom>
            <a:gradFill>
              <a:gsLst>
                <a:gs pos="0">
                  <a:schemeClr val="accent1"/>
                </a:gs>
                <a:gs pos="100000">
                  <a:schemeClr val="accent1">
                    <a:lumMod val="30000"/>
                    <a:lumOff val="70000"/>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A68EBA65-D957-152A-8327-F5804E1142FF}"/>
                </a:ext>
              </a:extLst>
            </p:cNvPr>
            <p:cNvSpPr txBox="1"/>
            <p:nvPr userDrawn="1"/>
          </p:nvSpPr>
          <p:spPr>
            <a:xfrm>
              <a:off x="673100" y="382369"/>
              <a:ext cx="2954655" cy="646331"/>
            </a:xfrm>
            <a:prstGeom prst="rect">
              <a:avLst/>
            </a:prstGeom>
            <a:noFill/>
          </p:spPr>
          <p:txBody>
            <a:bodyPr wrap="none" rtlCol="0">
              <a:spAutoFit/>
            </a:bodyPr>
            <a:lstStyle/>
            <a:p>
              <a:r>
                <a:rPr lang="zh-CN" altLang="en-US" sz="3600" dirty="0">
                  <a:latin typeface="思源黑体 CN Medium" panose="020B0600000000000000" pitchFamily="34" charset="-122"/>
                  <a:ea typeface="思源黑体 CN Medium" panose="020B0600000000000000" pitchFamily="34" charset="-122"/>
                </a:rPr>
                <a:t>输入标题文字</a:t>
              </a:r>
            </a:p>
          </p:txBody>
        </p:sp>
      </p:grpSp>
    </p:spTree>
    <p:extLst>
      <p:ext uri="{BB962C8B-B14F-4D97-AF65-F5344CB8AC3E}">
        <p14:creationId xmlns:p14="http://schemas.microsoft.com/office/powerpoint/2010/main" val="325764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9D6027-F7C7-4EF3-85DD-09E27ACEEACA}"/>
              </a:ext>
            </a:extLst>
          </p:cNvPr>
          <p:cNvSpPr>
            <a:spLocks noGrp="1"/>
          </p:cNvSpPr>
          <p:nvPr>
            <p:ph type="dt" sz="half" idx="10"/>
          </p:nvPr>
        </p:nvSpPr>
        <p:spPr/>
        <p:txBody>
          <a:bodyPr/>
          <a:lstStyle/>
          <a:p>
            <a:fld id="{44EDA9A1-9141-4F02-9C55-8DE17B37F989}" type="datetime1">
              <a:rPr lang="en-US" altLang="zh-CN" smtClean="0"/>
              <a:t>12/30/2024</a:t>
            </a:fld>
            <a:endParaRPr lang="zh-CN" altLang="en-US"/>
          </a:p>
        </p:txBody>
      </p:sp>
      <p:sp>
        <p:nvSpPr>
          <p:cNvPr id="3" name="页脚占位符 2">
            <a:extLst>
              <a:ext uri="{FF2B5EF4-FFF2-40B4-BE49-F238E27FC236}">
                <a16:creationId xmlns:a16="http://schemas.microsoft.com/office/drawing/2014/main" id="{66262BA1-A5A7-45F4-B365-E880E1C324C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0CF1E8-0939-4B4D-A4D3-E47E208FC47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177162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3D53DD3A-53BE-3520-5288-B60BAF9BF01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占位符 6">
            <a:extLst>
              <a:ext uri="{FF2B5EF4-FFF2-40B4-BE49-F238E27FC236}">
                <a16:creationId xmlns:a16="http://schemas.microsoft.com/office/drawing/2014/main" id="{C2320649-ACD7-42E9-A261-E6ED46ACB452}"/>
              </a:ext>
            </a:extLst>
          </p:cNvPr>
          <p:cNvSpPr>
            <a:spLocks noGrp="1"/>
          </p:cNvSpPr>
          <p:nvPr>
            <p:ph type="body" sz="quarter" idx="13"/>
          </p:nvPr>
        </p:nvSpPr>
        <p:spPr>
          <a:xfrm>
            <a:off x="660400" y="1832374"/>
            <a:ext cx="10858500" cy="2772786"/>
          </a:xfrm>
        </p:spPr>
        <p:txBody>
          <a:bodyPr vert="horz" lIns="91440" tIns="45720" rIns="91440" bIns="45720" rtlCol="0" anchor="b">
            <a:noAutofit/>
          </a:bodyPr>
          <a:lstStyle>
            <a:lvl1pPr marL="0" indent="0" algn="ctr">
              <a:buNone/>
              <a:defRPr lang="en-US" altLang="zh-CN" sz="7200" b="1" smtClean="0">
                <a:solidFill>
                  <a:srgbClr val="080808"/>
                </a:solidFill>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354">
              <a:spcBef>
                <a:spcPct val="0"/>
              </a:spcBef>
            </a:pPr>
            <a:r>
              <a:rPr lang="en-US" altLang="zh-CN" dirty="0"/>
              <a:t>Click to edit Master text styles</a:t>
            </a:r>
          </a:p>
        </p:txBody>
      </p:sp>
      <p:sp>
        <p:nvSpPr>
          <p:cNvPr id="8" name="文本占位符 7">
            <a:extLst>
              <a:ext uri="{FF2B5EF4-FFF2-40B4-BE49-F238E27FC236}">
                <a16:creationId xmlns:a16="http://schemas.microsoft.com/office/drawing/2014/main" id="{DC428848-58C6-4501-8214-B803889F273E}"/>
              </a:ext>
            </a:extLst>
          </p:cNvPr>
          <p:cNvSpPr>
            <a:spLocks noGrp="1"/>
          </p:cNvSpPr>
          <p:nvPr>
            <p:ph type="body" sz="quarter" idx="14" hasCustomPrompt="1"/>
          </p:nvPr>
        </p:nvSpPr>
        <p:spPr>
          <a:xfrm>
            <a:off x="5422392" y="5837829"/>
            <a:ext cx="6096508" cy="296271"/>
          </a:xfrm>
        </p:spPr>
        <p:txBody>
          <a:bodyPr vert="horz" lIns="91440" tIns="45720" rIns="91440" bIns="45720" rtlCol="0" anchor="ctr">
            <a:normAutofit/>
          </a:bodyPr>
          <a:lstStyle>
            <a:lvl1pPr marL="0" indent="0" algn="r">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Tree>
    <p:extLst>
      <p:ext uri="{BB962C8B-B14F-4D97-AF65-F5344CB8AC3E}">
        <p14:creationId xmlns:p14="http://schemas.microsoft.com/office/powerpoint/2010/main" val="3444805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A34661-10B5-98E1-484B-E4714F7ABC4A}"/>
              </a:ext>
            </a:extLst>
          </p:cNvPr>
          <p:cNvSpPr>
            <a:spLocks noGrp="1"/>
          </p:cNvSpPr>
          <p:nvPr>
            <p:ph type="title"/>
          </p:nvPr>
        </p:nvSpPr>
        <p:spPr/>
        <p:txBody>
          <a:bodyPr/>
          <a:lstStyle/>
          <a:p>
            <a:r>
              <a:rPr lang="zh-CN" altLang="en-US"/>
              <a:t>单击此处编辑母版标题样式</a:t>
            </a:r>
          </a:p>
        </p:txBody>
      </p:sp>
      <p:sp>
        <p:nvSpPr>
          <p:cNvPr id="3" name="页脚占位符 2">
            <a:extLst>
              <a:ext uri="{FF2B5EF4-FFF2-40B4-BE49-F238E27FC236}">
                <a16:creationId xmlns:a16="http://schemas.microsoft.com/office/drawing/2014/main" id="{CB7D77DD-8D4F-659F-BB34-A026BFFAA1C1}"/>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3D22352D-98D1-ECD9-1AD6-3FB5D9401020}"/>
              </a:ext>
            </a:extLst>
          </p:cNvPr>
          <p:cNvSpPr>
            <a:spLocks noGrp="1"/>
          </p:cNvSpPr>
          <p:nvPr>
            <p:ph type="dt" sz="half" idx="11"/>
          </p:nvPr>
        </p:nvSpPr>
        <p:spPr/>
        <p:txBody>
          <a:bodyPr/>
          <a:lstStyle/>
          <a:p>
            <a:fld id="{EFE03BF2-D8AF-46DF-AE0F-0C217AE83FF5}" type="datetime1">
              <a:rPr lang="en-US" altLang="zh-CN" smtClean="0"/>
              <a:t>12/30/2024</a:t>
            </a:fld>
            <a:endParaRPr lang="en-US" altLang="zh-CN"/>
          </a:p>
        </p:txBody>
      </p:sp>
      <p:sp>
        <p:nvSpPr>
          <p:cNvPr id="5" name="灯片编号占位符 4">
            <a:extLst>
              <a:ext uri="{FF2B5EF4-FFF2-40B4-BE49-F238E27FC236}">
                <a16:creationId xmlns:a16="http://schemas.microsoft.com/office/drawing/2014/main" id="{627BEC2C-B284-1680-E5D9-F9A79602C5BE}"/>
              </a:ext>
            </a:extLst>
          </p:cNvPr>
          <p:cNvSpPr>
            <a:spLocks noGrp="1"/>
          </p:cNvSpPr>
          <p:nvPr>
            <p:ph type="sldNum" sz="quarter" idx="12"/>
          </p:nvPr>
        </p:nvSpPr>
        <p:spPr/>
        <p:txBody>
          <a:body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921405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36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307103-D92B-4D3C-B386-9FD58793CACA}"/>
              </a:ext>
            </a:extLst>
          </p:cNvPr>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354"/>
            <a:r>
              <a:rPr lang="en-US" altLang="zh-CN"/>
              <a:t>Click to edit Master title style</a:t>
            </a:r>
            <a:endParaRPr lang="zh-CN" altLang="en-US" dirty="0"/>
          </a:p>
        </p:txBody>
      </p:sp>
      <p:sp>
        <p:nvSpPr>
          <p:cNvPr id="3" name="文本占位符 2">
            <a:extLst>
              <a:ext uri="{FF2B5EF4-FFF2-40B4-BE49-F238E27FC236}">
                <a16:creationId xmlns:a16="http://schemas.microsoft.com/office/drawing/2014/main" id="{0F8920D0-E0E5-40BB-AEDA-3D7A0909240E}"/>
              </a:ext>
            </a:extLst>
          </p:cNvPr>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5" name="页脚占位符 4">
            <a:extLst>
              <a:ext uri="{FF2B5EF4-FFF2-40B4-BE49-F238E27FC236}">
                <a16:creationId xmlns:a16="http://schemas.microsoft.com/office/drawing/2014/main" id="{10B16C00-AE39-4635-9F10-B7233D2AC2F8}"/>
              </a:ext>
            </a:extLst>
          </p:cNvPr>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a:extLst>
              <a:ext uri="{FF2B5EF4-FFF2-40B4-BE49-F238E27FC236}">
                <a16:creationId xmlns:a16="http://schemas.microsoft.com/office/drawing/2014/main" id="{0C12D871-753D-4991-B44B-EFAE9F8682B5}"/>
              </a:ext>
            </a:extLst>
          </p:cNvPr>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EFE03BF2-D8AF-46DF-AE0F-0C217AE83FF5}" type="datetime1">
              <a:rPr lang="en-US" altLang="zh-CN" smtClean="0"/>
              <a:t>12/30/2024</a:t>
            </a:fld>
            <a:endParaRPr lang="en-US" altLang="zh-CN"/>
          </a:p>
        </p:txBody>
      </p:sp>
      <p:sp>
        <p:nvSpPr>
          <p:cNvPr id="6" name="灯片编号占位符 5">
            <a:extLst>
              <a:ext uri="{FF2B5EF4-FFF2-40B4-BE49-F238E27FC236}">
                <a16:creationId xmlns:a16="http://schemas.microsoft.com/office/drawing/2014/main" id="{6D23E9ED-4E00-42D1-BFBF-5EBD27D29806}"/>
              </a:ext>
            </a:extLst>
          </p:cNvPr>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1467915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4" r:id="rId5"/>
    <p:sldLayoutId id="2147483655" r:id="rId6"/>
    <p:sldLayoutId id="2147483656" r:id="rId7"/>
    <p:sldLayoutId id="2147483658" r:id="rId8"/>
    <p:sldLayoutId id="2147483659" r:id="rId9"/>
  </p:sldLayoutIdLst>
  <p:hf sldNum="0"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išḻîḍê"/>
        <p:cNvGrpSpPr/>
        <p:nvPr/>
      </p:nvGrpSpPr>
      <p:grpSpPr>
        <a:xfrm>
          <a:off x="0" y="0"/>
          <a:ext cx="0" cy="0"/>
          <a:chOff x="0" y="0"/>
          <a:chExt cx="0" cy="0"/>
        </a:xfrm>
      </p:grpSpPr>
      <p:sp>
        <p:nvSpPr>
          <p:cNvPr id="4" name="ïşḷiḑè">
            <a:extLst>
              <a:ext uri="{FF2B5EF4-FFF2-40B4-BE49-F238E27FC236}">
                <a16:creationId xmlns:a16="http://schemas.microsoft.com/office/drawing/2014/main" id="{EC3BD327-8548-FA21-9184-6315F1921B21}"/>
              </a:ext>
            </a:extLst>
          </p:cNvPr>
          <p:cNvSpPr/>
          <p:nvPr/>
        </p:nvSpPr>
        <p:spPr>
          <a:xfrm>
            <a:off x="660399" y="3200400"/>
            <a:ext cx="4507501"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8" name="íš1iḍe">
            <a:extLst>
              <a:ext uri="{FF2B5EF4-FFF2-40B4-BE49-F238E27FC236}">
                <a16:creationId xmlns:a16="http://schemas.microsoft.com/office/drawing/2014/main" id="{1DE2FCBB-DDFE-37B5-A5BC-225C4690FD26}"/>
              </a:ext>
            </a:extLst>
          </p:cNvPr>
          <p:cNvSpPr/>
          <p:nvPr/>
        </p:nvSpPr>
        <p:spPr>
          <a:xfrm>
            <a:off x="8637016" y="5300543"/>
            <a:ext cx="939800" cy="1557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9" name="íṩľíḍé">
            <a:extLst>
              <a:ext uri="{FF2B5EF4-FFF2-40B4-BE49-F238E27FC236}">
                <a16:creationId xmlns:a16="http://schemas.microsoft.com/office/drawing/2014/main" id="{6C2532AA-A647-48FF-8A25-36777AF5B18D}"/>
              </a:ext>
            </a:extLst>
          </p:cNvPr>
          <p:cNvSpPr>
            <a:spLocks noGrp="1"/>
          </p:cNvSpPr>
          <p:nvPr>
            <p:ph type="ctrTitle"/>
          </p:nvPr>
        </p:nvSpPr>
        <p:spPr>
          <a:xfrm>
            <a:off x="660399" y="1878708"/>
            <a:ext cx="7442557" cy="2509244"/>
          </a:xfrm>
          <a:ln>
            <a:noFill/>
          </a:ln>
        </p:spPr>
        <p:txBody>
          <a:bodyPr/>
          <a:lstStyle/>
          <a:p>
            <a:pPr>
              <a:lnSpc>
                <a:spcPct val="100000"/>
              </a:lnSpc>
            </a:pPr>
            <a:r>
              <a:rPr lang="zh-CN" altLang="en-US" sz="6000" dirty="0">
                <a:solidFill>
                  <a:srgbClr val="080808"/>
                </a:solidFill>
              </a:rPr>
              <a:t>市场营销基础</a:t>
            </a:r>
            <a:br>
              <a:rPr lang="en-US" altLang="zh-CN" sz="6000" dirty="0">
                <a:solidFill>
                  <a:srgbClr val="080808"/>
                </a:solidFill>
              </a:rPr>
            </a:br>
            <a:br>
              <a:rPr lang="en-GB" altLang="zh-CN" sz="4800" dirty="0">
                <a:solidFill>
                  <a:srgbClr val="080808"/>
                </a:solidFill>
              </a:rPr>
            </a:br>
            <a:r>
              <a:rPr lang="zh-CN" altLang="en-US" sz="3200" dirty="0">
                <a:solidFill>
                  <a:srgbClr val="080808"/>
                </a:solidFill>
              </a:rPr>
              <a:t>（第四版）</a:t>
            </a:r>
            <a:endParaRPr lang="zh-CN" altLang="en-US" sz="4800" dirty="0"/>
          </a:p>
        </p:txBody>
      </p:sp>
      <p:sp>
        <p:nvSpPr>
          <p:cNvPr id="13" name="ïṧḷïdè">
            <a:extLst>
              <a:ext uri="{FF2B5EF4-FFF2-40B4-BE49-F238E27FC236}">
                <a16:creationId xmlns:a16="http://schemas.microsoft.com/office/drawing/2014/main" id="{F03171C0-8F5E-452D-80D2-8537CBEA6B12}"/>
              </a:ext>
            </a:extLst>
          </p:cNvPr>
          <p:cNvSpPr>
            <a:spLocks noGrp="1"/>
          </p:cNvSpPr>
          <p:nvPr>
            <p:ph type="body" sz="quarter" idx="15"/>
          </p:nvPr>
        </p:nvSpPr>
        <p:spPr>
          <a:xfrm>
            <a:off x="660399" y="622435"/>
            <a:ext cx="3786472" cy="708941"/>
          </a:xfrm>
        </p:spPr>
        <p:txBody>
          <a:bodyPr>
            <a:normAutofit/>
          </a:bodyPr>
          <a:lstStyle/>
          <a:p>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教育部职业教育与成人教育司推荐教材</a:t>
            </a:r>
          </a:p>
          <a:p>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职业教育</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财经商贸类</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专业教学用书</a:t>
            </a:r>
          </a:p>
        </p:txBody>
      </p:sp>
      <p:sp>
        <p:nvSpPr>
          <p:cNvPr id="12" name="TextBox 25">
            <a:extLst>
              <a:ext uri="{FF2B5EF4-FFF2-40B4-BE49-F238E27FC236}">
                <a16:creationId xmlns:a16="http://schemas.microsoft.com/office/drawing/2014/main" id="{33149427-7E30-4F0A-8746-8128769BB21D}"/>
              </a:ext>
            </a:extLst>
          </p:cNvPr>
          <p:cNvSpPr txBox="1"/>
          <p:nvPr/>
        </p:nvSpPr>
        <p:spPr>
          <a:xfrm>
            <a:off x="5026025" y="6169492"/>
            <a:ext cx="2139950" cy="306705"/>
          </a:xfrm>
          <a:prstGeom prst="rect">
            <a:avLst/>
          </a:prstGeom>
          <a:noFill/>
        </p:spPr>
        <p:txBody>
          <a:bodyPr wrap="square" rtlCol="0">
            <a:spAutoFit/>
          </a:bodyPr>
          <a:lstStyle/>
          <a:p>
            <a:pPr algn="ct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华东师范大学出版社</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p>
        </p:txBody>
      </p:sp>
    </p:spTree>
    <p:custDataLst>
      <p:tags r:id="rId1"/>
    </p:custDataLst>
    <p:extLst>
      <p:ext uri="{BB962C8B-B14F-4D97-AF65-F5344CB8AC3E}">
        <p14:creationId xmlns:p14="http://schemas.microsoft.com/office/powerpoint/2010/main" val="10622394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iṣlïdé"/>
        <p:cNvGrpSpPr/>
        <p:nvPr/>
      </p:nvGrpSpPr>
      <p:grpSpPr>
        <a:xfrm>
          <a:off x="0" y="0"/>
          <a:ext cx="0" cy="0"/>
          <a:chOff x="0" y="0"/>
          <a:chExt cx="0" cy="0"/>
        </a:xfrm>
      </p:grpSpPr>
      <p:sp>
        <p:nvSpPr>
          <p:cNvPr id="14" name="îsḷíḍê">
            <a:extLst>
              <a:ext uri="{FF2B5EF4-FFF2-40B4-BE49-F238E27FC236}">
                <a16:creationId xmlns:a16="http://schemas.microsoft.com/office/drawing/2014/main" id="{E7E8927E-C158-2D38-A63A-D56E83DB5151}"/>
              </a:ext>
            </a:extLst>
          </p:cNvPr>
          <p:cNvSpPr/>
          <p:nvPr/>
        </p:nvSpPr>
        <p:spPr>
          <a:xfrm>
            <a:off x="10973954" y="3790950"/>
            <a:ext cx="587664" cy="30575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ïŝḻíďé">
            <a:extLst>
              <a:ext uri="{FF2B5EF4-FFF2-40B4-BE49-F238E27FC236}">
                <a16:creationId xmlns:a16="http://schemas.microsoft.com/office/drawing/2014/main" id="{3E7816B9-4368-481C-AF7D-011CB1B5D3BB}"/>
              </a:ext>
            </a:extLst>
          </p:cNvPr>
          <p:cNvSpPr>
            <a:spLocks noGrp="1"/>
          </p:cNvSpPr>
          <p:nvPr>
            <p:ph type="title"/>
          </p:nvPr>
        </p:nvSpPr>
        <p:spPr>
          <a:xfrm>
            <a:off x="655411" y="3248187"/>
            <a:ext cx="7006298" cy="885663"/>
          </a:xfrm>
        </p:spPr>
        <p:txBody>
          <a:bodyPr/>
          <a:lstStyle/>
          <a:p>
            <a:br>
              <a:rPr lang="en-US" altLang="zh-CN" dirty="0"/>
            </a:br>
            <a:r>
              <a:rPr kumimoji="1" lang="zh-CN" altLang="en-US" dirty="0">
                <a:solidFill>
                  <a:schemeClr val="tx1"/>
                </a:solidFill>
              </a:rPr>
              <a:t>营销战略和营销管理过程</a:t>
            </a:r>
            <a:endParaRPr lang="zh-CN" altLang="en-US" dirty="0">
              <a:solidFill>
                <a:schemeClr val="tx1"/>
              </a:solidFill>
            </a:endParaRPr>
          </a:p>
        </p:txBody>
      </p:sp>
      <p:sp>
        <p:nvSpPr>
          <p:cNvPr id="10" name="îš1iḋê">
            <a:extLst>
              <a:ext uri="{FF2B5EF4-FFF2-40B4-BE49-F238E27FC236}">
                <a16:creationId xmlns:a16="http://schemas.microsoft.com/office/drawing/2014/main" id="{8C49C485-3944-0FB2-DBA9-4B2AB26ADB20}"/>
              </a:ext>
            </a:extLst>
          </p:cNvPr>
          <p:cNvSpPr txBox="1">
            <a:spLocks/>
          </p:cNvSpPr>
          <p:nvPr/>
        </p:nvSpPr>
        <p:spPr>
          <a:xfrm>
            <a:off x="1033236" y="1028701"/>
            <a:ext cx="3576864" cy="169545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lang="zh-CN" altLang="en-US" sz="2400" b="1" kern="1200">
                <a:solidFill>
                  <a:schemeClr val="tx1"/>
                </a:solidFill>
                <a:latin typeface="+mj-lt"/>
                <a:ea typeface="+mj-ea"/>
                <a:cs typeface="+mj-cs"/>
              </a:defRPr>
            </a:lvl1pPr>
          </a:lstStyle>
          <a:p>
            <a:pPr algn="r"/>
            <a:r>
              <a:rPr lang="zh-CN" altLang="en-US" sz="7200" dirty="0">
                <a:solidFill>
                  <a:srgbClr val="080808"/>
                </a:solidFill>
              </a:rPr>
              <a:t>第十章</a:t>
            </a:r>
            <a:endParaRPr lang="en-GB" sz="7200" dirty="0">
              <a:solidFill>
                <a:srgbClr val="080808"/>
              </a:solidFill>
            </a:endParaRPr>
          </a:p>
        </p:txBody>
      </p:sp>
      <p:cxnSp>
        <p:nvCxnSpPr>
          <p:cNvPr id="11" name="íṩľîḑe">
            <a:extLst>
              <a:ext uri="{FF2B5EF4-FFF2-40B4-BE49-F238E27FC236}">
                <a16:creationId xmlns:a16="http://schemas.microsoft.com/office/drawing/2014/main" id="{D43B1E31-E38E-5F5F-620C-B9F26609E579}"/>
              </a:ext>
            </a:extLst>
          </p:cNvPr>
          <p:cNvCxnSpPr>
            <a:cxnSpLocks/>
          </p:cNvCxnSpPr>
          <p:nvPr/>
        </p:nvCxnSpPr>
        <p:spPr>
          <a:xfrm>
            <a:off x="660400" y="5305425"/>
            <a:ext cx="983615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ïslîdé">
            <a:extLst>
              <a:ext uri="{FF2B5EF4-FFF2-40B4-BE49-F238E27FC236}">
                <a16:creationId xmlns:a16="http://schemas.microsoft.com/office/drawing/2014/main" id="{5F1CFC76-9F12-064B-9046-3669B2C23FE7}"/>
              </a:ext>
            </a:extLst>
          </p:cNvPr>
          <p:cNvCxnSpPr>
            <a:cxnSpLocks/>
          </p:cNvCxnSpPr>
          <p:nvPr/>
        </p:nvCxnSpPr>
        <p:spPr>
          <a:xfrm>
            <a:off x="655411" y="5305425"/>
            <a:ext cx="1116239"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8555AE98-558A-405E-AA5B-DA0C2E7B45C9}"/>
              </a:ext>
            </a:extLst>
          </p:cNvPr>
          <p:cNvSpPr txBox="1"/>
          <p:nvPr/>
        </p:nvSpPr>
        <p:spPr>
          <a:xfrm>
            <a:off x="683934" y="4288554"/>
            <a:ext cx="2175432" cy="523220"/>
          </a:xfrm>
          <a:prstGeom prst="rect">
            <a:avLst/>
          </a:prstGeom>
          <a:noFill/>
        </p:spPr>
        <p:txBody>
          <a:bodyPr wrap="square" rtlCol="0">
            <a:spAutoFit/>
          </a:bodyPr>
          <a:lstStyle/>
          <a:p>
            <a:r>
              <a:rPr lang="zh-CN" altLang="en-US" sz="1400" dirty="0">
                <a:latin typeface="+mn-ea"/>
              </a:rPr>
              <a:t>第一节  营销战略</a:t>
            </a:r>
          </a:p>
          <a:p>
            <a:r>
              <a:rPr lang="zh-CN" altLang="en-US" sz="1400" dirty="0">
                <a:latin typeface="+mn-ea"/>
              </a:rPr>
              <a:t>第二节  营销管理过程</a:t>
            </a:r>
          </a:p>
        </p:txBody>
      </p:sp>
    </p:spTree>
    <p:custDataLst>
      <p:tags r:id="rId1"/>
    </p:custDataLst>
    <p:extLst>
      <p:ext uri="{BB962C8B-B14F-4D97-AF65-F5344CB8AC3E}">
        <p14:creationId xmlns:p14="http://schemas.microsoft.com/office/powerpoint/2010/main" val="2694920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ïŝľiďè"/>
        <p:cNvGrpSpPr/>
        <p:nvPr/>
      </p:nvGrpSpPr>
      <p:grpSpPr>
        <a:xfrm>
          <a:off x="0" y="0"/>
          <a:ext cx="0" cy="0"/>
          <a:chOff x="0" y="0"/>
          <a:chExt cx="0" cy="0"/>
        </a:xfrm>
      </p:grpSpPr>
      <p:sp>
        <p:nvSpPr>
          <p:cNvPr id="17" name="íṡľiḑê">
            <a:extLst>
              <a:ext uri="{FF2B5EF4-FFF2-40B4-BE49-F238E27FC236}">
                <a16:creationId xmlns:a16="http://schemas.microsoft.com/office/drawing/2014/main" id="{27F30063-6277-070E-2B52-9B30C4611666}"/>
              </a:ext>
            </a:extLst>
          </p:cNvPr>
          <p:cNvSpPr txBox="1"/>
          <p:nvPr/>
        </p:nvSpPr>
        <p:spPr>
          <a:xfrm>
            <a:off x="745776" y="2527805"/>
            <a:ext cx="4531428" cy="523220"/>
          </a:xfrm>
          <a:prstGeom prst="rect">
            <a:avLst/>
          </a:prstGeom>
          <a:noFill/>
        </p:spPr>
        <p:txBody>
          <a:bodyPr wrap="square">
            <a:spAutoFit/>
          </a:bodyPr>
          <a:lstStyle/>
          <a:p>
            <a:pPr lvl="0" defTabSz="913765">
              <a:buSzPct val="25000"/>
              <a:defRPr/>
            </a:pPr>
            <a:r>
              <a:rPr lang="zh-CN" altLang="en-US" sz="2800" b="1" dirty="0">
                <a:solidFill>
                  <a:schemeClr val="accent1"/>
                </a:solidFill>
              </a:rPr>
              <a:t>二、营销战略的特点</a:t>
            </a:r>
            <a:endParaRPr kumimoji="0" lang="en-US" altLang="zh-CN" sz="2800" b="1" i="0" u="none" strike="noStrike" kern="1200" cap="none" spc="0" normalizeH="0" baseline="0" noProof="0" dirty="0">
              <a:ln>
                <a:noFill/>
              </a:ln>
              <a:effectLst/>
              <a:uLnTx/>
              <a:uFillTx/>
            </a:endParaRPr>
          </a:p>
        </p:txBody>
      </p:sp>
      <p:cxnSp>
        <p:nvCxnSpPr>
          <p:cNvPr id="20" name="î$ḻïḋè">
            <a:extLst>
              <a:ext uri="{FF2B5EF4-FFF2-40B4-BE49-F238E27FC236}">
                <a16:creationId xmlns:a16="http://schemas.microsoft.com/office/drawing/2014/main" id="{863596CE-8291-7D51-9124-A19C1B1504DE}"/>
              </a:ext>
            </a:extLst>
          </p:cNvPr>
          <p:cNvCxnSpPr>
            <a:cxnSpLocks/>
          </p:cNvCxnSpPr>
          <p:nvPr/>
        </p:nvCxnSpPr>
        <p:spPr>
          <a:xfrm>
            <a:off x="1302370" y="2290728"/>
            <a:ext cx="4311444" cy="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sp>
        <p:nvSpPr>
          <p:cNvPr id="21" name="文本框 20">
            <a:extLst>
              <a:ext uri="{FF2B5EF4-FFF2-40B4-BE49-F238E27FC236}">
                <a16:creationId xmlns:a16="http://schemas.microsoft.com/office/drawing/2014/main" id="{C913B3AB-80E8-476D-AD38-ADBA53BC72A7}"/>
              </a:ext>
            </a:extLst>
          </p:cNvPr>
          <p:cNvSpPr txBox="1"/>
          <p:nvPr/>
        </p:nvSpPr>
        <p:spPr>
          <a:xfrm>
            <a:off x="587614" y="306753"/>
            <a:ext cx="5241685"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营销战略</a:t>
            </a:r>
            <a:endParaRPr lang="en-US" altLang="zh-CN" sz="3600" b="1" dirty="0">
              <a:solidFill>
                <a:schemeClr val="accent1">
                  <a:lumMod val="75000"/>
                </a:schemeClr>
              </a:solidFill>
              <a:latin typeface="+mn-ea"/>
            </a:endParaRPr>
          </a:p>
        </p:txBody>
      </p:sp>
      <p:grpSp>
        <p:nvGrpSpPr>
          <p:cNvPr id="31" name="íṧḻïḍé">
            <a:extLst>
              <a:ext uri="{FF2B5EF4-FFF2-40B4-BE49-F238E27FC236}">
                <a16:creationId xmlns:a16="http://schemas.microsoft.com/office/drawing/2014/main" id="{366974A2-A555-41E4-9CFD-A4A78A74692C}"/>
              </a:ext>
            </a:extLst>
          </p:cNvPr>
          <p:cNvGrpSpPr/>
          <p:nvPr/>
        </p:nvGrpSpPr>
        <p:grpSpPr>
          <a:xfrm>
            <a:off x="1710342" y="3081885"/>
            <a:ext cx="1914001" cy="400110"/>
            <a:chOff x="660400" y="2391626"/>
            <a:chExt cx="1914001" cy="400110"/>
          </a:xfrm>
        </p:grpSpPr>
        <p:sp>
          <p:nvSpPr>
            <p:cNvPr id="38" name="î$ļíḍê">
              <a:extLst>
                <a:ext uri="{FF2B5EF4-FFF2-40B4-BE49-F238E27FC236}">
                  <a16:creationId xmlns:a16="http://schemas.microsoft.com/office/drawing/2014/main" id="{4537E4B9-C125-4D2E-A15F-6592B787917F}"/>
                </a:ext>
              </a:extLst>
            </p:cNvPr>
            <p:cNvSpPr txBox="1"/>
            <p:nvPr/>
          </p:nvSpPr>
          <p:spPr>
            <a:xfrm>
              <a:off x="927674" y="2391626"/>
              <a:ext cx="1646727" cy="400110"/>
            </a:xfrm>
            <a:prstGeom prst="rect">
              <a:avLst/>
            </a:prstGeom>
            <a:noFill/>
          </p:spPr>
          <p:txBody>
            <a:bodyPr wrap="square">
              <a:spAutoFit/>
            </a:bodyPr>
            <a:lstStyle/>
            <a:p>
              <a:r>
                <a:rPr lang="zh-CN" altLang="en-US" sz="2000" b="1" dirty="0"/>
                <a:t>整体性</a:t>
              </a:r>
              <a:endParaRPr lang="en-GB" sz="2000" b="1" dirty="0"/>
            </a:p>
          </p:txBody>
        </p:sp>
        <p:sp>
          <p:nvSpPr>
            <p:cNvPr id="39" name="išļïde">
              <a:extLst>
                <a:ext uri="{FF2B5EF4-FFF2-40B4-BE49-F238E27FC236}">
                  <a16:creationId xmlns:a16="http://schemas.microsoft.com/office/drawing/2014/main" id="{BA19BFC7-6C20-473A-90A0-7CAF0F7B236F}"/>
                </a:ext>
              </a:extLst>
            </p:cNvPr>
            <p:cNvSpPr/>
            <p:nvPr/>
          </p:nvSpPr>
          <p:spPr>
            <a:xfrm>
              <a:off x="660400" y="2502694"/>
              <a:ext cx="148940" cy="148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2" name="iSḻíḍè">
            <a:extLst>
              <a:ext uri="{FF2B5EF4-FFF2-40B4-BE49-F238E27FC236}">
                <a16:creationId xmlns:a16="http://schemas.microsoft.com/office/drawing/2014/main" id="{1A28DDCD-EDCB-45CB-B4EB-C7304D7649C4}"/>
              </a:ext>
            </a:extLst>
          </p:cNvPr>
          <p:cNvGrpSpPr/>
          <p:nvPr/>
        </p:nvGrpSpPr>
        <p:grpSpPr>
          <a:xfrm>
            <a:off x="1710342" y="4637659"/>
            <a:ext cx="2335022" cy="400110"/>
            <a:chOff x="660400" y="3314956"/>
            <a:chExt cx="2335022" cy="400110"/>
          </a:xfrm>
        </p:grpSpPr>
        <p:sp>
          <p:nvSpPr>
            <p:cNvPr id="36" name="ïSliďé">
              <a:extLst>
                <a:ext uri="{FF2B5EF4-FFF2-40B4-BE49-F238E27FC236}">
                  <a16:creationId xmlns:a16="http://schemas.microsoft.com/office/drawing/2014/main" id="{69F8F95E-B7E0-4F3D-BD2D-13E71E258BFF}"/>
                </a:ext>
              </a:extLst>
            </p:cNvPr>
            <p:cNvSpPr txBox="1"/>
            <p:nvPr/>
          </p:nvSpPr>
          <p:spPr>
            <a:xfrm>
              <a:off x="927674" y="3314956"/>
              <a:ext cx="2067748" cy="400110"/>
            </a:xfrm>
            <a:prstGeom prst="rect">
              <a:avLst/>
            </a:prstGeom>
            <a:noFill/>
          </p:spPr>
          <p:txBody>
            <a:bodyPr wrap="square">
              <a:spAutoFit/>
            </a:bodyPr>
            <a:lstStyle/>
            <a:p>
              <a:r>
                <a:rPr lang="zh-CN" altLang="en-US" sz="2000" b="1" dirty="0"/>
                <a:t>深远性</a:t>
              </a:r>
              <a:endParaRPr lang="en-GB" sz="2000" b="1" dirty="0"/>
            </a:p>
          </p:txBody>
        </p:sp>
        <p:sp>
          <p:nvSpPr>
            <p:cNvPr id="37" name="ïš1îḓè">
              <a:extLst>
                <a:ext uri="{FF2B5EF4-FFF2-40B4-BE49-F238E27FC236}">
                  <a16:creationId xmlns:a16="http://schemas.microsoft.com/office/drawing/2014/main" id="{B68E2B6F-4002-46A9-9063-657C56395884}"/>
                </a:ext>
              </a:extLst>
            </p:cNvPr>
            <p:cNvSpPr/>
            <p:nvPr/>
          </p:nvSpPr>
          <p:spPr>
            <a:xfrm>
              <a:off x="660400" y="3426024"/>
              <a:ext cx="148940" cy="14894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3" name="iSļiḓe">
            <a:extLst>
              <a:ext uri="{FF2B5EF4-FFF2-40B4-BE49-F238E27FC236}">
                <a16:creationId xmlns:a16="http://schemas.microsoft.com/office/drawing/2014/main" id="{65C3E7C3-0B65-4BE1-AD8C-4CA7D43575E1}"/>
              </a:ext>
            </a:extLst>
          </p:cNvPr>
          <p:cNvGrpSpPr/>
          <p:nvPr/>
        </p:nvGrpSpPr>
        <p:grpSpPr>
          <a:xfrm>
            <a:off x="6543803" y="3081885"/>
            <a:ext cx="1832224" cy="400110"/>
            <a:chOff x="660400" y="4358137"/>
            <a:chExt cx="1832224" cy="400110"/>
          </a:xfrm>
        </p:grpSpPr>
        <p:sp>
          <p:nvSpPr>
            <p:cNvPr id="34" name="îṩḷïďè">
              <a:extLst>
                <a:ext uri="{FF2B5EF4-FFF2-40B4-BE49-F238E27FC236}">
                  <a16:creationId xmlns:a16="http://schemas.microsoft.com/office/drawing/2014/main" id="{FFCB308A-A8A4-4E91-BF97-80D45639C0A2}"/>
                </a:ext>
              </a:extLst>
            </p:cNvPr>
            <p:cNvSpPr txBox="1"/>
            <p:nvPr/>
          </p:nvSpPr>
          <p:spPr>
            <a:xfrm>
              <a:off x="927673" y="4358137"/>
              <a:ext cx="1564951" cy="400110"/>
            </a:xfrm>
            <a:prstGeom prst="rect">
              <a:avLst/>
            </a:prstGeom>
            <a:noFill/>
          </p:spPr>
          <p:txBody>
            <a:bodyPr wrap="square">
              <a:spAutoFit/>
            </a:bodyPr>
            <a:lstStyle/>
            <a:p>
              <a:r>
                <a:rPr lang="zh-CN" altLang="en-US" sz="2000" b="1" dirty="0"/>
                <a:t>稳定性</a:t>
              </a:r>
              <a:endParaRPr lang="en-GB" sz="2000" b="1" dirty="0"/>
            </a:p>
          </p:txBody>
        </p:sp>
        <p:sp>
          <p:nvSpPr>
            <p:cNvPr id="35" name="îṧḷiḍè">
              <a:extLst>
                <a:ext uri="{FF2B5EF4-FFF2-40B4-BE49-F238E27FC236}">
                  <a16:creationId xmlns:a16="http://schemas.microsoft.com/office/drawing/2014/main" id="{08A84FFA-939F-46B6-8E2F-2FDCDD6A514F}"/>
                </a:ext>
              </a:extLst>
            </p:cNvPr>
            <p:cNvSpPr/>
            <p:nvPr/>
          </p:nvSpPr>
          <p:spPr>
            <a:xfrm>
              <a:off x="660400" y="4469205"/>
              <a:ext cx="148940" cy="1489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5" name="íṧḻïḍé">
            <a:extLst>
              <a:ext uri="{FF2B5EF4-FFF2-40B4-BE49-F238E27FC236}">
                <a16:creationId xmlns:a16="http://schemas.microsoft.com/office/drawing/2014/main" id="{A263EED9-EAC4-4F99-B3C0-2C11B430EB1E}"/>
              </a:ext>
            </a:extLst>
          </p:cNvPr>
          <p:cNvGrpSpPr/>
          <p:nvPr/>
        </p:nvGrpSpPr>
        <p:grpSpPr>
          <a:xfrm>
            <a:off x="6543803" y="4287933"/>
            <a:ext cx="2993961" cy="400110"/>
            <a:chOff x="660400" y="2391626"/>
            <a:chExt cx="2993961" cy="400110"/>
          </a:xfrm>
        </p:grpSpPr>
        <p:sp>
          <p:nvSpPr>
            <p:cNvPr id="29" name="î$ļíḍê">
              <a:extLst>
                <a:ext uri="{FF2B5EF4-FFF2-40B4-BE49-F238E27FC236}">
                  <a16:creationId xmlns:a16="http://schemas.microsoft.com/office/drawing/2014/main" id="{92AD9A67-8364-4AC2-9D65-E04B136DE9EC}"/>
                </a:ext>
              </a:extLst>
            </p:cNvPr>
            <p:cNvSpPr txBox="1"/>
            <p:nvPr/>
          </p:nvSpPr>
          <p:spPr>
            <a:xfrm>
              <a:off x="927674" y="2391626"/>
              <a:ext cx="2726687" cy="400110"/>
            </a:xfrm>
            <a:prstGeom prst="rect">
              <a:avLst/>
            </a:prstGeom>
            <a:noFill/>
          </p:spPr>
          <p:txBody>
            <a:bodyPr wrap="square">
              <a:spAutoFit/>
            </a:bodyPr>
            <a:lstStyle/>
            <a:p>
              <a:r>
                <a:rPr lang="zh-CN" altLang="en-US" sz="2000" b="1" dirty="0"/>
                <a:t>导向性</a:t>
              </a:r>
              <a:endParaRPr lang="en-GB" sz="2000" b="1" dirty="0"/>
            </a:p>
          </p:txBody>
        </p:sp>
        <p:sp>
          <p:nvSpPr>
            <p:cNvPr id="30" name="išļïde">
              <a:extLst>
                <a:ext uri="{FF2B5EF4-FFF2-40B4-BE49-F238E27FC236}">
                  <a16:creationId xmlns:a16="http://schemas.microsoft.com/office/drawing/2014/main" id="{5B1B3595-788D-4DE1-AC06-2195E46324BC}"/>
                </a:ext>
              </a:extLst>
            </p:cNvPr>
            <p:cNvSpPr/>
            <p:nvPr/>
          </p:nvSpPr>
          <p:spPr>
            <a:xfrm>
              <a:off x="660400" y="2502694"/>
              <a:ext cx="148940" cy="148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6" name="iSḻíḍè">
            <a:extLst>
              <a:ext uri="{FF2B5EF4-FFF2-40B4-BE49-F238E27FC236}">
                <a16:creationId xmlns:a16="http://schemas.microsoft.com/office/drawing/2014/main" id="{08FA1D6D-8575-4CC0-85DA-EA3ED0C2D531}"/>
              </a:ext>
            </a:extLst>
          </p:cNvPr>
          <p:cNvGrpSpPr/>
          <p:nvPr/>
        </p:nvGrpSpPr>
        <p:grpSpPr>
          <a:xfrm>
            <a:off x="6538574" y="5439402"/>
            <a:ext cx="3908361" cy="400110"/>
            <a:chOff x="660400" y="3314956"/>
            <a:chExt cx="3908361" cy="400110"/>
          </a:xfrm>
        </p:grpSpPr>
        <p:sp>
          <p:nvSpPr>
            <p:cNvPr id="27" name="ïSliďé">
              <a:extLst>
                <a:ext uri="{FF2B5EF4-FFF2-40B4-BE49-F238E27FC236}">
                  <a16:creationId xmlns:a16="http://schemas.microsoft.com/office/drawing/2014/main" id="{5874B7CD-1976-42AE-8743-7CCF7C32ED4F}"/>
                </a:ext>
              </a:extLst>
            </p:cNvPr>
            <p:cNvSpPr txBox="1"/>
            <p:nvPr/>
          </p:nvSpPr>
          <p:spPr>
            <a:xfrm>
              <a:off x="927673" y="3314956"/>
              <a:ext cx="3641088" cy="400110"/>
            </a:xfrm>
            <a:prstGeom prst="rect">
              <a:avLst/>
            </a:prstGeom>
            <a:noFill/>
          </p:spPr>
          <p:txBody>
            <a:bodyPr wrap="square">
              <a:spAutoFit/>
            </a:bodyPr>
            <a:lstStyle/>
            <a:p>
              <a:r>
                <a:rPr lang="zh-CN" altLang="en-US" sz="2000" b="1" dirty="0"/>
                <a:t>实践性</a:t>
              </a:r>
              <a:endParaRPr lang="en-GB" sz="2000" b="1" dirty="0"/>
            </a:p>
          </p:txBody>
        </p:sp>
        <p:sp>
          <p:nvSpPr>
            <p:cNvPr id="28" name="ïš1îḓè">
              <a:extLst>
                <a:ext uri="{FF2B5EF4-FFF2-40B4-BE49-F238E27FC236}">
                  <a16:creationId xmlns:a16="http://schemas.microsoft.com/office/drawing/2014/main" id="{4E56C3DB-FFA9-4BAA-BE5C-67E78E56F6B5}"/>
                </a:ext>
              </a:extLst>
            </p:cNvPr>
            <p:cNvSpPr/>
            <p:nvPr/>
          </p:nvSpPr>
          <p:spPr>
            <a:xfrm>
              <a:off x="660400" y="3426024"/>
              <a:ext cx="148940" cy="14894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0" name="iṥlïḑé">
            <a:extLst>
              <a:ext uri="{FF2B5EF4-FFF2-40B4-BE49-F238E27FC236}">
                <a16:creationId xmlns:a16="http://schemas.microsoft.com/office/drawing/2014/main" id="{9532C778-B7D9-4DA2-87BF-82CB74D0AE51}"/>
              </a:ext>
            </a:extLst>
          </p:cNvPr>
          <p:cNvSpPr txBox="1"/>
          <p:nvPr/>
        </p:nvSpPr>
        <p:spPr>
          <a:xfrm>
            <a:off x="587614" y="1185365"/>
            <a:ext cx="3581333" cy="523220"/>
          </a:xfrm>
          <a:prstGeom prst="rect">
            <a:avLst/>
          </a:prstGeom>
          <a:noFill/>
        </p:spPr>
        <p:txBody>
          <a:bodyPr wrap="square">
            <a:spAutoFit/>
          </a:bodyPr>
          <a:lstStyle/>
          <a:p>
            <a:pPr lvl="0" algn="ctr" defTabSz="913765">
              <a:buSzPct val="25000"/>
              <a:defRPr/>
            </a:pPr>
            <a:r>
              <a:rPr lang="zh-CN" altLang="en-US" sz="2800" b="1" dirty="0"/>
              <a:t>一、营销战略的含义</a:t>
            </a:r>
            <a:endParaRPr kumimoji="0" lang="en-US" altLang="zh-CN" sz="2800" b="1" i="0" u="none" strike="noStrike" kern="1200" cap="none" spc="0" normalizeH="0" baseline="0" noProof="0" dirty="0">
              <a:ln>
                <a:noFill/>
              </a:ln>
              <a:effectLst/>
              <a:uLnTx/>
              <a:uFillTx/>
            </a:endParaRPr>
          </a:p>
        </p:txBody>
      </p:sp>
      <p:sp>
        <p:nvSpPr>
          <p:cNvPr id="41" name="íṥlíde">
            <a:extLst>
              <a:ext uri="{FF2B5EF4-FFF2-40B4-BE49-F238E27FC236}">
                <a16:creationId xmlns:a16="http://schemas.microsoft.com/office/drawing/2014/main" id="{13474725-310F-4C7C-977D-E307340CBD81}"/>
              </a:ext>
            </a:extLst>
          </p:cNvPr>
          <p:cNvSpPr txBox="1"/>
          <p:nvPr/>
        </p:nvSpPr>
        <p:spPr>
          <a:xfrm>
            <a:off x="1451310" y="1754827"/>
            <a:ext cx="9053855" cy="369332"/>
          </a:xfrm>
          <a:prstGeom prst="rect">
            <a:avLst/>
          </a:prstGeom>
          <a:noFill/>
        </p:spPr>
        <p:txBody>
          <a:bodyPr wrap="square" rtlCol="0">
            <a:spAutoFit/>
          </a:bodyPr>
          <a:lstStyle>
            <a:defPPr>
              <a:defRPr lang="zh-CN"/>
            </a:defPPr>
            <a:lvl1pPr>
              <a:lnSpc>
                <a:spcPts val="1500"/>
              </a:lnSpc>
              <a:defRPr sz="900"/>
            </a:lvl1pPr>
          </a:lstStyle>
          <a:p>
            <a:pPr>
              <a:lnSpc>
                <a:spcPct val="100000"/>
              </a:lnSpc>
            </a:pPr>
            <a:r>
              <a:rPr lang="zh-CN" altLang="en-US" sz="1800" b="1" dirty="0"/>
              <a:t>营销战略是指企业为实现自己的总任务和总目标所制定的长期性、全局性的营销规划。</a:t>
            </a:r>
          </a:p>
        </p:txBody>
      </p:sp>
      <p:sp>
        <p:nvSpPr>
          <p:cNvPr id="2" name="文本框 1">
            <a:extLst>
              <a:ext uri="{FF2B5EF4-FFF2-40B4-BE49-F238E27FC236}">
                <a16:creationId xmlns:a16="http://schemas.microsoft.com/office/drawing/2014/main" id="{30A85C28-4094-4ACA-88EA-769EA6FA3F4C}"/>
              </a:ext>
            </a:extLst>
          </p:cNvPr>
          <p:cNvSpPr txBox="1"/>
          <p:nvPr/>
        </p:nvSpPr>
        <p:spPr>
          <a:xfrm>
            <a:off x="1977615" y="3481995"/>
            <a:ext cx="3227023" cy="1077218"/>
          </a:xfrm>
          <a:prstGeom prst="rect">
            <a:avLst/>
          </a:prstGeom>
          <a:noFill/>
        </p:spPr>
        <p:txBody>
          <a:bodyPr wrap="square" rtlCol="0">
            <a:spAutoFit/>
          </a:bodyPr>
          <a:lstStyle/>
          <a:p>
            <a:r>
              <a:rPr lang="zh-CN" altLang="en-US" sz="1600" dirty="0"/>
              <a:t>营销战略是整个企业的战略，关系到企业的全局和企业的各个部门、各个环节、各个方面，因此是牵涉企业的整体性的战略。</a:t>
            </a:r>
          </a:p>
        </p:txBody>
      </p:sp>
      <p:sp>
        <p:nvSpPr>
          <p:cNvPr id="3" name="文本框 2">
            <a:extLst>
              <a:ext uri="{FF2B5EF4-FFF2-40B4-BE49-F238E27FC236}">
                <a16:creationId xmlns:a16="http://schemas.microsoft.com/office/drawing/2014/main" id="{927F1765-E07D-48C6-9208-4696BBDC2150}"/>
              </a:ext>
            </a:extLst>
          </p:cNvPr>
          <p:cNvSpPr txBox="1"/>
          <p:nvPr/>
        </p:nvSpPr>
        <p:spPr>
          <a:xfrm>
            <a:off x="2017565" y="5001033"/>
            <a:ext cx="3050001" cy="1077218"/>
          </a:xfrm>
          <a:prstGeom prst="rect">
            <a:avLst/>
          </a:prstGeom>
          <a:noFill/>
        </p:spPr>
        <p:txBody>
          <a:bodyPr wrap="square" rtlCol="0">
            <a:spAutoFit/>
          </a:bodyPr>
          <a:lstStyle/>
          <a:p>
            <a:r>
              <a:rPr lang="zh-CN" altLang="en-US" sz="1600" dirty="0"/>
              <a:t>营销战略是企业的长期战略，关系到企业的过去、现在，特别是将来的发展，因此是与企业的长期发展有关的战略。</a:t>
            </a:r>
          </a:p>
        </p:txBody>
      </p:sp>
      <p:sp>
        <p:nvSpPr>
          <p:cNvPr id="4" name="文本框 3">
            <a:extLst>
              <a:ext uri="{FF2B5EF4-FFF2-40B4-BE49-F238E27FC236}">
                <a16:creationId xmlns:a16="http://schemas.microsoft.com/office/drawing/2014/main" id="{7E03237C-6801-4346-A401-1D681E8669FB}"/>
              </a:ext>
            </a:extLst>
          </p:cNvPr>
          <p:cNvSpPr txBox="1"/>
          <p:nvPr/>
        </p:nvSpPr>
        <p:spPr>
          <a:xfrm>
            <a:off x="6811076" y="3429000"/>
            <a:ext cx="3477056" cy="830997"/>
          </a:xfrm>
          <a:prstGeom prst="rect">
            <a:avLst/>
          </a:prstGeom>
          <a:noFill/>
        </p:spPr>
        <p:txBody>
          <a:bodyPr wrap="square" rtlCol="0">
            <a:spAutoFit/>
          </a:bodyPr>
          <a:lstStyle/>
          <a:p>
            <a:r>
              <a:rPr lang="zh-CN" altLang="en-US" sz="1600" dirty="0"/>
              <a:t>正因为营销战略是整体性、深远性的战略，因此决不能朝令夕改，它是非常稳定的战略，一般不轻易改变。</a:t>
            </a:r>
          </a:p>
        </p:txBody>
      </p:sp>
      <p:sp>
        <p:nvSpPr>
          <p:cNvPr id="5" name="文本框 4">
            <a:extLst>
              <a:ext uri="{FF2B5EF4-FFF2-40B4-BE49-F238E27FC236}">
                <a16:creationId xmlns:a16="http://schemas.microsoft.com/office/drawing/2014/main" id="{3D429E55-51D7-4957-ABCA-9A1807FF8F75}"/>
              </a:ext>
            </a:extLst>
          </p:cNvPr>
          <p:cNvSpPr txBox="1"/>
          <p:nvPr/>
        </p:nvSpPr>
        <p:spPr>
          <a:xfrm>
            <a:off x="6851026" y="4648224"/>
            <a:ext cx="3363358" cy="830997"/>
          </a:xfrm>
          <a:prstGeom prst="rect">
            <a:avLst/>
          </a:prstGeom>
          <a:noFill/>
        </p:spPr>
        <p:txBody>
          <a:bodyPr wrap="square" rtlCol="0">
            <a:spAutoFit/>
          </a:bodyPr>
          <a:lstStyle/>
          <a:p>
            <a:r>
              <a:rPr lang="zh-CN" altLang="en-US" sz="1600" dirty="0"/>
              <a:t>战略对企业经营活动具有指导作用，规划了企业的发展方向，是对企业发展的一种导向。</a:t>
            </a:r>
          </a:p>
        </p:txBody>
      </p:sp>
      <p:sp>
        <p:nvSpPr>
          <p:cNvPr id="42" name="文本框 41">
            <a:extLst>
              <a:ext uri="{FF2B5EF4-FFF2-40B4-BE49-F238E27FC236}">
                <a16:creationId xmlns:a16="http://schemas.microsoft.com/office/drawing/2014/main" id="{18D88E08-6CD1-4B5B-9BFE-28C711395CE6}"/>
              </a:ext>
            </a:extLst>
          </p:cNvPr>
          <p:cNvSpPr txBox="1"/>
          <p:nvPr/>
        </p:nvSpPr>
        <p:spPr>
          <a:xfrm>
            <a:off x="6851026" y="5839512"/>
            <a:ext cx="3363358" cy="584775"/>
          </a:xfrm>
          <a:prstGeom prst="rect">
            <a:avLst/>
          </a:prstGeom>
          <a:noFill/>
        </p:spPr>
        <p:txBody>
          <a:bodyPr wrap="square" rtlCol="0">
            <a:spAutoFit/>
          </a:bodyPr>
          <a:lstStyle/>
          <a:p>
            <a:r>
              <a:rPr lang="zh-CN" altLang="en-US" sz="1600" dirty="0"/>
              <a:t>一是战略来源于实践，二是企业营销战略的实现要靠实践。</a:t>
            </a:r>
          </a:p>
        </p:txBody>
      </p:sp>
    </p:spTree>
    <p:custDataLst>
      <p:tags r:id="rId1"/>
    </p:custDataLst>
    <p:extLst>
      <p:ext uri="{BB962C8B-B14F-4D97-AF65-F5344CB8AC3E}">
        <p14:creationId xmlns:p14="http://schemas.microsoft.com/office/powerpoint/2010/main" val="13088083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i$ļïďe"/>
        <p:cNvGrpSpPr/>
        <p:nvPr/>
      </p:nvGrpSpPr>
      <p:grpSpPr>
        <a:xfrm>
          <a:off x="0" y="0"/>
          <a:ext cx="0" cy="0"/>
          <a:chOff x="0" y="0"/>
          <a:chExt cx="0" cy="0"/>
        </a:xfrm>
      </p:grpSpPr>
      <p:sp>
        <p:nvSpPr>
          <p:cNvPr id="11" name="íśľíḋè">
            <a:extLst>
              <a:ext uri="{FF2B5EF4-FFF2-40B4-BE49-F238E27FC236}">
                <a16:creationId xmlns:a16="http://schemas.microsoft.com/office/drawing/2014/main" id="{C60DBDC0-6DA6-A342-E590-5D6664512A6D}"/>
              </a:ext>
            </a:extLst>
          </p:cNvPr>
          <p:cNvSpPr txBox="1"/>
          <p:nvPr/>
        </p:nvSpPr>
        <p:spPr>
          <a:xfrm>
            <a:off x="4206852" y="1494247"/>
            <a:ext cx="4057894" cy="457195"/>
          </a:xfrm>
          <a:prstGeom prst="rect">
            <a:avLst/>
          </a:prstGeom>
          <a:noFill/>
          <a:ln>
            <a:noFill/>
          </a:ln>
        </p:spPr>
        <p:txBody>
          <a:bodyPr wrap="square" lIns="91440" tIns="45720" rIns="91440" bIns="45720" anchor="ctr" anchorCtr="0">
            <a:spAutoFit/>
          </a:bodyPr>
          <a:lstStyle/>
          <a:p>
            <a:pPr lvl="0" algn="ctr" defTabSz="913765">
              <a:buSzPct val="25000"/>
              <a:defRPr/>
            </a:pPr>
            <a:r>
              <a:rPr lang="zh-CN" altLang="en-US" sz="2400" b="1" dirty="0"/>
              <a:t>三、营销战略的内容和步骤</a:t>
            </a:r>
            <a:endParaRPr kumimoji="0" lang="en-US" sz="2400" b="1" i="0" u="none" strike="noStrike" kern="1200" cap="none" spc="0" normalizeH="0" baseline="0" noProof="0" dirty="0">
              <a:ln>
                <a:noFill/>
              </a:ln>
              <a:solidFill>
                <a:schemeClr val="accent1"/>
              </a:solidFill>
              <a:effectLst/>
              <a:uLnTx/>
              <a:uFillTx/>
            </a:endParaRPr>
          </a:p>
        </p:txBody>
      </p:sp>
      <p:sp>
        <p:nvSpPr>
          <p:cNvPr id="24" name="文本框 23">
            <a:extLst>
              <a:ext uri="{FF2B5EF4-FFF2-40B4-BE49-F238E27FC236}">
                <a16:creationId xmlns:a16="http://schemas.microsoft.com/office/drawing/2014/main" id="{2540F753-BCE5-413B-A408-A8BCC5347AFD}"/>
              </a:ext>
            </a:extLst>
          </p:cNvPr>
          <p:cNvSpPr txBox="1"/>
          <p:nvPr/>
        </p:nvSpPr>
        <p:spPr>
          <a:xfrm>
            <a:off x="587614" y="306753"/>
            <a:ext cx="5241685"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营销战略</a:t>
            </a:r>
            <a:endParaRPr lang="en-US" altLang="zh-CN" sz="3600" b="1" dirty="0">
              <a:solidFill>
                <a:schemeClr val="accent1">
                  <a:lumMod val="75000"/>
                </a:schemeClr>
              </a:solidFill>
              <a:latin typeface="+mn-ea"/>
            </a:endParaRPr>
          </a:p>
        </p:txBody>
      </p:sp>
      <p:pic>
        <p:nvPicPr>
          <p:cNvPr id="2" name="图片 1">
            <a:extLst>
              <a:ext uri="{FF2B5EF4-FFF2-40B4-BE49-F238E27FC236}">
                <a16:creationId xmlns:a16="http://schemas.microsoft.com/office/drawing/2014/main" id="{D49A7D58-8720-40EF-8981-8A1210809814}"/>
              </a:ext>
            </a:extLst>
          </p:cNvPr>
          <p:cNvPicPr>
            <a:picLocks noChangeAspect="1"/>
          </p:cNvPicPr>
          <p:nvPr/>
        </p:nvPicPr>
        <p:blipFill>
          <a:blip r:embed="rId3"/>
          <a:stretch>
            <a:fillRect/>
          </a:stretch>
        </p:blipFill>
        <p:spPr>
          <a:xfrm>
            <a:off x="2264059" y="2492605"/>
            <a:ext cx="8032265" cy="2159544"/>
          </a:xfrm>
          <a:prstGeom prst="rect">
            <a:avLst/>
          </a:prstGeom>
        </p:spPr>
      </p:pic>
      <p:cxnSp>
        <p:nvCxnSpPr>
          <p:cNvPr id="28" name="iṡliḓé">
            <a:extLst>
              <a:ext uri="{FF2B5EF4-FFF2-40B4-BE49-F238E27FC236}">
                <a16:creationId xmlns:a16="http://schemas.microsoft.com/office/drawing/2014/main" id="{CA7F4D25-C7E7-4E26-898C-E993CFFE8659}"/>
              </a:ext>
            </a:extLst>
          </p:cNvPr>
          <p:cNvCxnSpPr>
            <a:cxnSpLocks/>
          </p:cNvCxnSpPr>
          <p:nvPr/>
        </p:nvCxnSpPr>
        <p:spPr>
          <a:xfrm>
            <a:off x="1489740" y="5454280"/>
            <a:ext cx="983615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ïşḷíďé">
            <a:extLst>
              <a:ext uri="{FF2B5EF4-FFF2-40B4-BE49-F238E27FC236}">
                <a16:creationId xmlns:a16="http://schemas.microsoft.com/office/drawing/2014/main" id="{26F949B0-258C-4608-A411-32F377A213F3}"/>
              </a:ext>
            </a:extLst>
          </p:cNvPr>
          <p:cNvCxnSpPr>
            <a:cxnSpLocks/>
          </p:cNvCxnSpPr>
          <p:nvPr/>
        </p:nvCxnSpPr>
        <p:spPr>
          <a:xfrm>
            <a:off x="1484751" y="5454280"/>
            <a:ext cx="1116239"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2617758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i$ļïďe"/>
        <p:cNvGrpSpPr/>
        <p:nvPr/>
      </p:nvGrpSpPr>
      <p:grpSpPr>
        <a:xfrm>
          <a:off x="0" y="0"/>
          <a:ext cx="0" cy="0"/>
          <a:chOff x="0" y="0"/>
          <a:chExt cx="0" cy="0"/>
        </a:xfrm>
      </p:grpSpPr>
      <p:grpSp>
        <p:nvGrpSpPr>
          <p:cNvPr id="4" name="íśľîḑé">
            <a:extLst>
              <a:ext uri="{FF2B5EF4-FFF2-40B4-BE49-F238E27FC236}">
                <a16:creationId xmlns:a16="http://schemas.microsoft.com/office/drawing/2014/main" id="{65563B95-F0FF-3528-AEEC-BFF8DF464F88}"/>
              </a:ext>
            </a:extLst>
          </p:cNvPr>
          <p:cNvGrpSpPr/>
          <p:nvPr/>
        </p:nvGrpSpPr>
        <p:grpSpPr>
          <a:xfrm>
            <a:off x="666749" y="1220301"/>
            <a:ext cx="10858501" cy="4583634"/>
            <a:chOff x="660399" y="576861"/>
            <a:chExt cx="10858501" cy="4628451"/>
          </a:xfrm>
        </p:grpSpPr>
        <p:cxnSp>
          <p:nvCxnSpPr>
            <p:cNvPr id="5" name="iṥḻïdé">
              <a:extLst>
                <a:ext uri="{FF2B5EF4-FFF2-40B4-BE49-F238E27FC236}">
                  <a16:creationId xmlns:a16="http://schemas.microsoft.com/office/drawing/2014/main" id="{48EFC7D7-CA5C-6A6C-6E3C-1F53CC10FD18}"/>
                </a:ext>
              </a:extLst>
            </p:cNvPr>
            <p:cNvCxnSpPr/>
            <p:nvPr/>
          </p:nvCxnSpPr>
          <p:spPr>
            <a:xfrm>
              <a:off x="660400" y="2810590"/>
              <a:ext cx="10858500" cy="0"/>
            </a:xfrm>
            <a:prstGeom prst="line">
              <a:avLst/>
            </a:prstGeom>
            <a:ln>
              <a:solidFill>
                <a:schemeClr val="tx1">
                  <a:lumMod val="50000"/>
                  <a:lumOff val="50000"/>
                  <a:alpha val="40000"/>
                </a:schemeClr>
              </a:solidFill>
            </a:ln>
          </p:spPr>
          <p:style>
            <a:lnRef idx="1">
              <a:schemeClr val="accent1"/>
            </a:lnRef>
            <a:fillRef idx="0">
              <a:schemeClr val="accent1"/>
            </a:fillRef>
            <a:effectRef idx="0">
              <a:schemeClr val="accent1"/>
            </a:effectRef>
            <a:fontRef idx="minor">
              <a:schemeClr val="tx1"/>
            </a:fontRef>
          </p:style>
        </p:cxnSp>
        <p:grpSp>
          <p:nvGrpSpPr>
            <p:cNvPr id="6" name="iṧlïḑè">
              <a:extLst>
                <a:ext uri="{FF2B5EF4-FFF2-40B4-BE49-F238E27FC236}">
                  <a16:creationId xmlns:a16="http://schemas.microsoft.com/office/drawing/2014/main" id="{3AA2EAE5-5AA5-B7C8-F9B2-416FA8D8F5DB}"/>
                </a:ext>
              </a:extLst>
            </p:cNvPr>
            <p:cNvGrpSpPr/>
            <p:nvPr/>
          </p:nvGrpSpPr>
          <p:grpSpPr>
            <a:xfrm>
              <a:off x="660399" y="2747090"/>
              <a:ext cx="2096276" cy="1960964"/>
              <a:chOff x="418711" y="2416890"/>
              <a:chExt cx="2096276" cy="1960964"/>
            </a:xfrm>
          </p:grpSpPr>
          <p:sp>
            <p:nvSpPr>
              <p:cNvPr id="21" name="ïśḻïde">
                <a:extLst>
                  <a:ext uri="{FF2B5EF4-FFF2-40B4-BE49-F238E27FC236}">
                    <a16:creationId xmlns:a16="http://schemas.microsoft.com/office/drawing/2014/main" id="{A9C7C659-3942-7332-0D61-AF0CA168572F}"/>
                  </a:ext>
                </a:extLst>
              </p:cNvPr>
              <p:cNvSpPr/>
              <p:nvPr/>
            </p:nvSpPr>
            <p:spPr>
              <a:xfrm>
                <a:off x="418711" y="3163098"/>
                <a:ext cx="2096275" cy="12147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r>
                  <a:rPr kumimoji="1" lang="zh-CN" altLang="en-US" sz="1600" dirty="0">
                    <a:solidFill>
                      <a:schemeClr val="tx1"/>
                    </a:solidFill>
                    <a:latin typeface="+mn-ea"/>
                  </a:rPr>
                  <a:t>指要以顾客需求作为出发点来表述企业任务，而不是用某一产品来表述。</a:t>
                </a:r>
              </a:p>
            </p:txBody>
          </p:sp>
          <p:sp>
            <p:nvSpPr>
              <p:cNvPr id="22" name="íšḷíḍè">
                <a:extLst>
                  <a:ext uri="{FF2B5EF4-FFF2-40B4-BE49-F238E27FC236}">
                    <a16:creationId xmlns:a16="http://schemas.microsoft.com/office/drawing/2014/main" id="{1BE53923-159C-71BE-5C62-3EBCCBB5F13F}"/>
                  </a:ext>
                </a:extLst>
              </p:cNvPr>
              <p:cNvSpPr/>
              <p:nvPr/>
            </p:nvSpPr>
            <p:spPr>
              <a:xfrm>
                <a:off x="418712" y="2695592"/>
                <a:ext cx="2096275" cy="468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a:t>
                </a:r>
                <a:r>
                  <a:rPr kumimoji="1" lang="en-US" altLang="zh-CN" sz="1600" b="1" dirty="0">
                    <a:solidFill>
                      <a:schemeClr val="accent1"/>
                    </a:solidFill>
                  </a:rPr>
                  <a:t>1</a:t>
                </a:r>
                <a:r>
                  <a:rPr kumimoji="1" lang="zh-CN" altLang="en-US" sz="1600" b="1" dirty="0">
                    <a:solidFill>
                      <a:schemeClr val="accent1"/>
                    </a:solidFill>
                  </a:rPr>
                  <a:t>）需求性</a:t>
                </a:r>
              </a:p>
            </p:txBody>
          </p:sp>
          <p:sp>
            <p:nvSpPr>
              <p:cNvPr id="23" name="îṣľïďê">
                <a:extLst>
                  <a:ext uri="{FF2B5EF4-FFF2-40B4-BE49-F238E27FC236}">
                    <a16:creationId xmlns:a16="http://schemas.microsoft.com/office/drawing/2014/main" id="{E00394FA-E827-777A-EA29-5AE2B31BE84C}"/>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í$ḷïḍê">
              <a:extLst>
                <a:ext uri="{FF2B5EF4-FFF2-40B4-BE49-F238E27FC236}">
                  <a16:creationId xmlns:a16="http://schemas.microsoft.com/office/drawing/2014/main" id="{FF4305FF-08C9-647E-D1EA-B76369B90F13}"/>
                </a:ext>
              </a:extLst>
            </p:cNvPr>
            <p:cNvGrpSpPr/>
            <p:nvPr/>
          </p:nvGrpSpPr>
          <p:grpSpPr>
            <a:xfrm>
              <a:off x="3340096" y="2747090"/>
              <a:ext cx="2096277" cy="2458222"/>
              <a:chOff x="418708" y="2416890"/>
              <a:chExt cx="2096277" cy="2458222"/>
            </a:xfrm>
          </p:grpSpPr>
          <p:sp>
            <p:nvSpPr>
              <p:cNvPr id="18" name="îślïḓe">
                <a:extLst>
                  <a:ext uri="{FF2B5EF4-FFF2-40B4-BE49-F238E27FC236}">
                    <a16:creationId xmlns:a16="http://schemas.microsoft.com/office/drawing/2014/main" id="{C8A2BBE1-9DFE-6B0A-B2AF-8274830A91A9}"/>
                  </a:ext>
                </a:extLst>
              </p:cNvPr>
              <p:cNvSpPr/>
              <p:nvPr/>
            </p:nvSpPr>
            <p:spPr>
              <a:xfrm>
                <a:off x="418710" y="3163098"/>
                <a:ext cx="2096275" cy="17120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r>
                  <a:rPr kumimoji="1" lang="zh-CN" altLang="en-US" sz="1600" dirty="0">
                    <a:solidFill>
                      <a:schemeClr val="tx1"/>
                    </a:solidFill>
                  </a:rPr>
                  <a:t>指企业规定任务的范畴不可过宽，超出企业的能力，使人感到空洞；但也不能过窄，以免被时代淘汰，使职工丧失信心。</a:t>
                </a:r>
              </a:p>
            </p:txBody>
          </p:sp>
          <p:sp>
            <p:nvSpPr>
              <p:cNvPr id="19" name="iṧḻîdé">
                <a:extLst>
                  <a:ext uri="{FF2B5EF4-FFF2-40B4-BE49-F238E27FC236}">
                    <a16:creationId xmlns:a16="http://schemas.microsoft.com/office/drawing/2014/main" id="{94747ADD-3B15-7EC3-3688-AA1D46559B52}"/>
                  </a:ext>
                </a:extLst>
              </p:cNvPr>
              <p:cNvSpPr/>
              <p:nvPr/>
            </p:nvSpPr>
            <p:spPr>
              <a:xfrm>
                <a:off x="418708" y="2694226"/>
                <a:ext cx="2096275" cy="468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a:t>
                </a:r>
                <a:r>
                  <a:rPr kumimoji="1" lang="en-US" altLang="zh-CN" sz="1600" b="1" dirty="0">
                    <a:solidFill>
                      <a:schemeClr val="accent1"/>
                    </a:solidFill>
                  </a:rPr>
                  <a:t>2</a:t>
                </a:r>
                <a:r>
                  <a:rPr kumimoji="1" lang="zh-CN" altLang="en-US" sz="1600" b="1" dirty="0">
                    <a:solidFill>
                      <a:schemeClr val="accent1"/>
                    </a:solidFill>
                  </a:rPr>
                  <a:t>）可行性</a:t>
                </a:r>
              </a:p>
            </p:txBody>
          </p:sp>
          <p:sp>
            <p:nvSpPr>
              <p:cNvPr id="20" name="îṥlídé">
                <a:extLst>
                  <a:ext uri="{FF2B5EF4-FFF2-40B4-BE49-F238E27FC236}">
                    <a16:creationId xmlns:a16="http://schemas.microsoft.com/office/drawing/2014/main" id="{0CE5BD8E-BDCD-3BB9-E581-F6DC344C6B32}"/>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ïṧ1îḋè">
              <a:extLst>
                <a:ext uri="{FF2B5EF4-FFF2-40B4-BE49-F238E27FC236}">
                  <a16:creationId xmlns:a16="http://schemas.microsoft.com/office/drawing/2014/main" id="{485CFD6A-E5F0-F50F-775B-9D8893710942}"/>
                </a:ext>
              </a:extLst>
            </p:cNvPr>
            <p:cNvGrpSpPr/>
            <p:nvPr/>
          </p:nvGrpSpPr>
          <p:grpSpPr>
            <a:xfrm>
              <a:off x="6019795" y="2747090"/>
              <a:ext cx="2257931" cy="2209594"/>
              <a:chOff x="418707" y="2416890"/>
              <a:chExt cx="2257931" cy="2209594"/>
            </a:xfrm>
          </p:grpSpPr>
          <p:sp>
            <p:nvSpPr>
              <p:cNvPr id="15" name="iṡḻíḑè">
                <a:extLst>
                  <a:ext uri="{FF2B5EF4-FFF2-40B4-BE49-F238E27FC236}">
                    <a16:creationId xmlns:a16="http://schemas.microsoft.com/office/drawing/2014/main" id="{9CEBCC5F-3079-6406-9454-B2A4934CA6AD}"/>
                  </a:ext>
                </a:extLst>
              </p:cNvPr>
              <p:cNvSpPr/>
              <p:nvPr/>
            </p:nvSpPr>
            <p:spPr>
              <a:xfrm>
                <a:off x="418707" y="3163098"/>
                <a:ext cx="2096275" cy="1463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r>
                  <a:rPr kumimoji="1" lang="zh-CN" altLang="en-US" sz="1600" dirty="0">
                    <a:solidFill>
                      <a:schemeClr val="tx1"/>
                    </a:solidFill>
                    <a:latin typeface="+mn-ea"/>
                  </a:rPr>
                  <a:t>指任务书必须能够激励员工的积极性，使员工对自己的工作抱有信心，从而为社会做出更大的贡献。</a:t>
                </a:r>
              </a:p>
            </p:txBody>
          </p:sp>
          <p:sp>
            <p:nvSpPr>
              <p:cNvPr id="16" name="îSḻiḍê">
                <a:extLst>
                  <a:ext uri="{FF2B5EF4-FFF2-40B4-BE49-F238E27FC236}">
                    <a16:creationId xmlns:a16="http://schemas.microsoft.com/office/drawing/2014/main" id="{5EBE3FED-732F-B332-752E-F407162AF7D9}"/>
                  </a:ext>
                </a:extLst>
              </p:cNvPr>
              <p:cNvSpPr/>
              <p:nvPr/>
            </p:nvSpPr>
            <p:spPr>
              <a:xfrm>
                <a:off x="418708" y="2696711"/>
                <a:ext cx="2257930" cy="468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a:t>
                </a:r>
                <a:r>
                  <a:rPr kumimoji="1" lang="en-US" altLang="zh-CN" sz="1600" b="1" dirty="0">
                    <a:solidFill>
                      <a:schemeClr val="accent1"/>
                    </a:solidFill>
                  </a:rPr>
                  <a:t>3</a:t>
                </a:r>
                <a:r>
                  <a:rPr kumimoji="1" lang="zh-CN" altLang="en-US" sz="1600" b="1" dirty="0">
                    <a:solidFill>
                      <a:schemeClr val="accent1"/>
                    </a:solidFill>
                  </a:rPr>
                  <a:t>）鼓动性</a:t>
                </a:r>
              </a:p>
            </p:txBody>
          </p:sp>
          <p:sp>
            <p:nvSpPr>
              <p:cNvPr id="17" name="ïṩ1îḋé">
                <a:extLst>
                  <a:ext uri="{FF2B5EF4-FFF2-40B4-BE49-F238E27FC236}">
                    <a16:creationId xmlns:a16="http://schemas.microsoft.com/office/drawing/2014/main" id="{B18A4967-ECF4-D54F-D302-5F03E6E9216E}"/>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íşļïḋè">
              <a:extLst>
                <a:ext uri="{FF2B5EF4-FFF2-40B4-BE49-F238E27FC236}">
                  <a16:creationId xmlns:a16="http://schemas.microsoft.com/office/drawing/2014/main" id="{030A6C23-1D0E-0965-2B02-18F3F3AD9307}"/>
                </a:ext>
              </a:extLst>
            </p:cNvPr>
            <p:cNvGrpSpPr/>
            <p:nvPr/>
          </p:nvGrpSpPr>
          <p:grpSpPr>
            <a:xfrm>
              <a:off x="8861148" y="2747090"/>
              <a:ext cx="2096276" cy="2209593"/>
              <a:chOff x="580360" y="2416890"/>
              <a:chExt cx="2096276" cy="2209593"/>
            </a:xfrm>
          </p:grpSpPr>
          <p:sp>
            <p:nvSpPr>
              <p:cNvPr id="12" name="îş1iďé">
                <a:extLst>
                  <a:ext uri="{FF2B5EF4-FFF2-40B4-BE49-F238E27FC236}">
                    <a16:creationId xmlns:a16="http://schemas.microsoft.com/office/drawing/2014/main" id="{B0801995-BF78-7675-650D-DBD57D647D0F}"/>
                  </a:ext>
                </a:extLst>
              </p:cNvPr>
              <p:cNvSpPr/>
              <p:nvPr/>
            </p:nvSpPr>
            <p:spPr>
              <a:xfrm>
                <a:off x="580360" y="3163098"/>
                <a:ext cx="2096275" cy="14633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r>
                  <a:rPr kumimoji="1" lang="zh-CN" altLang="en-US" sz="1600" dirty="0">
                    <a:solidFill>
                      <a:schemeClr val="tx1"/>
                    </a:solidFill>
                  </a:rPr>
                  <a:t>指任务书应该明确企业的战略方向和措施，使管理者、员工有章可循，明确自己的职责。</a:t>
                </a:r>
                <a:endParaRPr kumimoji="1" lang="en-US" altLang="zh-CN" sz="1600" dirty="0">
                  <a:solidFill>
                    <a:schemeClr val="tx1"/>
                  </a:solidFill>
                </a:endParaRPr>
              </a:p>
            </p:txBody>
          </p:sp>
          <p:sp>
            <p:nvSpPr>
              <p:cNvPr id="13" name="ïš1ïḓè">
                <a:extLst>
                  <a:ext uri="{FF2B5EF4-FFF2-40B4-BE49-F238E27FC236}">
                    <a16:creationId xmlns:a16="http://schemas.microsoft.com/office/drawing/2014/main" id="{42890441-0253-4951-A208-CF52A8DBE555}"/>
                  </a:ext>
                </a:extLst>
              </p:cNvPr>
              <p:cNvSpPr/>
              <p:nvPr/>
            </p:nvSpPr>
            <p:spPr>
              <a:xfrm>
                <a:off x="580361" y="2694228"/>
                <a:ext cx="2096275" cy="468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a:t>
                </a:r>
                <a:r>
                  <a:rPr kumimoji="1" lang="en-US" altLang="zh-CN" sz="1600" b="1" dirty="0">
                    <a:solidFill>
                      <a:schemeClr val="accent1"/>
                    </a:solidFill>
                  </a:rPr>
                  <a:t>4</a:t>
                </a:r>
                <a:r>
                  <a:rPr kumimoji="1" lang="zh-CN" altLang="en-US" sz="1600" b="1" dirty="0">
                    <a:solidFill>
                      <a:schemeClr val="accent1"/>
                    </a:solidFill>
                  </a:rPr>
                  <a:t>）明确性</a:t>
                </a:r>
              </a:p>
            </p:txBody>
          </p:sp>
          <p:sp>
            <p:nvSpPr>
              <p:cNvPr id="14" name="iṣ1íde">
                <a:extLst>
                  <a:ext uri="{FF2B5EF4-FFF2-40B4-BE49-F238E27FC236}">
                    <a16:creationId xmlns:a16="http://schemas.microsoft.com/office/drawing/2014/main" id="{E7FE1DBE-D917-2582-3E11-FF8330FC7756}"/>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íśľíḋè">
              <a:extLst>
                <a:ext uri="{FF2B5EF4-FFF2-40B4-BE49-F238E27FC236}">
                  <a16:creationId xmlns:a16="http://schemas.microsoft.com/office/drawing/2014/main" id="{C60DBDC0-6DA6-A342-E590-5D6664512A6D}"/>
                </a:ext>
              </a:extLst>
            </p:cNvPr>
            <p:cNvSpPr txBox="1"/>
            <p:nvPr/>
          </p:nvSpPr>
          <p:spPr>
            <a:xfrm>
              <a:off x="3990848" y="576861"/>
              <a:ext cx="4057894" cy="461665"/>
            </a:xfrm>
            <a:prstGeom prst="rect">
              <a:avLst/>
            </a:prstGeom>
            <a:noFill/>
            <a:ln>
              <a:noFill/>
            </a:ln>
          </p:spPr>
          <p:txBody>
            <a:bodyPr wrap="square" lIns="91440" tIns="45720" rIns="91440" bIns="45720" anchor="ctr" anchorCtr="0">
              <a:spAutoFit/>
            </a:bodyPr>
            <a:lstStyle/>
            <a:p>
              <a:pPr lvl="0" algn="ctr" defTabSz="913765">
                <a:buSzPct val="25000"/>
                <a:defRPr/>
              </a:pPr>
              <a:r>
                <a:rPr lang="zh-CN" altLang="en-US" sz="2400" b="1" dirty="0"/>
                <a:t>三、营销战略的内容和步骤</a:t>
              </a:r>
              <a:endParaRPr kumimoji="0" lang="en-US" sz="2400" b="1" i="0" u="none" strike="noStrike" kern="1200" cap="none" spc="0" normalizeH="0" baseline="0" noProof="0" dirty="0">
                <a:ln>
                  <a:noFill/>
                </a:ln>
                <a:solidFill>
                  <a:schemeClr val="accent1"/>
                </a:solidFill>
                <a:effectLst/>
                <a:uLnTx/>
                <a:uFillTx/>
              </a:endParaRPr>
            </a:p>
          </p:txBody>
        </p:sp>
      </p:grpSp>
      <p:sp>
        <p:nvSpPr>
          <p:cNvPr id="24" name="文本框 23">
            <a:extLst>
              <a:ext uri="{FF2B5EF4-FFF2-40B4-BE49-F238E27FC236}">
                <a16:creationId xmlns:a16="http://schemas.microsoft.com/office/drawing/2014/main" id="{2540F753-BCE5-413B-A408-A8BCC5347AFD}"/>
              </a:ext>
            </a:extLst>
          </p:cNvPr>
          <p:cNvSpPr txBox="1"/>
          <p:nvPr/>
        </p:nvSpPr>
        <p:spPr>
          <a:xfrm>
            <a:off x="587614" y="306753"/>
            <a:ext cx="5241685"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营销战略</a:t>
            </a:r>
            <a:endParaRPr lang="en-US" altLang="zh-CN" sz="3600" b="1" dirty="0">
              <a:solidFill>
                <a:schemeClr val="accent1">
                  <a:lumMod val="75000"/>
                </a:schemeClr>
              </a:solidFill>
              <a:latin typeface="+mn-ea"/>
            </a:endParaRPr>
          </a:p>
        </p:txBody>
      </p:sp>
      <p:sp>
        <p:nvSpPr>
          <p:cNvPr id="25" name="íśľíḋè">
            <a:extLst>
              <a:ext uri="{FF2B5EF4-FFF2-40B4-BE49-F238E27FC236}">
                <a16:creationId xmlns:a16="http://schemas.microsoft.com/office/drawing/2014/main" id="{8A592E28-2DCC-4566-9C8E-245933D1CCD1}"/>
              </a:ext>
            </a:extLst>
          </p:cNvPr>
          <p:cNvSpPr txBox="1"/>
          <p:nvPr/>
        </p:nvSpPr>
        <p:spPr>
          <a:xfrm>
            <a:off x="3997198" y="1698955"/>
            <a:ext cx="4057894" cy="400110"/>
          </a:xfrm>
          <a:prstGeom prst="rect">
            <a:avLst/>
          </a:prstGeom>
          <a:noFill/>
          <a:ln>
            <a:noFill/>
          </a:ln>
        </p:spPr>
        <p:txBody>
          <a:bodyPr wrap="square" lIns="91440" tIns="45720" rIns="91440" bIns="45720" anchor="ctr" anchorCtr="0">
            <a:spAutoFit/>
          </a:bodyPr>
          <a:lstStyle/>
          <a:p>
            <a:pPr lvl="0" algn="ctr" defTabSz="913765">
              <a:buSzPct val="25000"/>
              <a:defRPr/>
            </a:pPr>
            <a:r>
              <a:rPr lang="en-US" altLang="zh-CN" sz="2000" b="1" dirty="0"/>
              <a:t>1.</a:t>
            </a:r>
            <a:r>
              <a:rPr lang="zh-CN" altLang="en-US" sz="2000" b="1" dirty="0"/>
              <a:t>规定企业任务</a:t>
            </a:r>
          </a:p>
        </p:txBody>
      </p:sp>
      <p:sp>
        <p:nvSpPr>
          <p:cNvPr id="3" name="文本框 2">
            <a:extLst>
              <a:ext uri="{FF2B5EF4-FFF2-40B4-BE49-F238E27FC236}">
                <a16:creationId xmlns:a16="http://schemas.microsoft.com/office/drawing/2014/main" id="{D98F488F-2914-4CCD-A2CE-DCDFC5FEA9CA}"/>
              </a:ext>
            </a:extLst>
          </p:cNvPr>
          <p:cNvSpPr txBox="1"/>
          <p:nvPr/>
        </p:nvSpPr>
        <p:spPr>
          <a:xfrm>
            <a:off x="3100721" y="2169975"/>
            <a:ext cx="6202417" cy="830997"/>
          </a:xfrm>
          <a:prstGeom prst="rect">
            <a:avLst/>
          </a:prstGeom>
          <a:noFill/>
        </p:spPr>
        <p:txBody>
          <a:bodyPr wrap="square" rtlCol="0">
            <a:spAutoFit/>
          </a:bodyPr>
          <a:lstStyle/>
          <a:p>
            <a:r>
              <a:rPr lang="zh-CN" altLang="en-US" sz="1600" dirty="0"/>
              <a:t>企业的任务一般用书面形式确定下来，以便统一目标，协调企业内部各个方面的工作。任务书应该包括企业的经营宗旨、经营观念、经营范围和服务对象等内容。任务书要符合以下原则。</a:t>
            </a:r>
          </a:p>
        </p:txBody>
      </p:sp>
    </p:spTree>
    <p:custDataLst>
      <p:tags r:id="rId1"/>
    </p:custDataLst>
    <p:extLst>
      <p:ext uri="{BB962C8B-B14F-4D97-AF65-F5344CB8AC3E}">
        <p14:creationId xmlns:p14="http://schemas.microsoft.com/office/powerpoint/2010/main" val="34525972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i$ļïďe"/>
        <p:cNvGrpSpPr/>
        <p:nvPr/>
      </p:nvGrpSpPr>
      <p:grpSpPr>
        <a:xfrm>
          <a:off x="0" y="0"/>
          <a:ext cx="0" cy="0"/>
          <a:chOff x="0" y="0"/>
          <a:chExt cx="0" cy="0"/>
        </a:xfrm>
      </p:grpSpPr>
      <p:sp>
        <p:nvSpPr>
          <p:cNvPr id="11" name="íśľíḋè">
            <a:extLst>
              <a:ext uri="{FF2B5EF4-FFF2-40B4-BE49-F238E27FC236}">
                <a16:creationId xmlns:a16="http://schemas.microsoft.com/office/drawing/2014/main" id="{C60DBDC0-6DA6-A342-E590-5D6664512A6D}"/>
              </a:ext>
            </a:extLst>
          </p:cNvPr>
          <p:cNvSpPr txBox="1"/>
          <p:nvPr/>
        </p:nvSpPr>
        <p:spPr>
          <a:xfrm>
            <a:off x="587614" y="1238192"/>
            <a:ext cx="4057894" cy="457195"/>
          </a:xfrm>
          <a:prstGeom prst="rect">
            <a:avLst/>
          </a:prstGeom>
          <a:noFill/>
          <a:ln>
            <a:noFill/>
          </a:ln>
        </p:spPr>
        <p:txBody>
          <a:bodyPr wrap="square" lIns="91440" tIns="45720" rIns="91440" bIns="45720" anchor="ctr" anchorCtr="0">
            <a:spAutoFit/>
          </a:bodyPr>
          <a:lstStyle/>
          <a:p>
            <a:pPr lvl="0" algn="ctr" defTabSz="913765">
              <a:buSzPct val="25000"/>
              <a:defRPr/>
            </a:pPr>
            <a:r>
              <a:rPr lang="zh-CN" altLang="en-US" sz="2400" b="1" dirty="0"/>
              <a:t>三、营销战略的内容和步骤</a:t>
            </a:r>
            <a:endParaRPr kumimoji="0" lang="en-US" sz="2400" b="1" i="0" u="none" strike="noStrike" kern="1200" cap="none" spc="0" normalizeH="0" baseline="0" noProof="0" dirty="0">
              <a:ln>
                <a:noFill/>
              </a:ln>
              <a:solidFill>
                <a:schemeClr val="accent1"/>
              </a:solidFill>
              <a:effectLst/>
              <a:uLnTx/>
              <a:uFillTx/>
            </a:endParaRPr>
          </a:p>
        </p:txBody>
      </p:sp>
      <p:sp>
        <p:nvSpPr>
          <p:cNvPr id="24" name="文本框 23">
            <a:extLst>
              <a:ext uri="{FF2B5EF4-FFF2-40B4-BE49-F238E27FC236}">
                <a16:creationId xmlns:a16="http://schemas.microsoft.com/office/drawing/2014/main" id="{2540F753-BCE5-413B-A408-A8BCC5347AFD}"/>
              </a:ext>
            </a:extLst>
          </p:cNvPr>
          <p:cNvSpPr txBox="1"/>
          <p:nvPr/>
        </p:nvSpPr>
        <p:spPr>
          <a:xfrm>
            <a:off x="587614" y="306753"/>
            <a:ext cx="5241685"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营销战略</a:t>
            </a:r>
            <a:endParaRPr lang="en-US" altLang="zh-CN" sz="3600" b="1" dirty="0">
              <a:solidFill>
                <a:schemeClr val="accent1">
                  <a:lumMod val="75000"/>
                </a:schemeClr>
              </a:solidFill>
              <a:latin typeface="+mn-ea"/>
            </a:endParaRPr>
          </a:p>
        </p:txBody>
      </p:sp>
      <p:sp>
        <p:nvSpPr>
          <p:cNvPr id="25" name="íśľíḋè">
            <a:extLst>
              <a:ext uri="{FF2B5EF4-FFF2-40B4-BE49-F238E27FC236}">
                <a16:creationId xmlns:a16="http://schemas.microsoft.com/office/drawing/2014/main" id="{8A592E28-2DCC-4566-9C8E-245933D1CCD1}"/>
              </a:ext>
            </a:extLst>
          </p:cNvPr>
          <p:cNvSpPr txBox="1"/>
          <p:nvPr/>
        </p:nvSpPr>
        <p:spPr>
          <a:xfrm>
            <a:off x="666749" y="1722085"/>
            <a:ext cx="4057894" cy="400110"/>
          </a:xfrm>
          <a:prstGeom prst="rect">
            <a:avLst/>
          </a:prstGeom>
          <a:noFill/>
          <a:ln>
            <a:noFill/>
          </a:ln>
        </p:spPr>
        <p:txBody>
          <a:bodyPr wrap="square" lIns="91440" tIns="45720" rIns="91440" bIns="45720" anchor="ctr" anchorCtr="0">
            <a:spAutoFit/>
          </a:bodyPr>
          <a:lstStyle/>
          <a:p>
            <a:pPr lvl="0" algn="ctr" defTabSz="913765">
              <a:buSzPct val="25000"/>
              <a:defRPr/>
            </a:pPr>
            <a:r>
              <a:rPr lang="en-US" altLang="zh-CN" sz="2000" b="1" dirty="0"/>
              <a:t>3.</a:t>
            </a:r>
            <a:r>
              <a:rPr lang="zh-CN" altLang="en-US" sz="2000" b="1" dirty="0"/>
              <a:t>安排业务或产品组合</a:t>
            </a:r>
          </a:p>
        </p:txBody>
      </p:sp>
      <p:sp>
        <p:nvSpPr>
          <p:cNvPr id="3" name="文本框 2">
            <a:extLst>
              <a:ext uri="{FF2B5EF4-FFF2-40B4-BE49-F238E27FC236}">
                <a16:creationId xmlns:a16="http://schemas.microsoft.com/office/drawing/2014/main" id="{D98F488F-2914-4CCD-A2CE-DCDFC5FEA9CA}"/>
              </a:ext>
            </a:extLst>
          </p:cNvPr>
          <p:cNvSpPr txBox="1"/>
          <p:nvPr/>
        </p:nvSpPr>
        <p:spPr>
          <a:xfrm>
            <a:off x="1601532" y="2109235"/>
            <a:ext cx="2925424" cy="375299"/>
          </a:xfrm>
          <a:prstGeom prst="rect">
            <a:avLst/>
          </a:prstGeom>
          <a:noFill/>
        </p:spPr>
        <p:txBody>
          <a:bodyPr wrap="square" rtlCol="0">
            <a:spAutoFit/>
          </a:bodyPr>
          <a:lstStyle/>
          <a:p>
            <a:r>
              <a:rPr lang="en-US" altLang="zh-CN" dirty="0">
                <a:latin typeface="+mn-ea"/>
              </a:rPr>
              <a:t>(1) </a:t>
            </a:r>
            <a:r>
              <a:rPr lang="zh-CN" altLang="en-US" dirty="0"/>
              <a:t>分析现有业务产品组合</a:t>
            </a:r>
          </a:p>
        </p:txBody>
      </p:sp>
      <p:sp>
        <p:nvSpPr>
          <p:cNvPr id="26" name="文本框 25">
            <a:extLst>
              <a:ext uri="{FF2B5EF4-FFF2-40B4-BE49-F238E27FC236}">
                <a16:creationId xmlns:a16="http://schemas.microsoft.com/office/drawing/2014/main" id="{9EF9ACA5-0E16-45DE-AC98-DD213E768016}"/>
              </a:ext>
            </a:extLst>
          </p:cNvPr>
          <p:cNvSpPr txBox="1"/>
          <p:nvPr/>
        </p:nvSpPr>
        <p:spPr>
          <a:xfrm>
            <a:off x="2063464" y="2580235"/>
            <a:ext cx="2289984" cy="375299"/>
          </a:xfrm>
          <a:prstGeom prst="rect">
            <a:avLst/>
          </a:prstGeom>
          <a:noFill/>
        </p:spPr>
        <p:txBody>
          <a:bodyPr wrap="square" rtlCol="0">
            <a:spAutoFit/>
          </a:bodyPr>
          <a:lstStyle/>
          <a:p>
            <a:r>
              <a:rPr lang="zh-CN" altLang="en-US" dirty="0">
                <a:solidFill>
                  <a:schemeClr val="accent1"/>
                </a:solidFill>
                <a:latin typeface="+mn-ea"/>
              </a:rPr>
              <a:t>① 波士顿矩阵</a:t>
            </a:r>
            <a:r>
              <a:rPr lang="en-US" altLang="zh-CN" dirty="0">
                <a:solidFill>
                  <a:schemeClr val="accent1"/>
                </a:solidFill>
                <a:latin typeface="+mn-ea"/>
              </a:rPr>
              <a:t>(BCG)</a:t>
            </a:r>
            <a:endParaRPr lang="zh-CN" altLang="en-US" dirty="0">
              <a:solidFill>
                <a:schemeClr val="accent1"/>
              </a:solidFill>
            </a:endParaRPr>
          </a:p>
        </p:txBody>
      </p:sp>
      <p:pic>
        <p:nvPicPr>
          <p:cNvPr id="2" name="图片 1">
            <a:extLst>
              <a:ext uri="{FF2B5EF4-FFF2-40B4-BE49-F238E27FC236}">
                <a16:creationId xmlns:a16="http://schemas.microsoft.com/office/drawing/2014/main" id="{AFBA056E-5ABD-4278-9CD4-978602742227}"/>
              </a:ext>
            </a:extLst>
          </p:cNvPr>
          <p:cNvPicPr>
            <a:picLocks noChangeAspect="1"/>
          </p:cNvPicPr>
          <p:nvPr/>
        </p:nvPicPr>
        <p:blipFill rotWithShape="1">
          <a:blip r:embed="rId3"/>
          <a:srcRect t="5868"/>
          <a:stretch/>
        </p:blipFill>
        <p:spPr>
          <a:xfrm>
            <a:off x="1057004" y="3258094"/>
            <a:ext cx="4717463" cy="2230746"/>
          </a:xfrm>
          <a:prstGeom prst="rect">
            <a:avLst/>
          </a:prstGeom>
        </p:spPr>
      </p:pic>
      <p:sp>
        <p:nvSpPr>
          <p:cNvPr id="27" name="文本框 26">
            <a:extLst>
              <a:ext uri="{FF2B5EF4-FFF2-40B4-BE49-F238E27FC236}">
                <a16:creationId xmlns:a16="http://schemas.microsoft.com/office/drawing/2014/main" id="{046601D9-E072-443C-B319-802770DB33EA}"/>
              </a:ext>
            </a:extLst>
          </p:cNvPr>
          <p:cNvSpPr txBox="1"/>
          <p:nvPr/>
        </p:nvSpPr>
        <p:spPr>
          <a:xfrm>
            <a:off x="7514463" y="2580235"/>
            <a:ext cx="2289984" cy="375299"/>
          </a:xfrm>
          <a:prstGeom prst="rect">
            <a:avLst/>
          </a:prstGeom>
          <a:noFill/>
        </p:spPr>
        <p:txBody>
          <a:bodyPr wrap="square" rtlCol="0">
            <a:spAutoFit/>
          </a:bodyPr>
          <a:lstStyle/>
          <a:p>
            <a:r>
              <a:rPr lang="zh-CN" altLang="en-US" dirty="0">
                <a:solidFill>
                  <a:schemeClr val="accent1"/>
                </a:solidFill>
                <a:latin typeface="+mn-ea"/>
              </a:rPr>
              <a:t>② 通用矩阵</a:t>
            </a:r>
            <a:r>
              <a:rPr lang="en-US" altLang="zh-CN" dirty="0">
                <a:solidFill>
                  <a:schemeClr val="accent1"/>
                </a:solidFill>
                <a:latin typeface="+mn-ea"/>
              </a:rPr>
              <a:t>(GE)</a:t>
            </a:r>
            <a:endParaRPr lang="zh-CN" altLang="en-US" dirty="0">
              <a:solidFill>
                <a:schemeClr val="accent1"/>
              </a:solidFill>
            </a:endParaRPr>
          </a:p>
        </p:txBody>
      </p:sp>
      <p:pic>
        <p:nvPicPr>
          <p:cNvPr id="28" name="图片 27">
            <a:extLst>
              <a:ext uri="{FF2B5EF4-FFF2-40B4-BE49-F238E27FC236}">
                <a16:creationId xmlns:a16="http://schemas.microsoft.com/office/drawing/2014/main" id="{B72EAE12-6F2F-42C0-89CC-B4C87BEEBAD7}"/>
              </a:ext>
            </a:extLst>
          </p:cNvPr>
          <p:cNvPicPr>
            <a:picLocks noChangeAspect="1"/>
          </p:cNvPicPr>
          <p:nvPr/>
        </p:nvPicPr>
        <p:blipFill rotWithShape="1">
          <a:blip r:embed="rId4"/>
          <a:srcRect t="3447"/>
          <a:stretch/>
        </p:blipFill>
        <p:spPr>
          <a:xfrm>
            <a:off x="6850912" y="3258094"/>
            <a:ext cx="4488956" cy="2307265"/>
          </a:xfrm>
          <a:prstGeom prst="rect">
            <a:avLst/>
          </a:prstGeom>
        </p:spPr>
      </p:pic>
    </p:spTree>
    <p:custDataLst>
      <p:tags r:id="rId1"/>
    </p:custDataLst>
    <p:extLst>
      <p:ext uri="{BB962C8B-B14F-4D97-AF65-F5344CB8AC3E}">
        <p14:creationId xmlns:p14="http://schemas.microsoft.com/office/powerpoint/2010/main" val="6196405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išľïdê"/>
        <p:cNvGrpSpPr/>
        <p:nvPr/>
      </p:nvGrpSpPr>
      <p:grpSpPr>
        <a:xfrm>
          <a:off x="0" y="0"/>
          <a:ext cx="0" cy="0"/>
          <a:chOff x="0" y="0"/>
          <a:chExt cx="0" cy="0"/>
        </a:xfrm>
      </p:grpSpPr>
      <p:grpSp>
        <p:nvGrpSpPr>
          <p:cNvPr id="3" name="iśḻîďè"/>
          <p:cNvGrpSpPr/>
          <p:nvPr/>
        </p:nvGrpSpPr>
        <p:grpSpPr>
          <a:xfrm>
            <a:off x="2160257" y="1135930"/>
            <a:ext cx="7432027" cy="3117733"/>
            <a:chOff x="845588" y="2359443"/>
            <a:chExt cx="7432027" cy="3117733"/>
          </a:xfrm>
        </p:grpSpPr>
        <p:sp>
          <p:nvSpPr>
            <p:cNvPr id="25" name="iṥlïḑé">
              <a:extLst>
                <a:ext uri="{FF2B5EF4-FFF2-40B4-BE49-F238E27FC236}">
                  <a16:creationId xmlns:a16="http://schemas.microsoft.com/office/drawing/2014/main" id="{6BF5EDC4-9BB1-4F3B-B19A-6E6F7D038695}"/>
                </a:ext>
              </a:extLst>
            </p:cNvPr>
            <p:cNvSpPr txBox="1"/>
            <p:nvPr/>
          </p:nvSpPr>
          <p:spPr>
            <a:xfrm>
              <a:off x="2648854" y="2359443"/>
              <a:ext cx="4116528" cy="461665"/>
            </a:xfrm>
            <a:prstGeom prst="rect">
              <a:avLst/>
            </a:prstGeom>
            <a:noFill/>
          </p:spPr>
          <p:txBody>
            <a:bodyPr wrap="square">
              <a:spAutoFit/>
            </a:bodyPr>
            <a:lstStyle/>
            <a:p>
              <a:pPr lvl="0" algn="ctr" defTabSz="913765">
                <a:buSzPct val="25000"/>
                <a:defRPr/>
              </a:pPr>
              <a:r>
                <a:rPr lang="zh-CN" altLang="en-US" sz="2400" b="1" dirty="0"/>
                <a:t>三、营销战略的内容和步骤</a:t>
              </a:r>
              <a:endParaRPr lang="en-US" altLang="zh-CN" sz="2400" b="1" dirty="0">
                <a:solidFill>
                  <a:schemeClr val="accent1"/>
                </a:solidFill>
              </a:endParaRPr>
            </a:p>
          </p:txBody>
        </p:sp>
        <p:sp>
          <p:nvSpPr>
            <p:cNvPr id="2" name="ïŝḻïďé">
              <a:extLst>
                <a:ext uri="{FF2B5EF4-FFF2-40B4-BE49-F238E27FC236}">
                  <a16:creationId xmlns:a16="http://schemas.microsoft.com/office/drawing/2014/main" id="{228DFB23-4D1D-45B5-9571-C8D444BC1E1F}"/>
                </a:ext>
              </a:extLst>
            </p:cNvPr>
            <p:cNvSpPr/>
            <p:nvPr/>
          </p:nvSpPr>
          <p:spPr>
            <a:xfrm rot="9125540">
              <a:off x="1027863" y="381698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iş1ïḍê">
              <a:extLst>
                <a:ext uri="{FF2B5EF4-FFF2-40B4-BE49-F238E27FC236}">
                  <a16:creationId xmlns:a16="http://schemas.microsoft.com/office/drawing/2014/main" id="{45264D0D-AAFD-457D-8E72-C35268A98608}"/>
                </a:ext>
              </a:extLst>
            </p:cNvPr>
            <p:cNvSpPr txBox="1"/>
            <p:nvPr/>
          </p:nvSpPr>
          <p:spPr>
            <a:xfrm>
              <a:off x="1398109" y="4323912"/>
              <a:ext cx="1233621" cy="646331"/>
            </a:xfrm>
            <a:prstGeom prst="rect">
              <a:avLst/>
            </a:prstGeom>
            <a:noFill/>
          </p:spPr>
          <p:txBody>
            <a:bodyPr wrap="square" rtlCol="0">
              <a:spAutoFit/>
            </a:bodyPr>
            <a:lstStyle/>
            <a:p>
              <a:r>
                <a:rPr lang="zh-CN" altLang="en-US" b="1" dirty="0"/>
                <a:t>密集型增长战略</a:t>
              </a:r>
              <a:endParaRPr lang="en-US" altLang="zh-CN" b="1" dirty="0"/>
            </a:p>
          </p:txBody>
        </p:sp>
        <p:sp>
          <p:nvSpPr>
            <p:cNvPr id="28" name="îşḷïďê">
              <a:extLst>
                <a:ext uri="{FF2B5EF4-FFF2-40B4-BE49-F238E27FC236}">
                  <a16:creationId xmlns:a16="http://schemas.microsoft.com/office/drawing/2014/main" id="{33F52AE1-7AC7-4975-9D75-6F298479DA66}"/>
                </a:ext>
              </a:extLst>
            </p:cNvPr>
            <p:cNvSpPr/>
            <p:nvPr/>
          </p:nvSpPr>
          <p:spPr>
            <a:xfrm>
              <a:off x="845588" y="4441979"/>
              <a:ext cx="410200" cy="410198"/>
            </a:xfrm>
            <a:prstGeom prst="ellipse">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29" name="iṣľiḋé">
              <a:extLst>
                <a:ext uri="{FF2B5EF4-FFF2-40B4-BE49-F238E27FC236}">
                  <a16:creationId xmlns:a16="http://schemas.microsoft.com/office/drawing/2014/main" id="{882D3CE6-DC39-486F-9B75-BB742EA26630}"/>
                </a:ext>
              </a:extLst>
            </p:cNvPr>
            <p:cNvSpPr/>
            <p:nvPr/>
          </p:nvSpPr>
          <p:spPr>
            <a:xfrm>
              <a:off x="961688" y="4580328"/>
              <a:ext cx="178001" cy="13350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1" name="ís1îdê">
              <a:extLst>
                <a:ext uri="{FF2B5EF4-FFF2-40B4-BE49-F238E27FC236}">
                  <a16:creationId xmlns:a16="http://schemas.microsoft.com/office/drawing/2014/main" id="{03F25A44-1507-494E-BFC7-E2CE8238CAD0}"/>
                </a:ext>
              </a:extLst>
            </p:cNvPr>
            <p:cNvSpPr/>
            <p:nvPr/>
          </p:nvSpPr>
          <p:spPr>
            <a:xfrm rot="9125540">
              <a:off x="3812785" y="381698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ïŝļîdê">
              <a:extLst>
                <a:ext uri="{FF2B5EF4-FFF2-40B4-BE49-F238E27FC236}">
                  <a16:creationId xmlns:a16="http://schemas.microsoft.com/office/drawing/2014/main" id="{43B71560-88EF-4C50-9CBB-E961E88FE049}"/>
                </a:ext>
              </a:extLst>
            </p:cNvPr>
            <p:cNvSpPr txBox="1"/>
            <p:nvPr/>
          </p:nvSpPr>
          <p:spPr>
            <a:xfrm>
              <a:off x="4123803" y="4323912"/>
              <a:ext cx="1315055" cy="646331"/>
            </a:xfrm>
            <a:prstGeom prst="rect">
              <a:avLst/>
            </a:prstGeom>
            <a:noFill/>
          </p:spPr>
          <p:txBody>
            <a:bodyPr wrap="square" rtlCol="0">
              <a:spAutoFit/>
            </a:bodyPr>
            <a:lstStyle>
              <a:defPPr>
                <a:defRPr lang="zh-CN"/>
              </a:defPPr>
              <a:lvl1pPr algn="ctr">
                <a:defRPr sz="1400" b="1">
                  <a:gradFill>
                    <a:gsLst>
                      <a:gs pos="0">
                        <a:schemeClr val="accent2">
                          <a:lumMod val="60000"/>
                          <a:lumOff val="40000"/>
                        </a:schemeClr>
                      </a:gs>
                      <a:gs pos="60000">
                        <a:schemeClr val="accent2"/>
                      </a:gs>
                    </a:gsLst>
                    <a:lin ang="2700000" scaled="0"/>
                  </a:gradFill>
                </a:defRPr>
              </a:lvl1pPr>
            </a:lstStyle>
            <a:p>
              <a:pPr algn="l"/>
              <a:r>
                <a:rPr lang="zh-CN" altLang="en-US" sz="1800" dirty="0"/>
                <a:t>一体化增长战略</a:t>
              </a:r>
              <a:endParaRPr lang="en-US" altLang="zh-CN" sz="1800" dirty="0"/>
            </a:p>
          </p:txBody>
        </p:sp>
        <p:sp>
          <p:nvSpPr>
            <p:cNvPr id="31" name="iṡlïḓe">
              <a:extLst>
                <a:ext uri="{FF2B5EF4-FFF2-40B4-BE49-F238E27FC236}">
                  <a16:creationId xmlns:a16="http://schemas.microsoft.com/office/drawing/2014/main" id="{A8DD092A-4374-4B08-B2AB-299D11F587FF}"/>
                </a:ext>
              </a:extLst>
            </p:cNvPr>
            <p:cNvSpPr/>
            <p:nvPr/>
          </p:nvSpPr>
          <p:spPr>
            <a:xfrm>
              <a:off x="3630510" y="4441979"/>
              <a:ext cx="410200" cy="410198"/>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2" name="íṣḷîḍê">
              <a:extLst>
                <a:ext uri="{FF2B5EF4-FFF2-40B4-BE49-F238E27FC236}">
                  <a16:creationId xmlns:a16="http://schemas.microsoft.com/office/drawing/2014/main" id="{E23A0E36-8009-47CC-85F4-F13B1FA4B3DE}"/>
                </a:ext>
              </a:extLst>
            </p:cNvPr>
            <p:cNvSpPr/>
            <p:nvPr/>
          </p:nvSpPr>
          <p:spPr>
            <a:xfrm>
              <a:off x="3754417" y="4564427"/>
              <a:ext cx="162386" cy="17800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4" name="íşľidé">
              <a:extLst>
                <a:ext uri="{FF2B5EF4-FFF2-40B4-BE49-F238E27FC236}">
                  <a16:creationId xmlns:a16="http://schemas.microsoft.com/office/drawing/2014/main" id="{290A8B7D-9E5E-4B60-8FCD-E374250B9FF4}"/>
                </a:ext>
              </a:extLst>
            </p:cNvPr>
            <p:cNvSpPr/>
            <p:nvPr/>
          </p:nvSpPr>
          <p:spPr>
            <a:xfrm rot="9125540">
              <a:off x="6593522" y="381698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5" name="ïśľídè">
              <a:extLst>
                <a:ext uri="{FF2B5EF4-FFF2-40B4-BE49-F238E27FC236}">
                  <a16:creationId xmlns:a16="http://schemas.microsoft.com/office/drawing/2014/main" id="{DF1A8234-0DD3-4E94-A9E5-4DD00E16DE40}"/>
                </a:ext>
              </a:extLst>
            </p:cNvPr>
            <p:cNvSpPr txBox="1"/>
            <p:nvPr/>
          </p:nvSpPr>
          <p:spPr>
            <a:xfrm>
              <a:off x="6938141" y="4323911"/>
              <a:ext cx="1258268" cy="646331"/>
            </a:xfrm>
            <a:prstGeom prst="rect">
              <a:avLst/>
            </a:prstGeom>
            <a:noFill/>
          </p:spPr>
          <p:txBody>
            <a:bodyPr wrap="square" rtlCol="0">
              <a:spAutoFit/>
            </a:bodyPr>
            <a:lstStyle/>
            <a:p>
              <a:r>
                <a:rPr lang="zh-CN" altLang="en-US" b="1" dirty="0"/>
                <a:t>多角化增长战略</a:t>
              </a:r>
              <a:endParaRPr lang="en-US" altLang="zh-CN" b="1" dirty="0"/>
            </a:p>
          </p:txBody>
        </p:sp>
        <p:sp>
          <p:nvSpPr>
            <p:cNvPr id="34" name="î$ľîḓè">
              <a:extLst>
                <a:ext uri="{FF2B5EF4-FFF2-40B4-BE49-F238E27FC236}">
                  <a16:creationId xmlns:a16="http://schemas.microsoft.com/office/drawing/2014/main" id="{13CCB1DE-B350-46D6-A032-A3958859B032}"/>
                </a:ext>
              </a:extLst>
            </p:cNvPr>
            <p:cNvSpPr/>
            <p:nvPr/>
          </p:nvSpPr>
          <p:spPr>
            <a:xfrm>
              <a:off x="6415432" y="4441979"/>
              <a:ext cx="410200" cy="410198"/>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5" name="ïṧļïde">
              <a:extLst>
                <a:ext uri="{FF2B5EF4-FFF2-40B4-BE49-F238E27FC236}">
                  <a16:creationId xmlns:a16="http://schemas.microsoft.com/office/drawing/2014/main" id="{181BBAB7-7083-46CB-895A-037303D64C1E}"/>
                </a:ext>
              </a:extLst>
            </p:cNvPr>
            <p:cNvSpPr/>
            <p:nvPr/>
          </p:nvSpPr>
          <p:spPr>
            <a:xfrm>
              <a:off x="6531532" y="4576158"/>
              <a:ext cx="178001" cy="148188"/>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27" name="文本框 26">
            <a:extLst>
              <a:ext uri="{FF2B5EF4-FFF2-40B4-BE49-F238E27FC236}">
                <a16:creationId xmlns:a16="http://schemas.microsoft.com/office/drawing/2014/main" id="{A267246E-DF1A-42A7-899F-14A8A60AF8EF}"/>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营销战略</a:t>
            </a:r>
            <a:endParaRPr lang="en-US" altLang="zh-CN" sz="3600" b="1" dirty="0">
              <a:solidFill>
                <a:schemeClr val="accent1">
                  <a:lumMod val="75000"/>
                </a:schemeClr>
              </a:solidFill>
              <a:latin typeface="+mn-ea"/>
            </a:endParaRPr>
          </a:p>
        </p:txBody>
      </p:sp>
      <p:sp>
        <p:nvSpPr>
          <p:cNvPr id="4" name="文本框 3">
            <a:extLst>
              <a:ext uri="{FF2B5EF4-FFF2-40B4-BE49-F238E27FC236}">
                <a16:creationId xmlns:a16="http://schemas.microsoft.com/office/drawing/2014/main" id="{3E238B72-6727-4BE3-807F-EA093AE3A034}"/>
              </a:ext>
            </a:extLst>
          </p:cNvPr>
          <p:cNvSpPr txBox="1"/>
          <p:nvPr/>
        </p:nvSpPr>
        <p:spPr>
          <a:xfrm>
            <a:off x="2325671" y="4468372"/>
            <a:ext cx="1717813" cy="1156407"/>
          </a:xfrm>
          <a:prstGeom prst="rect">
            <a:avLst/>
          </a:prstGeom>
          <a:noFill/>
        </p:spPr>
        <p:txBody>
          <a:bodyPr wrap="square" rtlCol="0">
            <a:spAutoFit/>
          </a:bodyPr>
          <a:lstStyle/>
          <a:p>
            <a:pPr>
              <a:lnSpc>
                <a:spcPct val="150000"/>
              </a:lnSpc>
            </a:pPr>
            <a:r>
              <a:rPr lang="zh-CN" altLang="en-US" sz="1600" dirty="0"/>
              <a:t>① 市场渗透战略</a:t>
            </a:r>
            <a:endParaRPr lang="en-US" altLang="zh-CN" sz="1600" dirty="0"/>
          </a:p>
          <a:p>
            <a:pPr>
              <a:lnSpc>
                <a:spcPct val="150000"/>
              </a:lnSpc>
            </a:pPr>
            <a:r>
              <a:rPr lang="zh-CN" altLang="en-US" sz="1600" dirty="0"/>
              <a:t>② 市场开发战略</a:t>
            </a:r>
            <a:endParaRPr lang="en-US" altLang="zh-CN" sz="1600" dirty="0"/>
          </a:p>
          <a:p>
            <a:pPr>
              <a:lnSpc>
                <a:spcPct val="150000"/>
              </a:lnSpc>
            </a:pPr>
            <a:r>
              <a:rPr lang="zh-CN" altLang="en-US" sz="1600" dirty="0"/>
              <a:t>③ 产品开发战略</a:t>
            </a:r>
            <a:endParaRPr lang="zh-CN" altLang="en-US" dirty="0"/>
          </a:p>
        </p:txBody>
      </p:sp>
      <p:sp>
        <p:nvSpPr>
          <p:cNvPr id="30" name="文本框 29">
            <a:extLst>
              <a:ext uri="{FF2B5EF4-FFF2-40B4-BE49-F238E27FC236}">
                <a16:creationId xmlns:a16="http://schemas.microsoft.com/office/drawing/2014/main" id="{809034D2-5979-40F7-8ADE-B22F4A0F46DD}"/>
              </a:ext>
            </a:extLst>
          </p:cNvPr>
          <p:cNvSpPr txBox="1"/>
          <p:nvPr/>
        </p:nvSpPr>
        <p:spPr>
          <a:xfrm>
            <a:off x="5069086" y="4551244"/>
            <a:ext cx="1945599" cy="830997"/>
          </a:xfrm>
          <a:prstGeom prst="rect">
            <a:avLst/>
          </a:prstGeom>
          <a:noFill/>
        </p:spPr>
        <p:txBody>
          <a:bodyPr wrap="square" rtlCol="0">
            <a:spAutoFit/>
          </a:bodyPr>
          <a:lstStyle/>
          <a:p>
            <a:r>
              <a:rPr lang="zh-CN" altLang="en-US" sz="1600" dirty="0"/>
              <a:t>① 后向一体化战略</a:t>
            </a:r>
            <a:endParaRPr lang="en-US" altLang="zh-CN" sz="1600" dirty="0"/>
          </a:p>
          <a:p>
            <a:r>
              <a:rPr lang="zh-CN" altLang="en-US" sz="1600" dirty="0"/>
              <a:t>② 前向一体化战略</a:t>
            </a:r>
            <a:endParaRPr lang="en-US" altLang="zh-CN" sz="1600" dirty="0"/>
          </a:p>
          <a:p>
            <a:r>
              <a:rPr lang="zh-CN" altLang="en-US" sz="1600" dirty="0"/>
              <a:t>③ 水平一体化战略</a:t>
            </a:r>
          </a:p>
        </p:txBody>
      </p:sp>
      <p:sp>
        <p:nvSpPr>
          <p:cNvPr id="33" name="文本框 32">
            <a:extLst>
              <a:ext uri="{FF2B5EF4-FFF2-40B4-BE49-F238E27FC236}">
                <a16:creationId xmlns:a16="http://schemas.microsoft.com/office/drawing/2014/main" id="{003B6F7A-DA43-446F-AE7D-BB5622FF38E9}"/>
              </a:ext>
            </a:extLst>
          </p:cNvPr>
          <p:cNvSpPr txBox="1"/>
          <p:nvPr/>
        </p:nvSpPr>
        <p:spPr>
          <a:xfrm>
            <a:off x="7935201" y="4551244"/>
            <a:ext cx="2041436" cy="830997"/>
          </a:xfrm>
          <a:prstGeom prst="rect">
            <a:avLst/>
          </a:prstGeom>
          <a:noFill/>
        </p:spPr>
        <p:txBody>
          <a:bodyPr wrap="square" rtlCol="0">
            <a:spAutoFit/>
          </a:bodyPr>
          <a:lstStyle/>
          <a:p>
            <a:r>
              <a:rPr lang="zh-CN" altLang="en-US" sz="1600" dirty="0"/>
              <a:t>① 同心多角化战略</a:t>
            </a:r>
            <a:endParaRPr lang="en-US" altLang="zh-CN" sz="1600" dirty="0"/>
          </a:p>
          <a:p>
            <a:r>
              <a:rPr lang="zh-CN" altLang="en-US" sz="1600" dirty="0"/>
              <a:t>② 水平多角化战略</a:t>
            </a:r>
            <a:endParaRPr lang="en-US" altLang="zh-CN" sz="1600" dirty="0"/>
          </a:p>
          <a:p>
            <a:r>
              <a:rPr lang="zh-CN" altLang="en-US" sz="1600" dirty="0"/>
              <a:t>③ 综合多角化战略</a:t>
            </a:r>
          </a:p>
        </p:txBody>
      </p:sp>
      <p:sp>
        <p:nvSpPr>
          <p:cNvPr id="20" name="íśľíḋè">
            <a:extLst>
              <a:ext uri="{FF2B5EF4-FFF2-40B4-BE49-F238E27FC236}">
                <a16:creationId xmlns:a16="http://schemas.microsoft.com/office/drawing/2014/main" id="{8B1AB392-AAE8-4E34-BF90-7919E8316E29}"/>
              </a:ext>
            </a:extLst>
          </p:cNvPr>
          <p:cNvSpPr txBox="1"/>
          <p:nvPr/>
        </p:nvSpPr>
        <p:spPr>
          <a:xfrm>
            <a:off x="3971480" y="1611446"/>
            <a:ext cx="4057894" cy="400110"/>
          </a:xfrm>
          <a:prstGeom prst="rect">
            <a:avLst/>
          </a:prstGeom>
          <a:noFill/>
          <a:ln>
            <a:noFill/>
          </a:ln>
        </p:spPr>
        <p:txBody>
          <a:bodyPr wrap="square" lIns="91440" tIns="45720" rIns="91440" bIns="45720" anchor="ctr" anchorCtr="0">
            <a:spAutoFit/>
          </a:bodyPr>
          <a:lstStyle/>
          <a:p>
            <a:pPr lvl="0" algn="ctr" defTabSz="913765">
              <a:buSzPct val="25000"/>
              <a:defRPr/>
            </a:pPr>
            <a:r>
              <a:rPr lang="en-US" altLang="zh-CN" sz="2000" b="1" dirty="0"/>
              <a:t>3.</a:t>
            </a:r>
            <a:r>
              <a:rPr lang="zh-CN" altLang="en-US" sz="2000" b="1" dirty="0"/>
              <a:t>安排业务或产品组合</a:t>
            </a:r>
          </a:p>
        </p:txBody>
      </p:sp>
      <p:sp>
        <p:nvSpPr>
          <p:cNvPr id="21" name="文本框 20">
            <a:extLst>
              <a:ext uri="{FF2B5EF4-FFF2-40B4-BE49-F238E27FC236}">
                <a16:creationId xmlns:a16="http://schemas.microsoft.com/office/drawing/2014/main" id="{E077AFC5-6DB3-477C-99EF-61729A06A3B3}"/>
              </a:ext>
            </a:extLst>
          </p:cNvPr>
          <p:cNvSpPr txBox="1"/>
          <p:nvPr/>
        </p:nvSpPr>
        <p:spPr>
          <a:xfrm>
            <a:off x="4776323" y="2051755"/>
            <a:ext cx="2925424" cy="375299"/>
          </a:xfrm>
          <a:prstGeom prst="rect">
            <a:avLst/>
          </a:prstGeom>
          <a:noFill/>
        </p:spPr>
        <p:txBody>
          <a:bodyPr wrap="square" rtlCol="0">
            <a:spAutoFit/>
          </a:bodyPr>
          <a:lstStyle/>
          <a:p>
            <a:r>
              <a:rPr lang="en-US" altLang="zh-CN" dirty="0">
                <a:latin typeface="+mn-ea"/>
              </a:rPr>
              <a:t>(2) </a:t>
            </a:r>
            <a:r>
              <a:rPr lang="zh-CN" altLang="en-US" dirty="0">
                <a:latin typeface="+mn-ea"/>
              </a:rPr>
              <a:t>制定企业增长战略</a:t>
            </a:r>
            <a:endParaRPr lang="zh-CN" altLang="en-US" dirty="0"/>
          </a:p>
        </p:txBody>
      </p:sp>
    </p:spTree>
    <p:custDataLst>
      <p:tags r:id="rId1"/>
    </p:custDataLst>
    <p:extLst>
      <p:ext uri="{BB962C8B-B14F-4D97-AF65-F5344CB8AC3E}">
        <p14:creationId xmlns:p14="http://schemas.microsoft.com/office/powerpoint/2010/main" val="208768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islíḑê"/>
        <p:cNvGrpSpPr/>
        <p:nvPr/>
      </p:nvGrpSpPr>
      <p:grpSpPr>
        <a:xfrm>
          <a:off x="0" y="0"/>
          <a:ext cx="0" cy="0"/>
          <a:chOff x="0" y="0"/>
          <a:chExt cx="0" cy="0"/>
        </a:xfrm>
      </p:grpSpPr>
      <p:grpSp>
        <p:nvGrpSpPr>
          <p:cNvPr id="4" name="îşľîḍé">
            <a:extLst>
              <a:ext uri="{FF2B5EF4-FFF2-40B4-BE49-F238E27FC236}">
                <a16:creationId xmlns:a16="http://schemas.microsoft.com/office/drawing/2014/main" id="{8B036373-372F-B025-0D50-9F3B97B82A3B}"/>
              </a:ext>
            </a:extLst>
          </p:cNvPr>
          <p:cNvGrpSpPr>
            <a:grpSpLocks noChangeAspect="1"/>
          </p:cNvGrpSpPr>
          <p:nvPr/>
        </p:nvGrpSpPr>
        <p:grpSpPr>
          <a:xfrm>
            <a:off x="628191" y="1273064"/>
            <a:ext cx="9887409" cy="5392664"/>
            <a:chOff x="660400" y="1273064"/>
            <a:chExt cx="9887409" cy="5392664"/>
          </a:xfrm>
        </p:grpSpPr>
        <p:graphicFrame>
          <p:nvGraphicFramePr>
            <p:cNvPr id="5" name="iṥļîḍé">
              <a:extLst>
                <a:ext uri="{FF2B5EF4-FFF2-40B4-BE49-F238E27FC236}">
                  <a16:creationId xmlns:a16="http://schemas.microsoft.com/office/drawing/2014/main" id="{E71482DE-7F78-006B-40F4-8E7CD08155BC}"/>
                </a:ext>
              </a:extLst>
            </p:cNvPr>
            <p:cNvGraphicFramePr/>
            <p:nvPr>
              <p:extLst>
                <p:ext uri="{D42A27DB-BD31-4B8C-83A1-F6EECF244321}">
                  <p14:modId xmlns:p14="http://schemas.microsoft.com/office/powerpoint/2010/main" val="2228256354"/>
                </p:ext>
              </p:extLst>
            </p:nvPr>
          </p:nvGraphicFramePr>
          <p:xfrm>
            <a:off x="865870" y="4016467"/>
            <a:ext cx="9681939" cy="2649261"/>
          </p:xfrm>
          <a:graphic>
            <a:graphicData uri="http://schemas.openxmlformats.org/drawingml/2006/chart">
              <c:chart xmlns:c="http://schemas.openxmlformats.org/drawingml/2006/chart" xmlns:r="http://schemas.openxmlformats.org/officeDocument/2006/relationships" r:id="rId3"/>
            </a:graphicData>
          </a:graphic>
        </p:graphicFrame>
        <p:sp>
          <p:nvSpPr>
            <p:cNvPr id="7" name="ïšḻîdé">
              <a:extLst>
                <a:ext uri="{FF2B5EF4-FFF2-40B4-BE49-F238E27FC236}">
                  <a16:creationId xmlns:a16="http://schemas.microsoft.com/office/drawing/2014/main" id="{ED836BA6-F95D-45E5-2253-612D6B7A0181}"/>
                </a:ext>
              </a:extLst>
            </p:cNvPr>
            <p:cNvSpPr txBox="1"/>
            <p:nvPr/>
          </p:nvSpPr>
          <p:spPr>
            <a:xfrm>
              <a:off x="660400" y="1273064"/>
              <a:ext cx="7228118" cy="830997"/>
            </a:xfrm>
            <a:prstGeom prst="rect">
              <a:avLst/>
            </a:prstGeom>
            <a:noFill/>
          </p:spPr>
          <p:txBody>
            <a:bodyPr wrap="square">
              <a:spAutoFit/>
            </a:bodyPr>
            <a:lstStyle/>
            <a:p>
              <a:r>
                <a:rPr lang="zh-CN" altLang="en-US" sz="2400" b="1" dirty="0"/>
                <a:t>三、营销战略的内容和步骤</a:t>
              </a:r>
            </a:p>
            <a:p>
              <a:r>
                <a:rPr lang="en-US" altLang="zh-CN" sz="2400" b="1" dirty="0"/>
                <a:t>———</a:t>
              </a:r>
            </a:p>
          </p:txBody>
        </p:sp>
        <p:sp>
          <p:nvSpPr>
            <p:cNvPr id="8" name="iŝļïḍê">
              <a:extLst>
                <a:ext uri="{FF2B5EF4-FFF2-40B4-BE49-F238E27FC236}">
                  <a16:creationId xmlns:a16="http://schemas.microsoft.com/office/drawing/2014/main" id="{368C6D65-790E-ADA0-31B0-320EDF14B889}"/>
                </a:ext>
              </a:extLst>
            </p:cNvPr>
            <p:cNvSpPr txBox="1"/>
            <p:nvPr/>
          </p:nvSpPr>
          <p:spPr>
            <a:xfrm>
              <a:off x="660400" y="2076800"/>
              <a:ext cx="7228118" cy="499111"/>
            </a:xfrm>
            <a:prstGeom prst="rect">
              <a:avLst/>
            </a:prstGeom>
            <a:noFill/>
          </p:spPr>
          <p:txBody>
            <a:bodyPr wrap="square">
              <a:spAutoFit/>
            </a:bodyPr>
            <a:lstStyle/>
            <a:p>
              <a:pPr defTabSz="913765">
                <a:lnSpc>
                  <a:spcPct val="150000"/>
                </a:lnSpc>
                <a:buSzPct val="25000"/>
                <a:defRPr/>
              </a:pPr>
              <a:r>
                <a:rPr lang="en-US" altLang="zh-CN" sz="2000" dirty="0"/>
                <a:t>4.</a:t>
              </a:r>
              <a:r>
                <a:rPr lang="zh-CN" altLang="en-US" sz="2000" dirty="0"/>
                <a:t>制定职能计划</a:t>
              </a:r>
              <a:endParaRPr lang="en-US" altLang="zh-CN" sz="2000" dirty="0"/>
            </a:p>
          </p:txBody>
        </p:sp>
      </p:grpSp>
      <p:sp>
        <p:nvSpPr>
          <p:cNvPr id="15" name="文本框 14">
            <a:extLst>
              <a:ext uri="{FF2B5EF4-FFF2-40B4-BE49-F238E27FC236}">
                <a16:creationId xmlns:a16="http://schemas.microsoft.com/office/drawing/2014/main" id="{3BD76A3E-BC31-4A55-BAC6-9D16A773655B}"/>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营销战略</a:t>
            </a:r>
            <a:endParaRPr lang="en-US" altLang="zh-CN" sz="3600" b="1" dirty="0">
              <a:solidFill>
                <a:schemeClr val="accent1">
                  <a:lumMod val="75000"/>
                </a:schemeClr>
              </a:solidFill>
              <a:latin typeface="+mn-ea"/>
            </a:endParaRPr>
          </a:p>
        </p:txBody>
      </p:sp>
      <p:sp>
        <p:nvSpPr>
          <p:cNvPr id="16" name="文本框 15">
            <a:extLst>
              <a:ext uri="{FF2B5EF4-FFF2-40B4-BE49-F238E27FC236}">
                <a16:creationId xmlns:a16="http://schemas.microsoft.com/office/drawing/2014/main" id="{855D9B91-53FF-405D-BCB3-795FABE06863}"/>
              </a:ext>
            </a:extLst>
          </p:cNvPr>
          <p:cNvSpPr txBox="1"/>
          <p:nvPr/>
        </p:nvSpPr>
        <p:spPr>
          <a:xfrm>
            <a:off x="833661" y="2651461"/>
            <a:ext cx="8533624" cy="1289456"/>
          </a:xfrm>
          <a:prstGeom prst="rect">
            <a:avLst/>
          </a:prstGeom>
          <a:noFill/>
        </p:spPr>
        <p:txBody>
          <a:bodyPr wrap="square" rtlCol="0">
            <a:spAutoFit/>
          </a:bodyPr>
          <a:lstStyle/>
          <a:p>
            <a:pPr>
              <a:lnSpc>
                <a:spcPct val="150000"/>
              </a:lnSpc>
            </a:pPr>
            <a:r>
              <a:rPr lang="zh-CN" altLang="en-US" dirty="0"/>
              <a:t>营销战略规定了企业的发展方向，并为每一个部门、产品确定了未来的目标。各业务单位为了实现企业的任务和目标，应该制定各项具体的职能计划，如：营销计划、财务计划、生产计划、人事计划等。</a:t>
            </a:r>
            <a:endParaRPr lang="zh-CN" altLang="en-US" sz="2000" dirty="0"/>
          </a:p>
        </p:txBody>
      </p:sp>
    </p:spTree>
    <p:custDataLst>
      <p:tags r:id="rId1"/>
    </p:custDataLst>
    <p:extLst>
      <p:ext uri="{BB962C8B-B14F-4D97-AF65-F5344CB8AC3E}">
        <p14:creationId xmlns:p14="http://schemas.microsoft.com/office/powerpoint/2010/main" val="15288578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ïŝľiďè"/>
        <p:cNvGrpSpPr/>
        <p:nvPr/>
      </p:nvGrpSpPr>
      <p:grpSpPr>
        <a:xfrm>
          <a:off x="0" y="0"/>
          <a:ext cx="0" cy="0"/>
          <a:chOff x="0" y="0"/>
          <a:chExt cx="0" cy="0"/>
        </a:xfrm>
      </p:grpSpPr>
      <p:grpSp>
        <p:nvGrpSpPr>
          <p:cNvPr id="3" name="组合 2">
            <a:extLst>
              <a:ext uri="{FF2B5EF4-FFF2-40B4-BE49-F238E27FC236}">
                <a16:creationId xmlns:a16="http://schemas.microsoft.com/office/drawing/2014/main" id="{7C7B4715-21D0-4FD4-98FC-551DB03A9D48}"/>
              </a:ext>
            </a:extLst>
          </p:cNvPr>
          <p:cNvGrpSpPr/>
          <p:nvPr/>
        </p:nvGrpSpPr>
        <p:grpSpPr>
          <a:xfrm>
            <a:off x="758848" y="1186625"/>
            <a:ext cx="4531428" cy="1439433"/>
            <a:chOff x="6757388" y="1518456"/>
            <a:chExt cx="4531428" cy="1439433"/>
          </a:xfrm>
        </p:grpSpPr>
        <p:sp>
          <p:nvSpPr>
            <p:cNvPr id="17" name="íṡľiḑê">
              <a:extLst>
                <a:ext uri="{FF2B5EF4-FFF2-40B4-BE49-F238E27FC236}">
                  <a16:creationId xmlns:a16="http://schemas.microsoft.com/office/drawing/2014/main" id="{27F30063-6277-070E-2B52-9B30C4611666}"/>
                </a:ext>
              </a:extLst>
            </p:cNvPr>
            <p:cNvSpPr txBox="1"/>
            <p:nvPr/>
          </p:nvSpPr>
          <p:spPr>
            <a:xfrm>
              <a:off x="6757388" y="1518456"/>
              <a:ext cx="4531428" cy="461665"/>
            </a:xfrm>
            <a:prstGeom prst="rect">
              <a:avLst/>
            </a:prstGeom>
            <a:noFill/>
          </p:spPr>
          <p:txBody>
            <a:bodyPr wrap="square">
              <a:spAutoFit/>
            </a:bodyPr>
            <a:lstStyle/>
            <a:p>
              <a:pPr lvl="0" defTabSz="913765">
                <a:buSzPct val="25000"/>
                <a:defRPr/>
              </a:pPr>
              <a:r>
                <a:rPr lang="zh-CN" altLang="en-US" sz="2400" b="1" dirty="0"/>
                <a:t>一、营销管理过程的含义</a:t>
              </a:r>
            </a:p>
          </p:txBody>
        </p:sp>
        <p:sp>
          <p:nvSpPr>
            <p:cNvPr id="18" name="í$1íḑé">
              <a:extLst>
                <a:ext uri="{FF2B5EF4-FFF2-40B4-BE49-F238E27FC236}">
                  <a16:creationId xmlns:a16="http://schemas.microsoft.com/office/drawing/2014/main" id="{C6571065-8C6B-E412-99F4-9A8C4914DB97}"/>
                </a:ext>
              </a:extLst>
            </p:cNvPr>
            <p:cNvSpPr txBox="1"/>
            <p:nvPr/>
          </p:nvSpPr>
          <p:spPr>
            <a:xfrm>
              <a:off x="6757388" y="2496224"/>
              <a:ext cx="3518724" cy="461665"/>
            </a:xfrm>
            <a:prstGeom prst="rect">
              <a:avLst/>
            </a:prstGeom>
            <a:noFill/>
          </p:spPr>
          <p:txBody>
            <a:bodyPr wrap="square" rtlCol="0">
              <a:spAutoFit/>
            </a:bodyPr>
            <a:lstStyle/>
            <a:p>
              <a:r>
                <a:rPr lang="zh-CN" altLang="en-US" sz="2400" b="1" dirty="0">
                  <a:solidFill>
                    <a:schemeClr val="accent1"/>
                  </a:solidFill>
                </a:rPr>
                <a:t>二、营销管理的步骤</a:t>
              </a:r>
              <a:endParaRPr lang="en-US" altLang="zh-CN" sz="2400" b="1" dirty="0">
                <a:solidFill>
                  <a:schemeClr val="accent1"/>
                </a:solidFill>
              </a:endParaRPr>
            </a:p>
          </p:txBody>
        </p:sp>
      </p:grpSp>
      <p:sp>
        <p:nvSpPr>
          <p:cNvPr id="21" name="文本框 20">
            <a:extLst>
              <a:ext uri="{FF2B5EF4-FFF2-40B4-BE49-F238E27FC236}">
                <a16:creationId xmlns:a16="http://schemas.microsoft.com/office/drawing/2014/main" id="{C913B3AB-80E8-476D-AD38-ADBA53BC72A7}"/>
              </a:ext>
            </a:extLst>
          </p:cNvPr>
          <p:cNvSpPr txBox="1"/>
          <p:nvPr/>
        </p:nvSpPr>
        <p:spPr>
          <a:xfrm>
            <a:off x="587614" y="306753"/>
            <a:ext cx="5241685"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第二节 营销管理过程</a:t>
            </a:r>
            <a:endParaRPr lang="en-US" altLang="zh-CN" sz="3600" b="1" dirty="0">
              <a:solidFill>
                <a:schemeClr val="accent1">
                  <a:lumMod val="75000"/>
                </a:schemeClr>
              </a:solidFill>
              <a:latin typeface="+mn-ea"/>
            </a:endParaRPr>
          </a:p>
        </p:txBody>
      </p:sp>
      <p:sp>
        <p:nvSpPr>
          <p:cNvPr id="40" name="íṥlíde">
            <a:extLst>
              <a:ext uri="{FF2B5EF4-FFF2-40B4-BE49-F238E27FC236}">
                <a16:creationId xmlns:a16="http://schemas.microsoft.com/office/drawing/2014/main" id="{A5FFE804-B7A1-4534-B26C-C72669A6BA2F}"/>
              </a:ext>
            </a:extLst>
          </p:cNvPr>
          <p:cNvSpPr txBox="1"/>
          <p:nvPr/>
        </p:nvSpPr>
        <p:spPr>
          <a:xfrm>
            <a:off x="1319863" y="1601103"/>
            <a:ext cx="10250449" cy="458459"/>
          </a:xfrm>
          <a:prstGeom prst="rect">
            <a:avLst/>
          </a:prstGeom>
          <a:noFill/>
        </p:spPr>
        <p:txBody>
          <a:bodyPr wrap="square" rtlCol="0">
            <a:spAutoFit/>
          </a:bodyPr>
          <a:lstStyle>
            <a:defPPr>
              <a:defRPr lang="zh-CN"/>
            </a:defPPr>
            <a:lvl1pPr>
              <a:lnSpc>
                <a:spcPts val="1500"/>
              </a:lnSpc>
              <a:defRPr sz="900"/>
            </a:lvl1pPr>
          </a:lstStyle>
          <a:p>
            <a:pPr>
              <a:lnSpc>
                <a:spcPct val="150000"/>
              </a:lnSpc>
            </a:pPr>
            <a:r>
              <a:rPr lang="zh-CN" altLang="en-US" sz="1800" dirty="0"/>
              <a:t>营销管理过程是指企业识别、分析、选择和发掘市场营销机会，以实现其战略任务目标的管理过程。</a:t>
            </a:r>
          </a:p>
        </p:txBody>
      </p:sp>
      <p:grpSp>
        <p:nvGrpSpPr>
          <p:cNvPr id="22" name="íśľîḑé">
            <a:extLst>
              <a:ext uri="{FF2B5EF4-FFF2-40B4-BE49-F238E27FC236}">
                <a16:creationId xmlns:a16="http://schemas.microsoft.com/office/drawing/2014/main" id="{5CD65FD8-190C-40BA-A914-EDFA9D7AD290}"/>
              </a:ext>
            </a:extLst>
          </p:cNvPr>
          <p:cNvGrpSpPr/>
          <p:nvPr/>
        </p:nvGrpSpPr>
        <p:grpSpPr>
          <a:xfrm>
            <a:off x="758848" y="3025019"/>
            <a:ext cx="10858500" cy="3127872"/>
            <a:chOff x="660400" y="2747090"/>
            <a:chExt cx="10858500" cy="3127872"/>
          </a:xfrm>
        </p:grpSpPr>
        <p:cxnSp>
          <p:nvCxnSpPr>
            <p:cNvPr id="23" name="iṥḻïdé">
              <a:extLst>
                <a:ext uri="{FF2B5EF4-FFF2-40B4-BE49-F238E27FC236}">
                  <a16:creationId xmlns:a16="http://schemas.microsoft.com/office/drawing/2014/main" id="{1E06BFAA-0153-4820-BB91-5CC379478C99}"/>
                </a:ext>
              </a:extLst>
            </p:cNvPr>
            <p:cNvCxnSpPr/>
            <p:nvPr/>
          </p:nvCxnSpPr>
          <p:spPr>
            <a:xfrm>
              <a:off x="660400" y="2810590"/>
              <a:ext cx="10858500" cy="0"/>
            </a:xfrm>
            <a:prstGeom prst="line">
              <a:avLst/>
            </a:prstGeom>
            <a:ln>
              <a:solidFill>
                <a:schemeClr val="tx1">
                  <a:lumMod val="50000"/>
                  <a:lumOff val="50000"/>
                  <a:alpha val="40000"/>
                </a:schemeClr>
              </a:solidFill>
            </a:ln>
          </p:spPr>
          <p:style>
            <a:lnRef idx="1">
              <a:schemeClr val="accent1"/>
            </a:lnRef>
            <a:fillRef idx="0">
              <a:schemeClr val="accent1"/>
            </a:fillRef>
            <a:effectRef idx="0">
              <a:schemeClr val="accent1"/>
            </a:effectRef>
            <a:fontRef idx="minor">
              <a:schemeClr val="tx1"/>
            </a:fontRef>
          </p:style>
        </p:cxnSp>
        <p:grpSp>
          <p:nvGrpSpPr>
            <p:cNvPr id="24" name="iṧlïḑè">
              <a:extLst>
                <a:ext uri="{FF2B5EF4-FFF2-40B4-BE49-F238E27FC236}">
                  <a16:creationId xmlns:a16="http://schemas.microsoft.com/office/drawing/2014/main" id="{D1024AA3-DCD2-478A-BA58-9FF59BB778A8}"/>
                </a:ext>
              </a:extLst>
            </p:cNvPr>
            <p:cNvGrpSpPr/>
            <p:nvPr/>
          </p:nvGrpSpPr>
          <p:grpSpPr>
            <a:xfrm>
              <a:off x="1041447" y="2747090"/>
              <a:ext cx="2096275" cy="3127872"/>
              <a:chOff x="799759" y="2416890"/>
              <a:chExt cx="2096275" cy="3127872"/>
            </a:xfrm>
          </p:grpSpPr>
          <p:sp>
            <p:nvSpPr>
              <p:cNvPr id="38" name="ïśḻïde">
                <a:extLst>
                  <a:ext uri="{FF2B5EF4-FFF2-40B4-BE49-F238E27FC236}">
                    <a16:creationId xmlns:a16="http://schemas.microsoft.com/office/drawing/2014/main" id="{068D690F-58F5-4D10-88D7-D753F70FB666}"/>
                  </a:ext>
                </a:extLst>
              </p:cNvPr>
              <p:cNvSpPr/>
              <p:nvPr/>
            </p:nvSpPr>
            <p:spPr>
              <a:xfrm>
                <a:off x="799759" y="3393816"/>
                <a:ext cx="2096275" cy="21509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a:lnSpc>
                    <a:spcPct val="130000"/>
                  </a:lnSpc>
                </a:pPr>
                <a:r>
                  <a:rPr kumimoji="1" lang="zh-CN" altLang="en-US" sz="1400" dirty="0">
                    <a:solidFill>
                      <a:schemeClr val="tx1"/>
                    </a:solidFill>
                  </a:rPr>
                  <a:t>市场机会是指市场上未满足的需要，即做生意赚钱的机会。</a:t>
                </a:r>
                <a:endParaRPr kumimoji="1" lang="en-US" altLang="zh-CN" sz="1400" dirty="0">
                  <a:solidFill>
                    <a:schemeClr val="tx1"/>
                  </a:solidFill>
                </a:endParaRPr>
              </a:p>
              <a:p>
                <a:pPr>
                  <a:lnSpc>
                    <a:spcPct val="130000"/>
                  </a:lnSpc>
                </a:pPr>
                <a:r>
                  <a:rPr kumimoji="1" lang="zh-CN" altLang="en-US" sz="1400" dirty="0">
                    <a:solidFill>
                      <a:schemeClr val="tx1"/>
                    </a:solidFill>
                  </a:rPr>
                  <a:t>企业机会是指对企业营销活动具有吸引力的、能享有竞争优势和获得差别利益的市场机会。</a:t>
                </a:r>
                <a:endParaRPr kumimoji="1" lang="en-US" altLang="zh-CN" sz="1400" dirty="0">
                  <a:solidFill>
                    <a:schemeClr val="tx1"/>
                  </a:solidFill>
                </a:endParaRPr>
              </a:p>
            </p:txBody>
          </p:sp>
          <p:sp>
            <p:nvSpPr>
              <p:cNvPr id="39" name="íšḷíḍè">
                <a:extLst>
                  <a:ext uri="{FF2B5EF4-FFF2-40B4-BE49-F238E27FC236}">
                    <a16:creationId xmlns:a16="http://schemas.microsoft.com/office/drawing/2014/main" id="{B0A9ACAF-1E20-46FF-AC5A-33E0B5CAA545}"/>
                  </a:ext>
                </a:extLst>
              </p:cNvPr>
              <p:cNvSpPr/>
              <p:nvPr/>
            </p:nvSpPr>
            <p:spPr>
              <a:xfrm>
                <a:off x="799759" y="2619501"/>
                <a:ext cx="2096275" cy="495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b="1" dirty="0">
                    <a:solidFill>
                      <a:schemeClr val="accent1"/>
                    </a:solidFill>
                  </a:rPr>
                  <a:t>1.</a:t>
                </a:r>
                <a:r>
                  <a:rPr kumimoji="1" lang="zh-CN" altLang="en-US" b="1" dirty="0">
                    <a:solidFill>
                      <a:schemeClr val="accent1"/>
                    </a:solidFill>
                  </a:rPr>
                  <a:t>分析市场机会</a:t>
                </a:r>
                <a:endParaRPr kumimoji="1" lang="en-US" altLang="zh-CN" b="1" dirty="0">
                  <a:solidFill>
                    <a:schemeClr val="accent1"/>
                  </a:solidFill>
                </a:endParaRPr>
              </a:p>
            </p:txBody>
          </p:sp>
          <p:sp>
            <p:nvSpPr>
              <p:cNvPr id="42" name="îṣľïďê">
                <a:extLst>
                  <a:ext uri="{FF2B5EF4-FFF2-40B4-BE49-F238E27FC236}">
                    <a16:creationId xmlns:a16="http://schemas.microsoft.com/office/drawing/2014/main" id="{10DF80C2-9F50-4527-BAC9-14FCEB13714D}"/>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í$ḷïḍê">
              <a:extLst>
                <a:ext uri="{FF2B5EF4-FFF2-40B4-BE49-F238E27FC236}">
                  <a16:creationId xmlns:a16="http://schemas.microsoft.com/office/drawing/2014/main" id="{3923F8E2-25F6-4BC9-9DED-ABBA6B2CB3E7}"/>
                </a:ext>
              </a:extLst>
            </p:cNvPr>
            <p:cNvGrpSpPr/>
            <p:nvPr/>
          </p:nvGrpSpPr>
          <p:grpSpPr>
            <a:xfrm>
              <a:off x="3661165" y="2747090"/>
              <a:ext cx="2256464" cy="3127872"/>
              <a:chOff x="739777" y="2416890"/>
              <a:chExt cx="2256464" cy="3127872"/>
            </a:xfrm>
          </p:grpSpPr>
          <p:sp>
            <p:nvSpPr>
              <p:cNvPr id="35" name="îślïḓe">
                <a:extLst>
                  <a:ext uri="{FF2B5EF4-FFF2-40B4-BE49-F238E27FC236}">
                    <a16:creationId xmlns:a16="http://schemas.microsoft.com/office/drawing/2014/main" id="{57E5A83F-8919-4283-86DC-D7DA758F15DE}"/>
                  </a:ext>
                </a:extLst>
              </p:cNvPr>
              <p:cNvSpPr/>
              <p:nvPr/>
            </p:nvSpPr>
            <p:spPr>
              <a:xfrm>
                <a:off x="739778" y="3393816"/>
                <a:ext cx="2256463" cy="21509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a:lnSpc>
                    <a:spcPct val="130000"/>
                  </a:lnSpc>
                </a:pPr>
                <a:r>
                  <a:rPr kumimoji="1" lang="zh-CN" altLang="en-US" sz="1400" dirty="0">
                    <a:solidFill>
                      <a:schemeClr val="tx1"/>
                    </a:solidFill>
                  </a:rPr>
                  <a:t>企业必须对市场进行细分，并在此基础上，根据自己的任务、目标、资源和特长等等权衡利弊，决定进入哪个或哪些市场，为哪个或哪些市场服务，选择目标市场。</a:t>
                </a:r>
                <a:endParaRPr kumimoji="1" lang="en-US" altLang="zh-CN" sz="1400" dirty="0">
                  <a:solidFill>
                    <a:schemeClr val="tx1"/>
                  </a:solidFill>
                </a:endParaRPr>
              </a:p>
            </p:txBody>
          </p:sp>
          <p:sp>
            <p:nvSpPr>
              <p:cNvPr id="36" name="iṧḻîdé">
                <a:extLst>
                  <a:ext uri="{FF2B5EF4-FFF2-40B4-BE49-F238E27FC236}">
                    <a16:creationId xmlns:a16="http://schemas.microsoft.com/office/drawing/2014/main" id="{C4B5B62F-AA73-4A82-89D1-A2BF31DD6608}"/>
                  </a:ext>
                </a:extLst>
              </p:cNvPr>
              <p:cNvSpPr/>
              <p:nvPr/>
            </p:nvSpPr>
            <p:spPr>
              <a:xfrm>
                <a:off x="739777" y="2619501"/>
                <a:ext cx="2096275" cy="772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b="1" dirty="0">
                    <a:solidFill>
                      <a:schemeClr val="accent1"/>
                    </a:solidFill>
                  </a:rPr>
                  <a:t>2.</a:t>
                </a:r>
                <a:r>
                  <a:rPr kumimoji="1" lang="zh-CN" altLang="en-US" b="1" dirty="0">
                    <a:solidFill>
                      <a:schemeClr val="accent1"/>
                    </a:solidFill>
                  </a:rPr>
                  <a:t>进行市场细分，选择目标市场</a:t>
                </a:r>
                <a:endParaRPr kumimoji="1" lang="en-US" altLang="zh-CN" b="1" dirty="0">
                  <a:solidFill>
                    <a:schemeClr val="accent1"/>
                  </a:solidFill>
                </a:endParaRPr>
              </a:p>
            </p:txBody>
          </p:sp>
          <p:sp>
            <p:nvSpPr>
              <p:cNvPr id="37" name="îṥlídé">
                <a:extLst>
                  <a:ext uri="{FF2B5EF4-FFF2-40B4-BE49-F238E27FC236}">
                    <a16:creationId xmlns:a16="http://schemas.microsoft.com/office/drawing/2014/main" id="{027059F8-984E-4682-9D10-F66BFA2CDB73}"/>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ïṧ1îḋè">
              <a:extLst>
                <a:ext uri="{FF2B5EF4-FFF2-40B4-BE49-F238E27FC236}">
                  <a16:creationId xmlns:a16="http://schemas.microsoft.com/office/drawing/2014/main" id="{050010DE-343F-4B28-AEDC-028F8A14DCDD}"/>
                </a:ext>
              </a:extLst>
            </p:cNvPr>
            <p:cNvGrpSpPr/>
            <p:nvPr/>
          </p:nvGrpSpPr>
          <p:grpSpPr>
            <a:xfrm>
              <a:off x="6293624" y="2747090"/>
              <a:ext cx="2259050" cy="2593193"/>
              <a:chOff x="692536" y="2416890"/>
              <a:chExt cx="2259050" cy="2593193"/>
            </a:xfrm>
          </p:grpSpPr>
          <p:sp>
            <p:nvSpPr>
              <p:cNvPr id="32" name="iṡḻíḑè">
                <a:extLst>
                  <a:ext uri="{FF2B5EF4-FFF2-40B4-BE49-F238E27FC236}">
                    <a16:creationId xmlns:a16="http://schemas.microsoft.com/office/drawing/2014/main" id="{88E349F8-93A9-4341-8003-4D120083E0D3}"/>
                  </a:ext>
                </a:extLst>
              </p:cNvPr>
              <p:cNvSpPr/>
              <p:nvPr/>
            </p:nvSpPr>
            <p:spPr>
              <a:xfrm>
                <a:off x="692536" y="3419290"/>
                <a:ext cx="2256463" cy="15907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a:lnSpc>
                    <a:spcPct val="130000"/>
                  </a:lnSpc>
                </a:pPr>
                <a:r>
                  <a:rPr kumimoji="1" lang="zh-CN" altLang="en-US" sz="1400" dirty="0">
                    <a:solidFill>
                      <a:schemeClr val="tx1"/>
                    </a:solidFill>
                  </a:rPr>
                  <a:t>企业市场营销管理人员运用市场营销组合为企业占领目标市场服务，并决定整个市场营销的开支和分配。</a:t>
                </a:r>
              </a:p>
            </p:txBody>
          </p:sp>
          <p:sp>
            <p:nvSpPr>
              <p:cNvPr id="33" name="îSḻiḍê">
                <a:extLst>
                  <a:ext uri="{FF2B5EF4-FFF2-40B4-BE49-F238E27FC236}">
                    <a16:creationId xmlns:a16="http://schemas.microsoft.com/office/drawing/2014/main" id="{76AD10AF-EC76-453C-B382-2EA76F289EFF}"/>
                  </a:ext>
                </a:extLst>
              </p:cNvPr>
              <p:cNvSpPr/>
              <p:nvPr/>
            </p:nvSpPr>
            <p:spPr>
              <a:xfrm>
                <a:off x="692536" y="2613657"/>
                <a:ext cx="2259050" cy="772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b="1" dirty="0">
                    <a:solidFill>
                      <a:schemeClr val="accent1"/>
                    </a:solidFill>
                  </a:rPr>
                  <a:t>3.</a:t>
                </a:r>
                <a:r>
                  <a:rPr kumimoji="1" lang="zh-CN" altLang="en-US" b="1" dirty="0">
                    <a:solidFill>
                      <a:schemeClr val="accent1"/>
                    </a:solidFill>
                  </a:rPr>
                  <a:t>运用市场营销组合，决定市场营销预算</a:t>
                </a:r>
                <a:endParaRPr kumimoji="1" lang="en-US" altLang="zh-CN" b="1" dirty="0">
                  <a:solidFill>
                    <a:schemeClr val="accent1"/>
                  </a:solidFill>
                </a:endParaRPr>
              </a:p>
            </p:txBody>
          </p:sp>
          <p:sp>
            <p:nvSpPr>
              <p:cNvPr id="34" name="ïṩ1îḋé">
                <a:extLst>
                  <a:ext uri="{FF2B5EF4-FFF2-40B4-BE49-F238E27FC236}">
                    <a16:creationId xmlns:a16="http://schemas.microsoft.com/office/drawing/2014/main" id="{CA0125B2-8D04-4FFC-9CEE-A2688CBB70D4}"/>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íşļïḋè">
              <a:extLst>
                <a:ext uri="{FF2B5EF4-FFF2-40B4-BE49-F238E27FC236}">
                  <a16:creationId xmlns:a16="http://schemas.microsoft.com/office/drawing/2014/main" id="{0FDDFDD4-7865-4F25-8511-2555BF470060}"/>
                </a:ext>
              </a:extLst>
            </p:cNvPr>
            <p:cNvGrpSpPr/>
            <p:nvPr/>
          </p:nvGrpSpPr>
          <p:grpSpPr>
            <a:xfrm>
              <a:off x="9070943" y="2747090"/>
              <a:ext cx="2098862" cy="2313501"/>
              <a:chOff x="790155" y="2416890"/>
              <a:chExt cx="2098862" cy="2313501"/>
            </a:xfrm>
          </p:grpSpPr>
          <p:sp>
            <p:nvSpPr>
              <p:cNvPr id="29" name="îş1iďé">
                <a:extLst>
                  <a:ext uri="{FF2B5EF4-FFF2-40B4-BE49-F238E27FC236}">
                    <a16:creationId xmlns:a16="http://schemas.microsoft.com/office/drawing/2014/main" id="{54BDDDCF-48BE-4F8F-BEE7-373DBFDD3E09}"/>
                  </a:ext>
                </a:extLst>
              </p:cNvPr>
              <p:cNvSpPr/>
              <p:nvPr/>
            </p:nvSpPr>
            <p:spPr>
              <a:xfrm>
                <a:off x="790155" y="3419290"/>
                <a:ext cx="2096275" cy="1311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a:lnSpc>
                    <a:spcPct val="130000"/>
                  </a:lnSpc>
                </a:pPr>
                <a:r>
                  <a:rPr kumimoji="1" lang="zh-CN" altLang="en-US" sz="1400" dirty="0">
                    <a:solidFill>
                      <a:schemeClr val="tx1"/>
                    </a:solidFill>
                    <a:latin typeface="+mn-ea"/>
                  </a:rPr>
                  <a:t>执行和控制市场营销计划是整个市场营销管理过程中的一个关键性的、极其重要的步骤。</a:t>
                </a:r>
              </a:p>
            </p:txBody>
          </p:sp>
          <p:sp>
            <p:nvSpPr>
              <p:cNvPr id="30" name="ïš1ïḓè">
                <a:extLst>
                  <a:ext uri="{FF2B5EF4-FFF2-40B4-BE49-F238E27FC236}">
                    <a16:creationId xmlns:a16="http://schemas.microsoft.com/office/drawing/2014/main" id="{5F1522A0-D590-48AA-8DF4-D5315958ED2A}"/>
                  </a:ext>
                </a:extLst>
              </p:cNvPr>
              <p:cNvSpPr/>
              <p:nvPr/>
            </p:nvSpPr>
            <p:spPr>
              <a:xfrm>
                <a:off x="792742" y="2615915"/>
                <a:ext cx="2096275" cy="772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b="1" dirty="0">
                    <a:solidFill>
                      <a:schemeClr val="accent1"/>
                    </a:solidFill>
                  </a:rPr>
                  <a:t>4.</a:t>
                </a:r>
                <a:r>
                  <a:rPr kumimoji="1" lang="zh-CN" altLang="en-US" b="1" dirty="0">
                    <a:solidFill>
                      <a:schemeClr val="accent1"/>
                    </a:solidFill>
                  </a:rPr>
                  <a:t>执行和控制市场营销计划</a:t>
                </a:r>
                <a:endParaRPr kumimoji="1" lang="en-US" altLang="zh-CN" b="1" dirty="0">
                  <a:solidFill>
                    <a:schemeClr val="accent1"/>
                  </a:solidFill>
                </a:endParaRPr>
              </a:p>
            </p:txBody>
          </p:sp>
          <p:sp>
            <p:nvSpPr>
              <p:cNvPr id="31" name="iṣ1íde">
                <a:extLst>
                  <a:ext uri="{FF2B5EF4-FFF2-40B4-BE49-F238E27FC236}">
                    <a16:creationId xmlns:a16="http://schemas.microsoft.com/office/drawing/2014/main" id="{CF7167CF-38B8-4E22-AA2E-F285415D6634}"/>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1"/>
    </p:custDataLst>
    <p:extLst>
      <p:ext uri="{BB962C8B-B14F-4D97-AF65-F5344CB8AC3E}">
        <p14:creationId xmlns:p14="http://schemas.microsoft.com/office/powerpoint/2010/main" val="17516969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782110"/>
  <p:tag name="ISLIDE.TEMPLATE" val="#854149"/>
</p:tagLst>
</file>

<file path=ppt/tags/tag10.xml><?xml version="1.0" encoding="utf-8"?>
<p:tagLst xmlns:a="http://schemas.openxmlformats.org/drawingml/2006/main" xmlns:r="http://schemas.openxmlformats.org/officeDocument/2006/relationships" xmlns:p="http://schemas.openxmlformats.org/presentationml/2006/main">
  <p:tag name="ISLIDE.DIAGRAM" val="#839826;"/>
  <p:tag name="ISLIDE.TEMPLATE" val="https://www.islide.cc;"/>
</p:tagLst>
</file>

<file path=ppt/tags/tag2.xml><?xml version="1.0" encoding="utf-8"?>
<p:tagLst xmlns:a="http://schemas.openxmlformats.org/drawingml/2006/main" xmlns:r="http://schemas.openxmlformats.org/officeDocument/2006/relationships" xmlns:p="http://schemas.openxmlformats.org/presentationml/2006/main">
  <p:tag name="ISLIDE.THEME" val="https://www.islide.cc;"/>
  <p:tag name="ISLIDE.TEMPLATE" val="https://www.islide.cc;"/>
</p:tagLst>
</file>

<file path=ppt/tags/tag3.xml><?xml version="1.0" encoding="utf-8"?>
<p:tagLst xmlns:a="http://schemas.openxmlformats.org/drawingml/2006/main" xmlns:r="http://schemas.openxmlformats.org/officeDocument/2006/relationships" xmlns:p="http://schemas.openxmlformats.org/presentationml/2006/main">
  <p:tag name="ISLIDE.THEME" val="https://www.islide.cc;"/>
  <p:tag name="ISLIDE.TEMPLATE" val="https://www.islide.cc;"/>
</p:tagLst>
</file>

<file path=ppt/tags/tag4.xml><?xml version="1.0" encoding="utf-8"?>
<p:tagLst xmlns:a="http://schemas.openxmlformats.org/drawingml/2006/main" xmlns:r="http://schemas.openxmlformats.org/officeDocument/2006/relationships" xmlns:p="http://schemas.openxmlformats.org/presentationml/2006/main">
  <p:tag name="ISLIDE.DIAGRAM" val="#839826;"/>
  <p:tag name="ISLIDE.TEMPLATE" val="https://www.islide.cc;"/>
</p:tagLst>
</file>

<file path=ppt/tags/tag5.xml><?xml version="1.0" encoding="utf-8"?>
<p:tagLst xmlns:a="http://schemas.openxmlformats.org/drawingml/2006/main" xmlns:r="http://schemas.openxmlformats.org/officeDocument/2006/relationships" xmlns:p="http://schemas.openxmlformats.org/presentationml/2006/main">
  <p:tag name="ISLIDE.DIAGRAM" val="#820406;"/>
  <p:tag name="ISLIDE.TEMPLATE" val="https://www.islide.cc;"/>
</p:tagLst>
</file>

<file path=ppt/tags/tag6.xml><?xml version="1.0" encoding="utf-8"?>
<p:tagLst xmlns:a="http://schemas.openxmlformats.org/drawingml/2006/main" xmlns:r="http://schemas.openxmlformats.org/officeDocument/2006/relationships" xmlns:p="http://schemas.openxmlformats.org/presentationml/2006/main">
  <p:tag name="ISLIDE.DIAGRAM" val="#820406;"/>
  <p:tag name="ISLIDE.TEMPLATE" val="https://www.islide.cc;"/>
</p:tagLst>
</file>

<file path=ppt/tags/tag7.xml><?xml version="1.0" encoding="utf-8"?>
<p:tagLst xmlns:a="http://schemas.openxmlformats.org/drawingml/2006/main" xmlns:r="http://schemas.openxmlformats.org/officeDocument/2006/relationships" xmlns:p="http://schemas.openxmlformats.org/presentationml/2006/main">
  <p:tag name="ISLIDE.DIAGRAM" val="#820406;"/>
  <p:tag name="ISLIDE.TEMPLATE" val="https://www.islide.cc;"/>
</p:tagLst>
</file>

<file path=ppt/tags/tag8.xml><?xml version="1.0" encoding="utf-8"?>
<p:tagLst xmlns:a="http://schemas.openxmlformats.org/drawingml/2006/main" xmlns:r="http://schemas.openxmlformats.org/officeDocument/2006/relationships" xmlns:p="http://schemas.openxmlformats.org/presentationml/2006/main">
  <p:tag name="ISLIDE.DIAGRAM" val="#530776;"/>
</p:tagLst>
</file>

<file path=ppt/tags/tag9.xml><?xml version="1.0" encoding="utf-8"?>
<p:tagLst xmlns:a="http://schemas.openxmlformats.org/drawingml/2006/main" xmlns:r="http://schemas.openxmlformats.org/officeDocument/2006/relationships" xmlns:p="http://schemas.openxmlformats.org/presentationml/2006/main">
  <p:tag name="ISLIDE.SMARTDIAGRAM" val="#830957;"/>
  <p:tag name="ISLIDE.TEMPLATE" val="https://www.islide.cc;"/>
</p:tagLst>
</file>

<file path=ppt/theme/theme1.xml><?xml version="1.0" encoding="utf-8"?>
<a:theme xmlns:a="http://schemas.openxmlformats.org/drawingml/2006/main" name="Designed by iSlide">
  <a:themeElements>
    <a:clrScheme name="iSlide VI标准">
      <a:dk1>
        <a:srgbClr val="000000"/>
      </a:dk1>
      <a:lt1>
        <a:srgbClr val="FFFFFF"/>
      </a:lt1>
      <a:dk2>
        <a:srgbClr val="778495"/>
      </a:dk2>
      <a:lt2>
        <a:srgbClr val="F0F0F0"/>
      </a:lt2>
      <a:accent1>
        <a:srgbClr val="0236DE"/>
      </a:accent1>
      <a:accent2>
        <a:srgbClr val="5DA6FF"/>
      </a:accent2>
      <a:accent3>
        <a:srgbClr val="585858"/>
      </a:accent3>
      <a:accent4>
        <a:srgbClr val="757575"/>
      </a:accent4>
      <a:accent5>
        <a:srgbClr val="A8A8A8"/>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Default.potx" id="{1D9758C4-BF53-48D5-9F51-21F468A6C710}" vid="{F0E1EFAF-5478-48F0-8152-DA9350739A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Nicky</Template>
  <TotalTime>131</TotalTime>
  <Words>835</Words>
  <Application>Microsoft Office PowerPoint</Application>
  <PresentationFormat>宽屏</PresentationFormat>
  <Paragraphs>79</Paragraphs>
  <Slides>9</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9</vt:i4>
      </vt:variant>
    </vt:vector>
  </HeadingPairs>
  <TitlesOfParts>
    <vt:vector size="14" baseType="lpstr">
      <vt:lpstr>等线</vt:lpstr>
      <vt:lpstr>思源黑体 CN Medium</vt:lpstr>
      <vt:lpstr>微软雅黑</vt:lpstr>
      <vt:lpstr>Arial</vt:lpstr>
      <vt:lpstr>Designed by iSlide</vt:lpstr>
      <vt:lpstr>市场营销基础  （第四版）</vt:lpstr>
      <vt:lpstr> 营销战略和营销管理过程</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Nicky</dc:creator>
  <cp:lastModifiedBy>Administrator</cp:lastModifiedBy>
  <cp:revision>22</cp:revision>
  <cp:lastPrinted>2022-04-27T16:00:00Z</cp:lastPrinted>
  <dcterms:created xsi:type="dcterms:W3CDTF">2022-04-27T16:00:00Z</dcterms:created>
  <dcterms:modified xsi:type="dcterms:W3CDTF">2024-12-30T07:09:35Z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00d0c912-f426-4ca5-bd3c-bdcf0ad2c6d2</vt:lpwstr>
  </property>
</Properties>
</file>