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Ex1.xml" ContentType="application/vnd.ms-office.chartex+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5" r:id="rId2"/>
    <p:sldId id="298" r:id="rId3"/>
    <p:sldId id="293" r:id="rId4"/>
    <p:sldId id="286" r:id="rId5"/>
    <p:sldId id="287" r:id="rId6"/>
    <p:sldId id="267" r:id="rId7"/>
    <p:sldId id="270" r:id="rId8"/>
    <p:sldId id="290" r:id="rId9"/>
    <p:sldId id="278" r:id="rId10"/>
    <p:sldId id="269" r:id="rId11"/>
    <p:sldId id="299" r:id="rId12"/>
    <p:sldId id="276"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6DE"/>
    <a:srgbClr val="08080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6" d="100"/>
          <a:sy n="66" d="100"/>
        </p:scale>
        <p:origin x="100"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50800" cap="rnd">
              <a:solidFill>
                <a:schemeClr val="accent1">
                  <a:lumMod val="20000"/>
                  <a:lumOff val="80000"/>
                </a:schemeClr>
              </a:solidFill>
              <a:round/>
            </a:ln>
            <a:effectLst/>
          </c:spPr>
          <c:marker>
            <c:symbol val="circle"/>
            <c:size val="5"/>
            <c:spPr>
              <a:noFill/>
              <a:ln w="9525">
                <a:noFill/>
              </a:ln>
              <a:effectLst/>
            </c:spPr>
          </c:marker>
          <c:cat>
            <c:strRef>
              <c:f>Sheet1!$A$2:$A$5</c:f>
              <c:strCache>
                <c:ptCount val="4"/>
                <c:pt idx="0">
                  <c:v>NO.1</c:v>
                </c:pt>
                <c:pt idx="1">
                  <c:v>NO.2</c:v>
                </c:pt>
                <c:pt idx="2">
                  <c:v>NO.3</c:v>
                </c:pt>
                <c:pt idx="3">
                  <c:v>NO.4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7199-4FA4-9145-150FC530F35F}"/>
            </c:ext>
          </c:extLst>
        </c:ser>
        <c:ser>
          <c:idx val="1"/>
          <c:order val="1"/>
          <c:tx>
            <c:strRef>
              <c:f>Sheet1!$C$1</c:f>
              <c:strCache>
                <c:ptCount val="1"/>
                <c:pt idx="0">
                  <c:v>系列 2</c:v>
                </c:pt>
              </c:strCache>
            </c:strRef>
          </c:tx>
          <c:spPr>
            <a:ln w="50800" cap="rnd">
              <a:solidFill>
                <a:schemeClr val="accent1">
                  <a:lumMod val="60000"/>
                  <a:lumOff val="40000"/>
                </a:schemeClr>
              </a:solidFill>
              <a:round/>
            </a:ln>
            <a:effectLst/>
          </c:spPr>
          <c:marker>
            <c:symbol val="circle"/>
            <c:size val="5"/>
            <c:spPr>
              <a:noFill/>
              <a:ln w="9525">
                <a:noFill/>
              </a:ln>
              <a:effectLst/>
            </c:spPr>
          </c:marker>
          <c:cat>
            <c:strRef>
              <c:f>Sheet1!$A$2:$A$5</c:f>
              <c:strCache>
                <c:ptCount val="4"/>
                <c:pt idx="0">
                  <c:v>NO.1</c:v>
                </c:pt>
                <c:pt idx="1">
                  <c:v>NO.2</c:v>
                </c:pt>
                <c:pt idx="2">
                  <c:v>NO.3</c:v>
                </c:pt>
                <c:pt idx="3">
                  <c:v>NO.4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7199-4FA4-9145-150FC530F35F}"/>
            </c:ext>
          </c:extLst>
        </c:ser>
        <c:ser>
          <c:idx val="2"/>
          <c:order val="2"/>
          <c:tx>
            <c:strRef>
              <c:f>Sheet1!$D$1</c:f>
              <c:strCache>
                <c:ptCount val="1"/>
                <c:pt idx="0">
                  <c:v>系列 3</c:v>
                </c:pt>
              </c:strCache>
            </c:strRef>
          </c:tx>
          <c:spPr>
            <a:ln w="50800" cap="rnd">
              <a:solidFill>
                <a:schemeClr val="accent1"/>
              </a:solidFill>
              <a:round/>
            </a:ln>
            <a:effectLst/>
          </c:spPr>
          <c:marker>
            <c:symbol val="circle"/>
            <c:size val="5"/>
            <c:spPr>
              <a:noFill/>
              <a:ln w="9525">
                <a:noFill/>
              </a:ln>
              <a:effectLst/>
            </c:spPr>
          </c:marker>
          <c:cat>
            <c:strRef>
              <c:f>Sheet1!$A$2:$A$5</c:f>
              <c:strCache>
                <c:ptCount val="4"/>
                <c:pt idx="0">
                  <c:v>NO.1</c:v>
                </c:pt>
                <c:pt idx="1">
                  <c:v>NO.2</c:v>
                </c:pt>
                <c:pt idx="2">
                  <c:v>NO.3</c:v>
                </c:pt>
                <c:pt idx="3">
                  <c:v>NO.4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7199-4FA4-9145-150FC530F35F}"/>
            </c:ext>
          </c:extLst>
        </c:ser>
        <c:dLbls>
          <c:showLegendKey val="0"/>
          <c:showVal val="0"/>
          <c:showCatName val="0"/>
          <c:showSerName val="0"/>
          <c:showPercent val="0"/>
          <c:showBubbleSize val="0"/>
        </c:dLbls>
        <c:marker val="1"/>
        <c:smooth val="0"/>
        <c:axId val="733492576"/>
        <c:axId val="733501984"/>
      </c:lineChart>
      <c:catAx>
        <c:axId val="73349257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alpha val="50000"/>
                  </a:schemeClr>
                </a:solidFill>
                <a:latin typeface="+mn-lt"/>
                <a:ea typeface="+mn-ea"/>
                <a:cs typeface="+mn-cs"/>
              </a:defRPr>
            </a:pPr>
            <a:endParaRPr lang="zh-CN"/>
          </a:p>
        </c:txPr>
        <c:crossAx val="733501984"/>
        <c:crosses val="autoZero"/>
        <c:auto val="1"/>
        <c:lblAlgn val="ctr"/>
        <c:lblOffset val="100"/>
        <c:noMultiLvlLbl val="0"/>
      </c:catAx>
      <c:valAx>
        <c:axId val="733501984"/>
        <c:scaling>
          <c:orientation val="minMax"/>
        </c:scaling>
        <c:delete val="0"/>
        <c:axPos val="l"/>
        <c:majorGridlines>
          <c:spPr>
            <a:ln w="9525" cap="flat" cmpd="sng" algn="ctr">
              <a:solidFill>
                <a:schemeClr val="tx1">
                  <a:lumMod val="50000"/>
                  <a:lumOff val="50000"/>
                  <a:alpha val="10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alpha val="50000"/>
                  </a:schemeClr>
                </a:solidFill>
                <a:latin typeface="+mn-lt"/>
                <a:ea typeface="+mn-ea"/>
                <a:cs typeface="+mn-cs"/>
              </a:defRPr>
            </a:pPr>
            <a:endParaRPr lang="zh-CN"/>
          </a:p>
        </c:txPr>
        <c:crossAx val="73349257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Text here</cx:pt>
          <cx:pt idx="1">Text here</cx:pt>
          <cx:pt idx="2">Text here</cx:pt>
          <cx:pt idx="3">Text here</cx:pt>
          <cx:pt idx="4">Text here</cx:pt>
          <cx:pt idx="5">Text here</cx:pt>
          <cx:pt idx="6">Text here</cx:pt>
        </cx:lvl>
      </cx:strDim>
      <cx:numDim type="val">
        <cx:f>Sheet1!$B$2:$B$8</cx:f>
        <cx:lvl ptCount="7" formatCode="G/通用格式">
          <cx:pt idx="0">100</cx:pt>
          <cx:pt idx="1">20</cx:pt>
          <cx:pt idx="2">50</cx:pt>
          <cx:pt idx="3">-40</cx:pt>
          <cx:pt idx="4">130</cx:pt>
          <cx:pt idx="5">-60</cx:pt>
          <cx:pt idx="6">70</cx:pt>
        </cx:lvl>
      </cx:numDim>
    </cx:data>
  </cx:chartData>
  <cx:chart>
    <cx:plotArea>
      <cx:plotAreaRegion>
        <cx:series layoutId="waterfall" uniqueId="{13650884-0E5A-4DD5-A41A-7CCEE6F7131A}">
          <cx:tx>
            <cx:txData>
              <cx:f>Sheet1!$B$1</cx:f>
              <cx:v>系列 1</cx:v>
            </cx:txData>
          </cx:tx>
          <cx:spPr>
            <a:solidFill>
              <a:schemeClr val="accent3"/>
            </a:solidFill>
          </cx:spPr>
          <cx:dataPt idx="0">
            <cx:spPr>
              <a:solidFill>
                <a:srgbClr val="F0F0F0"/>
              </a:solidFill>
            </cx:spPr>
          </cx:dataPt>
          <cx:dataPt idx="1">
            <cx:spPr>
              <a:solidFill>
                <a:srgbClr val="0236DE"/>
              </a:solidFill>
            </cx:spPr>
          </cx:dataPt>
          <cx:dataPt idx="3">
            <cx:spPr>
              <a:solidFill>
                <a:srgbClr val="0236DE"/>
              </a:solidFill>
            </cx:spPr>
          </cx:dataPt>
          <cx:dataPt idx="4">
            <cx:spPr>
              <a:solidFill>
                <a:srgbClr val="F0F0F0"/>
              </a:solidFill>
            </cx:spPr>
          </cx:dataPt>
          <cx:dataPt idx="6">
            <cx:spPr>
              <a:solidFill>
                <a:srgbClr val="F0F0F0"/>
              </a:solidFill>
            </cx:spPr>
          </cx:dataPt>
          <cx:dataId val="0"/>
          <cx:layoutPr>
            <cx:subtotals>
              <cx:idx val="0"/>
              <cx:idx val="4"/>
            </cx:subtotals>
          </cx:layoutPr>
        </cx:series>
      </cx:plotAreaRegion>
      <cx:axis id="0" hidden="1">
        <cx:catScaling gapWidth="1"/>
        <cx:tickLabels/>
        <cx:txPr>
          <a:bodyPr spcFirstLastPara="1" vertOverflow="ellipsis" horzOverflow="overflow" wrap="square" lIns="0" tIns="0" rIns="0" bIns="0" anchor="ctr" anchorCtr="1"/>
          <a:lstStyle/>
          <a:p>
            <a:pPr algn="ctr" rtl="0">
              <a:defRPr lang="zh-CN" altLang="en-US" sz="700" b="0" i="0" u="none" strike="noStrike" kern="1200" baseline="0">
                <a:solidFill>
                  <a:schemeClr val="tx1"/>
                </a:solidFill>
                <a:latin typeface="+mn-lt"/>
                <a:ea typeface="+mn-ea"/>
                <a:cs typeface="+mn-cs"/>
              </a:defRPr>
            </a:pPr>
            <a:endParaRPr lang="zh-CN" altLang="en-US" sz="700" b="0" i="0" u="none" strike="noStrike" kern="1200" baseline="0">
              <a:solidFill>
                <a:schemeClr val="tx1"/>
              </a:solidFill>
              <a:latin typeface="+mn-lt"/>
              <a:ea typeface="+mn-ea"/>
              <a:cs typeface="+mn-cs"/>
            </a:endParaRPr>
          </a:p>
        </cx:txPr>
      </cx:axis>
      <cx:axis id="1" hidden="1">
        <cx:valScaling/>
        <cx:tickLabels/>
        <cx:txPr>
          <a:bodyPr spcFirstLastPara="1" vertOverflow="ellipsis" horzOverflow="overflow" wrap="square" lIns="0" tIns="0" rIns="0" bIns="0" anchor="ctr" anchorCtr="1"/>
          <a:lstStyle/>
          <a:p>
            <a:pPr algn="ctr" rtl="0">
              <a:defRPr lang="zh-CN" altLang="en-US" sz="700" b="0" i="0" u="none" strike="noStrike" kern="1200" baseline="0">
                <a:solidFill>
                  <a:srgbClr val="000000">
                    <a:lumMod val="65000"/>
                    <a:lumOff val="35000"/>
                  </a:srgbClr>
                </a:solidFill>
                <a:latin typeface="Arial"/>
                <a:ea typeface="微软雅黑"/>
                <a:cs typeface="Calibri" panose="020F0502020204030204" pitchFamily="34" charset="0"/>
              </a:defRPr>
            </a:pPr>
            <a:endParaRPr lang="zh-CN" altLang="en-US" sz="700" b="0" i="0" u="none" strike="noStrike" kern="1200" baseline="0">
              <a:solidFill>
                <a:srgbClr val="000000">
                  <a:lumMod val="65000"/>
                  <a:lumOff val="35000"/>
                </a:srgbClr>
              </a:solidFill>
              <a:latin typeface="Arial"/>
              <a:ea typeface="微软雅黑"/>
              <a:cs typeface="Calibri" panose="020F0502020204030204"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2024/12/30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ABB45D9-6195-2C03-31DC-7C86EFE3A4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821180"/>
            <a:ext cx="6078728" cy="3677453"/>
          </a:xfrm>
        </p:spPr>
        <p:txBody>
          <a:bodyPr vert="horz" lIns="91440" tIns="45720" rIns="91440" bIns="45720" rtlCol="0" anchor="b">
            <a:noAutofit/>
          </a:bodyPr>
          <a:lstStyle>
            <a:lvl1pPr>
              <a:defRPr lang="zh-CN" altLang="en-US" sz="6600" b="1" dirty="0">
                <a:solidFill>
                  <a:srgbClr val="080808"/>
                </a:solidFill>
              </a:defRPr>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p:ph type="subTitle" idx="1"/>
          </p:nvPr>
        </p:nvSpPr>
        <p:spPr>
          <a:xfrm rot="16200000">
            <a:off x="9609497" y="3378440"/>
            <a:ext cx="3308353" cy="535853"/>
          </a:xfrm>
        </p:spPr>
        <p:txBody>
          <a:bodyPr vert="horz" lIns="91440" tIns="45720" rIns="91440" bIns="45720" rtlCol="0" anchor="t">
            <a:normAutofit/>
          </a:bodyPr>
          <a:lstStyle>
            <a:lvl1pPr marL="0" indent="0">
              <a:spcBef>
                <a:spcPts val="0"/>
              </a:spcBef>
              <a:buNone/>
              <a:defRPr lang="zh-CN" altLang="en-US" sz="1800">
                <a:solidFill>
                  <a:srgbClr val="080808"/>
                </a:solidFill>
              </a:defRPr>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739128" y="5837829"/>
            <a:ext cx="4779772"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12" name="文本占位符 11">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23900"/>
            <a:ext cx="1039091" cy="296271"/>
          </a:xfrm>
        </p:spPr>
        <p:txBody>
          <a:bodyPr vert="horz" wrap="none" lIns="91440" tIns="45720" rIns="91440" bIns="45720" rtlCol="0" anchor="ctr">
            <a:normAutofit/>
          </a:bodyPr>
          <a:lstStyle>
            <a:lvl1pPr marL="0" indent="0">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62327552-8942-46E8-901A-44C076C97C35}" type="datetime1">
              <a:rPr lang="en-US" altLang="zh-CN" smtClean="0"/>
              <a:t>12/30/2024</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5F5093CC-EA8F-46CC-95E3-14466C6B74F0}"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ïšḻïdê">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00D908D-7526-37F0-F2E7-B71F9E41FD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000C7662-4F6D-4B06-BB36-235FC06BF816}"/>
              </a:ext>
            </a:extLst>
          </p:cNvPr>
          <p:cNvSpPr>
            <a:spLocks noGrp="1"/>
          </p:cNvSpPr>
          <p:nvPr>
            <p:ph type="title"/>
          </p:nvPr>
        </p:nvSpPr>
        <p:spPr>
          <a:xfrm>
            <a:off x="660400" y="2628576"/>
            <a:ext cx="5731164" cy="2048037"/>
          </a:xfrm>
        </p:spPr>
        <p:txBody>
          <a:bodyPr vert="horz" lIns="91440" tIns="45720" rIns="91440" bIns="45720" rtlCol="0" anchor="b">
            <a:noAutofit/>
          </a:bodyPr>
          <a:lstStyle>
            <a:lvl1pPr>
              <a:defRPr lang="zh-CN" altLang="en-US" sz="4800">
                <a:solidFill>
                  <a:srgbClr val="080808"/>
                </a:solidFill>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660400" y="4676614"/>
            <a:ext cx="5731164" cy="526761"/>
          </a:xfrm>
        </p:spPr>
        <p:txBody>
          <a:bodyPr>
            <a:normAutofit/>
          </a:bodyPr>
          <a:lstStyle>
            <a:lvl1pPr marL="0" indent="0">
              <a:buNone/>
              <a:defRPr lang="en-US" altLang="zh-CN" sz="1800" kern="1200">
                <a:solidFill>
                  <a:srgbClr val="080808"/>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8DDA6B8-FDAD-D7D7-0619-6B13C254D9EF}"/>
              </a:ext>
            </a:extLst>
          </p:cNvPr>
          <p:cNvGrpSpPr/>
          <p:nvPr userDrawn="1"/>
        </p:nvGrpSpPr>
        <p:grpSpPr>
          <a:xfrm>
            <a:off x="673100" y="382369"/>
            <a:ext cx="5260975" cy="692050"/>
            <a:chOff x="673100" y="382369"/>
            <a:chExt cx="5260975" cy="692050"/>
          </a:xfrm>
        </p:grpSpPr>
        <p:sp>
          <p:nvSpPr>
            <p:cNvPr id="6" name="矩形 5">
              <a:extLst>
                <a:ext uri="{FF2B5EF4-FFF2-40B4-BE49-F238E27FC236}">
                  <a16:creationId xmlns:a16="http://schemas.microsoft.com/office/drawing/2014/main" id="{E1BC8B43-5E76-9566-53E3-46B177BA16BD}"/>
                </a:ext>
              </a:extLst>
            </p:cNvPr>
            <p:cNvSpPr/>
            <p:nvPr userDrawn="1"/>
          </p:nvSpPr>
          <p:spPr>
            <a:xfrm>
              <a:off x="673100" y="1028700"/>
              <a:ext cx="5260975" cy="45719"/>
            </a:xfrm>
            <a:prstGeom prst="rect">
              <a:avLst/>
            </a:prstGeom>
            <a:gradFill>
              <a:gsLst>
                <a:gs pos="0">
                  <a:schemeClr val="accent1"/>
                </a:gs>
                <a:gs pos="100000">
                  <a:schemeClr val="accent1">
                    <a:lumMod val="30000"/>
                    <a:lumOff val="70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68EBA65-D957-152A-8327-F5804E1142FF}"/>
                </a:ext>
              </a:extLst>
            </p:cNvPr>
            <p:cNvSpPr txBox="1"/>
            <p:nvPr userDrawn="1"/>
          </p:nvSpPr>
          <p:spPr>
            <a:xfrm>
              <a:off x="673100" y="382369"/>
              <a:ext cx="2954655" cy="646331"/>
            </a:xfrm>
            <a:prstGeom prst="rect">
              <a:avLst/>
            </a:prstGeom>
            <a:noFill/>
          </p:spPr>
          <p:txBody>
            <a:bodyPr wrap="none" rtlCol="0">
              <a:spAutoFit/>
            </a:bodyPr>
            <a:lstStyle/>
            <a:p>
              <a:r>
                <a:rPr lang="zh-CN" altLang="en-US" sz="3600" dirty="0">
                  <a:latin typeface="思源黑体 CN Medium" panose="020B0600000000000000" pitchFamily="34" charset="-122"/>
                  <a:ea typeface="思源黑体 CN Medium" panose="020B0600000000000000" pitchFamily="34" charset="-122"/>
                </a:rPr>
                <a:t>输入标题文字</a:t>
              </a:r>
            </a:p>
          </p:txBody>
        </p:sp>
      </p:grpSp>
    </p:spTree>
    <p:extLst>
      <p:ext uri="{BB962C8B-B14F-4D97-AF65-F5344CB8AC3E}">
        <p14:creationId xmlns:p14="http://schemas.microsoft.com/office/powerpoint/2010/main" val="325764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44EDA9A1-9141-4F02-9C55-8DE17B37F989}" type="datetime1">
              <a:rPr lang="en-US" altLang="zh-CN" smtClean="0"/>
              <a:t>12/30/2024</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D53DD3A-53BE-3520-5288-B60BAF9BF0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660400" y="1832374"/>
            <a:ext cx="10858500" cy="2772786"/>
          </a:xfrm>
        </p:spPr>
        <p:txBody>
          <a:bodyPr vert="horz" lIns="91440" tIns="45720" rIns="91440" bIns="45720" rtlCol="0" anchor="b">
            <a:noAutofit/>
          </a:bodyPr>
          <a:lstStyle>
            <a:lvl1pPr marL="0" indent="0" algn="ctr">
              <a:buNone/>
              <a:defRPr lang="en-US" altLang="zh-CN" sz="7200" b="1" smtClean="0">
                <a:solidFill>
                  <a:srgbClr val="080808"/>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5422392" y="5837829"/>
            <a:ext cx="6096508"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34661-10B5-98E1-484B-E4714F7ABC4A}"/>
              </a:ext>
            </a:extLst>
          </p:cNvPr>
          <p:cNvSpPr>
            <a:spLocks noGrp="1"/>
          </p:cNvSpPr>
          <p:nvPr>
            <p:ph type="title"/>
          </p:nvPr>
        </p:nvSpPr>
        <p:spPr/>
        <p:txBody>
          <a:bodyPr/>
          <a:lstStyle/>
          <a:p>
            <a:r>
              <a:rPr lang="zh-CN" altLang="en-US"/>
              <a:t>单击此处编辑母版标题样式</a:t>
            </a:r>
          </a:p>
        </p:txBody>
      </p:sp>
      <p:sp>
        <p:nvSpPr>
          <p:cNvPr id="3" name="页脚占位符 2">
            <a:extLst>
              <a:ext uri="{FF2B5EF4-FFF2-40B4-BE49-F238E27FC236}">
                <a16:creationId xmlns:a16="http://schemas.microsoft.com/office/drawing/2014/main" id="{CB7D77DD-8D4F-659F-BB34-A026BFFAA1C1}"/>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3D22352D-98D1-ECD9-1AD6-3FB5D9401020}"/>
              </a:ext>
            </a:extLst>
          </p:cNvPr>
          <p:cNvSpPr>
            <a:spLocks noGrp="1"/>
          </p:cNvSpPr>
          <p:nvPr>
            <p:ph type="dt" sz="half" idx="11"/>
          </p:nvPr>
        </p:nvSpPr>
        <p:spPr/>
        <p:txBody>
          <a:bodyPr/>
          <a:lstStyle/>
          <a:p>
            <a:fld id="{EFE03BF2-D8AF-46DF-AE0F-0C217AE83FF5}"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627BEC2C-B284-1680-E5D9-F9A79602C5BE}"/>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921405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03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EFE03BF2-D8AF-46DF-AE0F-0C217AE83FF5}" type="datetime1">
              <a:rPr lang="en-US" altLang="zh-CN" smtClean="0"/>
              <a:t>12/30/2024</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 id="2147483659" r:id="rId9"/>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2.xml"/><Relationship Id="rId5" Type="http://schemas.openxmlformats.org/officeDocument/2006/relationships/image" Target="../media/image8.png"/><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7.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5.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šḻîḍê"/>
        <p:cNvGrpSpPr/>
        <p:nvPr/>
      </p:nvGrpSpPr>
      <p:grpSpPr>
        <a:xfrm>
          <a:off x="0" y="0"/>
          <a:ext cx="0" cy="0"/>
          <a:chOff x="0" y="0"/>
          <a:chExt cx="0" cy="0"/>
        </a:xfrm>
      </p:grpSpPr>
      <p:sp>
        <p:nvSpPr>
          <p:cNvPr id="4" name="ïşḷiḑè">
            <a:extLst>
              <a:ext uri="{FF2B5EF4-FFF2-40B4-BE49-F238E27FC236}">
                <a16:creationId xmlns:a16="http://schemas.microsoft.com/office/drawing/2014/main" id="{EC3BD327-8548-FA21-9184-6315F1921B21}"/>
              </a:ext>
            </a:extLst>
          </p:cNvPr>
          <p:cNvSpPr/>
          <p:nvPr/>
        </p:nvSpPr>
        <p:spPr>
          <a:xfrm>
            <a:off x="660399" y="3200400"/>
            <a:ext cx="4507501" cy="285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8" name="íš1iḍe">
            <a:extLst>
              <a:ext uri="{FF2B5EF4-FFF2-40B4-BE49-F238E27FC236}">
                <a16:creationId xmlns:a16="http://schemas.microsoft.com/office/drawing/2014/main" id="{1DE2FCBB-DDFE-37B5-A5BC-225C4690FD26}"/>
              </a:ext>
            </a:extLst>
          </p:cNvPr>
          <p:cNvSpPr/>
          <p:nvPr/>
        </p:nvSpPr>
        <p:spPr>
          <a:xfrm>
            <a:off x="8637016" y="5300543"/>
            <a:ext cx="939800" cy="1557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9" name="íṩľíḍé">
            <a:extLst>
              <a:ext uri="{FF2B5EF4-FFF2-40B4-BE49-F238E27FC236}">
                <a16:creationId xmlns:a16="http://schemas.microsoft.com/office/drawing/2014/main" id="{6C2532AA-A647-48FF-8A25-36777AF5B18D}"/>
              </a:ext>
            </a:extLst>
          </p:cNvPr>
          <p:cNvSpPr>
            <a:spLocks noGrp="1"/>
          </p:cNvSpPr>
          <p:nvPr>
            <p:ph type="ctrTitle"/>
          </p:nvPr>
        </p:nvSpPr>
        <p:spPr>
          <a:xfrm>
            <a:off x="660399" y="1878708"/>
            <a:ext cx="7442557" cy="2509244"/>
          </a:xfrm>
          <a:ln>
            <a:noFill/>
          </a:ln>
        </p:spPr>
        <p:txBody>
          <a:bodyPr/>
          <a:lstStyle/>
          <a:p>
            <a:pPr>
              <a:lnSpc>
                <a:spcPct val="100000"/>
              </a:lnSpc>
            </a:pPr>
            <a:r>
              <a:rPr lang="zh-CN" altLang="en-US" sz="6000" dirty="0">
                <a:solidFill>
                  <a:srgbClr val="080808"/>
                </a:solidFill>
              </a:rPr>
              <a:t>市场营销基础</a:t>
            </a:r>
            <a:br>
              <a:rPr lang="en-US" altLang="zh-CN" sz="6000" dirty="0">
                <a:solidFill>
                  <a:srgbClr val="080808"/>
                </a:solidFill>
              </a:rPr>
            </a:br>
            <a:br>
              <a:rPr lang="en-GB" altLang="zh-CN" sz="4800" dirty="0">
                <a:solidFill>
                  <a:srgbClr val="080808"/>
                </a:solidFill>
              </a:rPr>
            </a:br>
            <a:r>
              <a:rPr lang="zh-CN" altLang="en-US" sz="3200" dirty="0">
                <a:solidFill>
                  <a:srgbClr val="080808"/>
                </a:solidFill>
              </a:rPr>
              <a:t>（第四版）</a:t>
            </a:r>
            <a:endParaRPr lang="zh-CN" altLang="en-US" sz="4800" dirty="0"/>
          </a:p>
        </p:txBody>
      </p:sp>
      <p:sp>
        <p:nvSpPr>
          <p:cNvPr id="13" name="ïṧḷïdè">
            <a:extLst>
              <a:ext uri="{FF2B5EF4-FFF2-40B4-BE49-F238E27FC236}">
                <a16:creationId xmlns:a16="http://schemas.microsoft.com/office/drawing/2014/main" id="{F03171C0-8F5E-452D-80D2-8537CBEA6B12}"/>
              </a:ext>
            </a:extLst>
          </p:cNvPr>
          <p:cNvSpPr>
            <a:spLocks noGrp="1"/>
          </p:cNvSpPr>
          <p:nvPr>
            <p:ph type="body" sz="quarter" idx="15"/>
          </p:nvPr>
        </p:nvSpPr>
        <p:spPr>
          <a:xfrm>
            <a:off x="660399" y="622435"/>
            <a:ext cx="3786472" cy="708941"/>
          </a:xfrm>
        </p:spPr>
        <p:txBody>
          <a:bodyPr>
            <a:norm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教育部职业教育与成人教育司推荐教材</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职业教育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财经商贸类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专业教学用书</a:t>
            </a:r>
          </a:p>
        </p:txBody>
      </p:sp>
      <p:sp>
        <p:nvSpPr>
          <p:cNvPr id="12" name="TextBox 25">
            <a:extLst>
              <a:ext uri="{FF2B5EF4-FFF2-40B4-BE49-F238E27FC236}">
                <a16:creationId xmlns:a16="http://schemas.microsoft.com/office/drawing/2014/main" id="{33149427-7E30-4F0A-8746-8128769BB21D}"/>
              </a:ext>
            </a:extLst>
          </p:cNvPr>
          <p:cNvSpPr txBox="1"/>
          <p:nvPr/>
        </p:nvSpPr>
        <p:spPr>
          <a:xfrm>
            <a:off x="5026025" y="6169492"/>
            <a:ext cx="2139950" cy="306705"/>
          </a:xfrm>
          <a:prstGeom prst="rect">
            <a:avLst/>
          </a:prstGeom>
          <a:noFill/>
        </p:spPr>
        <p:txBody>
          <a:bodyPr wrap="square" rtlCol="0">
            <a:spAutoFit/>
          </a:bodyPr>
          <a:lstStyle/>
          <a:p>
            <a:pPr algn="ct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华东师范大学出版社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spTree>
    <p:custDataLst>
      <p:tags r:id="rId1"/>
    </p:custDataLst>
    <p:extLst>
      <p:ext uri="{BB962C8B-B14F-4D97-AF65-F5344CB8AC3E}">
        <p14:creationId xmlns:p14="http://schemas.microsoft.com/office/powerpoint/2010/main" val="1849254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ïŝľiďè"/>
        <p:cNvGrpSpPr/>
        <p:nvPr/>
      </p:nvGrpSpPr>
      <p:grpSpPr>
        <a:xfrm>
          <a:off x="0" y="0"/>
          <a:ext cx="0" cy="0"/>
          <a:chOff x="0" y="0"/>
          <a:chExt cx="0" cy="0"/>
        </a:xfrm>
      </p:grpSpPr>
      <p:sp>
        <p:nvSpPr>
          <p:cNvPr id="17" name="íṡľiḑê">
            <a:extLst>
              <a:ext uri="{FF2B5EF4-FFF2-40B4-BE49-F238E27FC236}">
                <a16:creationId xmlns:a16="http://schemas.microsoft.com/office/drawing/2014/main" id="{27F30063-6277-070E-2B52-9B30C4611666}"/>
              </a:ext>
            </a:extLst>
          </p:cNvPr>
          <p:cNvSpPr txBox="1"/>
          <p:nvPr/>
        </p:nvSpPr>
        <p:spPr>
          <a:xfrm>
            <a:off x="2453074" y="1231075"/>
            <a:ext cx="7285852" cy="1200329"/>
          </a:xfrm>
          <a:prstGeom prst="rect">
            <a:avLst/>
          </a:prstGeom>
          <a:noFill/>
        </p:spPr>
        <p:txBody>
          <a:bodyPr wrap="square">
            <a:spAutoFit/>
          </a:bodyPr>
          <a:lstStyle/>
          <a:p>
            <a:pPr lvl="0" algn="ctr" defTabSz="913765">
              <a:lnSpc>
                <a:spcPct val="150000"/>
              </a:lnSpc>
              <a:buSzPct val="25000"/>
              <a:defRPr/>
            </a:pPr>
            <a:r>
              <a:rPr lang="zh-CN" altLang="en-US" sz="2400" b="1" dirty="0">
                <a:solidFill>
                  <a:srgbClr val="080808"/>
                </a:solidFill>
              </a:rPr>
              <a:t>二、 差别定价策略</a:t>
            </a:r>
            <a:endParaRPr lang="en-US" altLang="zh-CN" sz="2400" b="1" dirty="0">
              <a:solidFill>
                <a:srgbClr val="080808"/>
              </a:solidFill>
            </a:endParaRPr>
          </a:p>
          <a:p>
            <a:pPr lvl="0" algn="ctr" defTabSz="913765">
              <a:buSzPct val="25000"/>
              <a:defRPr/>
            </a:pPr>
            <a:r>
              <a:rPr lang="zh-CN" altLang="en-US" dirty="0"/>
              <a:t>差别定价策略是指对同一商品根据不同的情况或条件，采用两种以上不同价格的一种策略方法。</a:t>
            </a:r>
            <a:endParaRPr kumimoji="0" lang="en-US" altLang="zh-CN" i="0" u="none" strike="noStrike" kern="1200" cap="none" spc="0" normalizeH="0" baseline="0" noProof="0" dirty="0">
              <a:ln>
                <a:noFill/>
              </a:ln>
              <a:effectLst/>
              <a:uLnTx/>
              <a:uFillTx/>
            </a:endParaRPr>
          </a:p>
        </p:txBody>
      </p:sp>
      <p:sp>
        <p:nvSpPr>
          <p:cNvPr id="21" name="文本框 20">
            <a:extLst>
              <a:ext uri="{FF2B5EF4-FFF2-40B4-BE49-F238E27FC236}">
                <a16:creationId xmlns:a16="http://schemas.microsoft.com/office/drawing/2014/main" id="{7D0724F1-4592-45FE-A355-EA64DE2B4ED6}"/>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定价策略</a:t>
            </a:r>
            <a:endParaRPr lang="en-US" altLang="zh-CN" sz="3600" b="1" dirty="0">
              <a:solidFill>
                <a:schemeClr val="accent1">
                  <a:lumMod val="75000"/>
                </a:schemeClr>
              </a:solidFill>
              <a:latin typeface="+mn-ea"/>
            </a:endParaRPr>
          </a:p>
        </p:txBody>
      </p:sp>
      <p:grpSp>
        <p:nvGrpSpPr>
          <p:cNvPr id="6" name="组合 5">
            <a:extLst>
              <a:ext uri="{FF2B5EF4-FFF2-40B4-BE49-F238E27FC236}">
                <a16:creationId xmlns:a16="http://schemas.microsoft.com/office/drawing/2014/main" id="{4B29BC90-7047-44CC-99F7-93DA3B837B3F}"/>
              </a:ext>
            </a:extLst>
          </p:cNvPr>
          <p:cNvGrpSpPr/>
          <p:nvPr/>
        </p:nvGrpSpPr>
        <p:grpSpPr>
          <a:xfrm>
            <a:off x="2379986" y="2761472"/>
            <a:ext cx="7432027" cy="1660196"/>
            <a:chOff x="2346139" y="2766378"/>
            <a:chExt cx="7432027" cy="1660196"/>
          </a:xfrm>
        </p:grpSpPr>
        <p:grpSp>
          <p:nvGrpSpPr>
            <p:cNvPr id="3" name="组合 2">
              <a:extLst>
                <a:ext uri="{FF2B5EF4-FFF2-40B4-BE49-F238E27FC236}">
                  <a16:creationId xmlns:a16="http://schemas.microsoft.com/office/drawing/2014/main" id="{0B55627C-3225-4376-9FC7-2FB18E947E98}"/>
                </a:ext>
              </a:extLst>
            </p:cNvPr>
            <p:cNvGrpSpPr/>
            <p:nvPr/>
          </p:nvGrpSpPr>
          <p:grpSpPr>
            <a:xfrm>
              <a:off x="2346139" y="2766378"/>
              <a:ext cx="1866368" cy="1660196"/>
              <a:chOff x="2346139" y="2766378"/>
              <a:chExt cx="1866368" cy="1660196"/>
            </a:xfrm>
          </p:grpSpPr>
          <p:sp>
            <p:nvSpPr>
              <p:cNvPr id="11" name="ïŝḻïďé">
                <a:extLst>
                  <a:ext uri="{FF2B5EF4-FFF2-40B4-BE49-F238E27FC236}">
                    <a16:creationId xmlns:a16="http://schemas.microsoft.com/office/drawing/2014/main" id="{274C6F0A-5BE9-4660-8864-EBED32821481}"/>
                  </a:ext>
                </a:extLst>
              </p:cNvPr>
              <p:cNvSpPr/>
              <p:nvPr/>
            </p:nvSpPr>
            <p:spPr>
              <a:xfrm rot="9125540">
                <a:off x="2528414" y="2766378"/>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iş1ïḍê">
                <a:extLst>
                  <a:ext uri="{FF2B5EF4-FFF2-40B4-BE49-F238E27FC236}">
                    <a16:creationId xmlns:a16="http://schemas.microsoft.com/office/drawing/2014/main" id="{F7759DFA-1FDE-4C3B-A958-AB1A957EED25}"/>
                  </a:ext>
                </a:extLst>
              </p:cNvPr>
              <p:cNvSpPr txBox="1"/>
              <p:nvPr/>
            </p:nvSpPr>
            <p:spPr>
              <a:xfrm>
                <a:off x="2825267" y="3276327"/>
                <a:ext cx="1266161" cy="584775"/>
              </a:xfrm>
              <a:prstGeom prst="rect">
                <a:avLst/>
              </a:prstGeom>
              <a:noFill/>
            </p:spPr>
            <p:txBody>
              <a:bodyPr wrap="square" rtlCol="0">
                <a:spAutoFit/>
              </a:bodyPr>
              <a:lstStyle/>
              <a:p>
                <a:r>
                  <a:rPr lang="zh-CN" altLang="en-US" sz="1600" b="1" dirty="0"/>
                  <a:t>① 不同购买对象的定价</a:t>
                </a:r>
                <a:endParaRPr lang="en-US" altLang="zh-CN" sz="1600" b="1" dirty="0"/>
              </a:p>
            </p:txBody>
          </p:sp>
          <p:sp>
            <p:nvSpPr>
              <p:cNvPr id="13" name="îşḷïďê">
                <a:extLst>
                  <a:ext uri="{FF2B5EF4-FFF2-40B4-BE49-F238E27FC236}">
                    <a16:creationId xmlns:a16="http://schemas.microsoft.com/office/drawing/2014/main" id="{D435492B-719B-4F0E-AB83-0BA310F4B656}"/>
                  </a:ext>
                </a:extLst>
              </p:cNvPr>
              <p:cNvSpPr/>
              <p:nvPr/>
            </p:nvSpPr>
            <p:spPr>
              <a:xfrm>
                <a:off x="2346139" y="3391377"/>
                <a:ext cx="410200" cy="410198"/>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14" name="iṣľiḋé">
                <a:extLst>
                  <a:ext uri="{FF2B5EF4-FFF2-40B4-BE49-F238E27FC236}">
                    <a16:creationId xmlns:a16="http://schemas.microsoft.com/office/drawing/2014/main" id="{08F4F39B-E478-4A7C-A00D-97176E53DA6B}"/>
                  </a:ext>
                </a:extLst>
              </p:cNvPr>
              <p:cNvSpPr/>
              <p:nvPr/>
            </p:nvSpPr>
            <p:spPr>
              <a:xfrm>
                <a:off x="2462239" y="3529726"/>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4" name="组合 3">
              <a:extLst>
                <a:ext uri="{FF2B5EF4-FFF2-40B4-BE49-F238E27FC236}">
                  <a16:creationId xmlns:a16="http://schemas.microsoft.com/office/drawing/2014/main" id="{DD37CEC7-5513-4B40-BB57-AC93B02BD161}"/>
                </a:ext>
              </a:extLst>
            </p:cNvPr>
            <p:cNvGrpSpPr/>
            <p:nvPr/>
          </p:nvGrpSpPr>
          <p:grpSpPr>
            <a:xfrm>
              <a:off x="5131061" y="2766378"/>
              <a:ext cx="1866368" cy="1660196"/>
              <a:chOff x="5131061" y="2766378"/>
              <a:chExt cx="1866368" cy="1660196"/>
            </a:xfrm>
          </p:grpSpPr>
          <p:sp>
            <p:nvSpPr>
              <p:cNvPr id="15" name="ís1îdê">
                <a:extLst>
                  <a:ext uri="{FF2B5EF4-FFF2-40B4-BE49-F238E27FC236}">
                    <a16:creationId xmlns:a16="http://schemas.microsoft.com/office/drawing/2014/main" id="{D506BD5A-2945-42C8-9FBB-9FBC5828318E}"/>
                  </a:ext>
                </a:extLst>
              </p:cNvPr>
              <p:cNvSpPr/>
              <p:nvPr/>
            </p:nvSpPr>
            <p:spPr>
              <a:xfrm rot="9125540">
                <a:off x="5313336" y="2766378"/>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6" name="ïŝļîdê">
                <a:extLst>
                  <a:ext uri="{FF2B5EF4-FFF2-40B4-BE49-F238E27FC236}">
                    <a16:creationId xmlns:a16="http://schemas.microsoft.com/office/drawing/2014/main" id="{F7F8D7BC-3BC6-4601-9CFE-325BF7278C71}"/>
                  </a:ext>
                </a:extLst>
              </p:cNvPr>
              <p:cNvSpPr txBox="1"/>
              <p:nvPr/>
            </p:nvSpPr>
            <p:spPr>
              <a:xfrm>
                <a:off x="5619195" y="3304088"/>
                <a:ext cx="1282976" cy="584775"/>
              </a:xfrm>
              <a:prstGeom prst="rect">
                <a:avLst/>
              </a:prstGeom>
              <a:noFill/>
            </p:spPr>
            <p:txBody>
              <a:bodyPr wrap="square" rtlCol="0">
                <a:spAutoFit/>
              </a:bodyPr>
              <a:lstStyle>
                <a:defPPr>
                  <a:defRPr lang="zh-CN"/>
                </a:defPPr>
                <a:lvl1pPr algn="ctr">
                  <a:defRPr sz="1400" b="1">
                    <a:gradFill>
                      <a:gsLst>
                        <a:gs pos="0">
                          <a:schemeClr val="accent2">
                            <a:lumMod val="60000"/>
                            <a:lumOff val="40000"/>
                          </a:schemeClr>
                        </a:gs>
                        <a:gs pos="60000">
                          <a:schemeClr val="accent2"/>
                        </a:gs>
                      </a:gsLst>
                      <a:lin ang="2700000" scaled="0"/>
                    </a:gradFill>
                  </a:defRPr>
                </a:lvl1pPr>
              </a:lstStyle>
              <a:p>
                <a:pPr algn="l"/>
                <a:r>
                  <a:rPr lang="zh-CN" altLang="en-US" sz="1600" dirty="0"/>
                  <a:t>② 不同地理位置的定价</a:t>
                </a:r>
                <a:endParaRPr lang="en-US" altLang="zh-CN" sz="1600" dirty="0"/>
              </a:p>
            </p:txBody>
          </p:sp>
          <p:sp>
            <p:nvSpPr>
              <p:cNvPr id="19" name="iṡlïḓe">
                <a:extLst>
                  <a:ext uri="{FF2B5EF4-FFF2-40B4-BE49-F238E27FC236}">
                    <a16:creationId xmlns:a16="http://schemas.microsoft.com/office/drawing/2014/main" id="{13DF4B20-1028-4229-8E2C-454B54830785}"/>
                  </a:ext>
                </a:extLst>
              </p:cNvPr>
              <p:cNvSpPr/>
              <p:nvPr/>
            </p:nvSpPr>
            <p:spPr>
              <a:xfrm>
                <a:off x="5131061" y="3391377"/>
                <a:ext cx="410200" cy="410198"/>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22" name="íṣḷîḍê">
                <a:extLst>
                  <a:ext uri="{FF2B5EF4-FFF2-40B4-BE49-F238E27FC236}">
                    <a16:creationId xmlns:a16="http://schemas.microsoft.com/office/drawing/2014/main" id="{BB692722-5FBC-4756-9B59-0760670A5281}"/>
                  </a:ext>
                </a:extLst>
              </p:cNvPr>
              <p:cNvSpPr/>
              <p:nvPr/>
            </p:nvSpPr>
            <p:spPr>
              <a:xfrm>
                <a:off x="5254968" y="3513825"/>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5" name="组合 4">
              <a:extLst>
                <a:ext uri="{FF2B5EF4-FFF2-40B4-BE49-F238E27FC236}">
                  <a16:creationId xmlns:a16="http://schemas.microsoft.com/office/drawing/2014/main" id="{8CC98EBD-1A4A-4839-A38E-A0E225CFE6D4}"/>
                </a:ext>
              </a:extLst>
            </p:cNvPr>
            <p:cNvGrpSpPr/>
            <p:nvPr/>
          </p:nvGrpSpPr>
          <p:grpSpPr>
            <a:xfrm>
              <a:off x="7915983" y="2766378"/>
              <a:ext cx="1862183" cy="1660196"/>
              <a:chOff x="7915983" y="2766378"/>
              <a:chExt cx="1862183" cy="1660196"/>
            </a:xfrm>
          </p:grpSpPr>
          <p:sp>
            <p:nvSpPr>
              <p:cNvPr id="23" name="íşľidé">
                <a:extLst>
                  <a:ext uri="{FF2B5EF4-FFF2-40B4-BE49-F238E27FC236}">
                    <a16:creationId xmlns:a16="http://schemas.microsoft.com/office/drawing/2014/main" id="{89B85550-7A60-4486-8407-137020EC33B2}"/>
                  </a:ext>
                </a:extLst>
              </p:cNvPr>
              <p:cNvSpPr/>
              <p:nvPr/>
            </p:nvSpPr>
            <p:spPr>
              <a:xfrm rot="9125540">
                <a:off x="8094073" y="2766378"/>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4" name="ïśľídè">
                <a:extLst>
                  <a:ext uri="{FF2B5EF4-FFF2-40B4-BE49-F238E27FC236}">
                    <a16:creationId xmlns:a16="http://schemas.microsoft.com/office/drawing/2014/main" id="{4D82D042-875E-4917-9673-09BA4BB24B69}"/>
                  </a:ext>
                </a:extLst>
              </p:cNvPr>
              <p:cNvSpPr txBox="1"/>
              <p:nvPr/>
            </p:nvSpPr>
            <p:spPr>
              <a:xfrm>
                <a:off x="8392257" y="3310437"/>
                <a:ext cx="1312822" cy="584775"/>
              </a:xfrm>
              <a:prstGeom prst="rect">
                <a:avLst/>
              </a:prstGeom>
              <a:noFill/>
            </p:spPr>
            <p:txBody>
              <a:bodyPr wrap="square" rtlCol="0">
                <a:spAutoFit/>
              </a:bodyPr>
              <a:lstStyle/>
              <a:p>
                <a:r>
                  <a:rPr lang="zh-CN" altLang="en-US" sz="1600" b="1" dirty="0"/>
                  <a:t>③ 不同购买时间的定价</a:t>
                </a:r>
                <a:endParaRPr lang="en-US" altLang="zh-CN" sz="1600" b="1" dirty="0"/>
              </a:p>
            </p:txBody>
          </p:sp>
          <p:sp>
            <p:nvSpPr>
              <p:cNvPr id="25" name="î$ľîḓè">
                <a:extLst>
                  <a:ext uri="{FF2B5EF4-FFF2-40B4-BE49-F238E27FC236}">
                    <a16:creationId xmlns:a16="http://schemas.microsoft.com/office/drawing/2014/main" id="{F0D2111B-5B04-4BE3-93DB-8D1D752F2C32}"/>
                  </a:ext>
                </a:extLst>
              </p:cNvPr>
              <p:cNvSpPr/>
              <p:nvPr/>
            </p:nvSpPr>
            <p:spPr>
              <a:xfrm>
                <a:off x="7915983" y="3391377"/>
                <a:ext cx="410200" cy="41019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26" name="ïṧļïde">
                <a:extLst>
                  <a:ext uri="{FF2B5EF4-FFF2-40B4-BE49-F238E27FC236}">
                    <a16:creationId xmlns:a16="http://schemas.microsoft.com/office/drawing/2014/main" id="{260CC22F-1A63-4835-A51D-85547AEBBBCC}"/>
                  </a:ext>
                </a:extLst>
              </p:cNvPr>
              <p:cNvSpPr/>
              <p:nvPr/>
            </p:nvSpPr>
            <p:spPr>
              <a:xfrm>
                <a:off x="8032083" y="3525556"/>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grpSp>
        <p:nvGrpSpPr>
          <p:cNvPr id="2" name="组合 1">
            <a:extLst>
              <a:ext uri="{FF2B5EF4-FFF2-40B4-BE49-F238E27FC236}">
                <a16:creationId xmlns:a16="http://schemas.microsoft.com/office/drawing/2014/main" id="{B7EDA371-03C5-4D97-9093-4ABE8D1129CF}"/>
              </a:ext>
            </a:extLst>
          </p:cNvPr>
          <p:cNvGrpSpPr/>
          <p:nvPr/>
        </p:nvGrpSpPr>
        <p:grpSpPr>
          <a:xfrm>
            <a:off x="3603769" y="4751736"/>
            <a:ext cx="1866368" cy="1660196"/>
            <a:chOff x="10696719" y="2766378"/>
            <a:chExt cx="1866368" cy="1660196"/>
          </a:xfrm>
        </p:grpSpPr>
        <p:sp>
          <p:nvSpPr>
            <p:cNvPr id="28" name="îṡḻíḋé">
              <a:extLst>
                <a:ext uri="{FF2B5EF4-FFF2-40B4-BE49-F238E27FC236}">
                  <a16:creationId xmlns:a16="http://schemas.microsoft.com/office/drawing/2014/main" id="{BC706BF5-C727-4488-9682-5462CE372B81}"/>
                </a:ext>
              </a:extLst>
            </p:cNvPr>
            <p:cNvSpPr/>
            <p:nvPr/>
          </p:nvSpPr>
          <p:spPr>
            <a:xfrm rot="9125540">
              <a:off x="10878994" y="2766378"/>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30" name="iṣlïḓê">
              <a:extLst>
                <a:ext uri="{FF2B5EF4-FFF2-40B4-BE49-F238E27FC236}">
                  <a16:creationId xmlns:a16="http://schemas.microsoft.com/office/drawing/2014/main" id="{7A1E0426-AFF2-489C-9216-268A1876FD9B}"/>
                </a:ext>
              </a:extLst>
            </p:cNvPr>
            <p:cNvSpPr txBox="1"/>
            <p:nvPr/>
          </p:nvSpPr>
          <p:spPr>
            <a:xfrm>
              <a:off x="11215243" y="3346953"/>
              <a:ext cx="1292195" cy="830997"/>
            </a:xfrm>
            <a:prstGeom prst="rect">
              <a:avLst/>
            </a:prstGeom>
            <a:noFill/>
          </p:spPr>
          <p:txBody>
            <a:bodyPr wrap="square" rtlCol="0">
              <a:spAutoFit/>
            </a:bodyPr>
            <a:lstStyle/>
            <a:p>
              <a:r>
                <a:rPr lang="zh-CN" altLang="en-US" sz="1600" b="1" dirty="0"/>
                <a:t>④ 不同商品式样或制式的定价</a:t>
              </a:r>
              <a:endParaRPr lang="en-US" altLang="zh-CN" sz="1600" b="1" dirty="0"/>
            </a:p>
          </p:txBody>
        </p:sp>
        <p:sp>
          <p:nvSpPr>
            <p:cNvPr id="31" name="îŝḻïďè">
              <a:extLst>
                <a:ext uri="{FF2B5EF4-FFF2-40B4-BE49-F238E27FC236}">
                  <a16:creationId xmlns:a16="http://schemas.microsoft.com/office/drawing/2014/main" id="{B5A21A55-AC81-4536-8CB4-E71F15FF9FF2}"/>
                </a:ext>
              </a:extLst>
            </p:cNvPr>
            <p:cNvSpPr/>
            <p:nvPr/>
          </p:nvSpPr>
          <p:spPr>
            <a:xfrm>
              <a:off x="10696719" y="3391377"/>
              <a:ext cx="410200" cy="410198"/>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2" name="íšḻíďê">
              <a:extLst>
                <a:ext uri="{FF2B5EF4-FFF2-40B4-BE49-F238E27FC236}">
                  <a16:creationId xmlns:a16="http://schemas.microsoft.com/office/drawing/2014/main" id="{65E4E0F7-6057-4BCC-80DF-776A0A647211}"/>
                </a:ext>
              </a:extLst>
            </p:cNvPr>
            <p:cNvSpPr/>
            <p:nvPr/>
          </p:nvSpPr>
          <p:spPr>
            <a:xfrm>
              <a:off x="10812819" y="3531955"/>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sp>
        <p:nvSpPr>
          <p:cNvPr id="34" name="îṡḻíḋé">
            <a:extLst>
              <a:ext uri="{FF2B5EF4-FFF2-40B4-BE49-F238E27FC236}">
                <a16:creationId xmlns:a16="http://schemas.microsoft.com/office/drawing/2014/main" id="{FCDE6492-4D72-4A72-AE80-0754DA1462D9}"/>
              </a:ext>
            </a:extLst>
          </p:cNvPr>
          <p:cNvSpPr/>
          <p:nvPr/>
        </p:nvSpPr>
        <p:spPr>
          <a:xfrm rot="9125540">
            <a:off x="6854899" y="4751736"/>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35" name="iṣlïḓê">
            <a:extLst>
              <a:ext uri="{FF2B5EF4-FFF2-40B4-BE49-F238E27FC236}">
                <a16:creationId xmlns:a16="http://schemas.microsoft.com/office/drawing/2014/main" id="{3B37A0B4-3324-4BED-90E2-DF39A02AF7F2}"/>
              </a:ext>
            </a:extLst>
          </p:cNvPr>
          <p:cNvSpPr txBox="1"/>
          <p:nvPr/>
        </p:nvSpPr>
        <p:spPr>
          <a:xfrm>
            <a:off x="7191148" y="5332311"/>
            <a:ext cx="1292195" cy="584775"/>
          </a:xfrm>
          <a:prstGeom prst="rect">
            <a:avLst/>
          </a:prstGeom>
          <a:noFill/>
        </p:spPr>
        <p:txBody>
          <a:bodyPr wrap="square" rtlCol="0">
            <a:spAutoFit/>
          </a:bodyPr>
          <a:lstStyle/>
          <a:p>
            <a:r>
              <a:rPr lang="zh-CN" altLang="en-US" sz="1600" b="1" dirty="0"/>
              <a:t>⑤ 不同需求场所的定价</a:t>
            </a:r>
            <a:endParaRPr lang="en-US" altLang="zh-CN" sz="1600" b="1" dirty="0"/>
          </a:p>
        </p:txBody>
      </p:sp>
      <p:sp>
        <p:nvSpPr>
          <p:cNvPr id="36" name="îŝḻïďè">
            <a:extLst>
              <a:ext uri="{FF2B5EF4-FFF2-40B4-BE49-F238E27FC236}">
                <a16:creationId xmlns:a16="http://schemas.microsoft.com/office/drawing/2014/main" id="{9CFEF8CF-9F68-4202-8142-324425366E78}"/>
              </a:ext>
            </a:extLst>
          </p:cNvPr>
          <p:cNvSpPr/>
          <p:nvPr/>
        </p:nvSpPr>
        <p:spPr>
          <a:xfrm>
            <a:off x="6672624" y="5376735"/>
            <a:ext cx="410200" cy="410198"/>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8" name="ïṧľídè">
            <a:extLst>
              <a:ext uri="{FF2B5EF4-FFF2-40B4-BE49-F238E27FC236}">
                <a16:creationId xmlns:a16="http://schemas.microsoft.com/office/drawing/2014/main" id="{3226453E-B6EB-4F98-8E93-33ACE46FC348}"/>
              </a:ext>
            </a:extLst>
          </p:cNvPr>
          <p:cNvSpPr/>
          <p:nvPr/>
        </p:nvSpPr>
        <p:spPr>
          <a:xfrm>
            <a:off x="6784316" y="5468582"/>
            <a:ext cx="191916" cy="205869"/>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spTree>
    <p:custDataLst>
      <p:tags r:id="rId1"/>
    </p:custDataLst>
    <p:extLst>
      <p:ext uri="{BB962C8B-B14F-4D97-AF65-F5344CB8AC3E}">
        <p14:creationId xmlns:p14="http://schemas.microsoft.com/office/powerpoint/2010/main" val="1308808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ïŝľiďè"/>
        <p:cNvGrpSpPr/>
        <p:nvPr/>
      </p:nvGrpSpPr>
      <p:grpSpPr>
        <a:xfrm>
          <a:off x="0" y="0"/>
          <a:ext cx="0" cy="0"/>
          <a:chOff x="0" y="0"/>
          <a:chExt cx="0" cy="0"/>
        </a:xfrm>
      </p:grpSpPr>
      <p:sp>
        <p:nvSpPr>
          <p:cNvPr id="21" name="文本框 20">
            <a:extLst>
              <a:ext uri="{FF2B5EF4-FFF2-40B4-BE49-F238E27FC236}">
                <a16:creationId xmlns:a16="http://schemas.microsoft.com/office/drawing/2014/main" id="{7D0724F1-4592-45FE-A355-EA64DE2B4ED6}"/>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定价策略</a:t>
            </a:r>
            <a:endParaRPr lang="en-US" altLang="zh-CN" sz="3600" b="1" dirty="0">
              <a:solidFill>
                <a:schemeClr val="accent1">
                  <a:lumMod val="75000"/>
                </a:schemeClr>
              </a:solidFill>
              <a:latin typeface="+mn-ea"/>
            </a:endParaRPr>
          </a:p>
        </p:txBody>
      </p:sp>
      <p:sp>
        <p:nvSpPr>
          <p:cNvPr id="18" name="í$1íḑé">
            <a:extLst>
              <a:ext uri="{FF2B5EF4-FFF2-40B4-BE49-F238E27FC236}">
                <a16:creationId xmlns:a16="http://schemas.microsoft.com/office/drawing/2014/main" id="{C6571065-8C6B-E412-99F4-9A8C4914DB97}"/>
              </a:ext>
            </a:extLst>
          </p:cNvPr>
          <p:cNvSpPr txBox="1"/>
          <p:nvPr/>
        </p:nvSpPr>
        <p:spPr>
          <a:xfrm>
            <a:off x="808995" y="1218102"/>
            <a:ext cx="3425657" cy="580415"/>
          </a:xfrm>
          <a:prstGeom prst="rect">
            <a:avLst/>
          </a:prstGeom>
          <a:noFill/>
        </p:spPr>
        <p:txBody>
          <a:bodyPr wrap="square" rtlCol="0">
            <a:spAutoFit/>
          </a:bodyPr>
          <a:lstStyle/>
          <a:p>
            <a:pPr lvl="0" defTabSz="913765">
              <a:lnSpc>
                <a:spcPct val="150000"/>
              </a:lnSpc>
              <a:buSzPct val="25000"/>
              <a:defRPr/>
            </a:pPr>
            <a:r>
              <a:rPr lang="zh-CN" altLang="en-US" sz="2400" b="1" dirty="0">
                <a:solidFill>
                  <a:srgbClr val="0236DE"/>
                </a:solidFill>
              </a:rPr>
              <a:t>三、 心理定价策略</a:t>
            </a:r>
            <a:endParaRPr lang="en-US" altLang="zh-CN" sz="2400" b="1" dirty="0">
              <a:solidFill>
                <a:srgbClr val="0236DE"/>
              </a:solidFill>
            </a:endParaRPr>
          </a:p>
        </p:txBody>
      </p:sp>
      <p:pic>
        <p:nvPicPr>
          <p:cNvPr id="27" name="第六章 定价策略">
            <a:hlinkClick r:id="" action="ppaction://media"/>
            <a:extLst>
              <a:ext uri="{FF2B5EF4-FFF2-40B4-BE49-F238E27FC236}">
                <a16:creationId xmlns:a16="http://schemas.microsoft.com/office/drawing/2014/main" id="{6C9A0156-616B-4FA5-ADDE-219AFD4DFAB0}"/>
              </a:ext>
            </a:extLst>
          </p:cNvPr>
          <p:cNvPicPr>
            <a:picLocks noChangeAspect="1"/>
          </p:cNvPicPr>
          <p:nvPr>
            <a:videoFile r:link="rId3"/>
            <p:extLst>
              <p:ext uri="{DAA4B4D4-6D71-4841-9C94-3DE7FCFB9230}">
                <p14:media xmlns:p14="http://schemas.microsoft.com/office/powerpoint/2010/main" r:embed="rId2"/>
              </p:ext>
            </p:extLst>
          </p:nvPr>
        </p:nvPicPr>
        <p:blipFill>
          <a:blip r:embed="rId5"/>
          <a:stretch>
            <a:fillRect/>
          </a:stretch>
        </p:blipFill>
        <p:spPr>
          <a:xfrm>
            <a:off x="2087562" y="1933272"/>
            <a:ext cx="8449298" cy="4752730"/>
          </a:xfrm>
          <a:prstGeom prst="rect">
            <a:avLst/>
          </a:prstGeom>
        </p:spPr>
      </p:pic>
    </p:spTree>
    <p:custDataLst>
      <p:tags r:id="rId1"/>
    </p:custDataLst>
    <p:extLst>
      <p:ext uri="{BB962C8B-B14F-4D97-AF65-F5344CB8AC3E}">
        <p14:creationId xmlns:p14="http://schemas.microsoft.com/office/powerpoint/2010/main" val="7006462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384"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7"/>
                </p:tgtEl>
              </p:cMediaNode>
            </p:video>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i$ļïďe"/>
        <p:cNvGrpSpPr/>
        <p:nvPr/>
      </p:nvGrpSpPr>
      <p:grpSpPr>
        <a:xfrm>
          <a:off x="0" y="0"/>
          <a:ext cx="0" cy="0"/>
          <a:chOff x="0" y="0"/>
          <a:chExt cx="0" cy="0"/>
        </a:xfrm>
      </p:grpSpPr>
      <p:grpSp>
        <p:nvGrpSpPr>
          <p:cNvPr id="4" name="íśľîḑé">
            <a:extLst>
              <a:ext uri="{FF2B5EF4-FFF2-40B4-BE49-F238E27FC236}">
                <a16:creationId xmlns:a16="http://schemas.microsoft.com/office/drawing/2014/main" id="{65563B95-F0FF-3528-AEEC-BFF8DF464F88}"/>
              </a:ext>
            </a:extLst>
          </p:cNvPr>
          <p:cNvGrpSpPr/>
          <p:nvPr/>
        </p:nvGrpSpPr>
        <p:grpSpPr>
          <a:xfrm>
            <a:off x="666750" y="2025195"/>
            <a:ext cx="10858500" cy="2644138"/>
            <a:chOff x="660400" y="2747090"/>
            <a:chExt cx="10858500" cy="2644138"/>
          </a:xfrm>
        </p:grpSpPr>
        <p:cxnSp>
          <p:nvCxnSpPr>
            <p:cNvPr id="5" name="iṥḻïdé">
              <a:extLst>
                <a:ext uri="{FF2B5EF4-FFF2-40B4-BE49-F238E27FC236}">
                  <a16:creationId xmlns:a16="http://schemas.microsoft.com/office/drawing/2014/main" id="{48EFC7D7-CA5C-6A6C-6E3C-1F53CC10FD18}"/>
                </a:ext>
              </a:extLst>
            </p:cNvPr>
            <p:cNvCxnSpPr/>
            <p:nvPr/>
          </p:nvCxnSpPr>
          <p:spPr>
            <a:xfrm>
              <a:off x="660400" y="2810590"/>
              <a:ext cx="10858500"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6" name="iṧlïḑè">
              <a:extLst>
                <a:ext uri="{FF2B5EF4-FFF2-40B4-BE49-F238E27FC236}">
                  <a16:creationId xmlns:a16="http://schemas.microsoft.com/office/drawing/2014/main" id="{3AA2EAE5-5AA5-B7C8-F9B2-416FA8D8F5DB}"/>
                </a:ext>
              </a:extLst>
            </p:cNvPr>
            <p:cNvGrpSpPr/>
            <p:nvPr/>
          </p:nvGrpSpPr>
          <p:grpSpPr>
            <a:xfrm>
              <a:off x="900538" y="2747090"/>
              <a:ext cx="2322214" cy="2644138"/>
              <a:chOff x="658850" y="2416890"/>
              <a:chExt cx="2322214" cy="2644138"/>
            </a:xfrm>
          </p:grpSpPr>
          <p:sp>
            <p:nvSpPr>
              <p:cNvPr id="21" name="ïśḻïde">
                <a:extLst>
                  <a:ext uri="{FF2B5EF4-FFF2-40B4-BE49-F238E27FC236}">
                    <a16:creationId xmlns:a16="http://schemas.microsoft.com/office/drawing/2014/main" id="{A9C7C659-3942-7332-0D61-AF0CA168572F}"/>
                  </a:ext>
                </a:extLst>
              </p:cNvPr>
              <p:cNvSpPr/>
              <p:nvPr/>
            </p:nvSpPr>
            <p:spPr>
              <a:xfrm>
                <a:off x="658850" y="3594179"/>
                <a:ext cx="2096275" cy="1466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1600" dirty="0">
                    <a:solidFill>
                      <a:schemeClr val="tx1"/>
                    </a:solidFill>
                  </a:rPr>
                  <a:t>1.</a:t>
                </a:r>
                <a:r>
                  <a:rPr kumimoji="1" lang="zh-CN" altLang="en-US" sz="1600" dirty="0">
                    <a:solidFill>
                      <a:schemeClr val="tx1"/>
                    </a:solidFill>
                  </a:rPr>
                  <a:t>现金折扣策略</a:t>
                </a:r>
              </a:p>
              <a:p>
                <a:pPr>
                  <a:lnSpc>
                    <a:spcPct val="130000"/>
                  </a:lnSpc>
                </a:pPr>
                <a:r>
                  <a:rPr kumimoji="1" lang="en-US" altLang="zh-CN" sz="1600" dirty="0">
                    <a:solidFill>
                      <a:schemeClr val="tx1"/>
                    </a:solidFill>
                  </a:rPr>
                  <a:t>2.</a:t>
                </a:r>
                <a:r>
                  <a:rPr kumimoji="1" lang="zh-CN" altLang="en-US" sz="1600" dirty="0">
                    <a:solidFill>
                      <a:schemeClr val="tx1"/>
                    </a:solidFill>
                  </a:rPr>
                  <a:t>数量折扣策略</a:t>
                </a:r>
              </a:p>
              <a:p>
                <a:pPr>
                  <a:lnSpc>
                    <a:spcPct val="130000"/>
                  </a:lnSpc>
                </a:pPr>
                <a:r>
                  <a:rPr kumimoji="1" lang="en-US" altLang="zh-CN" sz="1600" dirty="0">
                    <a:solidFill>
                      <a:schemeClr val="tx1"/>
                    </a:solidFill>
                  </a:rPr>
                  <a:t>3.</a:t>
                </a:r>
                <a:r>
                  <a:rPr kumimoji="1" lang="zh-CN" altLang="en-US" sz="1600" dirty="0">
                    <a:solidFill>
                      <a:schemeClr val="tx1"/>
                    </a:solidFill>
                  </a:rPr>
                  <a:t>功能折扣策略</a:t>
                </a:r>
              </a:p>
              <a:p>
                <a:pPr>
                  <a:lnSpc>
                    <a:spcPct val="130000"/>
                  </a:lnSpc>
                </a:pPr>
                <a:r>
                  <a:rPr kumimoji="1" lang="en-US" altLang="zh-CN" sz="1600" dirty="0">
                    <a:solidFill>
                      <a:schemeClr val="tx1"/>
                    </a:solidFill>
                  </a:rPr>
                  <a:t>4.</a:t>
                </a:r>
                <a:r>
                  <a:rPr kumimoji="1" lang="zh-CN" altLang="en-US" sz="1600" dirty="0">
                    <a:solidFill>
                      <a:schemeClr val="tx1"/>
                    </a:solidFill>
                  </a:rPr>
                  <a:t>季节折扣策略</a:t>
                </a:r>
                <a:endParaRPr kumimoji="1" lang="en-US" altLang="zh-CN" sz="1600" dirty="0">
                  <a:solidFill>
                    <a:schemeClr val="tx1"/>
                  </a:solidFill>
                </a:endParaRPr>
              </a:p>
            </p:txBody>
          </p:sp>
          <p:sp>
            <p:nvSpPr>
              <p:cNvPr id="22" name="íšḷíḍè">
                <a:extLst>
                  <a:ext uri="{FF2B5EF4-FFF2-40B4-BE49-F238E27FC236}">
                    <a16:creationId xmlns:a16="http://schemas.microsoft.com/office/drawing/2014/main" id="{1BE53923-159C-71BE-5C62-3EBCCBB5F13F}"/>
                  </a:ext>
                </a:extLst>
              </p:cNvPr>
              <p:cNvSpPr/>
              <p:nvPr/>
            </p:nvSpPr>
            <p:spPr>
              <a:xfrm>
                <a:off x="663059" y="2945687"/>
                <a:ext cx="2318005"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000" b="1" dirty="0">
                    <a:solidFill>
                      <a:schemeClr val="accent1"/>
                    </a:solidFill>
                  </a:rPr>
                  <a:t>四、折扣定价策略</a:t>
                </a:r>
                <a:endParaRPr kumimoji="1" lang="en-US" altLang="zh-CN" sz="2000" b="1" dirty="0">
                  <a:solidFill>
                    <a:schemeClr val="accent1"/>
                  </a:solidFill>
                </a:endParaRPr>
              </a:p>
            </p:txBody>
          </p:sp>
          <p:sp>
            <p:nvSpPr>
              <p:cNvPr id="23" name="îṣľïďê">
                <a:extLst>
                  <a:ext uri="{FF2B5EF4-FFF2-40B4-BE49-F238E27FC236}">
                    <a16:creationId xmlns:a16="http://schemas.microsoft.com/office/drawing/2014/main" id="{E00394FA-E827-777A-EA29-5AE2B31BE84C}"/>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í$ḷïḍê">
              <a:extLst>
                <a:ext uri="{FF2B5EF4-FFF2-40B4-BE49-F238E27FC236}">
                  <a16:creationId xmlns:a16="http://schemas.microsoft.com/office/drawing/2014/main" id="{FF4305FF-08C9-647E-D1EA-B76369B90F13}"/>
                </a:ext>
              </a:extLst>
            </p:cNvPr>
            <p:cNvGrpSpPr/>
            <p:nvPr/>
          </p:nvGrpSpPr>
          <p:grpSpPr>
            <a:xfrm>
              <a:off x="3590216" y="2747090"/>
              <a:ext cx="2318005" cy="2643981"/>
              <a:chOff x="668828" y="2416890"/>
              <a:chExt cx="2318005" cy="2643981"/>
            </a:xfrm>
          </p:grpSpPr>
          <p:sp>
            <p:nvSpPr>
              <p:cNvPr id="18" name="îślïḓe">
                <a:extLst>
                  <a:ext uri="{FF2B5EF4-FFF2-40B4-BE49-F238E27FC236}">
                    <a16:creationId xmlns:a16="http://schemas.microsoft.com/office/drawing/2014/main" id="{C8A2BBE1-9DFE-6B0A-B2AF-8274830A91A9}"/>
                  </a:ext>
                </a:extLst>
              </p:cNvPr>
              <p:cNvSpPr/>
              <p:nvPr/>
            </p:nvSpPr>
            <p:spPr>
              <a:xfrm>
                <a:off x="671550" y="3594022"/>
                <a:ext cx="2096275" cy="1466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1600" dirty="0">
                    <a:solidFill>
                      <a:schemeClr val="tx1"/>
                    </a:solidFill>
                  </a:rPr>
                  <a:t>1.</a:t>
                </a:r>
                <a:r>
                  <a:rPr kumimoji="1" lang="zh-CN" altLang="en-US" sz="1600" dirty="0">
                    <a:solidFill>
                      <a:schemeClr val="tx1"/>
                    </a:solidFill>
                  </a:rPr>
                  <a:t>原产地定价策略</a:t>
                </a:r>
              </a:p>
              <a:p>
                <a:pPr>
                  <a:lnSpc>
                    <a:spcPct val="130000"/>
                  </a:lnSpc>
                </a:pPr>
                <a:r>
                  <a:rPr kumimoji="1" lang="en-US" altLang="zh-CN" sz="1600" dirty="0">
                    <a:solidFill>
                      <a:schemeClr val="tx1"/>
                    </a:solidFill>
                  </a:rPr>
                  <a:t>2.</a:t>
                </a:r>
                <a:r>
                  <a:rPr kumimoji="1" lang="zh-CN" altLang="en-US" sz="1600" dirty="0">
                    <a:solidFill>
                      <a:schemeClr val="tx1"/>
                    </a:solidFill>
                  </a:rPr>
                  <a:t>统一交货定价策略</a:t>
                </a:r>
              </a:p>
              <a:p>
                <a:pPr>
                  <a:lnSpc>
                    <a:spcPct val="130000"/>
                  </a:lnSpc>
                </a:pPr>
                <a:r>
                  <a:rPr kumimoji="1" lang="en-US" altLang="zh-CN" sz="1600" dirty="0">
                    <a:solidFill>
                      <a:schemeClr val="tx1"/>
                    </a:solidFill>
                  </a:rPr>
                  <a:t>3.</a:t>
                </a:r>
                <a:r>
                  <a:rPr kumimoji="1" lang="zh-CN" altLang="en-US" sz="1600" dirty="0">
                    <a:solidFill>
                      <a:schemeClr val="tx1"/>
                    </a:solidFill>
                  </a:rPr>
                  <a:t>区域定价策略</a:t>
                </a:r>
              </a:p>
              <a:p>
                <a:pPr>
                  <a:lnSpc>
                    <a:spcPct val="130000"/>
                  </a:lnSpc>
                </a:pPr>
                <a:r>
                  <a:rPr kumimoji="1" lang="en-US" altLang="zh-CN" sz="1600" dirty="0">
                    <a:solidFill>
                      <a:schemeClr val="tx1"/>
                    </a:solidFill>
                  </a:rPr>
                  <a:t>4.</a:t>
                </a:r>
                <a:r>
                  <a:rPr kumimoji="1" lang="zh-CN" altLang="en-US" sz="1600" dirty="0">
                    <a:solidFill>
                      <a:schemeClr val="tx1"/>
                    </a:solidFill>
                  </a:rPr>
                  <a:t>销地定价策略</a:t>
                </a:r>
                <a:endParaRPr kumimoji="1" lang="en-US" altLang="zh-CN" sz="1600" dirty="0">
                  <a:solidFill>
                    <a:schemeClr val="tx1"/>
                  </a:solidFill>
                </a:endParaRPr>
              </a:p>
            </p:txBody>
          </p:sp>
          <p:sp>
            <p:nvSpPr>
              <p:cNvPr id="19" name="iṧḻîdé">
                <a:extLst>
                  <a:ext uri="{FF2B5EF4-FFF2-40B4-BE49-F238E27FC236}">
                    <a16:creationId xmlns:a16="http://schemas.microsoft.com/office/drawing/2014/main" id="{94747ADD-3B15-7EC3-3688-AA1D46559B52}"/>
                  </a:ext>
                </a:extLst>
              </p:cNvPr>
              <p:cNvSpPr/>
              <p:nvPr/>
            </p:nvSpPr>
            <p:spPr>
              <a:xfrm>
                <a:off x="668828" y="2945687"/>
                <a:ext cx="2318005"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000" b="1" dirty="0">
                    <a:solidFill>
                      <a:schemeClr val="accent1"/>
                    </a:solidFill>
                  </a:rPr>
                  <a:t>五、地区定价策略</a:t>
                </a:r>
                <a:endParaRPr kumimoji="1" lang="en-US" altLang="zh-CN" sz="2000" b="1" dirty="0">
                  <a:solidFill>
                    <a:schemeClr val="accent1"/>
                  </a:solidFill>
                </a:endParaRPr>
              </a:p>
            </p:txBody>
          </p:sp>
          <p:sp>
            <p:nvSpPr>
              <p:cNvPr id="20" name="îṥlídé">
                <a:extLst>
                  <a:ext uri="{FF2B5EF4-FFF2-40B4-BE49-F238E27FC236}">
                    <a16:creationId xmlns:a16="http://schemas.microsoft.com/office/drawing/2014/main" id="{0CE5BD8E-BDCD-3BB9-E581-F6DC344C6B32}"/>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ïṧ1îḋè">
              <a:extLst>
                <a:ext uri="{FF2B5EF4-FFF2-40B4-BE49-F238E27FC236}">
                  <a16:creationId xmlns:a16="http://schemas.microsoft.com/office/drawing/2014/main" id="{485CFD6A-E5F0-F50F-775B-9D8893710942}"/>
                </a:ext>
              </a:extLst>
            </p:cNvPr>
            <p:cNvGrpSpPr/>
            <p:nvPr/>
          </p:nvGrpSpPr>
          <p:grpSpPr>
            <a:xfrm>
              <a:off x="6089650" y="2747090"/>
              <a:ext cx="2806700" cy="1054683"/>
              <a:chOff x="488562" y="2416890"/>
              <a:chExt cx="2806700" cy="1054683"/>
            </a:xfrm>
          </p:grpSpPr>
          <p:sp>
            <p:nvSpPr>
              <p:cNvPr id="16" name="îSḻiḍê">
                <a:extLst>
                  <a:ext uri="{FF2B5EF4-FFF2-40B4-BE49-F238E27FC236}">
                    <a16:creationId xmlns:a16="http://schemas.microsoft.com/office/drawing/2014/main" id="{5EBE3FED-732F-B332-752E-F407162AF7D9}"/>
                  </a:ext>
                </a:extLst>
              </p:cNvPr>
              <p:cNvSpPr/>
              <p:nvPr/>
            </p:nvSpPr>
            <p:spPr>
              <a:xfrm>
                <a:off x="488562" y="2945687"/>
                <a:ext cx="280670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000" b="1" dirty="0">
                    <a:solidFill>
                      <a:schemeClr val="accent1"/>
                    </a:solidFill>
                  </a:rPr>
                  <a:t>六、相关商品定价策略</a:t>
                </a:r>
                <a:endParaRPr kumimoji="1" lang="en-US" altLang="zh-CN" sz="2000" b="1" dirty="0">
                  <a:solidFill>
                    <a:schemeClr val="accent1"/>
                  </a:solidFill>
                </a:endParaRPr>
              </a:p>
            </p:txBody>
          </p:sp>
          <p:sp>
            <p:nvSpPr>
              <p:cNvPr id="17" name="ïṩ1îḋé">
                <a:extLst>
                  <a:ext uri="{FF2B5EF4-FFF2-40B4-BE49-F238E27FC236}">
                    <a16:creationId xmlns:a16="http://schemas.microsoft.com/office/drawing/2014/main" id="{B18A4967-ECF4-D54F-D302-5F03E6E9216E}"/>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íşļïḋè">
              <a:extLst>
                <a:ext uri="{FF2B5EF4-FFF2-40B4-BE49-F238E27FC236}">
                  <a16:creationId xmlns:a16="http://schemas.microsoft.com/office/drawing/2014/main" id="{030A6C23-1D0E-0965-2B02-18F3F3AD9307}"/>
                </a:ext>
              </a:extLst>
            </p:cNvPr>
            <p:cNvGrpSpPr/>
            <p:nvPr/>
          </p:nvGrpSpPr>
          <p:grpSpPr>
            <a:xfrm>
              <a:off x="9058922" y="2747090"/>
              <a:ext cx="2318005" cy="1054683"/>
              <a:chOff x="778134" y="2416890"/>
              <a:chExt cx="2318005" cy="1054683"/>
            </a:xfrm>
          </p:grpSpPr>
          <p:sp>
            <p:nvSpPr>
              <p:cNvPr id="13" name="ïš1ïḓè">
                <a:extLst>
                  <a:ext uri="{FF2B5EF4-FFF2-40B4-BE49-F238E27FC236}">
                    <a16:creationId xmlns:a16="http://schemas.microsoft.com/office/drawing/2014/main" id="{42890441-0253-4951-A208-CF52A8DBE555}"/>
                  </a:ext>
                </a:extLst>
              </p:cNvPr>
              <p:cNvSpPr/>
              <p:nvPr/>
            </p:nvSpPr>
            <p:spPr>
              <a:xfrm>
                <a:off x="778134" y="2945687"/>
                <a:ext cx="2318005"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000" b="1" dirty="0">
                    <a:solidFill>
                      <a:schemeClr val="accent1"/>
                    </a:solidFill>
                  </a:rPr>
                  <a:t>七、系列定价策略</a:t>
                </a:r>
                <a:endParaRPr kumimoji="1" lang="en-US" altLang="zh-CN" sz="2000" b="1" dirty="0">
                  <a:solidFill>
                    <a:schemeClr val="accent1"/>
                  </a:solidFill>
                </a:endParaRPr>
              </a:p>
            </p:txBody>
          </p:sp>
          <p:sp>
            <p:nvSpPr>
              <p:cNvPr id="14" name="iṣ1íde">
                <a:extLst>
                  <a:ext uri="{FF2B5EF4-FFF2-40B4-BE49-F238E27FC236}">
                    <a16:creationId xmlns:a16="http://schemas.microsoft.com/office/drawing/2014/main" id="{E7FE1DBE-D917-2582-3E11-FF8330FC7756}"/>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a:extLst>
              <a:ext uri="{FF2B5EF4-FFF2-40B4-BE49-F238E27FC236}">
                <a16:creationId xmlns:a16="http://schemas.microsoft.com/office/drawing/2014/main" id="{3681F8A4-EDA8-490B-A43E-39D14D346C99}"/>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定价策略</a:t>
            </a:r>
            <a:endParaRPr lang="en-US" altLang="zh-CN" sz="3600" b="1" dirty="0">
              <a:solidFill>
                <a:schemeClr val="accent1">
                  <a:lumMod val="75000"/>
                </a:schemeClr>
              </a:solidFill>
              <a:latin typeface="+mn-ea"/>
            </a:endParaRPr>
          </a:p>
        </p:txBody>
      </p:sp>
      <p:sp>
        <p:nvSpPr>
          <p:cNvPr id="25" name="îślïḓe">
            <a:extLst>
              <a:ext uri="{FF2B5EF4-FFF2-40B4-BE49-F238E27FC236}">
                <a16:creationId xmlns:a16="http://schemas.microsoft.com/office/drawing/2014/main" id="{A02E620B-74F6-4D21-ADB8-802EB890DF1F}"/>
              </a:ext>
            </a:extLst>
          </p:cNvPr>
          <p:cNvSpPr/>
          <p:nvPr/>
        </p:nvSpPr>
        <p:spPr>
          <a:xfrm>
            <a:off x="6280618" y="3202327"/>
            <a:ext cx="2096275" cy="1466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600" dirty="0">
                <a:solidFill>
                  <a:schemeClr val="tx1"/>
                </a:solidFill>
              </a:rPr>
              <a:t>相关商品定价策略又称产品线定价策略，是指针对整个产品线制定价格的定价策略。</a:t>
            </a:r>
            <a:endParaRPr kumimoji="1" lang="en-US" altLang="zh-CN" sz="1600" dirty="0">
              <a:solidFill>
                <a:schemeClr val="tx1"/>
              </a:solidFill>
            </a:endParaRPr>
          </a:p>
        </p:txBody>
      </p:sp>
      <p:sp>
        <p:nvSpPr>
          <p:cNvPr id="26" name="îślïḓe">
            <a:extLst>
              <a:ext uri="{FF2B5EF4-FFF2-40B4-BE49-F238E27FC236}">
                <a16:creationId xmlns:a16="http://schemas.microsoft.com/office/drawing/2014/main" id="{AF4A2457-2468-4A1B-8CB6-88AF299CD2CF}"/>
              </a:ext>
            </a:extLst>
          </p:cNvPr>
          <p:cNvSpPr/>
          <p:nvPr/>
        </p:nvSpPr>
        <p:spPr>
          <a:xfrm>
            <a:off x="9176138" y="3208661"/>
            <a:ext cx="2096275" cy="1786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600" dirty="0">
                <a:solidFill>
                  <a:schemeClr val="tx1"/>
                </a:solidFill>
              </a:rPr>
              <a:t>系列定价策略又称为分档定价策略，是指按商品不同档次、等级分别定价，形成系列价格的定价策略。</a:t>
            </a:r>
            <a:endParaRPr kumimoji="1" lang="en-US" altLang="zh-CN" sz="1600" dirty="0">
              <a:solidFill>
                <a:schemeClr val="tx1"/>
              </a:solidFill>
            </a:endParaRPr>
          </a:p>
        </p:txBody>
      </p:sp>
    </p:spTree>
    <p:custDataLst>
      <p:tags r:id="rId1"/>
    </p:custDataLst>
    <p:extLst>
      <p:ext uri="{BB962C8B-B14F-4D97-AF65-F5344CB8AC3E}">
        <p14:creationId xmlns:p14="http://schemas.microsoft.com/office/powerpoint/2010/main" val="3261775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iṣlïdé"/>
        <p:cNvGrpSpPr/>
        <p:nvPr/>
      </p:nvGrpSpPr>
      <p:grpSpPr>
        <a:xfrm>
          <a:off x="0" y="0"/>
          <a:ext cx="0" cy="0"/>
          <a:chOff x="0" y="0"/>
          <a:chExt cx="0" cy="0"/>
        </a:xfrm>
      </p:grpSpPr>
      <p:sp>
        <p:nvSpPr>
          <p:cNvPr id="14" name="îsḷíḍê">
            <a:extLst>
              <a:ext uri="{FF2B5EF4-FFF2-40B4-BE49-F238E27FC236}">
                <a16:creationId xmlns:a16="http://schemas.microsoft.com/office/drawing/2014/main" id="{E7E8927E-C158-2D38-A63A-D56E83DB5151}"/>
              </a:ext>
            </a:extLst>
          </p:cNvPr>
          <p:cNvSpPr/>
          <p:nvPr/>
        </p:nvSpPr>
        <p:spPr>
          <a:xfrm>
            <a:off x="10973954" y="3790950"/>
            <a:ext cx="587664" cy="3057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ïŝḻíďé">
            <a:extLst>
              <a:ext uri="{FF2B5EF4-FFF2-40B4-BE49-F238E27FC236}">
                <a16:creationId xmlns:a16="http://schemas.microsoft.com/office/drawing/2014/main" id="{3E7816B9-4368-481C-AF7D-011CB1B5D3BB}"/>
              </a:ext>
            </a:extLst>
          </p:cNvPr>
          <p:cNvSpPr>
            <a:spLocks noGrp="1"/>
          </p:cNvSpPr>
          <p:nvPr>
            <p:ph type="title"/>
          </p:nvPr>
        </p:nvSpPr>
        <p:spPr>
          <a:xfrm>
            <a:off x="655411" y="3248187"/>
            <a:ext cx="5731164" cy="885663"/>
          </a:xfrm>
        </p:spPr>
        <p:txBody>
          <a:bodyPr/>
          <a:lstStyle/>
          <a:p>
            <a:br>
              <a:rPr lang="en-US" altLang="zh-CN" dirty="0"/>
            </a:br>
            <a:r>
              <a:rPr kumimoji="1" lang="zh-CN" altLang="en-US" dirty="0">
                <a:solidFill>
                  <a:schemeClr val="tx1"/>
                </a:solidFill>
              </a:rPr>
              <a:t>定价策略</a:t>
            </a:r>
            <a:endParaRPr lang="zh-CN" altLang="en-US" dirty="0">
              <a:solidFill>
                <a:schemeClr val="tx1"/>
              </a:solidFill>
            </a:endParaRPr>
          </a:p>
        </p:txBody>
      </p:sp>
      <p:sp>
        <p:nvSpPr>
          <p:cNvPr id="10" name="îš1iḋê">
            <a:extLst>
              <a:ext uri="{FF2B5EF4-FFF2-40B4-BE49-F238E27FC236}">
                <a16:creationId xmlns:a16="http://schemas.microsoft.com/office/drawing/2014/main" id="{8C49C485-3944-0FB2-DBA9-4B2AB26ADB20}"/>
              </a:ext>
            </a:extLst>
          </p:cNvPr>
          <p:cNvSpPr txBox="1">
            <a:spLocks/>
          </p:cNvSpPr>
          <p:nvPr/>
        </p:nvSpPr>
        <p:spPr>
          <a:xfrm>
            <a:off x="1033236" y="1028701"/>
            <a:ext cx="3576864" cy="16954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pPr algn="r"/>
            <a:r>
              <a:rPr lang="zh-CN" altLang="en-US" sz="7200" dirty="0">
                <a:solidFill>
                  <a:srgbClr val="080808"/>
                </a:solidFill>
              </a:rPr>
              <a:t>第六章</a:t>
            </a:r>
            <a:endParaRPr lang="en-GB" sz="7200" dirty="0">
              <a:solidFill>
                <a:srgbClr val="080808"/>
              </a:solidFill>
            </a:endParaRPr>
          </a:p>
        </p:txBody>
      </p:sp>
      <p:cxnSp>
        <p:nvCxnSpPr>
          <p:cNvPr id="11" name="íṩľîḑe">
            <a:extLst>
              <a:ext uri="{FF2B5EF4-FFF2-40B4-BE49-F238E27FC236}">
                <a16:creationId xmlns:a16="http://schemas.microsoft.com/office/drawing/2014/main" id="{D43B1E31-E38E-5F5F-620C-B9F26609E579}"/>
              </a:ext>
            </a:extLst>
          </p:cNvPr>
          <p:cNvCxnSpPr>
            <a:cxnSpLocks/>
          </p:cNvCxnSpPr>
          <p:nvPr/>
        </p:nvCxnSpPr>
        <p:spPr>
          <a:xfrm>
            <a:off x="660400" y="5305425"/>
            <a:ext cx="9836150" cy="0"/>
          </a:xfrm>
          <a:prstGeom prst="line">
            <a:avLst/>
          </a:prstGeom>
          <a:ln w="508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ïslîdé">
            <a:extLst>
              <a:ext uri="{FF2B5EF4-FFF2-40B4-BE49-F238E27FC236}">
                <a16:creationId xmlns:a16="http://schemas.microsoft.com/office/drawing/2014/main" id="{5F1CFC76-9F12-064B-9046-3669B2C23FE7}"/>
              </a:ext>
            </a:extLst>
          </p:cNvPr>
          <p:cNvCxnSpPr>
            <a:cxnSpLocks/>
          </p:cNvCxnSpPr>
          <p:nvPr/>
        </p:nvCxnSpPr>
        <p:spPr>
          <a:xfrm>
            <a:off x="655411" y="5305425"/>
            <a:ext cx="1116239"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555AE98-558A-405E-AA5B-DA0C2E7B45C9}"/>
              </a:ext>
            </a:extLst>
          </p:cNvPr>
          <p:cNvSpPr txBox="1"/>
          <p:nvPr/>
        </p:nvSpPr>
        <p:spPr>
          <a:xfrm>
            <a:off x="683934" y="4288554"/>
            <a:ext cx="2175432" cy="738664"/>
          </a:xfrm>
          <a:prstGeom prst="rect">
            <a:avLst/>
          </a:prstGeom>
          <a:noFill/>
        </p:spPr>
        <p:txBody>
          <a:bodyPr wrap="square" rtlCol="0">
            <a:spAutoFit/>
          </a:bodyPr>
          <a:lstStyle/>
          <a:p>
            <a:r>
              <a:rPr lang="zh-CN" altLang="en-US" sz="1400" dirty="0">
                <a:latin typeface="+mn-ea"/>
              </a:rPr>
              <a:t>第一节  影响定价的因素</a:t>
            </a:r>
          </a:p>
          <a:p>
            <a:r>
              <a:rPr lang="zh-CN" altLang="en-US" sz="1400" dirty="0">
                <a:latin typeface="+mn-ea"/>
              </a:rPr>
              <a:t>第二节  定价方法</a:t>
            </a:r>
          </a:p>
          <a:p>
            <a:r>
              <a:rPr lang="zh-CN" altLang="en-US" sz="1400" dirty="0">
                <a:latin typeface="+mn-ea"/>
              </a:rPr>
              <a:t>第三节  定价策略</a:t>
            </a:r>
          </a:p>
        </p:txBody>
      </p:sp>
    </p:spTree>
    <p:custDataLst>
      <p:tags r:id="rId1"/>
    </p:custDataLst>
    <p:extLst>
      <p:ext uri="{BB962C8B-B14F-4D97-AF65-F5344CB8AC3E}">
        <p14:creationId xmlns:p14="http://schemas.microsoft.com/office/powerpoint/2010/main" val="3433488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id="{7D3AB534-B1C1-20A4-DCBB-1535879BEB9C}"/>
              </a:ext>
            </a:extLst>
          </p:cNvPr>
          <p:cNvSpPr/>
          <p:nvPr/>
        </p:nvSpPr>
        <p:spPr>
          <a:xfrm>
            <a:off x="748264" y="1312437"/>
            <a:ext cx="611182" cy="612000"/>
          </a:xfrm>
          <a:prstGeom prst="round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3949EC0B-8D1A-C494-AA32-FC9F0BB508BF}"/>
              </a:ext>
            </a:extLst>
          </p:cNvPr>
          <p:cNvSpPr/>
          <p:nvPr/>
        </p:nvSpPr>
        <p:spPr>
          <a:xfrm>
            <a:off x="1053854" y="1509098"/>
            <a:ext cx="9299547" cy="525465"/>
          </a:xfrm>
          <a:prstGeom prst="rect">
            <a:avLst/>
          </a:prstGeom>
        </p:spPr>
        <p:txBody>
          <a:bodyPr wrap="square" anchor="b" anchorCtr="0">
            <a:noAutofit/>
          </a:bodyPr>
          <a:lstStyle/>
          <a:p>
            <a:pPr>
              <a:buSzPct val="25000"/>
            </a:pPr>
            <a:r>
              <a:rPr lang="zh-CN" altLang="en-US" sz="2800" b="1" dirty="0"/>
              <a:t>一、 商品价格的作用</a:t>
            </a:r>
            <a:endParaRPr lang="en-US" altLang="zh-CN" sz="2800" b="1" dirty="0"/>
          </a:p>
        </p:txBody>
      </p:sp>
      <p:grpSp>
        <p:nvGrpSpPr>
          <p:cNvPr id="45" name="组合 44">
            <a:extLst>
              <a:ext uri="{FF2B5EF4-FFF2-40B4-BE49-F238E27FC236}">
                <a16:creationId xmlns:a16="http://schemas.microsoft.com/office/drawing/2014/main" id="{23D844F8-CC44-4286-A0FA-7981B5944C14}"/>
              </a:ext>
            </a:extLst>
          </p:cNvPr>
          <p:cNvGrpSpPr/>
          <p:nvPr/>
        </p:nvGrpSpPr>
        <p:grpSpPr>
          <a:xfrm>
            <a:off x="8852797" y="2118016"/>
            <a:ext cx="2761875" cy="3018345"/>
            <a:chOff x="8306202" y="2559265"/>
            <a:chExt cx="2963317" cy="3378842"/>
          </a:xfrm>
        </p:grpSpPr>
        <p:grpSp>
          <p:nvGrpSpPr>
            <p:cNvPr id="9" name="组合 8">
              <a:extLst>
                <a:ext uri="{FF2B5EF4-FFF2-40B4-BE49-F238E27FC236}">
                  <a16:creationId xmlns:a16="http://schemas.microsoft.com/office/drawing/2014/main" id="{25CCA1BD-C91E-3B6B-8CC3-1FFDB51E422C}"/>
                </a:ext>
              </a:extLst>
            </p:cNvPr>
            <p:cNvGrpSpPr/>
            <p:nvPr/>
          </p:nvGrpSpPr>
          <p:grpSpPr>
            <a:xfrm>
              <a:off x="8306202" y="2559265"/>
              <a:ext cx="2963317" cy="3378842"/>
              <a:chOff x="960983" y="2438401"/>
              <a:chExt cx="2286000" cy="3378842"/>
            </a:xfrm>
          </p:grpSpPr>
          <p:sp>
            <p:nvSpPr>
              <p:cNvPr id="41" name="圆角矩形 18">
                <a:extLst>
                  <a:ext uri="{FF2B5EF4-FFF2-40B4-BE49-F238E27FC236}">
                    <a16:creationId xmlns:a16="http://schemas.microsoft.com/office/drawing/2014/main" id="{A6E1CD5E-6DAE-BC9E-1919-8196F51F2891}"/>
                  </a:ext>
                </a:extLst>
              </p:cNvPr>
              <p:cNvSpPr/>
              <p:nvPr/>
            </p:nvSpPr>
            <p:spPr>
              <a:xfrm>
                <a:off x="960983" y="2438401"/>
                <a:ext cx="2286000" cy="3378842"/>
              </a:xfrm>
              <a:prstGeom prst="roundRect">
                <a:avLst>
                  <a:gd name="adj" fmla="val 7000"/>
                </a:avLst>
              </a:prstGeom>
              <a:solidFill>
                <a:schemeClr val="accent4">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20">
                <a:extLst>
                  <a:ext uri="{FF2B5EF4-FFF2-40B4-BE49-F238E27FC236}">
                    <a16:creationId xmlns:a16="http://schemas.microsoft.com/office/drawing/2014/main" id="{B89837CA-1074-97AB-EB36-643E091F678C}"/>
                  </a:ext>
                </a:extLst>
              </p:cNvPr>
              <p:cNvSpPr/>
              <p:nvPr/>
            </p:nvSpPr>
            <p:spPr>
              <a:xfrm>
                <a:off x="1238670" y="4490764"/>
                <a:ext cx="1744319" cy="1011784"/>
              </a:xfrm>
              <a:prstGeom prst="roundRect">
                <a:avLst>
                  <a:gd name="adj" fmla="val 20000"/>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3765"/>
                <a:r>
                  <a:rPr lang="en-US" altLang="zh-CN" sz="1600" b="1" dirty="0">
                    <a:solidFill>
                      <a:schemeClr val="bg1"/>
                    </a:solidFill>
                  </a:rPr>
                  <a:t>3. </a:t>
                </a:r>
                <a:r>
                  <a:rPr lang="zh-CN" altLang="en-US" sz="1600" b="1" dirty="0">
                    <a:solidFill>
                      <a:schemeClr val="bg1"/>
                    </a:solidFill>
                  </a:rPr>
                  <a:t>商品价格对企业经营的成败有决定性影响</a:t>
                </a:r>
                <a:endParaRPr lang="en-US" altLang="zh-CN" sz="1600" b="1" dirty="0">
                  <a:solidFill>
                    <a:schemeClr val="bg1"/>
                  </a:solidFill>
                </a:endParaRPr>
              </a:p>
            </p:txBody>
          </p:sp>
        </p:grpSp>
        <p:grpSp>
          <p:nvGrpSpPr>
            <p:cNvPr id="10" name="组合 9">
              <a:extLst>
                <a:ext uri="{FF2B5EF4-FFF2-40B4-BE49-F238E27FC236}">
                  <a16:creationId xmlns:a16="http://schemas.microsoft.com/office/drawing/2014/main" id="{0510565E-66BB-6C5D-E357-8EB5B3514DCC}"/>
                </a:ext>
              </a:extLst>
            </p:cNvPr>
            <p:cNvGrpSpPr>
              <a:grpSpLocks noChangeAspect="1"/>
            </p:cNvGrpSpPr>
            <p:nvPr/>
          </p:nvGrpSpPr>
          <p:grpSpPr>
            <a:xfrm>
              <a:off x="9524062" y="3007770"/>
              <a:ext cx="527597" cy="1224000"/>
              <a:chOff x="7795164" y="4910517"/>
              <a:chExt cx="324802" cy="753525"/>
            </a:xfrm>
            <a:solidFill>
              <a:schemeClr val="accent4"/>
            </a:solidFill>
          </p:grpSpPr>
          <p:sp>
            <p:nvSpPr>
              <p:cNvPr id="29" name="任意多边形 45">
                <a:extLst>
                  <a:ext uri="{FF2B5EF4-FFF2-40B4-BE49-F238E27FC236}">
                    <a16:creationId xmlns:a16="http://schemas.microsoft.com/office/drawing/2014/main" id="{C58C2EDF-8B87-CA91-7FAC-196D1B6A2B48}"/>
                  </a:ext>
                </a:extLst>
              </p:cNvPr>
              <p:cNvSpPr/>
              <p:nvPr/>
            </p:nvSpPr>
            <p:spPr>
              <a:xfrm>
                <a:off x="7847074" y="4910967"/>
                <a:ext cx="220851" cy="436461"/>
              </a:xfrm>
              <a:custGeom>
                <a:avLst/>
                <a:gdLst>
                  <a:gd name="connsiteX0" fmla="*/ 213649 w 220851"/>
                  <a:gd name="connsiteY0" fmla="*/ 436330 h 436461"/>
                  <a:gd name="connsiteX1" fmla="*/ 5242 w 220851"/>
                  <a:gd name="connsiteY1" fmla="*/ 436330 h 436461"/>
                  <a:gd name="connsiteX2" fmla="*/ -949 w 220851"/>
                  <a:gd name="connsiteY2" fmla="*/ 430139 h 436461"/>
                  <a:gd name="connsiteX3" fmla="*/ -949 w 220851"/>
                  <a:gd name="connsiteY3" fmla="*/ 259927 h 436461"/>
                  <a:gd name="connsiteX4" fmla="*/ 72299 w 220851"/>
                  <a:gd name="connsiteY4" fmla="*/ 29708 h 436461"/>
                  <a:gd name="connsiteX5" fmla="*/ 85348 w 220851"/>
                  <a:gd name="connsiteY5" fmla="*/ 11515 h 436461"/>
                  <a:gd name="connsiteX6" fmla="*/ 88682 w 220851"/>
                  <a:gd name="connsiteY6" fmla="*/ 7991 h 436461"/>
                  <a:gd name="connsiteX7" fmla="*/ 128591 w 220851"/>
                  <a:gd name="connsiteY7" fmla="*/ 7991 h 436461"/>
                  <a:gd name="connsiteX8" fmla="*/ 131353 w 220851"/>
                  <a:gd name="connsiteY8" fmla="*/ 10753 h 436461"/>
                  <a:gd name="connsiteX9" fmla="*/ 146402 w 220851"/>
                  <a:gd name="connsiteY9" fmla="*/ 29231 h 436461"/>
                  <a:gd name="connsiteX10" fmla="*/ 219841 w 220851"/>
                  <a:gd name="connsiteY10" fmla="*/ 257831 h 436461"/>
                  <a:gd name="connsiteX11" fmla="*/ 219841 w 220851"/>
                  <a:gd name="connsiteY11" fmla="*/ 429281 h 436461"/>
                  <a:gd name="connsiteX12" fmla="*/ 214602 w 220851"/>
                  <a:gd name="connsiteY12" fmla="*/ 436273 h 436461"/>
                  <a:gd name="connsiteX13" fmla="*/ 213649 w 220851"/>
                  <a:gd name="connsiteY13" fmla="*/ 436330 h 436461"/>
                  <a:gd name="connsiteX14" fmla="*/ 11434 w 220851"/>
                  <a:gd name="connsiteY14" fmla="*/ 423947 h 436461"/>
                  <a:gd name="connsiteX15" fmla="*/ 207458 w 220851"/>
                  <a:gd name="connsiteY15" fmla="*/ 423947 h 436461"/>
                  <a:gd name="connsiteX16" fmla="*/ 207458 w 220851"/>
                  <a:gd name="connsiteY16" fmla="*/ 258594 h 436461"/>
                  <a:gd name="connsiteX17" fmla="*/ 136593 w 220851"/>
                  <a:gd name="connsiteY17" fmla="*/ 37328 h 436461"/>
                  <a:gd name="connsiteX18" fmla="*/ 122019 w 220851"/>
                  <a:gd name="connsiteY18" fmla="*/ 19421 h 436461"/>
                  <a:gd name="connsiteX19" fmla="*/ 120019 w 220851"/>
                  <a:gd name="connsiteY19" fmla="*/ 17421 h 436461"/>
                  <a:gd name="connsiteX20" fmla="*/ 97350 w 220851"/>
                  <a:gd name="connsiteY20" fmla="*/ 17421 h 436461"/>
                  <a:gd name="connsiteX21" fmla="*/ 94968 w 220851"/>
                  <a:gd name="connsiteY21" fmla="*/ 19897 h 436461"/>
                  <a:gd name="connsiteX22" fmla="*/ 82395 w 220851"/>
                  <a:gd name="connsiteY22" fmla="*/ 37518 h 436461"/>
                  <a:gd name="connsiteX23" fmla="*/ 11434 w 220851"/>
                  <a:gd name="connsiteY23" fmla="*/ 260499 h 4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0851" h="436461">
                    <a:moveTo>
                      <a:pt x="213649" y="436330"/>
                    </a:moveTo>
                    <a:lnTo>
                      <a:pt x="5242" y="436330"/>
                    </a:lnTo>
                    <a:cubicBezTo>
                      <a:pt x="1814" y="436330"/>
                      <a:pt x="-949" y="433559"/>
                      <a:pt x="-949" y="430139"/>
                    </a:cubicBezTo>
                    <a:lnTo>
                      <a:pt x="-949" y="259927"/>
                    </a:lnTo>
                    <a:cubicBezTo>
                      <a:pt x="-1140" y="177431"/>
                      <a:pt x="24483" y="96935"/>
                      <a:pt x="72299" y="29708"/>
                    </a:cubicBezTo>
                    <a:lnTo>
                      <a:pt x="85348" y="11515"/>
                    </a:lnTo>
                    <a:lnTo>
                      <a:pt x="88682" y="7991"/>
                    </a:lnTo>
                    <a:cubicBezTo>
                      <a:pt x="99826" y="-2839"/>
                      <a:pt x="117447" y="-2839"/>
                      <a:pt x="128591" y="7991"/>
                    </a:cubicBezTo>
                    <a:cubicBezTo>
                      <a:pt x="129544" y="8867"/>
                      <a:pt x="130496" y="9781"/>
                      <a:pt x="131353" y="10753"/>
                    </a:cubicBezTo>
                    <a:lnTo>
                      <a:pt x="146402" y="29231"/>
                    </a:lnTo>
                    <a:cubicBezTo>
                      <a:pt x="193743" y="96078"/>
                      <a:pt x="219460" y="175897"/>
                      <a:pt x="219841" y="257831"/>
                    </a:cubicBezTo>
                    <a:lnTo>
                      <a:pt x="219841" y="429281"/>
                    </a:lnTo>
                    <a:cubicBezTo>
                      <a:pt x="220316" y="432673"/>
                      <a:pt x="217935" y="435797"/>
                      <a:pt x="214602" y="436273"/>
                    </a:cubicBezTo>
                    <a:cubicBezTo>
                      <a:pt x="214222" y="436311"/>
                      <a:pt x="213935" y="436330"/>
                      <a:pt x="213649" y="436330"/>
                    </a:cubicBezTo>
                    <a:close/>
                    <a:moveTo>
                      <a:pt x="11434" y="423947"/>
                    </a:moveTo>
                    <a:lnTo>
                      <a:pt x="207458" y="423947"/>
                    </a:lnTo>
                    <a:lnTo>
                      <a:pt x="207458" y="258594"/>
                    </a:lnTo>
                    <a:cubicBezTo>
                      <a:pt x="207172" y="179308"/>
                      <a:pt x="182407" y="102041"/>
                      <a:pt x="136593" y="37328"/>
                    </a:cubicBezTo>
                    <a:lnTo>
                      <a:pt x="122019" y="19421"/>
                    </a:lnTo>
                    <a:lnTo>
                      <a:pt x="120019" y="17421"/>
                    </a:lnTo>
                    <a:cubicBezTo>
                      <a:pt x="113732" y="11201"/>
                      <a:pt x="103635" y="11201"/>
                      <a:pt x="97350" y="17421"/>
                    </a:cubicBezTo>
                    <a:lnTo>
                      <a:pt x="94968" y="19897"/>
                    </a:lnTo>
                    <a:lnTo>
                      <a:pt x="82395" y="37518"/>
                    </a:lnTo>
                    <a:cubicBezTo>
                      <a:pt x="36103" y="102622"/>
                      <a:pt x="11243" y="180593"/>
                      <a:pt x="11434" y="260499"/>
                    </a:cubicBezTo>
                    <a:close/>
                  </a:path>
                </a:pathLst>
              </a:custGeom>
              <a:grpFill/>
              <a:ln w="9525" cap="flat">
                <a:noFill/>
                <a:prstDash val="solid"/>
                <a:miter/>
              </a:ln>
            </p:spPr>
            <p:txBody>
              <a:bodyPr rtlCol="0" anchor="ctr"/>
              <a:lstStyle/>
              <a:p>
                <a:endParaRPr lang="zh-CN" altLang="en-US"/>
              </a:p>
            </p:txBody>
          </p:sp>
          <p:sp>
            <p:nvSpPr>
              <p:cNvPr id="30" name="任意多边形 46">
                <a:extLst>
                  <a:ext uri="{FF2B5EF4-FFF2-40B4-BE49-F238E27FC236}">
                    <a16:creationId xmlns:a16="http://schemas.microsoft.com/office/drawing/2014/main" id="{DBD6CDCE-09D5-DA2C-4F6E-56E32E80CEC3}"/>
                  </a:ext>
                </a:extLst>
              </p:cNvPr>
              <p:cNvSpPr/>
              <p:nvPr/>
            </p:nvSpPr>
            <p:spPr>
              <a:xfrm>
                <a:off x="8055482" y="5265623"/>
                <a:ext cx="64484" cy="116572"/>
              </a:xfrm>
              <a:custGeom>
                <a:avLst/>
                <a:gdLst>
                  <a:gd name="connsiteX0" fmla="*/ 57438 w 64484"/>
                  <a:gd name="connsiteY0" fmla="*/ 116441 h 116572"/>
                  <a:gd name="connsiteX1" fmla="*/ 5241 w 64484"/>
                  <a:gd name="connsiteY1" fmla="*/ 116441 h 116572"/>
                  <a:gd name="connsiteX2" fmla="*/ -950 w 64484"/>
                  <a:gd name="connsiteY2" fmla="*/ 110249 h 116572"/>
                  <a:gd name="connsiteX3" fmla="*/ -950 w 64484"/>
                  <a:gd name="connsiteY3" fmla="*/ 6046 h 116572"/>
                  <a:gd name="connsiteX4" fmla="*/ 2860 w 64484"/>
                  <a:gd name="connsiteY4" fmla="*/ 331 h 116572"/>
                  <a:gd name="connsiteX5" fmla="*/ 9622 w 64484"/>
                  <a:gd name="connsiteY5" fmla="*/ 1665 h 116572"/>
                  <a:gd name="connsiteX6" fmla="*/ 61725 w 64484"/>
                  <a:gd name="connsiteY6" fmla="*/ 53766 h 116572"/>
                  <a:gd name="connsiteX7" fmla="*/ 63534 w 64484"/>
                  <a:gd name="connsiteY7" fmla="*/ 58148 h 116572"/>
                  <a:gd name="connsiteX8" fmla="*/ 63534 w 64484"/>
                  <a:gd name="connsiteY8" fmla="*/ 110249 h 116572"/>
                  <a:gd name="connsiteX9" fmla="*/ 57438 w 64484"/>
                  <a:gd name="connsiteY9" fmla="*/ 116441 h 116572"/>
                  <a:gd name="connsiteX10" fmla="*/ 11528 w 64484"/>
                  <a:gd name="connsiteY10" fmla="*/ 104059 h 116572"/>
                  <a:gd name="connsiteX11" fmla="*/ 51247 w 64484"/>
                  <a:gd name="connsiteY11" fmla="*/ 104059 h 116572"/>
                  <a:gd name="connsiteX12" fmla="*/ 51247 w 64484"/>
                  <a:gd name="connsiteY12" fmla="*/ 60720 h 116572"/>
                  <a:gd name="connsiteX13" fmla="*/ 11528 w 64484"/>
                  <a:gd name="connsiteY13" fmla="*/ 21000 h 11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484" h="116572">
                    <a:moveTo>
                      <a:pt x="57438" y="116441"/>
                    </a:moveTo>
                    <a:lnTo>
                      <a:pt x="5241" y="116441"/>
                    </a:lnTo>
                    <a:cubicBezTo>
                      <a:pt x="1812" y="116441"/>
                      <a:pt x="-950" y="113669"/>
                      <a:pt x="-950" y="110249"/>
                    </a:cubicBezTo>
                    <a:lnTo>
                      <a:pt x="-950" y="6046"/>
                    </a:lnTo>
                    <a:cubicBezTo>
                      <a:pt x="-950" y="3551"/>
                      <a:pt x="574" y="1312"/>
                      <a:pt x="2860" y="331"/>
                    </a:cubicBezTo>
                    <a:cubicBezTo>
                      <a:pt x="5146" y="-612"/>
                      <a:pt x="7813" y="-88"/>
                      <a:pt x="9622" y="1665"/>
                    </a:cubicBezTo>
                    <a:lnTo>
                      <a:pt x="61725" y="53766"/>
                    </a:lnTo>
                    <a:cubicBezTo>
                      <a:pt x="62868" y="54919"/>
                      <a:pt x="63534" y="56500"/>
                      <a:pt x="63534" y="58148"/>
                    </a:cubicBezTo>
                    <a:lnTo>
                      <a:pt x="63534" y="110249"/>
                    </a:lnTo>
                    <a:cubicBezTo>
                      <a:pt x="63534" y="113631"/>
                      <a:pt x="60867" y="116393"/>
                      <a:pt x="57438" y="116441"/>
                    </a:cubicBezTo>
                    <a:close/>
                    <a:moveTo>
                      <a:pt x="11528" y="104059"/>
                    </a:moveTo>
                    <a:lnTo>
                      <a:pt x="51247" y="104059"/>
                    </a:lnTo>
                    <a:lnTo>
                      <a:pt x="51247" y="60720"/>
                    </a:lnTo>
                    <a:lnTo>
                      <a:pt x="11528" y="21000"/>
                    </a:lnTo>
                    <a:close/>
                  </a:path>
                </a:pathLst>
              </a:custGeom>
              <a:grpFill/>
              <a:ln w="9525" cap="flat">
                <a:noFill/>
                <a:prstDash val="solid"/>
                <a:miter/>
              </a:ln>
            </p:spPr>
            <p:txBody>
              <a:bodyPr rtlCol="0" anchor="ctr"/>
              <a:lstStyle/>
              <a:p>
                <a:endParaRPr lang="zh-CN" altLang="en-US"/>
              </a:p>
            </p:txBody>
          </p:sp>
          <p:sp>
            <p:nvSpPr>
              <p:cNvPr id="31" name="任意多边形 47">
                <a:extLst>
                  <a:ext uri="{FF2B5EF4-FFF2-40B4-BE49-F238E27FC236}">
                    <a16:creationId xmlns:a16="http://schemas.microsoft.com/office/drawing/2014/main" id="{782575D1-D2F9-82CF-C766-69B54EB7742F}"/>
                  </a:ext>
                </a:extLst>
              </p:cNvPr>
              <p:cNvSpPr/>
              <p:nvPr/>
            </p:nvSpPr>
            <p:spPr>
              <a:xfrm>
                <a:off x="7881905" y="5404865"/>
                <a:ext cx="151646" cy="64103"/>
              </a:xfrm>
              <a:custGeom>
                <a:avLst/>
                <a:gdLst>
                  <a:gd name="connsiteX0" fmla="*/ 144338 w 151646"/>
                  <a:gd name="connsiteY0" fmla="*/ 63971 h 64103"/>
                  <a:gd name="connsiteX1" fmla="*/ 5273 w 151646"/>
                  <a:gd name="connsiteY1" fmla="*/ 63971 h 64103"/>
                  <a:gd name="connsiteX2" fmla="*/ -918 w 151646"/>
                  <a:gd name="connsiteY2" fmla="*/ 57780 h 64103"/>
                  <a:gd name="connsiteX3" fmla="*/ 7845 w 151646"/>
                  <a:gd name="connsiteY3" fmla="*/ 22443 h 64103"/>
                  <a:gd name="connsiteX4" fmla="*/ 17370 w 151646"/>
                  <a:gd name="connsiteY4" fmla="*/ 3393 h 64103"/>
                  <a:gd name="connsiteX5" fmla="*/ 22894 w 151646"/>
                  <a:gd name="connsiteY5" fmla="*/ -132 h 64103"/>
                  <a:gd name="connsiteX6" fmla="*/ 127097 w 151646"/>
                  <a:gd name="connsiteY6" fmla="*/ -132 h 64103"/>
                  <a:gd name="connsiteX7" fmla="*/ 132718 w 151646"/>
                  <a:gd name="connsiteY7" fmla="*/ 3393 h 64103"/>
                  <a:gd name="connsiteX8" fmla="*/ 142243 w 151646"/>
                  <a:gd name="connsiteY8" fmla="*/ 23395 h 64103"/>
                  <a:gd name="connsiteX9" fmla="*/ 150625 w 151646"/>
                  <a:gd name="connsiteY9" fmla="*/ 56638 h 64103"/>
                  <a:gd name="connsiteX10" fmla="*/ 150625 w 151646"/>
                  <a:gd name="connsiteY10" fmla="*/ 58161 h 64103"/>
                  <a:gd name="connsiteX11" fmla="*/ 144338 w 151646"/>
                  <a:gd name="connsiteY11" fmla="*/ 63971 h 64103"/>
                  <a:gd name="connsiteX12" fmla="*/ 11654 w 151646"/>
                  <a:gd name="connsiteY12" fmla="*/ 51589 h 64103"/>
                  <a:gd name="connsiteX13" fmla="*/ 137671 w 151646"/>
                  <a:gd name="connsiteY13" fmla="*/ 51589 h 64103"/>
                  <a:gd name="connsiteX14" fmla="*/ 130812 w 151646"/>
                  <a:gd name="connsiteY14" fmla="*/ 28443 h 64103"/>
                  <a:gd name="connsiteX15" fmla="*/ 122907 w 151646"/>
                  <a:gd name="connsiteY15" fmla="*/ 11870 h 64103"/>
                  <a:gd name="connsiteX16" fmla="*/ 26418 w 151646"/>
                  <a:gd name="connsiteY16" fmla="*/ 11870 h 64103"/>
                  <a:gd name="connsiteX17" fmla="*/ 18608 w 151646"/>
                  <a:gd name="connsiteY17" fmla="*/ 28348 h 64103"/>
                  <a:gd name="connsiteX18" fmla="*/ 11654 w 151646"/>
                  <a:gd name="connsiteY18" fmla="*/ 51589 h 6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646" h="64103">
                    <a:moveTo>
                      <a:pt x="144338" y="63971"/>
                    </a:moveTo>
                    <a:lnTo>
                      <a:pt x="5273" y="63971"/>
                    </a:lnTo>
                    <a:cubicBezTo>
                      <a:pt x="1844" y="63971"/>
                      <a:pt x="-918" y="61200"/>
                      <a:pt x="-918" y="57780"/>
                    </a:cubicBezTo>
                    <a:cubicBezTo>
                      <a:pt x="-1300" y="45417"/>
                      <a:pt x="1749" y="33196"/>
                      <a:pt x="7845" y="22443"/>
                    </a:cubicBezTo>
                    <a:lnTo>
                      <a:pt x="17370" y="3393"/>
                    </a:lnTo>
                    <a:cubicBezTo>
                      <a:pt x="18418" y="1240"/>
                      <a:pt x="20513" y="-132"/>
                      <a:pt x="22894" y="-132"/>
                    </a:cubicBezTo>
                    <a:lnTo>
                      <a:pt x="127097" y="-132"/>
                    </a:lnTo>
                    <a:cubicBezTo>
                      <a:pt x="129478" y="-141"/>
                      <a:pt x="131670" y="1230"/>
                      <a:pt x="132718" y="3393"/>
                    </a:cubicBezTo>
                    <a:lnTo>
                      <a:pt x="142243" y="23395"/>
                    </a:lnTo>
                    <a:cubicBezTo>
                      <a:pt x="147481" y="33710"/>
                      <a:pt x="150339" y="45074"/>
                      <a:pt x="150625" y="56638"/>
                    </a:cubicBezTo>
                    <a:cubicBezTo>
                      <a:pt x="150720" y="57142"/>
                      <a:pt x="150720" y="57657"/>
                      <a:pt x="150625" y="58161"/>
                    </a:cubicBezTo>
                    <a:cubicBezTo>
                      <a:pt x="150339" y="61448"/>
                      <a:pt x="147672" y="63981"/>
                      <a:pt x="144338" y="63971"/>
                    </a:cubicBezTo>
                    <a:close/>
                    <a:moveTo>
                      <a:pt x="11654" y="51589"/>
                    </a:moveTo>
                    <a:lnTo>
                      <a:pt x="137671" y="51589"/>
                    </a:lnTo>
                    <a:cubicBezTo>
                      <a:pt x="136813" y="43521"/>
                      <a:pt x="134527" y="35673"/>
                      <a:pt x="130812" y="28443"/>
                    </a:cubicBezTo>
                    <a:lnTo>
                      <a:pt x="122907" y="11870"/>
                    </a:lnTo>
                    <a:lnTo>
                      <a:pt x="26418" y="11870"/>
                    </a:lnTo>
                    <a:lnTo>
                      <a:pt x="18608" y="28348"/>
                    </a:lnTo>
                    <a:cubicBezTo>
                      <a:pt x="14608" y="35473"/>
                      <a:pt x="12226" y="43417"/>
                      <a:pt x="11654" y="51589"/>
                    </a:cubicBezTo>
                    <a:close/>
                  </a:path>
                </a:pathLst>
              </a:custGeom>
              <a:grpFill/>
              <a:ln w="9525" cap="flat">
                <a:noFill/>
                <a:prstDash val="solid"/>
                <a:miter/>
              </a:ln>
            </p:spPr>
            <p:txBody>
              <a:bodyPr rtlCol="0" anchor="ctr"/>
              <a:lstStyle/>
              <a:p>
                <a:endParaRPr lang="zh-CN" altLang="en-US"/>
              </a:p>
            </p:txBody>
          </p:sp>
          <p:sp>
            <p:nvSpPr>
              <p:cNvPr id="32" name="任意多边形 48">
                <a:extLst>
                  <a:ext uri="{FF2B5EF4-FFF2-40B4-BE49-F238E27FC236}">
                    <a16:creationId xmlns:a16="http://schemas.microsoft.com/office/drawing/2014/main" id="{729695B0-ECBB-A95B-0B00-44392EC075A5}"/>
                  </a:ext>
                </a:extLst>
              </p:cNvPr>
              <p:cNvSpPr/>
              <p:nvPr/>
            </p:nvSpPr>
            <p:spPr>
              <a:xfrm>
                <a:off x="7795164" y="5265642"/>
                <a:ext cx="64389" cy="116553"/>
              </a:xfrm>
              <a:custGeom>
                <a:avLst/>
                <a:gdLst>
                  <a:gd name="connsiteX0" fmla="*/ 57247 w 64389"/>
                  <a:gd name="connsiteY0" fmla="*/ 116422 h 116553"/>
                  <a:gd name="connsiteX1" fmla="*/ 5241 w 64389"/>
                  <a:gd name="connsiteY1" fmla="*/ 116422 h 116553"/>
                  <a:gd name="connsiteX2" fmla="*/ -950 w 64389"/>
                  <a:gd name="connsiteY2" fmla="*/ 110231 h 116553"/>
                  <a:gd name="connsiteX3" fmla="*/ -950 w 64389"/>
                  <a:gd name="connsiteY3" fmla="*/ 58129 h 116553"/>
                  <a:gd name="connsiteX4" fmla="*/ 859 w 64389"/>
                  <a:gd name="connsiteY4" fmla="*/ 53747 h 116553"/>
                  <a:gd name="connsiteX5" fmla="*/ 52866 w 64389"/>
                  <a:gd name="connsiteY5" fmla="*/ 1646 h 116553"/>
                  <a:gd name="connsiteX6" fmla="*/ 59629 w 64389"/>
                  <a:gd name="connsiteY6" fmla="*/ 312 h 116553"/>
                  <a:gd name="connsiteX7" fmla="*/ 63439 w 64389"/>
                  <a:gd name="connsiteY7" fmla="*/ 6027 h 116553"/>
                  <a:gd name="connsiteX8" fmla="*/ 63439 w 64389"/>
                  <a:gd name="connsiteY8" fmla="*/ 110231 h 116553"/>
                  <a:gd name="connsiteX9" fmla="*/ 57247 w 64389"/>
                  <a:gd name="connsiteY9" fmla="*/ 116422 h 116553"/>
                  <a:gd name="connsiteX10" fmla="*/ 11432 w 64389"/>
                  <a:gd name="connsiteY10" fmla="*/ 104040 h 116553"/>
                  <a:gd name="connsiteX11" fmla="*/ 51056 w 64389"/>
                  <a:gd name="connsiteY11" fmla="*/ 104040 h 116553"/>
                  <a:gd name="connsiteX12" fmla="*/ 51056 w 64389"/>
                  <a:gd name="connsiteY12" fmla="*/ 20981 h 116553"/>
                  <a:gd name="connsiteX13" fmla="*/ 11432 w 64389"/>
                  <a:gd name="connsiteY13" fmla="*/ 60701 h 11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389" h="116553">
                    <a:moveTo>
                      <a:pt x="57247" y="116422"/>
                    </a:moveTo>
                    <a:lnTo>
                      <a:pt x="5241" y="116422"/>
                    </a:lnTo>
                    <a:cubicBezTo>
                      <a:pt x="1812" y="116422"/>
                      <a:pt x="-950" y="113650"/>
                      <a:pt x="-950" y="110231"/>
                    </a:cubicBezTo>
                    <a:lnTo>
                      <a:pt x="-950" y="58129"/>
                    </a:lnTo>
                    <a:cubicBezTo>
                      <a:pt x="-950" y="56482"/>
                      <a:pt x="-284" y="54900"/>
                      <a:pt x="859" y="53747"/>
                    </a:cubicBezTo>
                    <a:lnTo>
                      <a:pt x="52866" y="1646"/>
                    </a:lnTo>
                    <a:cubicBezTo>
                      <a:pt x="54676" y="-78"/>
                      <a:pt x="57343" y="-602"/>
                      <a:pt x="59629" y="312"/>
                    </a:cubicBezTo>
                    <a:cubicBezTo>
                      <a:pt x="61915" y="1294"/>
                      <a:pt x="63439" y="3532"/>
                      <a:pt x="63439" y="6027"/>
                    </a:cubicBezTo>
                    <a:lnTo>
                      <a:pt x="63439" y="110231"/>
                    </a:lnTo>
                    <a:cubicBezTo>
                      <a:pt x="63439" y="113650"/>
                      <a:pt x="60676" y="116422"/>
                      <a:pt x="57247" y="116422"/>
                    </a:cubicBezTo>
                    <a:close/>
                    <a:moveTo>
                      <a:pt x="11432" y="104040"/>
                    </a:moveTo>
                    <a:lnTo>
                      <a:pt x="51056" y="104040"/>
                    </a:lnTo>
                    <a:lnTo>
                      <a:pt x="51056" y="20981"/>
                    </a:lnTo>
                    <a:lnTo>
                      <a:pt x="11432" y="60701"/>
                    </a:lnTo>
                    <a:close/>
                  </a:path>
                </a:pathLst>
              </a:custGeom>
              <a:grpFill/>
              <a:ln w="9525" cap="flat">
                <a:noFill/>
                <a:prstDash val="solid"/>
                <a:miter/>
              </a:ln>
            </p:spPr>
            <p:txBody>
              <a:bodyPr rtlCol="0" anchor="ctr"/>
              <a:lstStyle/>
              <a:p>
                <a:endParaRPr lang="zh-CN" altLang="en-US"/>
              </a:p>
            </p:txBody>
          </p:sp>
          <p:sp>
            <p:nvSpPr>
              <p:cNvPr id="33" name="任意多边形 49">
                <a:extLst>
                  <a:ext uri="{FF2B5EF4-FFF2-40B4-BE49-F238E27FC236}">
                    <a16:creationId xmlns:a16="http://schemas.microsoft.com/office/drawing/2014/main" id="{2B6C7758-F0CA-A9A5-165B-7016A34F1AA0}"/>
                  </a:ext>
                </a:extLst>
              </p:cNvPr>
              <p:cNvSpPr/>
              <p:nvPr/>
            </p:nvSpPr>
            <p:spPr>
              <a:xfrm>
                <a:off x="7888981" y="5117025"/>
                <a:ext cx="135819" cy="135823"/>
              </a:xfrm>
              <a:custGeom>
                <a:avLst/>
                <a:gdLst>
                  <a:gd name="connsiteX0" fmla="*/ 67633 w 135819"/>
                  <a:gd name="connsiteY0" fmla="*/ 135689 h 135823"/>
                  <a:gd name="connsiteX1" fmla="*/ -947 w 135819"/>
                  <a:gd name="connsiteY1" fmla="*/ 68471 h 135823"/>
                  <a:gd name="connsiteX2" fmla="*/ 66205 w 135819"/>
                  <a:gd name="connsiteY2" fmla="*/ -128 h 135823"/>
                  <a:gd name="connsiteX3" fmla="*/ 115258 w 135819"/>
                  <a:gd name="connsiteY3" fmla="*/ 20056 h 135823"/>
                  <a:gd name="connsiteX4" fmla="*/ 114687 w 135819"/>
                  <a:gd name="connsiteY4" fmla="*/ 116096 h 135823"/>
                  <a:gd name="connsiteX5" fmla="*/ 67633 w 135819"/>
                  <a:gd name="connsiteY5" fmla="*/ 135689 h 135823"/>
                  <a:gd name="connsiteX6" fmla="*/ 67633 w 135819"/>
                  <a:gd name="connsiteY6" fmla="*/ 11864 h 135823"/>
                  <a:gd name="connsiteX7" fmla="*/ 11721 w 135819"/>
                  <a:gd name="connsiteY7" fmla="*/ 66966 h 135823"/>
                  <a:gd name="connsiteX8" fmla="*/ 66776 w 135819"/>
                  <a:gd name="connsiteY8" fmla="*/ 122925 h 135823"/>
                  <a:gd name="connsiteX9" fmla="*/ 122688 w 135819"/>
                  <a:gd name="connsiteY9" fmla="*/ 67823 h 135823"/>
                  <a:gd name="connsiteX10" fmla="*/ 106686 w 135819"/>
                  <a:gd name="connsiteY10" fmla="*/ 28342 h 135823"/>
                  <a:gd name="connsiteX11" fmla="*/ 67633 w 135819"/>
                  <a:gd name="connsiteY11" fmla="*/ 12340 h 135823"/>
                  <a:gd name="connsiteX12" fmla="*/ 67633 w 135819"/>
                  <a:gd name="connsiteY12" fmla="*/ 110638 h 135823"/>
                  <a:gd name="connsiteX13" fmla="*/ 24295 w 135819"/>
                  <a:gd name="connsiteY13" fmla="*/ 67204 h 135823"/>
                  <a:gd name="connsiteX14" fmla="*/ 37249 w 135819"/>
                  <a:gd name="connsiteY14" fmla="*/ 36914 h 135823"/>
                  <a:gd name="connsiteX15" fmla="*/ 98114 w 135819"/>
                  <a:gd name="connsiteY15" fmla="*/ 37372 h 135823"/>
                  <a:gd name="connsiteX16" fmla="*/ 97637 w 135819"/>
                  <a:gd name="connsiteY16" fmla="*/ 98255 h 135823"/>
                  <a:gd name="connsiteX17" fmla="*/ 67633 w 135819"/>
                  <a:gd name="connsiteY17" fmla="*/ 110638 h 135823"/>
                  <a:gd name="connsiteX18" fmla="*/ 67633 w 135819"/>
                  <a:gd name="connsiteY18" fmla="*/ 36438 h 135823"/>
                  <a:gd name="connsiteX19" fmla="*/ 36677 w 135819"/>
                  <a:gd name="connsiteY19" fmla="*/ 67299 h 135823"/>
                  <a:gd name="connsiteX20" fmla="*/ 67633 w 135819"/>
                  <a:gd name="connsiteY20" fmla="*/ 98255 h 135823"/>
                  <a:gd name="connsiteX21" fmla="*/ 98589 w 135819"/>
                  <a:gd name="connsiteY21" fmla="*/ 67299 h 135823"/>
                  <a:gd name="connsiteX22" fmla="*/ 67633 w 135819"/>
                  <a:gd name="connsiteY22" fmla="*/ 36438 h 13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819" h="135823">
                    <a:moveTo>
                      <a:pt x="67633" y="135689"/>
                    </a:moveTo>
                    <a:cubicBezTo>
                      <a:pt x="30105" y="136070"/>
                      <a:pt x="-565" y="105981"/>
                      <a:pt x="-947" y="68471"/>
                    </a:cubicBezTo>
                    <a:cubicBezTo>
                      <a:pt x="-1328" y="30971"/>
                      <a:pt x="28771" y="253"/>
                      <a:pt x="66205" y="-128"/>
                    </a:cubicBezTo>
                    <a:cubicBezTo>
                      <a:pt x="84683" y="-319"/>
                      <a:pt x="102304" y="6968"/>
                      <a:pt x="115258" y="20056"/>
                    </a:cubicBezTo>
                    <a:cubicBezTo>
                      <a:pt x="141642" y="46745"/>
                      <a:pt x="141358" y="89740"/>
                      <a:pt x="114687" y="116096"/>
                    </a:cubicBezTo>
                    <a:cubicBezTo>
                      <a:pt x="102113" y="128488"/>
                      <a:pt x="85255" y="135508"/>
                      <a:pt x="67633" y="135689"/>
                    </a:cubicBezTo>
                    <a:close/>
                    <a:moveTo>
                      <a:pt x="67633" y="11864"/>
                    </a:moveTo>
                    <a:cubicBezTo>
                      <a:pt x="36963" y="11626"/>
                      <a:pt x="11912" y="36295"/>
                      <a:pt x="11721" y="66966"/>
                    </a:cubicBezTo>
                    <a:cubicBezTo>
                      <a:pt x="11436" y="97636"/>
                      <a:pt x="36106" y="122687"/>
                      <a:pt x="66776" y="122925"/>
                    </a:cubicBezTo>
                    <a:cubicBezTo>
                      <a:pt x="97446" y="123154"/>
                      <a:pt x="122497" y="98484"/>
                      <a:pt x="122688" y="67823"/>
                    </a:cubicBezTo>
                    <a:cubicBezTo>
                      <a:pt x="122878" y="53050"/>
                      <a:pt x="117068" y="38839"/>
                      <a:pt x="106686" y="28342"/>
                    </a:cubicBezTo>
                    <a:cubicBezTo>
                      <a:pt x="96303" y="18017"/>
                      <a:pt x="82302" y="12254"/>
                      <a:pt x="67633" y="12340"/>
                    </a:cubicBezTo>
                    <a:close/>
                    <a:moveTo>
                      <a:pt x="67633" y="110638"/>
                    </a:moveTo>
                    <a:cubicBezTo>
                      <a:pt x="43820" y="110229"/>
                      <a:pt x="24676" y="91007"/>
                      <a:pt x="24295" y="67204"/>
                    </a:cubicBezTo>
                    <a:cubicBezTo>
                      <a:pt x="24486" y="55793"/>
                      <a:pt x="29057" y="44906"/>
                      <a:pt x="37249" y="36914"/>
                    </a:cubicBezTo>
                    <a:cubicBezTo>
                      <a:pt x="54204" y="20226"/>
                      <a:pt x="81445" y="20436"/>
                      <a:pt x="98114" y="37372"/>
                    </a:cubicBezTo>
                    <a:cubicBezTo>
                      <a:pt x="114782" y="54307"/>
                      <a:pt x="114592" y="81567"/>
                      <a:pt x="97637" y="98255"/>
                    </a:cubicBezTo>
                    <a:cubicBezTo>
                      <a:pt x="89636" y="106152"/>
                      <a:pt x="78873" y="110590"/>
                      <a:pt x="67633" y="110638"/>
                    </a:cubicBezTo>
                    <a:close/>
                    <a:moveTo>
                      <a:pt x="67633" y="36438"/>
                    </a:moveTo>
                    <a:cubicBezTo>
                      <a:pt x="50775" y="36838"/>
                      <a:pt x="37153" y="50411"/>
                      <a:pt x="36677" y="67299"/>
                    </a:cubicBezTo>
                    <a:cubicBezTo>
                      <a:pt x="36677" y="84396"/>
                      <a:pt x="50584" y="98255"/>
                      <a:pt x="67633" y="98255"/>
                    </a:cubicBezTo>
                    <a:cubicBezTo>
                      <a:pt x="84683" y="98255"/>
                      <a:pt x="98589" y="84396"/>
                      <a:pt x="98589" y="67299"/>
                    </a:cubicBezTo>
                    <a:cubicBezTo>
                      <a:pt x="98114" y="50411"/>
                      <a:pt x="84492" y="36838"/>
                      <a:pt x="67633" y="36438"/>
                    </a:cubicBezTo>
                    <a:close/>
                  </a:path>
                </a:pathLst>
              </a:custGeom>
              <a:grpFill/>
              <a:ln w="9525" cap="flat">
                <a:noFill/>
                <a:prstDash val="solid"/>
                <a:miter/>
              </a:ln>
            </p:spPr>
            <p:txBody>
              <a:bodyPr rtlCol="0" anchor="ctr"/>
              <a:lstStyle/>
              <a:p>
                <a:endParaRPr lang="zh-CN" altLang="en-US"/>
              </a:p>
            </p:txBody>
          </p:sp>
          <p:sp>
            <p:nvSpPr>
              <p:cNvPr id="34" name="任意多边形 50">
                <a:extLst>
                  <a:ext uri="{FF2B5EF4-FFF2-40B4-BE49-F238E27FC236}">
                    <a16:creationId xmlns:a16="http://schemas.microsoft.com/office/drawing/2014/main" id="{7C8D9674-6FFC-8660-1841-47B9FA8F55F3}"/>
                  </a:ext>
                </a:extLst>
              </p:cNvPr>
              <p:cNvSpPr/>
              <p:nvPr/>
            </p:nvSpPr>
            <p:spPr>
              <a:xfrm>
                <a:off x="7847170" y="5335713"/>
                <a:ext cx="220698" cy="81631"/>
              </a:xfrm>
              <a:custGeom>
                <a:avLst/>
                <a:gdLst>
                  <a:gd name="connsiteX0" fmla="*/ 201551 w 220698"/>
                  <a:gd name="connsiteY0" fmla="*/ 81498 h 81631"/>
                  <a:gd name="connsiteX1" fmla="*/ 17434 w 220698"/>
                  <a:gd name="connsiteY1" fmla="*/ 81498 h 81631"/>
                  <a:gd name="connsiteX2" fmla="*/ -950 w 220698"/>
                  <a:gd name="connsiteY2" fmla="*/ 63686 h 81631"/>
                  <a:gd name="connsiteX3" fmla="*/ -950 w 220698"/>
                  <a:gd name="connsiteY3" fmla="*/ 63210 h 81631"/>
                  <a:gd name="connsiteX4" fmla="*/ -950 w 220698"/>
                  <a:gd name="connsiteY4" fmla="*/ 6060 h 81631"/>
                  <a:gd name="connsiteX5" fmla="*/ 5241 w 220698"/>
                  <a:gd name="connsiteY5" fmla="*/ -132 h 81631"/>
                  <a:gd name="connsiteX6" fmla="*/ 213553 w 220698"/>
                  <a:gd name="connsiteY6" fmla="*/ -132 h 81631"/>
                  <a:gd name="connsiteX7" fmla="*/ 219745 w 220698"/>
                  <a:gd name="connsiteY7" fmla="*/ 6060 h 81631"/>
                  <a:gd name="connsiteX8" fmla="*/ 219745 w 220698"/>
                  <a:gd name="connsiteY8" fmla="*/ 63210 h 81631"/>
                  <a:gd name="connsiteX9" fmla="*/ 202219 w 220698"/>
                  <a:gd name="connsiteY9" fmla="*/ 81498 h 81631"/>
                  <a:gd name="connsiteX10" fmla="*/ 201551 w 220698"/>
                  <a:gd name="connsiteY10" fmla="*/ 81498 h 81631"/>
                  <a:gd name="connsiteX11" fmla="*/ 11051 w 220698"/>
                  <a:gd name="connsiteY11" fmla="*/ 12061 h 81631"/>
                  <a:gd name="connsiteX12" fmla="*/ 11051 w 220698"/>
                  <a:gd name="connsiteY12" fmla="*/ 62448 h 81631"/>
                  <a:gd name="connsiteX13" fmla="*/ 16576 w 220698"/>
                  <a:gd name="connsiteY13" fmla="*/ 68353 h 81631"/>
                  <a:gd name="connsiteX14" fmla="*/ 17052 w 220698"/>
                  <a:gd name="connsiteY14" fmla="*/ 68353 h 81631"/>
                  <a:gd name="connsiteX15" fmla="*/ 201170 w 220698"/>
                  <a:gd name="connsiteY15" fmla="*/ 68353 h 81631"/>
                  <a:gd name="connsiteX16" fmla="*/ 207076 w 220698"/>
                  <a:gd name="connsiteY16" fmla="*/ 63038 h 81631"/>
                  <a:gd name="connsiteX17" fmla="*/ 207076 w 220698"/>
                  <a:gd name="connsiteY17" fmla="*/ 62448 h 81631"/>
                  <a:gd name="connsiteX18" fmla="*/ 207076 w 220698"/>
                  <a:gd name="connsiteY18" fmla="*/ 11298 h 8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698" h="81631">
                    <a:moveTo>
                      <a:pt x="201551" y="81498"/>
                    </a:moveTo>
                    <a:lnTo>
                      <a:pt x="17434" y="81498"/>
                    </a:lnTo>
                    <a:cubicBezTo>
                      <a:pt x="7432" y="81660"/>
                      <a:pt x="-759" y="73687"/>
                      <a:pt x="-950" y="63686"/>
                    </a:cubicBezTo>
                    <a:cubicBezTo>
                      <a:pt x="-950" y="63534"/>
                      <a:pt x="-950" y="63371"/>
                      <a:pt x="-950" y="63210"/>
                    </a:cubicBezTo>
                    <a:lnTo>
                      <a:pt x="-950" y="6060"/>
                    </a:lnTo>
                    <a:cubicBezTo>
                      <a:pt x="-950" y="2640"/>
                      <a:pt x="1812" y="-132"/>
                      <a:pt x="5241" y="-132"/>
                    </a:cubicBezTo>
                    <a:lnTo>
                      <a:pt x="213553" y="-132"/>
                    </a:lnTo>
                    <a:cubicBezTo>
                      <a:pt x="216982" y="-132"/>
                      <a:pt x="219745" y="2640"/>
                      <a:pt x="219745" y="6060"/>
                    </a:cubicBezTo>
                    <a:lnTo>
                      <a:pt x="219745" y="63210"/>
                    </a:lnTo>
                    <a:cubicBezTo>
                      <a:pt x="219935" y="73096"/>
                      <a:pt x="212124" y="81288"/>
                      <a:pt x="202219" y="81498"/>
                    </a:cubicBezTo>
                    <a:cubicBezTo>
                      <a:pt x="202028" y="81498"/>
                      <a:pt x="201742" y="81498"/>
                      <a:pt x="201551" y="81498"/>
                    </a:cubicBezTo>
                    <a:close/>
                    <a:moveTo>
                      <a:pt x="11051" y="12061"/>
                    </a:moveTo>
                    <a:lnTo>
                      <a:pt x="11051" y="62448"/>
                    </a:lnTo>
                    <a:cubicBezTo>
                      <a:pt x="10956" y="65600"/>
                      <a:pt x="13433" y="68248"/>
                      <a:pt x="16576" y="68353"/>
                    </a:cubicBezTo>
                    <a:cubicBezTo>
                      <a:pt x="16766" y="68362"/>
                      <a:pt x="16862" y="68362"/>
                      <a:pt x="17052" y="68353"/>
                    </a:cubicBezTo>
                    <a:lnTo>
                      <a:pt x="201170" y="68353"/>
                    </a:lnTo>
                    <a:cubicBezTo>
                      <a:pt x="204314" y="68515"/>
                      <a:pt x="206886" y="66134"/>
                      <a:pt x="207076" y="63038"/>
                    </a:cubicBezTo>
                    <a:cubicBezTo>
                      <a:pt x="207076" y="62838"/>
                      <a:pt x="207076" y="62648"/>
                      <a:pt x="207076" y="62448"/>
                    </a:cubicBezTo>
                    <a:lnTo>
                      <a:pt x="207076" y="11298"/>
                    </a:lnTo>
                    <a:close/>
                  </a:path>
                </a:pathLst>
              </a:custGeom>
              <a:grpFill/>
              <a:ln w="9525" cap="flat">
                <a:noFill/>
                <a:prstDash val="solid"/>
                <a:miter/>
              </a:ln>
            </p:spPr>
            <p:txBody>
              <a:bodyPr rtlCol="0" anchor="ctr"/>
              <a:lstStyle/>
              <a:p>
                <a:endParaRPr lang="zh-CN" altLang="en-US"/>
              </a:p>
            </p:txBody>
          </p:sp>
          <p:sp>
            <p:nvSpPr>
              <p:cNvPr id="35" name="任意多边形 51">
                <a:extLst>
                  <a:ext uri="{FF2B5EF4-FFF2-40B4-BE49-F238E27FC236}">
                    <a16:creationId xmlns:a16="http://schemas.microsoft.com/office/drawing/2014/main" id="{365422F5-57A7-099E-49EE-1E9E0D99FF9D}"/>
                  </a:ext>
                </a:extLst>
              </p:cNvPr>
              <p:cNvSpPr/>
              <p:nvPr/>
            </p:nvSpPr>
            <p:spPr>
              <a:xfrm>
                <a:off x="7868061" y="4910517"/>
                <a:ext cx="179038" cy="141641"/>
              </a:xfrm>
              <a:custGeom>
                <a:avLst/>
                <a:gdLst>
                  <a:gd name="connsiteX0" fmla="*/ 171897 w 179038"/>
                  <a:gd name="connsiteY0" fmla="*/ 141505 h 141641"/>
                  <a:gd name="connsiteX1" fmla="*/ 5210 w 179038"/>
                  <a:gd name="connsiteY1" fmla="*/ 141505 h 141641"/>
                  <a:gd name="connsiteX2" fmla="*/ 258 w 179038"/>
                  <a:gd name="connsiteY2" fmla="*/ 138934 h 141641"/>
                  <a:gd name="connsiteX3" fmla="*/ -601 w 179038"/>
                  <a:gd name="connsiteY3" fmla="*/ 133409 h 141641"/>
                  <a:gd name="connsiteX4" fmla="*/ 51407 w 179038"/>
                  <a:gd name="connsiteY4" fmla="*/ 30158 h 141641"/>
                  <a:gd name="connsiteX5" fmla="*/ 65313 w 179038"/>
                  <a:gd name="connsiteY5" fmla="*/ 11108 h 141641"/>
                  <a:gd name="connsiteX6" fmla="*/ 65979 w 179038"/>
                  <a:gd name="connsiteY6" fmla="*/ 10346 h 141641"/>
                  <a:gd name="connsiteX7" fmla="*/ 66742 w 179038"/>
                  <a:gd name="connsiteY7" fmla="*/ 9679 h 141641"/>
                  <a:gd name="connsiteX8" fmla="*/ 68360 w 179038"/>
                  <a:gd name="connsiteY8" fmla="*/ 7965 h 141641"/>
                  <a:gd name="connsiteX9" fmla="*/ 109509 w 179038"/>
                  <a:gd name="connsiteY9" fmla="*/ 8632 h 141641"/>
                  <a:gd name="connsiteX10" fmla="*/ 112176 w 179038"/>
                  <a:gd name="connsiteY10" fmla="*/ 11394 h 141641"/>
                  <a:gd name="connsiteX11" fmla="*/ 125796 w 179038"/>
                  <a:gd name="connsiteY11" fmla="*/ 30444 h 141641"/>
                  <a:gd name="connsiteX12" fmla="*/ 177803 w 179038"/>
                  <a:gd name="connsiteY12" fmla="*/ 133695 h 141641"/>
                  <a:gd name="connsiteX13" fmla="*/ 176946 w 179038"/>
                  <a:gd name="connsiteY13" fmla="*/ 139219 h 141641"/>
                  <a:gd name="connsiteX14" fmla="*/ 171897 w 179038"/>
                  <a:gd name="connsiteY14" fmla="*/ 141505 h 141641"/>
                  <a:gd name="connsiteX15" fmla="*/ 13973 w 179038"/>
                  <a:gd name="connsiteY15" fmla="*/ 129123 h 141641"/>
                  <a:gd name="connsiteX16" fmla="*/ 163230 w 179038"/>
                  <a:gd name="connsiteY16" fmla="*/ 129123 h 141641"/>
                  <a:gd name="connsiteX17" fmla="*/ 115605 w 179038"/>
                  <a:gd name="connsiteY17" fmla="*/ 37207 h 141641"/>
                  <a:gd name="connsiteX18" fmla="*/ 101222 w 179038"/>
                  <a:gd name="connsiteY18" fmla="*/ 18157 h 141641"/>
                  <a:gd name="connsiteX19" fmla="*/ 78267 w 179038"/>
                  <a:gd name="connsiteY19" fmla="*/ 15947 h 141641"/>
                  <a:gd name="connsiteX20" fmla="*/ 77314 w 179038"/>
                  <a:gd name="connsiteY20" fmla="*/ 16823 h 141641"/>
                  <a:gd name="connsiteX21" fmla="*/ 75409 w 179038"/>
                  <a:gd name="connsiteY21" fmla="*/ 18728 h 141641"/>
                  <a:gd name="connsiteX22" fmla="*/ 75409 w 179038"/>
                  <a:gd name="connsiteY22" fmla="*/ 18728 h 141641"/>
                  <a:gd name="connsiteX23" fmla="*/ 61884 w 179038"/>
                  <a:gd name="connsiteY23" fmla="*/ 37778 h 141641"/>
                  <a:gd name="connsiteX24" fmla="*/ 13973 w 179038"/>
                  <a:gd name="connsiteY24" fmla="*/ 129123 h 14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9038" h="141641">
                    <a:moveTo>
                      <a:pt x="171897" y="141505"/>
                    </a:moveTo>
                    <a:lnTo>
                      <a:pt x="5210" y="141505"/>
                    </a:lnTo>
                    <a:cubicBezTo>
                      <a:pt x="3210" y="141496"/>
                      <a:pt x="1401" y="140544"/>
                      <a:pt x="258" y="138934"/>
                    </a:cubicBezTo>
                    <a:cubicBezTo>
                      <a:pt x="-981" y="137362"/>
                      <a:pt x="-1267" y="135276"/>
                      <a:pt x="-601" y="133409"/>
                    </a:cubicBezTo>
                    <a:cubicBezTo>
                      <a:pt x="11401" y="96538"/>
                      <a:pt x="28928" y="61715"/>
                      <a:pt x="51407" y="30158"/>
                    </a:cubicBezTo>
                    <a:lnTo>
                      <a:pt x="65313" y="11108"/>
                    </a:lnTo>
                    <a:lnTo>
                      <a:pt x="65979" y="10346"/>
                    </a:lnTo>
                    <a:lnTo>
                      <a:pt x="66742" y="9679"/>
                    </a:lnTo>
                    <a:lnTo>
                      <a:pt x="68360" y="7965"/>
                    </a:lnTo>
                    <a:cubicBezTo>
                      <a:pt x="79982" y="-3084"/>
                      <a:pt x="98269" y="-2789"/>
                      <a:pt x="109509" y="8632"/>
                    </a:cubicBezTo>
                    <a:lnTo>
                      <a:pt x="112176" y="11394"/>
                    </a:lnTo>
                    <a:lnTo>
                      <a:pt x="125796" y="30444"/>
                    </a:lnTo>
                    <a:cubicBezTo>
                      <a:pt x="147800" y="62324"/>
                      <a:pt x="165230" y="97062"/>
                      <a:pt x="177803" y="133695"/>
                    </a:cubicBezTo>
                    <a:cubicBezTo>
                      <a:pt x="178375" y="135571"/>
                      <a:pt x="178089" y="137609"/>
                      <a:pt x="176946" y="139219"/>
                    </a:cubicBezTo>
                    <a:cubicBezTo>
                      <a:pt x="175707" y="140734"/>
                      <a:pt x="173803" y="141582"/>
                      <a:pt x="171897" y="141505"/>
                    </a:cubicBezTo>
                    <a:close/>
                    <a:moveTo>
                      <a:pt x="13973" y="129123"/>
                    </a:moveTo>
                    <a:lnTo>
                      <a:pt x="163230" y="129123"/>
                    </a:lnTo>
                    <a:cubicBezTo>
                      <a:pt x="151229" y="96624"/>
                      <a:pt x="135226" y="65753"/>
                      <a:pt x="115605" y="37207"/>
                    </a:cubicBezTo>
                    <a:lnTo>
                      <a:pt x="101222" y="18157"/>
                    </a:lnTo>
                    <a:cubicBezTo>
                      <a:pt x="95508" y="11213"/>
                      <a:pt x="85220" y="10222"/>
                      <a:pt x="78267" y="15947"/>
                    </a:cubicBezTo>
                    <a:cubicBezTo>
                      <a:pt x="77981" y="16223"/>
                      <a:pt x="77601" y="16519"/>
                      <a:pt x="77314" y="16823"/>
                    </a:cubicBezTo>
                    <a:cubicBezTo>
                      <a:pt x="76647" y="17414"/>
                      <a:pt x="75981" y="18042"/>
                      <a:pt x="75409" y="18728"/>
                    </a:cubicBezTo>
                    <a:lnTo>
                      <a:pt x="75409" y="18728"/>
                    </a:lnTo>
                    <a:lnTo>
                      <a:pt x="61884" y="37778"/>
                    </a:lnTo>
                    <a:cubicBezTo>
                      <a:pt x="41596" y="65763"/>
                      <a:pt x="25498" y="96528"/>
                      <a:pt x="13973" y="129123"/>
                    </a:cubicBezTo>
                    <a:close/>
                  </a:path>
                </a:pathLst>
              </a:custGeom>
              <a:grpFill/>
              <a:ln w="9525" cap="flat">
                <a:noFill/>
                <a:prstDash val="solid"/>
                <a:miter/>
              </a:ln>
            </p:spPr>
            <p:txBody>
              <a:bodyPr rtlCol="0" anchor="ctr"/>
              <a:lstStyle/>
              <a:p>
                <a:endParaRPr lang="zh-CN" altLang="en-US"/>
              </a:p>
            </p:txBody>
          </p:sp>
          <p:sp>
            <p:nvSpPr>
              <p:cNvPr id="36" name="任意多边形 52">
                <a:extLst>
                  <a:ext uri="{FF2B5EF4-FFF2-40B4-BE49-F238E27FC236}">
                    <a16:creationId xmlns:a16="http://schemas.microsoft.com/office/drawing/2014/main" id="{452F4C13-8EE1-CE7F-D6DF-C023386FEC87}"/>
                  </a:ext>
                </a:extLst>
              </p:cNvPr>
              <p:cNvSpPr/>
              <p:nvPr/>
            </p:nvSpPr>
            <p:spPr>
              <a:xfrm>
                <a:off x="7905747" y="5482589"/>
                <a:ext cx="13815" cy="144303"/>
              </a:xfrm>
              <a:custGeom>
                <a:avLst/>
                <a:gdLst>
                  <a:gd name="connsiteX0" fmla="*/ 6767 w 13815"/>
                  <a:gd name="connsiteY0" fmla="*/ 144172 h 144303"/>
                  <a:gd name="connsiteX1" fmla="*/ 577 w 13815"/>
                  <a:gd name="connsiteY1" fmla="*/ 138076 h 144303"/>
                  <a:gd name="connsiteX2" fmla="*/ -948 w 13815"/>
                  <a:gd name="connsiteY2" fmla="*/ 6155 h 144303"/>
                  <a:gd name="connsiteX3" fmla="*/ 5148 w 13815"/>
                  <a:gd name="connsiteY3" fmla="*/ -132 h 144303"/>
                  <a:gd name="connsiteX4" fmla="*/ 5148 w 13815"/>
                  <a:gd name="connsiteY4" fmla="*/ -132 h 144303"/>
                  <a:gd name="connsiteX5" fmla="*/ 5148 w 13815"/>
                  <a:gd name="connsiteY5" fmla="*/ -132 h 144303"/>
                  <a:gd name="connsiteX6" fmla="*/ 11340 w 13815"/>
                  <a:gd name="connsiteY6" fmla="*/ 5964 h 144303"/>
                  <a:gd name="connsiteX7" fmla="*/ 12863 w 13815"/>
                  <a:gd name="connsiteY7" fmla="*/ 137886 h 144303"/>
                  <a:gd name="connsiteX8" fmla="*/ 6958 w 13815"/>
                  <a:gd name="connsiteY8" fmla="*/ 144172 h 144303"/>
                  <a:gd name="connsiteX9" fmla="*/ 6767 w 13815"/>
                  <a:gd name="connsiteY9"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5" h="144303">
                    <a:moveTo>
                      <a:pt x="6767" y="144172"/>
                    </a:moveTo>
                    <a:cubicBezTo>
                      <a:pt x="3338" y="144172"/>
                      <a:pt x="672" y="141458"/>
                      <a:pt x="577"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863" y="137886"/>
                    </a:lnTo>
                    <a:cubicBezTo>
                      <a:pt x="12958" y="141248"/>
                      <a:pt x="10292" y="144068"/>
                      <a:pt x="6958" y="144172"/>
                    </a:cubicBezTo>
                    <a:cubicBezTo>
                      <a:pt x="6862" y="144172"/>
                      <a:pt x="6862" y="144172"/>
                      <a:pt x="6767" y="144172"/>
                    </a:cubicBezTo>
                    <a:close/>
                  </a:path>
                </a:pathLst>
              </a:custGeom>
              <a:grpFill/>
              <a:ln w="9525" cap="flat">
                <a:noFill/>
                <a:prstDash val="solid"/>
                <a:miter/>
              </a:ln>
            </p:spPr>
            <p:txBody>
              <a:bodyPr rtlCol="0" anchor="ctr"/>
              <a:lstStyle/>
              <a:p>
                <a:endParaRPr lang="zh-CN" altLang="en-US"/>
              </a:p>
            </p:txBody>
          </p:sp>
          <p:sp>
            <p:nvSpPr>
              <p:cNvPr id="37" name="任意多边形 53">
                <a:extLst>
                  <a:ext uri="{FF2B5EF4-FFF2-40B4-BE49-F238E27FC236}">
                    <a16:creationId xmlns:a16="http://schemas.microsoft.com/office/drawing/2014/main" id="{FE65E7C2-C474-F400-CA4F-C9EDAF204943}"/>
                  </a:ext>
                </a:extLst>
              </p:cNvPr>
              <p:cNvSpPr/>
              <p:nvPr/>
            </p:nvSpPr>
            <p:spPr>
              <a:xfrm>
                <a:off x="7803157" y="5466146"/>
                <a:ext cx="60023" cy="197896"/>
              </a:xfrm>
              <a:custGeom>
                <a:avLst/>
                <a:gdLst>
                  <a:gd name="connsiteX0" fmla="*/ 5249 w 60023"/>
                  <a:gd name="connsiteY0" fmla="*/ 197763 h 197896"/>
                  <a:gd name="connsiteX1" fmla="*/ 3725 w 60023"/>
                  <a:gd name="connsiteY1" fmla="*/ 197763 h 197896"/>
                  <a:gd name="connsiteX2" fmla="*/ -752 w 60023"/>
                  <a:gd name="connsiteY2" fmla="*/ 190238 h 197896"/>
                  <a:gd name="connsiteX3" fmla="*/ 46873 w 60023"/>
                  <a:gd name="connsiteY3" fmla="*/ 4501 h 197896"/>
                  <a:gd name="connsiteX4" fmla="*/ 54494 w 60023"/>
                  <a:gd name="connsiteY4" fmla="*/ 72 h 197896"/>
                  <a:gd name="connsiteX5" fmla="*/ 58875 w 60023"/>
                  <a:gd name="connsiteY5" fmla="*/ 7644 h 197896"/>
                  <a:gd name="connsiteX6" fmla="*/ 11250 w 60023"/>
                  <a:gd name="connsiteY6" fmla="*/ 193286 h 197896"/>
                  <a:gd name="connsiteX7" fmla="*/ 5249 w 60023"/>
                  <a:gd name="connsiteY7" fmla="*/ 197763 h 19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23" h="197896">
                    <a:moveTo>
                      <a:pt x="5249" y="197763"/>
                    </a:moveTo>
                    <a:lnTo>
                      <a:pt x="3725" y="197763"/>
                    </a:lnTo>
                    <a:cubicBezTo>
                      <a:pt x="391" y="196925"/>
                      <a:pt x="-1609" y="193553"/>
                      <a:pt x="-752" y="190238"/>
                    </a:cubicBezTo>
                    <a:lnTo>
                      <a:pt x="46873" y="4501"/>
                    </a:lnTo>
                    <a:cubicBezTo>
                      <a:pt x="47730" y="1186"/>
                      <a:pt x="51159" y="-795"/>
                      <a:pt x="54494" y="72"/>
                    </a:cubicBezTo>
                    <a:cubicBezTo>
                      <a:pt x="57732" y="939"/>
                      <a:pt x="59732" y="4329"/>
                      <a:pt x="58875" y="7644"/>
                    </a:cubicBezTo>
                    <a:lnTo>
                      <a:pt x="11250" y="193286"/>
                    </a:lnTo>
                    <a:cubicBezTo>
                      <a:pt x="10488" y="195972"/>
                      <a:pt x="8012" y="197820"/>
                      <a:pt x="5249" y="197763"/>
                    </a:cubicBezTo>
                    <a:close/>
                  </a:path>
                </a:pathLst>
              </a:custGeom>
              <a:grpFill/>
              <a:ln w="9525" cap="flat">
                <a:noFill/>
                <a:prstDash val="solid"/>
                <a:miter/>
              </a:ln>
            </p:spPr>
            <p:txBody>
              <a:bodyPr rtlCol="0" anchor="ctr"/>
              <a:lstStyle/>
              <a:p>
                <a:endParaRPr lang="zh-CN" altLang="en-US"/>
              </a:p>
            </p:txBody>
          </p:sp>
          <p:sp>
            <p:nvSpPr>
              <p:cNvPr id="38" name="任意多边形 54">
                <a:extLst>
                  <a:ext uri="{FF2B5EF4-FFF2-40B4-BE49-F238E27FC236}">
                    <a16:creationId xmlns:a16="http://schemas.microsoft.com/office/drawing/2014/main" id="{9956EF6F-CF9D-2FC6-5241-E848A8B1DC52}"/>
                  </a:ext>
                </a:extLst>
              </p:cNvPr>
              <p:cNvSpPr/>
              <p:nvPr/>
            </p:nvSpPr>
            <p:spPr>
              <a:xfrm>
                <a:off x="8053563" y="5465937"/>
                <a:ext cx="60029" cy="198103"/>
              </a:xfrm>
              <a:custGeom>
                <a:avLst/>
                <a:gdLst>
                  <a:gd name="connsiteX0" fmla="*/ 52881 w 60029"/>
                  <a:gd name="connsiteY0" fmla="*/ 197972 h 198103"/>
                  <a:gd name="connsiteX1" fmla="*/ 46880 w 60029"/>
                  <a:gd name="connsiteY1" fmla="*/ 193304 h 198103"/>
                  <a:gd name="connsiteX2" fmla="*/ -745 w 60029"/>
                  <a:gd name="connsiteY2" fmla="*/ 7662 h 198103"/>
                  <a:gd name="connsiteX3" fmla="*/ 3636 w 60029"/>
                  <a:gd name="connsiteY3" fmla="*/ 42 h 198103"/>
                  <a:gd name="connsiteX4" fmla="*/ 11257 w 60029"/>
                  <a:gd name="connsiteY4" fmla="*/ 4519 h 198103"/>
                  <a:gd name="connsiteX5" fmla="*/ 58882 w 60029"/>
                  <a:gd name="connsiteY5" fmla="*/ 190257 h 198103"/>
                  <a:gd name="connsiteX6" fmla="*/ 54404 w 60029"/>
                  <a:gd name="connsiteY6" fmla="*/ 197782 h 19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29" h="198103">
                    <a:moveTo>
                      <a:pt x="52881" y="197972"/>
                    </a:moveTo>
                    <a:cubicBezTo>
                      <a:pt x="50023" y="197972"/>
                      <a:pt x="47546" y="196048"/>
                      <a:pt x="46880" y="193304"/>
                    </a:cubicBezTo>
                    <a:lnTo>
                      <a:pt x="-745" y="7662"/>
                    </a:lnTo>
                    <a:cubicBezTo>
                      <a:pt x="-1603" y="4357"/>
                      <a:pt x="303" y="966"/>
                      <a:pt x="3636" y="42"/>
                    </a:cubicBezTo>
                    <a:cubicBezTo>
                      <a:pt x="6970" y="-748"/>
                      <a:pt x="10303" y="1224"/>
                      <a:pt x="11257" y="4519"/>
                    </a:cubicBezTo>
                    <a:lnTo>
                      <a:pt x="58882" y="190257"/>
                    </a:lnTo>
                    <a:cubicBezTo>
                      <a:pt x="59739" y="193571"/>
                      <a:pt x="57739" y="196943"/>
                      <a:pt x="54404" y="197782"/>
                    </a:cubicBezTo>
                    <a:close/>
                  </a:path>
                </a:pathLst>
              </a:custGeom>
              <a:grpFill/>
              <a:ln w="9525" cap="flat">
                <a:noFill/>
                <a:prstDash val="solid"/>
                <a:miter/>
              </a:ln>
            </p:spPr>
            <p:txBody>
              <a:bodyPr rtlCol="0" anchor="ctr"/>
              <a:lstStyle/>
              <a:p>
                <a:endParaRPr lang="zh-CN" altLang="en-US"/>
              </a:p>
            </p:txBody>
          </p:sp>
          <p:sp>
            <p:nvSpPr>
              <p:cNvPr id="39" name="任意多边形 55">
                <a:extLst>
                  <a:ext uri="{FF2B5EF4-FFF2-40B4-BE49-F238E27FC236}">
                    <a16:creationId xmlns:a16="http://schemas.microsoft.com/office/drawing/2014/main" id="{E643F401-1D87-0ACD-1264-47EB81E9B4EE}"/>
                  </a:ext>
                </a:extLst>
              </p:cNvPr>
              <p:cNvSpPr/>
              <p:nvPr/>
            </p:nvSpPr>
            <p:spPr>
              <a:xfrm>
                <a:off x="7947562" y="5482589"/>
                <a:ext cx="13910" cy="144304"/>
              </a:xfrm>
              <a:custGeom>
                <a:avLst/>
                <a:gdLst>
                  <a:gd name="connsiteX0" fmla="*/ 6862 w 13910"/>
                  <a:gd name="connsiteY0" fmla="*/ 144172 h 144304"/>
                  <a:gd name="connsiteX1" fmla="*/ 671 w 13910"/>
                  <a:gd name="connsiteY1" fmla="*/ 138171 h 144304"/>
                  <a:gd name="connsiteX2" fmla="*/ 671 w 13910"/>
                  <a:gd name="connsiteY2" fmla="*/ 138076 h 144304"/>
                  <a:gd name="connsiteX3" fmla="*/ -948 w 13910"/>
                  <a:gd name="connsiteY3" fmla="*/ 6155 h 144304"/>
                  <a:gd name="connsiteX4" fmla="*/ 5148 w 13910"/>
                  <a:gd name="connsiteY4" fmla="*/ -132 h 144304"/>
                  <a:gd name="connsiteX5" fmla="*/ 5148 w 13910"/>
                  <a:gd name="connsiteY5" fmla="*/ -132 h 144304"/>
                  <a:gd name="connsiteX6" fmla="*/ 5148 w 13910"/>
                  <a:gd name="connsiteY6" fmla="*/ -132 h 144304"/>
                  <a:gd name="connsiteX7" fmla="*/ 11340 w 13910"/>
                  <a:gd name="connsiteY7" fmla="*/ 5964 h 144304"/>
                  <a:gd name="connsiteX8" fmla="*/ 12958 w 13910"/>
                  <a:gd name="connsiteY8" fmla="*/ 137886 h 144304"/>
                  <a:gd name="connsiteX9" fmla="*/ 6862 w 13910"/>
                  <a:gd name="connsiteY9" fmla="*/ 144172 h 144304"/>
                  <a:gd name="connsiteX10" fmla="*/ 6862 w 13910"/>
                  <a:gd name="connsiteY10" fmla="*/ 144172 h 14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10" h="144304">
                    <a:moveTo>
                      <a:pt x="6862" y="144172"/>
                    </a:moveTo>
                    <a:cubicBezTo>
                      <a:pt x="3529" y="144220"/>
                      <a:pt x="766" y="141543"/>
                      <a:pt x="671" y="138171"/>
                    </a:cubicBezTo>
                    <a:cubicBezTo>
                      <a:pt x="671" y="138143"/>
                      <a:pt x="671" y="138105"/>
                      <a:pt x="671"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958" y="137886"/>
                    </a:lnTo>
                    <a:cubicBezTo>
                      <a:pt x="13054" y="141305"/>
                      <a:pt x="10291" y="144115"/>
                      <a:pt x="6862" y="144172"/>
                    </a:cubicBezTo>
                    <a:cubicBezTo>
                      <a:pt x="6862" y="144172"/>
                      <a:pt x="6862" y="144172"/>
                      <a:pt x="6862" y="144172"/>
                    </a:cubicBezTo>
                    <a:close/>
                  </a:path>
                </a:pathLst>
              </a:custGeom>
              <a:grpFill/>
              <a:ln w="9525" cap="flat">
                <a:noFill/>
                <a:prstDash val="solid"/>
                <a:miter/>
              </a:ln>
            </p:spPr>
            <p:txBody>
              <a:bodyPr rtlCol="0" anchor="ctr"/>
              <a:lstStyle/>
              <a:p>
                <a:endParaRPr lang="zh-CN" altLang="en-US"/>
              </a:p>
            </p:txBody>
          </p:sp>
          <p:sp>
            <p:nvSpPr>
              <p:cNvPr id="40" name="任意多边形 56">
                <a:extLst>
                  <a:ext uri="{FF2B5EF4-FFF2-40B4-BE49-F238E27FC236}">
                    <a16:creationId xmlns:a16="http://schemas.microsoft.com/office/drawing/2014/main" id="{AFE2DDF5-4AD2-CB1F-AA05-3703F23F3765}"/>
                  </a:ext>
                </a:extLst>
              </p:cNvPr>
              <p:cNvSpPr/>
              <p:nvPr/>
            </p:nvSpPr>
            <p:spPr>
              <a:xfrm>
                <a:off x="7989379" y="5482589"/>
                <a:ext cx="14003" cy="144303"/>
              </a:xfrm>
              <a:custGeom>
                <a:avLst/>
                <a:gdLst>
                  <a:gd name="connsiteX0" fmla="*/ 6860 w 14003"/>
                  <a:gd name="connsiteY0" fmla="*/ 144172 h 144303"/>
                  <a:gd name="connsiteX1" fmla="*/ 668 w 14003"/>
                  <a:gd name="connsiteY1" fmla="*/ 138076 h 144303"/>
                  <a:gd name="connsiteX2" fmla="*/ -950 w 14003"/>
                  <a:gd name="connsiteY2" fmla="*/ 6155 h 144303"/>
                  <a:gd name="connsiteX3" fmla="*/ 5241 w 14003"/>
                  <a:gd name="connsiteY3" fmla="*/ -132 h 144303"/>
                  <a:gd name="connsiteX4" fmla="*/ 5241 w 14003"/>
                  <a:gd name="connsiteY4" fmla="*/ -132 h 144303"/>
                  <a:gd name="connsiteX5" fmla="*/ 11432 w 14003"/>
                  <a:gd name="connsiteY5" fmla="*/ 5964 h 144303"/>
                  <a:gd name="connsiteX6" fmla="*/ 13051 w 14003"/>
                  <a:gd name="connsiteY6" fmla="*/ 137886 h 144303"/>
                  <a:gd name="connsiteX7" fmla="*/ 6955 w 14003"/>
                  <a:gd name="connsiteY7" fmla="*/ 144172 h 144303"/>
                  <a:gd name="connsiteX8" fmla="*/ 6955 w 14003"/>
                  <a:gd name="connsiteY8"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03" h="144303">
                    <a:moveTo>
                      <a:pt x="6860" y="144172"/>
                    </a:moveTo>
                    <a:cubicBezTo>
                      <a:pt x="3431" y="144172"/>
                      <a:pt x="764" y="141458"/>
                      <a:pt x="668" y="138076"/>
                    </a:cubicBezTo>
                    <a:lnTo>
                      <a:pt x="-950" y="6155"/>
                    </a:lnTo>
                    <a:cubicBezTo>
                      <a:pt x="-950" y="2716"/>
                      <a:pt x="1811" y="-84"/>
                      <a:pt x="5241" y="-132"/>
                    </a:cubicBezTo>
                    <a:lnTo>
                      <a:pt x="5241" y="-132"/>
                    </a:lnTo>
                    <a:cubicBezTo>
                      <a:pt x="8670" y="-132"/>
                      <a:pt x="11336" y="2583"/>
                      <a:pt x="11432" y="5964"/>
                    </a:cubicBezTo>
                    <a:lnTo>
                      <a:pt x="13051" y="137886"/>
                    </a:lnTo>
                    <a:cubicBezTo>
                      <a:pt x="13147" y="141305"/>
                      <a:pt x="10384" y="144115"/>
                      <a:pt x="6955" y="144172"/>
                    </a:cubicBezTo>
                    <a:cubicBezTo>
                      <a:pt x="6955" y="144172"/>
                      <a:pt x="6955" y="144172"/>
                      <a:pt x="6955" y="144172"/>
                    </a:cubicBezTo>
                    <a:close/>
                  </a:path>
                </a:pathLst>
              </a:custGeom>
              <a:grpFill/>
              <a:ln w="9525" cap="flat">
                <a:noFill/>
                <a:prstDash val="solid"/>
                <a:miter/>
              </a:ln>
            </p:spPr>
            <p:txBody>
              <a:bodyPr rtlCol="0" anchor="ctr"/>
              <a:lstStyle/>
              <a:p>
                <a:endParaRPr lang="zh-CN" altLang="en-US"/>
              </a:p>
            </p:txBody>
          </p:sp>
        </p:grpSp>
      </p:grpSp>
      <p:grpSp>
        <p:nvGrpSpPr>
          <p:cNvPr id="2" name="组合 1">
            <a:extLst>
              <a:ext uri="{FF2B5EF4-FFF2-40B4-BE49-F238E27FC236}">
                <a16:creationId xmlns:a16="http://schemas.microsoft.com/office/drawing/2014/main" id="{C919586A-4C94-4C37-84F5-25E88F21F840}"/>
              </a:ext>
            </a:extLst>
          </p:cNvPr>
          <p:cNvGrpSpPr/>
          <p:nvPr/>
        </p:nvGrpSpPr>
        <p:grpSpPr>
          <a:xfrm>
            <a:off x="1210855" y="2146371"/>
            <a:ext cx="2723258" cy="2993135"/>
            <a:chOff x="999483" y="2559265"/>
            <a:chExt cx="2963316" cy="3378842"/>
          </a:xfrm>
        </p:grpSpPr>
        <p:grpSp>
          <p:nvGrpSpPr>
            <p:cNvPr id="7" name="组合 6">
              <a:extLst>
                <a:ext uri="{FF2B5EF4-FFF2-40B4-BE49-F238E27FC236}">
                  <a16:creationId xmlns:a16="http://schemas.microsoft.com/office/drawing/2014/main" id="{5F65636F-B511-DA58-964B-5753E3606177}"/>
                </a:ext>
              </a:extLst>
            </p:cNvPr>
            <p:cNvGrpSpPr/>
            <p:nvPr/>
          </p:nvGrpSpPr>
          <p:grpSpPr>
            <a:xfrm>
              <a:off x="999483" y="2559265"/>
              <a:ext cx="2963316" cy="3378842"/>
              <a:chOff x="960983" y="2438401"/>
              <a:chExt cx="2286000" cy="3378842"/>
            </a:xfrm>
          </p:grpSpPr>
          <p:sp>
            <p:nvSpPr>
              <p:cNvPr id="47" name="圆角矩形 3">
                <a:extLst>
                  <a:ext uri="{FF2B5EF4-FFF2-40B4-BE49-F238E27FC236}">
                    <a16:creationId xmlns:a16="http://schemas.microsoft.com/office/drawing/2014/main" id="{E0892CE9-B465-1597-D114-726C4C7FB73C}"/>
                  </a:ext>
                </a:extLst>
              </p:cNvPr>
              <p:cNvSpPr/>
              <p:nvPr/>
            </p:nvSpPr>
            <p:spPr>
              <a:xfrm>
                <a:off x="960983" y="2438401"/>
                <a:ext cx="2286000" cy="3378842"/>
              </a:xfrm>
              <a:prstGeom prst="roundRect">
                <a:avLst>
                  <a:gd name="adj" fmla="val 700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6">
                <a:extLst>
                  <a:ext uri="{FF2B5EF4-FFF2-40B4-BE49-F238E27FC236}">
                    <a16:creationId xmlns:a16="http://schemas.microsoft.com/office/drawing/2014/main" id="{4B023E11-654A-0BBF-2745-78802D4F66CB}"/>
                  </a:ext>
                </a:extLst>
              </p:cNvPr>
              <p:cNvSpPr/>
              <p:nvPr/>
            </p:nvSpPr>
            <p:spPr>
              <a:xfrm>
                <a:off x="1238670" y="4490763"/>
                <a:ext cx="1802572" cy="951775"/>
              </a:xfrm>
              <a:prstGeom prst="roundRect">
                <a:avLst>
                  <a:gd name="adj" fmla="val 20000"/>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p>
                <a:pPr algn="ctr" defTabSz="913765"/>
                <a:r>
                  <a:rPr lang="en-US" altLang="zh-CN" sz="1600" b="1" dirty="0">
                    <a:solidFill>
                      <a:schemeClr val="bg1"/>
                    </a:solidFill>
                  </a:rPr>
                  <a:t>1. </a:t>
                </a:r>
                <a:r>
                  <a:rPr lang="zh-CN" altLang="en-US" sz="1600" b="1" dirty="0">
                    <a:solidFill>
                      <a:schemeClr val="bg1"/>
                    </a:solidFill>
                  </a:rPr>
                  <a:t>商品价格是影响客户选购商品的主要因素</a:t>
                </a:r>
              </a:p>
            </p:txBody>
          </p:sp>
        </p:grpSp>
        <p:grpSp>
          <p:nvGrpSpPr>
            <p:cNvPr id="11" name="组合 10">
              <a:extLst>
                <a:ext uri="{FF2B5EF4-FFF2-40B4-BE49-F238E27FC236}">
                  <a16:creationId xmlns:a16="http://schemas.microsoft.com/office/drawing/2014/main" id="{5FF955C5-4FA1-EC3C-A1C6-19DEB58B7BC7}"/>
                </a:ext>
              </a:extLst>
            </p:cNvPr>
            <p:cNvGrpSpPr/>
            <p:nvPr/>
          </p:nvGrpSpPr>
          <p:grpSpPr>
            <a:xfrm>
              <a:off x="2063323" y="3007323"/>
              <a:ext cx="835637" cy="1216841"/>
              <a:chOff x="6460463" y="1195364"/>
              <a:chExt cx="517741" cy="753926"/>
            </a:xfrm>
            <a:solidFill>
              <a:schemeClr val="accent1"/>
            </a:solidFill>
          </p:grpSpPr>
          <p:sp>
            <p:nvSpPr>
              <p:cNvPr id="22" name="任意多边形 76">
                <a:extLst>
                  <a:ext uri="{FF2B5EF4-FFF2-40B4-BE49-F238E27FC236}">
                    <a16:creationId xmlns:a16="http://schemas.microsoft.com/office/drawing/2014/main" id="{8435EA88-AA99-E0BC-1E4F-734D0DD4DEAA}"/>
                  </a:ext>
                </a:extLst>
              </p:cNvPr>
              <p:cNvSpPr/>
              <p:nvPr/>
            </p:nvSpPr>
            <p:spPr>
              <a:xfrm>
                <a:off x="6460463" y="1296109"/>
                <a:ext cx="448989" cy="653181"/>
              </a:xfrm>
              <a:custGeom>
                <a:avLst/>
                <a:gdLst>
                  <a:gd name="connsiteX0" fmla="*/ 13205 w 448989"/>
                  <a:gd name="connsiteY0" fmla="*/ 653050 h 653181"/>
                  <a:gd name="connsiteX1" fmla="*/ 5489 w 448989"/>
                  <a:gd name="connsiteY1" fmla="*/ 650573 h 653181"/>
                  <a:gd name="connsiteX2" fmla="*/ -892 w 448989"/>
                  <a:gd name="connsiteY2" fmla="*/ 638096 h 653181"/>
                  <a:gd name="connsiteX3" fmla="*/ 11110 w 448989"/>
                  <a:gd name="connsiteY3" fmla="*/ 489982 h 653181"/>
                  <a:gd name="connsiteX4" fmla="*/ 15968 w 448989"/>
                  <a:gd name="connsiteY4" fmla="*/ 470932 h 653181"/>
                  <a:gd name="connsiteX5" fmla="*/ 16729 w 448989"/>
                  <a:gd name="connsiteY5" fmla="*/ 468741 h 653181"/>
                  <a:gd name="connsiteX6" fmla="*/ 17301 w 448989"/>
                  <a:gd name="connsiteY6" fmla="*/ 467693 h 653181"/>
                  <a:gd name="connsiteX7" fmla="*/ 301241 w 448989"/>
                  <a:gd name="connsiteY7" fmla="*/ 2778 h 653181"/>
                  <a:gd name="connsiteX8" fmla="*/ 309718 w 448989"/>
                  <a:gd name="connsiteY8" fmla="*/ 778 h 653181"/>
                  <a:gd name="connsiteX9" fmla="*/ 445068 w 448989"/>
                  <a:gd name="connsiteY9" fmla="*/ 83360 h 653181"/>
                  <a:gd name="connsiteX10" fmla="*/ 447163 w 448989"/>
                  <a:gd name="connsiteY10" fmla="*/ 91837 h 653181"/>
                  <a:gd name="connsiteX11" fmla="*/ 162557 w 448989"/>
                  <a:gd name="connsiteY11" fmla="*/ 557800 h 653181"/>
                  <a:gd name="connsiteX12" fmla="*/ 160842 w 448989"/>
                  <a:gd name="connsiteY12" fmla="*/ 559610 h 653181"/>
                  <a:gd name="connsiteX13" fmla="*/ 146460 w 448989"/>
                  <a:gd name="connsiteY13" fmla="*/ 572278 h 653181"/>
                  <a:gd name="connsiteX14" fmla="*/ 20158 w 448989"/>
                  <a:gd name="connsiteY14" fmla="*/ 650573 h 653181"/>
                  <a:gd name="connsiteX15" fmla="*/ 13205 w 448989"/>
                  <a:gd name="connsiteY15" fmla="*/ 653050 h 653181"/>
                  <a:gd name="connsiteX16" fmla="*/ 28635 w 448989"/>
                  <a:gd name="connsiteY16" fmla="*/ 473027 h 653181"/>
                  <a:gd name="connsiteX17" fmla="*/ 28635 w 448989"/>
                  <a:gd name="connsiteY17" fmla="*/ 473599 h 653181"/>
                  <a:gd name="connsiteX18" fmla="*/ 23396 w 448989"/>
                  <a:gd name="connsiteY18" fmla="*/ 491411 h 653181"/>
                  <a:gd name="connsiteX19" fmla="*/ 11395 w 448989"/>
                  <a:gd name="connsiteY19" fmla="*/ 639524 h 653181"/>
                  <a:gd name="connsiteX20" fmla="*/ 11395 w 448989"/>
                  <a:gd name="connsiteY20" fmla="*/ 640477 h 653181"/>
                  <a:gd name="connsiteX21" fmla="*/ 12633 w 448989"/>
                  <a:gd name="connsiteY21" fmla="*/ 641048 h 653181"/>
                  <a:gd name="connsiteX22" fmla="*/ 12633 w 448989"/>
                  <a:gd name="connsiteY22" fmla="*/ 641048 h 653181"/>
                  <a:gd name="connsiteX23" fmla="*/ 139125 w 448989"/>
                  <a:gd name="connsiteY23" fmla="*/ 562562 h 653181"/>
                  <a:gd name="connsiteX24" fmla="*/ 152556 w 448989"/>
                  <a:gd name="connsiteY24" fmla="*/ 549799 h 653181"/>
                  <a:gd name="connsiteX25" fmla="*/ 152556 w 448989"/>
                  <a:gd name="connsiteY25" fmla="*/ 549799 h 653181"/>
                  <a:gd name="connsiteX26" fmla="*/ 432210 w 448989"/>
                  <a:gd name="connsiteY26" fmla="*/ 91932 h 653181"/>
                  <a:gd name="connsiteX27" fmla="*/ 307432 w 448989"/>
                  <a:gd name="connsiteY27" fmla="*/ 15732 h 653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8989" h="653181">
                    <a:moveTo>
                      <a:pt x="13205" y="653050"/>
                    </a:moveTo>
                    <a:cubicBezTo>
                      <a:pt x="10442" y="653050"/>
                      <a:pt x="7776" y="652183"/>
                      <a:pt x="5489" y="650573"/>
                    </a:cubicBezTo>
                    <a:cubicBezTo>
                      <a:pt x="1108" y="648002"/>
                      <a:pt x="-1369" y="643144"/>
                      <a:pt x="-892" y="638096"/>
                    </a:cubicBezTo>
                    <a:lnTo>
                      <a:pt x="11110" y="489982"/>
                    </a:lnTo>
                    <a:cubicBezTo>
                      <a:pt x="11585" y="483400"/>
                      <a:pt x="13300" y="476952"/>
                      <a:pt x="15968" y="470932"/>
                    </a:cubicBezTo>
                    <a:cubicBezTo>
                      <a:pt x="16063" y="470151"/>
                      <a:pt x="16252" y="469398"/>
                      <a:pt x="16729" y="468741"/>
                    </a:cubicBezTo>
                    <a:lnTo>
                      <a:pt x="17301" y="467693"/>
                    </a:lnTo>
                    <a:lnTo>
                      <a:pt x="301241" y="2778"/>
                    </a:lnTo>
                    <a:cubicBezTo>
                      <a:pt x="303051" y="-98"/>
                      <a:pt x="306860" y="-994"/>
                      <a:pt x="309718" y="778"/>
                    </a:cubicBezTo>
                    <a:lnTo>
                      <a:pt x="445068" y="83360"/>
                    </a:lnTo>
                    <a:cubicBezTo>
                      <a:pt x="448021" y="85131"/>
                      <a:pt x="448878" y="88913"/>
                      <a:pt x="447163" y="91837"/>
                    </a:cubicBezTo>
                    <a:lnTo>
                      <a:pt x="162557" y="557800"/>
                    </a:lnTo>
                    <a:cubicBezTo>
                      <a:pt x="162176" y="558533"/>
                      <a:pt x="161509" y="559152"/>
                      <a:pt x="160842" y="559610"/>
                    </a:cubicBezTo>
                    <a:cubicBezTo>
                      <a:pt x="156842" y="564610"/>
                      <a:pt x="151888" y="568897"/>
                      <a:pt x="146460" y="572278"/>
                    </a:cubicBezTo>
                    <a:lnTo>
                      <a:pt x="20158" y="650573"/>
                    </a:lnTo>
                    <a:cubicBezTo>
                      <a:pt x="18158" y="652069"/>
                      <a:pt x="15682" y="652936"/>
                      <a:pt x="13205" y="653050"/>
                    </a:cubicBezTo>
                    <a:close/>
                    <a:moveTo>
                      <a:pt x="28635" y="473027"/>
                    </a:moveTo>
                    <a:lnTo>
                      <a:pt x="28635" y="473599"/>
                    </a:lnTo>
                    <a:cubicBezTo>
                      <a:pt x="25682" y="479123"/>
                      <a:pt x="23968" y="485181"/>
                      <a:pt x="23396" y="491411"/>
                    </a:cubicBezTo>
                    <a:lnTo>
                      <a:pt x="11395" y="639524"/>
                    </a:lnTo>
                    <a:cubicBezTo>
                      <a:pt x="11205" y="639810"/>
                      <a:pt x="11205" y="640191"/>
                      <a:pt x="11395" y="640477"/>
                    </a:cubicBezTo>
                    <a:lnTo>
                      <a:pt x="12633" y="641048"/>
                    </a:lnTo>
                    <a:lnTo>
                      <a:pt x="12633" y="641048"/>
                    </a:lnTo>
                    <a:lnTo>
                      <a:pt x="139125" y="562562"/>
                    </a:lnTo>
                    <a:cubicBezTo>
                      <a:pt x="144460" y="559305"/>
                      <a:pt x="149032" y="554961"/>
                      <a:pt x="152556" y="549799"/>
                    </a:cubicBezTo>
                    <a:lnTo>
                      <a:pt x="152556" y="549799"/>
                    </a:lnTo>
                    <a:lnTo>
                      <a:pt x="432210" y="91932"/>
                    </a:lnTo>
                    <a:lnTo>
                      <a:pt x="307432" y="15732"/>
                    </a:lnTo>
                    <a:close/>
                  </a:path>
                </a:pathLst>
              </a:custGeom>
              <a:grpFill/>
              <a:ln w="9525" cap="flat">
                <a:noFill/>
                <a:prstDash val="solid"/>
                <a:miter/>
              </a:ln>
            </p:spPr>
            <p:txBody>
              <a:bodyPr rtlCol="0" anchor="ctr"/>
              <a:lstStyle/>
              <a:p>
                <a:endParaRPr lang="zh-CN" altLang="en-US"/>
              </a:p>
            </p:txBody>
          </p:sp>
          <p:sp>
            <p:nvSpPr>
              <p:cNvPr id="23" name="任意多边形 77">
                <a:extLst>
                  <a:ext uri="{FF2B5EF4-FFF2-40B4-BE49-F238E27FC236}">
                    <a16:creationId xmlns:a16="http://schemas.microsoft.com/office/drawing/2014/main" id="{2EC1651C-4DD6-AFE0-32DE-BF31B3D1EB48}"/>
                  </a:ext>
                </a:extLst>
              </p:cNvPr>
              <p:cNvSpPr/>
              <p:nvPr/>
            </p:nvSpPr>
            <p:spPr>
              <a:xfrm>
                <a:off x="6786402" y="1195364"/>
                <a:ext cx="178435" cy="156327"/>
              </a:xfrm>
              <a:custGeom>
                <a:avLst/>
                <a:gdLst>
                  <a:gd name="connsiteX0" fmla="*/ 139704 w 178435"/>
                  <a:gd name="connsiteY0" fmla="*/ 156196 h 156327"/>
                  <a:gd name="connsiteX1" fmla="*/ 136465 w 178435"/>
                  <a:gd name="connsiteY1" fmla="*/ 155244 h 156327"/>
                  <a:gd name="connsiteX2" fmla="*/ 1973 w 178435"/>
                  <a:gd name="connsiteY2" fmla="*/ 73138 h 156327"/>
                  <a:gd name="connsiteX3" fmla="*/ -29 w 178435"/>
                  <a:gd name="connsiteY3" fmla="*/ 64661 h 156327"/>
                  <a:gd name="connsiteX4" fmla="*/ 25690 w 178435"/>
                  <a:gd name="connsiteY4" fmla="*/ 22465 h 156327"/>
                  <a:gd name="connsiteX5" fmla="*/ 90079 w 178435"/>
                  <a:gd name="connsiteY5" fmla="*/ 6654 h 156327"/>
                  <a:gd name="connsiteX6" fmla="*/ 90364 w 178435"/>
                  <a:gd name="connsiteY6" fmla="*/ 6844 h 156327"/>
                  <a:gd name="connsiteX7" fmla="*/ 155134 w 178435"/>
                  <a:gd name="connsiteY7" fmla="*/ 46278 h 156327"/>
                  <a:gd name="connsiteX8" fmla="*/ 170755 w 178435"/>
                  <a:gd name="connsiteY8" fmla="*/ 111048 h 156327"/>
                  <a:gd name="connsiteX9" fmla="*/ 145037 w 178435"/>
                  <a:gd name="connsiteY9" fmla="*/ 153243 h 156327"/>
                  <a:gd name="connsiteX10" fmla="*/ 139704 w 178435"/>
                  <a:gd name="connsiteY10" fmla="*/ 156196 h 156327"/>
                  <a:gd name="connsiteX11" fmla="*/ 13783 w 178435"/>
                  <a:gd name="connsiteY11" fmla="*/ 65804 h 156327"/>
                  <a:gd name="connsiteX12" fmla="*/ 137608 w 178435"/>
                  <a:gd name="connsiteY12" fmla="*/ 141432 h 156327"/>
                  <a:gd name="connsiteX13" fmla="*/ 160087 w 178435"/>
                  <a:gd name="connsiteY13" fmla="*/ 104571 h 156327"/>
                  <a:gd name="connsiteX14" fmla="*/ 148562 w 178435"/>
                  <a:gd name="connsiteY14" fmla="*/ 56946 h 156327"/>
                  <a:gd name="connsiteX15" fmla="*/ 83792 w 178435"/>
                  <a:gd name="connsiteY15" fmla="*/ 17512 h 156327"/>
                  <a:gd name="connsiteX16" fmla="*/ 36358 w 178435"/>
                  <a:gd name="connsiteY16" fmla="*/ 28752 h 156327"/>
                  <a:gd name="connsiteX17" fmla="*/ 36167 w 178435"/>
                  <a:gd name="connsiteY17" fmla="*/ 29037 h 15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435" h="156327">
                    <a:moveTo>
                      <a:pt x="139704" y="156196"/>
                    </a:moveTo>
                    <a:cubicBezTo>
                      <a:pt x="138561" y="156196"/>
                      <a:pt x="137418" y="155863"/>
                      <a:pt x="136465" y="155244"/>
                    </a:cubicBezTo>
                    <a:lnTo>
                      <a:pt x="1973" y="73138"/>
                    </a:lnTo>
                    <a:cubicBezTo>
                      <a:pt x="-885" y="71338"/>
                      <a:pt x="-1838" y="67556"/>
                      <a:pt x="-29" y="64661"/>
                    </a:cubicBezTo>
                    <a:lnTo>
                      <a:pt x="25690" y="22465"/>
                    </a:lnTo>
                    <a:cubicBezTo>
                      <a:pt x="39119" y="329"/>
                      <a:pt x="67885" y="-6758"/>
                      <a:pt x="90079" y="6654"/>
                    </a:cubicBezTo>
                    <a:cubicBezTo>
                      <a:pt x="90174" y="6711"/>
                      <a:pt x="90268" y="6777"/>
                      <a:pt x="90364" y="6844"/>
                    </a:cubicBezTo>
                    <a:lnTo>
                      <a:pt x="155134" y="46278"/>
                    </a:lnTo>
                    <a:cubicBezTo>
                      <a:pt x="177137" y="60022"/>
                      <a:pt x="183995" y="88807"/>
                      <a:pt x="170755" y="111048"/>
                    </a:cubicBezTo>
                    <a:lnTo>
                      <a:pt x="145037" y="153243"/>
                    </a:lnTo>
                    <a:cubicBezTo>
                      <a:pt x="143894" y="155072"/>
                      <a:pt x="141894" y="156177"/>
                      <a:pt x="139704" y="156196"/>
                    </a:cubicBezTo>
                    <a:close/>
                    <a:moveTo>
                      <a:pt x="13783" y="65804"/>
                    </a:moveTo>
                    <a:lnTo>
                      <a:pt x="137608" y="141432"/>
                    </a:lnTo>
                    <a:lnTo>
                      <a:pt x="160087" y="104571"/>
                    </a:lnTo>
                    <a:cubicBezTo>
                      <a:pt x="169994" y="88226"/>
                      <a:pt x="164850" y="66956"/>
                      <a:pt x="148562" y="56946"/>
                    </a:cubicBezTo>
                    <a:lnTo>
                      <a:pt x="83792" y="17512"/>
                    </a:lnTo>
                    <a:cubicBezTo>
                      <a:pt x="67600" y="7511"/>
                      <a:pt x="46358" y="12540"/>
                      <a:pt x="36358" y="28752"/>
                    </a:cubicBezTo>
                    <a:cubicBezTo>
                      <a:pt x="36262" y="28847"/>
                      <a:pt x="36262" y="28942"/>
                      <a:pt x="36167" y="29037"/>
                    </a:cubicBezTo>
                    <a:close/>
                  </a:path>
                </a:pathLst>
              </a:custGeom>
              <a:grpFill/>
              <a:ln w="9525" cap="flat">
                <a:noFill/>
                <a:prstDash val="solid"/>
                <a:miter/>
              </a:ln>
            </p:spPr>
            <p:txBody>
              <a:bodyPr rtlCol="0" anchor="ctr"/>
              <a:lstStyle/>
              <a:p>
                <a:endParaRPr lang="zh-CN" altLang="en-US"/>
              </a:p>
            </p:txBody>
          </p:sp>
          <p:sp>
            <p:nvSpPr>
              <p:cNvPr id="24" name="任意多边形 78">
                <a:extLst>
                  <a:ext uri="{FF2B5EF4-FFF2-40B4-BE49-F238E27FC236}">
                    <a16:creationId xmlns:a16="http://schemas.microsoft.com/office/drawing/2014/main" id="{5C6F3B16-3A30-5D6D-5F7A-1EBE10B73101}"/>
                  </a:ext>
                </a:extLst>
              </p:cNvPr>
              <p:cNvSpPr/>
              <p:nvPr/>
            </p:nvSpPr>
            <p:spPr>
              <a:xfrm>
                <a:off x="6761873" y="1256852"/>
                <a:ext cx="171750" cy="134559"/>
              </a:xfrm>
              <a:custGeom>
                <a:avLst/>
                <a:gdLst>
                  <a:gd name="connsiteX0" fmla="*/ 140420 w 171750"/>
                  <a:gd name="connsiteY0" fmla="*/ 134427 h 134559"/>
                  <a:gd name="connsiteX1" fmla="*/ 137181 w 171750"/>
                  <a:gd name="connsiteY1" fmla="*/ 133570 h 134559"/>
                  <a:gd name="connsiteX2" fmla="*/ 2021 w 171750"/>
                  <a:gd name="connsiteY2" fmla="*/ 50988 h 134559"/>
                  <a:gd name="connsiteX3" fmla="*/ -74 w 171750"/>
                  <a:gd name="connsiteY3" fmla="*/ 42416 h 134559"/>
                  <a:gd name="connsiteX4" fmla="*/ 24120 w 171750"/>
                  <a:gd name="connsiteY4" fmla="*/ 2887 h 134559"/>
                  <a:gd name="connsiteX5" fmla="*/ 27929 w 171750"/>
                  <a:gd name="connsiteY5" fmla="*/ 30 h 134559"/>
                  <a:gd name="connsiteX6" fmla="*/ 32597 w 171750"/>
                  <a:gd name="connsiteY6" fmla="*/ 792 h 134559"/>
                  <a:gd name="connsiteX7" fmla="*/ 167852 w 171750"/>
                  <a:gd name="connsiteY7" fmla="*/ 83373 h 134559"/>
                  <a:gd name="connsiteX8" fmla="*/ 170614 w 171750"/>
                  <a:gd name="connsiteY8" fmla="*/ 87183 h 134559"/>
                  <a:gd name="connsiteX9" fmla="*/ 169947 w 171750"/>
                  <a:gd name="connsiteY9" fmla="*/ 91946 h 134559"/>
                  <a:gd name="connsiteX10" fmla="*/ 145753 w 171750"/>
                  <a:gd name="connsiteY10" fmla="*/ 131475 h 134559"/>
                  <a:gd name="connsiteX11" fmla="*/ 141849 w 171750"/>
                  <a:gd name="connsiteY11" fmla="*/ 134237 h 134559"/>
                  <a:gd name="connsiteX12" fmla="*/ 13737 w 171750"/>
                  <a:gd name="connsiteY12" fmla="*/ 43654 h 134559"/>
                  <a:gd name="connsiteX13" fmla="*/ 138324 w 171750"/>
                  <a:gd name="connsiteY13" fmla="*/ 119854 h 134559"/>
                  <a:gd name="connsiteX14" fmla="*/ 156136 w 171750"/>
                  <a:gd name="connsiteY14" fmla="*/ 91279 h 134559"/>
                  <a:gd name="connsiteX15" fmla="*/ 31453 w 171750"/>
                  <a:gd name="connsiteY15" fmla="*/ 15079 h 13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0" h="134559">
                    <a:moveTo>
                      <a:pt x="140420" y="134427"/>
                    </a:moveTo>
                    <a:cubicBezTo>
                      <a:pt x="139277" y="134437"/>
                      <a:pt x="138134" y="134142"/>
                      <a:pt x="137181" y="133570"/>
                    </a:cubicBezTo>
                    <a:lnTo>
                      <a:pt x="2021" y="50988"/>
                    </a:lnTo>
                    <a:cubicBezTo>
                      <a:pt x="-931" y="49188"/>
                      <a:pt x="-1789" y="45369"/>
                      <a:pt x="-74" y="42416"/>
                    </a:cubicBezTo>
                    <a:lnTo>
                      <a:pt x="24120" y="2887"/>
                    </a:lnTo>
                    <a:cubicBezTo>
                      <a:pt x="24977" y="1458"/>
                      <a:pt x="26310" y="430"/>
                      <a:pt x="27929" y="30"/>
                    </a:cubicBezTo>
                    <a:cubicBezTo>
                      <a:pt x="29548" y="-342"/>
                      <a:pt x="31168" y="-66"/>
                      <a:pt x="32597" y="792"/>
                    </a:cubicBezTo>
                    <a:lnTo>
                      <a:pt x="167852" y="83373"/>
                    </a:lnTo>
                    <a:cubicBezTo>
                      <a:pt x="169281" y="84231"/>
                      <a:pt x="170233" y="85602"/>
                      <a:pt x="170614" y="87183"/>
                    </a:cubicBezTo>
                    <a:cubicBezTo>
                      <a:pt x="170994" y="88793"/>
                      <a:pt x="170804" y="90508"/>
                      <a:pt x="169947" y="91946"/>
                    </a:cubicBezTo>
                    <a:lnTo>
                      <a:pt x="145753" y="131475"/>
                    </a:lnTo>
                    <a:cubicBezTo>
                      <a:pt x="144896" y="132884"/>
                      <a:pt x="143467" y="133884"/>
                      <a:pt x="141849" y="134237"/>
                    </a:cubicBezTo>
                    <a:close/>
                    <a:moveTo>
                      <a:pt x="13737" y="43654"/>
                    </a:moveTo>
                    <a:lnTo>
                      <a:pt x="138324" y="119854"/>
                    </a:lnTo>
                    <a:lnTo>
                      <a:pt x="156136" y="91279"/>
                    </a:lnTo>
                    <a:lnTo>
                      <a:pt x="31453" y="15079"/>
                    </a:lnTo>
                    <a:close/>
                  </a:path>
                </a:pathLst>
              </a:custGeom>
              <a:grpFill/>
              <a:ln w="9525" cap="flat">
                <a:noFill/>
                <a:prstDash val="solid"/>
                <a:miter/>
              </a:ln>
            </p:spPr>
            <p:txBody>
              <a:bodyPr rtlCol="0" anchor="ctr"/>
              <a:lstStyle/>
              <a:p>
                <a:endParaRPr lang="zh-CN" altLang="en-US"/>
              </a:p>
            </p:txBody>
          </p:sp>
          <p:sp>
            <p:nvSpPr>
              <p:cNvPr id="25" name="任意多边形 79">
                <a:extLst>
                  <a:ext uri="{FF2B5EF4-FFF2-40B4-BE49-F238E27FC236}">
                    <a16:creationId xmlns:a16="http://schemas.microsoft.com/office/drawing/2014/main" id="{0C2B5A7F-F435-67DD-A5DF-B92C7A749BD9}"/>
                  </a:ext>
                </a:extLst>
              </p:cNvPr>
              <p:cNvSpPr/>
              <p:nvPr/>
            </p:nvSpPr>
            <p:spPr>
              <a:xfrm>
                <a:off x="6465482" y="1848171"/>
                <a:ext cx="88571" cy="58828"/>
              </a:xfrm>
              <a:custGeom>
                <a:avLst/>
                <a:gdLst>
                  <a:gd name="connsiteX0" fmla="*/ 81433 w 88571"/>
                  <a:gd name="connsiteY0" fmla="*/ 58696 h 58828"/>
                  <a:gd name="connsiteX1" fmla="*/ 78195 w 88571"/>
                  <a:gd name="connsiteY1" fmla="*/ 57839 h 58828"/>
                  <a:gd name="connsiteX2" fmla="*/ 1995 w 88571"/>
                  <a:gd name="connsiteY2" fmla="*/ 11357 h 58828"/>
                  <a:gd name="connsiteX3" fmla="*/ -5 w 88571"/>
                  <a:gd name="connsiteY3" fmla="*/ 2832 h 58828"/>
                  <a:gd name="connsiteX4" fmla="*/ 8472 w 88571"/>
                  <a:gd name="connsiteY4" fmla="*/ 784 h 58828"/>
                  <a:gd name="connsiteX5" fmla="*/ 84672 w 88571"/>
                  <a:gd name="connsiteY5" fmla="*/ 47266 h 58828"/>
                  <a:gd name="connsiteX6" fmla="*/ 86767 w 88571"/>
                  <a:gd name="connsiteY6" fmla="*/ 55639 h 58828"/>
                  <a:gd name="connsiteX7" fmla="*/ 86672 w 88571"/>
                  <a:gd name="connsiteY7" fmla="*/ 55743 h 58828"/>
                  <a:gd name="connsiteX8" fmla="*/ 81433 w 88571"/>
                  <a:gd name="connsiteY8" fmla="*/ 58696 h 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71" h="58828">
                    <a:moveTo>
                      <a:pt x="81433" y="58696"/>
                    </a:moveTo>
                    <a:cubicBezTo>
                      <a:pt x="80290" y="58706"/>
                      <a:pt x="79147" y="58410"/>
                      <a:pt x="78195" y="57839"/>
                    </a:cubicBezTo>
                    <a:lnTo>
                      <a:pt x="1995" y="11357"/>
                    </a:lnTo>
                    <a:cubicBezTo>
                      <a:pt x="-958" y="9566"/>
                      <a:pt x="-1816" y="5756"/>
                      <a:pt x="-5" y="2832"/>
                    </a:cubicBezTo>
                    <a:cubicBezTo>
                      <a:pt x="1709" y="-92"/>
                      <a:pt x="5519" y="-1006"/>
                      <a:pt x="8472" y="784"/>
                    </a:cubicBezTo>
                    <a:lnTo>
                      <a:pt x="84672" y="47266"/>
                    </a:lnTo>
                    <a:cubicBezTo>
                      <a:pt x="87529" y="49009"/>
                      <a:pt x="88482" y="52753"/>
                      <a:pt x="86767" y="55639"/>
                    </a:cubicBezTo>
                    <a:cubicBezTo>
                      <a:pt x="86672" y="55667"/>
                      <a:pt x="86672" y="55705"/>
                      <a:pt x="86672" y="55743"/>
                    </a:cubicBezTo>
                    <a:cubicBezTo>
                      <a:pt x="85529" y="57582"/>
                      <a:pt x="83625" y="58706"/>
                      <a:pt x="81433" y="58696"/>
                    </a:cubicBezTo>
                    <a:close/>
                  </a:path>
                </a:pathLst>
              </a:custGeom>
              <a:grpFill/>
              <a:ln w="9525" cap="flat">
                <a:noFill/>
                <a:prstDash val="solid"/>
                <a:miter/>
              </a:ln>
            </p:spPr>
            <p:txBody>
              <a:bodyPr rtlCol="0" anchor="ctr"/>
              <a:lstStyle/>
              <a:p>
                <a:endParaRPr lang="zh-CN" altLang="en-US"/>
              </a:p>
            </p:txBody>
          </p:sp>
          <p:sp>
            <p:nvSpPr>
              <p:cNvPr id="26" name="任意多边形 80">
                <a:extLst>
                  <a:ext uri="{FF2B5EF4-FFF2-40B4-BE49-F238E27FC236}">
                    <a16:creationId xmlns:a16="http://schemas.microsoft.com/office/drawing/2014/main" id="{6DE97D6F-6E9A-1BD2-0F0C-8735BFA1466D}"/>
                  </a:ext>
                </a:extLst>
              </p:cNvPr>
              <p:cNvSpPr/>
              <p:nvPr/>
            </p:nvSpPr>
            <p:spPr>
              <a:xfrm>
                <a:off x="6477503" y="1766440"/>
                <a:ext cx="144530" cy="93048"/>
              </a:xfrm>
              <a:custGeom>
                <a:avLst/>
                <a:gdLst>
                  <a:gd name="connsiteX0" fmla="*/ 136944 w 144530"/>
                  <a:gd name="connsiteY0" fmla="*/ 92898 h 93048"/>
                  <a:gd name="connsiteX1" fmla="*/ 133705 w 144530"/>
                  <a:gd name="connsiteY1" fmla="*/ 91946 h 93048"/>
                  <a:gd name="connsiteX2" fmla="*/ 2070 w 144530"/>
                  <a:gd name="connsiteY2" fmla="*/ 11364 h 93048"/>
                  <a:gd name="connsiteX3" fmla="*/ -121 w 144530"/>
                  <a:gd name="connsiteY3" fmla="*/ 3020 h 93048"/>
                  <a:gd name="connsiteX4" fmla="*/ -25 w 144530"/>
                  <a:gd name="connsiteY4" fmla="*/ 2887 h 93048"/>
                  <a:gd name="connsiteX5" fmla="*/ 8452 w 144530"/>
                  <a:gd name="connsiteY5" fmla="*/ 744 h 93048"/>
                  <a:gd name="connsiteX6" fmla="*/ 8547 w 144530"/>
                  <a:gd name="connsiteY6" fmla="*/ 791 h 93048"/>
                  <a:gd name="connsiteX7" fmla="*/ 140659 w 144530"/>
                  <a:gd name="connsiteY7" fmla="*/ 81373 h 93048"/>
                  <a:gd name="connsiteX8" fmla="*/ 142659 w 144530"/>
                  <a:gd name="connsiteY8" fmla="*/ 89945 h 93048"/>
                  <a:gd name="connsiteX9" fmla="*/ 136944 w 144530"/>
                  <a:gd name="connsiteY9" fmla="*/ 92898 h 9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0" h="93048">
                    <a:moveTo>
                      <a:pt x="136944" y="92898"/>
                    </a:moveTo>
                    <a:cubicBezTo>
                      <a:pt x="135801" y="92908"/>
                      <a:pt x="134658" y="92574"/>
                      <a:pt x="133705" y="91946"/>
                    </a:cubicBezTo>
                    <a:lnTo>
                      <a:pt x="2070" y="11364"/>
                    </a:lnTo>
                    <a:cubicBezTo>
                      <a:pt x="-788" y="9659"/>
                      <a:pt x="-1836" y="5925"/>
                      <a:pt x="-121" y="3020"/>
                    </a:cubicBezTo>
                    <a:cubicBezTo>
                      <a:pt x="-121" y="2973"/>
                      <a:pt x="-25" y="2934"/>
                      <a:pt x="-25" y="2887"/>
                    </a:cubicBezTo>
                    <a:cubicBezTo>
                      <a:pt x="1689" y="-47"/>
                      <a:pt x="5499" y="-1009"/>
                      <a:pt x="8452" y="744"/>
                    </a:cubicBezTo>
                    <a:cubicBezTo>
                      <a:pt x="8452" y="753"/>
                      <a:pt x="8547" y="772"/>
                      <a:pt x="8547" y="791"/>
                    </a:cubicBezTo>
                    <a:lnTo>
                      <a:pt x="140659" y="81373"/>
                    </a:lnTo>
                    <a:cubicBezTo>
                      <a:pt x="143516" y="83211"/>
                      <a:pt x="144468" y="87021"/>
                      <a:pt x="142659" y="89945"/>
                    </a:cubicBezTo>
                    <a:cubicBezTo>
                      <a:pt x="141516" y="91936"/>
                      <a:pt x="139230" y="93079"/>
                      <a:pt x="136944" y="92898"/>
                    </a:cubicBezTo>
                    <a:close/>
                  </a:path>
                </a:pathLst>
              </a:custGeom>
              <a:grpFill/>
              <a:ln w="9525" cap="flat">
                <a:noFill/>
                <a:prstDash val="solid"/>
                <a:miter/>
              </a:ln>
            </p:spPr>
            <p:txBody>
              <a:bodyPr rtlCol="0" anchor="ctr"/>
              <a:lstStyle/>
              <a:p>
                <a:endParaRPr lang="zh-CN" altLang="en-US"/>
              </a:p>
            </p:txBody>
          </p:sp>
          <p:sp>
            <p:nvSpPr>
              <p:cNvPr id="27" name="任意多边形 81">
                <a:extLst>
                  <a:ext uri="{FF2B5EF4-FFF2-40B4-BE49-F238E27FC236}">
                    <a16:creationId xmlns:a16="http://schemas.microsoft.com/office/drawing/2014/main" id="{CC9ECE15-7598-3643-8163-116261727BE2}"/>
                  </a:ext>
                </a:extLst>
              </p:cNvPr>
              <p:cNvSpPr/>
              <p:nvPr/>
            </p:nvSpPr>
            <p:spPr>
              <a:xfrm>
                <a:off x="6509126" y="1317159"/>
                <a:ext cx="298954" cy="481256"/>
              </a:xfrm>
              <a:custGeom>
                <a:avLst/>
                <a:gdLst>
                  <a:gd name="connsiteX0" fmla="*/ 5309 w 298954"/>
                  <a:gd name="connsiteY0" fmla="*/ 481124 h 481256"/>
                  <a:gd name="connsiteX1" fmla="*/ 2069 w 298954"/>
                  <a:gd name="connsiteY1" fmla="*/ 480171 h 481256"/>
                  <a:gd name="connsiteX2" fmla="*/ -121 w 298954"/>
                  <a:gd name="connsiteY2" fmla="*/ 471827 h 481256"/>
                  <a:gd name="connsiteX3" fmla="*/ -26 w 298954"/>
                  <a:gd name="connsiteY3" fmla="*/ 471694 h 481256"/>
                  <a:gd name="connsiteX4" fmla="*/ 286487 w 298954"/>
                  <a:gd name="connsiteY4" fmla="*/ 2778 h 481256"/>
                  <a:gd name="connsiteX5" fmla="*/ 294963 w 298954"/>
                  <a:gd name="connsiteY5" fmla="*/ 778 h 481256"/>
                  <a:gd name="connsiteX6" fmla="*/ 297155 w 298954"/>
                  <a:gd name="connsiteY6" fmla="*/ 9122 h 481256"/>
                  <a:gd name="connsiteX7" fmla="*/ 297059 w 298954"/>
                  <a:gd name="connsiteY7" fmla="*/ 9255 h 481256"/>
                  <a:gd name="connsiteX8" fmla="*/ 10547 w 298954"/>
                  <a:gd name="connsiteY8" fmla="*/ 478171 h 481256"/>
                  <a:gd name="connsiteX9" fmla="*/ 5309 w 298954"/>
                  <a:gd name="connsiteY9" fmla="*/ 481124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8954" h="481256">
                    <a:moveTo>
                      <a:pt x="5309" y="481124"/>
                    </a:moveTo>
                    <a:cubicBezTo>
                      <a:pt x="4166" y="481143"/>
                      <a:pt x="3023" y="480809"/>
                      <a:pt x="2069" y="480171"/>
                    </a:cubicBezTo>
                    <a:cubicBezTo>
                      <a:pt x="-788" y="478466"/>
                      <a:pt x="-1835" y="474732"/>
                      <a:pt x="-121" y="471827"/>
                    </a:cubicBezTo>
                    <a:cubicBezTo>
                      <a:pt x="-121" y="471779"/>
                      <a:pt x="-26" y="471741"/>
                      <a:pt x="-26" y="471694"/>
                    </a:cubicBezTo>
                    <a:lnTo>
                      <a:pt x="286487" y="2778"/>
                    </a:lnTo>
                    <a:cubicBezTo>
                      <a:pt x="288296" y="-99"/>
                      <a:pt x="292106" y="-994"/>
                      <a:pt x="294963" y="778"/>
                    </a:cubicBezTo>
                    <a:cubicBezTo>
                      <a:pt x="297916" y="2483"/>
                      <a:pt x="298869" y="6217"/>
                      <a:pt x="297155" y="9122"/>
                    </a:cubicBezTo>
                    <a:cubicBezTo>
                      <a:pt x="297155" y="9169"/>
                      <a:pt x="297059" y="9207"/>
                      <a:pt x="297059" y="9255"/>
                    </a:cubicBezTo>
                    <a:lnTo>
                      <a:pt x="10547" y="478171"/>
                    </a:lnTo>
                    <a:cubicBezTo>
                      <a:pt x="9404" y="480009"/>
                      <a:pt x="7499" y="481133"/>
                      <a:pt x="5309" y="481124"/>
                    </a:cubicBezTo>
                    <a:close/>
                  </a:path>
                </a:pathLst>
              </a:custGeom>
              <a:grpFill/>
              <a:ln w="9525" cap="flat">
                <a:noFill/>
                <a:prstDash val="solid"/>
                <a:miter/>
              </a:ln>
            </p:spPr>
            <p:txBody>
              <a:bodyPr rtlCol="0" anchor="ctr"/>
              <a:lstStyle/>
              <a:p>
                <a:endParaRPr lang="zh-CN" altLang="en-US"/>
              </a:p>
            </p:txBody>
          </p:sp>
          <p:sp>
            <p:nvSpPr>
              <p:cNvPr id="28" name="任意多边形 82">
                <a:extLst>
                  <a:ext uri="{FF2B5EF4-FFF2-40B4-BE49-F238E27FC236}">
                    <a16:creationId xmlns:a16="http://schemas.microsoft.com/office/drawing/2014/main" id="{59DA0479-9B6A-5D77-EAD9-8A3B3CD0E358}"/>
                  </a:ext>
                </a:extLst>
              </p:cNvPr>
              <p:cNvSpPr/>
              <p:nvPr/>
            </p:nvSpPr>
            <p:spPr>
              <a:xfrm>
                <a:off x="6464236" y="1935574"/>
                <a:ext cx="513968" cy="12382"/>
              </a:xfrm>
              <a:custGeom>
                <a:avLst/>
                <a:gdLst>
                  <a:gd name="connsiteX0" fmla="*/ 506827 w 513968"/>
                  <a:gd name="connsiteY0" fmla="*/ 12251 h 12382"/>
                  <a:gd name="connsiteX1" fmla="*/ 5240 w 513968"/>
                  <a:gd name="connsiteY1" fmla="*/ 12251 h 12382"/>
                  <a:gd name="connsiteX2" fmla="*/ -950 w 513968"/>
                  <a:gd name="connsiteY2" fmla="*/ 6059 h 12382"/>
                  <a:gd name="connsiteX3" fmla="*/ 5240 w 513968"/>
                  <a:gd name="connsiteY3" fmla="*/ -132 h 12382"/>
                  <a:gd name="connsiteX4" fmla="*/ 506827 w 513968"/>
                  <a:gd name="connsiteY4" fmla="*/ -132 h 12382"/>
                  <a:gd name="connsiteX5" fmla="*/ 513019 w 513968"/>
                  <a:gd name="connsiteY5" fmla="*/ 6059 h 12382"/>
                  <a:gd name="connsiteX6" fmla="*/ 506827 w 513968"/>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968" h="12382">
                    <a:moveTo>
                      <a:pt x="506827" y="12251"/>
                    </a:moveTo>
                    <a:lnTo>
                      <a:pt x="5240" y="12251"/>
                    </a:lnTo>
                    <a:cubicBezTo>
                      <a:pt x="1811" y="12251"/>
                      <a:pt x="-950" y="9479"/>
                      <a:pt x="-950" y="6059"/>
                    </a:cubicBezTo>
                    <a:cubicBezTo>
                      <a:pt x="-950" y="2640"/>
                      <a:pt x="1811" y="-132"/>
                      <a:pt x="5240" y="-132"/>
                    </a:cubicBezTo>
                    <a:lnTo>
                      <a:pt x="506827" y="-132"/>
                    </a:lnTo>
                    <a:cubicBezTo>
                      <a:pt x="510256" y="-132"/>
                      <a:pt x="513019" y="2640"/>
                      <a:pt x="513019" y="6059"/>
                    </a:cubicBezTo>
                    <a:cubicBezTo>
                      <a:pt x="513019" y="9479"/>
                      <a:pt x="510256" y="12251"/>
                      <a:pt x="506827" y="12251"/>
                    </a:cubicBezTo>
                    <a:close/>
                  </a:path>
                </a:pathLst>
              </a:custGeom>
              <a:grpFill/>
              <a:ln w="9525" cap="flat">
                <a:noFill/>
                <a:prstDash val="solid"/>
                <a:miter/>
              </a:ln>
            </p:spPr>
            <p:txBody>
              <a:bodyPr rtlCol="0" anchor="ctr"/>
              <a:lstStyle/>
              <a:p>
                <a:endParaRPr lang="zh-CN" altLang="en-US"/>
              </a:p>
            </p:txBody>
          </p:sp>
        </p:grpSp>
      </p:grpSp>
      <p:grpSp>
        <p:nvGrpSpPr>
          <p:cNvPr id="42" name="组合 41">
            <a:extLst>
              <a:ext uri="{FF2B5EF4-FFF2-40B4-BE49-F238E27FC236}">
                <a16:creationId xmlns:a16="http://schemas.microsoft.com/office/drawing/2014/main" id="{2ABD8CAA-0C6B-4151-B095-B841A47FCCFF}"/>
              </a:ext>
            </a:extLst>
          </p:cNvPr>
          <p:cNvGrpSpPr/>
          <p:nvPr/>
        </p:nvGrpSpPr>
        <p:grpSpPr>
          <a:xfrm>
            <a:off x="5031826" y="2146370"/>
            <a:ext cx="2723258" cy="2993135"/>
            <a:chOff x="4632118" y="2534781"/>
            <a:chExt cx="2963317" cy="3378842"/>
          </a:xfrm>
        </p:grpSpPr>
        <p:grpSp>
          <p:nvGrpSpPr>
            <p:cNvPr id="8" name="组合 7">
              <a:extLst>
                <a:ext uri="{FF2B5EF4-FFF2-40B4-BE49-F238E27FC236}">
                  <a16:creationId xmlns:a16="http://schemas.microsoft.com/office/drawing/2014/main" id="{84AF2B6B-5EBA-9593-D024-B14942852723}"/>
                </a:ext>
              </a:extLst>
            </p:cNvPr>
            <p:cNvGrpSpPr/>
            <p:nvPr/>
          </p:nvGrpSpPr>
          <p:grpSpPr>
            <a:xfrm>
              <a:off x="4632118" y="2534781"/>
              <a:ext cx="2963317" cy="3378842"/>
              <a:chOff x="977016" y="2413917"/>
              <a:chExt cx="2286000" cy="3378842"/>
            </a:xfrm>
          </p:grpSpPr>
          <p:sp>
            <p:nvSpPr>
              <p:cNvPr id="44" name="圆角矩形 14">
                <a:extLst>
                  <a:ext uri="{FF2B5EF4-FFF2-40B4-BE49-F238E27FC236}">
                    <a16:creationId xmlns:a16="http://schemas.microsoft.com/office/drawing/2014/main" id="{9EEF481D-3D6A-43B3-F4A3-88964E6F4C2C}"/>
                  </a:ext>
                </a:extLst>
              </p:cNvPr>
              <p:cNvSpPr/>
              <p:nvPr/>
            </p:nvSpPr>
            <p:spPr>
              <a:xfrm>
                <a:off x="977016" y="2413917"/>
                <a:ext cx="2286000" cy="3378842"/>
              </a:xfrm>
              <a:prstGeom prst="roundRect">
                <a:avLst>
                  <a:gd name="adj" fmla="val 7000"/>
                </a:avLst>
              </a:pr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16">
                <a:extLst>
                  <a:ext uri="{FF2B5EF4-FFF2-40B4-BE49-F238E27FC236}">
                    <a16:creationId xmlns:a16="http://schemas.microsoft.com/office/drawing/2014/main" id="{1062B838-F11C-8E3F-EFE0-ADDAAF97AE6A}"/>
                  </a:ext>
                </a:extLst>
              </p:cNvPr>
              <p:cNvSpPr/>
              <p:nvPr/>
            </p:nvSpPr>
            <p:spPr>
              <a:xfrm>
                <a:off x="1238670" y="4490764"/>
                <a:ext cx="1746441" cy="1011784"/>
              </a:xfrm>
              <a:prstGeom prst="roundRect">
                <a:avLst>
                  <a:gd name="adj" fmla="val 20000"/>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1600" b="1" dirty="0">
                    <a:solidFill>
                      <a:schemeClr val="bg1"/>
                    </a:solidFill>
                  </a:rPr>
                  <a:t>2. </a:t>
                </a:r>
                <a:r>
                  <a:rPr lang="zh-CN" altLang="en-US" sz="1600" b="1" dirty="0">
                    <a:solidFill>
                      <a:schemeClr val="bg1"/>
                    </a:solidFill>
                  </a:rPr>
                  <a:t>商品价格是营销组合中的重要因素</a:t>
                </a:r>
                <a:endParaRPr lang="en-US" altLang="zh-CN" sz="1600" b="1" dirty="0">
                  <a:solidFill>
                    <a:schemeClr val="bg1"/>
                  </a:solidFill>
                </a:endParaRPr>
              </a:p>
            </p:txBody>
          </p:sp>
        </p:grpSp>
        <p:grpSp>
          <p:nvGrpSpPr>
            <p:cNvPr id="12" name="组合 11">
              <a:extLst>
                <a:ext uri="{FF2B5EF4-FFF2-40B4-BE49-F238E27FC236}">
                  <a16:creationId xmlns:a16="http://schemas.microsoft.com/office/drawing/2014/main" id="{D7F399A8-2668-3C0F-4387-84420F0BBA7F}"/>
                </a:ext>
              </a:extLst>
            </p:cNvPr>
            <p:cNvGrpSpPr/>
            <p:nvPr/>
          </p:nvGrpSpPr>
          <p:grpSpPr>
            <a:xfrm>
              <a:off x="5858549" y="3007244"/>
              <a:ext cx="551904" cy="1216958"/>
              <a:chOff x="4071650" y="1195291"/>
              <a:chExt cx="341947" cy="753999"/>
            </a:xfrm>
            <a:solidFill>
              <a:schemeClr val="accent6"/>
            </a:solidFill>
          </p:grpSpPr>
          <p:sp>
            <p:nvSpPr>
              <p:cNvPr id="13" name="任意多边形 83">
                <a:extLst>
                  <a:ext uri="{FF2B5EF4-FFF2-40B4-BE49-F238E27FC236}">
                    <a16:creationId xmlns:a16="http://schemas.microsoft.com/office/drawing/2014/main" id="{3ECF8497-58CE-2A1F-2A1E-47D61EF39C41}"/>
                  </a:ext>
                </a:extLst>
              </p:cNvPr>
              <p:cNvSpPr/>
              <p:nvPr/>
            </p:nvSpPr>
            <p:spPr>
              <a:xfrm>
                <a:off x="4071650" y="1195291"/>
                <a:ext cx="341947" cy="341947"/>
              </a:xfrm>
              <a:custGeom>
                <a:avLst/>
                <a:gdLst>
                  <a:gd name="connsiteX0" fmla="*/ 170310 w 341947"/>
                  <a:gd name="connsiteY0" fmla="*/ 341816 h 341947"/>
                  <a:gd name="connsiteX1" fmla="*/ -950 w 341947"/>
                  <a:gd name="connsiteY1" fmla="*/ 171128 h 341947"/>
                  <a:gd name="connsiteX2" fmla="*/ 169739 w 341947"/>
                  <a:gd name="connsiteY2" fmla="*/ -131 h 341947"/>
                  <a:gd name="connsiteX3" fmla="*/ 340998 w 341947"/>
                  <a:gd name="connsiteY3" fmla="*/ 170556 h 341947"/>
                  <a:gd name="connsiteX4" fmla="*/ 340998 w 341947"/>
                  <a:gd name="connsiteY4" fmla="*/ 170937 h 341947"/>
                  <a:gd name="connsiteX5" fmla="*/ 170310 w 341947"/>
                  <a:gd name="connsiteY5" fmla="*/ 341816 h 341947"/>
                  <a:gd name="connsiteX6" fmla="*/ 170310 w 341947"/>
                  <a:gd name="connsiteY6" fmla="*/ 12346 h 341947"/>
                  <a:gd name="connsiteX7" fmla="*/ 11623 w 341947"/>
                  <a:gd name="connsiteY7" fmla="*/ 170842 h 341947"/>
                  <a:gd name="connsiteX8" fmla="*/ 170119 w 341947"/>
                  <a:gd name="connsiteY8" fmla="*/ 329529 h 341947"/>
                  <a:gd name="connsiteX9" fmla="*/ 328806 w 341947"/>
                  <a:gd name="connsiteY9" fmla="*/ 171033 h 341947"/>
                  <a:gd name="connsiteX10" fmla="*/ 328806 w 341947"/>
                  <a:gd name="connsiteY10" fmla="*/ 170937 h 341947"/>
                  <a:gd name="connsiteX11" fmla="*/ 170310 w 341947"/>
                  <a:gd name="connsiteY11" fmla="*/ 12346 h 34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947" h="341947">
                    <a:moveTo>
                      <a:pt x="170310" y="341816"/>
                    </a:moveTo>
                    <a:cubicBezTo>
                      <a:pt x="75888" y="341978"/>
                      <a:pt x="-788" y="265559"/>
                      <a:pt x="-950" y="171128"/>
                    </a:cubicBezTo>
                    <a:cubicBezTo>
                      <a:pt x="-1111" y="76707"/>
                      <a:pt x="75317" y="30"/>
                      <a:pt x="169739" y="-131"/>
                    </a:cubicBezTo>
                    <a:cubicBezTo>
                      <a:pt x="264169" y="-293"/>
                      <a:pt x="340836" y="76135"/>
                      <a:pt x="340998" y="170556"/>
                    </a:cubicBezTo>
                    <a:cubicBezTo>
                      <a:pt x="340998" y="170680"/>
                      <a:pt x="340998" y="170814"/>
                      <a:pt x="340998" y="170937"/>
                    </a:cubicBezTo>
                    <a:cubicBezTo>
                      <a:pt x="340683" y="265111"/>
                      <a:pt x="264474" y="341397"/>
                      <a:pt x="170310" y="341816"/>
                    </a:cubicBezTo>
                    <a:close/>
                    <a:moveTo>
                      <a:pt x="170310" y="12346"/>
                    </a:moveTo>
                    <a:cubicBezTo>
                      <a:pt x="82718" y="12289"/>
                      <a:pt x="11681" y="83250"/>
                      <a:pt x="11623" y="170842"/>
                    </a:cubicBezTo>
                    <a:cubicBezTo>
                      <a:pt x="11576" y="258434"/>
                      <a:pt x="82537" y="329472"/>
                      <a:pt x="170119" y="329529"/>
                    </a:cubicBezTo>
                    <a:cubicBezTo>
                      <a:pt x="257711" y="329586"/>
                      <a:pt x="328759" y="258625"/>
                      <a:pt x="328806" y="171033"/>
                    </a:cubicBezTo>
                    <a:cubicBezTo>
                      <a:pt x="328806" y="171004"/>
                      <a:pt x="328806" y="170966"/>
                      <a:pt x="328806" y="170937"/>
                    </a:cubicBezTo>
                    <a:cubicBezTo>
                      <a:pt x="328701" y="83431"/>
                      <a:pt x="257816" y="12508"/>
                      <a:pt x="170310" y="12346"/>
                    </a:cubicBezTo>
                    <a:close/>
                  </a:path>
                </a:pathLst>
              </a:custGeom>
              <a:grpFill/>
              <a:ln w="9525" cap="flat">
                <a:noFill/>
                <a:prstDash val="solid"/>
                <a:miter/>
              </a:ln>
            </p:spPr>
            <p:txBody>
              <a:bodyPr rtlCol="0" anchor="ctr"/>
              <a:lstStyle/>
              <a:p>
                <a:endParaRPr lang="zh-CN" altLang="en-US"/>
              </a:p>
            </p:txBody>
          </p:sp>
          <p:sp>
            <p:nvSpPr>
              <p:cNvPr id="14" name="任意多边形 84">
                <a:extLst>
                  <a:ext uri="{FF2B5EF4-FFF2-40B4-BE49-F238E27FC236}">
                    <a16:creationId xmlns:a16="http://schemas.microsoft.com/office/drawing/2014/main" id="{660FA19E-32AD-0095-6883-0463E7683185}"/>
                  </a:ext>
                </a:extLst>
              </p:cNvPr>
              <p:cNvSpPr/>
              <p:nvPr/>
            </p:nvSpPr>
            <p:spPr>
              <a:xfrm>
                <a:off x="4255007" y="1592918"/>
                <a:ext cx="107544" cy="127105"/>
              </a:xfrm>
              <a:custGeom>
                <a:avLst/>
                <a:gdLst>
                  <a:gd name="connsiteX0" fmla="*/ 5241 w 107544"/>
                  <a:gd name="connsiteY0" fmla="*/ 126973 h 127105"/>
                  <a:gd name="connsiteX1" fmla="*/ -950 w 107544"/>
                  <a:gd name="connsiteY1" fmla="*/ 120782 h 127105"/>
                  <a:gd name="connsiteX2" fmla="*/ 5241 w 107544"/>
                  <a:gd name="connsiteY2" fmla="*/ 114591 h 127105"/>
                  <a:gd name="connsiteX3" fmla="*/ 68011 w 107544"/>
                  <a:gd name="connsiteY3" fmla="*/ 88016 h 127105"/>
                  <a:gd name="connsiteX4" fmla="*/ 94681 w 107544"/>
                  <a:gd name="connsiteY4" fmla="*/ 12673 h 127105"/>
                  <a:gd name="connsiteX5" fmla="*/ 19434 w 107544"/>
                  <a:gd name="connsiteY5" fmla="*/ 39915 h 127105"/>
                  <a:gd name="connsiteX6" fmla="*/ 10671 w 107544"/>
                  <a:gd name="connsiteY6" fmla="*/ 50297 h 127105"/>
                  <a:gd name="connsiteX7" fmla="*/ 2022 w 107544"/>
                  <a:gd name="connsiteY7" fmla="*/ 51640 h 127105"/>
                  <a:gd name="connsiteX8" fmla="*/ 2003 w 107544"/>
                  <a:gd name="connsiteY8" fmla="*/ 51631 h 127105"/>
                  <a:gd name="connsiteX9" fmla="*/ 546 w 107544"/>
                  <a:gd name="connsiteY9" fmla="*/ 43134 h 127105"/>
                  <a:gd name="connsiteX10" fmla="*/ 670 w 107544"/>
                  <a:gd name="connsiteY10" fmla="*/ 42963 h 127105"/>
                  <a:gd name="connsiteX11" fmla="*/ 10195 w 107544"/>
                  <a:gd name="connsiteY11" fmla="*/ 31152 h 127105"/>
                  <a:gd name="connsiteX12" fmla="*/ 100872 w 107544"/>
                  <a:gd name="connsiteY12" fmla="*/ 862 h 127105"/>
                  <a:gd name="connsiteX13" fmla="*/ 106301 w 107544"/>
                  <a:gd name="connsiteY13" fmla="*/ 6672 h 127105"/>
                  <a:gd name="connsiteX14" fmla="*/ 76107 w 107544"/>
                  <a:gd name="connsiteY14" fmla="*/ 96969 h 127105"/>
                  <a:gd name="connsiteX15" fmla="*/ 5813 w 107544"/>
                  <a:gd name="connsiteY15" fmla="*/ 126973 h 12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44" h="127105">
                    <a:moveTo>
                      <a:pt x="5241" y="126973"/>
                    </a:moveTo>
                    <a:cubicBezTo>
                      <a:pt x="1822" y="126973"/>
                      <a:pt x="-950" y="124202"/>
                      <a:pt x="-950" y="120782"/>
                    </a:cubicBezTo>
                    <a:cubicBezTo>
                      <a:pt x="-950" y="117363"/>
                      <a:pt x="1822" y="114591"/>
                      <a:pt x="5241" y="114591"/>
                    </a:cubicBezTo>
                    <a:cubicBezTo>
                      <a:pt x="28539" y="112981"/>
                      <a:pt x="50637" y="103627"/>
                      <a:pt x="68011" y="88016"/>
                    </a:cubicBezTo>
                    <a:cubicBezTo>
                      <a:pt x="87071" y="67747"/>
                      <a:pt x="96739" y="40420"/>
                      <a:pt x="94681" y="12673"/>
                    </a:cubicBezTo>
                    <a:cubicBezTo>
                      <a:pt x="66811" y="10263"/>
                      <a:pt x="39303" y="20227"/>
                      <a:pt x="19434" y="39915"/>
                    </a:cubicBezTo>
                    <a:cubicBezTo>
                      <a:pt x="16252" y="43144"/>
                      <a:pt x="13319" y="46620"/>
                      <a:pt x="10671" y="50297"/>
                    </a:cubicBezTo>
                    <a:cubicBezTo>
                      <a:pt x="8651" y="53059"/>
                      <a:pt x="4784" y="53659"/>
                      <a:pt x="2022" y="51640"/>
                    </a:cubicBezTo>
                    <a:cubicBezTo>
                      <a:pt x="2012" y="51640"/>
                      <a:pt x="2012" y="51631"/>
                      <a:pt x="2003" y="51631"/>
                    </a:cubicBezTo>
                    <a:cubicBezTo>
                      <a:pt x="-750" y="49687"/>
                      <a:pt x="-1398" y="45887"/>
                      <a:pt x="546" y="43134"/>
                    </a:cubicBezTo>
                    <a:cubicBezTo>
                      <a:pt x="583" y="43077"/>
                      <a:pt x="631" y="43020"/>
                      <a:pt x="670" y="42963"/>
                    </a:cubicBezTo>
                    <a:cubicBezTo>
                      <a:pt x="3575" y="38810"/>
                      <a:pt x="6756" y="34867"/>
                      <a:pt x="10195" y="31152"/>
                    </a:cubicBezTo>
                    <a:cubicBezTo>
                      <a:pt x="34073" y="7511"/>
                      <a:pt x="67582" y="-3681"/>
                      <a:pt x="100872" y="862"/>
                    </a:cubicBezTo>
                    <a:cubicBezTo>
                      <a:pt x="103835" y="1262"/>
                      <a:pt x="106101" y="3691"/>
                      <a:pt x="106301" y="6672"/>
                    </a:cubicBezTo>
                    <a:cubicBezTo>
                      <a:pt x="108493" y="44201"/>
                      <a:pt x="98396" y="74586"/>
                      <a:pt x="76107" y="96969"/>
                    </a:cubicBezTo>
                    <a:cubicBezTo>
                      <a:pt x="56677" y="114524"/>
                      <a:pt x="31930" y="125078"/>
                      <a:pt x="5813" y="126973"/>
                    </a:cubicBezTo>
                    <a:close/>
                  </a:path>
                </a:pathLst>
              </a:custGeom>
              <a:grpFill/>
              <a:ln w="9525" cap="flat">
                <a:noFill/>
                <a:prstDash val="solid"/>
                <a:miter/>
              </a:ln>
            </p:spPr>
            <p:txBody>
              <a:bodyPr rtlCol="0" anchor="ctr"/>
              <a:lstStyle/>
              <a:p>
                <a:endParaRPr lang="zh-CN" altLang="en-US"/>
              </a:p>
            </p:txBody>
          </p:sp>
          <p:sp>
            <p:nvSpPr>
              <p:cNvPr id="15" name="任意多边形 85">
                <a:extLst>
                  <a:ext uri="{FF2B5EF4-FFF2-40B4-BE49-F238E27FC236}">
                    <a16:creationId xmlns:a16="http://schemas.microsoft.com/office/drawing/2014/main" id="{449795CE-D663-4CE7-5819-73C31B5F5603}"/>
                  </a:ext>
                </a:extLst>
              </p:cNvPr>
              <p:cNvSpPr/>
              <p:nvPr/>
            </p:nvSpPr>
            <p:spPr>
              <a:xfrm>
                <a:off x="4216907" y="1523680"/>
                <a:ext cx="50502" cy="217013"/>
              </a:xfrm>
              <a:custGeom>
                <a:avLst/>
                <a:gdLst>
                  <a:gd name="connsiteX0" fmla="*/ 43341 w 50502"/>
                  <a:gd name="connsiteY0" fmla="*/ 216881 h 217013"/>
                  <a:gd name="connsiteX1" fmla="*/ 5241 w 50502"/>
                  <a:gd name="connsiteY1" fmla="*/ 216881 h 217013"/>
                  <a:gd name="connsiteX2" fmla="*/ -950 w 50502"/>
                  <a:gd name="connsiteY2" fmla="*/ 210690 h 217013"/>
                  <a:gd name="connsiteX3" fmla="*/ -950 w 50502"/>
                  <a:gd name="connsiteY3" fmla="*/ 6093 h 217013"/>
                  <a:gd name="connsiteX4" fmla="*/ 1146 w 50502"/>
                  <a:gd name="connsiteY4" fmla="*/ 1426 h 217013"/>
                  <a:gd name="connsiteX5" fmla="*/ 5908 w 50502"/>
                  <a:gd name="connsiteY5" fmla="*/ -98 h 217013"/>
                  <a:gd name="connsiteX6" fmla="*/ 24958 w 50502"/>
                  <a:gd name="connsiteY6" fmla="*/ 950 h 217013"/>
                  <a:gd name="connsiteX7" fmla="*/ 42675 w 50502"/>
                  <a:gd name="connsiteY7" fmla="*/ 93 h 217013"/>
                  <a:gd name="connsiteX8" fmla="*/ 47437 w 50502"/>
                  <a:gd name="connsiteY8" fmla="*/ 1616 h 217013"/>
                  <a:gd name="connsiteX9" fmla="*/ 49533 w 50502"/>
                  <a:gd name="connsiteY9" fmla="*/ 6284 h 217013"/>
                  <a:gd name="connsiteX10" fmla="*/ 49533 w 50502"/>
                  <a:gd name="connsiteY10" fmla="*/ 210214 h 217013"/>
                  <a:gd name="connsiteX11" fmla="*/ 43837 w 50502"/>
                  <a:gd name="connsiteY11" fmla="*/ 216862 h 217013"/>
                  <a:gd name="connsiteX12" fmla="*/ 43341 w 50502"/>
                  <a:gd name="connsiteY12" fmla="*/ 216881 h 217013"/>
                  <a:gd name="connsiteX13" fmla="*/ 11528 w 50502"/>
                  <a:gd name="connsiteY13" fmla="*/ 204499 h 217013"/>
                  <a:gd name="connsiteX14" fmla="*/ 37150 w 50502"/>
                  <a:gd name="connsiteY14" fmla="*/ 204499 h 217013"/>
                  <a:gd name="connsiteX15" fmla="*/ 37150 w 50502"/>
                  <a:gd name="connsiteY15" fmla="*/ 12951 h 217013"/>
                  <a:gd name="connsiteX16" fmla="*/ 11528 w 50502"/>
                  <a:gd name="connsiteY16" fmla="*/ 12951 h 2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02" h="217013">
                    <a:moveTo>
                      <a:pt x="43341" y="216881"/>
                    </a:moveTo>
                    <a:lnTo>
                      <a:pt x="5241" y="216881"/>
                    </a:lnTo>
                    <a:cubicBezTo>
                      <a:pt x="1822" y="216881"/>
                      <a:pt x="-950" y="214110"/>
                      <a:pt x="-950" y="210690"/>
                    </a:cubicBezTo>
                    <a:lnTo>
                      <a:pt x="-950" y="6093"/>
                    </a:lnTo>
                    <a:cubicBezTo>
                      <a:pt x="-940" y="4312"/>
                      <a:pt x="-188" y="2617"/>
                      <a:pt x="1146" y="1426"/>
                    </a:cubicBezTo>
                    <a:cubicBezTo>
                      <a:pt x="2450" y="273"/>
                      <a:pt x="4175" y="-279"/>
                      <a:pt x="5908" y="-98"/>
                    </a:cubicBezTo>
                    <a:cubicBezTo>
                      <a:pt x="12233" y="607"/>
                      <a:pt x="18595" y="950"/>
                      <a:pt x="24958" y="950"/>
                    </a:cubicBezTo>
                    <a:cubicBezTo>
                      <a:pt x="30873" y="997"/>
                      <a:pt x="36788" y="712"/>
                      <a:pt x="42675" y="93"/>
                    </a:cubicBezTo>
                    <a:cubicBezTo>
                      <a:pt x="44408" y="-89"/>
                      <a:pt x="46132" y="464"/>
                      <a:pt x="47437" y="1616"/>
                    </a:cubicBezTo>
                    <a:cubicBezTo>
                      <a:pt x="48761" y="2807"/>
                      <a:pt x="49523" y="4503"/>
                      <a:pt x="49533" y="6284"/>
                    </a:cubicBezTo>
                    <a:lnTo>
                      <a:pt x="49533" y="210214"/>
                    </a:lnTo>
                    <a:cubicBezTo>
                      <a:pt x="49799" y="213624"/>
                      <a:pt x="47246" y="216596"/>
                      <a:pt x="43837" y="216862"/>
                    </a:cubicBezTo>
                    <a:cubicBezTo>
                      <a:pt x="43674" y="216872"/>
                      <a:pt x="43504" y="216881"/>
                      <a:pt x="43341" y="216881"/>
                    </a:cubicBezTo>
                    <a:close/>
                    <a:moveTo>
                      <a:pt x="11528" y="204499"/>
                    </a:moveTo>
                    <a:lnTo>
                      <a:pt x="37150" y="204499"/>
                    </a:lnTo>
                    <a:lnTo>
                      <a:pt x="37150" y="12951"/>
                    </a:lnTo>
                    <a:cubicBezTo>
                      <a:pt x="28616" y="13475"/>
                      <a:pt x="20063" y="13475"/>
                      <a:pt x="11528" y="12951"/>
                    </a:cubicBezTo>
                    <a:close/>
                  </a:path>
                </a:pathLst>
              </a:custGeom>
              <a:grpFill/>
              <a:ln w="9525" cap="flat">
                <a:noFill/>
                <a:prstDash val="solid"/>
                <a:miter/>
              </a:ln>
            </p:spPr>
            <p:txBody>
              <a:bodyPr rtlCol="0" anchor="ctr"/>
              <a:lstStyle/>
              <a:p>
                <a:endParaRPr lang="zh-CN" altLang="en-US"/>
              </a:p>
            </p:txBody>
          </p:sp>
          <p:sp>
            <p:nvSpPr>
              <p:cNvPr id="16" name="任意多边形 86">
                <a:extLst>
                  <a:ext uri="{FF2B5EF4-FFF2-40B4-BE49-F238E27FC236}">
                    <a16:creationId xmlns:a16="http://schemas.microsoft.com/office/drawing/2014/main" id="{9691BAAB-1302-5B25-6E80-4B4617D04F3F}"/>
                  </a:ext>
                </a:extLst>
              </p:cNvPr>
              <p:cNvSpPr/>
              <p:nvPr/>
            </p:nvSpPr>
            <p:spPr>
              <a:xfrm>
                <a:off x="4122224" y="1539670"/>
                <a:ext cx="107560" cy="127311"/>
              </a:xfrm>
              <a:custGeom>
                <a:avLst/>
                <a:gdLst>
                  <a:gd name="connsiteX0" fmla="*/ 99925 w 107560"/>
                  <a:gd name="connsiteY0" fmla="*/ 127167 h 127311"/>
                  <a:gd name="connsiteX1" fmla="*/ 99925 w 107560"/>
                  <a:gd name="connsiteY1" fmla="*/ 127167 h 127311"/>
                  <a:gd name="connsiteX2" fmla="*/ 29821 w 107560"/>
                  <a:gd name="connsiteY2" fmla="*/ 97164 h 127311"/>
                  <a:gd name="connsiteX3" fmla="*/ -659 w 107560"/>
                  <a:gd name="connsiteY3" fmla="*/ 6771 h 127311"/>
                  <a:gd name="connsiteX4" fmla="*/ 4675 w 107560"/>
                  <a:gd name="connsiteY4" fmla="*/ 866 h 127311"/>
                  <a:gd name="connsiteX5" fmla="*/ 95257 w 107560"/>
                  <a:gd name="connsiteY5" fmla="*/ 31155 h 127311"/>
                  <a:gd name="connsiteX6" fmla="*/ 105449 w 107560"/>
                  <a:gd name="connsiteY6" fmla="*/ 43062 h 127311"/>
                  <a:gd name="connsiteX7" fmla="*/ 103553 w 107560"/>
                  <a:gd name="connsiteY7" fmla="*/ 51615 h 127311"/>
                  <a:gd name="connsiteX8" fmla="*/ 95353 w 107560"/>
                  <a:gd name="connsiteY8" fmla="*/ 50205 h 127311"/>
                  <a:gd name="connsiteX9" fmla="*/ 86589 w 107560"/>
                  <a:gd name="connsiteY9" fmla="*/ 40014 h 127311"/>
                  <a:gd name="connsiteX10" fmla="*/ 11342 w 107560"/>
                  <a:gd name="connsiteY10" fmla="*/ 12677 h 127311"/>
                  <a:gd name="connsiteX11" fmla="*/ 38298 w 107560"/>
                  <a:gd name="connsiteY11" fmla="*/ 88115 h 127311"/>
                  <a:gd name="connsiteX12" fmla="*/ 100877 w 107560"/>
                  <a:gd name="connsiteY12" fmla="*/ 114690 h 127311"/>
                  <a:gd name="connsiteX13" fmla="*/ 106592 w 107560"/>
                  <a:gd name="connsiteY13" fmla="*/ 121319 h 127311"/>
                  <a:gd name="connsiteX14" fmla="*/ 106592 w 107560"/>
                  <a:gd name="connsiteY14" fmla="*/ 121357 h 127311"/>
                  <a:gd name="connsiteX15" fmla="*/ 99925 w 107560"/>
                  <a:gd name="connsiteY15" fmla="*/ 127167 h 12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60" h="127311">
                    <a:moveTo>
                      <a:pt x="99925" y="127167"/>
                    </a:moveTo>
                    <a:lnTo>
                      <a:pt x="99925" y="127167"/>
                    </a:lnTo>
                    <a:cubicBezTo>
                      <a:pt x="73864" y="125272"/>
                      <a:pt x="49185" y="114709"/>
                      <a:pt x="29821" y="97164"/>
                    </a:cubicBezTo>
                    <a:cubicBezTo>
                      <a:pt x="7342" y="74780"/>
                      <a:pt x="-2850" y="44395"/>
                      <a:pt x="-659" y="6771"/>
                    </a:cubicBezTo>
                    <a:cubicBezTo>
                      <a:pt x="-545" y="3771"/>
                      <a:pt x="1703" y="1275"/>
                      <a:pt x="4675" y="866"/>
                    </a:cubicBezTo>
                    <a:cubicBezTo>
                      <a:pt x="37936" y="-3687"/>
                      <a:pt x="71426" y="7505"/>
                      <a:pt x="95257" y="31155"/>
                    </a:cubicBezTo>
                    <a:cubicBezTo>
                      <a:pt x="99039" y="34775"/>
                      <a:pt x="102458" y="38766"/>
                      <a:pt x="105449" y="43062"/>
                    </a:cubicBezTo>
                    <a:cubicBezTo>
                      <a:pt x="107287" y="45948"/>
                      <a:pt x="106440" y="49777"/>
                      <a:pt x="103553" y="51615"/>
                    </a:cubicBezTo>
                    <a:cubicBezTo>
                      <a:pt x="100868" y="53329"/>
                      <a:pt x="97315" y="52720"/>
                      <a:pt x="95353" y="50205"/>
                    </a:cubicBezTo>
                    <a:cubicBezTo>
                      <a:pt x="92790" y="46519"/>
                      <a:pt x="89857" y="43100"/>
                      <a:pt x="86589" y="40014"/>
                    </a:cubicBezTo>
                    <a:cubicBezTo>
                      <a:pt x="66739" y="20287"/>
                      <a:pt x="39222" y="10296"/>
                      <a:pt x="11342" y="12677"/>
                    </a:cubicBezTo>
                    <a:cubicBezTo>
                      <a:pt x="9218" y="40509"/>
                      <a:pt x="19019" y="67931"/>
                      <a:pt x="38298" y="88115"/>
                    </a:cubicBezTo>
                    <a:cubicBezTo>
                      <a:pt x="55595" y="103726"/>
                      <a:pt x="77627" y="113080"/>
                      <a:pt x="100877" y="114690"/>
                    </a:cubicBezTo>
                    <a:cubicBezTo>
                      <a:pt x="104287" y="114937"/>
                      <a:pt x="106849" y="117909"/>
                      <a:pt x="106592" y="121319"/>
                    </a:cubicBezTo>
                    <a:cubicBezTo>
                      <a:pt x="106592" y="121329"/>
                      <a:pt x="106592" y="121348"/>
                      <a:pt x="106592" y="121357"/>
                    </a:cubicBezTo>
                    <a:cubicBezTo>
                      <a:pt x="106335" y="124796"/>
                      <a:pt x="103363" y="127386"/>
                      <a:pt x="99925" y="127167"/>
                    </a:cubicBezTo>
                    <a:close/>
                  </a:path>
                </a:pathLst>
              </a:custGeom>
              <a:grpFill/>
              <a:ln w="9525" cap="flat">
                <a:noFill/>
                <a:prstDash val="solid"/>
                <a:miter/>
              </a:ln>
            </p:spPr>
            <p:txBody>
              <a:bodyPr rtlCol="0" anchor="ctr"/>
              <a:lstStyle/>
              <a:p>
                <a:endParaRPr lang="zh-CN" altLang="en-US"/>
              </a:p>
            </p:txBody>
          </p:sp>
          <p:sp>
            <p:nvSpPr>
              <p:cNvPr id="17" name="任意多边形 87">
                <a:extLst>
                  <a:ext uri="{FF2B5EF4-FFF2-40B4-BE49-F238E27FC236}">
                    <a16:creationId xmlns:a16="http://schemas.microsoft.com/office/drawing/2014/main" id="{C8B6C486-4AC6-4D02-FC9C-B745C65E6821}"/>
                  </a:ext>
                </a:extLst>
              </p:cNvPr>
              <p:cNvSpPr/>
              <p:nvPr/>
            </p:nvSpPr>
            <p:spPr>
              <a:xfrm>
                <a:off x="4112512" y="1765839"/>
                <a:ext cx="260040" cy="183451"/>
              </a:xfrm>
              <a:custGeom>
                <a:avLst/>
                <a:gdLst>
                  <a:gd name="connsiteX0" fmla="*/ 219650 w 260040"/>
                  <a:gd name="connsiteY0" fmla="*/ 183320 h 183451"/>
                  <a:gd name="connsiteX1" fmla="*/ 38104 w 260040"/>
                  <a:gd name="connsiteY1" fmla="*/ 183320 h 183451"/>
                  <a:gd name="connsiteX2" fmla="*/ 24007 w 260040"/>
                  <a:gd name="connsiteY2" fmla="*/ 171699 h 183451"/>
                  <a:gd name="connsiteX3" fmla="*/ -949 w 260040"/>
                  <a:gd name="connsiteY3" fmla="*/ 6250 h 183451"/>
                  <a:gd name="connsiteX4" fmla="*/ 861 w 260040"/>
                  <a:gd name="connsiteY4" fmla="*/ 1773 h 183451"/>
                  <a:gd name="connsiteX5" fmla="*/ 5242 w 260040"/>
                  <a:gd name="connsiteY5" fmla="*/ -132 h 183451"/>
                  <a:gd name="connsiteX6" fmla="*/ 252892 w 260040"/>
                  <a:gd name="connsiteY6" fmla="*/ -132 h 183451"/>
                  <a:gd name="connsiteX7" fmla="*/ 257369 w 260040"/>
                  <a:gd name="connsiteY7" fmla="*/ 1773 h 183451"/>
                  <a:gd name="connsiteX8" fmla="*/ 259084 w 260040"/>
                  <a:gd name="connsiteY8" fmla="*/ 6250 h 183451"/>
                  <a:gd name="connsiteX9" fmla="*/ 234319 w 260040"/>
                  <a:gd name="connsiteY9" fmla="*/ 171223 h 183451"/>
                  <a:gd name="connsiteX10" fmla="*/ 219650 w 260040"/>
                  <a:gd name="connsiteY10" fmla="*/ 183320 h 183451"/>
                  <a:gd name="connsiteX11" fmla="*/ 11625 w 260040"/>
                  <a:gd name="connsiteY11" fmla="*/ 11870 h 183451"/>
                  <a:gd name="connsiteX12" fmla="*/ 35722 w 260040"/>
                  <a:gd name="connsiteY12" fmla="*/ 167413 h 183451"/>
                  <a:gd name="connsiteX13" fmla="*/ 38104 w 260040"/>
                  <a:gd name="connsiteY13" fmla="*/ 170556 h 183451"/>
                  <a:gd name="connsiteX14" fmla="*/ 219079 w 260040"/>
                  <a:gd name="connsiteY14" fmla="*/ 170556 h 183451"/>
                  <a:gd name="connsiteX15" fmla="*/ 222127 w 260040"/>
                  <a:gd name="connsiteY15" fmla="*/ 166937 h 183451"/>
                  <a:gd name="connsiteX16" fmla="*/ 246035 w 260040"/>
                  <a:gd name="connsiteY16" fmla="*/ 11870 h 18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040" h="183451">
                    <a:moveTo>
                      <a:pt x="219650" y="183320"/>
                    </a:moveTo>
                    <a:lnTo>
                      <a:pt x="38104" y="183320"/>
                    </a:lnTo>
                    <a:cubicBezTo>
                      <a:pt x="31379" y="182910"/>
                      <a:pt x="25693" y="178224"/>
                      <a:pt x="24007" y="171699"/>
                    </a:cubicBezTo>
                    <a:cubicBezTo>
                      <a:pt x="8729" y="117826"/>
                      <a:pt x="347" y="62228"/>
                      <a:pt x="-949" y="6250"/>
                    </a:cubicBezTo>
                    <a:cubicBezTo>
                      <a:pt x="-987" y="4574"/>
                      <a:pt x="-329" y="2954"/>
                      <a:pt x="861" y="1773"/>
                    </a:cubicBezTo>
                    <a:cubicBezTo>
                      <a:pt x="1994" y="564"/>
                      <a:pt x="3585" y="-132"/>
                      <a:pt x="5242" y="-132"/>
                    </a:cubicBezTo>
                    <a:lnTo>
                      <a:pt x="252892" y="-132"/>
                    </a:lnTo>
                    <a:cubicBezTo>
                      <a:pt x="254578" y="-132"/>
                      <a:pt x="256198" y="554"/>
                      <a:pt x="257369" y="1773"/>
                    </a:cubicBezTo>
                    <a:cubicBezTo>
                      <a:pt x="258541" y="2964"/>
                      <a:pt x="259160" y="4583"/>
                      <a:pt x="259084" y="6250"/>
                    </a:cubicBezTo>
                    <a:cubicBezTo>
                      <a:pt x="257912" y="62076"/>
                      <a:pt x="249587" y="117512"/>
                      <a:pt x="234319" y="171223"/>
                    </a:cubicBezTo>
                    <a:cubicBezTo>
                      <a:pt x="232166" y="177748"/>
                      <a:pt x="226461" y="182453"/>
                      <a:pt x="219650" y="183320"/>
                    </a:cubicBezTo>
                    <a:close/>
                    <a:moveTo>
                      <a:pt x="11625" y="11870"/>
                    </a:moveTo>
                    <a:cubicBezTo>
                      <a:pt x="13272" y="64505"/>
                      <a:pt x="21359" y="116749"/>
                      <a:pt x="35722" y="167413"/>
                    </a:cubicBezTo>
                    <a:cubicBezTo>
                      <a:pt x="36389" y="169318"/>
                      <a:pt x="37628" y="170556"/>
                      <a:pt x="38104" y="170556"/>
                    </a:cubicBezTo>
                    <a:lnTo>
                      <a:pt x="219079" y="170556"/>
                    </a:lnTo>
                    <a:cubicBezTo>
                      <a:pt x="220384" y="169623"/>
                      <a:pt x="221431" y="168385"/>
                      <a:pt x="222127" y="166937"/>
                    </a:cubicBezTo>
                    <a:cubicBezTo>
                      <a:pt x="236424" y="116426"/>
                      <a:pt x="244453" y="64343"/>
                      <a:pt x="246035" y="11870"/>
                    </a:cubicBezTo>
                    <a:close/>
                  </a:path>
                </a:pathLst>
              </a:custGeom>
              <a:grpFill/>
              <a:ln w="9525" cap="flat">
                <a:noFill/>
                <a:prstDash val="solid"/>
                <a:miter/>
              </a:ln>
            </p:spPr>
            <p:txBody>
              <a:bodyPr rtlCol="0" anchor="ctr"/>
              <a:lstStyle/>
              <a:p>
                <a:endParaRPr lang="zh-CN" altLang="en-US"/>
              </a:p>
            </p:txBody>
          </p:sp>
          <p:sp>
            <p:nvSpPr>
              <p:cNvPr id="18" name="任意多边形 88">
                <a:extLst>
                  <a:ext uri="{FF2B5EF4-FFF2-40B4-BE49-F238E27FC236}">
                    <a16:creationId xmlns:a16="http://schemas.microsoft.com/office/drawing/2014/main" id="{9932C8F9-4364-D891-0592-B3060B287746}"/>
                  </a:ext>
                </a:extLst>
              </p:cNvPr>
              <p:cNvSpPr/>
              <p:nvPr/>
            </p:nvSpPr>
            <p:spPr>
              <a:xfrm>
                <a:off x="4087748" y="1727834"/>
                <a:ext cx="308800" cy="50387"/>
              </a:xfrm>
              <a:custGeom>
                <a:avLst/>
                <a:gdLst>
                  <a:gd name="connsiteX0" fmla="*/ 286800 w 308800"/>
                  <a:gd name="connsiteY0" fmla="*/ 50256 h 50387"/>
                  <a:gd name="connsiteX1" fmla="*/ 20100 w 308800"/>
                  <a:gd name="connsiteY1" fmla="*/ 50256 h 50387"/>
                  <a:gd name="connsiteX2" fmla="*/ -950 w 308800"/>
                  <a:gd name="connsiteY2" fmla="*/ 25110 h 50387"/>
                  <a:gd name="connsiteX3" fmla="*/ 20100 w 308800"/>
                  <a:gd name="connsiteY3" fmla="*/ -132 h 50387"/>
                  <a:gd name="connsiteX4" fmla="*/ 286800 w 308800"/>
                  <a:gd name="connsiteY4" fmla="*/ -132 h 50387"/>
                  <a:gd name="connsiteX5" fmla="*/ 307851 w 308800"/>
                  <a:gd name="connsiteY5" fmla="*/ 25110 h 50387"/>
                  <a:gd name="connsiteX6" fmla="*/ 286800 w 308800"/>
                  <a:gd name="connsiteY6" fmla="*/ 50256 h 50387"/>
                  <a:gd name="connsiteX7" fmla="*/ 20100 w 308800"/>
                  <a:gd name="connsiteY7" fmla="*/ 12156 h 50387"/>
                  <a:gd name="connsiteX8" fmla="*/ 11433 w 308800"/>
                  <a:gd name="connsiteY8" fmla="*/ 25014 h 50387"/>
                  <a:gd name="connsiteX9" fmla="*/ 20100 w 308800"/>
                  <a:gd name="connsiteY9" fmla="*/ 37778 h 50387"/>
                  <a:gd name="connsiteX10" fmla="*/ 286800 w 308800"/>
                  <a:gd name="connsiteY10" fmla="*/ 37778 h 50387"/>
                  <a:gd name="connsiteX11" fmla="*/ 295468 w 308800"/>
                  <a:gd name="connsiteY11" fmla="*/ 25014 h 50387"/>
                  <a:gd name="connsiteX12" fmla="*/ 286800 w 308800"/>
                  <a:gd name="connsiteY12" fmla="*/ 12727 h 5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00" h="50387">
                    <a:moveTo>
                      <a:pt x="286800" y="50256"/>
                    </a:moveTo>
                    <a:lnTo>
                      <a:pt x="20100" y="50256"/>
                    </a:lnTo>
                    <a:cubicBezTo>
                      <a:pt x="7718" y="50256"/>
                      <a:pt x="-950" y="39969"/>
                      <a:pt x="-950" y="25110"/>
                    </a:cubicBezTo>
                    <a:cubicBezTo>
                      <a:pt x="-950" y="10251"/>
                      <a:pt x="7718" y="-132"/>
                      <a:pt x="20100" y="-132"/>
                    </a:cubicBezTo>
                    <a:lnTo>
                      <a:pt x="286800" y="-132"/>
                    </a:lnTo>
                    <a:cubicBezTo>
                      <a:pt x="299183" y="-132"/>
                      <a:pt x="307851" y="10251"/>
                      <a:pt x="307851" y="25110"/>
                    </a:cubicBezTo>
                    <a:cubicBezTo>
                      <a:pt x="307851" y="39969"/>
                      <a:pt x="299469" y="50256"/>
                      <a:pt x="286800" y="50256"/>
                    </a:cubicBezTo>
                    <a:close/>
                    <a:moveTo>
                      <a:pt x="20100" y="12156"/>
                    </a:moveTo>
                    <a:cubicBezTo>
                      <a:pt x="13719" y="12156"/>
                      <a:pt x="11433" y="18823"/>
                      <a:pt x="11433" y="25014"/>
                    </a:cubicBezTo>
                    <a:cubicBezTo>
                      <a:pt x="11433" y="31206"/>
                      <a:pt x="13719" y="37778"/>
                      <a:pt x="20100" y="37778"/>
                    </a:cubicBezTo>
                    <a:lnTo>
                      <a:pt x="286800" y="37778"/>
                    </a:lnTo>
                    <a:cubicBezTo>
                      <a:pt x="293182" y="37778"/>
                      <a:pt x="295468" y="31206"/>
                      <a:pt x="295468" y="25014"/>
                    </a:cubicBezTo>
                    <a:cubicBezTo>
                      <a:pt x="295468" y="18823"/>
                      <a:pt x="293468" y="12727"/>
                      <a:pt x="286800" y="12727"/>
                    </a:cubicBezTo>
                    <a:close/>
                  </a:path>
                </a:pathLst>
              </a:custGeom>
              <a:grpFill/>
              <a:ln w="9525" cap="flat">
                <a:noFill/>
                <a:prstDash val="solid"/>
                <a:miter/>
              </a:ln>
            </p:spPr>
            <p:txBody>
              <a:bodyPr rtlCol="0" anchor="ctr"/>
              <a:lstStyle/>
              <a:p>
                <a:endParaRPr lang="zh-CN" altLang="en-US"/>
              </a:p>
            </p:txBody>
          </p:sp>
          <p:sp>
            <p:nvSpPr>
              <p:cNvPr id="19" name="任意多边形 89">
                <a:extLst>
                  <a:ext uri="{FF2B5EF4-FFF2-40B4-BE49-F238E27FC236}">
                    <a16:creationId xmlns:a16="http://schemas.microsoft.com/office/drawing/2014/main" id="{5C8AA017-1A0F-FE3A-2069-6816DAB52B0B}"/>
                  </a:ext>
                </a:extLst>
              </p:cNvPr>
              <p:cNvSpPr/>
              <p:nvPr/>
            </p:nvSpPr>
            <p:spPr>
              <a:xfrm>
                <a:off x="4104988" y="1228438"/>
                <a:ext cx="275844" cy="275843"/>
              </a:xfrm>
              <a:custGeom>
                <a:avLst/>
                <a:gdLst>
                  <a:gd name="connsiteX0" fmla="*/ 136972 w 275844"/>
                  <a:gd name="connsiteY0" fmla="*/ 275712 h 275843"/>
                  <a:gd name="connsiteX1" fmla="*/ -950 w 275844"/>
                  <a:gd name="connsiteY1" fmla="*/ 137790 h 275843"/>
                  <a:gd name="connsiteX2" fmla="*/ 136972 w 275844"/>
                  <a:gd name="connsiteY2" fmla="*/ -132 h 275843"/>
                  <a:gd name="connsiteX3" fmla="*/ 274894 w 275844"/>
                  <a:gd name="connsiteY3" fmla="*/ 137790 h 275843"/>
                  <a:gd name="connsiteX4" fmla="*/ 136972 w 275844"/>
                  <a:gd name="connsiteY4" fmla="*/ 275712 h 275843"/>
                  <a:gd name="connsiteX5" fmla="*/ 136972 w 275844"/>
                  <a:gd name="connsiteY5" fmla="*/ 12346 h 275843"/>
                  <a:gd name="connsiteX6" fmla="*/ 11433 w 275844"/>
                  <a:gd name="connsiteY6" fmla="*/ 137886 h 275843"/>
                  <a:gd name="connsiteX7" fmla="*/ 136972 w 275844"/>
                  <a:gd name="connsiteY7" fmla="*/ 263425 h 275843"/>
                  <a:gd name="connsiteX8" fmla="*/ 262512 w 275844"/>
                  <a:gd name="connsiteY8" fmla="*/ 137886 h 275843"/>
                  <a:gd name="connsiteX9" fmla="*/ 262512 w 275844"/>
                  <a:gd name="connsiteY9" fmla="*/ 137790 h 275843"/>
                  <a:gd name="connsiteX10" fmla="*/ 137068 w 275844"/>
                  <a:gd name="connsiteY10" fmla="*/ 12346 h 275843"/>
                  <a:gd name="connsiteX11" fmla="*/ 136972 w 275844"/>
                  <a:gd name="connsiteY11" fmla="*/ 12346 h 27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44" h="275843">
                    <a:moveTo>
                      <a:pt x="136972" y="275712"/>
                    </a:moveTo>
                    <a:cubicBezTo>
                      <a:pt x="60801" y="275712"/>
                      <a:pt x="-950" y="213962"/>
                      <a:pt x="-950" y="137790"/>
                    </a:cubicBezTo>
                    <a:cubicBezTo>
                      <a:pt x="-950" y="61619"/>
                      <a:pt x="60801" y="-132"/>
                      <a:pt x="136972" y="-132"/>
                    </a:cubicBezTo>
                    <a:cubicBezTo>
                      <a:pt x="213144" y="-132"/>
                      <a:pt x="274894" y="61619"/>
                      <a:pt x="274894" y="137790"/>
                    </a:cubicBezTo>
                    <a:cubicBezTo>
                      <a:pt x="274846" y="213943"/>
                      <a:pt x="213125" y="275655"/>
                      <a:pt x="136972" y="275712"/>
                    </a:cubicBezTo>
                    <a:close/>
                    <a:moveTo>
                      <a:pt x="136972" y="12346"/>
                    </a:moveTo>
                    <a:cubicBezTo>
                      <a:pt x="67640" y="12346"/>
                      <a:pt x="11433" y="68553"/>
                      <a:pt x="11433" y="137886"/>
                    </a:cubicBezTo>
                    <a:cubicBezTo>
                      <a:pt x="11433" y="207218"/>
                      <a:pt x="67640" y="263425"/>
                      <a:pt x="136972" y="263425"/>
                    </a:cubicBezTo>
                    <a:cubicBezTo>
                      <a:pt x="206305" y="263425"/>
                      <a:pt x="262512" y="207218"/>
                      <a:pt x="262512" y="137886"/>
                    </a:cubicBezTo>
                    <a:cubicBezTo>
                      <a:pt x="262512" y="137857"/>
                      <a:pt x="262512" y="137819"/>
                      <a:pt x="262512" y="137790"/>
                    </a:cubicBezTo>
                    <a:cubicBezTo>
                      <a:pt x="262512" y="68505"/>
                      <a:pt x="206352" y="12346"/>
                      <a:pt x="137068" y="12346"/>
                    </a:cubicBezTo>
                    <a:cubicBezTo>
                      <a:pt x="137039" y="12346"/>
                      <a:pt x="137001" y="12346"/>
                      <a:pt x="136972" y="12346"/>
                    </a:cubicBezTo>
                    <a:close/>
                  </a:path>
                </a:pathLst>
              </a:custGeom>
              <a:grpFill/>
              <a:ln w="9525" cap="flat">
                <a:noFill/>
                <a:prstDash val="solid"/>
                <a:miter/>
              </a:ln>
            </p:spPr>
            <p:txBody>
              <a:bodyPr rtlCol="0" anchor="ctr"/>
              <a:lstStyle/>
              <a:p>
                <a:endParaRPr lang="zh-CN" altLang="en-US"/>
              </a:p>
            </p:txBody>
          </p:sp>
          <p:sp>
            <p:nvSpPr>
              <p:cNvPr id="20" name="任意多边形 90">
                <a:extLst>
                  <a:ext uri="{FF2B5EF4-FFF2-40B4-BE49-F238E27FC236}">
                    <a16:creationId xmlns:a16="http://schemas.microsoft.com/office/drawing/2014/main" id="{90C8949F-F654-B0E1-4E48-3D97DCB53CE6}"/>
                  </a:ext>
                </a:extLst>
              </p:cNvPr>
              <p:cNvSpPr/>
              <p:nvPr/>
            </p:nvSpPr>
            <p:spPr>
              <a:xfrm>
                <a:off x="4177564" y="1270645"/>
                <a:ext cx="132444" cy="191753"/>
              </a:xfrm>
              <a:custGeom>
                <a:avLst/>
                <a:gdLst>
                  <a:gd name="connsiteX0" fmla="*/ 64396 w 132444"/>
                  <a:gd name="connsiteY0" fmla="*/ 191595 h 191753"/>
                  <a:gd name="connsiteX1" fmla="*/ 44012 w 132444"/>
                  <a:gd name="connsiteY1" fmla="*/ 176641 h 191753"/>
                  <a:gd name="connsiteX2" fmla="*/ 34487 w 132444"/>
                  <a:gd name="connsiteY2" fmla="*/ 176641 h 191753"/>
                  <a:gd name="connsiteX3" fmla="*/ 13342 w 132444"/>
                  <a:gd name="connsiteY3" fmla="*/ 155495 h 191753"/>
                  <a:gd name="connsiteX4" fmla="*/ 34487 w 132444"/>
                  <a:gd name="connsiteY4" fmla="*/ 134350 h 191753"/>
                  <a:gd name="connsiteX5" fmla="*/ 79350 w 132444"/>
                  <a:gd name="connsiteY5" fmla="*/ 134350 h 191753"/>
                  <a:gd name="connsiteX6" fmla="*/ 88209 w 132444"/>
                  <a:gd name="connsiteY6" fmla="*/ 125492 h 191753"/>
                  <a:gd name="connsiteX7" fmla="*/ 79350 w 132444"/>
                  <a:gd name="connsiteY7" fmla="*/ 116633 h 191753"/>
                  <a:gd name="connsiteX8" fmla="*/ 49442 w 132444"/>
                  <a:gd name="connsiteY8" fmla="*/ 116633 h 191753"/>
                  <a:gd name="connsiteX9" fmla="*/ -946 w 132444"/>
                  <a:gd name="connsiteY9" fmla="*/ 64922 h 191753"/>
                  <a:gd name="connsiteX10" fmla="*/ 43917 w 132444"/>
                  <a:gd name="connsiteY10" fmla="*/ 14906 h 191753"/>
                  <a:gd name="connsiteX11" fmla="*/ 70606 w 132444"/>
                  <a:gd name="connsiteY11" fmla="*/ 828 h 191753"/>
                  <a:gd name="connsiteX12" fmla="*/ 84684 w 132444"/>
                  <a:gd name="connsiteY12" fmla="*/ 14906 h 191753"/>
                  <a:gd name="connsiteX13" fmla="*/ 94209 w 132444"/>
                  <a:gd name="connsiteY13" fmla="*/ 14906 h 191753"/>
                  <a:gd name="connsiteX14" fmla="*/ 116726 w 132444"/>
                  <a:gd name="connsiteY14" fmla="*/ 34585 h 191753"/>
                  <a:gd name="connsiteX15" fmla="*/ 97048 w 132444"/>
                  <a:gd name="connsiteY15" fmla="*/ 57102 h 191753"/>
                  <a:gd name="connsiteX16" fmla="*/ 94209 w 132444"/>
                  <a:gd name="connsiteY16" fmla="*/ 57102 h 191753"/>
                  <a:gd name="connsiteX17" fmla="*/ 49346 w 132444"/>
                  <a:gd name="connsiteY17" fmla="*/ 57102 h 191753"/>
                  <a:gd name="connsiteX18" fmla="*/ 39621 w 132444"/>
                  <a:gd name="connsiteY18" fmla="*/ 64998 h 191753"/>
                  <a:gd name="connsiteX19" fmla="*/ 47508 w 132444"/>
                  <a:gd name="connsiteY19" fmla="*/ 74723 h 191753"/>
                  <a:gd name="connsiteX20" fmla="*/ 49346 w 132444"/>
                  <a:gd name="connsiteY20" fmla="*/ 74723 h 191753"/>
                  <a:gd name="connsiteX21" fmla="*/ 79255 w 132444"/>
                  <a:gd name="connsiteY21" fmla="*/ 74723 h 191753"/>
                  <a:gd name="connsiteX22" fmla="*/ 131480 w 132444"/>
                  <a:gd name="connsiteY22" fmla="*/ 124577 h 191753"/>
                  <a:gd name="connsiteX23" fmla="*/ 84684 w 132444"/>
                  <a:gd name="connsiteY23" fmla="*/ 176641 h 191753"/>
                  <a:gd name="connsiteX24" fmla="*/ 64396 w 132444"/>
                  <a:gd name="connsiteY24" fmla="*/ 191595 h 191753"/>
                  <a:gd name="connsiteX25" fmla="*/ 34487 w 132444"/>
                  <a:gd name="connsiteY25" fmla="*/ 146732 h 191753"/>
                  <a:gd name="connsiteX26" fmla="*/ 25725 w 132444"/>
                  <a:gd name="connsiteY26" fmla="*/ 155495 h 191753"/>
                  <a:gd name="connsiteX27" fmla="*/ 34487 w 132444"/>
                  <a:gd name="connsiteY27" fmla="*/ 164258 h 191753"/>
                  <a:gd name="connsiteX28" fmla="*/ 49442 w 132444"/>
                  <a:gd name="connsiteY28" fmla="*/ 164258 h 191753"/>
                  <a:gd name="connsiteX29" fmla="*/ 55633 w 132444"/>
                  <a:gd name="connsiteY29" fmla="*/ 170450 h 191753"/>
                  <a:gd name="connsiteX30" fmla="*/ 64396 w 132444"/>
                  <a:gd name="connsiteY30" fmla="*/ 179213 h 191753"/>
                  <a:gd name="connsiteX31" fmla="*/ 73159 w 132444"/>
                  <a:gd name="connsiteY31" fmla="*/ 170450 h 191753"/>
                  <a:gd name="connsiteX32" fmla="*/ 79350 w 132444"/>
                  <a:gd name="connsiteY32" fmla="*/ 164258 h 191753"/>
                  <a:gd name="connsiteX33" fmla="*/ 119993 w 132444"/>
                  <a:gd name="connsiteY33" fmla="*/ 127463 h 191753"/>
                  <a:gd name="connsiteX34" fmla="*/ 83189 w 132444"/>
                  <a:gd name="connsiteY34" fmla="*/ 86820 h 191753"/>
                  <a:gd name="connsiteX35" fmla="*/ 79350 w 132444"/>
                  <a:gd name="connsiteY35" fmla="*/ 86820 h 191753"/>
                  <a:gd name="connsiteX36" fmla="*/ 49442 w 132444"/>
                  <a:gd name="connsiteY36" fmla="*/ 86820 h 191753"/>
                  <a:gd name="connsiteX37" fmla="*/ 29668 w 132444"/>
                  <a:gd name="connsiteY37" fmla="*/ 64208 h 191753"/>
                  <a:gd name="connsiteX38" fmla="*/ 49442 w 132444"/>
                  <a:gd name="connsiteY38" fmla="*/ 44434 h 191753"/>
                  <a:gd name="connsiteX39" fmla="*/ 94304 w 132444"/>
                  <a:gd name="connsiteY39" fmla="*/ 44434 h 191753"/>
                  <a:gd name="connsiteX40" fmla="*/ 103934 w 132444"/>
                  <a:gd name="connsiteY40" fmla="*/ 36633 h 191753"/>
                  <a:gd name="connsiteX41" fmla="*/ 96133 w 132444"/>
                  <a:gd name="connsiteY41" fmla="*/ 27003 h 191753"/>
                  <a:gd name="connsiteX42" fmla="*/ 94304 w 132444"/>
                  <a:gd name="connsiteY42" fmla="*/ 27003 h 191753"/>
                  <a:gd name="connsiteX43" fmla="*/ 79350 w 132444"/>
                  <a:gd name="connsiteY43" fmla="*/ 27003 h 191753"/>
                  <a:gd name="connsiteX44" fmla="*/ 73159 w 132444"/>
                  <a:gd name="connsiteY44" fmla="*/ 20812 h 191753"/>
                  <a:gd name="connsiteX45" fmla="*/ 64396 w 132444"/>
                  <a:gd name="connsiteY45" fmla="*/ 12049 h 191753"/>
                  <a:gd name="connsiteX46" fmla="*/ 55633 w 132444"/>
                  <a:gd name="connsiteY46" fmla="*/ 20812 h 191753"/>
                  <a:gd name="connsiteX47" fmla="*/ 49442 w 132444"/>
                  <a:gd name="connsiteY47" fmla="*/ 27003 h 191753"/>
                  <a:gd name="connsiteX48" fmla="*/ 8904 w 132444"/>
                  <a:gd name="connsiteY48" fmla="*/ 63712 h 191753"/>
                  <a:gd name="connsiteX49" fmla="*/ 45603 w 132444"/>
                  <a:gd name="connsiteY49" fmla="*/ 104251 h 191753"/>
                  <a:gd name="connsiteX50" fmla="*/ 49442 w 132444"/>
                  <a:gd name="connsiteY50" fmla="*/ 104251 h 191753"/>
                  <a:gd name="connsiteX51" fmla="*/ 79350 w 132444"/>
                  <a:gd name="connsiteY51" fmla="*/ 104251 h 191753"/>
                  <a:gd name="connsiteX52" fmla="*/ 100591 w 132444"/>
                  <a:gd name="connsiteY52" fmla="*/ 125492 h 191753"/>
                  <a:gd name="connsiteX53" fmla="*/ 79350 w 132444"/>
                  <a:gd name="connsiteY53" fmla="*/ 146732 h 19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2444" h="191753">
                    <a:moveTo>
                      <a:pt x="64396" y="191595"/>
                    </a:moveTo>
                    <a:cubicBezTo>
                      <a:pt x="54909" y="192081"/>
                      <a:pt x="46394" y="185833"/>
                      <a:pt x="44012" y="176641"/>
                    </a:cubicBezTo>
                    <a:lnTo>
                      <a:pt x="34487" y="176641"/>
                    </a:lnTo>
                    <a:cubicBezTo>
                      <a:pt x="22810" y="176641"/>
                      <a:pt x="13342" y="167173"/>
                      <a:pt x="13342" y="155495"/>
                    </a:cubicBezTo>
                    <a:cubicBezTo>
                      <a:pt x="13342" y="143818"/>
                      <a:pt x="22810" y="134350"/>
                      <a:pt x="34487" y="134350"/>
                    </a:cubicBezTo>
                    <a:lnTo>
                      <a:pt x="79350" y="134350"/>
                    </a:lnTo>
                    <a:cubicBezTo>
                      <a:pt x="84246" y="134350"/>
                      <a:pt x="88209" y="130387"/>
                      <a:pt x="88209" y="125492"/>
                    </a:cubicBezTo>
                    <a:cubicBezTo>
                      <a:pt x="88209" y="120596"/>
                      <a:pt x="84246" y="116633"/>
                      <a:pt x="79350" y="116633"/>
                    </a:cubicBezTo>
                    <a:lnTo>
                      <a:pt x="49442" y="116633"/>
                    </a:lnTo>
                    <a:cubicBezTo>
                      <a:pt x="21248" y="116262"/>
                      <a:pt x="-1307" y="93116"/>
                      <a:pt x="-946" y="64922"/>
                    </a:cubicBezTo>
                    <a:cubicBezTo>
                      <a:pt x="-612" y="39376"/>
                      <a:pt x="18552" y="18002"/>
                      <a:pt x="43917" y="14906"/>
                    </a:cubicBezTo>
                    <a:cubicBezTo>
                      <a:pt x="47404" y="3648"/>
                      <a:pt x="59348" y="-2658"/>
                      <a:pt x="70606" y="828"/>
                    </a:cubicBezTo>
                    <a:cubicBezTo>
                      <a:pt x="77331" y="2905"/>
                      <a:pt x="82608" y="8172"/>
                      <a:pt x="84684" y="14906"/>
                    </a:cubicBezTo>
                    <a:lnTo>
                      <a:pt x="94209" y="14906"/>
                    </a:lnTo>
                    <a:cubicBezTo>
                      <a:pt x="105858" y="14125"/>
                      <a:pt x="115945" y="22936"/>
                      <a:pt x="116726" y="34585"/>
                    </a:cubicBezTo>
                    <a:cubicBezTo>
                      <a:pt x="117507" y="46234"/>
                      <a:pt x="108697" y="56321"/>
                      <a:pt x="97048" y="57102"/>
                    </a:cubicBezTo>
                    <a:cubicBezTo>
                      <a:pt x="96105" y="57169"/>
                      <a:pt x="95152" y="57169"/>
                      <a:pt x="94209" y="57102"/>
                    </a:cubicBezTo>
                    <a:lnTo>
                      <a:pt x="49346" y="57102"/>
                    </a:lnTo>
                    <a:cubicBezTo>
                      <a:pt x="44479" y="56597"/>
                      <a:pt x="40126" y="60131"/>
                      <a:pt x="39621" y="64998"/>
                    </a:cubicBezTo>
                    <a:cubicBezTo>
                      <a:pt x="39117" y="69866"/>
                      <a:pt x="42650" y="74219"/>
                      <a:pt x="47508" y="74723"/>
                    </a:cubicBezTo>
                    <a:cubicBezTo>
                      <a:pt x="48117" y="74790"/>
                      <a:pt x="48737" y="74790"/>
                      <a:pt x="49346" y="74723"/>
                    </a:cubicBezTo>
                    <a:lnTo>
                      <a:pt x="79255" y="74723"/>
                    </a:lnTo>
                    <a:cubicBezTo>
                      <a:pt x="107439" y="74066"/>
                      <a:pt x="130823" y="96393"/>
                      <a:pt x="131480" y="124577"/>
                    </a:cubicBezTo>
                    <a:cubicBezTo>
                      <a:pt x="132109" y="151581"/>
                      <a:pt x="111602" y="174393"/>
                      <a:pt x="84684" y="176641"/>
                    </a:cubicBezTo>
                    <a:cubicBezTo>
                      <a:pt x="82274" y="185775"/>
                      <a:pt x="73835" y="191995"/>
                      <a:pt x="64396" y="191595"/>
                    </a:cubicBezTo>
                    <a:close/>
                    <a:moveTo>
                      <a:pt x="34487" y="146732"/>
                    </a:moveTo>
                    <a:cubicBezTo>
                      <a:pt x="29649" y="146732"/>
                      <a:pt x="25725" y="150657"/>
                      <a:pt x="25725" y="155495"/>
                    </a:cubicBezTo>
                    <a:cubicBezTo>
                      <a:pt x="25725" y="160334"/>
                      <a:pt x="29649" y="164258"/>
                      <a:pt x="34487" y="164258"/>
                    </a:cubicBezTo>
                    <a:lnTo>
                      <a:pt x="49442" y="164258"/>
                    </a:lnTo>
                    <a:cubicBezTo>
                      <a:pt x="52842" y="164306"/>
                      <a:pt x="55586" y="167049"/>
                      <a:pt x="55633" y="170450"/>
                    </a:cubicBezTo>
                    <a:cubicBezTo>
                      <a:pt x="55633" y="175288"/>
                      <a:pt x="59557" y="179213"/>
                      <a:pt x="64396" y="179213"/>
                    </a:cubicBezTo>
                    <a:cubicBezTo>
                      <a:pt x="69235" y="179213"/>
                      <a:pt x="73159" y="175288"/>
                      <a:pt x="73159" y="170450"/>
                    </a:cubicBezTo>
                    <a:cubicBezTo>
                      <a:pt x="73159" y="167030"/>
                      <a:pt x="75931" y="164258"/>
                      <a:pt x="79350" y="164258"/>
                    </a:cubicBezTo>
                    <a:cubicBezTo>
                      <a:pt x="100734" y="165316"/>
                      <a:pt x="118926" y="148847"/>
                      <a:pt x="119993" y="127463"/>
                    </a:cubicBezTo>
                    <a:cubicBezTo>
                      <a:pt x="121051" y="106080"/>
                      <a:pt x="104572" y="87877"/>
                      <a:pt x="83189" y="86820"/>
                    </a:cubicBezTo>
                    <a:cubicBezTo>
                      <a:pt x="81912" y="86753"/>
                      <a:pt x="80627" y="86753"/>
                      <a:pt x="79350" y="86820"/>
                    </a:cubicBezTo>
                    <a:lnTo>
                      <a:pt x="49442" y="86820"/>
                    </a:lnTo>
                    <a:cubicBezTo>
                      <a:pt x="37736" y="86039"/>
                      <a:pt x="28887" y="75914"/>
                      <a:pt x="29668" y="64208"/>
                    </a:cubicBezTo>
                    <a:cubicBezTo>
                      <a:pt x="30382" y="53597"/>
                      <a:pt x="38831" y="45148"/>
                      <a:pt x="49442" y="44434"/>
                    </a:cubicBezTo>
                    <a:lnTo>
                      <a:pt x="94304" y="44434"/>
                    </a:lnTo>
                    <a:cubicBezTo>
                      <a:pt x="99114" y="44939"/>
                      <a:pt x="103429" y="41443"/>
                      <a:pt x="103934" y="36633"/>
                    </a:cubicBezTo>
                    <a:cubicBezTo>
                      <a:pt x="104439" y="31813"/>
                      <a:pt x="100943" y="27508"/>
                      <a:pt x="96133" y="27003"/>
                    </a:cubicBezTo>
                    <a:cubicBezTo>
                      <a:pt x="95524" y="26936"/>
                      <a:pt x="94914" y="26936"/>
                      <a:pt x="94304" y="27003"/>
                    </a:cubicBezTo>
                    <a:lnTo>
                      <a:pt x="79350" y="27003"/>
                    </a:lnTo>
                    <a:cubicBezTo>
                      <a:pt x="75931" y="27003"/>
                      <a:pt x="73159" y="24231"/>
                      <a:pt x="73159" y="20812"/>
                    </a:cubicBezTo>
                    <a:cubicBezTo>
                      <a:pt x="73159" y="15973"/>
                      <a:pt x="69235" y="12049"/>
                      <a:pt x="64396" y="12049"/>
                    </a:cubicBezTo>
                    <a:cubicBezTo>
                      <a:pt x="59557" y="12049"/>
                      <a:pt x="55633" y="15973"/>
                      <a:pt x="55633" y="20812"/>
                    </a:cubicBezTo>
                    <a:cubicBezTo>
                      <a:pt x="55586" y="24212"/>
                      <a:pt x="52842" y="26955"/>
                      <a:pt x="49442" y="27003"/>
                    </a:cubicBezTo>
                    <a:cubicBezTo>
                      <a:pt x="28115" y="25946"/>
                      <a:pt x="9960" y="42376"/>
                      <a:pt x="8904" y="63712"/>
                    </a:cubicBezTo>
                    <a:cubicBezTo>
                      <a:pt x="7837" y="85039"/>
                      <a:pt x="24276" y="103194"/>
                      <a:pt x="45603" y="104251"/>
                    </a:cubicBezTo>
                    <a:cubicBezTo>
                      <a:pt x="46880" y="104318"/>
                      <a:pt x="48165" y="104318"/>
                      <a:pt x="49442" y="104251"/>
                    </a:cubicBezTo>
                    <a:lnTo>
                      <a:pt x="79350" y="104251"/>
                    </a:lnTo>
                    <a:cubicBezTo>
                      <a:pt x="91085" y="104251"/>
                      <a:pt x="100591" y="113757"/>
                      <a:pt x="100591" y="125492"/>
                    </a:cubicBezTo>
                    <a:cubicBezTo>
                      <a:pt x="100591" y="137226"/>
                      <a:pt x="91085" y="146732"/>
                      <a:pt x="79350" y="146732"/>
                    </a:cubicBezTo>
                    <a:close/>
                  </a:path>
                </a:pathLst>
              </a:custGeom>
              <a:grpFill/>
              <a:ln w="9525" cap="flat">
                <a:noFill/>
                <a:prstDash val="solid"/>
                <a:miter/>
              </a:ln>
            </p:spPr>
            <p:txBody>
              <a:bodyPr rtlCol="0" anchor="ctr"/>
              <a:lstStyle/>
              <a:p>
                <a:endParaRPr lang="zh-CN" altLang="en-US"/>
              </a:p>
            </p:txBody>
          </p:sp>
          <p:sp>
            <p:nvSpPr>
              <p:cNvPr id="21" name="任意多边形 91">
                <a:extLst>
                  <a:ext uri="{FF2B5EF4-FFF2-40B4-BE49-F238E27FC236}">
                    <a16:creationId xmlns:a16="http://schemas.microsoft.com/office/drawing/2014/main" id="{4975CCC0-5BD3-B797-2620-C03B750332A4}"/>
                  </a:ext>
                </a:extLst>
              </p:cNvPr>
              <p:cNvSpPr/>
              <p:nvPr/>
            </p:nvSpPr>
            <p:spPr>
              <a:xfrm>
                <a:off x="4076984" y="1936908"/>
                <a:ext cx="333280" cy="12382"/>
              </a:xfrm>
              <a:custGeom>
                <a:avLst/>
                <a:gdLst>
                  <a:gd name="connsiteX0" fmla="*/ 326139 w 333280"/>
                  <a:gd name="connsiteY0" fmla="*/ 12251 h 12382"/>
                  <a:gd name="connsiteX1" fmla="*/ 5241 w 333280"/>
                  <a:gd name="connsiteY1" fmla="*/ 12251 h 12382"/>
                  <a:gd name="connsiteX2" fmla="*/ -950 w 333280"/>
                  <a:gd name="connsiteY2" fmla="*/ 6059 h 12382"/>
                  <a:gd name="connsiteX3" fmla="*/ 5241 w 333280"/>
                  <a:gd name="connsiteY3" fmla="*/ -132 h 12382"/>
                  <a:gd name="connsiteX4" fmla="*/ 326139 w 333280"/>
                  <a:gd name="connsiteY4" fmla="*/ -132 h 12382"/>
                  <a:gd name="connsiteX5" fmla="*/ 332330 w 333280"/>
                  <a:gd name="connsiteY5" fmla="*/ 6059 h 12382"/>
                  <a:gd name="connsiteX6" fmla="*/ 326139 w 333280"/>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80" h="12382">
                    <a:moveTo>
                      <a:pt x="326139" y="12251"/>
                    </a:moveTo>
                    <a:lnTo>
                      <a:pt x="5241" y="12251"/>
                    </a:lnTo>
                    <a:cubicBezTo>
                      <a:pt x="1822" y="12251"/>
                      <a:pt x="-950" y="9479"/>
                      <a:pt x="-950" y="6059"/>
                    </a:cubicBezTo>
                    <a:cubicBezTo>
                      <a:pt x="-950" y="2640"/>
                      <a:pt x="1822" y="-132"/>
                      <a:pt x="5241" y="-132"/>
                    </a:cubicBezTo>
                    <a:lnTo>
                      <a:pt x="326139" y="-132"/>
                    </a:lnTo>
                    <a:cubicBezTo>
                      <a:pt x="329558" y="-132"/>
                      <a:pt x="332330" y="2640"/>
                      <a:pt x="332330" y="6059"/>
                    </a:cubicBezTo>
                    <a:cubicBezTo>
                      <a:pt x="332330" y="9479"/>
                      <a:pt x="329558" y="12251"/>
                      <a:pt x="326139" y="12251"/>
                    </a:cubicBezTo>
                    <a:close/>
                  </a:path>
                </a:pathLst>
              </a:custGeom>
              <a:grpFill/>
              <a:ln w="9525" cap="flat">
                <a:noFill/>
                <a:prstDash val="solid"/>
                <a:miter/>
              </a:ln>
            </p:spPr>
            <p:txBody>
              <a:bodyPr rtlCol="0" anchor="ctr"/>
              <a:lstStyle/>
              <a:p>
                <a:endParaRPr lang="zh-CN" altLang="en-US"/>
              </a:p>
            </p:txBody>
          </p:sp>
        </p:grpSp>
      </p:grpSp>
      <p:sp>
        <p:nvSpPr>
          <p:cNvPr id="50" name="文本框 49">
            <a:extLst>
              <a:ext uri="{FF2B5EF4-FFF2-40B4-BE49-F238E27FC236}">
                <a16:creationId xmlns:a16="http://schemas.microsoft.com/office/drawing/2014/main" id="{E042784E-B672-4C50-89D7-974C0E544F0A}"/>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影响定价的因素</a:t>
            </a:r>
            <a:endParaRPr lang="en-US" altLang="zh-CN" sz="3600" b="1" dirty="0">
              <a:solidFill>
                <a:schemeClr val="accent1">
                  <a:lumMod val="75000"/>
                </a:schemeClr>
              </a:solidFill>
              <a:latin typeface="+mn-ea"/>
            </a:endParaRPr>
          </a:p>
        </p:txBody>
      </p:sp>
      <p:sp>
        <p:nvSpPr>
          <p:cNvPr id="48" name="文本框 47">
            <a:extLst>
              <a:ext uri="{FF2B5EF4-FFF2-40B4-BE49-F238E27FC236}">
                <a16:creationId xmlns:a16="http://schemas.microsoft.com/office/drawing/2014/main" id="{F2C44E76-7893-482C-B55D-003DBC8504A7}"/>
              </a:ext>
            </a:extLst>
          </p:cNvPr>
          <p:cNvSpPr txBox="1"/>
          <p:nvPr/>
        </p:nvSpPr>
        <p:spPr>
          <a:xfrm>
            <a:off x="1285150" y="5335610"/>
            <a:ext cx="2574667" cy="1077218"/>
          </a:xfrm>
          <a:prstGeom prst="rect">
            <a:avLst/>
          </a:prstGeom>
          <a:noFill/>
        </p:spPr>
        <p:txBody>
          <a:bodyPr wrap="square" rtlCol="0">
            <a:spAutoFit/>
          </a:bodyPr>
          <a:lstStyle/>
          <a:p>
            <a:r>
              <a:rPr lang="zh-CN" altLang="en-US" sz="1600" dirty="0"/>
              <a:t>客户要求对商品定价的影响主要通过需求能力、需求强度、需求层次三个层面加以充分反映。</a:t>
            </a:r>
          </a:p>
        </p:txBody>
      </p:sp>
      <p:sp>
        <p:nvSpPr>
          <p:cNvPr id="51" name="文本框 50">
            <a:extLst>
              <a:ext uri="{FF2B5EF4-FFF2-40B4-BE49-F238E27FC236}">
                <a16:creationId xmlns:a16="http://schemas.microsoft.com/office/drawing/2014/main" id="{FF2A3939-7694-4609-9FCD-EFE767C89E31}"/>
              </a:ext>
            </a:extLst>
          </p:cNvPr>
          <p:cNvSpPr txBox="1"/>
          <p:nvPr/>
        </p:nvSpPr>
        <p:spPr>
          <a:xfrm>
            <a:off x="5161930" y="5366390"/>
            <a:ext cx="2574667" cy="584775"/>
          </a:xfrm>
          <a:prstGeom prst="rect">
            <a:avLst/>
          </a:prstGeom>
          <a:noFill/>
        </p:spPr>
        <p:txBody>
          <a:bodyPr wrap="square" rtlCol="0">
            <a:spAutoFit/>
          </a:bodyPr>
          <a:lstStyle/>
          <a:p>
            <a:r>
              <a:rPr lang="zh-CN" altLang="en-US" sz="1600" dirty="0"/>
              <a:t>商品价格是企业营销组合的一个重要组成部分。</a:t>
            </a:r>
          </a:p>
        </p:txBody>
      </p:sp>
      <p:sp>
        <p:nvSpPr>
          <p:cNvPr id="52" name="文本框 51">
            <a:extLst>
              <a:ext uri="{FF2B5EF4-FFF2-40B4-BE49-F238E27FC236}">
                <a16:creationId xmlns:a16="http://schemas.microsoft.com/office/drawing/2014/main" id="{FAAEB9B8-25C4-49A7-A712-2D562C710CEF}"/>
              </a:ext>
            </a:extLst>
          </p:cNvPr>
          <p:cNvSpPr txBox="1"/>
          <p:nvPr/>
        </p:nvSpPr>
        <p:spPr>
          <a:xfrm>
            <a:off x="8931257" y="5366389"/>
            <a:ext cx="2574667" cy="1077218"/>
          </a:xfrm>
          <a:prstGeom prst="rect">
            <a:avLst/>
          </a:prstGeom>
          <a:noFill/>
        </p:spPr>
        <p:txBody>
          <a:bodyPr wrap="square" rtlCol="0">
            <a:spAutoFit/>
          </a:bodyPr>
          <a:lstStyle/>
          <a:p>
            <a:r>
              <a:rPr lang="zh-CN" altLang="en-US" sz="1600" dirty="0"/>
              <a:t>商品价格的高低直接关系到企业所能获得的经济利益的大小，价格越高，利益越大；反之，利益越小。</a:t>
            </a:r>
          </a:p>
        </p:txBody>
      </p:sp>
    </p:spTree>
    <p:custDataLst>
      <p:tags r:id="rId1"/>
    </p:custDataLst>
    <p:extLst>
      <p:ext uri="{BB962C8B-B14F-4D97-AF65-F5344CB8AC3E}">
        <p14:creationId xmlns:p14="http://schemas.microsoft.com/office/powerpoint/2010/main" val="4015151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íš1îď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1C93886-4579-67AC-356E-40C0FA63C679}"/>
              </a:ext>
            </a:extLst>
          </p:cNvPr>
          <p:cNvGrpSpPr>
            <a:grpSpLocks noChangeAspect="1"/>
          </p:cNvGrpSpPr>
          <p:nvPr/>
        </p:nvGrpSpPr>
        <p:grpSpPr>
          <a:xfrm>
            <a:off x="666850" y="1127703"/>
            <a:ext cx="9874269" cy="5019675"/>
            <a:chOff x="666850" y="1127703"/>
            <a:chExt cx="9874269" cy="5019675"/>
          </a:xfrm>
        </p:grpSpPr>
        <p:sp>
          <p:nvSpPr>
            <p:cNvPr id="4" name="ïṡḷïḑé">
              <a:extLst>
                <a:ext uri="{FF2B5EF4-FFF2-40B4-BE49-F238E27FC236}">
                  <a16:creationId xmlns:a16="http://schemas.microsoft.com/office/drawing/2014/main" id="{EC091DCA-7997-F978-03A1-61EB4EBCCFFE}"/>
                </a:ext>
              </a:extLst>
            </p:cNvPr>
            <p:cNvSpPr/>
            <p:nvPr/>
          </p:nvSpPr>
          <p:spPr bwMode="auto">
            <a:xfrm rot="16200000">
              <a:off x="2678320" y="2580075"/>
              <a:ext cx="4347458" cy="1869710"/>
            </a:xfrm>
            <a:prstGeom prst="trapezoid">
              <a:avLst>
                <a:gd name="adj" fmla="val 58093"/>
              </a:avLst>
            </a:prstGeom>
            <a:gradFill>
              <a:gsLst>
                <a:gs pos="0">
                  <a:schemeClr val="accent1"/>
                </a:gs>
                <a:gs pos="100000">
                  <a:schemeClr val="tx2">
                    <a:alpha val="0"/>
                    <a:lumMod val="19000"/>
                    <a:lumOff val="81000"/>
                  </a:schemeClr>
                </a:gs>
              </a:gsLst>
              <a:lin ang="5400000" scaled="1"/>
            </a:gradFill>
            <a:ln w="19050">
              <a:noFill/>
              <a:round/>
              <a:headEnd/>
              <a:tailEnd/>
            </a:ln>
          </p:spPr>
          <p:txBody>
            <a:bodyPr anchor="ctr"/>
            <a:lstStyle/>
            <a:p>
              <a:pPr algn="ctr"/>
              <a:endParaRPr/>
            </a:p>
          </p:txBody>
        </p:sp>
        <p:grpSp>
          <p:nvGrpSpPr>
            <p:cNvPr id="5" name="ïSḻíḋê">
              <a:extLst>
                <a:ext uri="{FF2B5EF4-FFF2-40B4-BE49-F238E27FC236}">
                  <a16:creationId xmlns:a16="http://schemas.microsoft.com/office/drawing/2014/main" id="{85A4D911-4D6C-8FDD-15C9-C89C54154C3B}"/>
                </a:ext>
              </a:extLst>
            </p:cNvPr>
            <p:cNvGrpSpPr/>
            <p:nvPr/>
          </p:nvGrpSpPr>
          <p:grpSpPr>
            <a:xfrm>
              <a:off x="666850" y="2271548"/>
              <a:ext cx="3378615" cy="3082462"/>
              <a:chOff x="1454151" y="1073247"/>
              <a:chExt cx="4808538" cy="4387043"/>
            </a:xfrm>
          </p:grpSpPr>
          <p:sp>
            <p:nvSpPr>
              <p:cNvPr id="38" name="íṩḷídê">
                <a:extLst>
                  <a:ext uri="{FF2B5EF4-FFF2-40B4-BE49-F238E27FC236}">
                    <a16:creationId xmlns:a16="http://schemas.microsoft.com/office/drawing/2014/main" id="{A1D7D236-D143-93CD-B392-D4DA5BAD4D4B}"/>
                  </a:ext>
                </a:extLst>
              </p:cNvPr>
              <p:cNvSpPr/>
              <p:nvPr/>
            </p:nvSpPr>
            <p:spPr bwMode="auto">
              <a:xfrm>
                <a:off x="3121026" y="1073247"/>
                <a:ext cx="1285876" cy="4387043"/>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chemeClr val="tx2">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śľïdé">
                <a:extLst>
                  <a:ext uri="{FF2B5EF4-FFF2-40B4-BE49-F238E27FC236}">
                    <a16:creationId xmlns:a16="http://schemas.microsoft.com/office/drawing/2014/main" id="{9E00DA31-75C7-2B05-91E8-5B4CD3E563DA}"/>
                  </a:ext>
                </a:extLst>
              </p:cNvPr>
              <p:cNvSpPr/>
              <p:nvPr/>
            </p:nvSpPr>
            <p:spPr bwMode="auto">
              <a:xfrm>
                <a:off x="1454151" y="1196975"/>
                <a:ext cx="4808538" cy="3309938"/>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ṣľiḍè">
                <a:extLst>
                  <a:ext uri="{FF2B5EF4-FFF2-40B4-BE49-F238E27FC236}">
                    <a16:creationId xmlns:a16="http://schemas.microsoft.com/office/drawing/2014/main" id="{4ADA32CE-78E9-63D4-7331-53155FA4705A}"/>
                  </a:ext>
                </a:extLst>
              </p:cNvPr>
              <p:cNvSpPr/>
              <p:nvPr/>
            </p:nvSpPr>
            <p:spPr bwMode="auto">
              <a:xfrm>
                <a:off x="1636713" y="1346200"/>
                <a:ext cx="4443413" cy="3011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cxnSp>
          <p:nvCxnSpPr>
            <p:cNvPr id="6" name="íSľîḑê">
              <a:extLst>
                <a:ext uri="{FF2B5EF4-FFF2-40B4-BE49-F238E27FC236}">
                  <a16:creationId xmlns:a16="http://schemas.microsoft.com/office/drawing/2014/main" id="{3CCCDFD6-805D-9E7D-1CB8-2A49B06B353D}"/>
                </a:ext>
              </a:extLst>
            </p:cNvPr>
            <p:cNvCxnSpPr/>
            <p:nvPr/>
          </p:nvCxnSpPr>
          <p:spPr>
            <a:xfrm>
              <a:off x="5786898" y="1127703"/>
              <a:ext cx="0" cy="501967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6" name="î$liḑe">
              <a:extLst>
                <a:ext uri="{FF2B5EF4-FFF2-40B4-BE49-F238E27FC236}">
                  <a16:creationId xmlns:a16="http://schemas.microsoft.com/office/drawing/2014/main" id="{7735C8D0-4572-DA10-7B7E-6FA036B1DB8B}"/>
                </a:ext>
              </a:extLst>
            </p:cNvPr>
            <p:cNvSpPr/>
            <p:nvPr/>
          </p:nvSpPr>
          <p:spPr>
            <a:xfrm>
              <a:off x="5517988" y="1341201"/>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1</a:t>
              </a:r>
              <a:endParaRPr lang="zh-CN" altLang="en-US" sz="1600" b="1" dirty="0">
                <a:solidFill>
                  <a:schemeClr val="bg1"/>
                </a:solidFill>
              </a:endParaRPr>
            </a:p>
          </p:txBody>
        </p:sp>
        <p:sp>
          <p:nvSpPr>
            <p:cNvPr id="32" name="ïSḻïdè">
              <a:extLst>
                <a:ext uri="{FF2B5EF4-FFF2-40B4-BE49-F238E27FC236}">
                  <a16:creationId xmlns:a16="http://schemas.microsoft.com/office/drawing/2014/main" id="{C918FD70-7C54-150A-8C28-050F5F4C36C0}"/>
                </a:ext>
              </a:extLst>
            </p:cNvPr>
            <p:cNvSpPr/>
            <p:nvPr/>
          </p:nvSpPr>
          <p:spPr>
            <a:xfrm>
              <a:off x="5517988" y="2653486"/>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2</a:t>
              </a:r>
              <a:endParaRPr lang="zh-CN" altLang="en-US" sz="1600" b="1" dirty="0">
                <a:solidFill>
                  <a:schemeClr val="bg1"/>
                </a:solidFill>
              </a:endParaRPr>
            </a:p>
          </p:txBody>
        </p:sp>
        <p:sp>
          <p:nvSpPr>
            <p:cNvPr id="28" name="íṥ1iḑê">
              <a:extLst>
                <a:ext uri="{FF2B5EF4-FFF2-40B4-BE49-F238E27FC236}">
                  <a16:creationId xmlns:a16="http://schemas.microsoft.com/office/drawing/2014/main" id="{92E991E5-4276-F066-6BCA-5820B22A51E4}"/>
                </a:ext>
              </a:extLst>
            </p:cNvPr>
            <p:cNvSpPr/>
            <p:nvPr/>
          </p:nvSpPr>
          <p:spPr>
            <a:xfrm>
              <a:off x="5517988" y="3965771"/>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3</a:t>
              </a:r>
              <a:endParaRPr lang="zh-CN" altLang="en-US" sz="1600" b="1" dirty="0">
                <a:solidFill>
                  <a:schemeClr val="bg1"/>
                </a:solidFill>
              </a:endParaRPr>
            </a:p>
          </p:txBody>
        </p:sp>
        <p:sp>
          <p:nvSpPr>
            <p:cNvPr id="24" name="iŝḻïḋe">
              <a:extLst>
                <a:ext uri="{FF2B5EF4-FFF2-40B4-BE49-F238E27FC236}">
                  <a16:creationId xmlns:a16="http://schemas.microsoft.com/office/drawing/2014/main" id="{A6FA522C-5C64-AF03-B2EA-D59FED5F1E1B}"/>
                </a:ext>
              </a:extLst>
            </p:cNvPr>
            <p:cNvSpPr/>
            <p:nvPr/>
          </p:nvSpPr>
          <p:spPr>
            <a:xfrm>
              <a:off x="5517988" y="5278057"/>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4</a:t>
              </a:r>
              <a:endParaRPr lang="zh-CN" altLang="en-US" sz="1600" b="1" dirty="0">
                <a:solidFill>
                  <a:schemeClr val="bg1"/>
                </a:solidFill>
              </a:endParaRPr>
            </a:p>
          </p:txBody>
        </p:sp>
        <p:cxnSp>
          <p:nvCxnSpPr>
            <p:cNvPr id="11" name="îṧliḓé">
              <a:extLst>
                <a:ext uri="{FF2B5EF4-FFF2-40B4-BE49-F238E27FC236}">
                  <a16:creationId xmlns:a16="http://schemas.microsoft.com/office/drawing/2014/main" id="{5ABCCD5C-2AF2-FC5E-632D-FE61A138F30D}"/>
                </a:ext>
              </a:extLst>
            </p:cNvPr>
            <p:cNvCxnSpPr/>
            <p:nvPr/>
          </p:nvCxnSpPr>
          <p:spPr>
            <a:xfrm>
              <a:off x="6627381" y="2363709"/>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îSḻïdê">
              <a:extLst>
                <a:ext uri="{FF2B5EF4-FFF2-40B4-BE49-F238E27FC236}">
                  <a16:creationId xmlns:a16="http://schemas.microsoft.com/office/drawing/2014/main" id="{CF534789-A439-F543-EA83-038EB94CBF18}"/>
                </a:ext>
              </a:extLst>
            </p:cNvPr>
            <p:cNvCxnSpPr/>
            <p:nvPr/>
          </p:nvCxnSpPr>
          <p:spPr>
            <a:xfrm>
              <a:off x="6627381" y="3637540"/>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íšḻïḓê">
              <a:extLst>
                <a:ext uri="{FF2B5EF4-FFF2-40B4-BE49-F238E27FC236}">
                  <a16:creationId xmlns:a16="http://schemas.microsoft.com/office/drawing/2014/main" id="{8EE1A505-8578-EC14-0837-B9D509BBE947}"/>
                </a:ext>
              </a:extLst>
            </p:cNvPr>
            <p:cNvCxnSpPr/>
            <p:nvPr/>
          </p:nvCxnSpPr>
          <p:spPr>
            <a:xfrm>
              <a:off x="6646631" y="4908312"/>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iş1idé">
              <a:extLst>
                <a:ext uri="{FF2B5EF4-FFF2-40B4-BE49-F238E27FC236}">
                  <a16:creationId xmlns:a16="http://schemas.microsoft.com/office/drawing/2014/main" id="{BE62B25D-081D-6FF3-91B7-7F92ECDDC8B5}"/>
                </a:ext>
              </a:extLst>
            </p:cNvPr>
            <p:cNvGrpSpPr/>
            <p:nvPr/>
          </p:nvGrpSpPr>
          <p:grpSpPr>
            <a:xfrm>
              <a:off x="1106797" y="2858699"/>
              <a:ext cx="2558264" cy="1512911"/>
              <a:chOff x="6977987" y="4410544"/>
              <a:chExt cx="2634351" cy="1557912"/>
            </a:xfrm>
          </p:grpSpPr>
          <p:sp>
            <p:nvSpPr>
              <p:cNvPr id="17" name="íṩḷîḋé">
                <a:extLst>
                  <a:ext uri="{FF2B5EF4-FFF2-40B4-BE49-F238E27FC236}">
                    <a16:creationId xmlns:a16="http://schemas.microsoft.com/office/drawing/2014/main" id="{4D4E7A52-6BDB-E67E-50BC-49E1EBACCCBA}"/>
                  </a:ext>
                </a:extLst>
              </p:cNvPr>
              <p:cNvSpPr/>
              <p:nvPr/>
            </p:nvSpPr>
            <p:spPr>
              <a:xfrm>
                <a:off x="6977987" y="4410544"/>
                <a:ext cx="216025" cy="371475"/>
              </a:xfrm>
              <a:prstGeom prst="rect">
                <a:avLst/>
              </a:prstGeom>
              <a:solidFill>
                <a:schemeClr val="tx2">
                  <a:lumMod val="20000"/>
                  <a:lumOff val="8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endParaRPr>
              </a:p>
            </p:txBody>
          </p:sp>
          <p:sp>
            <p:nvSpPr>
              <p:cNvPr id="18" name="iṣḻïḋe">
                <a:extLst>
                  <a:ext uri="{FF2B5EF4-FFF2-40B4-BE49-F238E27FC236}">
                    <a16:creationId xmlns:a16="http://schemas.microsoft.com/office/drawing/2014/main" id="{044A6939-2A85-C741-D1DB-1243B34BAB9E}"/>
                  </a:ext>
                </a:extLst>
              </p:cNvPr>
              <p:cNvSpPr/>
              <p:nvPr/>
            </p:nvSpPr>
            <p:spPr>
              <a:xfrm>
                <a:off x="9093088" y="5449990"/>
                <a:ext cx="519250" cy="518466"/>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chemeClr val="tx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endParaRPr>
              </a:p>
            </p:txBody>
          </p:sp>
        </p:grpSp>
      </p:grpSp>
      <p:sp>
        <p:nvSpPr>
          <p:cNvPr id="41" name="文本框 40">
            <a:extLst>
              <a:ext uri="{FF2B5EF4-FFF2-40B4-BE49-F238E27FC236}">
                <a16:creationId xmlns:a16="http://schemas.microsoft.com/office/drawing/2014/main" id="{9862E492-4330-4A02-A746-552097FF47C6}"/>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影响定价的因素</a:t>
            </a:r>
            <a:endParaRPr lang="en-US" altLang="zh-CN" sz="3600" b="1" dirty="0">
              <a:solidFill>
                <a:schemeClr val="accent1">
                  <a:lumMod val="75000"/>
                </a:schemeClr>
              </a:solidFill>
              <a:latin typeface="+mn-ea"/>
            </a:endParaRPr>
          </a:p>
        </p:txBody>
      </p:sp>
      <p:sp>
        <p:nvSpPr>
          <p:cNvPr id="42" name="矩形 41">
            <a:extLst>
              <a:ext uri="{FF2B5EF4-FFF2-40B4-BE49-F238E27FC236}">
                <a16:creationId xmlns:a16="http://schemas.microsoft.com/office/drawing/2014/main" id="{35006385-8F1A-48C7-842D-A8817570FBB5}"/>
              </a:ext>
            </a:extLst>
          </p:cNvPr>
          <p:cNvSpPr/>
          <p:nvPr/>
        </p:nvSpPr>
        <p:spPr>
          <a:xfrm>
            <a:off x="1056833" y="2778725"/>
            <a:ext cx="2459367" cy="1396763"/>
          </a:xfrm>
          <a:prstGeom prst="rect">
            <a:avLst/>
          </a:prstGeom>
        </p:spPr>
        <p:txBody>
          <a:bodyPr wrap="square" anchor="b" anchorCtr="0">
            <a:noAutofit/>
          </a:bodyPr>
          <a:lstStyle/>
          <a:p>
            <a:pPr algn="ctr">
              <a:buSzPct val="25000"/>
            </a:pPr>
            <a:r>
              <a:rPr lang="zh-CN" altLang="en-US" sz="2800" b="1" dirty="0"/>
              <a:t>二、影响定价的因素</a:t>
            </a:r>
            <a:endParaRPr lang="en-US" altLang="zh-CN" sz="2800" b="1" dirty="0"/>
          </a:p>
          <a:p>
            <a:pPr algn="ctr">
              <a:buSzPct val="25000"/>
            </a:pPr>
            <a:r>
              <a:rPr lang="en-US" altLang="zh-CN" sz="2800" b="1" dirty="0">
                <a:solidFill>
                  <a:schemeClr val="accent1">
                    <a:lumMod val="75000"/>
                  </a:schemeClr>
                </a:solidFill>
              </a:rPr>
              <a:t>1.</a:t>
            </a:r>
            <a:r>
              <a:rPr lang="zh-CN" altLang="en-US" sz="2800" b="1" dirty="0">
                <a:solidFill>
                  <a:schemeClr val="accent1">
                    <a:lumMod val="75000"/>
                  </a:schemeClr>
                </a:solidFill>
              </a:rPr>
              <a:t>内部因素</a:t>
            </a:r>
            <a:endParaRPr lang="en-US" altLang="zh-CN" sz="2800" b="1" dirty="0">
              <a:solidFill>
                <a:schemeClr val="accent1">
                  <a:lumMod val="75000"/>
                </a:schemeClr>
              </a:solidFill>
            </a:endParaRPr>
          </a:p>
        </p:txBody>
      </p:sp>
      <p:sp>
        <p:nvSpPr>
          <p:cNvPr id="44" name="ïṣḷîďê">
            <a:extLst>
              <a:ext uri="{FF2B5EF4-FFF2-40B4-BE49-F238E27FC236}">
                <a16:creationId xmlns:a16="http://schemas.microsoft.com/office/drawing/2014/main" id="{E3DBC8A9-F165-46AC-B1F1-078003E56B30}"/>
              </a:ext>
            </a:extLst>
          </p:cNvPr>
          <p:cNvSpPr txBox="1"/>
          <p:nvPr/>
        </p:nvSpPr>
        <p:spPr>
          <a:xfrm>
            <a:off x="6236634" y="1360262"/>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定价目标</a:t>
            </a:r>
            <a:endParaRPr lang="en-US" altLang="zh-CN" sz="2000" b="1" dirty="0">
              <a:solidFill>
                <a:schemeClr val="bg2">
                  <a:lumMod val="25000"/>
                </a:schemeClr>
              </a:solidFill>
            </a:endParaRPr>
          </a:p>
        </p:txBody>
      </p:sp>
      <p:sp>
        <p:nvSpPr>
          <p:cNvPr id="45" name="íSḷídé">
            <a:extLst>
              <a:ext uri="{FF2B5EF4-FFF2-40B4-BE49-F238E27FC236}">
                <a16:creationId xmlns:a16="http://schemas.microsoft.com/office/drawing/2014/main" id="{967D54C0-C393-4501-87C9-DA434C91A7F0}"/>
              </a:ext>
            </a:extLst>
          </p:cNvPr>
          <p:cNvSpPr txBox="1"/>
          <p:nvPr/>
        </p:nvSpPr>
        <p:spPr>
          <a:xfrm>
            <a:off x="7925513" y="1091181"/>
            <a:ext cx="3962418" cy="1192266"/>
          </a:xfrm>
          <a:prstGeom prst="rect">
            <a:avLst/>
          </a:prstGeom>
          <a:noFill/>
        </p:spPr>
        <p:txBody>
          <a:bodyPr wrap="square" lIns="90000" tIns="46800" rIns="90000" bIns="46800" numCol="2" rtlCol="0">
            <a:normAutofit/>
          </a:bodyPr>
          <a:lstStyle/>
          <a:p>
            <a:pPr marL="171450" indent="-171450">
              <a:lnSpc>
                <a:spcPct val="150000"/>
              </a:lnSpc>
              <a:buFont typeface="Arial" panose="020B0604020202020204" pitchFamily="34" charset="0"/>
              <a:buChar char="•"/>
            </a:pPr>
            <a:r>
              <a:rPr lang="zh-CN" altLang="en-US" sz="1600" dirty="0"/>
              <a:t>利润最大化</a:t>
            </a:r>
            <a:endParaRPr lang="en-US" altLang="zh-CN" sz="1600" dirty="0"/>
          </a:p>
          <a:p>
            <a:pPr marL="171450" indent="-171450">
              <a:lnSpc>
                <a:spcPct val="150000"/>
              </a:lnSpc>
              <a:buFont typeface="Arial" panose="020B0604020202020204" pitchFamily="34" charset="0"/>
              <a:buChar char="•"/>
            </a:pPr>
            <a:r>
              <a:rPr lang="zh-CN" altLang="en-US" sz="1600" dirty="0"/>
              <a:t>提高市场占有率</a:t>
            </a:r>
            <a:endParaRPr lang="en-US" altLang="zh-CN" sz="1600" dirty="0"/>
          </a:p>
          <a:p>
            <a:pPr marL="171450" indent="-171450">
              <a:lnSpc>
                <a:spcPct val="150000"/>
              </a:lnSpc>
              <a:buFont typeface="Arial" panose="020B0604020202020204" pitchFamily="34" charset="0"/>
              <a:buChar char="•"/>
            </a:pPr>
            <a:r>
              <a:rPr lang="zh-CN" altLang="en-US" sz="1600" dirty="0"/>
              <a:t>预期收益</a:t>
            </a:r>
            <a:endParaRPr lang="en-US" altLang="zh-CN" sz="1600" dirty="0"/>
          </a:p>
          <a:p>
            <a:pPr marL="171450" indent="-171450">
              <a:lnSpc>
                <a:spcPct val="150000"/>
              </a:lnSpc>
              <a:buFont typeface="Arial" panose="020B0604020202020204" pitchFamily="34" charset="0"/>
              <a:buChar char="•"/>
            </a:pPr>
            <a:r>
              <a:rPr lang="zh-CN" altLang="en-US" sz="1600" dirty="0"/>
              <a:t>适应价格竞争</a:t>
            </a:r>
            <a:endParaRPr lang="en-US" altLang="zh-CN" sz="1600" dirty="0"/>
          </a:p>
          <a:p>
            <a:pPr marL="171450" indent="-171450">
              <a:lnSpc>
                <a:spcPct val="150000"/>
              </a:lnSpc>
              <a:buFont typeface="Arial" panose="020B0604020202020204" pitchFamily="34" charset="0"/>
              <a:buChar char="•"/>
            </a:pPr>
            <a:r>
              <a:rPr lang="zh-CN" altLang="en-US" sz="1600" dirty="0"/>
              <a:t>维持生存</a:t>
            </a:r>
            <a:endParaRPr lang="en-US" altLang="zh-CN" sz="1600" dirty="0"/>
          </a:p>
          <a:p>
            <a:pPr marL="171450" indent="-171450">
              <a:lnSpc>
                <a:spcPct val="150000"/>
              </a:lnSpc>
              <a:buFont typeface="Arial" panose="020B0604020202020204" pitchFamily="34" charset="0"/>
              <a:buChar char="•"/>
            </a:pPr>
            <a:r>
              <a:rPr lang="zh-CN" altLang="en-US" sz="1600" dirty="0"/>
              <a:t>保护环境</a:t>
            </a:r>
            <a:endParaRPr lang="en-US" altLang="zh-CN" sz="1600" dirty="0"/>
          </a:p>
        </p:txBody>
      </p:sp>
      <p:sp>
        <p:nvSpPr>
          <p:cNvPr id="46" name="ïṣḷîďê">
            <a:extLst>
              <a:ext uri="{FF2B5EF4-FFF2-40B4-BE49-F238E27FC236}">
                <a16:creationId xmlns:a16="http://schemas.microsoft.com/office/drawing/2014/main" id="{30E775F2-7F0D-48D5-B46B-34E3A2FABE9C}"/>
              </a:ext>
            </a:extLst>
          </p:cNvPr>
          <p:cNvSpPr txBox="1"/>
          <p:nvPr/>
        </p:nvSpPr>
        <p:spPr>
          <a:xfrm>
            <a:off x="6257015" y="2691607"/>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营销组合策略</a:t>
            </a:r>
            <a:endParaRPr lang="en-US" altLang="zh-CN" sz="2000" b="1" dirty="0">
              <a:solidFill>
                <a:schemeClr val="bg2">
                  <a:lumMod val="25000"/>
                </a:schemeClr>
              </a:solidFill>
            </a:endParaRPr>
          </a:p>
        </p:txBody>
      </p:sp>
      <p:sp>
        <p:nvSpPr>
          <p:cNvPr id="47" name="ïṣḷîďê">
            <a:extLst>
              <a:ext uri="{FF2B5EF4-FFF2-40B4-BE49-F238E27FC236}">
                <a16:creationId xmlns:a16="http://schemas.microsoft.com/office/drawing/2014/main" id="{6AD1DBDC-4D43-44DD-B859-7F24F1E7C1BA}"/>
              </a:ext>
            </a:extLst>
          </p:cNvPr>
          <p:cNvSpPr txBox="1"/>
          <p:nvPr/>
        </p:nvSpPr>
        <p:spPr>
          <a:xfrm>
            <a:off x="6257015" y="4003677"/>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商品成本</a:t>
            </a:r>
            <a:endParaRPr lang="en-US" altLang="zh-CN" sz="2000" b="1" dirty="0">
              <a:solidFill>
                <a:schemeClr val="bg2">
                  <a:lumMod val="25000"/>
                </a:schemeClr>
              </a:solidFill>
            </a:endParaRPr>
          </a:p>
        </p:txBody>
      </p:sp>
      <p:sp>
        <p:nvSpPr>
          <p:cNvPr id="48" name="ïṣḷîďê">
            <a:extLst>
              <a:ext uri="{FF2B5EF4-FFF2-40B4-BE49-F238E27FC236}">
                <a16:creationId xmlns:a16="http://schemas.microsoft.com/office/drawing/2014/main" id="{93E1D5D6-2AAD-4F07-BF15-986DC6271333}"/>
              </a:ext>
            </a:extLst>
          </p:cNvPr>
          <p:cNvSpPr txBox="1"/>
          <p:nvPr/>
        </p:nvSpPr>
        <p:spPr>
          <a:xfrm>
            <a:off x="6258195" y="5316179"/>
            <a:ext cx="166731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企业定价组织</a:t>
            </a:r>
            <a:endParaRPr lang="en-US" altLang="zh-CN" sz="2000" b="1" dirty="0">
              <a:solidFill>
                <a:schemeClr val="bg2">
                  <a:lumMod val="25000"/>
                </a:schemeClr>
              </a:solidFill>
            </a:endParaRPr>
          </a:p>
        </p:txBody>
      </p:sp>
      <p:sp>
        <p:nvSpPr>
          <p:cNvPr id="26" name="íSḷídé">
            <a:extLst>
              <a:ext uri="{FF2B5EF4-FFF2-40B4-BE49-F238E27FC236}">
                <a16:creationId xmlns:a16="http://schemas.microsoft.com/office/drawing/2014/main" id="{EDA0B4DF-DB41-426F-B030-10B98D5F5803}"/>
              </a:ext>
            </a:extLst>
          </p:cNvPr>
          <p:cNvSpPr txBox="1"/>
          <p:nvPr/>
        </p:nvSpPr>
        <p:spPr>
          <a:xfrm>
            <a:off x="7925513" y="2551905"/>
            <a:ext cx="3962418" cy="977704"/>
          </a:xfrm>
          <a:prstGeom prst="rect">
            <a:avLst/>
          </a:prstGeom>
          <a:noFill/>
        </p:spPr>
        <p:txBody>
          <a:bodyPr wrap="square" lIns="90000" tIns="46800" rIns="90000" bIns="46800" numCol="1" rtlCol="0">
            <a:normAutofit/>
          </a:bodyPr>
          <a:lstStyle/>
          <a:p>
            <a:pPr marL="171450" indent="-171450">
              <a:buFont typeface="Arial" panose="020B0604020202020204" pitchFamily="34" charset="0"/>
              <a:buChar char="•"/>
            </a:pPr>
            <a:r>
              <a:rPr lang="zh-CN" altLang="en-US" sz="1600" dirty="0"/>
              <a:t>企业的定价策略必须与商品的整体设计、分销和促销策略相匹配，形成一个合理的营销组合。</a:t>
            </a:r>
            <a:endParaRPr lang="en-US" altLang="zh-CN" sz="1600" dirty="0"/>
          </a:p>
        </p:txBody>
      </p:sp>
      <p:sp>
        <p:nvSpPr>
          <p:cNvPr id="27" name="íSḷídé">
            <a:extLst>
              <a:ext uri="{FF2B5EF4-FFF2-40B4-BE49-F238E27FC236}">
                <a16:creationId xmlns:a16="http://schemas.microsoft.com/office/drawing/2014/main" id="{39762DF3-5CC4-473A-8301-E4E7C7D96AF2}"/>
              </a:ext>
            </a:extLst>
          </p:cNvPr>
          <p:cNvSpPr txBox="1"/>
          <p:nvPr/>
        </p:nvSpPr>
        <p:spPr>
          <a:xfrm>
            <a:off x="7925513" y="3717804"/>
            <a:ext cx="3962418" cy="1190510"/>
          </a:xfrm>
          <a:prstGeom prst="rect">
            <a:avLst/>
          </a:prstGeom>
          <a:noFill/>
        </p:spPr>
        <p:txBody>
          <a:bodyPr wrap="square" lIns="90000" tIns="46800" rIns="90000" bIns="46800" numCol="1" rtlCol="0">
            <a:normAutofit lnSpcReduction="10000"/>
          </a:bodyPr>
          <a:lstStyle/>
          <a:p>
            <a:pPr marL="171450" indent="-171450">
              <a:lnSpc>
                <a:spcPct val="120000"/>
              </a:lnSpc>
              <a:buFont typeface="Arial" panose="020B0604020202020204" pitchFamily="34" charset="0"/>
              <a:buChar char="•"/>
            </a:pPr>
            <a:r>
              <a:rPr lang="zh-CN" altLang="en-US" sz="1600" dirty="0"/>
              <a:t>商品成本是商品价格的最低限度，商品价格必须能够补偿商品生产、分销和促销的所有支出，并补偿企业为商品承担风险所付出的代价。</a:t>
            </a:r>
            <a:endParaRPr lang="en-US" altLang="zh-CN" sz="1600" dirty="0"/>
          </a:p>
        </p:txBody>
      </p:sp>
      <p:sp>
        <p:nvSpPr>
          <p:cNvPr id="29" name="íSḷídé">
            <a:extLst>
              <a:ext uri="{FF2B5EF4-FFF2-40B4-BE49-F238E27FC236}">
                <a16:creationId xmlns:a16="http://schemas.microsoft.com/office/drawing/2014/main" id="{203C6A66-9C82-40F9-A58C-18CF452ACD43}"/>
              </a:ext>
            </a:extLst>
          </p:cNvPr>
          <p:cNvSpPr txBox="1"/>
          <p:nvPr/>
        </p:nvSpPr>
        <p:spPr>
          <a:xfrm>
            <a:off x="7925513" y="5229322"/>
            <a:ext cx="3962418" cy="673415"/>
          </a:xfrm>
          <a:prstGeom prst="rect">
            <a:avLst/>
          </a:prstGeom>
          <a:noFill/>
        </p:spPr>
        <p:txBody>
          <a:bodyPr wrap="square" lIns="90000" tIns="46800" rIns="90000" bIns="46800" numCol="1" rtlCol="0">
            <a:normAutofit/>
          </a:bodyPr>
          <a:lstStyle/>
          <a:p>
            <a:pPr marL="171450" indent="-171450">
              <a:lnSpc>
                <a:spcPct val="120000"/>
              </a:lnSpc>
              <a:buFont typeface="Arial" panose="020B0604020202020204" pitchFamily="34" charset="0"/>
              <a:buChar char="•"/>
            </a:pPr>
            <a:r>
              <a:rPr lang="zh-CN" altLang="en-US" sz="1600" dirty="0"/>
              <a:t>企业定价权限须由专门决策机构负责并加以实施。</a:t>
            </a:r>
            <a:endParaRPr lang="en-US" altLang="zh-CN" sz="1600" dirty="0"/>
          </a:p>
        </p:txBody>
      </p:sp>
    </p:spTree>
    <p:custDataLst>
      <p:tags r:id="rId1"/>
    </p:custDataLst>
    <p:extLst>
      <p:ext uri="{BB962C8B-B14F-4D97-AF65-F5344CB8AC3E}">
        <p14:creationId xmlns:p14="http://schemas.microsoft.com/office/powerpoint/2010/main" val="54755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776CBD0-5814-B326-7CF3-2039319E1685}"/>
              </a:ext>
            </a:extLst>
          </p:cNvPr>
          <p:cNvGrpSpPr/>
          <p:nvPr/>
        </p:nvGrpSpPr>
        <p:grpSpPr>
          <a:xfrm>
            <a:off x="2182581" y="2675912"/>
            <a:ext cx="7727447" cy="3875335"/>
            <a:chOff x="2182581" y="2675912"/>
            <a:chExt cx="7727447" cy="3875335"/>
          </a:xfrm>
        </p:grpSpPr>
        <p:sp>
          <p:nvSpPr>
            <p:cNvPr id="4" name="圆角矩形 20">
              <a:extLst>
                <a:ext uri="{FF2B5EF4-FFF2-40B4-BE49-F238E27FC236}">
                  <a16:creationId xmlns:a16="http://schemas.microsoft.com/office/drawing/2014/main" id="{F3CA38D7-E978-903C-5713-FBEB7816919F}"/>
                </a:ext>
              </a:extLst>
            </p:cNvPr>
            <p:cNvSpPr/>
            <p:nvPr/>
          </p:nvSpPr>
          <p:spPr>
            <a:xfrm rot="2700000">
              <a:off x="8157428" y="2675913"/>
              <a:ext cx="1752600" cy="1752600"/>
            </a:xfrm>
            <a:prstGeom prst="roundRect">
              <a:avLst>
                <a:gd name="adj" fmla="val 6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9">
              <a:extLst>
                <a:ext uri="{FF2B5EF4-FFF2-40B4-BE49-F238E27FC236}">
                  <a16:creationId xmlns:a16="http://schemas.microsoft.com/office/drawing/2014/main" id="{09828E59-A061-9204-9802-10C2AE45C792}"/>
                </a:ext>
              </a:extLst>
            </p:cNvPr>
            <p:cNvSpPr/>
            <p:nvPr/>
          </p:nvSpPr>
          <p:spPr>
            <a:xfrm rot="2700000">
              <a:off x="5252261" y="2675912"/>
              <a:ext cx="1752600" cy="1752600"/>
            </a:xfrm>
            <a:prstGeom prst="roundRect">
              <a:avLst>
                <a:gd name="adj" fmla="val 6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7">
              <a:extLst>
                <a:ext uri="{FF2B5EF4-FFF2-40B4-BE49-F238E27FC236}">
                  <a16:creationId xmlns:a16="http://schemas.microsoft.com/office/drawing/2014/main" id="{763A6467-66D5-826A-1DF2-27D3539F0F96}"/>
                </a:ext>
              </a:extLst>
            </p:cNvPr>
            <p:cNvSpPr/>
            <p:nvPr/>
          </p:nvSpPr>
          <p:spPr>
            <a:xfrm rot="2700000">
              <a:off x="2405413" y="2675912"/>
              <a:ext cx="1752600" cy="1752600"/>
            </a:xfrm>
            <a:prstGeom prst="roundRect">
              <a:avLst>
                <a:gd name="adj" fmla="val 6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E5FE72B-C3CE-30A0-C99D-68EC736A251D}"/>
                </a:ext>
              </a:extLst>
            </p:cNvPr>
            <p:cNvSpPr txBox="1"/>
            <p:nvPr/>
          </p:nvSpPr>
          <p:spPr>
            <a:xfrm>
              <a:off x="2182581" y="4981587"/>
              <a:ext cx="2478551" cy="1569660"/>
            </a:xfrm>
            <a:prstGeom prst="rect">
              <a:avLst/>
            </a:prstGeom>
          </p:spPr>
          <p:txBody>
            <a:bodyPr wrap="square" rtlCol="0">
              <a:spAutoFit/>
            </a:bodyPr>
            <a:lstStyle>
              <a:defPPr>
                <a:defRPr lang="zh-CN"/>
              </a:defPPr>
              <a:lvl1pPr>
                <a:lnSpc>
                  <a:spcPts val="1500"/>
                </a:lnSpc>
                <a:defRPr sz="900"/>
              </a:lvl1pPr>
            </a:lstStyle>
            <a:p>
              <a:pPr marL="171450" indent="-171450">
                <a:lnSpc>
                  <a:spcPct val="100000"/>
                </a:lnSpc>
                <a:buFont typeface="Arial" panose="020B0604020202020204" pitchFamily="34" charset="0"/>
                <a:buChar char="•"/>
              </a:pPr>
              <a:r>
                <a:rPr lang="zh-CN" altLang="en-US" sz="1600" dirty="0"/>
                <a:t>不同市场结构：完全竞争、完全垄断、垄断竞争、寡头垄断</a:t>
              </a:r>
              <a:endParaRPr lang="en-US" altLang="zh-CN" sz="1600" dirty="0"/>
            </a:p>
            <a:p>
              <a:pPr marL="171450" indent="-171450">
                <a:lnSpc>
                  <a:spcPct val="100000"/>
                </a:lnSpc>
                <a:buFont typeface="Arial" panose="020B0604020202020204" pitchFamily="34" charset="0"/>
                <a:buChar char="•"/>
              </a:pPr>
              <a:r>
                <a:rPr lang="zh-CN" altLang="en-US" sz="1600" dirty="0"/>
                <a:t>不同理解价值</a:t>
              </a:r>
              <a:endParaRPr lang="en-US" altLang="zh-CN" sz="1600" dirty="0"/>
            </a:p>
            <a:p>
              <a:pPr marL="171450" indent="-171450">
                <a:lnSpc>
                  <a:spcPct val="100000"/>
                </a:lnSpc>
                <a:buFont typeface="Arial" panose="020B0604020202020204" pitchFamily="34" charset="0"/>
                <a:buChar char="•"/>
              </a:pPr>
              <a:r>
                <a:rPr lang="zh-CN" altLang="en-US" sz="1600" dirty="0"/>
                <a:t>不同定价与需求关系</a:t>
              </a:r>
              <a:endParaRPr lang="en-US" altLang="zh-CN" sz="1600" dirty="0"/>
            </a:p>
            <a:p>
              <a:pPr marL="171450" indent="-171450">
                <a:lnSpc>
                  <a:spcPct val="100000"/>
                </a:lnSpc>
                <a:buFont typeface="Arial" panose="020B0604020202020204" pitchFamily="34" charset="0"/>
                <a:buChar char="•"/>
              </a:pPr>
              <a:r>
                <a:rPr lang="zh-CN" altLang="en-US" sz="1600" dirty="0"/>
                <a:t>需求的价格弹性</a:t>
              </a:r>
              <a:endParaRPr lang="en-US" altLang="zh-CN" sz="1600" dirty="0"/>
            </a:p>
          </p:txBody>
        </p:sp>
        <p:sp>
          <p:nvSpPr>
            <p:cNvPr id="9" name="文本框 8">
              <a:extLst>
                <a:ext uri="{FF2B5EF4-FFF2-40B4-BE49-F238E27FC236}">
                  <a16:creationId xmlns:a16="http://schemas.microsoft.com/office/drawing/2014/main" id="{B3F92C06-AD9F-0310-5280-B5B504849875}"/>
                </a:ext>
              </a:extLst>
            </p:cNvPr>
            <p:cNvSpPr txBox="1"/>
            <p:nvPr/>
          </p:nvSpPr>
          <p:spPr>
            <a:xfrm>
              <a:off x="2532719" y="3016547"/>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01</a:t>
              </a:r>
            </a:p>
          </p:txBody>
        </p:sp>
        <p:sp>
          <p:nvSpPr>
            <p:cNvPr id="10" name="文本框 9">
              <a:extLst>
                <a:ext uri="{FF2B5EF4-FFF2-40B4-BE49-F238E27FC236}">
                  <a16:creationId xmlns:a16="http://schemas.microsoft.com/office/drawing/2014/main" id="{D3104D7D-B957-6EB9-94D4-46C2A9F41985}"/>
                </a:ext>
              </a:extLst>
            </p:cNvPr>
            <p:cNvSpPr txBox="1"/>
            <p:nvPr/>
          </p:nvSpPr>
          <p:spPr>
            <a:xfrm>
              <a:off x="2532719" y="3565198"/>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市场与需求</a:t>
              </a:r>
              <a:endParaRPr lang="en-US" altLang="zh-CN" sz="1800" dirty="0"/>
            </a:p>
          </p:txBody>
        </p:sp>
        <p:sp>
          <p:nvSpPr>
            <p:cNvPr id="12" name="文本框 11">
              <a:extLst>
                <a:ext uri="{FF2B5EF4-FFF2-40B4-BE49-F238E27FC236}">
                  <a16:creationId xmlns:a16="http://schemas.microsoft.com/office/drawing/2014/main" id="{77790DF0-E9C3-74B7-7C31-636BECA89121}"/>
                </a:ext>
              </a:extLst>
            </p:cNvPr>
            <p:cNvSpPr txBox="1"/>
            <p:nvPr/>
          </p:nvSpPr>
          <p:spPr>
            <a:xfrm>
              <a:off x="541059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02</a:t>
              </a:r>
            </a:p>
          </p:txBody>
        </p:sp>
        <p:sp>
          <p:nvSpPr>
            <p:cNvPr id="13" name="文本框 12">
              <a:extLst>
                <a:ext uri="{FF2B5EF4-FFF2-40B4-BE49-F238E27FC236}">
                  <a16:creationId xmlns:a16="http://schemas.microsoft.com/office/drawing/2014/main" id="{FB0BCEEA-69E9-F29A-294E-1F3EB433F4BE}"/>
                </a:ext>
              </a:extLst>
            </p:cNvPr>
            <p:cNvSpPr txBox="1"/>
            <p:nvPr/>
          </p:nvSpPr>
          <p:spPr>
            <a:xfrm>
              <a:off x="5333327" y="3608777"/>
              <a:ext cx="1598959"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竞争者的价格</a:t>
              </a:r>
              <a:endParaRPr lang="en-US" altLang="zh-CN" sz="1800" dirty="0"/>
            </a:p>
          </p:txBody>
        </p:sp>
        <p:sp>
          <p:nvSpPr>
            <p:cNvPr id="14" name="文本框 13">
              <a:extLst>
                <a:ext uri="{FF2B5EF4-FFF2-40B4-BE49-F238E27FC236}">
                  <a16:creationId xmlns:a16="http://schemas.microsoft.com/office/drawing/2014/main" id="{1F698B31-2D8C-1F68-7254-B4235B48B44B}"/>
                </a:ext>
              </a:extLst>
            </p:cNvPr>
            <p:cNvSpPr txBox="1"/>
            <p:nvPr/>
          </p:nvSpPr>
          <p:spPr>
            <a:xfrm>
              <a:off x="8315765"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03</a:t>
              </a:r>
            </a:p>
          </p:txBody>
        </p:sp>
        <p:sp>
          <p:nvSpPr>
            <p:cNvPr id="15" name="文本框 14">
              <a:extLst>
                <a:ext uri="{FF2B5EF4-FFF2-40B4-BE49-F238E27FC236}">
                  <a16:creationId xmlns:a16="http://schemas.microsoft.com/office/drawing/2014/main" id="{CFA2A965-370B-2244-06EB-4E012DE84E4A}"/>
                </a:ext>
              </a:extLst>
            </p:cNvPr>
            <p:cNvSpPr txBox="1"/>
            <p:nvPr/>
          </p:nvSpPr>
          <p:spPr>
            <a:xfrm>
              <a:off x="8315765"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环境</a:t>
              </a:r>
              <a:endParaRPr lang="en-US" altLang="zh-CN" sz="1800" dirty="0"/>
            </a:p>
          </p:txBody>
        </p:sp>
      </p:grpSp>
      <p:sp>
        <p:nvSpPr>
          <p:cNvPr id="17" name="文本框 16">
            <a:extLst>
              <a:ext uri="{FF2B5EF4-FFF2-40B4-BE49-F238E27FC236}">
                <a16:creationId xmlns:a16="http://schemas.microsoft.com/office/drawing/2014/main" id="{301C4D7E-2941-48F1-A894-BD164707DB71}"/>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影响定价的因素</a:t>
            </a:r>
            <a:endParaRPr lang="en-US" altLang="zh-CN" sz="3600" b="1" dirty="0">
              <a:solidFill>
                <a:schemeClr val="accent1">
                  <a:lumMod val="75000"/>
                </a:schemeClr>
              </a:solidFill>
              <a:latin typeface="+mn-ea"/>
            </a:endParaRPr>
          </a:p>
        </p:txBody>
      </p:sp>
      <p:sp>
        <p:nvSpPr>
          <p:cNvPr id="18" name="矩形 17">
            <a:extLst>
              <a:ext uri="{FF2B5EF4-FFF2-40B4-BE49-F238E27FC236}">
                <a16:creationId xmlns:a16="http://schemas.microsoft.com/office/drawing/2014/main" id="{A0181CAA-6B76-44A1-8BFE-7B9F769A7C18}"/>
              </a:ext>
            </a:extLst>
          </p:cNvPr>
          <p:cNvSpPr/>
          <p:nvPr/>
        </p:nvSpPr>
        <p:spPr>
          <a:xfrm>
            <a:off x="3746560" y="1155943"/>
            <a:ext cx="4763997" cy="1085527"/>
          </a:xfrm>
          <a:prstGeom prst="rect">
            <a:avLst/>
          </a:prstGeom>
        </p:spPr>
        <p:txBody>
          <a:bodyPr wrap="square" anchor="b" anchorCtr="0">
            <a:noAutofit/>
          </a:bodyPr>
          <a:lstStyle/>
          <a:p>
            <a:pPr algn="ctr">
              <a:buSzPct val="25000"/>
            </a:pPr>
            <a:r>
              <a:rPr lang="zh-CN" altLang="en-US" sz="2800" b="1" dirty="0"/>
              <a:t>二、影响定价的因素</a:t>
            </a:r>
            <a:endParaRPr lang="en-US" altLang="zh-CN" sz="2800" b="1" dirty="0"/>
          </a:p>
          <a:p>
            <a:pPr algn="ctr">
              <a:buSzPct val="25000"/>
            </a:pPr>
            <a:r>
              <a:rPr lang="en-US" altLang="zh-CN" sz="2800" b="1" dirty="0">
                <a:solidFill>
                  <a:srgbClr val="0236DE"/>
                </a:solidFill>
              </a:rPr>
              <a:t>2.</a:t>
            </a:r>
            <a:r>
              <a:rPr lang="zh-CN" altLang="en-US" sz="2800" b="1" dirty="0">
                <a:solidFill>
                  <a:srgbClr val="0236DE"/>
                </a:solidFill>
              </a:rPr>
              <a:t>外部因素</a:t>
            </a:r>
            <a:endParaRPr lang="en-US" altLang="zh-CN" sz="2800" b="1" dirty="0">
              <a:solidFill>
                <a:srgbClr val="0236DE"/>
              </a:solidFill>
            </a:endParaRPr>
          </a:p>
        </p:txBody>
      </p:sp>
      <p:sp>
        <p:nvSpPr>
          <p:cNvPr id="16" name="文本框 15">
            <a:extLst>
              <a:ext uri="{FF2B5EF4-FFF2-40B4-BE49-F238E27FC236}">
                <a16:creationId xmlns:a16="http://schemas.microsoft.com/office/drawing/2014/main" id="{0C0E3902-A62C-4EE9-8BD4-1AA3B17E9F5B}"/>
              </a:ext>
            </a:extLst>
          </p:cNvPr>
          <p:cNvSpPr txBox="1"/>
          <p:nvPr/>
        </p:nvSpPr>
        <p:spPr>
          <a:xfrm>
            <a:off x="4889285" y="5000069"/>
            <a:ext cx="2478551" cy="1077218"/>
          </a:xfrm>
          <a:prstGeom prst="rect">
            <a:avLst/>
          </a:prstGeom>
        </p:spPr>
        <p:txBody>
          <a:bodyPr wrap="square" rtlCol="0">
            <a:spAutoFit/>
          </a:bodyPr>
          <a:lstStyle>
            <a:defPPr>
              <a:defRPr lang="zh-CN"/>
            </a:defPPr>
            <a:lvl1pPr>
              <a:lnSpc>
                <a:spcPts val="1500"/>
              </a:lnSpc>
              <a:defRPr sz="900"/>
            </a:lvl1pPr>
          </a:lstStyle>
          <a:p>
            <a:pPr marL="171450" indent="-171450">
              <a:lnSpc>
                <a:spcPct val="100000"/>
              </a:lnSpc>
              <a:buFont typeface="Arial" panose="020B0604020202020204" pitchFamily="34" charset="0"/>
              <a:buChar char="•"/>
            </a:pPr>
            <a:r>
              <a:rPr lang="zh-CN" altLang="en-US" sz="1600" dirty="0"/>
              <a:t>企业为了巩固自己的竞争地位，需要了解每个竞争者所提供商品的价格与质量。</a:t>
            </a:r>
            <a:endParaRPr lang="en-US" altLang="zh-CN" sz="1600" dirty="0"/>
          </a:p>
        </p:txBody>
      </p:sp>
      <p:sp>
        <p:nvSpPr>
          <p:cNvPr id="19" name="文本框 18">
            <a:extLst>
              <a:ext uri="{FF2B5EF4-FFF2-40B4-BE49-F238E27FC236}">
                <a16:creationId xmlns:a16="http://schemas.microsoft.com/office/drawing/2014/main" id="{03874D31-EB05-434E-8AE6-084DBD7A22F6}"/>
              </a:ext>
            </a:extLst>
          </p:cNvPr>
          <p:cNvSpPr txBox="1"/>
          <p:nvPr/>
        </p:nvSpPr>
        <p:spPr>
          <a:xfrm>
            <a:off x="7794453" y="4981587"/>
            <a:ext cx="2478551" cy="1323439"/>
          </a:xfrm>
          <a:prstGeom prst="rect">
            <a:avLst/>
          </a:prstGeom>
        </p:spPr>
        <p:txBody>
          <a:bodyPr wrap="square" rtlCol="0">
            <a:spAutoFit/>
          </a:bodyPr>
          <a:lstStyle>
            <a:defPPr>
              <a:defRPr lang="zh-CN"/>
            </a:defPPr>
            <a:lvl1pPr>
              <a:lnSpc>
                <a:spcPts val="1500"/>
              </a:lnSpc>
              <a:defRPr sz="900"/>
            </a:lvl1pPr>
          </a:lstStyle>
          <a:p>
            <a:pPr marL="171450" indent="-171450">
              <a:lnSpc>
                <a:spcPct val="100000"/>
              </a:lnSpc>
              <a:buFont typeface="Arial" panose="020B0604020202020204" pitchFamily="34" charset="0"/>
              <a:buChar char="•"/>
            </a:pPr>
            <a:r>
              <a:rPr lang="zh-CN" altLang="en-US" sz="1600" dirty="0"/>
              <a:t>国内或国际的经济是否通货膨胀、经济是繁荣或是萧条、利率是高是低等，都会影响企业定价。</a:t>
            </a:r>
            <a:endParaRPr lang="en-US" altLang="zh-CN" sz="1600" dirty="0"/>
          </a:p>
        </p:txBody>
      </p:sp>
    </p:spTree>
    <p:custDataLst>
      <p:tags r:id="rId1"/>
    </p:custDataLst>
    <p:extLst>
      <p:ext uri="{BB962C8B-B14F-4D97-AF65-F5344CB8AC3E}">
        <p14:creationId xmlns:p14="http://schemas.microsoft.com/office/powerpoint/2010/main" val="45310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ïślidè"/>
        <p:cNvGrpSpPr/>
        <p:nvPr/>
      </p:nvGrpSpPr>
      <p:grpSpPr>
        <a:xfrm>
          <a:off x="0" y="0"/>
          <a:ext cx="0" cy="0"/>
          <a:chOff x="0" y="0"/>
          <a:chExt cx="0" cy="0"/>
        </a:xfrm>
      </p:grpSpPr>
      <p:sp>
        <p:nvSpPr>
          <p:cNvPr id="5" name="iṡḷïḍê">
            <a:extLst>
              <a:ext uri="{FF2B5EF4-FFF2-40B4-BE49-F238E27FC236}">
                <a16:creationId xmlns:a16="http://schemas.microsoft.com/office/drawing/2014/main" id="{B14AC84F-B5E5-BB70-32D2-A4F6CB8A3EC6}"/>
              </a:ext>
            </a:extLst>
          </p:cNvPr>
          <p:cNvSpPr/>
          <p:nvPr/>
        </p:nvSpPr>
        <p:spPr>
          <a:xfrm>
            <a:off x="4734664" y="2166187"/>
            <a:ext cx="2722672" cy="741407"/>
          </a:xfrm>
          <a:prstGeom prst="roundRect">
            <a:avLst>
              <a:gd name="adj" fmla="val 10600"/>
            </a:avLst>
          </a:prstGeom>
          <a:solidFill>
            <a:schemeClr val="accent1"/>
          </a:solidFill>
          <a:ln w="6055" cap="flat">
            <a:noFill/>
            <a:prstDash val="solid"/>
            <a:miter/>
          </a:ln>
        </p:spPr>
        <p:txBody>
          <a:bodyPr lIns="91440" tIns="45720" rIns="91440" bIns="45720" rtlCol="0" anchor="ctr">
            <a:noAutofit/>
          </a:bodyPr>
          <a:lstStyle/>
          <a:p>
            <a:pPr algn="ctr" defTabSz="913765">
              <a:lnSpc>
                <a:spcPct val="130000"/>
              </a:lnSpc>
            </a:pPr>
            <a:r>
              <a:rPr lang="en-US" altLang="zh-CN" b="1" dirty="0">
                <a:solidFill>
                  <a:srgbClr val="FFFFFF"/>
                </a:solidFill>
              </a:rPr>
              <a:t>2. </a:t>
            </a:r>
            <a:r>
              <a:rPr lang="zh-CN" altLang="en-US" b="1" dirty="0">
                <a:solidFill>
                  <a:srgbClr val="FFFFFF"/>
                </a:solidFill>
              </a:rPr>
              <a:t>成本导向定价法的基本类型</a:t>
            </a:r>
            <a:endParaRPr lang="en-US" altLang="zh-CN" b="1" dirty="0">
              <a:solidFill>
                <a:srgbClr val="FFFFFF"/>
              </a:solidFill>
            </a:endParaRPr>
          </a:p>
        </p:txBody>
      </p:sp>
      <p:cxnSp>
        <p:nvCxnSpPr>
          <p:cNvPr id="6" name="ïş1íḋê">
            <a:extLst>
              <a:ext uri="{FF2B5EF4-FFF2-40B4-BE49-F238E27FC236}">
                <a16:creationId xmlns:a16="http://schemas.microsoft.com/office/drawing/2014/main" id="{CE0FEEFF-66AB-D9EB-6FF2-8B67A134B278}"/>
              </a:ext>
            </a:extLst>
          </p:cNvPr>
          <p:cNvCxnSpPr>
            <a:cxnSpLocks/>
          </p:cNvCxnSpPr>
          <p:nvPr/>
        </p:nvCxnSpPr>
        <p:spPr>
          <a:xfrm>
            <a:off x="6102348" y="2995162"/>
            <a:ext cx="0" cy="1385812"/>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8" name="î$1îde">
            <a:extLst>
              <a:ext uri="{FF2B5EF4-FFF2-40B4-BE49-F238E27FC236}">
                <a16:creationId xmlns:a16="http://schemas.microsoft.com/office/drawing/2014/main" id="{618C3C40-21B2-06B6-427B-4BDC285D8A25}"/>
              </a:ext>
            </a:extLst>
          </p:cNvPr>
          <p:cNvCxnSpPr>
            <a:cxnSpLocks/>
          </p:cNvCxnSpPr>
          <p:nvPr/>
        </p:nvCxnSpPr>
        <p:spPr>
          <a:xfrm flipH="1">
            <a:off x="2374951" y="3396751"/>
            <a:ext cx="7467171"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9" name="ïSliḋê">
            <a:extLst>
              <a:ext uri="{FF2B5EF4-FFF2-40B4-BE49-F238E27FC236}">
                <a16:creationId xmlns:a16="http://schemas.microsoft.com/office/drawing/2014/main" id="{C4BB8A38-3DA2-D228-1312-689A1A17E643}"/>
              </a:ext>
            </a:extLst>
          </p:cNvPr>
          <p:cNvCxnSpPr>
            <a:cxnSpLocks/>
          </p:cNvCxnSpPr>
          <p:nvPr/>
        </p:nvCxnSpPr>
        <p:spPr>
          <a:xfrm>
            <a:off x="2381837" y="3396751"/>
            <a:ext cx="0" cy="401589"/>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3" name="işḷîḍé">
            <a:extLst>
              <a:ext uri="{FF2B5EF4-FFF2-40B4-BE49-F238E27FC236}">
                <a16:creationId xmlns:a16="http://schemas.microsoft.com/office/drawing/2014/main" id="{28C677B4-B2BA-93CD-E021-12D0E0290B57}"/>
              </a:ext>
            </a:extLst>
          </p:cNvPr>
          <p:cNvCxnSpPr>
            <a:cxnSpLocks/>
          </p:cNvCxnSpPr>
          <p:nvPr/>
        </p:nvCxnSpPr>
        <p:spPr>
          <a:xfrm flipH="1">
            <a:off x="9822861" y="3396751"/>
            <a:ext cx="0" cy="401589"/>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 name="iṣlíḓê">
            <a:extLst>
              <a:ext uri="{FF2B5EF4-FFF2-40B4-BE49-F238E27FC236}">
                <a16:creationId xmlns:a16="http://schemas.microsoft.com/office/drawing/2014/main" id="{8D519865-8047-B314-969C-A84C9D96E960}"/>
              </a:ext>
            </a:extLst>
          </p:cNvPr>
          <p:cNvSpPr/>
          <p:nvPr/>
        </p:nvSpPr>
        <p:spPr>
          <a:xfrm>
            <a:off x="1157499" y="3880791"/>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a:t>
            </a:r>
            <a:r>
              <a:rPr lang="en-US" altLang="zh-CN" b="1" dirty="0"/>
              <a:t>1</a:t>
            </a:r>
            <a:r>
              <a:rPr lang="zh-CN" altLang="en-US" b="1" dirty="0"/>
              <a:t>）成本加成定价法</a:t>
            </a:r>
            <a:endParaRPr lang="en-US" altLang="zh-CN" b="1" dirty="0">
              <a:solidFill>
                <a:schemeClr val="tx1"/>
              </a:solidFill>
            </a:endParaRPr>
          </a:p>
        </p:txBody>
      </p:sp>
      <p:sp>
        <p:nvSpPr>
          <p:cNvPr id="14" name="íṡlîďè">
            <a:extLst>
              <a:ext uri="{FF2B5EF4-FFF2-40B4-BE49-F238E27FC236}">
                <a16:creationId xmlns:a16="http://schemas.microsoft.com/office/drawing/2014/main" id="{1D8562D9-D927-24D0-AA34-72C061DA9BBC}"/>
              </a:ext>
            </a:extLst>
          </p:cNvPr>
          <p:cNvSpPr/>
          <p:nvPr/>
        </p:nvSpPr>
        <p:spPr>
          <a:xfrm flipH="1">
            <a:off x="8598524" y="3880791"/>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a:t>
            </a:r>
            <a:r>
              <a:rPr lang="en-US" altLang="zh-CN" b="1" dirty="0"/>
              <a:t>3</a:t>
            </a:r>
            <a:r>
              <a:rPr lang="zh-CN" altLang="en-US" b="1" dirty="0"/>
              <a:t>）目标贡献定价法</a:t>
            </a:r>
            <a:endParaRPr lang="en-US" altLang="zh-CN" b="1" dirty="0">
              <a:solidFill>
                <a:schemeClr val="tx1"/>
              </a:solidFill>
            </a:endParaRPr>
          </a:p>
        </p:txBody>
      </p:sp>
      <p:sp>
        <p:nvSpPr>
          <p:cNvPr id="15" name="îšļiḍé">
            <a:extLst>
              <a:ext uri="{FF2B5EF4-FFF2-40B4-BE49-F238E27FC236}">
                <a16:creationId xmlns:a16="http://schemas.microsoft.com/office/drawing/2014/main" id="{C840416A-73BD-5CD5-282E-972A5F465B24}"/>
              </a:ext>
            </a:extLst>
          </p:cNvPr>
          <p:cNvSpPr/>
          <p:nvPr/>
        </p:nvSpPr>
        <p:spPr>
          <a:xfrm>
            <a:off x="4906468" y="443226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a:t>
            </a:r>
            <a:r>
              <a:rPr lang="en-US" altLang="zh-CN" b="1" dirty="0"/>
              <a:t>2</a:t>
            </a:r>
            <a:r>
              <a:rPr lang="zh-CN" altLang="en-US" b="1" dirty="0"/>
              <a:t>）损益平衡定价法</a:t>
            </a:r>
            <a:endParaRPr lang="en-US" altLang="zh-CN" b="1" dirty="0">
              <a:solidFill>
                <a:schemeClr val="tx1"/>
              </a:solidFill>
            </a:endParaRPr>
          </a:p>
        </p:txBody>
      </p:sp>
      <p:sp>
        <p:nvSpPr>
          <p:cNvPr id="16" name="îSļíḋe">
            <a:extLst>
              <a:ext uri="{FF2B5EF4-FFF2-40B4-BE49-F238E27FC236}">
                <a16:creationId xmlns:a16="http://schemas.microsoft.com/office/drawing/2014/main" id="{5B3276EE-8A07-4DF4-0664-CC2C483C1BA9}"/>
              </a:ext>
            </a:extLst>
          </p:cNvPr>
          <p:cNvSpPr/>
          <p:nvPr/>
        </p:nvSpPr>
        <p:spPr>
          <a:xfrm>
            <a:off x="660400" y="1098578"/>
            <a:ext cx="10858500" cy="535433"/>
          </a:xfrm>
          <a:prstGeom prst="rect">
            <a:avLst/>
          </a:prstGeom>
        </p:spPr>
        <p:txBody>
          <a:bodyPr wrap="square" anchor="b" anchorCtr="0">
            <a:noAutofit/>
          </a:bodyPr>
          <a:lstStyle/>
          <a:p>
            <a:pPr>
              <a:buSzPct val="25000"/>
            </a:pPr>
            <a:r>
              <a:rPr lang="zh-CN" altLang="en-US" sz="2800" b="1" dirty="0">
                <a:solidFill>
                  <a:schemeClr val="accent1"/>
                </a:solidFill>
              </a:rPr>
              <a:t>一、 成本导向定价法</a:t>
            </a:r>
            <a:endParaRPr lang="en-US" altLang="zh-CN" sz="2800" b="1" dirty="0"/>
          </a:p>
        </p:txBody>
      </p:sp>
      <p:sp>
        <p:nvSpPr>
          <p:cNvPr id="17" name="íś1ïḍè">
            <a:extLst>
              <a:ext uri="{FF2B5EF4-FFF2-40B4-BE49-F238E27FC236}">
                <a16:creationId xmlns:a16="http://schemas.microsoft.com/office/drawing/2014/main" id="{A29AB01A-010E-51F7-9198-ACBB04D28632}"/>
              </a:ext>
            </a:extLst>
          </p:cNvPr>
          <p:cNvSpPr txBox="1"/>
          <p:nvPr/>
        </p:nvSpPr>
        <p:spPr>
          <a:xfrm>
            <a:off x="673100" y="1579508"/>
            <a:ext cx="10858500" cy="499111"/>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solidFill>
              </a:rPr>
              <a:t>1.</a:t>
            </a:r>
            <a:r>
              <a:rPr lang="zh-CN" altLang="en-US" sz="2000" b="1" dirty="0">
                <a:solidFill>
                  <a:schemeClr val="tx1"/>
                </a:solidFill>
              </a:rPr>
              <a:t>含义：</a:t>
            </a:r>
            <a:r>
              <a:rPr lang="zh-CN" altLang="en-US" sz="1600" b="1" dirty="0">
                <a:solidFill>
                  <a:schemeClr val="tx1"/>
                </a:solidFill>
              </a:rPr>
              <a:t>成本导向定价法是指以商品总成本为基础，加上一定预期利润和应缴纳税金而确定的销售价格。</a:t>
            </a:r>
          </a:p>
        </p:txBody>
      </p:sp>
      <p:sp>
        <p:nvSpPr>
          <p:cNvPr id="18" name="文本框 17">
            <a:extLst>
              <a:ext uri="{FF2B5EF4-FFF2-40B4-BE49-F238E27FC236}">
                <a16:creationId xmlns:a16="http://schemas.microsoft.com/office/drawing/2014/main" id="{789DF469-383E-4FE2-94B9-2946FD0C6DE5}"/>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定价方法</a:t>
            </a:r>
            <a:endParaRPr lang="en-US" altLang="zh-CN" sz="3600" b="1" dirty="0">
              <a:solidFill>
                <a:schemeClr val="accent1">
                  <a:lumMod val="75000"/>
                </a:schemeClr>
              </a:solidFill>
              <a:latin typeface="+mn-ea"/>
            </a:endParaRPr>
          </a:p>
        </p:txBody>
      </p:sp>
      <p:pic>
        <p:nvPicPr>
          <p:cNvPr id="21" name="图片 20">
            <a:extLst>
              <a:ext uri="{FF2B5EF4-FFF2-40B4-BE49-F238E27FC236}">
                <a16:creationId xmlns:a16="http://schemas.microsoft.com/office/drawing/2014/main" id="{A7C0A416-FFB9-42BD-A35C-5241F9A26A18}"/>
              </a:ext>
            </a:extLst>
          </p:cNvPr>
          <p:cNvPicPr>
            <a:picLocks noChangeAspect="1"/>
          </p:cNvPicPr>
          <p:nvPr/>
        </p:nvPicPr>
        <p:blipFill>
          <a:blip r:embed="rId3"/>
          <a:stretch>
            <a:fillRect/>
          </a:stretch>
        </p:blipFill>
        <p:spPr>
          <a:xfrm>
            <a:off x="358683" y="4533404"/>
            <a:ext cx="4046307" cy="387613"/>
          </a:xfrm>
          <a:prstGeom prst="rect">
            <a:avLst/>
          </a:prstGeom>
        </p:spPr>
      </p:pic>
      <p:pic>
        <p:nvPicPr>
          <p:cNvPr id="22" name="图片 21">
            <a:extLst>
              <a:ext uri="{FF2B5EF4-FFF2-40B4-BE49-F238E27FC236}">
                <a16:creationId xmlns:a16="http://schemas.microsoft.com/office/drawing/2014/main" id="{11CB3437-E52A-428C-89FF-B76660CD2EB8}"/>
              </a:ext>
            </a:extLst>
          </p:cNvPr>
          <p:cNvPicPr>
            <a:picLocks noChangeAspect="1"/>
          </p:cNvPicPr>
          <p:nvPr/>
        </p:nvPicPr>
        <p:blipFill>
          <a:blip r:embed="rId4"/>
          <a:stretch>
            <a:fillRect/>
          </a:stretch>
        </p:blipFill>
        <p:spPr>
          <a:xfrm>
            <a:off x="4035266" y="5074805"/>
            <a:ext cx="4191083" cy="585241"/>
          </a:xfrm>
          <a:prstGeom prst="rect">
            <a:avLst/>
          </a:prstGeom>
        </p:spPr>
      </p:pic>
      <p:pic>
        <p:nvPicPr>
          <p:cNvPr id="23" name="图片 22">
            <a:extLst>
              <a:ext uri="{FF2B5EF4-FFF2-40B4-BE49-F238E27FC236}">
                <a16:creationId xmlns:a16="http://schemas.microsoft.com/office/drawing/2014/main" id="{5C0C6E03-1FE4-4A1B-81F8-9ABE13C37CBF}"/>
              </a:ext>
            </a:extLst>
          </p:cNvPr>
          <p:cNvPicPr>
            <a:picLocks noChangeAspect="1"/>
          </p:cNvPicPr>
          <p:nvPr/>
        </p:nvPicPr>
        <p:blipFill>
          <a:blip r:embed="rId5"/>
          <a:stretch>
            <a:fillRect/>
          </a:stretch>
        </p:blipFill>
        <p:spPr>
          <a:xfrm>
            <a:off x="8226349" y="4601759"/>
            <a:ext cx="3606968" cy="283270"/>
          </a:xfrm>
          <a:prstGeom prst="rect">
            <a:avLst/>
          </a:prstGeom>
        </p:spPr>
      </p:pic>
    </p:spTree>
    <p:custDataLst>
      <p:tags r:id="rId1"/>
    </p:custDataLst>
    <p:extLst>
      <p:ext uri="{BB962C8B-B14F-4D97-AF65-F5344CB8AC3E}">
        <p14:creationId xmlns:p14="http://schemas.microsoft.com/office/powerpoint/2010/main" val="3216851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ṡ1iďè"/>
        <p:cNvGrpSpPr/>
        <p:nvPr/>
      </p:nvGrpSpPr>
      <p:grpSpPr>
        <a:xfrm>
          <a:off x="0" y="0"/>
          <a:ext cx="0" cy="0"/>
          <a:chOff x="0" y="0"/>
          <a:chExt cx="0" cy="0"/>
        </a:xfrm>
      </p:grpSpPr>
      <p:grpSp>
        <p:nvGrpSpPr>
          <p:cNvPr id="4" name="îşlíḑè">
            <a:extLst>
              <a:ext uri="{FF2B5EF4-FFF2-40B4-BE49-F238E27FC236}">
                <a16:creationId xmlns:a16="http://schemas.microsoft.com/office/drawing/2014/main" id="{0DEAFC93-9BA4-5662-F6D7-B77722DE39F4}"/>
              </a:ext>
            </a:extLst>
          </p:cNvPr>
          <p:cNvGrpSpPr/>
          <p:nvPr/>
        </p:nvGrpSpPr>
        <p:grpSpPr>
          <a:xfrm>
            <a:off x="6350" y="1153993"/>
            <a:ext cx="12192000" cy="4813668"/>
            <a:chOff x="6350" y="871390"/>
            <a:chExt cx="12192000" cy="4813668"/>
          </a:xfrm>
        </p:grpSpPr>
        <p:sp>
          <p:nvSpPr>
            <p:cNvPr id="41" name="îṥḻïďè">
              <a:extLst>
                <a:ext uri="{FF2B5EF4-FFF2-40B4-BE49-F238E27FC236}">
                  <a16:creationId xmlns:a16="http://schemas.microsoft.com/office/drawing/2014/main" id="{C23BB3EC-064A-0AA7-4165-9D79AE140A02}"/>
                </a:ext>
              </a:extLst>
            </p:cNvPr>
            <p:cNvSpPr/>
            <p:nvPr/>
          </p:nvSpPr>
          <p:spPr>
            <a:xfrm>
              <a:off x="1357966" y="960724"/>
              <a:ext cx="5540924"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二、竞争导向定价法</a:t>
              </a:r>
              <a:endParaRPr kumimoji="1" lang="en-US" altLang="zh-CN" sz="2800" b="1" dirty="0">
                <a:solidFill>
                  <a:schemeClr val="tx1"/>
                </a:solidFill>
              </a:endParaRPr>
            </a:p>
          </p:txBody>
        </p:sp>
        <p:pic>
          <p:nvPicPr>
            <p:cNvPr id="6" name="iṩḻíďê" descr="前引号">
              <a:extLst>
                <a:ext uri="{FF2B5EF4-FFF2-40B4-BE49-F238E27FC236}">
                  <a16:creationId xmlns:a16="http://schemas.microsoft.com/office/drawing/2014/main" id="{14B40D4F-6D0E-B44B-BD12-C01BC5F1983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676" y="871390"/>
              <a:ext cx="914400" cy="914400"/>
            </a:xfrm>
            <a:prstGeom prst="rect">
              <a:avLst/>
            </a:prstGeom>
          </p:spPr>
        </p:pic>
        <p:grpSp>
          <p:nvGrpSpPr>
            <p:cNvPr id="7" name="íSliďè">
              <a:extLst>
                <a:ext uri="{FF2B5EF4-FFF2-40B4-BE49-F238E27FC236}">
                  <a16:creationId xmlns:a16="http://schemas.microsoft.com/office/drawing/2014/main" id="{A1A60C4B-B315-5E25-747E-B5C2DBD26560}"/>
                </a:ext>
              </a:extLst>
            </p:cNvPr>
            <p:cNvGrpSpPr/>
            <p:nvPr/>
          </p:nvGrpSpPr>
          <p:grpSpPr>
            <a:xfrm>
              <a:off x="4290568" y="3082846"/>
              <a:ext cx="3610864" cy="2602212"/>
              <a:chOff x="4290568" y="3082846"/>
              <a:chExt cx="3610864" cy="2602212"/>
            </a:xfrm>
          </p:grpSpPr>
          <p:cxnSp>
            <p:nvCxnSpPr>
              <p:cNvPr id="30" name="ïSḷïḍè">
                <a:extLst>
                  <a:ext uri="{FF2B5EF4-FFF2-40B4-BE49-F238E27FC236}">
                    <a16:creationId xmlns:a16="http://schemas.microsoft.com/office/drawing/2014/main" id="{AFE59853-86EB-CCA2-9E4D-D22C7DD94020}"/>
                  </a:ext>
                </a:extLst>
              </p:cNvPr>
              <p:cNvCxnSpPr>
                <a:cxnSpLocks/>
              </p:cNvCxnSpPr>
              <p:nvPr/>
            </p:nvCxnSpPr>
            <p:spPr>
              <a:xfrm>
                <a:off x="4290568" y="3358966"/>
                <a:ext cx="36108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1" name="ï$ļíḓe">
                <a:extLst>
                  <a:ext uri="{FF2B5EF4-FFF2-40B4-BE49-F238E27FC236}">
                    <a16:creationId xmlns:a16="http://schemas.microsoft.com/office/drawing/2014/main" id="{D102B6EE-44AE-1F30-569F-AB46DFCDF550}"/>
                  </a:ext>
                </a:extLst>
              </p:cNvPr>
              <p:cNvGrpSpPr/>
              <p:nvPr/>
            </p:nvGrpSpPr>
            <p:grpSpPr>
              <a:xfrm>
                <a:off x="4769420" y="3082846"/>
                <a:ext cx="2665857" cy="2602212"/>
                <a:chOff x="4769420" y="3082846"/>
                <a:chExt cx="2665857" cy="2602212"/>
              </a:xfrm>
            </p:grpSpPr>
            <p:grpSp>
              <p:nvGrpSpPr>
                <p:cNvPr id="32" name="îṣliďè">
                  <a:extLst>
                    <a:ext uri="{FF2B5EF4-FFF2-40B4-BE49-F238E27FC236}">
                      <a16:creationId xmlns:a16="http://schemas.microsoft.com/office/drawing/2014/main" id="{C0E1D08B-5A49-F3A3-301E-6650DC8F3925}"/>
                    </a:ext>
                  </a:extLst>
                </p:cNvPr>
                <p:cNvGrpSpPr/>
                <p:nvPr/>
              </p:nvGrpSpPr>
              <p:grpSpPr>
                <a:xfrm>
                  <a:off x="4769420" y="3766670"/>
                  <a:ext cx="2665857" cy="1918388"/>
                  <a:chOff x="5878262" y="1071872"/>
                  <a:chExt cx="2286000" cy="1918388"/>
                </a:xfrm>
              </p:grpSpPr>
              <p:sp>
                <p:nvSpPr>
                  <p:cNvPr id="36" name="íṥ1ïḋe">
                    <a:extLst>
                      <a:ext uri="{FF2B5EF4-FFF2-40B4-BE49-F238E27FC236}">
                        <a16:creationId xmlns:a16="http://schemas.microsoft.com/office/drawing/2014/main" id="{094DBF22-418F-D448-CE0A-07638B3FF99E}"/>
                      </a:ext>
                    </a:extLst>
                  </p:cNvPr>
                  <p:cNvSpPr/>
                  <p:nvPr/>
                </p:nvSpPr>
                <p:spPr>
                  <a:xfrm>
                    <a:off x="5878262" y="1071872"/>
                    <a:ext cx="2286000" cy="1918388"/>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38" name="îśḻíḓe">
                    <a:extLst>
                      <a:ext uri="{FF2B5EF4-FFF2-40B4-BE49-F238E27FC236}">
                        <a16:creationId xmlns:a16="http://schemas.microsoft.com/office/drawing/2014/main" id="{AD7FE194-E967-ACA2-4D09-E4CF610A3E14}"/>
                      </a:ext>
                    </a:extLst>
                  </p:cNvPr>
                  <p:cNvSpPr/>
                  <p:nvPr/>
                </p:nvSpPr>
                <p:spPr>
                  <a:xfrm>
                    <a:off x="6218926" y="1159706"/>
                    <a:ext cx="1485379"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2</a:t>
                    </a:r>
                    <a:r>
                      <a:rPr kumimoji="1" lang="zh-CN" altLang="en-US" sz="1600" b="1" dirty="0">
                        <a:solidFill>
                          <a:schemeClr val="tx1"/>
                        </a:solidFill>
                      </a:rPr>
                      <a:t>）拍卖定价法</a:t>
                    </a:r>
                    <a:endParaRPr kumimoji="1" lang="en-US" altLang="zh-CN" sz="1600" b="1" dirty="0">
                      <a:solidFill>
                        <a:schemeClr val="tx1"/>
                      </a:solidFill>
                    </a:endParaRPr>
                  </a:p>
                </p:txBody>
              </p:sp>
            </p:grpSp>
            <p:grpSp>
              <p:nvGrpSpPr>
                <p:cNvPr id="33" name="ïşļîḓè">
                  <a:extLst>
                    <a:ext uri="{FF2B5EF4-FFF2-40B4-BE49-F238E27FC236}">
                      <a16:creationId xmlns:a16="http://schemas.microsoft.com/office/drawing/2014/main" id="{6106B139-009F-B350-1767-9E9494F761D6}"/>
                    </a:ext>
                  </a:extLst>
                </p:cNvPr>
                <p:cNvGrpSpPr>
                  <a:grpSpLocks/>
                </p:cNvGrpSpPr>
                <p:nvPr/>
              </p:nvGrpSpPr>
              <p:grpSpPr>
                <a:xfrm>
                  <a:off x="5832349" y="3082846"/>
                  <a:ext cx="540000" cy="540000"/>
                  <a:chOff x="4590429" y="5253342"/>
                  <a:chExt cx="540000" cy="540000"/>
                </a:xfrm>
              </p:grpSpPr>
              <p:sp>
                <p:nvSpPr>
                  <p:cNvPr id="34" name="î$1ïḓè">
                    <a:extLst>
                      <a:ext uri="{FF2B5EF4-FFF2-40B4-BE49-F238E27FC236}">
                        <a16:creationId xmlns:a16="http://schemas.microsoft.com/office/drawing/2014/main" id="{A2F8C8A2-BB35-82A8-65A8-66FD5CC38F55}"/>
                      </a:ext>
                    </a:extLst>
                  </p:cNvPr>
                  <p:cNvSpPr txBox="1"/>
                  <p:nvPr/>
                </p:nvSpPr>
                <p:spPr>
                  <a:xfrm>
                    <a:off x="4590429" y="5253342"/>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35" name="isḷîḍe">
                    <a:extLst>
                      <a:ext uri="{FF2B5EF4-FFF2-40B4-BE49-F238E27FC236}">
                        <a16:creationId xmlns:a16="http://schemas.microsoft.com/office/drawing/2014/main" id="{5076050F-9467-6BF7-955C-12032EDA06E1}"/>
                      </a:ext>
                    </a:extLst>
                  </p:cNvPr>
                  <p:cNvSpPr/>
                  <p:nvPr/>
                </p:nvSpPr>
                <p:spPr>
                  <a:xfrm>
                    <a:off x="4722726" y="5420065"/>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8" name="iṣḷîḑé">
              <a:extLst>
                <a:ext uri="{FF2B5EF4-FFF2-40B4-BE49-F238E27FC236}">
                  <a16:creationId xmlns:a16="http://schemas.microsoft.com/office/drawing/2014/main" id="{C974F5C0-964D-0D2C-DFA1-3448315CD1C6}"/>
                </a:ext>
              </a:extLst>
            </p:cNvPr>
            <p:cNvGrpSpPr/>
            <p:nvPr/>
          </p:nvGrpSpPr>
          <p:grpSpPr>
            <a:xfrm>
              <a:off x="6350" y="3082846"/>
              <a:ext cx="4271264" cy="2602201"/>
              <a:chOff x="6350" y="3082846"/>
              <a:chExt cx="4271264" cy="2602201"/>
            </a:xfrm>
          </p:grpSpPr>
          <p:cxnSp>
            <p:nvCxnSpPr>
              <p:cNvPr id="20" name="íśḻiḓe">
                <a:extLst>
                  <a:ext uri="{FF2B5EF4-FFF2-40B4-BE49-F238E27FC236}">
                    <a16:creationId xmlns:a16="http://schemas.microsoft.com/office/drawing/2014/main" id="{4B662D4C-A2FC-4F70-E441-2BFF411CEA81}"/>
                  </a:ext>
                </a:extLst>
              </p:cNvPr>
              <p:cNvCxnSpPr>
                <a:cxnSpLocks/>
              </p:cNvCxnSpPr>
              <p:nvPr/>
            </p:nvCxnSpPr>
            <p:spPr>
              <a:xfrm>
                <a:off x="6350" y="3358966"/>
                <a:ext cx="42712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1" name="iŝļíḓè">
                <a:extLst>
                  <a:ext uri="{FF2B5EF4-FFF2-40B4-BE49-F238E27FC236}">
                    <a16:creationId xmlns:a16="http://schemas.microsoft.com/office/drawing/2014/main" id="{BBE39809-C421-ECBB-037C-2CB11D0B3291}"/>
                  </a:ext>
                </a:extLst>
              </p:cNvPr>
              <p:cNvGrpSpPr/>
              <p:nvPr/>
            </p:nvGrpSpPr>
            <p:grpSpPr>
              <a:xfrm>
                <a:off x="1145604" y="3082846"/>
                <a:ext cx="2665857" cy="2602201"/>
                <a:chOff x="1145604" y="3082846"/>
                <a:chExt cx="2665857" cy="2602201"/>
              </a:xfrm>
            </p:grpSpPr>
            <p:grpSp>
              <p:nvGrpSpPr>
                <p:cNvPr id="22" name="íṣļïḑe">
                  <a:extLst>
                    <a:ext uri="{FF2B5EF4-FFF2-40B4-BE49-F238E27FC236}">
                      <a16:creationId xmlns:a16="http://schemas.microsoft.com/office/drawing/2014/main" id="{6F22B385-C815-9807-E08F-76AE214319D1}"/>
                    </a:ext>
                  </a:extLst>
                </p:cNvPr>
                <p:cNvGrpSpPr/>
                <p:nvPr/>
              </p:nvGrpSpPr>
              <p:grpSpPr>
                <a:xfrm>
                  <a:off x="1145604" y="3766668"/>
                  <a:ext cx="2665857" cy="1918379"/>
                  <a:chOff x="5878263" y="1071870"/>
                  <a:chExt cx="2286000" cy="1918379"/>
                </a:xfrm>
              </p:grpSpPr>
              <p:sp>
                <p:nvSpPr>
                  <p:cNvPr id="26" name="ïŝľîdé">
                    <a:extLst>
                      <a:ext uri="{FF2B5EF4-FFF2-40B4-BE49-F238E27FC236}">
                        <a16:creationId xmlns:a16="http://schemas.microsoft.com/office/drawing/2014/main" id="{ED4B6E17-D1FC-7084-A52A-D6869A0BE36A}"/>
                      </a:ext>
                    </a:extLst>
                  </p:cNvPr>
                  <p:cNvSpPr/>
                  <p:nvPr/>
                </p:nvSpPr>
                <p:spPr>
                  <a:xfrm>
                    <a:off x="5878263" y="1071870"/>
                    <a:ext cx="2286000" cy="1918379"/>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28" name="ïśliḍè">
                    <a:extLst>
                      <a:ext uri="{FF2B5EF4-FFF2-40B4-BE49-F238E27FC236}">
                        <a16:creationId xmlns:a16="http://schemas.microsoft.com/office/drawing/2014/main" id="{D5705EE9-3175-ED7C-C56A-789309C4EC03}"/>
                      </a:ext>
                    </a:extLst>
                  </p:cNvPr>
                  <p:cNvSpPr/>
                  <p:nvPr/>
                </p:nvSpPr>
                <p:spPr>
                  <a:xfrm>
                    <a:off x="5934224" y="1159707"/>
                    <a:ext cx="1969192"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1</a:t>
                    </a:r>
                    <a:r>
                      <a:rPr kumimoji="1" lang="zh-CN" altLang="en-US" sz="1600" b="1" dirty="0">
                        <a:solidFill>
                          <a:schemeClr val="tx1"/>
                        </a:solidFill>
                      </a:rPr>
                      <a:t>）随行就市定价法</a:t>
                    </a:r>
                    <a:endParaRPr kumimoji="1" lang="en-US" altLang="zh-CN" sz="1600" b="1" dirty="0">
                      <a:solidFill>
                        <a:schemeClr val="tx1"/>
                      </a:solidFill>
                    </a:endParaRPr>
                  </a:p>
                </p:txBody>
              </p:sp>
            </p:grpSp>
            <p:grpSp>
              <p:nvGrpSpPr>
                <p:cNvPr id="23" name="îṧlíḋê">
                  <a:extLst>
                    <a:ext uri="{FF2B5EF4-FFF2-40B4-BE49-F238E27FC236}">
                      <a16:creationId xmlns:a16="http://schemas.microsoft.com/office/drawing/2014/main" id="{672B1B0F-B7DF-492B-739D-9C79EEDABC4B}"/>
                    </a:ext>
                  </a:extLst>
                </p:cNvPr>
                <p:cNvGrpSpPr/>
                <p:nvPr/>
              </p:nvGrpSpPr>
              <p:grpSpPr>
                <a:xfrm>
                  <a:off x="2202181" y="3082846"/>
                  <a:ext cx="540000" cy="540000"/>
                  <a:chOff x="6102350" y="2948659"/>
                  <a:chExt cx="540000" cy="540000"/>
                </a:xfrm>
              </p:grpSpPr>
              <p:sp>
                <p:nvSpPr>
                  <p:cNvPr id="24" name="î$ḻîḓê">
                    <a:extLst>
                      <a:ext uri="{FF2B5EF4-FFF2-40B4-BE49-F238E27FC236}">
                        <a16:creationId xmlns:a16="http://schemas.microsoft.com/office/drawing/2014/main" id="{C847A823-59A2-34B4-B509-DD630C8A5B8F}"/>
                      </a:ext>
                    </a:extLst>
                  </p:cNvPr>
                  <p:cNvSpPr txBox="1"/>
                  <p:nvPr/>
                </p:nvSpPr>
                <p:spPr>
                  <a:xfrm>
                    <a:off x="6102350" y="2948659"/>
                    <a:ext cx="540000" cy="540000"/>
                  </a:xfrm>
                  <a:prstGeom prst="ellipse">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25" name="iŝlíḑe">
                    <a:extLst>
                      <a:ext uri="{FF2B5EF4-FFF2-40B4-BE49-F238E27FC236}">
                        <a16:creationId xmlns:a16="http://schemas.microsoft.com/office/drawing/2014/main" id="{9FEAB6E4-96F0-D73A-B179-CC43C4AB4802}"/>
                      </a:ext>
                    </a:extLst>
                  </p:cNvPr>
                  <p:cNvSpPr/>
                  <p:nvPr/>
                </p:nvSpPr>
                <p:spPr>
                  <a:xfrm>
                    <a:off x="6259236" y="3080956"/>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9" name="îś1íḑé">
              <a:extLst>
                <a:ext uri="{FF2B5EF4-FFF2-40B4-BE49-F238E27FC236}">
                  <a16:creationId xmlns:a16="http://schemas.microsoft.com/office/drawing/2014/main" id="{3BA74786-3643-11CF-4041-8698AABE2564}"/>
                </a:ext>
              </a:extLst>
            </p:cNvPr>
            <p:cNvGrpSpPr/>
            <p:nvPr/>
          </p:nvGrpSpPr>
          <p:grpSpPr>
            <a:xfrm>
              <a:off x="7914386" y="3082846"/>
              <a:ext cx="4283964" cy="2602212"/>
              <a:chOff x="7914386" y="3082846"/>
              <a:chExt cx="4283964" cy="2602212"/>
            </a:xfrm>
          </p:grpSpPr>
          <p:cxnSp>
            <p:nvCxnSpPr>
              <p:cNvPr id="10" name="iṡliḍê">
                <a:extLst>
                  <a:ext uri="{FF2B5EF4-FFF2-40B4-BE49-F238E27FC236}">
                    <a16:creationId xmlns:a16="http://schemas.microsoft.com/office/drawing/2014/main" id="{DD55D63B-A449-ACEB-1528-8C2C548BDA4D}"/>
                  </a:ext>
                </a:extLst>
              </p:cNvPr>
              <p:cNvCxnSpPr>
                <a:cxnSpLocks/>
              </p:cNvCxnSpPr>
              <p:nvPr/>
            </p:nvCxnSpPr>
            <p:spPr>
              <a:xfrm>
                <a:off x="7914386" y="3358966"/>
                <a:ext cx="4283964" cy="0"/>
              </a:xfrm>
              <a:prstGeom prst="straightConnector1">
                <a:avLst/>
              </a:prstGeom>
              <a:ln w="15875">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1" name="îşḻíďè">
                <a:extLst>
                  <a:ext uri="{FF2B5EF4-FFF2-40B4-BE49-F238E27FC236}">
                    <a16:creationId xmlns:a16="http://schemas.microsoft.com/office/drawing/2014/main" id="{D1F40551-74C3-8B83-A239-E074F381F46C}"/>
                  </a:ext>
                </a:extLst>
              </p:cNvPr>
              <p:cNvGrpSpPr/>
              <p:nvPr/>
            </p:nvGrpSpPr>
            <p:grpSpPr>
              <a:xfrm>
                <a:off x="8393236" y="3082846"/>
                <a:ext cx="2665857" cy="2602212"/>
                <a:chOff x="8393236" y="3082846"/>
                <a:chExt cx="2665857" cy="2602212"/>
              </a:xfrm>
            </p:grpSpPr>
            <p:grpSp>
              <p:nvGrpSpPr>
                <p:cNvPr id="12" name="íSľîḋè">
                  <a:extLst>
                    <a:ext uri="{FF2B5EF4-FFF2-40B4-BE49-F238E27FC236}">
                      <a16:creationId xmlns:a16="http://schemas.microsoft.com/office/drawing/2014/main" id="{22F465A7-5253-D13C-E6B6-B2B28CEC0556}"/>
                    </a:ext>
                  </a:extLst>
                </p:cNvPr>
                <p:cNvGrpSpPr/>
                <p:nvPr/>
              </p:nvGrpSpPr>
              <p:grpSpPr>
                <a:xfrm>
                  <a:off x="8393236" y="3790973"/>
                  <a:ext cx="2665857" cy="1894085"/>
                  <a:chOff x="5878260" y="1096175"/>
                  <a:chExt cx="2286000" cy="1894085"/>
                </a:xfrm>
              </p:grpSpPr>
              <p:sp>
                <p:nvSpPr>
                  <p:cNvPr id="16" name="ísļídé">
                    <a:extLst>
                      <a:ext uri="{FF2B5EF4-FFF2-40B4-BE49-F238E27FC236}">
                        <a16:creationId xmlns:a16="http://schemas.microsoft.com/office/drawing/2014/main" id="{92F18D0F-7CE0-C743-05B0-E583277FA913}"/>
                      </a:ext>
                    </a:extLst>
                  </p:cNvPr>
                  <p:cNvSpPr/>
                  <p:nvPr/>
                </p:nvSpPr>
                <p:spPr>
                  <a:xfrm>
                    <a:off x="5878260" y="1096175"/>
                    <a:ext cx="2286000" cy="1894085"/>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18" name="iṡlïḋê">
                    <a:extLst>
                      <a:ext uri="{FF2B5EF4-FFF2-40B4-BE49-F238E27FC236}">
                        <a16:creationId xmlns:a16="http://schemas.microsoft.com/office/drawing/2014/main" id="{D0FD516F-24BE-366D-8FBF-B6242F92A9A6}"/>
                      </a:ext>
                    </a:extLst>
                  </p:cNvPr>
                  <p:cNvSpPr/>
                  <p:nvPr/>
                </p:nvSpPr>
                <p:spPr>
                  <a:xfrm>
                    <a:off x="6031221" y="1154507"/>
                    <a:ext cx="1969192"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3</a:t>
                    </a:r>
                    <a:r>
                      <a:rPr kumimoji="1" lang="zh-CN" altLang="en-US" sz="1600" b="1" dirty="0">
                        <a:solidFill>
                          <a:schemeClr val="tx1"/>
                        </a:solidFill>
                      </a:rPr>
                      <a:t>）密封投标定价法</a:t>
                    </a:r>
                    <a:endParaRPr kumimoji="1" lang="en-US" altLang="zh-CN" sz="1600" b="1" dirty="0">
                      <a:solidFill>
                        <a:schemeClr val="tx1"/>
                      </a:solidFill>
                    </a:endParaRPr>
                  </a:p>
                </p:txBody>
              </p:sp>
            </p:grpSp>
            <p:grpSp>
              <p:nvGrpSpPr>
                <p:cNvPr id="13" name="ïṣḷïdé">
                  <a:extLst>
                    <a:ext uri="{FF2B5EF4-FFF2-40B4-BE49-F238E27FC236}">
                      <a16:creationId xmlns:a16="http://schemas.microsoft.com/office/drawing/2014/main" id="{062C470C-FB61-2927-D95A-17F1E74AACFA}"/>
                    </a:ext>
                  </a:extLst>
                </p:cNvPr>
                <p:cNvGrpSpPr>
                  <a:grpSpLocks/>
                </p:cNvGrpSpPr>
                <p:nvPr/>
              </p:nvGrpSpPr>
              <p:grpSpPr>
                <a:xfrm>
                  <a:off x="9449817" y="3082846"/>
                  <a:ext cx="540000" cy="540000"/>
                  <a:chOff x="5466381" y="5253342"/>
                  <a:chExt cx="540000" cy="540000"/>
                </a:xfrm>
              </p:grpSpPr>
              <p:sp>
                <p:nvSpPr>
                  <p:cNvPr id="14" name="îš1îďè">
                    <a:extLst>
                      <a:ext uri="{FF2B5EF4-FFF2-40B4-BE49-F238E27FC236}">
                        <a16:creationId xmlns:a16="http://schemas.microsoft.com/office/drawing/2014/main" id="{1EAF465C-C1E6-BD72-1CCD-15956EBC393E}"/>
                      </a:ext>
                    </a:extLst>
                  </p:cNvPr>
                  <p:cNvSpPr txBox="1"/>
                  <p:nvPr/>
                </p:nvSpPr>
                <p:spPr>
                  <a:xfrm>
                    <a:off x="5466381" y="5253342"/>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15" name="ïṧľídè">
                    <a:extLst>
                      <a:ext uri="{FF2B5EF4-FFF2-40B4-BE49-F238E27FC236}">
                        <a16:creationId xmlns:a16="http://schemas.microsoft.com/office/drawing/2014/main" id="{D4D1DBA0-9DB6-7D96-020F-D92933AB632E}"/>
                      </a:ext>
                    </a:extLst>
                  </p:cNvPr>
                  <p:cNvSpPr/>
                  <p:nvPr/>
                </p:nvSpPr>
                <p:spPr>
                  <a:xfrm>
                    <a:off x="5610532" y="5366596"/>
                    <a:ext cx="251698" cy="269998"/>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sp>
        <p:nvSpPr>
          <p:cNvPr id="42" name="文本框 41">
            <a:extLst>
              <a:ext uri="{FF2B5EF4-FFF2-40B4-BE49-F238E27FC236}">
                <a16:creationId xmlns:a16="http://schemas.microsoft.com/office/drawing/2014/main" id="{28FFA72F-60BD-4719-97B3-559A7D926CF1}"/>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定价方法</a:t>
            </a:r>
            <a:endParaRPr lang="en-US" altLang="zh-CN" sz="3600" b="1" dirty="0">
              <a:solidFill>
                <a:schemeClr val="accent1">
                  <a:lumMod val="75000"/>
                </a:schemeClr>
              </a:solidFill>
              <a:latin typeface="+mn-ea"/>
            </a:endParaRPr>
          </a:p>
        </p:txBody>
      </p:sp>
      <p:sp>
        <p:nvSpPr>
          <p:cNvPr id="43" name="íś1ïḍè">
            <a:extLst>
              <a:ext uri="{FF2B5EF4-FFF2-40B4-BE49-F238E27FC236}">
                <a16:creationId xmlns:a16="http://schemas.microsoft.com/office/drawing/2014/main" id="{29702257-AC82-446F-83C1-9E5101DFA022}"/>
              </a:ext>
            </a:extLst>
          </p:cNvPr>
          <p:cNvSpPr txBox="1"/>
          <p:nvPr/>
        </p:nvSpPr>
        <p:spPr>
          <a:xfrm>
            <a:off x="1357966" y="1790240"/>
            <a:ext cx="9688430" cy="879408"/>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solidFill>
              </a:rPr>
              <a:t>1.</a:t>
            </a:r>
            <a:r>
              <a:rPr lang="zh-CN" altLang="en-US" sz="2000" b="1" dirty="0">
                <a:solidFill>
                  <a:schemeClr val="tx1"/>
                </a:solidFill>
              </a:rPr>
              <a:t>含义：</a:t>
            </a:r>
            <a:endParaRPr lang="en-US" altLang="zh-CN" sz="2000" b="1" dirty="0">
              <a:solidFill>
                <a:schemeClr val="tx1"/>
              </a:solidFill>
            </a:endParaRPr>
          </a:p>
          <a:p>
            <a:pPr algn="l"/>
            <a:r>
              <a:rPr lang="zh-CN" altLang="en-US" sz="1600" b="1" dirty="0">
                <a:solidFill>
                  <a:schemeClr val="tx1"/>
                </a:solidFill>
              </a:rPr>
              <a:t>竞争导向定价法是指参照竞争对手的商品价格确定企业商品价格的一种定价方法。</a:t>
            </a:r>
          </a:p>
        </p:txBody>
      </p:sp>
      <p:sp>
        <p:nvSpPr>
          <p:cNvPr id="44" name="íś1ïḍè">
            <a:extLst>
              <a:ext uri="{FF2B5EF4-FFF2-40B4-BE49-F238E27FC236}">
                <a16:creationId xmlns:a16="http://schemas.microsoft.com/office/drawing/2014/main" id="{4E9EC682-8F51-4E32-BFBB-9F219A4A1404}"/>
              </a:ext>
            </a:extLst>
          </p:cNvPr>
          <p:cNvSpPr txBox="1"/>
          <p:nvPr/>
        </p:nvSpPr>
        <p:spPr>
          <a:xfrm>
            <a:off x="1357966" y="2759251"/>
            <a:ext cx="9688430" cy="499111"/>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solidFill>
              </a:rPr>
              <a:t>2. </a:t>
            </a:r>
            <a:r>
              <a:rPr lang="zh-CN" altLang="en-US" sz="2000" b="1" dirty="0">
                <a:solidFill>
                  <a:schemeClr val="tx1"/>
                </a:solidFill>
              </a:rPr>
              <a:t>竞争导向定价法的基本类型</a:t>
            </a:r>
            <a:endParaRPr lang="zh-CN" altLang="en-US" sz="1600" b="1" dirty="0">
              <a:solidFill>
                <a:schemeClr val="tx1"/>
              </a:solidFill>
            </a:endParaRPr>
          </a:p>
        </p:txBody>
      </p:sp>
      <p:sp>
        <p:nvSpPr>
          <p:cNvPr id="2" name="文本框 1">
            <a:extLst>
              <a:ext uri="{FF2B5EF4-FFF2-40B4-BE49-F238E27FC236}">
                <a16:creationId xmlns:a16="http://schemas.microsoft.com/office/drawing/2014/main" id="{A14A3F91-9949-4845-854E-00EAA495B05C}"/>
              </a:ext>
            </a:extLst>
          </p:cNvPr>
          <p:cNvSpPr txBox="1"/>
          <p:nvPr/>
        </p:nvSpPr>
        <p:spPr>
          <a:xfrm>
            <a:off x="1396343" y="4782709"/>
            <a:ext cx="2224874" cy="830997"/>
          </a:xfrm>
          <a:prstGeom prst="rect">
            <a:avLst/>
          </a:prstGeom>
          <a:noFill/>
        </p:spPr>
        <p:txBody>
          <a:bodyPr wrap="square" rtlCol="0">
            <a:spAutoFit/>
          </a:bodyPr>
          <a:lstStyle/>
          <a:p>
            <a:r>
              <a:rPr lang="zh-CN" altLang="en-US" sz="1600" dirty="0"/>
              <a:t>根据某类商品的行业价格标准或市场平均价格水平作为企业定价。</a:t>
            </a:r>
          </a:p>
        </p:txBody>
      </p:sp>
      <p:sp>
        <p:nvSpPr>
          <p:cNvPr id="37" name="文本框 36">
            <a:extLst>
              <a:ext uri="{FF2B5EF4-FFF2-40B4-BE49-F238E27FC236}">
                <a16:creationId xmlns:a16="http://schemas.microsoft.com/office/drawing/2014/main" id="{418B9760-BDD0-46C9-808E-F337A97BC839}"/>
              </a:ext>
            </a:extLst>
          </p:cNvPr>
          <p:cNvSpPr txBox="1"/>
          <p:nvPr/>
        </p:nvSpPr>
        <p:spPr>
          <a:xfrm>
            <a:off x="4983563" y="4536489"/>
            <a:ext cx="2224874" cy="1323439"/>
          </a:xfrm>
          <a:prstGeom prst="rect">
            <a:avLst/>
          </a:prstGeom>
          <a:noFill/>
        </p:spPr>
        <p:txBody>
          <a:bodyPr wrap="square" rtlCol="0">
            <a:spAutoFit/>
          </a:bodyPr>
          <a:lstStyle/>
          <a:p>
            <a:r>
              <a:rPr lang="zh-CN" altLang="en-US" sz="1600" dirty="0"/>
              <a:t>由经营者预先发表公告，展出被拍卖物品，要货者预先看货，在规定时间进行公开拍卖，由要货者公开竞争叫价。</a:t>
            </a:r>
            <a:endParaRPr lang="en-US" altLang="zh-CN" sz="1600" dirty="0"/>
          </a:p>
        </p:txBody>
      </p:sp>
      <p:sp>
        <p:nvSpPr>
          <p:cNvPr id="39" name="文本框 38">
            <a:extLst>
              <a:ext uri="{FF2B5EF4-FFF2-40B4-BE49-F238E27FC236}">
                <a16:creationId xmlns:a16="http://schemas.microsoft.com/office/drawing/2014/main" id="{5B4BC973-5FA9-4504-9B5F-D4C284EF6159}"/>
              </a:ext>
            </a:extLst>
          </p:cNvPr>
          <p:cNvSpPr txBox="1"/>
          <p:nvPr/>
        </p:nvSpPr>
        <p:spPr>
          <a:xfrm>
            <a:off x="8643146" y="4559887"/>
            <a:ext cx="2224874" cy="1323439"/>
          </a:xfrm>
          <a:prstGeom prst="rect">
            <a:avLst/>
          </a:prstGeom>
          <a:noFill/>
        </p:spPr>
        <p:txBody>
          <a:bodyPr wrap="square" rtlCol="0">
            <a:spAutoFit/>
          </a:bodyPr>
          <a:lstStyle/>
          <a:p>
            <a:r>
              <a:rPr lang="zh-CN" altLang="en-US" sz="1600" dirty="0"/>
              <a:t>由卖方公开招标，买方竞争投标、密封定价，卖方择优选取，到期公布“中标”者名单，中标企业与卖方确定成交。</a:t>
            </a:r>
          </a:p>
        </p:txBody>
      </p:sp>
    </p:spTree>
    <p:custDataLst>
      <p:tags r:id="rId1"/>
    </p:custDataLst>
    <p:extLst>
      <p:ext uri="{BB962C8B-B14F-4D97-AF65-F5344CB8AC3E}">
        <p14:creationId xmlns:p14="http://schemas.microsoft.com/office/powerpoint/2010/main" val="2530231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6d66d06-29e4-4c55-8ef9-3d684654efe2">
            <a:extLst>
              <a:ext uri="{FF2B5EF4-FFF2-40B4-BE49-F238E27FC236}">
                <a16:creationId xmlns:a16="http://schemas.microsoft.com/office/drawing/2014/main" id="{8FD62843-D67D-732C-91EA-D79AA495E8F5}"/>
              </a:ext>
            </a:extLst>
          </p:cNvPr>
          <p:cNvGrpSpPr>
            <a:grpSpLocks noChangeAspect="1"/>
          </p:cNvGrpSpPr>
          <p:nvPr/>
        </p:nvGrpSpPr>
        <p:grpSpPr>
          <a:xfrm>
            <a:off x="0" y="0"/>
            <a:ext cx="12192000" cy="6858000"/>
            <a:chOff x="0" y="0"/>
            <a:chExt cx="12192000" cy="6858000"/>
          </a:xfrm>
        </p:grpSpPr>
        <p:sp>
          <p:nvSpPr>
            <p:cNvPr id="4" name="矩形 3">
              <a:extLst>
                <a:ext uri="{FF2B5EF4-FFF2-40B4-BE49-F238E27FC236}">
                  <a16:creationId xmlns:a16="http://schemas.microsoft.com/office/drawing/2014/main" id="{0C5F2F32-D800-7A33-4772-F8D8C69DDD05}"/>
                </a:ext>
              </a:extLst>
            </p:cNvPr>
            <p:cNvSpPr/>
            <p:nvPr/>
          </p:nvSpPr>
          <p:spPr>
            <a:xfrm>
              <a:off x="0" y="0"/>
              <a:ext cx="12192000" cy="6858000"/>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矩形: 圆角 4">
              <a:extLst>
                <a:ext uri="{FF2B5EF4-FFF2-40B4-BE49-F238E27FC236}">
                  <a16:creationId xmlns:a16="http://schemas.microsoft.com/office/drawing/2014/main" id="{260C480B-CDF0-F3D3-81BD-58CBCFF60A64}"/>
                </a:ext>
              </a:extLst>
            </p:cNvPr>
            <p:cNvSpPr/>
            <p:nvPr/>
          </p:nvSpPr>
          <p:spPr>
            <a:xfrm>
              <a:off x="673100" y="1130300"/>
              <a:ext cx="10845800" cy="5003799"/>
            </a:xfrm>
            <a:prstGeom prst="roundRect">
              <a:avLst>
                <a:gd name="adj" fmla="val 1777"/>
              </a:avLst>
            </a:prstGeom>
            <a:solidFill>
              <a:schemeClr val="bg1"/>
            </a:solidFill>
            <a:ln>
              <a:noFill/>
            </a:ln>
            <a:effectLst>
              <a:outerShdw blurRad="203200" dist="101600" dir="348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mc:AlternateContent xmlns:mc="http://schemas.openxmlformats.org/markup-compatibility/2006" xmlns:cx1="http://schemas.microsoft.com/office/drawing/2015/9/8/chartex">
          <mc:Choice Requires="cx1">
            <p:graphicFrame>
              <p:nvGraphicFramePr>
                <p:cNvPr id="6" name="图表 5">
                  <a:extLst>
                    <a:ext uri="{FF2B5EF4-FFF2-40B4-BE49-F238E27FC236}">
                      <a16:creationId xmlns:a16="http://schemas.microsoft.com/office/drawing/2014/main" id="{90FF8042-CB10-FFAA-F101-C88C7CDE95C4}"/>
                    </a:ext>
                  </a:extLst>
                </p:cNvPr>
                <p:cNvGraphicFramePr/>
                <p:nvPr>
                  <p:extLst>
                    <p:ext uri="{D42A27DB-BD31-4B8C-83A1-F6EECF244321}">
                      <p14:modId xmlns:p14="http://schemas.microsoft.com/office/powerpoint/2010/main" val="3660581569"/>
                    </p:ext>
                  </p:extLst>
                </p:nvPr>
              </p:nvGraphicFramePr>
              <p:xfrm>
                <a:off x="6640011" y="3716174"/>
                <a:ext cx="4360245" cy="2271151"/>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图表 5">
                  <a:extLst>
                    <a:ext uri="{FF2B5EF4-FFF2-40B4-BE49-F238E27FC236}">
                      <a16:creationId xmlns:a16="http://schemas.microsoft.com/office/drawing/2014/main" id="{90FF8042-CB10-FFAA-F101-C88C7CDE95C4}"/>
                    </a:ext>
                  </a:extLst>
                </p:cNvPr>
                <p:cNvPicPr>
                  <a:picLocks noGrp="1" noRot="1" noChangeAspect="1" noMove="1" noResize="1" noEditPoints="1" noAdjustHandles="1" noChangeArrowheads="1" noChangeShapeType="1"/>
                </p:cNvPicPr>
                <p:nvPr/>
              </p:nvPicPr>
              <p:blipFill>
                <a:blip r:embed="rId4"/>
                <a:stretch>
                  <a:fillRect/>
                </a:stretch>
              </p:blipFill>
              <p:spPr>
                <a:xfrm>
                  <a:off x="6640011" y="3716174"/>
                  <a:ext cx="4360245" cy="2271151"/>
                </a:xfrm>
                <a:prstGeom prst="rect">
                  <a:avLst/>
                </a:prstGeom>
              </p:spPr>
            </p:pic>
          </mc:Fallback>
        </mc:AlternateContent>
        <p:sp>
          <p:nvSpPr>
            <p:cNvPr id="7" name="文本框 6">
              <a:extLst>
                <a:ext uri="{FF2B5EF4-FFF2-40B4-BE49-F238E27FC236}">
                  <a16:creationId xmlns:a16="http://schemas.microsoft.com/office/drawing/2014/main" id="{297C867F-ED9A-AFB3-91A1-F30FC0989EDE}"/>
                </a:ext>
              </a:extLst>
            </p:cNvPr>
            <p:cNvSpPr txBox="1"/>
            <p:nvPr/>
          </p:nvSpPr>
          <p:spPr>
            <a:xfrm>
              <a:off x="1174750" y="1330490"/>
              <a:ext cx="4874768" cy="461665"/>
            </a:xfrm>
            <a:prstGeom prst="rect">
              <a:avLst/>
            </a:prstGeom>
            <a:noFill/>
          </p:spPr>
          <p:txBody>
            <a:bodyPr wrap="square">
              <a:spAutoFit/>
            </a:bodyPr>
            <a:lstStyle/>
            <a:p>
              <a:pPr lvl="0" defTabSz="913765">
                <a:buSzPct val="25000"/>
                <a:defRPr/>
              </a:pPr>
              <a:r>
                <a:rPr lang="zh-CN" altLang="en-US" sz="2400" b="1" dirty="0">
                  <a:solidFill>
                    <a:schemeClr val="accent3"/>
                  </a:solidFill>
                </a:rPr>
                <a:t>三、 需求导向定价法</a:t>
              </a:r>
              <a:endParaRPr kumimoji="0" lang="en-US" altLang="zh-CN" sz="2400" b="1" i="0" u="none" strike="noStrike" kern="1200" cap="none" spc="0" normalizeH="0" baseline="0" noProof="0" dirty="0">
                <a:ln>
                  <a:noFill/>
                </a:ln>
                <a:effectLst/>
                <a:uLnTx/>
                <a:uFillTx/>
              </a:endParaRPr>
            </a:p>
          </p:txBody>
        </p:sp>
        <p:cxnSp>
          <p:nvCxnSpPr>
            <p:cNvPr id="8" name="直接连接符 7">
              <a:extLst>
                <a:ext uri="{FF2B5EF4-FFF2-40B4-BE49-F238E27FC236}">
                  <a16:creationId xmlns:a16="http://schemas.microsoft.com/office/drawing/2014/main" id="{B4C7FDF7-8B2D-3120-24C6-5C69CCF24BDC}"/>
                </a:ext>
              </a:extLst>
            </p:cNvPr>
            <p:cNvCxnSpPr>
              <a:cxnSpLocks/>
            </p:cNvCxnSpPr>
            <p:nvPr/>
          </p:nvCxnSpPr>
          <p:spPr>
            <a:xfrm>
              <a:off x="1174750" y="2754164"/>
              <a:ext cx="984250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1E598A1-5255-F2F9-0D5B-5C33C5E29FAE}"/>
                </a:ext>
              </a:extLst>
            </p:cNvPr>
            <p:cNvSpPr txBox="1"/>
            <p:nvPr/>
          </p:nvSpPr>
          <p:spPr>
            <a:xfrm>
              <a:off x="1462393" y="3392354"/>
              <a:ext cx="2498015" cy="369332"/>
            </a:xfrm>
            <a:prstGeom prst="rect">
              <a:avLst/>
            </a:prstGeom>
            <a:noFill/>
          </p:spPr>
          <p:txBody>
            <a:bodyPr wrap="square">
              <a:spAutoFit/>
            </a:bodyPr>
            <a:lstStyle/>
            <a:p>
              <a:r>
                <a:rPr lang="zh-CN" altLang="en-US" b="1" dirty="0"/>
                <a:t>（</a:t>
              </a:r>
              <a:r>
                <a:rPr lang="en-US" altLang="zh-CN" b="1" dirty="0"/>
                <a:t>1</a:t>
              </a:r>
              <a:r>
                <a:rPr lang="zh-CN" altLang="en-US" b="1" dirty="0"/>
                <a:t>）理解值定价法</a:t>
              </a:r>
            </a:p>
          </p:txBody>
        </p:sp>
        <p:sp>
          <p:nvSpPr>
            <p:cNvPr id="12" name="文本框 11">
              <a:extLst>
                <a:ext uri="{FF2B5EF4-FFF2-40B4-BE49-F238E27FC236}">
                  <a16:creationId xmlns:a16="http://schemas.microsoft.com/office/drawing/2014/main" id="{DC502EE6-DD2C-B543-F439-E3812260C77C}"/>
                </a:ext>
              </a:extLst>
            </p:cNvPr>
            <p:cNvSpPr txBox="1"/>
            <p:nvPr/>
          </p:nvSpPr>
          <p:spPr>
            <a:xfrm>
              <a:off x="1462393" y="4658189"/>
              <a:ext cx="2498015" cy="369332"/>
            </a:xfrm>
            <a:prstGeom prst="rect">
              <a:avLst/>
            </a:prstGeom>
            <a:noFill/>
          </p:spPr>
          <p:txBody>
            <a:bodyPr wrap="square">
              <a:spAutoFit/>
            </a:bodyPr>
            <a:lstStyle/>
            <a:p>
              <a:r>
                <a:rPr lang="zh-CN" altLang="en-US" b="1" dirty="0">
                  <a:solidFill>
                    <a:schemeClr val="accent3"/>
                  </a:solidFill>
                </a:rPr>
                <a:t>（</a:t>
              </a:r>
              <a:r>
                <a:rPr lang="en-US" altLang="zh-CN" b="1" dirty="0">
                  <a:solidFill>
                    <a:schemeClr val="accent3"/>
                  </a:solidFill>
                </a:rPr>
                <a:t>2</a:t>
              </a:r>
              <a:r>
                <a:rPr lang="zh-CN" altLang="en-US" b="1" dirty="0">
                  <a:solidFill>
                    <a:schemeClr val="accent3"/>
                  </a:solidFill>
                </a:rPr>
                <a:t>）习惯定价法</a:t>
              </a:r>
              <a:endParaRPr lang="en-US" altLang="zh-CN" b="1" dirty="0">
                <a:solidFill>
                  <a:schemeClr val="accent3"/>
                </a:solidFill>
              </a:endParaRPr>
            </a:p>
          </p:txBody>
        </p:sp>
      </p:grpSp>
      <p:sp>
        <p:nvSpPr>
          <p:cNvPr id="13" name="文本框 12">
            <a:extLst>
              <a:ext uri="{FF2B5EF4-FFF2-40B4-BE49-F238E27FC236}">
                <a16:creationId xmlns:a16="http://schemas.microsoft.com/office/drawing/2014/main" id="{6D378DC8-D08A-4088-8A7D-32E2FFB6A634}"/>
              </a:ext>
            </a:extLst>
          </p:cNvPr>
          <p:cNvSpPr txBox="1"/>
          <p:nvPr/>
        </p:nvSpPr>
        <p:spPr>
          <a:xfrm>
            <a:off x="587614" y="306753"/>
            <a:ext cx="5326957" cy="646331"/>
          </a:xfrm>
          <a:prstGeom prst="rect">
            <a:avLst/>
          </a:prstGeom>
          <a:solidFill>
            <a:schemeClr val="bg2"/>
          </a:solidFill>
        </p:spPr>
        <p:txBody>
          <a:bodyPr wrap="square" rtlCol="0">
            <a:spAutoFit/>
          </a:bodyPr>
          <a:lstStyle/>
          <a:p>
            <a:r>
              <a:rPr lang="zh-CN" altLang="en-US" sz="3600" b="1" dirty="0">
                <a:solidFill>
                  <a:schemeClr val="accent1">
                    <a:lumMod val="75000"/>
                  </a:schemeClr>
                </a:solidFill>
                <a:latin typeface="+mn-ea"/>
              </a:rPr>
              <a:t>第二节 定价方法</a:t>
            </a:r>
            <a:endParaRPr lang="en-US" altLang="zh-CN" sz="3600" b="1" dirty="0">
              <a:solidFill>
                <a:schemeClr val="accent1">
                  <a:lumMod val="75000"/>
                </a:schemeClr>
              </a:solidFill>
              <a:latin typeface="+mn-ea"/>
            </a:endParaRPr>
          </a:p>
        </p:txBody>
      </p:sp>
      <p:sp>
        <p:nvSpPr>
          <p:cNvPr id="14" name="íś1ïḍè">
            <a:extLst>
              <a:ext uri="{FF2B5EF4-FFF2-40B4-BE49-F238E27FC236}">
                <a16:creationId xmlns:a16="http://schemas.microsoft.com/office/drawing/2014/main" id="{725C07A5-AAF4-4B39-971D-BCFA50C2C7FE}"/>
              </a:ext>
            </a:extLst>
          </p:cNvPr>
          <p:cNvSpPr txBox="1"/>
          <p:nvPr/>
        </p:nvSpPr>
        <p:spPr>
          <a:xfrm>
            <a:off x="1462393" y="1756925"/>
            <a:ext cx="9688430" cy="879408"/>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solidFill>
              </a:rPr>
              <a:t>1.</a:t>
            </a:r>
            <a:r>
              <a:rPr lang="zh-CN" altLang="en-US" sz="2000" b="1" dirty="0">
                <a:solidFill>
                  <a:schemeClr val="tx1"/>
                </a:solidFill>
              </a:rPr>
              <a:t>含义</a:t>
            </a:r>
            <a:endParaRPr lang="en-US" altLang="zh-CN" sz="2000" b="1" dirty="0">
              <a:solidFill>
                <a:schemeClr val="tx1"/>
              </a:solidFill>
            </a:endParaRPr>
          </a:p>
          <a:p>
            <a:pPr algn="l"/>
            <a:r>
              <a:rPr lang="zh-CN" altLang="en-US" sz="1600" b="1" dirty="0">
                <a:solidFill>
                  <a:schemeClr val="tx1"/>
                </a:solidFill>
              </a:rPr>
              <a:t>需求导向定价法是指以市场中现实的消费者可以接受的价格为依据来确定商品价格的一种定价方法。</a:t>
            </a:r>
          </a:p>
        </p:txBody>
      </p:sp>
      <p:sp>
        <p:nvSpPr>
          <p:cNvPr id="15" name="íś1ïḍè">
            <a:extLst>
              <a:ext uri="{FF2B5EF4-FFF2-40B4-BE49-F238E27FC236}">
                <a16:creationId xmlns:a16="http://schemas.microsoft.com/office/drawing/2014/main" id="{61E48C6C-52A9-4378-9BB6-97A32F4E1E4E}"/>
              </a:ext>
            </a:extLst>
          </p:cNvPr>
          <p:cNvSpPr txBox="1"/>
          <p:nvPr/>
        </p:nvSpPr>
        <p:spPr>
          <a:xfrm>
            <a:off x="1466440" y="2823704"/>
            <a:ext cx="3569303" cy="499111"/>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000" b="1" dirty="0">
                <a:solidFill>
                  <a:schemeClr val="tx1"/>
                </a:solidFill>
              </a:rPr>
              <a:t>2. </a:t>
            </a:r>
            <a:r>
              <a:rPr lang="zh-CN" altLang="en-US" sz="2000" b="1" dirty="0">
                <a:solidFill>
                  <a:schemeClr val="tx1"/>
                </a:solidFill>
              </a:rPr>
              <a:t>需求导向定价法的基本类型</a:t>
            </a:r>
            <a:endParaRPr lang="zh-CN" altLang="en-US" sz="1600" b="1" dirty="0">
              <a:solidFill>
                <a:schemeClr val="tx1"/>
              </a:solidFill>
            </a:endParaRPr>
          </a:p>
        </p:txBody>
      </p:sp>
      <p:sp>
        <p:nvSpPr>
          <p:cNvPr id="2" name="文本框 1">
            <a:extLst>
              <a:ext uri="{FF2B5EF4-FFF2-40B4-BE49-F238E27FC236}">
                <a16:creationId xmlns:a16="http://schemas.microsoft.com/office/drawing/2014/main" id="{1E1C9E02-8DBE-492E-AC67-665DD407E8B5}"/>
              </a:ext>
            </a:extLst>
          </p:cNvPr>
          <p:cNvSpPr txBox="1"/>
          <p:nvPr/>
        </p:nvSpPr>
        <p:spPr>
          <a:xfrm>
            <a:off x="2059804" y="3794439"/>
            <a:ext cx="4360245" cy="830997"/>
          </a:xfrm>
          <a:prstGeom prst="rect">
            <a:avLst/>
          </a:prstGeom>
          <a:noFill/>
        </p:spPr>
        <p:txBody>
          <a:bodyPr wrap="square" rtlCol="0">
            <a:spAutoFit/>
          </a:bodyPr>
          <a:lstStyle/>
          <a:p>
            <a:r>
              <a:rPr lang="zh-CN" altLang="en-US" sz="1600" dirty="0"/>
              <a:t>这种定价法又称认知价值定价法或感受价值定价法，是指根据消费者对商品或服务项目价值的不同感觉或感受来制定价格的一种定价方法。</a:t>
            </a:r>
          </a:p>
        </p:txBody>
      </p:sp>
      <p:sp>
        <p:nvSpPr>
          <p:cNvPr id="16" name="文本框 15">
            <a:extLst>
              <a:ext uri="{FF2B5EF4-FFF2-40B4-BE49-F238E27FC236}">
                <a16:creationId xmlns:a16="http://schemas.microsoft.com/office/drawing/2014/main" id="{2C912D2A-D0CF-4E6B-A1AD-852EA6CAA754}"/>
              </a:ext>
            </a:extLst>
          </p:cNvPr>
          <p:cNvSpPr txBox="1"/>
          <p:nvPr/>
        </p:nvSpPr>
        <p:spPr>
          <a:xfrm>
            <a:off x="2059804" y="5093027"/>
            <a:ext cx="4360245" cy="584775"/>
          </a:xfrm>
          <a:prstGeom prst="rect">
            <a:avLst/>
          </a:prstGeom>
          <a:noFill/>
        </p:spPr>
        <p:txBody>
          <a:bodyPr wrap="square" rtlCol="0">
            <a:spAutoFit/>
          </a:bodyPr>
          <a:lstStyle/>
          <a:p>
            <a:r>
              <a:rPr lang="zh-CN" altLang="en-US" sz="1600" dirty="0"/>
              <a:t>这种定价法是根据长期被消费者接受和承认的，已成习惯的商品价格来确定价格的一种方法。</a:t>
            </a:r>
          </a:p>
        </p:txBody>
      </p:sp>
    </p:spTree>
    <p:custDataLst>
      <p:tags r:id="rId1"/>
    </p:custDataLst>
    <p:extLst>
      <p:ext uri="{BB962C8B-B14F-4D97-AF65-F5344CB8AC3E}">
        <p14:creationId xmlns:p14="http://schemas.microsoft.com/office/powerpoint/2010/main" val="3157634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sp>
        <p:nvSpPr>
          <p:cNvPr id="20" name="文本框 19">
            <a:extLst>
              <a:ext uri="{FF2B5EF4-FFF2-40B4-BE49-F238E27FC236}">
                <a16:creationId xmlns:a16="http://schemas.microsoft.com/office/drawing/2014/main" id="{97867D86-D113-4A49-8E8B-F5C5BCF72370}"/>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定价策略</a:t>
            </a:r>
            <a:endParaRPr lang="en-US" altLang="zh-CN" sz="3600" b="1" dirty="0">
              <a:solidFill>
                <a:schemeClr val="accent1">
                  <a:lumMod val="75000"/>
                </a:schemeClr>
              </a:solidFill>
              <a:latin typeface="+mn-ea"/>
            </a:endParaRPr>
          </a:p>
        </p:txBody>
      </p:sp>
      <p:grpSp>
        <p:nvGrpSpPr>
          <p:cNvPr id="12" name="组合 11">
            <a:extLst>
              <a:ext uri="{FF2B5EF4-FFF2-40B4-BE49-F238E27FC236}">
                <a16:creationId xmlns:a16="http://schemas.microsoft.com/office/drawing/2014/main" id="{98D49A8D-9754-4983-9811-B9C1A7E3191C}"/>
              </a:ext>
            </a:extLst>
          </p:cNvPr>
          <p:cNvGrpSpPr/>
          <p:nvPr/>
        </p:nvGrpSpPr>
        <p:grpSpPr>
          <a:xfrm>
            <a:off x="831390" y="1412823"/>
            <a:ext cx="11074585" cy="4817239"/>
            <a:chOff x="821765" y="1788208"/>
            <a:chExt cx="11074585" cy="4817239"/>
          </a:xfrm>
        </p:grpSpPr>
        <p:grpSp>
          <p:nvGrpSpPr>
            <p:cNvPr id="4" name="íšḻïďè">
              <a:extLst>
                <a:ext uri="{FF2B5EF4-FFF2-40B4-BE49-F238E27FC236}">
                  <a16:creationId xmlns:a16="http://schemas.microsoft.com/office/drawing/2014/main" id="{0B441D19-B0EA-2A90-1835-A85A76FCFF5D}"/>
                </a:ext>
              </a:extLst>
            </p:cNvPr>
            <p:cNvGrpSpPr>
              <a:grpSpLocks noChangeAspect="1"/>
            </p:cNvGrpSpPr>
            <p:nvPr/>
          </p:nvGrpSpPr>
          <p:grpSpPr>
            <a:xfrm>
              <a:off x="821765" y="1788208"/>
              <a:ext cx="11074585" cy="3940076"/>
              <a:chOff x="821765" y="1826273"/>
              <a:chExt cx="11074585" cy="3940076"/>
            </a:xfrm>
          </p:grpSpPr>
          <p:graphicFrame>
            <p:nvGraphicFramePr>
              <p:cNvPr id="5" name="iṩļîdê">
                <a:extLst>
                  <a:ext uri="{FF2B5EF4-FFF2-40B4-BE49-F238E27FC236}">
                    <a16:creationId xmlns:a16="http://schemas.microsoft.com/office/drawing/2014/main" id="{06F29052-D892-A982-A498-4D20912B7B48}"/>
                  </a:ext>
                </a:extLst>
              </p:cNvPr>
              <p:cNvGraphicFramePr/>
              <p:nvPr>
                <p:extLst>
                  <p:ext uri="{D42A27DB-BD31-4B8C-83A1-F6EECF244321}">
                    <p14:modId xmlns:p14="http://schemas.microsoft.com/office/powerpoint/2010/main" val="908758258"/>
                  </p:ext>
                </p:extLst>
              </p:nvPr>
            </p:nvGraphicFramePr>
            <p:xfrm>
              <a:off x="6277431" y="3036559"/>
              <a:ext cx="5618919" cy="236045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îṡlïďè">
                <a:extLst>
                  <a:ext uri="{FF2B5EF4-FFF2-40B4-BE49-F238E27FC236}">
                    <a16:creationId xmlns:a16="http://schemas.microsoft.com/office/drawing/2014/main" id="{F9F531B2-B5FC-84F3-FF09-54426183A02F}"/>
                  </a:ext>
                </a:extLst>
              </p:cNvPr>
              <p:cNvGrpSpPr/>
              <p:nvPr/>
            </p:nvGrpSpPr>
            <p:grpSpPr>
              <a:xfrm>
                <a:off x="821765" y="2798629"/>
                <a:ext cx="4878122" cy="2967720"/>
                <a:chOff x="821765" y="2798629"/>
                <a:chExt cx="4878122" cy="2967720"/>
              </a:xfrm>
            </p:grpSpPr>
            <p:grpSp>
              <p:nvGrpSpPr>
                <p:cNvPr id="8" name="íṧḻïḍé">
                  <a:extLst>
                    <a:ext uri="{FF2B5EF4-FFF2-40B4-BE49-F238E27FC236}">
                      <a16:creationId xmlns:a16="http://schemas.microsoft.com/office/drawing/2014/main" id="{834EA740-6344-BA32-ED58-3575B793EECD}"/>
                    </a:ext>
                  </a:extLst>
                </p:cNvPr>
                <p:cNvGrpSpPr/>
                <p:nvPr/>
              </p:nvGrpSpPr>
              <p:grpSpPr>
                <a:xfrm>
                  <a:off x="821765" y="2798629"/>
                  <a:ext cx="4878122" cy="369332"/>
                  <a:chOff x="660400" y="2391626"/>
                  <a:chExt cx="4878122" cy="369332"/>
                </a:xfrm>
              </p:grpSpPr>
              <p:sp>
                <p:nvSpPr>
                  <p:cNvPr id="17" name="î$ļíḍê">
                    <a:extLst>
                      <a:ext uri="{FF2B5EF4-FFF2-40B4-BE49-F238E27FC236}">
                        <a16:creationId xmlns:a16="http://schemas.microsoft.com/office/drawing/2014/main" id="{DB13B858-7F52-BDF9-C891-77FD40139257}"/>
                      </a:ext>
                    </a:extLst>
                  </p:cNvPr>
                  <p:cNvSpPr txBox="1"/>
                  <p:nvPr/>
                </p:nvSpPr>
                <p:spPr>
                  <a:xfrm>
                    <a:off x="927674" y="2391626"/>
                    <a:ext cx="4610848" cy="369332"/>
                  </a:xfrm>
                  <a:prstGeom prst="rect">
                    <a:avLst/>
                  </a:prstGeom>
                  <a:noFill/>
                </p:spPr>
                <p:txBody>
                  <a:bodyPr wrap="square">
                    <a:spAutoFit/>
                  </a:bodyPr>
                  <a:lstStyle/>
                  <a:p>
                    <a:r>
                      <a:rPr lang="en-US" altLang="zh-CN" b="1" dirty="0"/>
                      <a:t>1.</a:t>
                    </a:r>
                    <a:r>
                      <a:rPr lang="zh-CN" altLang="en-US" b="1" dirty="0"/>
                      <a:t>取脂定价策略</a:t>
                    </a:r>
                    <a:endParaRPr lang="en-GB" b="1" dirty="0"/>
                  </a:p>
                </p:txBody>
              </p:sp>
              <p:sp>
                <p:nvSpPr>
                  <p:cNvPr id="19" name="išļïde">
                    <a:extLst>
                      <a:ext uri="{FF2B5EF4-FFF2-40B4-BE49-F238E27FC236}">
                        <a16:creationId xmlns:a16="http://schemas.microsoft.com/office/drawing/2014/main" id="{67ACF67D-B6B2-D909-317F-EE0DA60B1912}"/>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9" name="iSḻíḍè">
                  <a:extLst>
                    <a:ext uri="{FF2B5EF4-FFF2-40B4-BE49-F238E27FC236}">
                      <a16:creationId xmlns:a16="http://schemas.microsoft.com/office/drawing/2014/main" id="{6DA10259-9B5D-E51B-D84F-F361311793F4}"/>
                    </a:ext>
                  </a:extLst>
                </p:cNvPr>
                <p:cNvGrpSpPr/>
                <p:nvPr/>
              </p:nvGrpSpPr>
              <p:grpSpPr>
                <a:xfrm>
                  <a:off x="821765" y="4181037"/>
                  <a:ext cx="4878122" cy="369332"/>
                  <a:chOff x="660400" y="3598513"/>
                  <a:chExt cx="4878122" cy="369332"/>
                </a:xfrm>
              </p:grpSpPr>
              <p:sp>
                <p:nvSpPr>
                  <p:cNvPr id="14" name="ïSliďé">
                    <a:extLst>
                      <a:ext uri="{FF2B5EF4-FFF2-40B4-BE49-F238E27FC236}">
                        <a16:creationId xmlns:a16="http://schemas.microsoft.com/office/drawing/2014/main" id="{95ECF1C6-206A-A9BD-5B58-5D899FD102AF}"/>
                      </a:ext>
                    </a:extLst>
                  </p:cNvPr>
                  <p:cNvSpPr txBox="1"/>
                  <p:nvPr/>
                </p:nvSpPr>
                <p:spPr>
                  <a:xfrm>
                    <a:off x="927674" y="3598513"/>
                    <a:ext cx="4610848" cy="369332"/>
                  </a:xfrm>
                  <a:prstGeom prst="rect">
                    <a:avLst/>
                  </a:prstGeom>
                  <a:noFill/>
                </p:spPr>
                <p:txBody>
                  <a:bodyPr wrap="square">
                    <a:spAutoFit/>
                  </a:bodyPr>
                  <a:lstStyle/>
                  <a:p>
                    <a:r>
                      <a:rPr lang="en-US" altLang="zh-CN" b="1" dirty="0"/>
                      <a:t>2.</a:t>
                    </a:r>
                    <a:r>
                      <a:rPr lang="zh-CN" altLang="en-US" b="1" dirty="0"/>
                      <a:t>渗透定价策略</a:t>
                    </a:r>
                    <a:endParaRPr lang="en-GB" b="1" dirty="0"/>
                  </a:p>
                </p:txBody>
              </p:sp>
              <p:sp>
                <p:nvSpPr>
                  <p:cNvPr id="16" name="ïš1îḓè">
                    <a:extLst>
                      <a:ext uri="{FF2B5EF4-FFF2-40B4-BE49-F238E27FC236}">
                        <a16:creationId xmlns:a16="http://schemas.microsoft.com/office/drawing/2014/main" id="{0B56D728-032B-E08B-8FE0-420C80FC4641}"/>
                      </a:ext>
                    </a:extLst>
                  </p:cNvPr>
                  <p:cNvSpPr/>
                  <p:nvPr/>
                </p:nvSpPr>
                <p:spPr>
                  <a:xfrm>
                    <a:off x="660400" y="3709581"/>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 name="iSļiḓe">
                  <a:extLst>
                    <a:ext uri="{FF2B5EF4-FFF2-40B4-BE49-F238E27FC236}">
                      <a16:creationId xmlns:a16="http://schemas.microsoft.com/office/drawing/2014/main" id="{DE6196DA-6C8E-7672-2A63-2D96FA25332F}"/>
                    </a:ext>
                  </a:extLst>
                </p:cNvPr>
                <p:cNvGrpSpPr/>
                <p:nvPr/>
              </p:nvGrpSpPr>
              <p:grpSpPr>
                <a:xfrm>
                  <a:off x="821765" y="5397017"/>
                  <a:ext cx="4878122" cy="369332"/>
                  <a:chOff x="660400" y="4758823"/>
                  <a:chExt cx="4878122" cy="369332"/>
                </a:xfrm>
              </p:grpSpPr>
              <p:sp>
                <p:nvSpPr>
                  <p:cNvPr id="11" name="îṩḷïďè">
                    <a:extLst>
                      <a:ext uri="{FF2B5EF4-FFF2-40B4-BE49-F238E27FC236}">
                        <a16:creationId xmlns:a16="http://schemas.microsoft.com/office/drawing/2014/main" id="{BF30D875-4C56-AD97-EFD0-FDBF3E9D3277}"/>
                      </a:ext>
                    </a:extLst>
                  </p:cNvPr>
                  <p:cNvSpPr txBox="1"/>
                  <p:nvPr/>
                </p:nvSpPr>
                <p:spPr>
                  <a:xfrm>
                    <a:off x="927674" y="4758823"/>
                    <a:ext cx="4610848" cy="369332"/>
                  </a:xfrm>
                  <a:prstGeom prst="rect">
                    <a:avLst/>
                  </a:prstGeom>
                  <a:noFill/>
                </p:spPr>
                <p:txBody>
                  <a:bodyPr wrap="square">
                    <a:spAutoFit/>
                  </a:bodyPr>
                  <a:lstStyle/>
                  <a:p>
                    <a:r>
                      <a:rPr lang="en-US" altLang="zh-CN" b="1" dirty="0"/>
                      <a:t>3.</a:t>
                    </a:r>
                    <a:r>
                      <a:rPr lang="zh-CN" altLang="en-US" b="1" dirty="0"/>
                      <a:t>满意定价策略</a:t>
                    </a:r>
                    <a:endParaRPr lang="en-GB" b="1" dirty="0"/>
                  </a:p>
                </p:txBody>
              </p:sp>
              <p:sp>
                <p:nvSpPr>
                  <p:cNvPr id="13" name="îṧḷiḍè">
                    <a:extLst>
                      <a:ext uri="{FF2B5EF4-FFF2-40B4-BE49-F238E27FC236}">
                        <a16:creationId xmlns:a16="http://schemas.microsoft.com/office/drawing/2014/main" id="{810494A5-4BEC-2002-9DF4-44C80D8DC012}"/>
                      </a:ext>
                    </a:extLst>
                  </p:cNvPr>
                  <p:cNvSpPr/>
                  <p:nvPr/>
                </p:nvSpPr>
                <p:spPr>
                  <a:xfrm>
                    <a:off x="660400" y="4869891"/>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 name="îşľïde">
                <a:extLst>
                  <a:ext uri="{FF2B5EF4-FFF2-40B4-BE49-F238E27FC236}">
                    <a16:creationId xmlns:a16="http://schemas.microsoft.com/office/drawing/2014/main" id="{C950E278-3A87-9FF3-713A-D833B16553B0}"/>
                  </a:ext>
                </a:extLst>
              </p:cNvPr>
              <p:cNvSpPr txBox="1"/>
              <p:nvPr/>
            </p:nvSpPr>
            <p:spPr>
              <a:xfrm>
                <a:off x="970705" y="1826273"/>
                <a:ext cx="3515706" cy="523220"/>
              </a:xfrm>
              <a:prstGeom prst="rect">
                <a:avLst/>
              </a:prstGeom>
              <a:noFill/>
            </p:spPr>
            <p:txBody>
              <a:bodyPr wrap="none">
                <a:spAutoFit/>
              </a:bodyPr>
              <a:lstStyle/>
              <a:p>
                <a:pPr lvl="0" defTabSz="913765">
                  <a:buSzPct val="25000"/>
                  <a:defRPr/>
                </a:pPr>
                <a:r>
                  <a:rPr lang="zh-CN" altLang="en-US" sz="2800" b="1" dirty="0"/>
                  <a:t>一、 新商品定价策略</a:t>
                </a:r>
                <a:endParaRPr lang="en-US" altLang="zh-CN" sz="2800" b="1" dirty="0"/>
              </a:p>
            </p:txBody>
          </p:sp>
        </p:grpSp>
        <p:sp>
          <p:nvSpPr>
            <p:cNvPr id="2" name="文本框 1">
              <a:extLst>
                <a:ext uri="{FF2B5EF4-FFF2-40B4-BE49-F238E27FC236}">
                  <a16:creationId xmlns:a16="http://schemas.microsoft.com/office/drawing/2014/main" id="{D54F5CBD-41DC-47E8-A251-25DD42BBEF3E}"/>
                </a:ext>
              </a:extLst>
            </p:cNvPr>
            <p:cNvSpPr txBox="1"/>
            <p:nvPr/>
          </p:nvSpPr>
          <p:spPr>
            <a:xfrm>
              <a:off x="1229786" y="3213660"/>
              <a:ext cx="4684784" cy="830997"/>
            </a:xfrm>
            <a:prstGeom prst="rect">
              <a:avLst/>
            </a:prstGeom>
            <a:noFill/>
          </p:spPr>
          <p:txBody>
            <a:bodyPr wrap="square" rtlCol="0">
              <a:spAutoFit/>
            </a:bodyPr>
            <a:lstStyle/>
            <a:p>
              <a:r>
                <a:rPr lang="zh-CN" altLang="en-US" sz="1600" dirty="0"/>
                <a:t>取脂定价策略也叫高价策略，是指新商品在上市初期制定较高的价格，以便在短时期内获得最大利润的一种策略。</a:t>
              </a:r>
            </a:p>
          </p:txBody>
        </p:sp>
        <p:sp>
          <p:nvSpPr>
            <p:cNvPr id="18" name="文本框 17">
              <a:extLst>
                <a:ext uri="{FF2B5EF4-FFF2-40B4-BE49-F238E27FC236}">
                  <a16:creationId xmlns:a16="http://schemas.microsoft.com/office/drawing/2014/main" id="{E3DFC961-F84D-40CD-8910-553302F7E96D}"/>
                </a:ext>
              </a:extLst>
            </p:cNvPr>
            <p:cNvSpPr txBox="1"/>
            <p:nvPr/>
          </p:nvSpPr>
          <p:spPr>
            <a:xfrm>
              <a:off x="1229787" y="4512304"/>
              <a:ext cx="4684784" cy="830997"/>
            </a:xfrm>
            <a:prstGeom prst="rect">
              <a:avLst/>
            </a:prstGeom>
            <a:noFill/>
          </p:spPr>
          <p:txBody>
            <a:bodyPr wrap="square" rtlCol="0">
              <a:spAutoFit/>
            </a:bodyPr>
            <a:lstStyle/>
            <a:p>
              <a:r>
                <a:rPr lang="zh-CN" altLang="en-US" sz="1600" dirty="0"/>
                <a:t>渗透定价策略与取脂定价策略恰好相反，是指新商品在上市初期制定较低的价格，以便商品迅速渗透市场、扩大市场份额的一种策略。</a:t>
              </a:r>
            </a:p>
          </p:txBody>
        </p:sp>
        <p:sp>
          <p:nvSpPr>
            <p:cNvPr id="3" name="文本框 2">
              <a:extLst>
                <a:ext uri="{FF2B5EF4-FFF2-40B4-BE49-F238E27FC236}">
                  <a16:creationId xmlns:a16="http://schemas.microsoft.com/office/drawing/2014/main" id="{AE9630A0-6461-4BDE-9489-C1293EA03191}"/>
                </a:ext>
              </a:extLst>
            </p:cNvPr>
            <p:cNvSpPr txBox="1"/>
            <p:nvPr/>
          </p:nvSpPr>
          <p:spPr>
            <a:xfrm>
              <a:off x="1229787" y="5774450"/>
              <a:ext cx="4684784" cy="830997"/>
            </a:xfrm>
            <a:prstGeom prst="rect">
              <a:avLst/>
            </a:prstGeom>
            <a:noFill/>
          </p:spPr>
          <p:txBody>
            <a:bodyPr wrap="square" rtlCol="0">
              <a:spAutoFit/>
            </a:bodyPr>
            <a:lstStyle/>
            <a:p>
              <a:r>
                <a:rPr lang="zh-CN" altLang="en-US" sz="1600" dirty="0"/>
                <a:t>满意定价策略是一种在定价上处于高价与低价之间的，既能使消费者容易接受又能确保企业获取初期利润的策略方法。</a:t>
              </a:r>
            </a:p>
          </p:txBody>
        </p:sp>
      </p:grpSp>
    </p:spTree>
    <p:custDataLst>
      <p:tags r:id="rId1"/>
    </p:custDataLst>
    <p:extLst>
      <p:ext uri="{BB962C8B-B14F-4D97-AF65-F5344CB8AC3E}">
        <p14:creationId xmlns:p14="http://schemas.microsoft.com/office/powerpoint/2010/main" val="16040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 name="ISLIDE.TEMPLATE" val="#854149"/>
</p:tagLst>
</file>

<file path=ppt/tags/tag10.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DIAGRAM" val="#839826;"/>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DIAGRAM" val="#839826;"/>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DIAGRAM" val="#820406;"/>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DIAGRAM" val="#748419;"/>
</p:tagLst>
</file>

<file path=ppt/tags/tag5.xml><?xml version="1.0" encoding="utf-8"?>
<p:tagLst xmlns:a="http://schemas.openxmlformats.org/drawingml/2006/main" xmlns:r="http://schemas.openxmlformats.org/officeDocument/2006/relationships" xmlns:p="http://schemas.openxmlformats.org/presentationml/2006/main">
  <p:tag name="ISLIDE.DIAGRAM" val="#195826;"/>
</p:tagLst>
</file>

<file path=ppt/tags/tag6.xml><?xml version="1.0" encoding="utf-8"?>
<p:tagLst xmlns:a="http://schemas.openxmlformats.org/drawingml/2006/main" xmlns:r="http://schemas.openxmlformats.org/officeDocument/2006/relationships" xmlns:p="http://schemas.openxmlformats.org/presentationml/2006/main">
  <p:tag name="ISLIDE.DIAGRAM" val="#577122;"/>
</p:tagLst>
</file>

<file path=ppt/tags/tag7.xml><?xml version="1.0" encoding="utf-8"?>
<p:tagLst xmlns:a="http://schemas.openxmlformats.org/drawingml/2006/main" xmlns:r="http://schemas.openxmlformats.org/officeDocument/2006/relationships" xmlns:p="http://schemas.openxmlformats.org/presentationml/2006/main">
  <p:tag name="ISLIDE.DIAGRAM" val="#839825;"/>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DIAGRAM" val="#803350;"/>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SMARTDIAGRAM" val="#785416;"/>
</p:tagLst>
</file>

<file path=ppt/theme/theme1.xml><?xml version="1.0" encoding="utf-8"?>
<a:theme xmlns:a="http://schemas.openxmlformats.org/drawingml/2006/main" name="Designed by iSlide">
  <a:themeElements>
    <a:clrScheme name="iSlide VI标准">
      <a:dk1>
        <a:srgbClr val="000000"/>
      </a:dk1>
      <a:lt1>
        <a:srgbClr val="FFFFFF"/>
      </a:lt1>
      <a:dk2>
        <a:srgbClr val="778495"/>
      </a:dk2>
      <a:lt2>
        <a:srgbClr val="F0F0F0"/>
      </a:lt2>
      <a:accent1>
        <a:srgbClr val="0236DE"/>
      </a:accent1>
      <a:accent2>
        <a:srgbClr val="5DA6FF"/>
      </a:accent2>
      <a:accent3>
        <a:srgbClr val="585858"/>
      </a:accent3>
      <a:accent4>
        <a:srgbClr val="757575"/>
      </a:accent4>
      <a:accent5>
        <a:srgbClr val="A8A8A8"/>
      </a:accent5>
      <a:accent6>
        <a:srgbClr val="BEBEBE"/>
      </a:accent6>
      <a:hlink>
        <a:srgbClr val="4472C4"/>
      </a:hlink>
      <a:folHlink>
        <a:srgbClr val="BFBFBF"/>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Nicky</Template>
  <TotalTime>374</TotalTime>
  <Words>1034</Words>
  <Application>Microsoft Office PowerPoint</Application>
  <PresentationFormat>宽屏</PresentationFormat>
  <Paragraphs>113</Paragraphs>
  <Slides>12</Slides>
  <Notes>0</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等线</vt:lpstr>
      <vt:lpstr>思源黑体 CN Medium</vt:lpstr>
      <vt:lpstr>微软雅黑</vt:lpstr>
      <vt:lpstr>Arial</vt:lpstr>
      <vt:lpstr>Designed by iSlide</vt:lpstr>
      <vt:lpstr>市场营销基础  （第四版）</vt:lpstr>
      <vt:lpstr> 定价策略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Nicky</dc:creator>
  <cp:lastModifiedBy>Administrator</cp:lastModifiedBy>
  <cp:revision>36</cp:revision>
  <cp:lastPrinted>2022-04-27T16:00:00Z</cp:lastPrinted>
  <dcterms:created xsi:type="dcterms:W3CDTF">2022-04-27T16:00:00Z</dcterms:created>
  <dcterms:modified xsi:type="dcterms:W3CDTF">2024-12-30T07:17:18Z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00d0c912-f426-4ca5-bd3c-bdcf0ad2c6d2</vt:lpwstr>
  </property>
</Properties>
</file>