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乐理、视唱、练耳</a:t>
            </a:r>
            <a:endParaRPr lang="zh-CN" altLang="en-US" dirty="0"/>
          </a:p>
        </p:txBody>
      </p:sp>
      <p:pic>
        <p:nvPicPr>
          <p:cNvPr id="4" name="Picture 2" descr="E:\k 其他\ECNUP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000636"/>
            <a:ext cx="3175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714744" y="5000636"/>
            <a:ext cx="1944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华东师范大学出版社</a:t>
            </a:r>
            <a:endParaRPr lang="en-US" altLang="zh-CN" sz="1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三、自然小调各音级的稳定性 </a:t>
            </a:r>
          </a:p>
          <a:p>
            <a:pPr>
              <a:buNone/>
            </a:pPr>
            <a:r>
              <a:rPr lang="zh-CN" altLang="en-US" dirty="0" smtClean="0"/>
              <a:t>           自然</a:t>
            </a:r>
            <a:r>
              <a:rPr lang="zh-CN" altLang="en-US" dirty="0" smtClean="0"/>
              <a:t>小调的第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级音是稳定音级，其稳定程度依次为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级、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</a:t>
            </a:r>
            <a:r>
              <a:rPr lang="zh-CN" altLang="en-US" dirty="0" smtClean="0"/>
              <a:t>，其余音级为不稳定音级。在旋律的进行中，不稳定音级有进行到稳定音级的倾向。 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四</a:t>
            </a:r>
            <a:r>
              <a:rPr lang="zh-CN" altLang="en-US" dirty="0" smtClean="0"/>
              <a:t>、自然小调音阶的特点 </a:t>
            </a:r>
          </a:p>
          <a:p>
            <a:pPr>
              <a:buNone/>
            </a:pPr>
            <a:r>
              <a:rPr lang="zh-CN" altLang="en-US" dirty="0" smtClean="0"/>
              <a:t>            自然</a:t>
            </a:r>
            <a:r>
              <a:rPr lang="zh-CN" altLang="en-US" dirty="0" smtClean="0"/>
              <a:t>小调音阶的特点是主音与上方第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级音呈小三度，与其上方第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级音呈小六度，</a:t>
            </a:r>
            <a:r>
              <a:rPr lang="zh-CN" altLang="en-US" dirty="0" smtClean="0"/>
              <a:t>与其</a:t>
            </a:r>
            <a:r>
              <a:rPr lang="zh-CN" altLang="en-US" dirty="0" smtClean="0"/>
              <a:t>上方第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级音呈小七度，因此自然小调色彩较暗淡、柔和。 </a:t>
            </a:r>
            <a:endParaRPr lang="zh-CN" altLang="en-US" dirty="0"/>
          </a:p>
        </p:txBody>
      </p:sp>
      <p:pic>
        <p:nvPicPr>
          <p:cNvPr id="4" name="图片 3" descr="1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928934"/>
            <a:ext cx="7682540" cy="9097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zh-CN" altLang="en-US" dirty="0" smtClean="0"/>
              <a:t>第四课 认识和声</a:t>
            </a:r>
            <a:r>
              <a:rPr lang="zh-CN" altLang="en-US" dirty="0" smtClean="0"/>
              <a:t>小调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一、认识和声小调 </a:t>
            </a:r>
          </a:p>
          <a:p>
            <a:pPr>
              <a:buNone/>
            </a:pPr>
            <a:r>
              <a:rPr lang="zh-CN" altLang="en-US" dirty="0" smtClean="0"/>
              <a:t>           将</a:t>
            </a:r>
            <a:r>
              <a:rPr lang="zh-CN" altLang="en-US" dirty="0" smtClean="0"/>
              <a:t>自然小调音阶中的第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级音升高半音，就形成和声小调音阶。结构为“全音、半音</a:t>
            </a:r>
            <a:r>
              <a:rPr lang="zh-CN" altLang="en-US" dirty="0" smtClean="0"/>
              <a:t>、全音</a:t>
            </a:r>
            <a:r>
              <a:rPr lang="zh-CN" altLang="en-US" dirty="0" smtClean="0"/>
              <a:t>、全音、半音、增二度、半音”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二、和声小调音阶的特点 </a:t>
            </a:r>
          </a:p>
          <a:p>
            <a:pPr>
              <a:buNone/>
            </a:pPr>
            <a:r>
              <a:rPr lang="zh-CN" altLang="en-US" dirty="0" smtClean="0"/>
              <a:t>            和声</a:t>
            </a:r>
            <a:r>
              <a:rPr lang="zh-CN" altLang="en-US" dirty="0" smtClean="0"/>
              <a:t>小调音阶的特点是主音与上方第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级音是小三度，与上方第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级音是小六度，而</a:t>
            </a:r>
            <a:r>
              <a:rPr lang="zh-CN" altLang="en-US" dirty="0" smtClean="0"/>
              <a:t>与上方</a:t>
            </a:r>
            <a:r>
              <a:rPr lang="zh-CN" altLang="en-US" dirty="0" smtClean="0"/>
              <a:t>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级音呈大七度。第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级音到主音是小二度，第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级音与第级</a:t>
            </a:r>
            <a:r>
              <a:rPr lang="en-US" altLang="zh-CN" dirty="0" smtClean="0"/>
              <a:t>Ⅶ</a:t>
            </a:r>
            <a:r>
              <a:rPr lang="zh-CN" altLang="en-US" dirty="0" smtClean="0"/>
              <a:t>音呈增二度和减七</a:t>
            </a:r>
            <a:r>
              <a:rPr lang="zh-CN" altLang="en-US" dirty="0" smtClean="0"/>
              <a:t>度（</a:t>
            </a:r>
            <a:r>
              <a:rPr lang="zh-CN" altLang="en-US" dirty="0" smtClean="0"/>
              <a:t>包括转位），第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级音与第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级音呈增五度和减四度（包括转位）。由于主音与其上方</a:t>
            </a:r>
            <a:r>
              <a:rPr lang="zh-CN" altLang="en-US" dirty="0" smtClean="0"/>
              <a:t>的第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级音是大七度，因此，和声小调音阶含有大调元素。 </a:t>
            </a:r>
            <a:endParaRPr lang="zh-CN" altLang="en-US" dirty="0"/>
          </a:p>
        </p:txBody>
      </p:sp>
      <p:pic>
        <p:nvPicPr>
          <p:cNvPr id="4" name="图片 3" descr="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643182"/>
            <a:ext cx="8143932" cy="11432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7223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zh-CN" altLang="en-US" dirty="0" smtClean="0"/>
              <a:t>第五课 认识旋律</a:t>
            </a:r>
            <a:r>
              <a:rPr lang="zh-CN" altLang="en-US" dirty="0" smtClean="0"/>
              <a:t>小调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一、认识旋律小调 </a:t>
            </a:r>
          </a:p>
          <a:p>
            <a:pPr>
              <a:buNone/>
            </a:pPr>
            <a:r>
              <a:rPr lang="zh-CN" altLang="en-US" dirty="0" smtClean="0"/>
              <a:t>           音阶</a:t>
            </a:r>
            <a:r>
              <a:rPr lang="zh-CN" altLang="en-US" dirty="0" smtClean="0"/>
              <a:t>上行时将自然小调音阶中的第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级音和第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级音各升高半音，下行时与自然</a:t>
            </a:r>
            <a:r>
              <a:rPr lang="zh-CN" altLang="en-US" dirty="0" smtClean="0"/>
              <a:t>小调相同</a:t>
            </a:r>
            <a:r>
              <a:rPr lang="zh-CN" altLang="en-US" dirty="0" smtClean="0"/>
              <a:t>，就形成了旋律小调音阶，结构为上行：“全音、半音 、全音、全音、全音、全音、</a:t>
            </a:r>
            <a:r>
              <a:rPr lang="zh-CN" altLang="en-US" dirty="0" smtClean="0"/>
              <a:t>半音</a:t>
            </a:r>
            <a:r>
              <a:rPr lang="zh-CN" altLang="en-US" dirty="0" smtClean="0"/>
              <a:t>”；下行：“全音、全音、半音、全音、全音</a:t>
            </a:r>
            <a:r>
              <a:rPr lang="zh-CN" altLang="en-US" dirty="0" smtClean="0"/>
              <a:t>、半音、全音</a:t>
            </a:r>
            <a:r>
              <a:rPr lang="zh-CN" altLang="en-US" dirty="0" smtClean="0"/>
              <a:t>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二、旋律小调音阶的特点 </a:t>
            </a:r>
          </a:p>
          <a:p>
            <a:pPr>
              <a:buNone/>
            </a:pPr>
            <a:r>
              <a:rPr lang="zh-CN" altLang="en-US" dirty="0" smtClean="0"/>
              <a:t>            旋律</a:t>
            </a:r>
            <a:r>
              <a:rPr lang="zh-CN" altLang="en-US" dirty="0" smtClean="0"/>
              <a:t>小调音阶的特点主要表现在上行时，主音与上方第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级音呈大六度，与上方第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</a:t>
            </a:r>
            <a:r>
              <a:rPr lang="zh-CN" altLang="en-US" dirty="0" smtClean="0"/>
              <a:t>呈大七度，第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级音与上方的主音呈小二度，增加了导音到主音的倾向性。由于上行时</a:t>
            </a:r>
            <a:r>
              <a:rPr lang="zh-CN" altLang="en-US" dirty="0" smtClean="0"/>
              <a:t>主音</a:t>
            </a:r>
            <a:r>
              <a:rPr lang="zh-CN" altLang="en-US" dirty="0" smtClean="0"/>
              <a:t>与上方第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级音呈大六度，与上方第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级音呈大七度，因此旋律小调音阶含有大调元素。</a:t>
            </a:r>
            <a:endParaRPr lang="zh-CN" altLang="en-US" dirty="0"/>
          </a:p>
        </p:txBody>
      </p:sp>
      <p:pic>
        <p:nvPicPr>
          <p:cNvPr id="4" name="图片 3" descr="1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214686"/>
            <a:ext cx="7500990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第六课 认识中国民族</a:t>
            </a:r>
            <a:r>
              <a:rPr lang="zh-CN" altLang="en-US" dirty="0" smtClean="0"/>
              <a:t>调式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中国</a:t>
            </a:r>
            <a:r>
              <a:rPr lang="zh-CN" altLang="en-US" dirty="0" smtClean="0"/>
              <a:t>民族调式（以下简称民族调式）以五声调式为主，另外还有六声调式和七声调式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一、五</a:t>
            </a:r>
            <a:r>
              <a:rPr lang="zh-CN" altLang="en-US" dirty="0" smtClean="0"/>
              <a:t>声调式的五个音</a:t>
            </a:r>
            <a:r>
              <a:rPr lang="zh-CN" altLang="en-US" dirty="0" smtClean="0"/>
              <a:t>级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取</a:t>
            </a:r>
            <a:r>
              <a:rPr lang="zh-CN" altLang="en-US" dirty="0" smtClean="0"/>
              <a:t>音列中任何一个音作为宫，上行以纯五度关系依次排列的五个音：宫、徵、商、羽</a:t>
            </a:r>
            <a:r>
              <a:rPr lang="zh-CN" altLang="en-US" dirty="0" smtClean="0"/>
              <a:t>、角</a:t>
            </a:r>
            <a:r>
              <a:rPr lang="zh-CN" altLang="en-US" dirty="0" smtClean="0"/>
              <a:t>，就产生了五声调式所采用的五个音级。宫、徵、商、羽、角称为阶名，是民族调式中</a:t>
            </a:r>
            <a:r>
              <a:rPr lang="zh-CN" altLang="en-US" dirty="0" smtClean="0"/>
              <a:t>的正音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1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071942"/>
            <a:ext cx="7429552" cy="22053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/>
          <a:lstStyle/>
          <a:p>
            <a:r>
              <a:rPr lang="zh-CN" altLang="en-US" dirty="0" smtClean="0"/>
              <a:t>二、</a:t>
            </a:r>
            <a:r>
              <a:rPr lang="zh-CN" altLang="en-US" dirty="0" smtClean="0"/>
              <a:t>认识五声调式 </a:t>
            </a:r>
          </a:p>
          <a:p>
            <a:pPr>
              <a:buNone/>
            </a:pPr>
            <a:r>
              <a:rPr lang="zh-CN" altLang="en-US" dirty="0" smtClean="0"/>
              <a:t>           分别</a:t>
            </a:r>
            <a:r>
              <a:rPr lang="zh-CN" altLang="en-US" dirty="0" smtClean="0"/>
              <a:t>以五个音中任何一个音作为主音，就构成五个不同的五声调式，调式的名称以主音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阶名命名。以宫为主音，就称为五声宫调式；以商为主音，就称为五声商调式；以角为主 </a:t>
            </a:r>
            <a:r>
              <a:rPr lang="zh-CN" altLang="en-US" dirty="0" smtClean="0"/>
              <a:t>音</a:t>
            </a:r>
            <a:r>
              <a:rPr lang="zh-CN" altLang="en-US" dirty="0" smtClean="0"/>
              <a:t>，就称为五声角调式；以徵为主音，就称为五声徵调式；以羽为主音，就称为五声羽调式。 </a:t>
            </a:r>
            <a:r>
              <a:rPr lang="zh-CN" altLang="en-US" dirty="0" smtClean="0"/>
              <a:t>为</a:t>
            </a:r>
            <a:r>
              <a:rPr lang="zh-CN" altLang="en-US" dirty="0" smtClean="0"/>
              <a:t>方便起见，五声调式音阶各音级的标记，习惯上是以七声音级来标记的。</a:t>
            </a:r>
            <a:endParaRPr lang="zh-CN" altLang="en-US" dirty="0"/>
          </a:p>
        </p:txBody>
      </p:sp>
      <p:pic>
        <p:nvPicPr>
          <p:cNvPr id="4" name="图片 3" descr="1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08" y="4071942"/>
            <a:ext cx="8145120" cy="22387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12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220668" cy="4500594"/>
          </a:xfrm>
        </p:spPr>
      </p:pic>
      <p:sp>
        <p:nvSpPr>
          <p:cNvPr id="5" name="矩形 4"/>
          <p:cNvSpPr/>
          <p:nvPr/>
        </p:nvSpPr>
        <p:spPr>
          <a:xfrm>
            <a:off x="1928794" y="5143512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五声调式音阶结构与大、小调式音阶结构明显不同的是，相邻的两个音级之间没有小</a:t>
            </a:r>
            <a:r>
              <a:rPr lang="zh-CN" altLang="en-US" dirty="0" smtClean="0"/>
              <a:t>二度</a:t>
            </a:r>
            <a:r>
              <a:rPr lang="zh-CN" altLang="en-US" dirty="0" smtClean="0"/>
              <a:t>，而只有大二度和小三度。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三、五声调式的骨干音 </a:t>
            </a:r>
          </a:p>
          <a:p>
            <a:pPr>
              <a:buNone/>
            </a:pPr>
            <a:r>
              <a:rPr lang="zh-CN" altLang="en-US" dirty="0" smtClean="0"/>
              <a:t>           五</a:t>
            </a:r>
            <a:r>
              <a:rPr lang="zh-CN" altLang="en-US" dirty="0" smtClean="0"/>
              <a:t>声调式音阶的骨干音是主音、属音（主音上方的纯五度）和下属音（主音下方的纯</a:t>
            </a:r>
            <a:r>
              <a:rPr lang="zh-CN" altLang="en-US" dirty="0" smtClean="0"/>
              <a:t>五度</a:t>
            </a:r>
            <a:r>
              <a:rPr lang="zh-CN" altLang="en-US" dirty="0" smtClean="0"/>
              <a:t>）。需要注意的是角调式没有属音，宫调式没有下属音。 </a:t>
            </a:r>
          </a:p>
          <a:p>
            <a:pPr>
              <a:buNone/>
            </a:pPr>
            <a:r>
              <a:rPr lang="zh-CN" altLang="en-US" dirty="0" smtClean="0"/>
              <a:t> 四、五</a:t>
            </a:r>
            <a:r>
              <a:rPr lang="zh-CN" altLang="en-US" dirty="0" smtClean="0"/>
              <a:t>声调式各音级的</a:t>
            </a:r>
            <a:r>
              <a:rPr lang="zh-CN" altLang="en-US" dirty="0" smtClean="0"/>
              <a:t>稳定性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五</a:t>
            </a:r>
            <a:r>
              <a:rPr lang="zh-CN" altLang="en-US" dirty="0" smtClean="0"/>
              <a:t>声调式第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级音是稳定音</a:t>
            </a:r>
            <a:r>
              <a:rPr lang="en-US" altLang="zh-CN" dirty="0" smtClean="0"/>
              <a:t>(</a:t>
            </a:r>
            <a:r>
              <a:rPr lang="zh-CN" altLang="en-US" dirty="0" smtClean="0"/>
              <a:t>如果有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级音和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级音的话），第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</a:t>
            </a:r>
            <a:r>
              <a:rPr lang="zh-CN" altLang="en-US" dirty="0" smtClean="0"/>
              <a:t>音是主音最稳定，第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级音其次，它们与主音成纯五度、纯四度关系，对</a:t>
            </a:r>
            <a:r>
              <a:rPr lang="zh-CN" altLang="en-US" dirty="0" smtClean="0"/>
              <a:t>主音起</a:t>
            </a:r>
            <a:r>
              <a:rPr lang="zh-CN" altLang="en-US" dirty="0" smtClean="0"/>
              <a:t>着较大的支持作用。除了稳定音级外，其他各音是不稳定的。在旋律进行中，不稳定音</a:t>
            </a:r>
            <a:r>
              <a:rPr lang="zh-CN" altLang="en-US" dirty="0" smtClean="0"/>
              <a:t>级有</a:t>
            </a:r>
            <a:r>
              <a:rPr lang="zh-CN" altLang="en-US" dirty="0" smtClean="0"/>
              <a:t>进行到稳定音级的倾向。</a:t>
            </a:r>
            <a:endParaRPr lang="zh-CN" altLang="en-US" dirty="0"/>
          </a:p>
        </p:txBody>
      </p:sp>
      <p:pic>
        <p:nvPicPr>
          <p:cNvPr id="4" name="图片 3" descr="1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143512"/>
            <a:ext cx="7911144" cy="151942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第七课 认识六声调</a:t>
            </a:r>
            <a:r>
              <a:rPr lang="zh-CN" altLang="en-US" dirty="0" smtClean="0"/>
              <a:t>式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一、民族调式中的四个偏音 </a:t>
            </a:r>
          </a:p>
          <a:p>
            <a:pPr>
              <a:buNone/>
            </a:pPr>
            <a:r>
              <a:rPr lang="zh-CN" altLang="en-US" dirty="0" smtClean="0"/>
              <a:t>           五</a:t>
            </a:r>
            <a:r>
              <a:rPr lang="zh-CN" altLang="en-US" dirty="0" smtClean="0"/>
              <a:t>声调式中的五个音是民族调式中的正音，另外还有四个偏音：即清角（角音上方</a:t>
            </a:r>
            <a:r>
              <a:rPr lang="zh-CN" altLang="en-US" dirty="0" smtClean="0"/>
              <a:t>的小</a:t>
            </a:r>
            <a:r>
              <a:rPr lang="zh-CN" altLang="en-US" dirty="0" smtClean="0"/>
              <a:t>二度）、变徵（徵音下方的小二度）、变宫（宫音下方的小二度）和闰（宫音下方的</a:t>
            </a:r>
            <a:r>
              <a:rPr lang="zh-CN" altLang="en-US" dirty="0" smtClean="0"/>
              <a:t>大二</a:t>
            </a:r>
            <a:r>
              <a:rPr lang="zh-CN" altLang="en-US" dirty="0" smtClean="0"/>
              <a:t>度）。</a:t>
            </a:r>
            <a:endParaRPr lang="zh-CN" altLang="en-US" dirty="0"/>
          </a:p>
        </p:txBody>
      </p:sp>
      <p:pic>
        <p:nvPicPr>
          <p:cNvPr id="5" name="图片 4" descr="1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286124"/>
            <a:ext cx="7349166" cy="281026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/>
          <a:lstStyle/>
          <a:p>
            <a:r>
              <a:rPr lang="zh-CN" altLang="en-US" dirty="0" smtClean="0"/>
              <a:t>二、认识六声调式 </a:t>
            </a:r>
          </a:p>
          <a:p>
            <a:pPr>
              <a:buNone/>
            </a:pPr>
            <a:r>
              <a:rPr lang="zh-CN" altLang="en-US" dirty="0" smtClean="0"/>
              <a:t>            在</a:t>
            </a:r>
            <a:r>
              <a:rPr lang="zh-CN" altLang="en-US" dirty="0" smtClean="0"/>
              <a:t>五声调式的基础上，加入一个偏音，就构成了六声调式音阶。五声调式中的五个</a:t>
            </a:r>
            <a:r>
              <a:rPr lang="zh-CN" altLang="en-US" dirty="0" smtClean="0"/>
              <a:t>正音</a:t>
            </a:r>
            <a:r>
              <a:rPr lang="zh-CN" altLang="en-US" dirty="0" smtClean="0"/>
              <a:t>，加入了偏音，在六声调式的音阶中产生了小二度的音程关系</a:t>
            </a:r>
            <a:r>
              <a:rPr lang="en-US" altLang="zh-CN" dirty="0" smtClean="0"/>
              <a:t>,</a:t>
            </a:r>
            <a:r>
              <a:rPr lang="zh-CN" altLang="en-US" dirty="0" smtClean="0"/>
              <a:t>这对六声调式的特点起</a:t>
            </a:r>
            <a:r>
              <a:rPr lang="zh-CN" altLang="en-US" dirty="0" smtClean="0"/>
              <a:t>着重要</a:t>
            </a:r>
            <a:r>
              <a:rPr lang="zh-CN" altLang="en-US" dirty="0" smtClean="0"/>
              <a:t>作用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加入</a:t>
            </a:r>
            <a:r>
              <a:rPr lang="zh-CN" altLang="en-US" dirty="0" smtClean="0"/>
              <a:t>变宫的六声宫调式如下： </a:t>
            </a:r>
            <a:endParaRPr lang="zh-CN" altLang="en-US" dirty="0"/>
          </a:p>
        </p:txBody>
      </p:sp>
      <p:pic>
        <p:nvPicPr>
          <p:cNvPr id="4" name="图片 3" descr="1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357562"/>
            <a:ext cx="7572428" cy="33579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r>
              <a:rPr lang="zh-CN" altLang="en-US" dirty="0" smtClean="0"/>
              <a:t>加入清角的六声宫调式如下：</a:t>
            </a:r>
            <a:endParaRPr lang="zh-CN" altLang="en-US" dirty="0"/>
          </a:p>
        </p:txBody>
      </p:sp>
      <p:pic>
        <p:nvPicPr>
          <p:cNvPr id="4" name="图片 3" descr="1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8429684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dirty="0" smtClean="0"/>
              <a:t>第一课 什么是</a:t>
            </a:r>
            <a:r>
              <a:rPr lang="zh-CN" altLang="en-US" dirty="0" smtClean="0"/>
              <a:t>调式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一、调式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第六单元 认识各种不同的调式</a:t>
            </a:r>
            <a:endParaRPr lang="zh-CN" altLang="en-US" dirty="0"/>
          </a:p>
        </p:txBody>
      </p:sp>
      <p:pic>
        <p:nvPicPr>
          <p:cNvPr id="4" name="图片 3" descr="1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500306"/>
            <a:ext cx="7544418" cy="390090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/>
          <a:lstStyle/>
          <a:p>
            <a:r>
              <a:rPr lang="zh-CN" altLang="en-US" dirty="0" smtClean="0"/>
              <a:t>加入变徵的六声商调式如下：</a:t>
            </a:r>
            <a:endParaRPr lang="zh-CN" altLang="en-US" dirty="0"/>
          </a:p>
        </p:txBody>
      </p:sp>
      <p:pic>
        <p:nvPicPr>
          <p:cNvPr id="4" name="图片 3" descr="1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71546"/>
            <a:ext cx="7659372" cy="51918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r>
              <a:rPr lang="zh-CN" altLang="en-US" dirty="0" smtClean="0"/>
              <a:t>加入闰的六声徵调式如下：</a:t>
            </a:r>
            <a:endParaRPr lang="zh-CN" altLang="en-US" dirty="0"/>
          </a:p>
        </p:txBody>
      </p:sp>
      <p:pic>
        <p:nvPicPr>
          <p:cNvPr id="4" name="图片 3" descr="1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928670"/>
            <a:ext cx="7929618" cy="1648055"/>
          </a:xfrm>
          <a:prstGeom prst="rect">
            <a:avLst/>
          </a:prstGeom>
        </p:spPr>
      </p:pic>
      <p:pic>
        <p:nvPicPr>
          <p:cNvPr id="5" name="图片 4" descr="1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643182"/>
            <a:ext cx="7929619" cy="375820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15040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第八课 认识七声调式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五声调式的基础上，加入两个偏音，即清角和变宫、变徵和变宫或清角和闰，就</a:t>
            </a:r>
            <a:r>
              <a:rPr lang="zh-CN" altLang="en-US" dirty="0" smtClean="0"/>
              <a:t>构成了</a:t>
            </a:r>
            <a:r>
              <a:rPr lang="zh-CN" altLang="en-US" dirty="0" smtClean="0"/>
              <a:t>七声调式的音阶。七声调式的音阶中产生了小二度、增四度和减五度（三全音）的音程</a:t>
            </a:r>
            <a:r>
              <a:rPr lang="zh-CN" altLang="en-US" dirty="0" smtClean="0"/>
              <a:t>关系</a:t>
            </a:r>
            <a:r>
              <a:rPr lang="zh-CN" altLang="en-US" dirty="0" smtClean="0"/>
              <a:t>，这对七声调式的特点起着重要作用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分别</a:t>
            </a:r>
            <a:r>
              <a:rPr lang="zh-CN" altLang="en-US" dirty="0" smtClean="0"/>
              <a:t>加入以上三种偏音的组合，就产生了三类七声调式。 </a:t>
            </a:r>
          </a:p>
          <a:p>
            <a:pPr>
              <a:buNone/>
            </a:pPr>
            <a:r>
              <a:rPr lang="zh-CN" altLang="en-US" dirty="0" smtClean="0"/>
              <a:t>一、清乐音阶 </a:t>
            </a:r>
          </a:p>
          <a:p>
            <a:pPr>
              <a:buNone/>
            </a:pPr>
            <a:r>
              <a:rPr lang="zh-CN" altLang="en-US" dirty="0" smtClean="0"/>
              <a:t>在五声调式的基础上，加入清角和变宫两个偏音，就构成了清乐七声音阶</a:t>
            </a:r>
            <a:r>
              <a:rPr lang="zh-CN" altLang="en-US" dirty="0" smtClean="0"/>
              <a:t>。以</a:t>
            </a:r>
            <a:r>
              <a:rPr lang="zh-CN" altLang="en-US" dirty="0" smtClean="0"/>
              <a:t>商调式清乐音阶为例： 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13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928670"/>
            <a:ext cx="7561705" cy="4572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r>
              <a:rPr lang="zh-CN" altLang="en-US" dirty="0" smtClean="0"/>
              <a:t>二、雅乐音阶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五声调式的基础上，加入变徵和变宫两个偏音，就构成了雅乐七声音阶</a:t>
            </a:r>
            <a:r>
              <a:rPr lang="zh-CN" altLang="en-US" dirty="0" smtClean="0"/>
              <a:t>。以</a:t>
            </a:r>
            <a:r>
              <a:rPr lang="zh-CN" altLang="en-US" dirty="0" smtClean="0"/>
              <a:t>羽调式雅乐音阶为例：</a:t>
            </a:r>
            <a:endParaRPr lang="zh-CN" altLang="en-US" dirty="0"/>
          </a:p>
        </p:txBody>
      </p:sp>
      <p:pic>
        <p:nvPicPr>
          <p:cNvPr id="4" name="图片 3" descr="1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3116"/>
            <a:ext cx="8130221" cy="1143160"/>
          </a:xfrm>
          <a:prstGeom prst="rect">
            <a:avLst/>
          </a:prstGeom>
        </p:spPr>
      </p:pic>
      <p:pic>
        <p:nvPicPr>
          <p:cNvPr id="5" name="图片 4" descr="1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643314"/>
            <a:ext cx="8611802" cy="234347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r>
              <a:rPr lang="zh-CN" altLang="en-US" dirty="0" smtClean="0"/>
              <a:t>三、燕乐音阶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五声调式的基础上，加入清角和闰两个偏音，就构成了燕乐七声音阶</a:t>
            </a:r>
            <a:r>
              <a:rPr lang="zh-CN" altLang="en-US" dirty="0" smtClean="0"/>
              <a:t>。以</a:t>
            </a:r>
            <a:r>
              <a:rPr lang="zh-CN" altLang="en-US" dirty="0" smtClean="0"/>
              <a:t>徵调式燕乐音阶为例：</a:t>
            </a:r>
            <a:endParaRPr lang="zh-CN" altLang="en-US" dirty="0"/>
          </a:p>
        </p:txBody>
      </p:sp>
      <p:pic>
        <p:nvPicPr>
          <p:cNvPr id="4" name="图片 3" descr="1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7288624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zh-CN" altLang="en-US" dirty="0" smtClean="0"/>
              <a:t>第九课 认识调、调性、调号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一、调 </a:t>
            </a:r>
          </a:p>
          <a:p>
            <a:pPr>
              <a:buNone/>
            </a:pPr>
            <a:r>
              <a:rPr lang="zh-CN" altLang="en-US" dirty="0" smtClean="0"/>
              <a:t>           调式</a:t>
            </a:r>
            <a:r>
              <a:rPr lang="zh-CN" altLang="en-US" dirty="0" smtClean="0"/>
              <a:t>的音高位置叫做调。 </a:t>
            </a:r>
          </a:p>
          <a:p>
            <a:pPr>
              <a:buNone/>
            </a:pPr>
            <a:r>
              <a:rPr lang="zh-CN" altLang="en-US" dirty="0" smtClean="0"/>
              <a:t>二、调性 </a:t>
            </a:r>
          </a:p>
          <a:p>
            <a:pPr>
              <a:buNone/>
            </a:pPr>
            <a:r>
              <a:rPr lang="zh-CN" altLang="en-US" dirty="0" smtClean="0"/>
              <a:t>            调</a:t>
            </a:r>
            <a:r>
              <a:rPr lang="zh-CN" altLang="en-US" dirty="0" smtClean="0"/>
              <a:t>加上调式的类别，合称为调性。 </a:t>
            </a:r>
          </a:p>
          <a:p>
            <a:pPr>
              <a:buNone/>
            </a:pPr>
            <a:r>
              <a:rPr lang="zh-CN" altLang="en-US" dirty="0" smtClean="0"/>
              <a:t>            例如</a:t>
            </a:r>
            <a:r>
              <a:rPr lang="zh-CN" altLang="en-US" dirty="0" smtClean="0"/>
              <a:t>，把大调的主音放在</a:t>
            </a:r>
            <a:r>
              <a:rPr lang="en-US" altLang="zh-CN" dirty="0" smtClean="0"/>
              <a:t>C</a:t>
            </a:r>
            <a:r>
              <a:rPr lang="zh-CN" altLang="en-US" dirty="0" smtClean="0"/>
              <a:t>上，以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为主音的自然大调音级正好与基础音级相符，</a:t>
            </a:r>
            <a:r>
              <a:rPr lang="zh-CN" altLang="en-US" dirty="0" smtClean="0"/>
              <a:t>没有用</a:t>
            </a:r>
            <a:r>
              <a:rPr lang="zh-CN" altLang="en-US" dirty="0" smtClean="0"/>
              <a:t>到升降记号。同时，以</a:t>
            </a:r>
            <a:r>
              <a:rPr lang="en-US" altLang="zh-CN" dirty="0" smtClean="0"/>
              <a:t>a</a:t>
            </a:r>
            <a:r>
              <a:rPr lang="zh-CN" altLang="en-US" dirty="0" smtClean="0"/>
              <a:t>为主音的自然小调的音级也与基本音级相符，以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为宫音的五</a:t>
            </a:r>
            <a:r>
              <a:rPr lang="zh-CN" altLang="en-US" dirty="0" smtClean="0"/>
              <a:t>声调式</a:t>
            </a:r>
            <a:r>
              <a:rPr lang="zh-CN" altLang="en-US" dirty="0" smtClean="0"/>
              <a:t>音级也与基本音级相符，商为</a:t>
            </a:r>
            <a:r>
              <a:rPr lang="en-US" altLang="zh-CN" dirty="0" smtClean="0"/>
              <a:t>D</a:t>
            </a:r>
            <a:r>
              <a:rPr lang="zh-CN" altLang="en-US" dirty="0" smtClean="0"/>
              <a:t>，角为</a:t>
            </a:r>
            <a:r>
              <a:rPr lang="en-US" altLang="zh-CN" dirty="0" smtClean="0"/>
              <a:t>E</a:t>
            </a:r>
            <a:r>
              <a:rPr lang="zh-CN" altLang="en-US" dirty="0" smtClean="0"/>
              <a:t>，徵为</a:t>
            </a:r>
            <a:r>
              <a:rPr lang="en-US" altLang="zh-CN" dirty="0" smtClean="0"/>
              <a:t>G</a:t>
            </a:r>
            <a:r>
              <a:rPr lang="zh-CN" altLang="en-US" dirty="0" smtClean="0"/>
              <a:t>，羽为</a:t>
            </a:r>
            <a:r>
              <a:rPr lang="en-US" altLang="zh-CN" dirty="0" smtClean="0"/>
              <a:t>A</a:t>
            </a:r>
            <a:r>
              <a:rPr lang="zh-CN" altLang="en-US" dirty="0" smtClean="0"/>
              <a:t>。这些调式的音高位置都</a:t>
            </a:r>
            <a:r>
              <a:rPr lang="zh-CN" altLang="en-US" dirty="0" smtClean="0"/>
              <a:t>在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调上。以这些调式的主音命名这些调式的调性，分别是</a:t>
            </a:r>
            <a:r>
              <a:rPr lang="en-US" altLang="zh-CN" dirty="0" smtClean="0"/>
              <a:t>C</a:t>
            </a:r>
            <a:r>
              <a:rPr lang="zh-CN" altLang="en-US" dirty="0" smtClean="0"/>
              <a:t>自然大调、</a:t>
            </a:r>
            <a:r>
              <a:rPr lang="en-US" altLang="zh-CN" dirty="0" smtClean="0"/>
              <a:t>a</a:t>
            </a:r>
            <a:r>
              <a:rPr lang="zh-CN" altLang="en-US" dirty="0" smtClean="0"/>
              <a:t>自然小调、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宫调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商调、</a:t>
            </a:r>
            <a:r>
              <a:rPr lang="en-US" altLang="zh-CN" dirty="0" smtClean="0"/>
              <a:t>E</a:t>
            </a:r>
            <a:r>
              <a:rPr lang="zh-CN" altLang="en-US" dirty="0" smtClean="0"/>
              <a:t>角调、</a:t>
            </a:r>
            <a:r>
              <a:rPr lang="en-US" altLang="zh-CN" dirty="0" smtClean="0"/>
              <a:t>G</a:t>
            </a:r>
            <a:r>
              <a:rPr lang="zh-CN" altLang="en-US" dirty="0" smtClean="0"/>
              <a:t>徵调、</a:t>
            </a:r>
            <a:r>
              <a:rPr lang="en-US" altLang="zh-CN" dirty="0" smtClean="0"/>
              <a:t>A</a:t>
            </a:r>
            <a:r>
              <a:rPr lang="zh-CN" altLang="en-US" dirty="0" smtClean="0"/>
              <a:t>羽调（大小调的另两种形式的变化音，则用临时</a:t>
            </a:r>
            <a:r>
              <a:rPr lang="zh-CN" altLang="en-US" dirty="0" smtClean="0"/>
              <a:t>升降记号</a:t>
            </a:r>
            <a:r>
              <a:rPr lang="zh-CN" altLang="en-US" dirty="0" smtClean="0"/>
              <a:t>标记）。显然调的名称与大调式主音和宫调式主音名称相同（参见例</a:t>
            </a:r>
            <a:r>
              <a:rPr lang="en-US" altLang="zh-CN" dirty="0" smtClean="0"/>
              <a:t>6-4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6-6</a:t>
            </a:r>
            <a:r>
              <a:rPr lang="zh-CN" altLang="en-US" dirty="0" smtClean="0"/>
              <a:t>、</a:t>
            </a:r>
            <a:r>
              <a:rPr lang="en-US" altLang="zh-CN" dirty="0" smtClean="0"/>
              <a:t>6-11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6-12</a:t>
            </a:r>
            <a:r>
              <a:rPr lang="zh-CN" altLang="en-US" dirty="0" smtClean="0"/>
              <a:t>）。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zh-CN" altLang="en-US" dirty="0" smtClean="0"/>
              <a:t>三、调号 </a:t>
            </a:r>
          </a:p>
          <a:p>
            <a:pPr>
              <a:buNone/>
            </a:pPr>
            <a:r>
              <a:rPr lang="zh-CN" altLang="en-US" dirty="0" smtClean="0"/>
              <a:t>            除了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调外的其他各调，由于每种调式各音级之间的音程关系是固定的，因此，必须用</a:t>
            </a:r>
            <a:r>
              <a:rPr lang="zh-CN" altLang="en-US" dirty="0" smtClean="0"/>
              <a:t>升降</a:t>
            </a:r>
            <a:r>
              <a:rPr lang="zh-CN" altLang="en-US" dirty="0" smtClean="0"/>
              <a:t>记号来调整有关的音级，以满足调式结构。这些用来调整有关音级的升音记号（左）或降</a:t>
            </a:r>
            <a:r>
              <a:rPr lang="zh-CN" altLang="en-US" dirty="0" smtClean="0"/>
              <a:t>音记号</a:t>
            </a:r>
            <a:r>
              <a:rPr lang="zh-CN" altLang="en-US" dirty="0" smtClean="0"/>
              <a:t>（遵），按一定的顺序和位置写在谱号的右面，叫做调号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用</a:t>
            </a:r>
            <a:r>
              <a:rPr lang="zh-CN" altLang="en-US" dirty="0" smtClean="0"/>
              <a:t>升音记号标记的调号叫升号调，用降音记号标记的调号叫降号调，升音记号从一个</a:t>
            </a:r>
            <a:r>
              <a:rPr lang="zh-CN" altLang="en-US" dirty="0" smtClean="0"/>
              <a:t>到七</a:t>
            </a:r>
            <a:r>
              <a:rPr lang="zh-CN" altLang="en-US" dirty="0" smtClean="0"/>
              <a:t>个，降音记号也是从一个到七个，加上没有升降记号的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调，共有十五个调号。 </a:t>
            </a:r>
          </a:p>
          <a:p>
            <a:pPr>
              <a:buNone/>
            </a:pPr>
            <a:r>
              <a:rPr lang="zh-CN" altLang="en-US" dirty="0" smtClean="0"/>
              <a:t>四、升号调 </a:t>
            </a:r>
          </a:p>
          <a:p>
            <a:pPr>
              <a:buNone/>
            </a:pPr>
            <a:r>
              <a:rPr lang="zh-CN" altLang="en-US" dirty="0" smtClean="0"/>
              <a:t>          升号</a:t>
            </a:r>
            <a:r>
              <a:rPr lang="zh-CN" altLang="en-US" dirty="0" smtClean="0"/>
              <a:t>调是从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音开始，按纯五度音程关系，向上依次以</a:t>
            </a:r>
            <a:r>
              <a:rPr lang="en-US" altLang="zh-CN" dirty="0" smtClean="0"/>
              <a:t>G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、左</a:t>
            </a:r>
            <a:r>
              <a:rPr lang="en-US" altLang="zh-CN" dirty="0" smtClean="0"/>
              <a:t>F</a:t>
            </a:r>
            <a:r>
              <a:rPr lang="zh-CN" altLang="en-US" dirty="0" smtClean="0"/>
              <a:t>、左</a:t>
            </a:r>
            <a:r>
              <a:rPr lang="en-US" altLang="zh-CN" dirty="0" smtClean="0"/>
              <a:t>C</a:t>
            </a:r>
            <a:r>
              <a:rPr lang="zh-CN" altLang="en-US" dirty="0" smtClean="0"/>
              <a:t>为自然</a:t>
            </a:r>
            <a:r>
              <a:rPr lang="zh-CN" altLang="en-US" dirty="0" smtClean="0"/>
              <a:t>大调式</a:t>
            </a:r>
            <a:r>
              <a:rPr lang="zh-CN" altLang="en-US" dirty="0" smtClean="0"/>
              <a:t>的主音，便建立了从一个升音记号到七个升音记号的</a:t>
            </a:r>
            <a:r>
              <a:rPr lang="en-US" altLang="zh-CN" dirty="0" smtClean="0"/>
              <a:t>G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、左</a:t>
            </a:r>
            <a:r>
              <a:rPr lang="en-US" altLang="zh-CN" dirty="0" smtClean="0"/>
              <a:t>F</a:t>
            </a:r>
            <a:r>
              <a:rPr lang="zh-CN" altLang="en-US" dirty="0" smtClean="0"/>
              <a:t>、左</a:t>
            </a:r>
            <a:r>
              <a:rPr lang="en-US" altLang="zh-CN" dirty="0" smtClean="0"/>
              <a:t>C</a:t>
            </a:r>
            <a:r>
              <a:rPr lang="zh-CN" altLang="en-US" dirty="0" smtClean="0"/>
              <a:t>七个调。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/>
          <a:lstStyle/>
          <a:p>
            <a:r>
              <a:rPr lang="zh-CN" altLang="en-US" dirty="0" smtClean="0"/>
              <a:t>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音上方纯五度关系的</a:t>
            </a:r>
            <a:r>
              <a:rPr lang="en-US" altLang="zh-CN" dirty="0" smtClean="0"/>
              <a:t>G</a:t>
            </a:r>
            <a:r>
              <a:rPr lang="zh-CN" altLang="en-US" dirty="0" smtClean="0"/>
              <a:t>自然大调为例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从</a:t>
            </a:r>
            <a:r>
              <a:rPr lang="zh-CN" altLang="en-US" dirty="0" smtClean="0"/>
              <a:t>上例可以看到，为保证</a:t>
            </a:r>
            <a:r>
              <a:rPr lang="en-US" altLang="zh-CN" dirty="0" smtClean="0"/>
              <a:t>G</a:t>
            </a:r>
            <a:r>
              <a:rPr lang="zh-CN" altLang="en-US" dirty="0" smtClean="0"/>
              <a:t>自然大调的结构“全全半全全全半”，</a:t>
            </a:r>
            <a:r>
              <a:rPr lang="en-US" altLang="zh-CN" dirty="0" smtClean="0"/>
              <a:t>Ⅶ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级音之间为小</a:t>
            </a:r>
            <a:r>
              <a:rPr lang="zh-CN" altLang="en-US" dirty="0" smtClean="0"/>
              <a:t>二度</a:t>
            </a:r>
            <a:r>
              <a:rPr lang="zh-CN" altLang="en-US" dirty="0" smtClean="0"/>
              <a:t>，就必须调整</a:t>
            </a:r>
            <a:r>
              <a:rPr lang="en-US" altLang="zh-CN" dirty="0" smtClean="0"/>
              <a:t>F</a:t>
            </a:r>
            <a:r>
              <a:rPr lang="zh-CN" altLang="en-US" dirty="0" smtClean="0"/>
              <a:t>音，将其升高半音，这样就产生了一个升记号的</a:t>
            </a:r>
            <a:r>
              <a:rPr lang="en-US" altLang="zh-CN" dirty="0" smtClean="0"/>
              <a:t>G</a:t>
            </a:r>
            <a:r>
              <a:rPr lang="zh-CN" altLang="en-US" dirty="0" smtClean="0"/>
              <a:t>调。</a:t>
            </a:r>
            <a:endParaRPr lang="zh-CN" altLang="en-US" dirty="0"/>
          </a:p>
        </p:txBody>
      </p:sp>
      <p:pic>
        <p:nvPicPr>
          <p:cNvPr id="4" name="图片 3" descr="1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7929618" cy="177189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r>
              <a:rPr lang="zh-CN" altLang="en-US" dirty="0" smtClean="0"/>
              <a:t>再以</a:t>
            </a:r>
            <a:r>
              <a:rPr lang="en-US" altLang="zh-CN" dirty="0" smtClean="0"/>
              <a:t>G</a:t>
            </a:r>
            <a:r>
              <a:rPr lang="zh-CN" altLang="en-US" dirty="0" smtClean="0"/>
              <a:t>上方的纯五度关系的</a:t>
            </a:r>
            <a:r>
              <a:rPr lang="en-US" altLang="zh-CN" dirty="0" smtClean="0"/>
              <a:t>D</a:t>
            </a:r>
            <a:r>
              <a:rPr lang="zh-CN" altLang="en-US" dirty="0" smtClean="0"/>
              <a:t>自然大调为例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从</a:t>
            </a:r>
            <a:r>
              <a:rPr lang="zh-CN" altLang="en-US" dirty="0" smtClean="0"/>
              <a:t>上例可以看到，为保证</a:t>
            </a:r>
            <a:r>
              <a:rPr lang="en-US" altLang="zh-CN" dirty="0" smtClean="0"/>
              <a:t>D</a:t>
            </a:r>
            <a:r>
              <a:rPr lang="zh-CN" altLang="en-US" dirty="0" smtClean="0"/>
              <a:t>自然大调的结构“全全半全全全半”，</a:t>
            </a:r>
            <a:r>
              <a:rPr lang="en-US" altLang="zh-CN" dirty="0" smtClean="0"/>
              <a:t>Ⅲ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级音之间、</a:t>
            </a:r>
            <a:r>
              <a:rPr lang="en-US" altLang="zh-CN" dirty="0" smtClean="0"/>
              <a:t>Ⅶ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级音之间为小二度，必须调整</a:t>
            </a:r>
            <a:r>
              <a:rPr lang="en-US" altLang="zh-CN" dirty="0" smtClean="0"/>
              <a:t>F</a:t>
            </a:r>
            <a:r>
              <a:rPr lang="zh-CN" altLang="en-US" dirty="0" smtClean="0"/>
              <a:t>音，将其升高半音；调整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音，将其升高半音。这样就</a:t>
            </a:r>
            <a:r>
              <a:rPr lang="zh-CN" altLang="en-US" dirty="0" smtClean="0"/>
              <a:t>产生了</a:t>
            </a:r>
            <a:r>
              <a:rPr lang="zh-CN" altLang="en-US" dirty="0" smtClean="0"/>
              <a:t>两个升记号的</a:t>
            </a:r>
            <a:r>
              <a:rPr lang="en-US" altLang="zh-CN" dirty="0" smtClean="0"/>
              <a:t>D</a:t>
            </a:r>
            <a:r>
              <a:rPr lang="zh-CN" altLang="en-US" dirty="0" smtClean="0"/>
              <a:t>调。 </a:t>
            </a:r>
            <a:endParaRPr lang="zh-CN" altLang="en-US" dirty="0"/>
          </a:p>
        </p:txBody>
      </p:sp>
      <p:pic>
        <p:nvPicPr>
          <p:cNvPr id="4" name="图片 3" descr="1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71612"/>
            <a:ext cx="8073701" cy="153373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  从</a:t>
            </a:r>
            <a:r>
              <a:rPr lang="zh-CN" altLang="en-US" dirty="0" smtClean="0"/>
              <a:t>上例中可以看到，这条旋律中使用的音，是按照一定关系连接在一起的。它使用了</a:t>
            </a:r>
            <a:r>
              <a:rPr lang="zh-CN" altLang="en-US" dirty="0" smtClean="0"/>
              <a:t>七个</a:t>
            </a:r>
            <a:r>
              <a:rPr lang="zh-CN" altLang="en-US" dirty="0" smtClean="0"/>
              <a:t>音，以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音为中心</a:t>
            </a:r>
            <a:r>
              <a:rPr lang="zh-CN" altLang="en-US" dirty="0" smtClean="0"/>
              <a:t>。这种</a:t>
            </a:r>
            <a:r>
              <a:rPr lang="zh-CN" altLang="en-US" dirty="0" smtClean="0"/>
              <a:t>按一定关系连接在一起的音（一般不超过七个），组成一个体系，并以一个音为</a:t>
            </a:r>
            <a:r>
              <a:rPr lang="zh-CN" altLang="en-US" dirty="0" smtClean="0"/>
              <a:t>中心</a:t>
            </a:r>
            <a:r>
              <a:rPr lang="zh-CN" altLang="en-US" dirty="0" smtClean="0"/>
              <a:t>（主音），这个体系就叫做调式。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二、调式音阶 </a:t>
            </a:r>
          </a:p>
          <a:p>
            <a:pPr>
              <a:buNone/>
            </a:pPr>
            <a:r>
              <a:rPr lang="zh-CN" altLang="en-US" dirty="0" smtClean="0"/>
              <a:t>            调式</a:t>
            </a:r>
            <a:r>
              <a:rPr lang="zh-CN" altLang="en-US" dirty="0" smtClean="0"/>
              <a:t>中的音，按照高低（上行或下行），由主音到主音排列起来就叫做调式音阶</a:t>
            </a:r>
            <a:r>
              <a:rPr lang="zh-CN" altLang="en-US" dirty="0" smtClean="0"/>
              <a:t>。如</a:t>
            </a:r>
            <a:r>
              <a:rPr lang="zh-CN" altLang="en-US" dirty="0" smtClean="0"/>
              <a:t>，例</a:t>
            </a:r>
            <a:r>
              <a:rPr lang="en-US" altLang="zh-CN" dirty="0" smtClean="0"/>
              <a:t>6-1</a:t>
            </a:r>
            <a:r>
              <a:rPr lang="zh-CN" altLang="en-US" dirty="0" smtClean="0"/>
              <a:t>旋律的调式音阶就是： </a:t>
            </a:r>
            <a:endParaRPr lang="zh-CN" altLang="en-US" dirty="0"/>
          </a:p>
        </p:txBody>
      </p:sp>
      <p:pic>
        <p:nvPicPr>
          <p:cNvPr id="4" name="图片 3" descr="1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500570"/>
            <a:ext cx="7649808" cy="126700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r>
              <a:rPr lang="zh-CN" altLang="en-US" dirty="0" smtClean="0"/>
              <a:t>依次类推，一至七个升记号的调号标记如下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升号</a:t>
            </a:r>
            <a:r>
              <a:rPr lang="zh-CN" altLang="en-US" dirty="0" smtClean="0"/>
              <a:t>调最后一个升记号总是标记着自然大调的第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级音，它上方的小二度即为该大调</a:t>
            </a:r>
            <a:r>
              <a:rPr lang="zh-CN" altLang="en-US" dirty="0" smtClean="0"/>
              <a:t>的主音</a:t>
            </a:r>
            <a:r>
              <a:rPr lang="zh-CN" altLang="en-US" dirty="0" smtClean="0"/>
              <a:t>，也就是该调号的调名。 </a:t>
            </a:r>
            <a:endParaRPr lang="zh-CN" altLang="en-US" dirty="0"/>
          </a:p>
        </p:txBody>
      </p:sp>
      <p:pic>
        <p:nvPicPr>
          <p:cNvPr id="4" name="图片 3" descr="1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214554"/>
            <a:ext cx="8101632" cy="147658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43602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五、降号调 </a:t>
            </a:r>
          </a:p>
          <a:p>
            <a:pPr>
              <a:buNone/>
            </a:pPr>
            <a:r>
              <a:rPr lang="zh-CN" altLang="en-US" dirty="0" smtClean="0"/>
              <a:t>           降</a:t>
            </a:r>
            <a:r>
              <a:rPr lang="zh-CN" altLang="en-US" dirty="0" smtClean="0"/>
              <a:t>号调是从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音开始，按纯五度音程关系，向下依次以</a:t>
            </a:r>
            <a:r>
              <a:rPr lang="en-US" altLang="zh-CN" dirty="0" smtClean="0"/>
              <a:t>F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E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A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G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C</a:t>
            </a:r>
            <a:r>
              <a:rPr lang="zh-CN" altLang="en-US" dirty="0" smtClean="0"/>
              <a:t>为</a:t>
            </a:r>
            <a:r>
              <a:rPr lang="zh-CN" altLang="en-US" dirty="0" smtClean="0"/>
              <a:t>自然大</a:t>
            </a:r>
            <a:r>
              <a:rPr lang="zh-CN" altLang="en-US" dirty="0" smtClean="0"/>
              <a:t>调式的主音，便建立了从一个降记号到七个降记号的</a:t>
            </a:r>
            <a:r>
              <a:rPr lang="en-US" altLang="zh-CN" dirty="0" smtClean="0"/>
              <a:t>F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E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A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G</a:t>
            </a:r>
            <a:r>
              <a:rPr lang="zh-CN" altLang="en-US" dirty="0" smtClean="0"/>
              <a:t>、遵</a:t>
            </a:r>
            <a:r>
              <a:rPr lang="en-US" altLang="zh-CN" dirty="0" smtClean="0"/>
              <a:t>C</a:t>
            </a:r>
            <a:r>
              <a:rPr lang="zh-CN" altLang="en-US" dirty="0" smtClean="0"/>
              <a:t>七个调</a:t>
            </a:r>
            <a:r>
              <a:rPr lang="zh-CN" altLang="en-US" dirty="0" smtClean="0"/>
              <a:t>。以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下方纯五度关系的</a:t>
            </a:r>
            <a:r>
              <a:rPr lang="en-US" altLang="zh-CN" dirty="0" smtClean="0"/>
              <a:t>F</a:t>
            </a:r>
            <a:r>
              <a:rPr lang="zh-CN" altLang="en-US" dirty="0" smtClean="0"/>
              <a:t>自然大调为例</a:t>
            </a:r>
            <a:r>
              <a:rPr lang="en-US" altLang="zh-CN" dirty="0" smtClean="0"/>
              <a:t>: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从</a:t>
            </a:r>
            <a:r>
              <a:rPr lang="zh-CN" altLang="en-US" dirty="0" smtClean="0"/>
              <a:t>上例可以看出，为保证</a:t>
            </a:r>
            <a:r>
              <a:rPr lang="en-US" altLang="zh-CN" dirty="0" smtClean="0"/>
              <a:t>F</a:t>
            </a:r>
            <a:r>
              <a:rPr lang="zh-CN" altLang="en-US" dirty="0" smtClean="0"/>
              <a:t>自然大调的结构“全全半全全全半”，</a:t>
            </a:r>
            <a:r>
              <a:rPr lang="en-US" altLang="zh-CN" dirty="0" smtClean="0"/>
              <a:t>Ⅲ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级音之间为小</a:t>
            </a:r>
            <a:r>
              <a:rPr lang="zh-CN" altLang="en-US" dirty="0" smtClean="0"/>
              <a:t>二度</a:t>
            </a:r>
            <a:r>
              <a:rPr lang="zh-CN" altLang="en-US" dirty="0" smtClean="0"/>
              <a:t>，必须调整</a:t>
            </a:r>
            <a:r>
              <a:rPr lang="en-US" altLang="zh-CN" dirty="0" smtClean="0"/>
              <a:t>B</a:t>
            </a:r>
            <a:r>
              <a:rPr lang="zh-CN" altLang="en-US" dirty="0" smtClean="0"/>
              <a:t>音，将其降低半音，这样就产生了一个降记号的</a:t>
            </a:r>
            <a:r>
              <a:rPr lang="en-US" altLang="zh-CN" dirty="0" smtClean="0"/>
              <a:t>F</a:t>
            </a:r>
            <a:r>
              <a:rPr lang="zh-CN" altLang="en-US" dirty="0" smtClean="0"/>
              <a:t>调。</a:t>
            </a:r>
            <a:endParaRPr lang="zh-CN" altLang="en-US" dirty="0"/>
          </a:p>
        </p:txBody>
      </p:sp>
      <p:pic>
        <p:nvPicPr>
          <p:cNvPr id="4" name="图片 3" descr="1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928934"/>
            <a:ext cx="8286808" cy="1533739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r>
              <a:rPr lang="zh-CN" altLang="en-US" dirty="0" smtClean="0"/>
              <a:t>再以</a:t>
            </a:r>
            <a:r>
              <a:rPr lang="en-US" altLang="zh-CN" dirty="0" smtClean="0"/>
              <a:t>F</a:t>
            </a:r>
            <a:r>
              <a:rPr lang="zh-CN" altLang="en-US" dirty="0" smtClean="0"/>
              <a:t>下方纯五度关系的遵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自然大调为例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从</a:t>
            </a:r>
            <a:r>
              <a:rPr lang="zh-CN" altLang="en-US" dirty="0" smtClean="0"/>
              <a:t>上例可以看到，为保证遵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自然大调的结构“全全半全全全半”， </a:t>
            </a:r>
            <a:r>
              <a:rPr lang="en-US" altLang="zh-CN" dirty="0" smtClean="0"/>
              <a:t>Ⅲ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级音之间、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</a:t>
            </a:r>
            <a:r>
              <a:rPr lang="zh-CN" altLang="en-US" dirty="0" smtClean="0"/>
              <a:t>与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级音之间为小二度，必须调整</a:t>
            </a:r>
            <a:r>
              <a:rPr lang="en-US" altLang="zh-CN" dirty="0" smtClean="0"/>
              <a:t>B</a:t>
            </a:r>
            <a:r>
              <a:rPr lang="zh-CN" altLang="en-US" dirty="0" smtClean="0"/>
              <a:t>音，将其降低半音；调整</a:t>
            </a:r>
            <a:r>
              <a:rPr lang="en-US" altLang="zh-CN" dirty="0" smtClean="0"/>
              <a:t>E</a:t>
            </a:r>
            <a:r>
              <a:rPr lang="zh-CN" altLang="en-US" dirty="0" smtClean="0"/>
              <a:t>音，将其降低半音。</a:t>
            </a:r>
            <a:r>
              <a:rPr lang="zh-CN" altLang="en-US" dirty="0" smtClean="0"/>
              <a:t>这样</a:t>
            </a:r>
            <a:r>
              <a:rPr lang="zh-CN" altLang="en-US" dirty="0" smtClean="0"/>
              <a:t>就</a:t>
            </a:r>
            <a:r>
              <a:rPr lang="zh-CN" altLang="en-US" dirty="0" smtClean="0"/>
              <a:t>产生</a:t>
            </a:r>
            <a:r>
              <a:rPr lang="zh-CN" altLang="en-US" dirty="0" smtClean="0"/>
              <a:t>了两个降记号的遵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调。</a:t>
            </a:r>
            <a:endParaRPr lang="zh-CN" altLang="en-US" dirty="0"/>
          </a:p>
        </p:txBody>
      </p:sp>
      <p:pic>
        <p:nvPicPr>
          <p:cNvPr id="4" name="图片 3" descr="1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8072494" cy="141942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依此类推，一至七个降记号的调号标记如下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降号</a:t>
            </a:r>
            <a:r>
              <a:rPr lang="zh-CN" altLang="en-US" dirty="0" smtClean="0"/>
              <a:t>调中的最后一个降记号总是标记着自然大调的第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级音，它下方的纯四度或上方</a:t>
            </a:r>
            <a:r>
              <a:rPr lang="zh-CN" altLang="en-US" dirty="0" smtClean="0"/>
              <a:t>的纯</a:t>
            </a:r>
            <a:r>
              <a:rPr lang="zh-CN" altLang="en-US" dirty="0" smtClean="0"/>
              <a:t>五度为该大调的主音，也就是该调号的调名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在</a:t>
            </a:r>
            <a:r>
              <a:rPr lang="zh-CN" altLang="en-US" dirty="0" smtClean="0"/>
              <a:t>两个或两个以上降记号的调号中，倒数第二个降记号所标记的音，为该大调的主音</a:t>
            </a:r>
            <a:r>
              <a:rPr lang="zh-CN" altLang="en-US" dirty="0" smtClean="0"/>
              <a:t>，也就是</a:t>
            </a:r>
            <a:r>
              <a:rPr lang="zh-CN" altLang="en-US" dirty="0" smtClean="0"/>
              <a:t>该调号的调名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这样</a:t>
            </a:r>
            <a:r>
              <a:rPr lang="zh-CN" altLang="en-US" dirty="0" smtClean="0"/>
              <a:t>，七个升记号的调，七个降记号的调，加上不升不降的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调，共有十五个调号。 </a:t>
            </a:r>
            <a:endParaRPr lang="zh-CN" altLang="en-US" dirty="0"/>
          </a:p>
        </p:txBody>
      </p:sp>
      <p:pic>
        <p:nvPicPr>
          <p:cNvPr id="4" name="图片 3" descr="1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00174"/>
            <a:ext cx="8192132" cy="157184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第十课 关系大</a:t>
            </a:r>
            <a:r>
              <a:rPr lang="zh-CN" altLang="en-US" dirty="0" smtClean="0"/>
              <a:t>小调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一、相同调内音级的大小调 </a:t>
            </a:r>
          </a:p>
          <a:p>
            <a:pPr>
              <a:buNone/>
            </a:pPr>
            <a:r>
              <a:rPr lang="zh-CN" altLang="en-US" dirty="0" smtClean="0"/>
              <a:t>           我们</a:t>
            </a:r>
            <a:r>
              <a:rPr lang="zh-CN" altLang="en-US" dirty="0" smtClean="0"/>
              <a:t>已经知道在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调内有</a:t>
            </a:r>
            <a:r>
              <a:rPr lang="en-US" altLang="zh-CN" dirty="0" smtClean="0"/>
              <a:t>C</a:t>
            </a:r>
            <a:r>
              <a:rPr lang="zh-CN" altLang="en-US" dirty="0" smtClean="0"/>
              <a:t>大调和</a:t>
            </a:r>
            <a:r>
              <a:rPr lang="en-US" altLang="zh-CN" dirty="0" smtClean="0"/>
              <a:t>a</a:t>
            </a:r>
            <a:r>
              <a:rPr lang="zh-CN" altLang="en-US" dirty="0" smtClean="0"/>
              <a:t>小调，</a:t>
            </a:r>
            <a:r>
              <a:rPr lang="en-US" altLang="zh-CN" dirty="0" smtClean="0"/>
              <a:t>C</a:t>
            </a:r>
            <a:r>
              <a:rPr lang="zh-CN" altLang="en-US" dirty="0" smtClean="0"/>
              <a:t>自然大调和</a:t>
            </a:r>
            <a:r>
              <a:rPr lang="en-US" altLang="zh-CN" dirty="0" smtClean="0"/>
              <a:t>a</a:t>
            </a:r>
            <a:r>
              <a:rPr lang="zh-CN" altLang="en-US" dirty="0" smtClean="0"/>
              <a:t>自然小调的音级都采用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调的调</a:t>
            </a:r>
            <a:r>
              <a:rPr lang="zh-CN" altLang="en-US" dirty="0" smtClean="0"/>
              <a:t>内音</a:t>
            </a:r>
            <a:r>
              <a:rPr lang="zh-CN" altLang="en-US" dirty="0" smtClean="0"/>
              <a:t>级，在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调调号中，这是唯一的一对大小调（参见例</a:t>
            </a:r>
            <a:r>
              <a:rPr lang="en-US" altLang="zh-CN" dirty="0" smtClean="0"/>
              <a:t>6-4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6-6</a:t>
            </a:r>
            <a:r>
              <a:rPr lang="zh-CN" altLang="en-US" dirty="0" smtClean="0"/>
              <a:t>）。那么在其他调号内，</a:t>
            </a:r>
            <a:r>
              <a:rPr lang="zh-CN" altLang="en-US" dirty="0" smtClean="0"/>
              <a:t>同样也</a:t>
            </a:r>
            <a:r>
              <a:rPr lang="zh-CN" altLang="en-US" dirty="0" smtClean="0"/>
              <a:t>有唯一的一对大小调，采用相同的调内音级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例如</a:t>
            </a:r>
            <a:r>
              <a:rPr lang="zh-CN" altLang="en-US" dirty="0" smtClean="0"/>
              <a:t>，以</a:t>
            </a:r>
            <a:r>
              <a:rPr lang="en-US" altLang="zh-CN" dirty="0" smtClean="0"/>
              <a:t>G</a:t>
            </a:r>
            <a:r>
              <a:rPr lang="zh-CN" altLang="en-US" dirty="0" smtClean="0"/>
              <a:t>调为例。在</a:t>
            </a:r>
            <a:r>
              <a:rPr lang="en-US" altLang="zh-CN" dirty="0" smtClean="0"/>
              <a:t>G</a:t>
            </a:r>
            <a:r>
              <a:rPr lang="zh-CN" altLang="en-US" dirty="0" smtClean="0"/>
              <a:t>调内有</a:t>
            </a:r>
            <a:r>
              <a:rPr lang="en-US" altLang="zh-CN" dirty="0" smtClean="0"/>
              <a:t>G</a:t>
            </a:r>
            <a:r>
              <a:rPr lang="zh-CN" altLang="en-US" dirty="0" smtClean="0"/>
              <a:t>大调、</a:t>
            </a:r>
            <a:r>
              <a:rPr lang="en-US" altLang="zh-CN" dirty="0" smtClean="0"/>
              <a:t>e</a:t>
            </a:r>
            <a:r>
              <a:rPr lang="zh-CN" altLang="en-US" dirty="0" smtClean="0"/>
              <a:t>小调（自然大小调音阶都采用</a:t>
            </a:r>
            <a:r>
              <a:rPr lang="en-US" altLang="zh-CN" dirty="0" smtClean="0"/>
              <a:t>G</a:t>
            </a:r>
            <a:r>
              <a:rPr lang="zh-CN" altLang="en-US" dirty="0" smtClean="0"/>
              <a:t>调的调</a:t>
            </a:r>
            <a:r>
              <a:rPr lang="zh-CN" altLang="en-US" dirty="0" smtClean="0"/>
              <a:t>内音</a:t>
            </a:r>
            <a:r>
              <a:rPr lang="zh-CN" altLang="en-US" dirty="0" smtClean="0"/>
              <a:t>级）。</a:t>
            </a:r>
            <a:endParaRPr lang="zh-CN" altLang="en-US" dirty="0"/>
          </a:p>
        </p:txBody>
      </p:sp>
      <p:pic>
        <p:nvPicPr>
          <p:cNvPr id="4" name="图片 3" descr="1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714884"/>
            <a:ext cx="8039730" cy="163852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r>
              <a:rPr lang="zh-CN" altLang="en-US" dirty="0" smtClean="0"/>
              <a:t>二、关系大小调 </a:t>
            </a:r>
          </a:p>
          <a:p>
            <a:pPr>
              <a:buNone/>
            </a:pPr>
            <a:r>
              <a:rPr lang="zh-CN" altLang="en-US" dirty="0" smtClean="0"/>
              <a:t>           调号</a:t>
            </a:r>
            <a:r>
              <a:rPr lang="zh-CN" altLang="en-US" dirty="0" smtClean="0"/>
              <a:t>相同的大小调，叫做关系大小调，也叫平行大小调。大小调的主音相差一个小三度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下例</a:t>
            </a:r>
            <a:r>
              <a:rPr lang="zh-CN" altLang="en-US" dirty="0" smtClean="0"/>
              <a:t>是各调关系大小调的调号和主音位置。 </a:t>
            </a:r>
            <a:endParaRPr lang="zh-CN" altLang="en-US" dirty="0"/>
          </a:p>
        </p:txBody>
      </p:sp>
      <p:pic>
        <p:nvPicPr>
          <p:cNvPr id="4" name="图片 3" descr="1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357430"/>
            <a:ext cx="8697539" cy="395342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 关系</a:t>
            </a:r>
            <a:r>
              <a:rPr lang="zh-CN" altLang="en-US" dirty="0" smtClean="0"/>
              <a:t>大小调的调号与该关系大小调的大调调号相同。因此，确定小调调号时，必须先</a:t>
            </a:r>
            <a:r>
              <a:rPr lang="zh-CN" altLang="en-US" dirty="0" smtClean="0"/>
              <a:t>找到</a:t>
            </a:r>
            <a:r>
              <a:rPr lang="zh-CN" altLang="en-US" dirty="0" smtClean="0"/>
              <a:t>关系大调的主音，再以该大调的调号确定其调号。例如，</a:t>
            </a:r>
            <a:r>
              <a:rPr lang="en-US" altLang="zh-CN" dirty="0" smtClean="0"/>
              <a:t>a</a:t>
            </a:r>
            <a:r>
              <a:rPr lang="zh-CN" altLang="en-US" dirty="0" smtClean="0"/>
              <a:t>小调的调号，先找到</a:t>
            </a:r>
            <a:r>
              <a:rPr lang="en-US" altLang="zh-CN" dirty="0" smtClean="0"/>
              <a:t>a</a:t>
            </a:r>
            <a:r>
              <a:rPr lang="zh-CN" altLang="en-US" dirty="0" smtClean="0"/>
              <a:t>小调的</a:t>
            </a:r>
            <a:r>
              <a:rPr lang="zh-CN" altLang="en-US" dirty="0" smtClean="0"/>
              <a:t>关系</a:t>
            </a:r>
            <a:r>
              <a:rPr lang="zh-CN" altLang="en-US" dirty="0" smtClean="0"/>
              <a:t>大调主音为</a:t>
            </a:r>
            <a:r>
              <a:rPr lang="en-US" altLang="zh-CN" dirty="0" smtClean="0"/>
              <a:t>C</a:t>
            </a:r>
            <a:r>
              <a:rPr lang="zh-CN" altLang="en-US" dirty="0" smtClean="0"/>
              <a:t>，那么</a:t>
            </a:r>
            <a:r>
              <a:rPr lang="en-US" altLang="zh-CN" dirty="0" smtClean="0"/>
              <a:t>C</a:t>
            </a:r>
            <a:r>
              <a:rPr lang="zh-CN" altLang="en-US" dirty="0" smtClean="0"/>
              <a:t>大调的调号就是</a:t>
            </a:r>
            <a:r>
              <a:rPr lang="en-US" altLang="zh-CN" dirty="0" smtClean="0"/>
              <a:t>a</a:t>
            </a:r>
            <a:r>
              <a:rPr lang="zh-CN" altLang="en-US" dirty="0" smtClean="0"/>
              <a:t>小调的调号，应为不升不降的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调调号。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r>
              <a:rPr lang="zh-CN" altLang="en-US" dirty="0" smtClean="0"/>
              <a:t>三、调式音级 </a:t>
            </a:r>
          </a:p>
          <a:p>
            <a:pPr>
              <a:buNone/>
            </a:pPr>
            <a:r>
              <a:rPr lang="zh-CN" altLang="en-US" dirty="0" smtClean="0"/>
              <a:t>           调式</a:t>
            </a:r>
            <a:r>
              <a:rPr lang="zh-CN" altLang="en-US" dirty="0" smtClean="0"/>
              <a:t>中由主音向上依次编号的各音，称为调式音级，分别用罗马数字“</a:t>
            </a:r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Ⅱ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Ⅳ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Ⅴ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Ⅵ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Ⅶ”</a:t>
            </a:r>
            <a:r>
              <a:rPr lang="zh-CN" altLang="en-US" dirty="0" smtClean="0"/>
              <a:t>标记。例如，例</a:t>
            </a:r>
            <a:r>
              <a:rPr lang="en-US" altLang="zh-CN" dirty="0" smtClean="0"/>
              <a:t>6-2</a:t>
            </a:r>
            <a:r>
              <a:rPr lang="zh-CN" altLang="en-US" dirty="0" smtClean="0"/>
              <a:t>中的调式音级如下所示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音列中的任何音都可以作为调式主音，由不同的音阶结构得到不同名称的各种调式。 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我们</a:t>
            </a:r>
            <a:r>
              <a:rPr lang="zh-CN" altLang="en-US" dirty="0" smtClean="0"/>
              <a:t>常用的调式体系有两种：大、小调式体系和中国民族调式体系。 </a:t>
            </a:r>
            <a:endParaRPr lang="zh-CN" altLang="en-US" dirty="0"/>
          </a:p>
        </p:txBody>
      </p:sp>
      <p:pic>
        <p:nvPicPr>
          <p:cNvPr id="4" name="图片 3" descr="1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496"/>
            <a:ext cx="8072494" cy="17433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第二课 认识大</a:t>
            </a:r>
            <a:r>
              <a:rPr lang="zh-CN" altLang="en-US" dirty="0" smtClean="0"/>
              <a:t>调式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大</a:t>
            </a:r>
            <a:r>
              <a:rPr lang="zh-CN" altLang="en-US" dirty="0" smtClean="0"/>
              <a:t>调式有三种形式：自然大调、和声大调和旋律大调。其中常用的是自然大调，这里</a:t>
            </a:r>
            <a:r>
              <a:rPr lang="zh-CN" altLang="en-US" dirty="0" smtClean="0"/>
              <a:t>只介绍</a:t>
            </a:r>
            <a:r>
              <a:rPr lang="zh-CN" altLang="en-US" dirty="0" smtClean="0"/>
              <a:t>自然</a:t>
            </a:r>
            <a:r>
              <a:rPr lang="zh-CN" altLang="en-US" dirty="0" smtClean="0"/>
              <a:t>大调。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一、认识自然大调 </a:t>
            </a:r>
          </a:p>
          <a:p>
            <a:pPr>
              <a:buNone/>
            </a:pPr>
            <a:r>
              <a:rPr lang="zh-CN" altLang="en-US" dirty="0" smtClean="0"/>
              <a:t>           取</a:t>
            </a:r>
            <a:r>
              <a:rPr lang="zh-CN" altLang="en-US" dirty="0" smtClean="0"/>
              <a:t>音列中任何一个音作为主音，上行按“全音、全音、半音、全音、全音、全音、半音</a:t>
            </a:r>
            <a:r>
              <a:rPr lang="zh-CN" altLang="en-US" dirty="0" smtClean="0"/>
              <a:t>”的</a:t>
            </a:r>
            <a:r>
              <a:rPr lang="zh-CN" altLang="en-US" dirty="0" smtClean="0"/>
              <a:t>顺序排列，就得到自然大调音阶。自然大调音阶的结构，就是我们平时简称的“全全半</a:t>
            </a:r>
            <a:r>
              <a:rPr lang="zh-CN" altLang="en-US" dirty="0" smtClean="0"/>
              <a:t>全全</a:t>
            </a:r>
            <a:r>
              <a:rPr lang="zh-CN" altLang="en-US" dirty="0" smtClean="0"/>
              <a:t>全半”。大调音阶中的第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级音与第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级音与第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级音（第八音）之间是</a:t>
            </a:r>
            <a:r>
              <a:rPr lang="zh-CN" altLang="en-US" dirty="0" smtClean="0"/>
              <a:t>半音</a:t>
            </a:r>
            <a:r>
              <a:rPr lang="zh-CN" altLang="en-US" dirty="0" smtClean="0"/>
              <a:t>，</a:t>
            </a:r>
            <a:r>
              <a:rPr lang="zh-CN" altLang="en-US" dirty="0" smtClean="0"/>
              <a:t>其他</a:t>
            </a:r>
            <a:r>
              <a:rPr lang="zh-CN" altLang="en-US" dirty="0" smtClean="0"/>
              <a:t>音之间是全音。例</a:t>
            </a:r>
            <a:r>
              <a:rPr lang="en-US" altLang="zh-CN" dirty="0" smtClean="0"/>
              <a:t>6-4</a:t>
            </a:r>
            <a:r>
              <a:rPr lang="zh-CN" altLang="en-US" dirty="0" smtClean="0"/>
              <a:t>就是自然大调音阶。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图片 3" descr="1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4929198"/>
            <a:ext cx="6643702" cy="14956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二、自然大调各音级的名称 </a:t>
            </a:r>
          </a:p>
          <a:p>
            <a:r>
              <a:rPr lang="zh-CN" altLang="en-US" dirty="0" smtClean="0"/>
              <a:t>        在</a:t>
            </a:r>
            <a:r>
              <a:rPr lang="zh-CN" altLang="en-US" dirty="0" smtClean="0"/>
              <a:t>例</a:t>
            </a:r>
            <a:r>
              <a:rPr lang="en-US" altLang="zh-CN" dirty="0" smtClean="0"/>
              <a:t>6-4</a:t>
            </a:r>
            <a:r>
              <a:rPr lang="zh-CN" altLang="en-US" dirty="0" smtClean="0"/>
              <a:t>中，我们可以看到自然大调各音级的名称：大调的第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级音是主音（中心音</a:t>
            </a:r>
            <a:r>
              <a:rPr lang="zh-CN" altLang="en-US" dirty="0" smtClean="0"/>
              <a:t>），第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级音称上主音，第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级音称中音，第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级音称下属音，第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级音称属音，第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级音称</a:t>
            </a:r>
            <a:r>
              <a:rPr lang="zh-CN" altLang="en-US" dirty="0" smtClean="0"/>
              <a:t>下中音</a:t>
            </a:r>
            <a:r>
              <a:rPr lang="zh-CN" altLang="en-US" dirty="0" smtClean="0"/>
              <a:t>，第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级音称导音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在</a:t>
            </a:r>
            <a:r>
              <a:rPr lang="zh-CN" altLang="en-US" dirty="0" smtClean="0"/>
              <a:t>自然大调中，主音上方的第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级音与主音构成纯五度，主音下方的第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级音与</a:t>
            </a:r>
            <a:r>
              <a:rPr lang="zh-CN" altLang="en-US" dirty="0" smtClean="0"/>
              <a:t>主音也</a:t>
            </a:r>
            <a:r>
              <a:rPr lang="zh-CN" altLang="en-US" dirty="0" smtClean="0"/>
              <a:t>构成纯五度，这两个音对主音起着支持作用，与主音一起成为调式的支柱，是调式的</a:t>
            </a:r>
            <a:r>
              <a:rPr lang="zh-CN" altLang="en-US" dirty="0" smtClean="0"/>
              <a:t>骨干音</a:t>
            </a:r>
            <a:r>
              <a:rPr lang="zh-CN" altLang="en-US" dirty="0" smtClean="0"/>
              <a:t>，也称正音，其余的音级称为副音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在</a:t>
            </a:r>
            <a:r>
              <a:rPr lang="zh-CN" altLang="en-US" dirty="0" smtClean="0"/>
              <a:t>自然大调的副音中，第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级上主音是第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级属音上方的纯五度的音，也称重属音；</a:t>
            </a:r>
            <a:r>
              <a:rPr lang="zh-CN" altLang="en-US" dirty="0" smtClean="0"/>
              <a:t>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级中音是主音上方三度的音，位于主音与属音中间，也称上中音；第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级下中音是主音</a:t>
            </a:r>
            <a:r>
              <a:rPr lang="zh-CN" altLang="en-US" dirty="0" smtClean="0"/>
              <a:t>下方</a:t>
            </a:r>
            <a:r>
              <a:rPr lang="zh-CN" altLang="en-US" dirty="0" smtClean="0"/>
              <a:t>三度的音，位于主音与下属音中间，称下中音；第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级导音位于属音与重属音中间，也</a:t>
            </a:r>
            <a:r>
              <a:rPr lang="zh-CN" altLang="en-US" dirty="0" smtClean="0"/>
              <a:t>称属</a:t>
            </a:r>
            <a:r>
              <a:rPr lang="zh-CN" altLang="en-US" dirty="0" smtClean="0"/>
              <a:t>中音，在主音下方，与主音构成小二度，因此有导向主音的强烈倾向性。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三、自然大调各音级的稳定性 </a:t>
            </a:r>
          </a:p>
          <a:p>
            <a:pPr>
              <a:buNone/>
            </a:pPr>
            <a:r>
              <a:rPr lang="zh-CN" altLang="en-US" dirty="0" smtClean="0"/>
              <a:t>           自然</a:t>
            </a:r>
            <a:r>
              <a:rPr lang="zh-CN" altLang="en-US" dirty="0" smtClean="0"/>
              <a:t>大调的第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级音是稳定音级，其稳定程度依次为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级、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级，其余音级为不稳定音级。在旋律的进行中，不稳定音级有进行到稳定音级</a:t>
            </a:r>
            <a:r>
              <a:rPr lang="zh-CN" altLang="en-US" dirty="0" smtClean="0"/>
              <a:t>的倾向。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四、自然大调音阶的特点 </a:t>
            </a:r>
          </a:p>
          <a:p>
            <a:pPr>
              <a:buNone/>
            </a:pPr>
            <a:r>
              <a:rPr lang="zh-CN" altLang="en-US" dirty="0" smtClean="0"/>
              <a:t>          自然</a:t>
            </a:r>
            <a:r>
              <a:rPr lang="zh-CN" altLang="en-US" dirty="0" smtClean="0"/>
              <a:t>大调音阶的特点是主音与上方第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级音呈大三度，与其上方第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级音呈大六度，</a:t>
            </a:r>
            <a:r>
              <a:rPr lang="zh-CN" altLang="en-US" dirty="0" smtClean="0"/>
              <a:t>与其</a:t>
            </a:r>
            <a:r>
              <a:rPr lang="zh-CN" altLang="en-US" dirty="0" smtClean="0"/>
              <a:t>上方第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级音呈大七度，因此自然大调色彩明朗、有力，应用广泛。</a:t>
            </a:r>
            <a:endParaRPr lang="zh-CN" altLang="en-US" dirty="0"/>
          </a:p>
        </p:txBody>
      </p:sp>
      <p:pic>
        <p:nvPicPr>
          <p:cNvPr id="4" name="图片 3" descr="1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428868"/>
            <a:ext cx="8215370" cy="15432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第三课 认识自然</a:t>
            </a:r>
            <a:r>
              <a:rPr lang="zh-CN" altLang="en-US" dirty="0" smtClean="0"/>
              <a:t>小调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小调式有三种形式：自然小调、和声小调和旋律小调。 </a:t>
            </a:r>
          </a:p>
          <a:p>
            <a:pPr>
              <a:buNone/>
            </a:pPr>
            <a:r>
              <a:rPr lang="zh-CN" altLang="en-US" dirty="0" smtClean="0"/>
              <a:t>一、认识自然小调 </a:t>
            </a:r>
          </a:p>
          <a:p>
            <a:pPr>
              <a:buNone/>
            </a:pPr>
            <a:r>
              <a:rPr lang="zh-CN" altLang="en-US" dirty="0" smtClean="0"/>
              <a:t>           取</a:t>
            </a:r>
            <a:r>
              <a:rPr lang="zh-CN" altLang="en-US" dirty="0" smtClean="0"/>
              <a:t>音列中任何一个音为主音，上行按“全音、半音、全音、全音、半音、全音、全音”</a:t>
            </a:r>
            <a:r>
              <a:rPr lang="zh-CN" altLang="en-US" dirty="0" smtClean="0"/>
              <a:t>的顺序排列</a:t>
            </a:r>
            <a:r>
              <a:rPr lang="zh-CN" altLang="en-US" dirty="0" smtClean="0"/>
              <a:t>，就得到自然小调音阶。自然小调音阶的结构，就是我们平时简称的“全半全全</a:t>
            </a:r>
            <a:r>
              <a:rPr lang="zh-CN" altLang="en-US" dirty="0" smtClean="0"/>
              <a:t>半全</a:t>
            </a:r>
            <a:r>
              <a:rPr lang="zh-CN" altLang="en-US" dirty="0" smtClean="0"/>
              <a:t>全”。小调音阶中的第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级音与第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级音、第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级音与第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级音之间是半音，其他音</a:t>
            </a:r>
            <a:r>
              <a:rPr lang="zh-CN" altLang="en-US" dirty="0" smtClean="0"/>
              <a:t>之间是</a:t>
            </a:r>
            <a:r>
              <a:rPr lang="zh-CN" altLang="en-US" dirty="0" smtClean="0"/>
              <a:t>全音。</a:t>
            </a:r>
            <a:endParaRPr lang="zh-CN" altLang="en-US" dirty="0"/>
          </a:p>
        </p:txBody>
      </p:sp>
      <p:pic>
        <p:nvPicPr>
          <p:cNvPr id="4" name="图片 3" descr="1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643446"/>
            <a:ext cx="7577769" cy="16908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86478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二、自然小调各音级的名称 </a:t>
            </a:r>
          </a:p>
          <a:p>
            <a:pPr>
              <a:buNone/>
            </a:pPr>
            <a:r>
              <a:rPr lang="zh-CN" altLang="en-US" dirty="0" smtClean="0"/>
              <a:t>            在</a:t>
            </a:r>
            <a:r>
              <a:rPr lang="zh-CN" altLang="en-US" dirty="0" smtClean="0"/>
              <a:t>例</a:t>
            </a:r>
            <a:r>
              <a:rPr lang="en-US" altLang="zh-CN" dirty="0" smtClean="0"/>
              <a:t>6-6</a:t>
            </a:r>
            <a:r>
              <a:rPr lang="zh-CN" altLang="en-US" dirty="0" smtClean="0"/>
              <a:t>中，我们可以看到自然小调各音级的名称：自然小调的第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级音是主音（中</a:t>
            </a:r>
            <a:r>
              <a:rPr lang="zh-CN" altLang="en-US" dirty="0" smtClean="0"/>
              <a:t>心音</a:t>
            </a:r>
            <a:r>
              <a:rPr lang="zh-CN" altLang="en-US" dirty="0" smtClean="0"/>
              <a:t>），第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级音称上主音，第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级音称中音，第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级音称下属音，第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级音称属音，第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</a:t>
            </a:r>
            <a:r>
              <a:rPr lang="zh-CN" altLang="en-US" dirty="0" smtClean="0"/>
              <a:t>音称</a:t>
            </a:r>
            <a:r>
              <a:rPr lang="zh-CN" altLang="en-US" dirty="0" smtClean="0"/>
              <a:t>下中音，第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级音称导音</a:t>
            </a:r>
            <a:r>
              <a:rPr lang="zh-CN" altLang="en-US" dirty="0" smtClean="0"/>
              <a:t>。在</a:t>
            </a:r>
            <a:r>
              <a:rPr lang="zh-CN" altLang="en-US" dirty="0" smtClean="0"/>
              <a:t>自然小调中，主音上方的第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级音与主音构成纯五度，主音下方的第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级音与</a:t>
            </a:r>
            <a:r>
              <a:rPr lang="zh-CN" altLang="en-US" dirty="0" smtClean="0"/>
              <a:t>主音也</a:t>
            </a:r>
            <a:r>
              <a:rPr lang="zh-CN" altLang="en-US" dirty="0" smtClean="0"/>
              <a:t>构成纯五度，这两个音对主音起着支持作用，与主音一起成为调式的支柱，是调式的</a:t>
            </a:r>
            <a:r>
              <a:rPr lang="zh-CN" altLang="en-US" dirty="0" smtClean="0"/>
              <a:t>骨干音</a:t>
            </a:r>
            <a:r>
              <a:rPr lang="zh-CN" altLang="en-US" dirty="0" smtClean="0"/>
              <a:t>，也称正音，其余的音级称为副音</a:t>
            </a:r>
            <a:r>
              <a:rPr lang="zh-CN" altLang="en-US" dirty="0" smtClean="0"/>
              <a:t>。在</a:t>
            </a:r>
            <a:r>
              <a:rPr lang="zh-CN" altLang="en-US" dirty="0" smtClean="0"/>
              <a:t>自然小调的副音中，第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级上主音是第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级属音上方的纯五度的音，也称重属音；</a:t>
            </a:r>
            <a:r>
              <a:rPr lang="zh-CN" altLang="en-US" dirty="0" smtClean="0"/>
              <a:t>第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级中音是主音上方三度的音，位于主音与属音中间，也称上中音；第</a:t>
            </a:r>
            <a:r>
              <a:rPr lang="en-US" altLang="zh-CN" dirty="0" smtClean="0"/>
              <a:t>Ⅵ</a:t>
            </a:r>
            <a:r>
              <a:rPr lang="zh-CN" altLang="en-US" dirty="0" smtClean="0"/>
              <a:t>级下中音是主音</a:t>
            </a:r>
            <a:r>
              <a:rPr lang="zh-CN" altLang="en-US" dirty="0" smtClean="0"/>
              <a:t>下方</a:t>
            </a:r>
            <a:r>
              <a:rPr lang="zh-CN" altLang="en-US" dirty="0" smtClean="0"/>
              <a:t>三度的音，位于主音与下属音中间，称下中音；第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级导音位于属音与重属音中间，也</a:t>
            </a:r>
            <a:r>
              <a:rPr lang="zh-CN" altLang="en-US" dirty="0" smtClean="0"/>
              <a:t>称属</a:t>
            </a:r>
            <a:r>
              <a:rPr lang="zh-CN" altLang="en-US" dirty="0" smtClean="0"/>
              <a:t>中音。这里需要注意的是此处的导音在主音下方与主音构成大二度。 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3813</Words>
  <PresentationFormat>全屏显示(4:3)</PresentationFormat>
  <Paragraphs>149</Paragraphs>
  <Slides>36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纸张</vt:lpstr>
      <vt:lpstr>乐理、视唱、练耳</vt:lpstr>
      <vt:lpstr>第六单元 认识各种不同的调式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乐理、视唱、练耳</dc:title>
  <dc:creator>沈吟吟</dc:creator>
  <cp:lastModifiedBy>USER-</cp:lastModifiedBy>
  <cp:revision>1</cp:revision>
  <dcterms:created xsi:type="dcterms:W3CDTF">2016-08-10T02:56:40Z</dcterms:created>
  <dcterms:modified xsi:type="dcterms:W3CDTF">2016-08-10T02:59:21Z</dcterms:modified>
</cp:coreProperties>
</file>