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5"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9" name="副标题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标题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zh-CN" altLang="en-US" smtClean="0"/>
              <a:t>单击此处编辑母版标题样式</a:t>
            </a:r>
            <a:endParaRPr kumimoji="0" lang="en-US"/>
          </a:p>
        </p:txBody>
      </p:sp>
      <p:cxnSp>
        <p:nvCxnSpPr>
          <p:cNvPr id="8" name="直接连接符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日期占位符 14"/>
          <p:cNvSpPr>
            <a:spLocks noGrp="1"/>
          </p:cNvSpPr>
          <p:nvPr>
            <p:ph type="dt" sz="half" idx="10"/>
          </p:nvPr>
        </p:nvSpPr>
        <p:spPr/>
        <p:txBody>
          <a:bodyPr/>
          <a:lstStyle/>
          <a:p>
            <a:fld id="{530820CF-B880-4189-942D-D702A7CBA730}" type="datetimeFigureOut">
              <a:rPr lang="zh-CN" altLang="en-US" smtClean="0"/>
              <a:pPr/>
              <a:t>2016/8/10</a:t>
            </a:fld>
            <a:endParaRPr lang="zh-CN" altLang="en-US"/>
          </a:p>
        </p:txBody>
      </p:sp>
      <p:sp>
        <p:nvSpPr>
          <p:cNvPr id="16" name="灯片编号占位符 15"/>
          <p:cNvSpPr>
            <a:spLocks noGrp="1"/>
          </p:cNvSpPr>
          <p:nvPr>
            <p:ph type="sldNum" sz="quarter" idx="11"/>
          </p:nvPr>
        </p:nvSpPr>
        <p:spPr/>
        <p:txBody>
          <a:bodyPr/>
          <a:lstStyle/>
          <a:p>
            <a:fld id="{0C913308-F349-4B6D-A68A-DD1791B4A57B}" type="slidenum">
              <a:rPr lang="zh-CN" altLang="en-US" smtClean="0"/>
              <a:pPr/>
              <a:t>‹#›</a:t>
            </a:fld>
            <a:endParaRPr lang="zh-CN" altLang="en-US"/>
          </a:p>
        </p:txBody>
      </p:sp>
      <p:sp>
        <p:nvSpPr>
          <p:cNvPr id="17" name="页脚占位符 16"/>
          <p:cNvSpPr>
            <a:spLocks noGrp="1"/>
          </p:cNvSpPr>
          <p:nvPr>
            <p:ph type="ftr" sz="quarter" idx="12"/>
          </p:nvPr>
        </p:nvSpPr>
        <p:spPr/>
        <p:txBody>
          <a:bodyPr/>
          <a:lstStyle/>
          <a:p>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2016/8/10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2016/8/10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9" name="内容占位符 8"/>
          <p:cNvSpPr>
            <a:spLocks noGrp="1"/>
          </p:cNvSpPr>
          <p:nvPr>
            <p:ph idx="1"/>
          </p:nvPr>
        </p:nvSpPr>
        <p:spPr>
          <a:xfrm>
            <a:off x="457200" y="1524000"/>
            <a:ext cx="82296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4" name="日期占位符 13"/>
          <p:cNvSpPr>
            <a:spLocks noGrp="1"/>
          </p:cNvSpPr>
          <p:nvPr>
            <p:ph type="dt" sz="half" idx="14"/>
          </p:nvPr>
        </p:nvSpPr>
        <p:spPr/>
        <p:txBody>
          <a:bodyPr/>
          <a:lstStyle/>
          <a:p>
            <a:fld id="{530820CF-B880-4189-942D-D702A7CBA730}" type="datetimeFigureOut">
              <a:rPr lang="zh-CN" altLang="en-US" smtClean="0"/>
              <a:pPr/>
              <a:t>2016/8/10</a:t>
            </a:fld>
            <a:endParaRPr lang="zh-CN" altLang="en-US"/>
          </a:p>
        </p:txBody>
      </p:sp>
      <p:sp>
        <p:nvSpPr>
          <p:cNvPr id="15" name="灯片编号占位符 14"/>
          <p:cNvSpPr>
            <a:spLocks noGrp="1"/>
          </p:cNvSpPr>
          <p:nvPr>
            <p:ph type="sldNum" sz="quarter" idx="15"/>
          </p:nvPr>
        </p:nvSpPr>
        <p:spPr/>
        <p:txBody>
          <a:bodyPr/>
          <a:lstStyle>
            <a:lvl1pPr algn="ctr">
              <a:defRPr/>
            </a:lvl1pPr>
          </a:lstStyle>
          <a:p>
            <a:fld id="{0C913308-F349-4B6D-A68A-DD1791B4A57B}" type="slidenum">
              <a:rPr lang="zh-CN" altLang="en-US" smtClean="0"/>
              <a:pPr/>
              <a:t>‹#›</a:t>
            </a:fld>
            <a:endParaRPr lang="zh-CN" altLang="en-US"/>
          </a:p>
        </p:txBody>
      </p:sp>
      <p:sp>
        <p:nvSpPr>
          <p:cNvPr id="16" name="页脚占位符 15"/>
          <p:cNvSpPr>
            <a:spLocks noGrp="1"/>
          </p:cNvSpPr>
          <p:nvPr>
            <p:ph type="ftr" sz="quarter" idx="16"/>
          </p:nvPr>
        </p:nvSpPr>
        <p:spPr/>
        <p:txBody>
          <a:bodyPr/>
          <a:lstStyle/>
          <a:p>
            <a:endParaRPr lang="zh-CN" altLang="en-US"/>
          </a:p>
        </p:txBody>
      </p:sp>
      <p:sp>
        <p:nvSpPr>
          <p:cNvPr id="17" name="标题 16"/>
          <p:cNvSpPr>
            <a:spLocks noGrp="1"/>
          </p:cNvSpPr>
          <p:nvPr>
            <p:ph type="title"/>
          </p:nvPr>
        </p:nvSpPr>
        <p:spPr/>
        <p:txBody>
          <a:bodyPr rtlCol="0" anchor="b" anchorCtr="0"/>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30820CF-B880-4189-942D-D702A7CBA730}" type="datetimeFigureOut">
              <a:rPr lang="zh-CN" altLang="en-US" smtClean="0"/>
              <a:pPr/>
              <a:t>2016/8/10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2" name="标题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cxnSp>
        <p:nvCxnSpPr>
          <p:cNvPr id="7" name="直接连接符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530820CF-B880-4189-942D-D702A7CBA730}" type="datetimeFigureOut">
              <a:rPr lang="zh-CN" altLang="en-US" smtClean="0"/>
              <a:pPr/>
              <a:t>2016/8/10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11" name="内容占位符 10"/>
          <p:cNvSpPr>
            <a:spLocks noGrp="1"/>
          </p:cNvSpPr>
          <p:nvPr>
            <p:ph sz="half" idx="1"/>
          </p:nvPr>
        </p:nvSpPr>
        <p:spPr>
          <a:xfrm>
            <a:off x="457200" y="1524000"/>
            <a:ext cx="4059936"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half" idx="2"/>
          </p:nvPr>
        </p:nvSpPr>
        <p:spPr>
          <a:xfrm>
            <a:off x="4648200" y="1524000"/>
            <a:ext cx="4059936"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2016/8/10</a:t>
            </a:fld>
            <a:endParaRPr lang="zh-CN" altLang="en-US"/>
          </a:p>
        </p:txBody>
      </p:sp>
      <p:sp>
        <p:nvSpPr>
          <p:cNvPr id="3" name="文本占位符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32" name="内容占位符 31"/>
          <p:cNvSpPr>
            <a:spLocks noGrp="1"/>
          </p:cNvSpPr>
          <p:nvPr>
            <p:ph sz="half" idx="2"/>
          </p:nvPr>
        </p:nvSpPr>
        <p:spPr>
          <a:xfrm>
            <a:off x="457200" y="2201896"/>
            <a:ext cx="4038600" cy="3913632"/>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34" name="内容占位符 33"/>
          <p:cNvSpPr>
            <a:spLocks noGrp="1"/>
          </p:cNvSpPr>
          <p:nvPr>
            <p:ph sz="quarter" idx="4"/>
          </p:nvPr>
        </p:nvSpPr>
        <p:spPr>
          <a:xfrm>
            <a:off x="4649788" y="2201896"/>
            <a:ext cx="4038600" cy="3913632"/>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 name="标题 1"/>
          <p:cNvSpPr>
            <a:spLocks noGrp="1"/>
          </p:cNvSpPr>
          <p:nvPr>
            <p:ph type="title"/>
          </p:nvPr>
        </p:nvSpPr>
        <p:spPr>
          <a:xfrm>
            <a:off x="457200" y="155448"/>
            <a:ext cx="8229600" cy="1143000"/>
          </a:xfrm>
        </p:spPr>
        <p:txBody>
          <a:bodyPr anchor="b" anchorCtr="0"/>
          <a:lstStyle>
            <a:lvl1pPr>
              <a:defRPr/>
            </a:lvl1pPr>
          </a:lstStyle>
          <a:p>
            <a:r>
              <a:rPr kumimoji="0" lang="zh-CN" altLang="en-US" smtClean="0"/>
              <a:t>单击此处编辑母版标题样式</a:t>
            </a:r>
            <a:endParaRPr kumimoji="0" lang="en-US"/>
          </a:p>
        </p:txBody>
      </p:sp>
      <p:sp>
        <p:nvSpPr>
          <p:cNvPr id="12" name="文本占位符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cxnSp>
        <p:nvCxnSpPr>
          <p:cNvPr id="10" name="直接连接符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530820CF-B880-4189-942D-D702A7CBA730}" type="datetimeFigureOut">
              <a:rPr lang="zh-CN" altLang="en-US" smtClean="0"/>
              <a:pPr/>
              <a:t>2016/8/10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2016/8/10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9" name="内容占位符 28"/>
          <p:cNvSpPr>
            <a:spLocks noGrp="1"/>
          </p:cNvSpPr>
          <p:nvPr>
            <p:ph sz="quarter" idx="1"/>
          </p:nvPr>
        </p:nvSpPr>
        <p:spPr>
          <a:xfrm>
            <a:off x="457200" y="457200"/>
            <a:ext cx="6248400" cy="5715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3" name="文本占位符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31" name="标题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zh-CN" altLang="en-US" smtClean="0"/>
              <a:t>单击此处编辑母版标题样式</a:t>
            </a:r>
            <a:endParaRPr kumimoji="0" lang="en-US"/>
          </a:p>
        </p:txBody>
      </p:sp>
      <p:sp>
        <p:nvSpPr>
          <p:cNvPr id="8" name="日期占位符 7"/>
          <p:cNvSpPr>
            <a:spLocks noGrp="1"/>
          </p:cNvSpPr>
          <p:nvPr>
            <p:ph type="dt" sz="half" idx="14"/>
          </p:nvPr>
        </p:nvSpPr>
        <p:spPr/>
        <p:txBody>
          <a:bodyPr/>
          <a:lstStyle/>
          <a:p>
            <a:fld id="{530820CF-B880-4189-942D-D702A7CBA730}" type="datetimeFigureOut">
              <a:rPr lang="zh-CN" altLang="en-US" smtClean="0"/>
              <a:pPr/>
              <a:t>2016/8/10</a:t>
            </a:fld>
            <a:endParaRPr lang="zh-CN" altLang="en-US"/>
          </a:p>
        </p:txBody>
      </p:sp>
      <p:sp>
        <p:nvSpPr>
          <p:cNvPr id="9" name="灯片编号占位符 8"/>
          <p:cNvSpPr>
            <a:spLocks noGrp="1"/>
          </p:cNvSpPr>
          <p:nvPr>
            <p:ph type="sldNum" sz="quarter" idx="15"/>
          </p:nvPr>
        </p:nvSpPr>
        <p:spPr/>
        <p:txBody>
          <a:bodyPr/>
          <a:lstStyle/>
          <a:p>
            <a:fld id="{0C913308-F349-4B6D-A68A-DD1791B4A57B}" type="slidenum">
              <a:rPr lang="zh-CN" altLang="en-US" smtClean="0"/>
              <a:pPr/>
              <a:t>‹#›</a:t>
            </a:fld>
            <a:endParaRPr lang="zh-CN" altLang="en-US"/>
          </a:p>
        </p:txBody>
      </p:sp>
      <p:sp>
        <p:nvSpPr>
          <p:cNvPr id="10" name="页脚占位符 9"/>
          <p:cNvSpPr>
            <a:spLocks noGrp="1"/>
          </p:cNvSpPr>
          <p:nvPr>
            <p:ph type="ftr" sz="quarter" idx="16"/>
          </p:nvPr>
        </p:nvSpPr>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8" name="日期占位符 7"/>
          <p:cNvSpPr>
            <a:spLocks noGrp="1"/>
          </p:cNvSpPr>
          <p:nvPr>
            <p:ph type="dt" sz="half" idx="10"/>
          </p:nvPr>
        </p:nvSpPr>
        <p:spPr/>
        <p:txBody>
          <a:bodyPr/>
          <a:lstStyle/>
          <a:p>
            <a:fld id="{530820CF-B880-4189-942D-D702A7CBA730}" type="datetimeFigureOut">
              <a:rPr lang="zh-CN" altLang="en-US" smtClean="0"/>
              <a:pPr/>
              <a:t>2016/8/10</a:t>
            </a:fld>
            <a:endParaRPr lang="zh-CN" altLang="en-US"/>
          </a:p>
        </p:txBody>
      </p:sp>
      <p:sp>
        <p:nvSpPr>
          <p:cNvPr id="9" name="灯片编号占位符 8"/>
          <p:cNvSpPr>
            <a:spLocks noGrp="1"/>
          </p:cNvSpPr>
          <p:nvPr>
            <p:ph type="sldNum" sz="quarter" idx="11"/>
          </p:nvPr>
        </p:nvSpPr>
        <p:spPr/>
        <p:txBody>
          <a:bodyPr/>
          <a:lstStyle/>
          <a:p>
            <a:fld id="{0C913308-F349-4B6D-A68A-DD1791B4A57B}" type="slidenum">
              <a:rPr lang="zh-CN" altLang="en-US" smtClean="0"/>
              <a:pPr/>
              <a:t>‹#›</a:t>
            </a:fld>
            <a:endParaRPr lang="zh-CN" altLang="en-US"/>
          </a:p>
        </p:txBody>
      </p:sp>
      <p:sp>
        <p:nvSpPr>
          <p:cNvPr id="10" name="页脚占位符 9"/>
          <p:cNvSpPr>
            <a:spLocks noGrp="1"/>
          </p:cNvSpPr>
          <p:nvPr>
            <p:ph type="ftr" sz="quarter" idx="12"/>
          </p:nvPr>
        </p:nvSpPr>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文本占位符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4" name="日期占位符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30820CF-B880-4189-942D-D702A7CBA730}" type="datetimeFigureOut">
              <a:rPr lang="zh-CN" altLang="en-US" smtClean="0"/>
              <a:pPr/>
              <a:t>2016/8/10</a:t>
            </a:fld>
            <a:endParaRPr lang="zh-CN" altLang="en-US"/>
          </a:p>
        </p:txBody>
      </p:sp>
      <p:sp>
        <p:nvSpPr>
          <p:cNvPr id="10" name="页脚占位符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zh-CN" altLang="en-US"/>
          </a:p>
        </p:txBody>
      </p:sp>
      <p:sp>
        <p:nvSpPr>
          <p:cNvPr id="22" name="灯片编号占位符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C913308-F349-4B6D-A68A-DD1791B4A57B}" type="slidenum">
              <a:rPr lang="zh-CN" altLang="en-US" smtClean="0"/>
              <a:pPr/>
              <a:t>‹#›</a:t>
            </a:fld>
            <a:endParaRPr lang="zh-CN" altLang="en-US"/>
          </a:p>
        </p:txBody>
      </p:sp>
      <p:sp>
        <p:nvSpPr>
          <p:cNvPr id="5" name="标题占位符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zh-CN" altLang="en-US" smtClean="0"/>
              <a:t>单击此处编辑母版标题样式</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smtClean="0"/>
              <a:t>乐理、视唱、练耳</a:t>
            </a:r>
            <a:endParaRPr lang="zh-CN" altLang="en-US" dirty="0"/>
          </a:p>
        </p:txBody>
      </p:sp>
      <p:pic>
        <p:nvPicPr>
          <p:cNvPr id="4" name="Picture 2" descr="E:\k 其他\ECNUP.t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428992" y="5000636"/>
            <a:ext cx="317500" cy="387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Box 7"/>
          <p:cNvSpPr txBox="1">
            <a:spLocks noChangeArrowheads="1"/>
          </p:cNvSpPr>
          <p:nvPr/>
        </p:nvSpPr>
        <p:spPr bwMode="auto">
          <a:xfrm>
            <a:off x="3714744" y="5000636"/>
            <a:ext cx="1944713"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1400" dirty="0" smtClean="0">
                <a:latin typeface="黑体" pitchFamily="49" charset="-122"/>
                <a:ea typeface="黑体" pitchFamily="49" charset="-122"/>
              </a:rPr>
              <a:t>华东师范大学出版社</a:t>
            </a:r>
            <a:endParaRPr lang="en-US" altLang="zh-CN" sz="1400" dirty="0">
              <a:latin typeface="黑体" pitchFamily="49" charset="-122"/>
              <a:ea typeface="黑体" pitchFamily="49"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40.png"/>
          <p:cNvPicPr>
            <a:picLocks noGrp="1" noChangeAspect="1"/>
          </p:cNvPicPr>
          <p:nvPr>
            <p:ph idx="1"/>
          </p:nvPr>
        </p:nvPicPr>
        <p:blipFill>
          <a:blip r:embed="rId2"/>
          <a:stretch>
            <a:fillRect/>
          </a:stretch>
        </p:blipFill>
        <p:spPr>
          <a:xfrm>
            <a:off x="928662" y="571480"/>
            <a:ext cx="7000924" cy="571504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571480"/>
            <a:ext cx="8229600" cy="5524520"/>
          </a:xfrm>
        </p:spPr>
        <p:txBody>
          <a:bodyPr/>
          <a:lstStyle/>
          <a:p>
            <a:r>
              <a:rPr lang="en-US" altLang="zh-CN" dirty="0" smtClean="0"/>
              <a:t>3. </a:t>
            </a:r>
            <a:r>
              <a:rPr lang="zh-CN" altLang="en-US" dirty="0" smtClean="0"/>
              <a:t>混合复拍子 </a:t>
            </a:r>
          </a:p>
          <a:p>
            <a:pPr>
              <a:buNone/>
            </a:pPr>
            <a:r>
              <a:rPr lang="zh-CN" altLang="en-US" dirty="0" smtClean="0"/>
              <a:t>           每小节由两个或两个以上不同类型的单拍子（二拍子和三拍子），复合而成的拍子叫做混合复拍子。如：五拍子、七拍子。</a:t>
            </a:r>
            <a:endParaRPr lang="zh-CN" altLang="en-US" dirty="0"/>
          </a:p>
        </p:txBody>
      </p:sp>
      <p:pic>
        <p:nvPicPr>
          <p:cNvPr id="4" name="图片 3" descr="41.png"/>
          <p:cNvPicPr>
            <a:picLocks noChangeAspect="1"/>
          </p:cNvPicPr>
          <p:nvPr/>
        </p:nvPicPr>
        <p:blipFill>
          <a:blip r:embed="rId2"/>
          <a:stretch>
            <a:fillRect/>
          </a:stretch>
        </p:blipFill>
        <p:spPr>
          <a:xfrm>
            <a:off x="1214414" y="2357430"/>
            <a:ext cx="5929355" cy="404384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457200" y="2571744"/>
            <a:ext cx="8229600" cy="3524256"/>
          </a:xfrm>
        </p:spPr>
        <p:txBody>
          <a:bodyPr/>
          <a:lstStyle/>
          <a:p>
            <a:r>
              <a:rPr lang="en-US" altLang="zh-CN" dirty="0" smtClean="0"/>
              <a:t>4. </a:t>
            </a:r>
            <a:r>
              <a:rPr lang="zh-CN" altLang="en-US" dirty="0" smtClean="0"/>
              <a:t>变化拍子 </a:t>
            </a:r>
          </a:p>
          <a:p>
            <a:pPr>
              <a:buNone/>
            </a:pPr>
            <a:r>
              <a:rPr lang="zh-CN" altLang="en-US" dirty="0" smtClean="0"/>
              <a:t>           在乐曲中由两种或两种以上的不同拍子交替出现叫做变化拍子。</a:t>
            </a:r>
            <a:endParaRPr lang="zh-CN" altLang="en-US" dirty="0"/>
          </a:p>
        </p:txBody>
      </p:sp>
      <p:pic>
        <p:nvPicPr>
          <p:cNvPr id="6" name="图片 5" descr="42.png"/>
          <p:cNvPicPr>
            <a:picLocks noChangeAspect="1"/>
          </p:cNvPicPr>
          <p:nvPr/>
        </p:nvPicPr>
        <p:blipFill>
          <a:blip r:embed="rId2"/>
          <a:stretch>
            <a:fillRect/>
          </a:stretch>
        </p:blipFill>
        <p:spPr>
          <a:xfrm>
            <a:off x="285720" y="285728"/>
            <a:ext cx="8659434" cy="2214554"/>
          </a:xfrm>
          <a:prstGeom prst="rect">
            <a:avLst/>
          </a:prstGeom>
        </p:spPr>
      </p:pic>
      <p:pic>
        <p:nvPicPr>
          <p:cNvPr id="7" name="图片 6" descr="43.png"/>
          <p:cNvPicPr>
            <a:picLocks noChangeAspect="1"/>
          </p:cNvPicPr>
          <p:nvPr/>
        </p:nvPicPr>
        <p:blipFill>
          <a:blip r:embed="rId3"/>
          <a:stretch>
            <a:fillRect/>
          </a:stretch>
        </p:blipFill>
        <p:spPr>
          <a:xfrm>
            <a:off x="285720" y="3929066"/>
            <a:ext cx="8707066" cy="1290884"/>
          </a:xfrm>
          <a:prstGeom prst="rect">
            <a:avLst/>
          </a:prstGeom>
        </p:spPr>
      </p:pic>
      <p:pic>
        <p:nvPicPr>
          <p:cNvPr id="8" name="图片 7" descr="44.png"/>
          <p:cNvPicPr>
            <a:picLocks noChangeAspect="1"/>
          </p:cNvPicPr>
          <p:nvPr/>
        </p:nvPicPr>
        <p:blipFill>
          <a:blip r:embed="rId4"/>
          <a:stretch>
            <a:fillRect/>
          </a:stretch>
        </p:blipFill>
        <p:spPr>
          <a:xfrm>
            <a:off x="285720" y="5357826"/>
            <a:ext cx="8678487" cy="1262191"/>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428604"/>
            <a:ext cx="8229600" cy="6072230"/>
          </a:xfrm>
        </p:spPr>
        <p:txBody>
          <a:bodyPr/>
          <a:lstStyle/>
          <a:p>
            <a:r>
              <a:rPr lang="en-US" altLang="ja-JP" dirty="0" smtClean="0"/>
              <a:t>5. </a:t>
            </a:r>
            <a:r>
              <a:rPr lang="ja-JP" altLang="en-US" dirty="0" smtClean="0"/>
              <a:t>自由拍子 </a:t>
            </a:r>
          </a:p>
          <a:p>
            <a:pPr>
              <a:buNone/>
            </a:pPr>
            <a:r>
              <a:rPr lang="ja-JP" altLang="en-US" dirty="0" smtClean="0"/>
              <a:t>           在乐曲中强弱拍出现无一定规律，节奏、速度较为自由的拍子叫做自由拍子</a:t>
            </a:r>
            <a:r>
              <a:rPr lang="zh-CN" altLang="en-US" dirty="0" smtClean="0"/>
              <a:t>。</a:t>
            </a:r>
            <a:r>
              <a:rPr lang="ja-JP" altLang="en-US" dirty="0" smtClean="0"/>
              <a:t>自由拍子 一般由演奏者或演唱者根据乐曲的内容和情绪灵活掌握，其强弱和速度的变化可自由处理</a:t>
            </a:r>
            <a:r>
              <a:rPr lang="zh-CN" altLang="en-US" dirty="0" smtClean="0"/>
              <a:t>。</a:t>
            </a:r>
            <a:r>
              <a:rPr lang="ja-JP" altLang="en-US" dirty="0" smtClean="0"/>
              <a:t>常用“サ”标记拍号。 </a:t>
            </a:r>
            <a:endParaRPr lang="zh-CN" altLang="en-US" dirty="0"/>
          </a:p>
        </p:txBody>
      </p:sp>
      <p:pic>
        <p:nvPicPr>
          <p:cNvPr id="4" name="图片 3" descr="45.png"/>
          <p:cNvPicPr>
            <a:picLocks noChangeAspect="1"/>
          </p:cNvPicPr>
          <p:nvPr/>
        </p:nvPicPr>
        <p:blipFill>
          <a:blip r:embed="rId2"/>
          <a:stretch>
            <a:fillRect/>
          </a:stretch>
        </p:blipFill>
        <p:spPr>
          <a:xfrm>
            <a:off x="285720" y="2643182"/>
            <a:ext cx="8487960" cy="3600953"/>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500042"/>
            <a:ext cx="8229600" cy="5929354"/>
          </a:xfrm>
        </p:spPr>
        <p:txBody>
          <a:bodyPr/>
          <a:lstStyle/>
          <a:p>
            <a:pPr algn="ctr">
              <a:buNone/>
            </a:pPr>
            <a:r>
              <a:rPr lang="zh-CN" altLang="en-US" dirty="0" smtClean="0"/>
              <a:t> 第二课 认识节奏</a:t>
            </a:r>
            <a:endParaRPr lang="en-US" altLang="zh-CN" dirty="0" smtClean="0"/>
          </a:p>
          <a:p>
            <a:pPr>
              <a:buNone/>
            </a:pPr>
            <a:r>
              <a:rPr lang="zh-CN" altLang="en-US" dirty="0" smtClean="0"/>
              <a:t>一、节奏、节奏型、连音符 </a:t>
            </a:r>
          </a:p>
          <a:p>
            <a:pPr>
              <a:buNone/>
            </a:pPr>
            <a:r>
              <a:rPr lang="en-US" altLang="zh-CN" dirty="0" smtClean="0"/>
              <a:t>  1. </a:t>
            </a:r>
            <a:r>
              <a:rPr lang="zh-CN" altLang="en-US" dirty="0" smtClean="0"/>
              <a:t>节奏 </a:t>
            </a:r>
          </a:p>
          <a:p>
            <a:pPr>
              <a:buNone/>
            </a:pPr>
            <a:r>
              <a:rPr lang="zh-CN" altLang="en-US" dirty="0" smtClean="0"/>
              <a:t>           在音乐中，音的长短、强弱相同或不相同的组织形态，叫做节奏。 </a:t>
            </a:r>
            <a:endParaRPr lang="zh-CN" altLang="en-US" dirty="0"/>
          </a:p>
        </p:txBody>
      </p:sp>
      <p:pic>
        <p:nvPicPr>
          <p:cNvPr id="4" name="图片 3" descr="46.png"/>
          <p:cNvPicPr>
            <a:picLocks noChangeAspect="1"/>
          </p:cNvPicPr>
          <p:nvPr/>
        </p:nvPicPr>
        <p:blipFill>
          <a:blip r:embed="rId2"/>
          <a:stretch>
            <a:fillRect/>
          </a:stretch>
        </p:blipFill>
        <p:spPr>
          <a:xfrm>
            <a:off x="285720" y="2857496"/>
            <a:ext cx="8392166" cy="302921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571480"/>
            <a:ext cx="8229600" cy="5786478"/>
          </a:xfrm>
        </p:spPr>
        <p:txBody>
          <a:bodyPr/>
          <a:lstStyle/>
          <a:p>
            <a:r>
              <a:rPr lang="zh-CN" altLang="en-US" dirty="0" smtClean="0"/>
              <a:t>       节奏犹如音乐的骨骼，它是音乐最重要的表现手段之一，音乐的音高很重要，但它必须和节奏、节拍结合起来才能塑造形象，表达感情。假如音乐离开了节奏，音乐便失去了组织性，无法表现，无从记忆。节奏有时可以脱离音高这一要素独立存在，如：西方音乐中的爵士摇滚和我国的秧歌舞，从其节奏本身便可感受到其欢快、热烈、奔放的艺术特点。</a:t>
            </a:r>
            <a:endParaRPr lang="en-US" altLang="zh-CN" dirty="0" smtClean="0"/>
          </a:p>
          <a:p>
            <a:pPr>
              <a:buNone/>
            </a:pPr>
            <a:r>
              <a:rPr lang="en-US" altLang="zh-CN" dirty="0" smtClean="0"/>
              <a:t>           </a:t>
            </a:r>
            <a:r>
              <a:rPr lang="zh-CN" altLang="en-US" dirty="0" smtClean="0"/>
              <a:t>上一课中讲到的节拍与本课中的节奏是音乐中既有区别又相互依存的两个要素。节拍强调音值、强弱规律，而且要靠具体的节奏来体现，节奏则强调音值、强弱的变化形式，在节拍的制约下进行。</a:t>
            </a: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571480"/>
            <a:ext cx="8229600" cy="5524520"/>
          </a:xfrm>
        </p:spPr>
        <p:txBody>
          <a:bodyPr/>
          <a:lstStyle/>
          <a:p>
            <a:r>
              <a:rPr lang="en-US" altLang="zh-CN" dirty="0" smtClean="0"/>
              <a:t>2. </a:t>
            </a:r>
            <a:r>
              <a:rPr lang="zh-CN" altLang="en-US" dirty="0" smtClean="0"/>
              <a:t>节奏型 </a:t>
            </a:r>
          </a:p>
          <a:p>
            <a:pPr>
              <a:buNone/>
            </a:pPr>
            <a:r>
              <a:rPr lang="zh-CN" altLang="en-US" dirty="0" smtClean="0"/>
              <a:t>           音乐作品中反复出现、具有典型意义和一定特征的节奏，叫做节奏型。它起着强化主题形象、统一乐曲格调的作用。节奏型本身就能说明乐曲的某些类别，如：进行曲、圆舞曲、玛祖卡舞曲等。</a:t>
            </a:r>
            <a:endParaRPr lang="zh-CN" altLang="en-US" dirty="0"/>
          </a:p>
        </p:txBody>
      </p:sp>
      <p:pic>
        <p:nvPicPr>
          <p:cNvPr id="4" name="图片 3" descr="47.png"/>
          <p:cNvPicPr>
            <a:picLocks noChangeAspect="1"/>
          </p:cNvPicPr>
          <p:nvPr/>
        </p:nvPicPr>
        <p:blipFill>
          <a:blip r:embed="rId2"/>
          <a:stretch>
            <a:fillRect/>
          </a:stretch>
        </p:blipFill>
        <p:spPr>
          <a:xfrm>
            <a:off x="285720" y="2857497"/>
            <a:ext cx="8592750" cy="1643074"/>
          </a:xfrm>
          <a:prstGeom prst="rect">
            <a:avLst/>
          </a:prstGeom>
        </p:spPr>
      </p:pic>
      <p:pic>
        <p:nvPicPr>
          <p:cNvPr id="5" name="图片 4" descr="48.png"/>
          <p:cNvPicPr>
            <a:picLocks noChangeAspect="1"/>
          </p:cNvPicPr>
          <p:nvPr/>
        </p:nvPicPr>
        <p:blipFill>
          <a:blip r:embed="rId3"/>
          <a:stretch>
            <a:fillRect/>
          </a:stretch>
        </p:blipFill>
        <p:spPr>
          <a:xfrm>
            <a:off x="285720" y="4572008"/>
            <a:ext cx="8640381" cy="1695611"/>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2714620"/>
            <a:ext cx="8229600" cy="3857652"/>
          </a:xfrm>
        </p:spPr>
        <p:txBody>
          <a:bodyPr>
            <a:normAutofit/>
          </a:bodyPr>
          <a:lstStyle/>
          <a:p>
            <a:pPr>
              <a:buNone/>
            </a:pPr>
            <a:r>
              <a:rPr lang="zh-CN" altLang="en-US" dirty="0" smtClean="0"/>
              <a:t>           这首曲子是由一个固定不变的节奏型作伴奏，是首典型的舞曲风格，突出了主题的形象，给人以深刻的印象。</a:t>
            </a:r>
            <a:endParaRPr lang="en-US" altLang="zh-CN" dirty="0" smtClean="0"/>
          </a:p>
          <a:p>
            <a:pPr>
              <a:buNone/>
            </a:pPr>
            <a:r>
              <a:rPr lang="en-US" altLang="zh-CN" dirty="0" smtClean="0"/>
              <a:t>  3. </a:t>
            </a:r>
            <a:r>
              <a:rPr lang="zh-CN" altLang="en-US" dirty="0" smtClean="0"/>
              <a:t>连音符 </a:t>
            </a:r>
          </a:p>
          <a:p>
            <a:pPr>
              <a:buNone/>
            </a:pPr>
            <a:r>
              <a:rPr lang="zh-CN" altLang="en-US" dirty="0" smtClean="0"/>
              <a:t>           将音值自由均分，其数量与基本划分不一致，叫做节奏划分的特殊形式，这种节奏特殊 划分所形成的各种音符也就叫做连音符。通常连音符有三连音和五连音、六连音、七连音，以及二连音、四连音等。</a:t>
            </a:r>
            <a:endParaRPr lang="zh-CN" altLang="en-US" dirty="0"/>
          </a:p>
        </p:txBody>
      </p:sp>
      <p:pic>
        <p:nvPicPr>
          <p:cNvPr id="4" name="图片 3" descr="49.png"/>
          <p:cNvPicPr>
            <a:picLocks noChangeAspect="1"/>
          </p:cNvPicPr>
          <p:nvPr/>
        </p:nvPicPr>
        <p:blipFill>
          <a:blip r:embed="rId2"/>
          <a:stretch>
            <a:fillRect/>
          </a:stretch>
        </p:blipFill>
        <p:spPr>
          <a:xfrm>
            <a:off x="332145" y="214290"/>
            <a:ext cx="8811855" cy="2353004"/>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428604"/>
            <a:ext cx="8229600" cy="5667396"/>
          </a:xfrm>
        </p:spPr>
        <p:txBody>
          <a:bodyPr/>
          <a:lstStyle/>
          <a:p>
            <a:r>
              <a:rPr lang="zh-CN" altLang="en-US" dirty="0" smtClean="0"/>
              <a:t>（</a:t>
            </a:r>
            <a:r>
              <a:rPr lang="en-US" altLang="zh-CN" dirty="0" smtClean="0"/>
              <a:t>1</a:t>
            </a:r>
            <a:r>
              <a:rPr lang="zh-CN" altLang="en-US" dirty="0" smtClean="0"/>
              <a:t>）三连音 </a:t>
            </a:r>
          </a:p>
          <a:p>
            <a:r>
              <a:rPr lang="zh-CN" altLang="en-US" dirty="0" smtClean="0"/>
              <a:t>将音值均分成三部分来代替两部分，便形成了三连音，用数字</a:t>
            </a:r>
            <a:r>
              <a:rPr lang="en-US" altLang="zh-CN" dirty="0" smtClean="0"/>
              <a:t>3</a:t>
            </a:r>
            <a:r>
              <a:rPr lang="zh-CN" altLang="en-US" dirty="0" smtClean="0"/>
              <a:t>来表示。</a:t>
            </a:r>
            <a:endParaRPr lang="zh-CN" altLang="en-US" dirty="0"/>
          </a:p>
        </p:txBody>
      </p:sp>
      <p:pic>
        <p:nvPicPr>
          <p:cNvPr id="4" name="图片 3" descr="50.png"/>
          <p:cNvPicPr>
            <a:picLocks noChangeAspect="1"/>
          </p:cNvPicPr>
          <p:nvPr/>
        </p:nvPicPr>
        <p:blipFill>
          <a:blip r:embed="rId2"/>
          <a:stretch>
            <a:fillRect/>
          </a:stretch>
        </p:blipFill>
        <p:spPr>
          <a:xfrm>
            <a:off x="428596" y="2000240"/>
            <a:ext cx="8259455" cy="3858164"/>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642918"/>
            <a:ext cx="8229600" cy="5857916"/>
          </a:xfrm>
        </p:spPr>
        <p:txBody>
          <a:bodyPr/>
          <a:lstStyle/>
          <a:p>
            <a:r>
              <a:rPr lang="zh-CN" altLang="en-US" dirty="0" smtClean="0"/>
              <a:t>（</a:t>
            </a:r>
            <a:r>
              <a:rPr lang="en-US" altLang="zh-CN" dirty="0" smtClean="0"/>
              <a:t>2</a:t>
            </a:r>
            <a:r>
              <a:rPr lang="zh-CN" altLang="en-US" dirty="0" smtClean="0"/>
              <a:t>）五连音、六连音、七连音 </a:t>
            </a:r>
          </a:p>
          <a:p>
            <a:pPr>
              <a:buNone/>
            </a:pPr>
            <a:r>
              <a:rPr lang="zh-CN" altLang="en-US" dirty="0" smtClean="0"/>
              <a:t>           将音值均分成五部分、六部分、七部分来代替四部分，便形成了五连音、六连音、七连音，用数字</a:t>
            </a:r>
            <a:r>
              <a:rPr lang="en-US" altLang="zh-CN" dirty="0" smtClean="0"/>
              <a:t>5</a:t>
            </a:r>
            <a:r>
              <a:rPr lang="zh-CN" altLang="en-US" dirty="0" smtClean="0"/>
              <a:t>、</a:t>
            </a:r>
            <a:r>
              <a:rPr lang="en-US" altLang="zh-CN" dirty="0" smtClean="0"/>
              <a:t>6</a:t>
            </a:r>
            <a:r>
              <a:rPr lang="zh-CN" altLang="en-US" dirty="0" smtClean="0"/>
              <a:t>、</a:t>
            </a:r>
            <a:r>
              <a:rPr lang="en-US" altLang="zh-CN" dirty="0" smtClean="0"/>
              <a:t>7</a:t>
            </a:r>
            <a:r>
              <a:rPr lang="zh-CN" altLang="en-US" dirty="0" smtClean="0"/>
              <a:t>来表示。</a:t>
            </a:r>
            <a:endParaRPr lang="zh-CN" altLang="en-US" dirty="0"/>
          </a:p>
        </p:txBody>
      </p:sp>
      <p:pic>
        <p:nvPicPr>
          <p:cNvPr id="4" name="图片 3" descr="51.png"/>
          <p:cNvPicPr>
            <a:picLocks noChangeAspect="1"/>
          </p:cNvPicPr>
          <p:nvPr/>
        </p:nvPicPr>
        <p:blipFill>
          <a:blip r:embed="rId2"/>
          <a:stretch>
            <a:fillRect/>
          </a:stretch>
        </p:blipFill>
        <p:spPr>
          <a:xfrm>
            <a:off x="357158" y="2571744"/>
            <a:ext cx="3782145" cy="3857652"/>
          </a:xfrm>
          <a:prstGeom prst="rect">
            <a:avLst/>
          </a:prstGeom>
        </p:spPr>
      </p:pic>
      <p:pic>
        <p:nvPicPr>
          <p:cNvPr id="5" name="图片 4" descr="52.png"/>
          <p:cNvPicPr>
            <a:picLocks noChangeAspect="1"/>
          </p:cNvPicPr>
          <p:nvPr/>
        </p:nvPicPr>
        <p:blipFill>
          <a:blip r:embed="rId3"/>
          <a:stretch>
            <a:fillRect/>
          </a:stretch>
        </p:blipFill>
        <p:spPr>
          <a:xfrm>
            <a:off x="4214810" y="1928802"/>
            <a:ext cx="4786346" cy="1657581"/>
          </a:xfrm>
          <a:prstGeom prst="rect">
            <a:avLst/>
          </a:prstGeom>
        </p:spPr>
      </p:pic>
      <p:pic>
        <p:nvPicPr>
          <p:cNvPr id="6" name="图片 5" descr="53.png"/>
          <p:cNvPicPr>
            <a:picLocks noChangeAspect="1"/>
          </p:cNvPicPr>
          <p:nvPr/>
        </p:nvPicPr>
        <p:blipFill>
          <a:blip r:embed="rId4"/>
          <a:stretch>
            <a:fillRect/>
          </a:stretch>
        </p:blipFill>
        <p:spPr>
          <a:xfrm>
            <a:off x="4429124" y="4429132"/>
            <a:ext cx="4500594" cy="148610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pPr algn="ctr">
              <a:buNone/>
            </a:pPr>
            <a:r>
              <a:rPr lang="zh-CN" altLang="en-US" dirty="0" smtClean="0"/>
              <a:t>  第一课 认识节拍</a:t>
            </a:r>
            <a:endParaRPr lang="en-US" altLang="zh-CN" dirty="0" smtClean="0"/>
          </a:p>
          <a:p>
            <a:pPr>
              <a:buNone/>
            </a:pPr>
            <a:r>
              <a:rPr lang="zh-CN" altLang="en-US" dirty="0" smtClean="0"/>
              <a:t>一、节拍、拍子、拍号 </a:t>
            </a:r>
          </a:p>
          <a:p>
            <a:pPr>
              <a:buNone/>
            </a:pPr>
            <a:r>
              <a:rPr lang="en-US" altLang="zh-CN" dirty="0" smtClean="0"/>
              <a:t>  1. </a:t>
            </a:r>
            <a:r>
              <a:rPr lang="zh-CN" altLang="en-US" dirty="0" smtClean="0"/>
              <a:t>节拍 </a:t>
            </a:r>
          </a:p>
          <a:p>
            <a:pPr>
              <a:buNone/>
            </a:pPr>
            <a:r>
              <a:rPr lang="zh-CN" altLang="en-US" dirty="0" smtClean="0"/>
              <a:t>           有重音及无重音的相同时值的时间片断，按一定规律反复出现叫做节拍。构成节拍而应 用的重音，叫做节拍重音。节拍中每个相同时值的部分，叫做节拍单位。有重音的单位叫做 强拍，无重音的单位叫做弱拍。强拍与弱拍均匀交替就形成了节拍。</a:t>
            </a:r>
            <a:endParaRPr lang="zh-CN" altLang="en-US" dirty="0"/>
          </a:p>
        </p:txBody>
      </p:sp>
      <p:sp>
        <p:nvSpPr>
          <p:cNvPr id="3" name="标题 2"/>
          <p:cNvSpPr>
            <a:spLocks noGrp="1"/>
          </p:cNvSpPr>
          <p:nvPr>
            <p:ph type="title"/>
          </p:nvPr>
        </p:nvSpPr>
        <p:spPr/>
        <p:txBody>
          <a:bodyPr/>
          <a:lstStyle/>
          <a:p>
            <a:r>
              <a:rPr lang="zh-CN" altLang="en-US" dirty="0" smtClean="0"/>
              <a:t>第三单元 认识节拍和节奏</a:t>
            </a:r>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500042"/>
            <a:ext cx="8229600" cy="5929354"/>
          </a:xfrm>
        </p:spPr>
        <p:txBody>
          <a:bodyPr/>
          <a:lstStyle/>
          <a:p>
            <a:pPr>
              <a:buNone/>
            </a:pPr>
            <a:r>
              <a:rPr lang="zh-CN" altLang="en-US" dirty="0" smtClean="0"/>
              <a:t>  （</a:t>
            </a:r>
            <a:r>
              <a:rPr lang="en-US" altLang="zh-CN" dirty="0" smtClean="0"/>
              <a:t>3</a:t>
            </a:r>
            <a:r>
              <a:rPr lang="zh-CN" altLang="en-US" dirty="0" smtClean="0"/>
              <a:t>）二连音、四连音 </a:t>
            </a:r>
          </a:p>
          <a:p>
            <a:pPr>
              <a:buNone/>
            </a:pPr>
            <a:r>
              <a:rPr lang="zh-CN" altLang="en-US" dirty="0" smtClean="0"/>
              <a:t>           把带附点的音符分成两部分或四部分来代替三部分，便形成了二连音、四连音，用数字</a:t>
            </a:r>
            <a:r>
              <a:rPr lang="en-US" altLang="zh-CN" dirty="0" smtClean="0"/>
              <a:t>2</a:t>
            </a:r>
            <a:r>
              <a:rPr lang="zh-CN" altLang="en-US" dirty="0" smtClean="0"/>
              <a:t>、</a:t>
            </a:r>
            <a:r>
              <a:rPr lang="en-US" altLang="zh-CN" dirty="0" smtClean="0"/>
              <a:t>4</a:t>
            </a:r>
            <a:r>
              <a:rPr lang="zh-CN" altLang="en-US" dirty="0" smtClean="0"/>
              <a:t>来表示。 </a:t>
            </a:r>
            <a:endParaRPr lang="zh-CN" altLang="en-US" dirty="0"/>
          </a:p>
        </p:txBody>
      </p:sp>
      <p:pic>
        <p:nvPicPr>
          <p:cNvPr id="4" name="图片 3" descr="54.png"/>
          <p:cNvPicPr>
            <a:picLocks noChangeAspect="1"/>
          </p:cNvPicPr>
          <p:nvPr/>
        </p:nvPicPr>
        <p:blipFill>
          <a:blip r:embed="rId2"/>
          <a:stretch>
            <a:fillRect/>
          </a:stretch>
        </p:blipFill>
        <p:spPr>
          <a:xfrm>
            <a:off x="1000100" y="1928802"/>
            <a:ext cx="7032260" cy="471490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714356"/>
            <a:ext cx="8229600" cy="5381644"/>
          </a:xfrm>
        </p:spPr>
        <p:txBody>
          <a:bodyPr/>
          <a:lstStyle/>
          <a:p>
            <a:r>
              <a:rPr lang="zh-CN" altLang="en-US" dirty="0" smtClean="0"/>
              <a:t>二、弱起小节 </a:t>
            </a:r>
          </a:p>
          <a:p>
            <a:pPr>
              <a:buNone/>
            </a:pPr>
            <a:r>
              <a:rPr lang="zh-CN" altLang="en-US" dirty="0" smtClean="0"/>
              <a:t>           乐曲的第一个音开始于第一拍的后半拍，或由弱拍开始，叫做弱起。弱起的这一个小节叫做弱起小节，弱起小节是一个不完整小节。在一般情况下弱起开始歌（乐）曲的最后一个小节也是不完整小节，将首尾小节合起来才构成完整小节。</a:t>
            </a:r>
            <a:endParaRPr lang="zh-CN" altLang="en-US" dirty="0"/>
          </a:p>
        </p:txBody>
      </p:sp>
      <p:pic>
        <p:nvPicPr>
          <p:cNvPr id="4" name="图片 3" descr="55.png"/>
          <p:cNvPicPr>
            <a:picLocks noChangeAspect="1"/>
          </p:cNvPicPr>
          <p:nvPr/>
        </p:nvPicPr>
        <p:blipFill>
          <a:blip r:embed="rId2"/>
          <a:stretch>
            <a:fillRect/>
          </a:stretch>
        </p:blipFill>
        <p:spPr>
          <a:xfrm>
            <a:off x="571472" y="3286124"/>
            <a:ext cx="7987964" cy="3038899"/>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714356"/>
            <a:ext cx="8229600" cy="5715040"/>
          </a:xfrm>
        </p:spPr>
        <p:txBody>
          <a:bodyPr/>
          <a:lstStyle/>
          <a:p>
            <a:r>
              <a:rPr lang="zh-CN" altLang="en-US" dirty="0" smtClean="0"/>
              <a:t>三、切分音 </a:t>
            </a:r>
          </a:p>
          <a:p>
            <a:pPr>
              <a:buNone/>
            </a:pPr>
            <a:r>
              <a:rPr lang="zh-CN" altLang="en-US" dirty="0" smtClean="0"/>
              <a:t>           在一般情况下，一定节拍的小节中，单位拍的强弱位置是固定的。但是为了音乐表现的需要，有时会局部地打破固有规律，改变原来的强弱位置，常用的办法是切分法。一个音由弱拍或弱位置延续到下一个强拍或强位置，因而改变原来节拍的强弱规律，这种方法叫做切分法。切分法所构成的重音叫做切分音。</a:t>
            </a:r>
            <a:endParaRPr lang="zh-CN" altLang="en-US" dirty="0"/>
          </a:p>
        </p:txBody>
      </p:sp>
      <p:pic>
        <p:nvPicPr>
          <p:cNvPr id="4" name="图片 3" descr="56.png"/>
          <p:cNvPicPr>
            <a:picLocks noChangeAspect="1"/>
          </p:cNvPicPr>
          <p:nvPr/>
        </p:nvPicPr>
        <p:blipFill>
          <a:blip r:embed="rId2"/>
          <a:stretch>
            <a:fillRect/>
          </a:stretch>
        </p:blipFill>
        <p:spPr>
          <a:xfrm>
            <a:off x="500034" y="3714752"/>
            <a:ext cx="8072494" cy="258163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357166"/>
            <a:ext cx="8229600" cy="5738834"/>
          </a:xfrm>
        </p:spPr>
        <p:txBody>
          <a:bodyPr/>
          <a:lstStyle/>
          <a:p>
            <a:r>
              <a:rPr lang="zh-CN" altLang="en-US" dirty="0" smtClean="0"/>
              <a:t>        由节拍强弱变化形成的节奏叫做切分节奏。下面是一些常见的切分节奏，其中标“*”者为切分音。</a:t>
            </a:r>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r>
              <a:rPr lang="en-US" altLang="zh-CN" dirty="0" smtClean="0"/>
              <a:t>        </a:t>
            </a:r>
            <a:r>
              <a:rPr lang="zh-CN" altLang="en-US" dirty="0" smtClean="0"/>
              <a:t>切分音的写法：在一小节内切分音一般不用连线，用一个音符记写，跨小节的切分音用连线连着两个音符记写。 </a:t>
            </a:r>
            <a:endParaRPr lang="zh-CN" altLang="en-US" dirty="0"/>
          </a:p>
        </p:txBody>
      </p:sp>
      <p:pic>
        <p:nvPicPr>
          <p:cNvPr id="4" name="图片 3" descr="57.png"/>
          <p:cNvPicPr>
            <a:picLocks noChangeAspect="1"/>
          </p:cNvPicPr>
          <p:nvPr/>
        </p:nvPicPr>
        <p:blipFill>
          <a:blip r:embed="rId2"/>
          <a:stretch>
            <a:fillRect/>
          </a:stretch>
        </p:blipFill>
        <p:spPr>
          <a:xfrm>
            <a:off x="428596" y="1428736"/>
            <a:ext cx="8286808" cy="2553056"/>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714356"/>
            <a:ext cx="8229600" cy="5381644"/>
          </a:xfrm>
        </p:spPr>
        <p:txBody>
          <a:bodyPr/>
          <a:lstStyle/>
          <a:p>
            <a:r>
              <a:rPr lang="zh-CN" altLang="en-US" dirty="0" smtClean="0"/>
              <a:t>下面是几种切分音的基本形式及写法。</a:t>
            </a:r>
            <a:endParaRPr lang="zh-CN" altLang="en-US" dirty="0"/>
          </a:p>
        </p:txBody>
      </p:sp>
      <p:pic>
        <p:nvPicPr>
          <p:cNvPr id="4" name="图片 3" descr="58.png"/>
          <p:cNvPicPr>
            <a:picLocks noChangeAspect="1"/>
          </p:cNvPicPr>
          <p:nvPr/>
        </p:nvPicPr>
        <p:blipFill>
          <a:blip r:embed="rId2"/>
          <a:stretch>
            <a:fillRect/>
          </a:stretch>
        </p:blipFill>
        <p:spPr>
          <a:xfrm>
            <a:off x="1000100" y="1214422"/>
            <a:ext cx="6544220" cy="5424961"/>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571480"/>
            <a:ext cx="8229600" cy="5524520"/>
          </a:xfrm>
        </p:spPr>
        <p:txBody>
          <a:bodyPr/>
          <a:lstStyle/>
          <a:p>
            <a:pPr algn="ctr">
              <a:buNone/>
            </a:pPr>
            <a:r>
              <a:rPr lang="zh-CN" altLang="en-US" dirty="0" smtClean="0"/>
              <a:t>  第三课 认识音值组合法</a:t>
            </a:r>
            <a:endParaRPr lang="en-US" altLang="zh-CN" dirty="0" smtClean="0"/>
          </a:p>
          <a:p>
            <a:pPr>
              <a:buNone/>
            </a:pPr>
            <a:r>
              <a:rPr lang="zh-CN" altLang="en-US" dirty="0" smtClean="0"/>
              <a:t>           将小节内的音符和休止符的时值按照节拍的结构特点进行组合，叫做音值组合法。音值组合是为了更加清晰、准确地读谱，易于辩认和掌握各种节奏型。常用音值组合法有以下三种情况。</a:t>
            </a:r>
            <a:endParaRPr lang="en-US" altLang="zh-CN" dirty="0" smtClean="0"/>
          </a:p>
          <a:p>
            <a:pPr>
              <a:buNone/>
            </a:pPr>
            <a:r>
              <a:rPr lang="zh-CN" altLang="en-US" dirty="0" smtClean="0"/>
              <a:t>一、单拍子音值组合法 </a:t>
            </a:r>
          </a:p>
          <a:p>
            <a:pPr>
              <a:buNone/>
            </a:pPr>
            <a:r>
              <a:rPr lang="zh-CN" altLang="en-US" dirty="0" smtClean="0"/>
              <a:t>（</a:t>
            </a:r>
            <a:r>
              <a:rPr lang="en-US" altLang="zh-CN" dirty="0" smtClean="0"/>
              <a:t>1</a:t>
            </a:r>
            <a:r>
              <a:rPr lang="zh-CN" altLang="en-US" dirty="0" smtClean="0"/>
              <a:t>）以一拍为基本单位，每小节中的单位拍要彼此分开，每个单位拍的音可用共同符尾连接起来组成一个音群。小节中有几个单位拍就有几个音群。</a:t>
            </a:r>
            <a:endParaRPr lang="zh-CN" altLang="en-US" dirty="0"/>
          </a:p>
        </p:txBody>
      </p:sp>
      <p:pic>
        <p:nvPicPr>
          <p:cNvPr id="4" name="图片 3" descr="59.png"/>
          <p:cNvPicPr>
            <a:picLocks noChangeAspect="1"/>
          </p:cNvPicPr>
          <p:nvPr/>
        </p:nvPicPr>
        <p:blipFill>
          <a:blip r:embed="rId2"/>
          <a:stretch>
            <a:fillRect/>
          </a:stretch>
        </p:blipFill>
        <p:spPr>
          <a:xfrm>
            <a:off x="785786" y="4429132"/>
            <a:ext cx="7825416" cy="1829017"/>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500042"/>
            <a:ext cx="8229600" cy="5595958"/>
          </a:xfrm>
        </p:spPr>
        <p:txBody>
          <a:bodyPr/>
          <a:lstStyle/>
          <a:p>
            <a:pPr>
              <a:buNone/>
            </a:pPr>
            <a:r>
              <a:rPr lang="zh-CN" altLang="en-US" dirty="0" smtClean="0"/>
              <a:t>  （</a:t>
            </a:r>
            <a:r>
              <a:rPr lang="en-US" altLang="zh-CN" dirty="0" smtClean="0"/>
              <a:t>2</a:t>
            </a:r>
            <a:r>
              <a:rPr lang="zh-CN" altLang="en-US" dirty="0" smtClean="0"/>
              <a:t>）如果每一个单位拍内的音符太多，可把单位拍细分为两个或四个等长的附属音群，第一条符尾不可分开。</a:t>
            </a:r>
            <a:endParaRPr lang="en-US" altLang="zh-CN" dirty="0" smtClean="0"/>
          </a:p>
          <a:p>
            <a:pPr>
              <a:buNone/>
            </a:pPr>
            <a:endParaRPr lang="en-US" altLang="zh-CN" dirty="0" smtClean="0"/>
          </a:p>
          <a:p>
            <a:pPr>
              <a:buNone/>
            </a:pPr>
            <a:endParaRPr lang="en-US" altLang="zh-CN" dirty="0" smtClean="0"/>
          </a:p>
          <a:p>
            <a:pPr>
              <a:buNone/>
            </a:pPr>
            <a:endParaRPr lang="en-US" altLang="zh-CN" dirty="0" smtClean="0"/>
          </a:p>
          <a:p>
            <a:pPr>
              <a:buNone/>
            </a:pPr>
            <a:endParaRPr lang="en-US" altLang="zh-CN" dirty="0" smtClean="0"/>
          </a:p>
          <a:p>
            <a:pPr>
              <a:buNone/>
            </a:pPr>
            <a:endParaRPr lang="en-US" altLang="zh-CN" dirty="0" smtClean="0"/>
          </a:p>
          <a:p>
            <a:pPr>
              <a:buNone/>
            </a:pPr>
            <a:r>
              <a:rPr lang="zh-CN" altLang="en-US" dirty="0" smtClean="0"/>
              <a:t>（</a:t>
            </a:r>
            <a:r>
              <a:rPr lang="en-US" altLang="zh-CN" dirty="0" smtClean="0"/>
              <a:t>3</a:t>
            </a:r>
            <a:r>
              <a:rPr lang="zh-CN" altLang="en-US" dirty="0" smtClean="0"/>
              <a:t>）如果单位拍的音值少于四分音符，可用共同符尾把各单位拍连接起来，第二条、第三条的符尾可根据单位拍分开。</a:t>
            </a:r>
            <a:endParaRPr lang="zh-CN" altLang="en-US" dirty="0"/>
          </a:p>
        </p:txBody>
      </p:sp>
      <p:pic>
        <p:nvPicPr>
          <p:cNvPr id="4" name="图片 3" descr="60.png"/>
          <p:cNvPicPr>
            <a:picLocks noChangeAspect="1"/>
          </p:cNvPicPr>
          <p:nvPr/>
        </p:nvPicPr>
        <p:blipFill>
          <a:blip r:embed="rId2"/>
          <a:stretch>
            <a:fillRect/>
          </a:stretch>
        </p:blipFill>
        <p:spPr>
          <a:xfrm>
            <a:off x="500034" y="1714488"/>
            <a:ext cx="8286808" cy="2172003"/>
          </a:xfrm>
          <a:prstGeom prst="rect">
            <a:avLst/>
          </a:prstGeom>
        </p:spPr>
      </p:pic>
      <p:pic>
        <p:nvPicPr>
          <p:cNvPr id="5" name="图片 4" descr="61.png"/>
          <p:cNvPicPr>
            <a:picLocks noChangeAspect="1"/>
          </p:cNvPicPr>
          <p:nvPr/>
        </p:nvPicPr>
        <p:blipFill>
          <a:blip r:embed="rId3"/>
          <a:stretch>
            <a:fillRect/>
          </a:stretch>
        </p:blipFill>
        <p:spPr>
          <a:xfrm>
            <a:off x="642911" y="5357826"/>
            <a:ext cx="7715304" cy="114316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142984"/>
            <a:ext cx="8229600" cy="4953016"/>
          </a:xfrm>
        </p:spPr>
        <p:txBody>
          <a:bodyPr/>
          <a:lstStyle/>
          <a:p>
            <a:r>
              <a:rPr lang="zh-CN" altLang="en-US" dirty="0" smtClean="0"/>
              <a:t>（</a:t>
            </a:r>
            <a:r>
              <a:rPr lang="en-US" altLang="zh-CN" dirty="0" smtClean="0"/>
              <a:t>4</a:t>
            </a:r>
            <a:r>
              <a:rPr lang="zh-CN" altLang="en-US" dirty="0" smtClean="0"/>
              <a:t>）休止符的组合法跟音符一样，按照单位拍的划分原则，不用连音线。整个小节休止，用全休止符表示。</a:t>
            </a:r>
            <a:endParaRPr lang="zh-CN" altLang="en-US" dirty="0"/>
          </a:p>
        </p:txBody>
      </p:sp>
      <p:pic>
        <p:nvPicPr>
          <p:cNvPr id="4" name="图片 3" descr="62.png"/>
          <p:cNvPicPr>
            <a:picLocks noChangeAspect="1"/>
          </p:cNvPicPr>
          <p:nvPr/>
        </p:nvPicPr>
        <p:blipFill>
          <a:blip r:embed="rId2"/>
          <a:stretch>
            <a:fillRect/>
          </a:stretch>
        </p:blipFill>
        <p:spPr>
          <a:xfrm>
            <a:off x="1714480" y="2643182"/>
            <a:ext cx="5544324" cy="2857899"/>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857232"/>
            <a:ext cx="8229600" cy="5238768"/>
          </a:xfrm>
        </p:spPr>
        <p:txBody>
          <a:bodyPr/>
          <a:lstStyle/>
          <a:p>
            <a:r>
              <a:rPr lang="zh-CN" altLang="en-US" dirty="0" smtClean="0"/>
              <a:t>二、复拍子音值组合法 </a:t>
            </a:r>
          </a:p>
          <a:p>
            <a:r>
              <a:rPr lang="zh-CN" altLang="en-US" dirty="0" smtClean="0"/>
              <a:t>        合成复拍子的单拍子应彼此明显分开，每个单拍子则根据单拍子组合法组合。</a:t>
            </a:r>
            <a:endParaRPr lang="zh-CN" altLang="en-US" dirty="0"/>
          </a:p>
        </p:txBody>
      </p:sp>
      <p:pic>
        <p:nvPicPr>
          <p:cNvPr id="4" name="图片 3" descr="63.png"/>
          <p:cNvPicPr>
            <a:picLocks noChangeAspect="1"/>
          </p:cNvPicPr>
          <p:nvPr/>
        </p:nvPicPr>
        <p:blipFill>
          <a:blip r:embed="rId2"/>
          <a:stretch>
            <a:fillRect/>
          </a:stretch>
        </p:blipFill>
        <p:spPr>
          <a:xfrm>
            <a:off x="357158" y="2500306"/>
            <a:ext cx="8459381" cy="3486637"/>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714356"/>
            <a:ext cx="8229600" cy="5381644"/>
          </a:xfrm>
        </p:spPr>
        <p:txBody>
          <a:bodyPr/>
          <a:lstStyle/>
          <a:p>
            <a:r>
              <a:rPr lang="zh-CN" altLang="en-US" dirty="0" smtClean="0"/>
              <a:t>三、声乐曲中的音值组合法 </a:t>
            </a:r>
          </a:p>
          <a:p>
            <a:r>
              <a:rPr lang="zh-CN" altLang="en-US" dirty="0" smtClean="0"/>
              <a:t>        在声乐作品中，由于歌词关系，在组合时可以作适当的调整，可按单位拍，也可按歌词的音节划分音群，一般有两种情况。 </a:t>
            </a:r>
          </a:p>
          <a:p>
            <a:r>
              <a:rPr lang="zh-CN" altLang="en-US" dirty="0" smtClean="0"/>
              <a:t>（</a:t>
            </a:r>
            <a:r>
              <a:rPr lang="en-US" altLang="zh-CN" dirty="0" smtClean="0"/>
              <a:t>1</a:t>
            </a:r>
            <a:r>
              <a:rPr lang="zh-CN" altLang="en-US" dirty="0" smtClean="0"/>
              <a:t>）一字一音时，音符符尾彼此分开。</a:t>
            </a:r>
            <a:endParaRPr lang="zh-CN" altLang="en-US" dirty="0"/>
          </a:p>
        </p:txBody>
      </p:sp>
      <p:pic>
        <p:nvPicPr>
          <p:cNvPr id="4" name="图片 3" descr="64.png"/>
          <p:cNvPicPr>
            <a:picLocks noChangeAspect="1"/>
          </p:cNvPicPr>
          <p:nvPr/>
        </p:nvPicPr>
        <p:blipFill>
          <a:blip r:embed="rId2"/>
          <a:stretch>
            <a:fillRect/>
          </a:stretch>
        </p:blipFill>
        <p:spPr>
          <a:xfrm>
            <a:off x="357158" y="3429000"/>
            <a:ext cx="8501122" cy="190526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428604"/>
            <a:ext cx="8229600" cy="5667396"/>
          </a:xfrm>
        </p:spPr>
        <p:txBody>
          <a:bodyPr>
            <a:normAutofit/>
          </a:bodyPr>
          <a:lstStyle/>
          <a:p>
            <a:r>
              <a:rPr lang="en-US" altLang="zh-CN" dirty="0" smtClean="0"/>
              <a:t>2. </a:t>
            </a:r>
            <a:r>
              <a:rPr lang="zh-CN" altLang="en-US" dirty="0" smtClean="0"/>
              <a:t>拍子、小节、小节线、终止线 </a:t>
            </a:r>
          </a:p>
          <a:p>
            <a:pPr>
              <a:buNone/>
            </a:pPr>
            <a:r>
              <a:rPr lang="zh-CN" altLang="en-US" dirty="0" smtClean="0"/>
              <a:t>           在乐曲中，用某一固定的音符来表示节拍的单位，叫做拍，常见的有以二分音符、四分 音符或八分音符为一拍。将“拍”按一定的强弱关系组织起来就叫做拍子。在乐曲中为了划分其强弱关系，便产生了小节。从一个强拍开始到下一个强拍出现前的部分叫做小节。小节是在乐曲中计算乐句、乐段和整首乐曲的常用单位。用以划分小节的纵线叫做小节线。一般画在强拍前面作为强拍的标记。乐曲在段落结束处，用段落复纵线（</a:t>
            </a:r>
            <a:r>
              <a:rPr lang="en-US" altLang="zh-CN" dirty="0" smtClean="0"/>
              <a:t>‖</a:t>
            </a:r>
            <a:r>
              <a:rPr lang="zh-CN" altLang="en-US" dirty="0" smtClean="0"/>
              <a:t>）表示，在全曲终了处则用终止复纵线（ 右边一条竖线稍粗）表示。</a:t>
            </a:r>
            <a:endParaRPr lang="zh-CN" altLang="en-US" dirty="0"/>
          </a:p>
        </p:txBody>
      </p:sp>
      <p:pic>
        <p:nvPicPr>
          <p:cNvPr id="4" name="图片 3" descr="33.png"/>
          <p:cNvPicPr>
            <a:picLocks noChangeAspect="1"/>
          </p:cNvPicPr>
          <p:nvPr/>
        </p:nvPicPr>
        <p:blipFill>
          <a:blip r:embed="rId2"/>
          <a:stretch>
            <a:fillRect/>
          </a:stretch>
        </p:blipFill>
        <p:spPr>
          <a:xfrm>
            <a:off x="1285853" y="4929198"/>
            <a:ext cx="6072230" cy="1643074"/>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714356"/>
            <a:ext cx="8229600" cy="5643602"/>
          </a:xfrm>
        </p:spPr>
        <p:txBody>
          <a:bodyPr/>
          <a:lstStyle/>
          <a:p>
            <a:r>
              <a:rPr lang="zh-CN" altLang="en-US" dirty="0" smtClean="0"/>
              <a:t>但现在许多声乐谱中，很多还是采用一般音值组合总则（以一个单位拍为一个音群）来记谱的。如：</a:t>
            </a:r>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r>
              <a:rPr lang="zh-CN" altLang="en-US" dirty="0" smtClean="0"/>
              <a:t>（</a:t>
            </a:r>
            <a:r>
              <a:rPr lang="en-US" altLang="zh-CN" dirty="0" smtClean="0"/>
              <a:t>2</a:t>
            </a:r>
            <a:r>
              <a:rPr lang="zh-CN" altLang="en-US" dirty="0" smtClean="0"/>
              <a:t>）一字多音时，除按一般规律组合外，并用连线将一个字上的几个音符连接起来。</a:t>
            </a:r>
            <a:endParaRPr lang="zh-CN" altLang="en-US" dirty="0"/>
          </a:p>
        </p:txBody>
      </p:sp>
      <p:pic>
        <p:nvPicPr>
          <p:cNvPr id="4" name="图片 3" descr="65.png"/>
          <p:cNvPicPr>
            <a:picLocks noChangeAspect="1"/>
          </p:cNvPicPr>
          <p:nvPr/>
        </p:nvPicPr>
        <p:blipFill>
          <a:blip r:embed="rId2"/>
          <a:stretch>
            <a:fillRect/>
          </a:stretch>
        </p:blipFill>
        <p:spPr>
          <a:xfrm>
            <a:off x="428596" y="1857364"/>
            <a:ext cx="8244518" cy="1943371"/>
          </a:xfrm>
          <a:prstGeom prst="rect">
            <a:avLst/>
          </a:prstGeom>
        </p:spPr>
      </p:pic>
      <p:pic>
        <p:nvPicPr>
          <p:cNvPr id="5" name="图片 4" descr="66.png"/>
          <p:cNvPicPr>
            <a:picLocks noChangeAspect="1"/>
          </p:cNvPicPr>
          <p:nvPr/>
        </p:nvPicPr>
        <p:blipFill>
          <a:blip r:embed="rId3"/>
          <a:stretch>
            <a:fillRect/>
          </a:stretch>
        </p:blipFill>
        <p:spPr>
          <a:xfrm>
            <a:off x="357159" y="4786322"/>
            <a:ext cx="8143932" cy="183847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357166"/>
            <a:ext cx="8229600" cy="6143668"/>
          </a:xfrm>
        </p:spPr>
        <p:txBody>
          <a:bodyPr>
            <a:normAutofit/>
          </a:bodyPr>
          <a:lstStyle/>
          <a:p>
            <a:r>
              <a:rPr lang="en-US" altLang="zh-CN" dirty="0" smtClean="0"/>
              <a:t>3. </a:t>
            </a:r>
            <a:r>
              <a:rPr lang="zh-CN" altLang="en-US" dirty="0" smtClean="0"/>
              <a:t>拍号 </a:t>
            </a:r>
          </a:p>
          <a:p>
            <a:r>
              <a:rPr lang="zh-CN" altLang="en-US" dirty="0" smtClean="0"/>
              <a:t>        表示每小节中节拍单位的音长和数量的记号，叫做拍号（拍子的记号）。它是以分数形式来标记，分子表示每小节中单位拍的数目，分母表示单位拍音符的时值，如：“ 铀 ”这个 拍号表示以四分音符为一拍，每小节有二拍，读做 “四二拍”（或“二四拍”）。在五线谱的谱表中，拍号记在曲谱的第一行谱号与调号的后面，分子写在第三线以上（第三、四间内），分母写在第三线以下（第一、二间内），数字上下不必再加短横线。在简谱中，拍号一般写在曲谱的左上方。另外，在曲谱中，四四拍子的拍号，常用“</a:t>
            </a:r>
            <a:r>
              <a:rPr lang="en-US" altLang="zh-CN" dirty="0" smtClean="0"/>
              <a:t>C”</a:t>
            </a:r>
            <a:r>
              <a:rPr lang="zh-CN" altLang="en-US" dirty="0" smtClean="0"/>
              <a:t>来代替，二二拍子的拍号，常用“ </a:t>
            </a:r>
            <a:r>
              <a:rPr lang="en-US" altLang="zh-CN" dirty="0" smtClean="0"/>
              <a:t>C ”</a:t>
            </a:r>
            <a:r>
              <a:rPr lang="zh-CN" altLang="en-US" dirty="0" smtClean="0"/>
              <a:t>来代替。</a:t>
            </a:r>
            <a:endParaRPr lang="zh-CN" altLang="en-US" dirty="0"/>
          </a:p>
        </p:txBody>
      </p:sp>
      <p:pic>
        <p:nvPicPr>
          <p:cNvPr id="4" name="图片 3" descr="34.png"/>
          <p:cNvPicPr>
            <a:picLocks noChangeAspect="1"/>
          </p:cNvPicPr>
          <p:nvPr/>
        </p:nvPicPr>
        <p:blipFill>
          <a:blip r:embed="rId2"/>
          <a:stretch>
            <a:fillRect/>
          </a:stretch>
        </p:blipFill>
        <p:spPr>
          <a:xfrm>
            <a:off x="785786" y="5286388"/>
            <a:ext cx="7596756" cy="123839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00034" y="1071546"/>
            <a:ext cx="8229600" cy="5072066"/>
          </a:xfrm>
        </p:spPr>
        <p:txBody>
          <a:bodyPr/>
          <a:lstStyle/>
          <a:p>
            <a:r>
              <a:rPr lang="en-US" altLang="zh-CN" dirty="0" smtClean="0"/>
              <a:t>4. </a:t>
            </a:r>
            <a:r>
              <a:rPr lang="zh-CN" altLang="en-US" dirty="0" smtClean="0"/>
              <a:t>常用的拍号</a:t>
            </a:r>
            <a:endParaRPr lang="zh-CN" altLang="en-US" dirty="0"/>
          </a:p>
        </p:txBody>
      </p:sp>
      <p:pic>
        <p:nvPicPr>
          <p:cNvPr id="4" name="图片 3" descr="35.png"/>
          <p:cNvPicPr>
            <a:picLocks noChangeAspect="1"/>
          </p:cNvPicPr>
          <p:nvPr/>
        </p:nvPicPr>
        <p:blipFill>
          <a:blip r:embed="rId2"/>
          <a:stretch>
            <a:fillRect/>
          </a:stretch>
        </p:blipFill>
        <p:spPr>
          <a:xfrm>
            <a:off x="785786" y="1857364"/>
            <a:ext cx="7525801" cy="4172533"/>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571480"/>
            <a:ext cx="8229600" cy="5786478"/>
          </a:xfrm>
        </p:spPr>
        <p:txBody>
          <a:bodyPr/>
          <a:lstStyle/>
          <a:p>
            <a:r>
              <a:rPr lang="zh-CN" altLang="en-US" dirty="0" smtClean="0"/>
              <a:t>二、拍子的分类 </a:t>
            </a:r>
          </a:p>
          <a:p>
            <a:pPr>
              <a:buNone/>
            </a:pPr>
            <a:r>
              <a:rPr lang="zh-CN" altLang="en-US" dirty="0" smtClean="0"/>
              <a:t>           常用的拍子主要是根据不同强弱拍的组合，主要有单拍子、复拍子、混合复拍子、变化拍子、自由拍子等。 </a:t>
            </a:r>
          </a:p>
          <a:p>
            <a:pPr>
              <a:buNone/>
            </a:pPr>
            <a:r>
              <a:rPr lang="en-US" altLang="zh-CN" dirty="0" smtClean="0"/>
              <a:t>  1. </a:t>
            </a:r>
            <a:r>
              <a:rPr lang="zh-CN" altLang="en-US" dirty="0" smtClean="0"/>
              <a:t>单拍子 </a:t>
            </a:r>
          </a:p>
          <a:p>
            <a:pPr>
              <a:buNone/>
            </a:pPr>
            <a:r>
              <a:rPr lang="zh-CN" altLang="en-US" dirty="0" smtClean="0"/>
              <a:t>           每小节只有一个强拍的拍子，叫做单拍子。单拍子是拍子的基本类型，是其他拍子的基础，它包括二拍子和三拍子。二拍子的强弱关系是第一拍强，第二拍弱。三拍子的强弱关系是第一拍强，第二拍弱，第三拍弱。</a:t>
            </a:r>
            <a:endParaRPr lang="zh-CN" altLang="en-US" dirty="0"/>
          </a:p>
        </p:txBody>
      </p:sp>
      <p:pic>
        <p:nvPicPr>
          <p:cNvPr id="4" name="图片 3" descr="36.png"/>
          <p:cNvPicPr>
            <a:picLocks noChangeAspect="1"/>
          </p:cNvPicPr>
          <p:nvPr/>
        </p:nvPicPr>
        <p:blipFill>
          <a:blip r:embed="rId2"/>
          <a:stretch>
            <a:fillRect/>
          </a:stretch>
        </p:blipFill>
        <p:spPr>
          <a:xfrm>
            <a:off x="2143108" y="4857760"/>
            <a:ext cx="4039164" cy="140989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37.png"/>
          <p:cNvPicPr>
            <a:picLocks noGrp="1" noChangeAspect="1"/>
          </p:cNvPicPr>
          <p:nvPr>
            <p:ph idx="1"/>
          </p:nvPr>
        </p:nvPicPr>
        <p:blipFill>
          <a:blip r:embed="rId2"/>
          <a:stretch>
            <a:fillRect/>
          </a:stretch>
        </p:blipFill>
        <p:spPr>
          <a:xfrm>
            <a:off x="1071538" y="357166"/>
            <a:ext cx="6516010" cy="1214446"/>
          </a:xfrm>
        </p:spPr>
      </p:pic>
      <p:pic>
        <p:nvPicPr>
          <p:cNvPr id="5" name="图片 4" descr="38.png"/>
          <p:cNvPicPr>
            <a:picLocks noChangeAspect="1"/>
          </p:cNvPicPr>
          <p:nvPr/>
        </p:nvPicPr>
        <p:blipFill>
          <a:blip r:embed="rId3"/>
          <a:stretch>
            <a:fillRect/>
          </a:stretch>
        </p:blipFill>
        <p:spPr>
          <a:xfrm>
            <a:off x="714348" y="1643050"/>
            <a:ext cx="7726849" cy="485778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428604"/>
            <a:ext cx="8229600" cy="6072230"/>
          </a:xfrm>
        </p:spPr>
        <p:txBody>
          <a:bodyPr/>
          <a:lstStyle/>
          <a:p>
            <a:r>
              <a:rPr lang="en-US" altLang="zh-CN" dirty="0" smtClean="0"/>
              <a:t>2. </a:t>
            </a:r>
            <a:r>
              <a:rPr lang="zh-CN" altLang="en-US" dirty="0" smtClean="0"/>
              <a:t>复拍子 </a:t>
            </a:r>
          </a:p>
          <a:p>
            <a:pPr>
              <a:buNone/>
            </a:pPr>
            <a:r>
              <a:rPr lang="zh-CN" altLang="en-US" dirty="0" smtClean="0"/>
              <a:t>           每小节由两个或两个以上同样类型的单拍子复合而成的拍子，叫做复拍子。因为复拍子是由同类型的单拍子复合而成的，所以在每小节中有两个或两个以上的强拍，但是强拍力度不同，每小节除了第一拍为强拍，第二个及以后出现的强拍较第一个强拍弱些，称为次强拍。如：四拍子是由两个同类型的二拍子复合而成。强弱规律是第一拍强，第二拍弱，第三拍次强，第四拍弱。</a:t>
            </a:r>
            <a:endParaRPr lang="en-US" altLang="zh-CN" dirty="0" smtClean="0"/>
          </a:p>
          <a:p>
            <a:pPr>
              <a:buNone/>
            </a:pPr>
            <a:r>
              <a:rPr lang="zh-CN" altLang="en-US" dirty="0" smtClean="0"/>
              <a:t>            六拍子是由两个同类型的三拍子复合而成。强弱规律是第一拍强，第二拍和第三拍弱，第四拍次强，第五拍和第六拍弱。此外，还有由三个或四个同类型单拍子复合而成的九拍子 和十二拍子等。</a:t>
            </a: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39.png"/>
          <p:cNvPicPr>
            <a:picLocks noGrp="1" noChangeAspect="1"/>
          </p:cNvPicPr>
          <p:nvPr>
            <p:ph idx="1"/>
          </p:nvPr>
        </p:nvPicPr>
        <p:blipFill>
          <a:blip r:embed="rId2"/>
          <a:stretch>
            <a:fillRect/>
          </a:stretch>
        </p:blipFill>
        <p:spPr>
          <a:xfrm>
            <a:off x="500034" y="1571612"/>
            <a:ext cx="8229600" cy="3831820"/>
          </a:xfr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纸张">
  <a:themeElements>
    <a:clrScheme name="纸张">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纸张">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纸张">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0</TotalTime>
  <Words>2009</Words>
  <PresentationFormat>全屏显示(4:3)</PresentationFormat>
  <Paragraphs>80</Paragraphs>
  <Slides>30</Slides>
  <Notes>0</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纸张</vt:lpstr>
      <vt:lpstr>乐理、视唱、练耳</vt:lpstr>
      <vt:lpstr>第三单元 认识节拍和节奏</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乐理、视唱、练耳</dc:title>
  <dc:creator>沈吟吟</dc:creator>
  <cp:lastModifiedBy>USER-</cp:lastModifiedBy>
  <cp:revision>1</cp:revision>
  <dcterms:created xsi:type="dcterms:W3CDTF">2016-08-10T02:46:52Z</dcterms:created>
  <dcterms:modified xsi:type="dcterms:W3CDTF">2016-08-10T02:47:50Z</dcterms:modified>
</cp:coreProperties>
</file>