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标题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期占位符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6" name="页脚占位符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2" name="内容占位符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4" name="内容占位符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内容占位符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1" name="标题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乐理、视唱、练耳</a:t>
            </a:r>
            <a:endParaRPr lang="zh-CN" altLang="en-US" dirty="0"/>
          </a:p>
        </p:txBody>
      </p:sp>
      <p:pic>
        <p:nvPicPr>
          <p:cNvPr id="4" name="Picture 2" descr="E:\k 其他\ECNUP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4357694"/>
            <a:ext cx="3175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929058" y="4429132"/>
            <a:ext cx="19447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华东师范大学出版社</a:t>
            </a:r>
            <a:endParaRPr lang="en-US" altLang="zh-CN" sz="1400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1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000108"/>
            <a:ext cx="6261938" cy="4572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43668"/>
          </a:xfrm>
        </p:spPr>
        <p:txBody>
          <a:bodyPr/>
          <a:lstStyle/>
          <a:p>
            <a:pPr algn="ctr">
              <a:buNone/>
            </a:pPr>
            <a:r>
              <a:rPr lang="zh-CN" altLang="en-US" dirty="0" smtClean="0"/>
              <a:t>第二课 认识音符、休止符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一、音符 </a:t>
            </a:r>
          </a:p>
          <a:p>
            <a:pPr>
              <a:buNone/>
            </a:pPr>
            <a:r>
              <a:rPr lang="zh-CN" altLang="en-US" dirty="0" smtClean="0"/>
              <a:t>           在谱表上，表示音的长短的符号，叫做音符。它是由符头、符干和符尾或其中的某些部 分构成的。在五线谱中音符是以符头在谱表上的位置来表示音的高低，以音符的形状来表示 音的长短。</a:t>
            </a:r>
            <a:endParaRPr lang="zh-CN" altLang="en-US" dirty="0"/>
          </a:p>
        </p:txBody>
      </p:sp>
      <p:pic>
        <p:nvPicPr>
          <p:cNvPr id="4" name="图片 3" descr="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3214686"/>
            <a:ext cx="3924848" cy="266737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/>
          <a:lstStyle/>
          <a:p>
            <a:r>
              <a:rPr lang="zh-CN" altLang="en-US" dirty="0" smtClean="0"/>
              <a:t>在简谱中，音符除了记录乐音的长短外，还记录乐音的高低，它们依次由七个阿拉伯数 </a:t>
            </a:r>
          </a:p>
          <a:p>
            <a:r>
              <a:rPr lang="zh-CN" altLang="en-US" dirty="0" smtClean="0"/>
              <a:t>字</a:t>
            </a:r>
            <a:r>
              <a:rPr lang="en-US" altLang="zh-CN" dirty="0" smtClean="0"/>
              <a:t>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2</a:t>
            </a:r>
            <a:r>
              <a:rPr lang="zh-CN" altLang="en-US" dirty="0" smtClean="0"/>
              <a:t>、</a:t>
            </a: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4</a:t>
            </a:r>
            <a:r>
              <a:rPr lang="zh-CN" altLang="en-US" dirty="0" smtClean="0"/>
              <a:t>、</a:t>
            </a:r>
            <a:r>
              <a:rPr lang="en-US" altLang="zh-CN" dirty="0" smtClean="0"/>
              <a:t>5</a:t>
            </a:r>
            <a:r>
              <a:rPr lang="zh-CN" altLang="en-US" dirty="0" smtClean="0"/>
              <a:t>、</a:t>
            </a:r>
            <a:r>
              <a:rPr lang="en-US" altLang="zh-CN" dirty="0" smtClean="0"/>
              <a:t>6</a:t>
            </a:r>
            <a:r>
              <a:rPr lang="zh-CN" altLang="en-US" dirty="0" smtClean="0"/>
              <a:t>、</a:t>
            </a:r>
            <a:r>
              <a:rPr lang="en-US" altLang="zh-CN" dirty="0" smtClean="0"/>
              <a:t>7</a:t>
            </a:r>
            <a:r>
              <a:rPr lang="zh-CN" altLang="en-US" dirty="0" smtClean="0"/>
              <a:t>来表示七个唱名“</a:t>
            </a:r>
            <a:r>
              <a:rPr lang="en-US" altLang="zh-CN" dirty="0" smtClean="0"/>
              <a:t>do</a:t>
            </a:r>
            <a:r>
              <a:rPr lang="zh-CN" altLang="en-US" dirty="0" smtClean="0"/>
              <a:t>，</a:t>
            </a:r>
            <a:r>
              <a:rPr lang="en-US" altLang="zh-CN" dirty="0" smtClean="0"/>
              <a:t>re</a:t>
            </a:r>
            <a:r>
              <a:rPr lang="zh-CN" altLang="en-US" dirty="0" smtClean="0"/>
              <a:t>，</a:t>
            </a:r>
            <a:r>
              <a:rPr lang="en-US" altLang="zh-CN" dirty="0" smtClean="0"/>
              <a:t>mi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fa</a:t>
            </a:r>
            <a:r>
              <a:rPr lang="zh-CN" altLang="en-US" dirty="0" smtClean="0"/>
              <a:t>，</a:t>
            </a:r>
            <a:r>
              <a:rPr lang="en-US" altLang="zh-CN" dirty="0" smtClean="0"/>
              <a:t>sol</a:t>
            </a:r>
            <a:r>
              <a:rPr lang="zh-CN" altLang="en-US" dirty="0" smtClean="0"/>
              <a:t>，</a:t>
            </a:r>
            <a:r>
              <a:rPr lang="en-US" altLang="zh-CN" dirty="0" smtClean="0"/>
              <a:t>la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si</a:t>
            </a:r>
            <a:r>
              <a:rPr lang="en-US" altLang="zh-CN" dirty="0" smtClean="0"/>
              <a:t>”</a:t>
            </a:r>
            <a:r>
              <a:rPr lang="zh-CN" altLang="en-US" dirty="0" smtClean="0"/>
              <a:t>的音高。要记录更高或 </a:t>
            </a:r>
          </a:p>
          <a:p>
            <a:r>
              <a:rPr lang="zh-CN" altLang="en-US" dirty="0" smtClean="0"/>
              <a:t>更低的音时，则用附在阿拉伯数字上面或下面的小圆点来表示</a:t>
            </a:r>
            <a:r>
              <a:rPr lang="en-US" altLang="zh-CN" dirty="0" smtClean="0"/>
              <a:t>,</a:t>
            </a:r>
            <a:r>
              <a:rPr lang="zh-CN" altLang="en-US" dirty="0" smtClean="0"/>
              <a:t>上面点越多音越高</a:t>
            </a:r>
            <a:r>
              <a:rPr lang="en-US" altLang="zh-CN" dirty="0" smtClean="0"/>
              <a:t>,</a:t>
            </a:r>
            <a:r>
              <a:rPr lang="zh-CN" altLang="en-US" dirty="0" smtClean="0"/>
              <a:t>下面点越 </a:t>
            </a:r>
          </a:p>
          <a:p>
            <a:r>
              <a:rPr lang="zh-CN" altLang="en-US" dirty="0" smtClean="0"/>
              <a:t>多音越低。此外，用附在阿拉伯数字右面或下面的短横线来表示音的长短。数字右面的短横 </a:t>
            </a:r>
          </a:p>
          <a:p>
            <a:r>
              <a:rPr lang="zh-CN" altLang="en-US" dirty="0" smtClean="0"/>
              <a:t>线是增时线，线越多，时值越长。数字下面的短横线是减时线</a:t>
            </a:r>
            <a:r>
              <a:rPr lang="en-US" altLang="zh-CN" dirty="0" smtClean="0"/>
              <a:t>,</a:t>
            </a:r>
            <a:r>
              <a:rPr lang="zh-CN" altLang="en-US" dirty="0" smtClean="0"/>
              <a:t>线越多，时值越短。 </a:t>
            </a:r>
            <a:endParaRPr lang="zh-CN" altLang="en-US" dirty="0"/>
          </a:p>
        </p:txBody>
      </p:sp>
      <p:pic>
        <p:nvPicPr>
          <p:cNvPr id="7" name="图片 6" descr="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4714884"/>
            <a:ext cx="3877216" cy="191009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881710"/>
          </a:xfrm>
        </p:spPr>
        <p:txBody>
          <a:bodyPr/>
          <a:lstStyle/>
          <a:p>
            <a:r>
              <a:rPr lang="en-US" altLang="zh-CN" dirty="0" smtClean="0"/>
              <a:t>1. </a:t>
            </a:r>
            <a:r>
              <a:rPr lang="zh-CN" altLang="en-US" dirty="0" smtClean="0"/>
              <a:t>单纯音符 </a:t>
            </a:r>
          </a:p>
          <a:p>
            <a:r>
              <a:rPr lang="zh-CN" altLang="en-US" dirty="0" smtClean="0"/>
              <a:t>单纯音符有全音符、二分音符、四分音符、八分音符、十六分音符、三十二分音符等。 </a:t>
            </a:r>
          </a:p>
          <a:p>
            <a:r>
              <a:rPr lang="zh-CN" altLang="en-US" dirty="0" smtClean="0"/>
              <a:t>形状与时值如下所示</a:t>
            </a:r>
            <a:r>
              <a:rPr lang="en-US" altLang="zh-CN" dirty="0" smtClean="0"/>
              <a:t>:</a:t>
            </a:r>
            <a:endParaRPr lang="zh-CN" altLang="en-US" dirty="0"/>
          </a:p>
        </p:txBody>
      </p:sp>
      <p:pic>
        <p:nvPicPr>
          <p:cNvPr id="4" name="图片 3" descr="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2000240"/>
            <a:ext cx="6916116" cy="1571636"/>
          </a:xfrm>
          <a:prstGeom prst="rect">
            <a:avLst/>
          </a:prstGeom>
        </p:spPr>
      </p:pic>
      <p:pic>
        <p:nvPicPr>
          <p:cNvPr id="5" name="图片 4" descr="1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3500438"/>
            <a:ext cx="6706536" cy="282940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/>
          <a:lstStyle/>
          <a:p>
            <a:r>
              <a:rPr lang="en-US" altLang="zh-CN" dirty="0" smtClean="0"/>
              <a:t>2. </a:t>
            </a:r>
            <a:r>
              <a:rPr lang="zh-CN" altLang="en-US" dirty="0" smtClean="0"/>
              <a:t>附点音符 </a:t>
            </a:r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）附点音符 </a:t>
            </a:r>
          </a:p>
          <a:p>
            <a:r>
              <a:rPr lang="zh-CN" altLang="en-US" dirty="0" smtClean="0"/>
              <a:t>附点音符是在符头右边加一小圆点</a:t>
            </a:r>
            <a:r>
              <a:rPr lang="en-US" altLang="zh-CN" dirty="0" smtClean="0"/>
              <a:t>,</a:t>
            </a:r>
            <a:r>
              <a:rPr lang="zh-CN" altLang="en-US" dirty="0" smtClean="0"/>
              <a:t>即带有附点的音符，叫做附点音符。附点的作用是增 </a:t>
            </a:r>
          </a:p>
          <a:p>
            <a:r>
              <a:rPr lang="zh-CN" altLang="en-US" dirty="0" smtClean="0"/>
              <a:t>长原有音符时值的一半。常见的附点音符名称、形状和时值如下所示</a:t>
            </a:r>
            <a:r>
              <a:rPr lang="en-US" altLang="zh-CN" dirty="0" smtClean="0"/>
              <a:t>: </a:t>
            </a:r>
            <a:endParaRPr lang="zh-CN" altLang="en-US" dirty="0"/>
          </a:p>
        </p:txBody>
      </p:sp>
      <p:pic>
        <p:nvPicPr>
          <p:cNvPr id="4" name="图片 3" descr="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3143248"/>
            <a:ext cx="7059011" cy="343902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072230"/>
          </a:xfrm>
        </p:spPr>
        <p:txBody>
          <a:bodyPr/>
          <a:lstStyle/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）复附点音符 </a:t>
            </a:r>
          </a:p>
          <a:p>
            <a:pPr>
              <a:buNone/>
            </a:pPr>
            <a:r>
              <a:rPr lang="zh-CN" altLang="en-US" dirty="0" smtClean="0"/>
              <a:t>           带有两个附点的音符叫做复附点音符。其后一个附点等于前一个附点的一半</a:t>
            </a:r>
            <a:r>
              <a:rPr lang="en-US" altLang="zh-CN" dirty="0" smtClean="0"/>
              <a:t>,</a:t>
            </a:r>
            <a:r>
              <a:rPr lang="zh-CN" altLang="en-US" dirty="0" smtClean="0"/>
              <a:t>所以复附 点音符的时值是增长原有时值的</a:t>
            </a:r>
            <a:r>
              <a:rPr lang="en-US" altLang="zh-CN" dirty="0" smtClean="0"/>
              <a:t>3/4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4" name="图片 3" descr="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2428868"/>
            <a:ext cx="2867425" cy="148610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57916"/>
          </a:xfrm>
        </p:spPr>
        <p:txBody>
          <a:bodyPr/>
          <a:lstStyle/>
          <a:p>
            <a:r>
              <a:rPr lang="zh-CN" altLang="en-US" dirty="0" smtClean="0"/>
              <a:t>二、音符的一般写法 </a:t>
            </a:r>
          </a:p>
          <a:p>
            <a:r>
              <a:rPr lang="zh-CN" altLang="en-US" dirty="0" smtClean="0"/>
              <a:t>① 符头的形状除全音符外，其他时值的音符呈倾斜的椭圆形，大小相当于一个间的距离。符干的长短一般相当于三个间的距离。</a:t>
            </a:r>
            <a:endParaRPr lang="en-US" altLang="zh-CN" dirty="0" smtClean="0"/>
          </a:p>
          <a:p>
            <a:r>
              <a:rPr lang="zh-CN" altLang="en-US" dirty="0" smtClean="0"/>
              <a:t>② 符头在第三线以上的，符干写在左下方。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 ③ 符头在第三线以下的，符干写在右上方。</a:t>
            </a:r>
            <a:endParaRPr lang="zh-CN" altLang="en-US" dirty="0"/>
          </a:p>
        </p:txBody>
      </p:sp>
      <p:pic>
        <p:nvPicPr>
          <p:cNvPr id="4" name="图片 3" descr="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2714620"/>
            <a:ext cx="1838582" cy="1133633"/>
          </a:xfrm>
          <a:prstGeom prst="rect">
            <a:avLst/>
          </a:prstGeom>
        </p:spPr>
      </p:pic>
      <p:pic>
        <p:nvPicPr>
          <p:cNvPr id="5" name="图片 4" descr="2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5214950"/>
            <a:ext cx="1914792" cy="57158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857916"/>
          </a:xfrm>
        </p:spPr>
        <p:txBody>
          <a:bodyPr/>
          <a:lstStyle/>
          <a:p>
            <a:r>
              <a:rPr lang="zh-CN" altLang="en-US" dirty="0" smtClean="0"/>
              <a:t>④ 符头在第三线上的，符干写在左下方或右上方均可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zh-CN" altLang="en-US" dirty="0" smtClean="0"/>
              <a:t>⑤ 无论符干向上或向下，符尾总是写在符干的右方。符干向上，符尾向下， 符干向下，符尾向上。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 ⑥ 一拍内有两个或两个以上带有符尾的音符，可按拍为单位，用粗横线连起来。符干的写法依据多数以音符在谱表上的位置来决定。 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4" name="图片 3" descr="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1142985"/>
            <a:ext cx="2019582" cy="714380"/>
          </a:xfrm>
          <a:prstGeom prst="rect">
            <a:avLst/>
          </a:prstGeom>
        </p:spPr>
      </p:pic>
      <p:pic>
        <p:nvPicPr>
          <p:cNvPr id="5" name="图片 4" descr="2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857496"/>
            <a:ext cx="2067214" cy="790685"/>
          </a:xfrm>
          <a:prstGeom prst="rect">
            <a:avLst/>
          </a:prstGeom>
        </p:spPr>
      </p:pic>
      <p:pic>
        <p:nvPicPr>
          <p:cNvPr id="6" name="图片 5" descr="2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5143512"/>
            <a:ext cx="7363853" cy="121442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786478"/>
          </a:xfrm>
        </p:spPr>
        <p:txBody>
          <a:bodyPr/>
          <a:lstStyle/>
          <a:p>
            <a:r>
              <a:rPr lang="zh-CN" altLang="en-US" dirty="0" smtClean="0"/>
              <a:t>⑦ 附点应依附在符头的右侧。符头在间内，附点在本间：符头在线上，附点写在上一间内。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⑧ 在多声部音乐的记谱中，只有在节奏相同的情况下，才可以用单符干记写；节奏不同时，则用双符干或多符干记写。用双符干记写二声部乐曲时，高声部符干朝上，低声部符干朝下。</a:t>
            </a:r>
            <a:endParaRPr lang="zh-CN" altLang="en-US" dirty="0"/>
          </a:p>
        </p:txBody>
      </p:sp>
      <p:pic>
        <p:nvPicPr>
          <p:cNvPr id="4" name="图片 3" descr="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357298"/>
            <a:ext cx="6068272" cy="1286055"/>
          </a:xfrm>
          <a:prstGeom prst="rect">
            <a:avLst/>
          </a:prstGeom>
        </p:spPr>
      </p:pic>
      <p:pic>
        <p:nvPicPr>
          <p:cNvPr id="5" name="图片 4" descr="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4429132"/>
            <a:ext cx="5811061" cy="195293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72164"/>
          </a:xfrm>
        </p:spPr>
        <p:txBody>
          <a:bodyPr/>
          <a:lstStyle/>
          <a:p>
            <a:r>
              <a:rPr lang="zh-CN" altLang="en-US" dirty="0" smtClean="0"/>
              <a:t>三、休止符 </a:t>
            </a:r>
          </a:p>
          <a:p>
            <a:r>
              <a:rPr lang="zh-CN" altLang="en-US" dirty="0" smtClean="0"/>
              <a:t>        用来记录音的间断（即静止的时间）的符号叫做休止符。休止符的时值长短关系和音符的时值长短关系是相同的。其区别就在于音符为有声符号，休止符则为无声符号。</a:t>
            </a:r>
            <a:endParaRPr lang="en-US" altLang="zh-CN" dirty="0" smtClean="0"/>
          </a:p>
          <a:p>
            <a:r>
              <a:rPr lang="en-US" altLang="zh-CN" dirty="0" smtClean="0"/>
              <a:t>1. </a:t>
            </a:r>
            <a:r>
              <a:rPr lang="zh-CN" altLang="en-US" dirty="0" smtClean="0"/>
              <a:t>常用休止符 </a:t>
            </a:r>
          </a:p>
          <a:p>
            <a:pPr>
              <a:buNone/>
            </a:pPr>
            <a:r>
              <a:rPr lang="zh-CN" altLang="en-US" dirty="0" smtClean="0"/>
              <a:t>            常用的休止符有全休止符、二分休止符、四分休止符、八分休止符、十六分休止符、三十二分休止符等。形状和时值如下所示：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zh-CN" altLang="en-US" dirty="0" smtClean="0"/>
              <a:t>第一课 什么是五线谱记谱法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一、记谱法 </a:t>
            </a:r>
          </a:p>
          <a:p>
            <a:pPr>
              <a:buNone/>
            </a:pPr>
            <a:r>
              <a:rPr lang="zh-CN" altLang="en-US" dirty="0" smtClean="0"/>
              <a:t>           音乐是声音和时间的艺术，一响即逝，想要再现已奏（唱）过的音乐，就必须将音乐用符号、文字、数字或图像等记录下来，这就是乐谱的由来。记录乐谱的方法，叫做记谱法。 由于乐曲的不同内容和需要而产生了各种各样的记谱方法，如：为古琴用的古琴谱、为锣鼓 用的锣鼓谱，以及我们现在普遍应用的五线谱、简谱等。到目前为止，世界上还没有一种记 谱法能够完美无缺地记录音乐。像音高、力度、速度上的细微差异，包括许多装饰音的演奏 等，都需要演奏者凭其各自不同的理解来加以具体的分析和处理。 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第二单元  认识记谱法、音符、休止符</a:t>
            </a:r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2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714356"/>
            <a:ext cx="6820852" cy="428684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786478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2. </a:t>
            </a:r>
            <a:r>
              <a:rPr lang="zh-CN" altLang="en-US" dirty="0" smtClean="0"/>
              <a:t>附点休止符 </a:t>
            </a:r>
          </a:p>
          <a:p>
            <a:pPr>
              <a:buNone/>
            </a:pPr>
            <a:r>
              <a:rPr lang="zh-CN" altLang="en-US" dirty="0" smtClean="0"/>
              <a:t>           休止符也使用附点来增长时值，休止符加上附点以后，就叫做附点休止符。一般不常用，而习惯用时值相等的休止符来代替。如：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四、休止符的正确写法 </a:t>
            </a:r>
          </a:p>
          <a:p>
            <a:pPr>
              <a:buNone/>
            </a:pPr>
            <a:r>
              <a:rPr lang="zh-CN" altLang="en-US" dirty="0" smtClean="0"/>
              <a:t>① 全休止符是写在第四线下第三间上半部分，二分休止符写在第三线上、第三间下半 部分，其他时值的休止符都是写在第三线上，或靠近第三线的地方（见例</a:t>
            </a:r>
            <a:r>
              <a:rPr lang="en-US" altLang="zh-CN" dirty="0" smtClean="0"/>
              <a:t>2-23</a:t>
            </a:r>
            <a:r>
              <a:rPr lang="zh-CN" altLang="en-US" dirty="0" smtClean="0"/>
              <a:t>）。在谱表中，不论什么拍子，都可用全休止符来表示整小节的休止。当休止的小节在两小节以上时，可用省略记法。如：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4" name="图片 3" descr="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1928802"/>
            <a:ext cx="1981477" cy="138131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10206"/>
          </a:xfrm>
        </p:spPr>
        <p:txBody>
          <a:bodyPr/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② 多声部乐曲中，如果个别声部休止，那么休止符可以随声部的位置记写。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5" name="图片 4" descr="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785794"/>
            <a:ext cx="3362795" cy="1352739"/>
          </a:xfrm>
          <a:prstGeom prst="rect">
            <a:avLst/>
          </a:prstGeom>
        </p:spPr>
      </p:pic>
      <p:pic>
        <p:nvPicPr>
          <p:cNvPr id="6" name="图片 5" descr="3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3357562"/>
            <a:ext cx="5134692" cy="165758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72230"/>
          </a:xfrm>
        </p:spPr>
        <p:txBody>
          <a:bodyPr/>
          <a:lstStyle/>
          <a:p>
            <a:r>
              <a:rPr lang="zh-CN" altLang="en-US" dirty="0" smtClean="0"/>
              <a:t>二、五线谱 </a:t>
            </a:r>
          </a:p>
          <a:p>
            <a:pPr>
              <a:buNone/>
            </a:pPr>
            <a:r>
              <a:rPr lang="zh-CN" altLang="en-US" dirty="0" smtClean="0"/>
              <a:t>           用来记录音乐符号的间距相等的五条平行横线，叫做五线谱。五线谱中的五条横线由下 而上依次称为：第一线、第二线、第三线、第四线、第五线。线与线之间的部分叫做“间”， 由下而上依次为：第一间、第二间、第三间、第四间。</a:t>
            </a:r>
            <a:endParaRPr lang="zh-CN" altLang="en-US" dirty="0"/>
          </a:p>
        </p:txBody>
      </p:sp>
      <p:pic>
        <p:nvPicPr>
          <p:cNvPr id="4" name="图片 3" descr="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3357562"/>
            <a:ext cx="4448796" cy="200052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00041"/>
            <a:ext cx="8229600" cy="6157933"/>
          </a:xfrm>
        </p:spPr>
        <p:txBody>
          <a:bodyPr/>
          <a:lstStyle/>
          <a:p>
            <a:r>
              <a:rPr lang="zh-CN" altLang="en-US" dirty="0" smtClean="0"/>
              <a:t>五线谱的每条线和间都分别代表一定的音高。位置愈高，音也愈高；位置愈低，音也愈 低。需要记录更高或更低的音，还可以在五条横线的上方或下方临时加画短横线，这些短横 线叫加线，上方的加线叫做上加线，下方的加线叫做下加线。因加线而产生的间，叫做加间， 在五条横线上方的加间叫做上加间，下方的加间叫做下加间。 加线和加间的计算方法是：上加线和上加间由下而上计算，下加线和下加间由上而下 计算。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 descr="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4496428" cy="323895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286380" y="1428736"/>
            <a:ext cx="3143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需要注意，所加短横线不可连成长线，也不可在最后加间音符的上方或下方再加短 </a:t>
            </a:r>
          </a:p>
          <a:p>
            <a:r>
              <a:rPr lang="zh-CN" altLang="en-US" dirty="0" smtClean="0"/>
              <a:t>横线。</a:t>
            </a:r>
            <a:endParaRPr lang="zh-CN" altLang="en-US" dirty="0"/>
          </a:p>
        </p:txBody>
      </p:sp>
      <p:pic>
        <p:nvPicPr>
          <p:cNvPr id="7" name="图片 6" descr="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4143380"/>
            <a:ext cx="8411750" cy="182905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/>
          <a:lstStyle/>
          <a:p>
            <a:r>
              <a:rPr lang="zh-CN" altLang="en-US" dirty="0" smtClean="0"/>
              <a:t>三、谱号 </a:t>
            </a:r>
          </a:p>
          <a:p>
            <a:r>
              <a:rPr lang="zh-CN" altLang="en-US" dirty="0" smtClean="0"/>
              <a:t>用来确定五线谱各线或各间音高位置和音级名称的记号叫做谱号。谱号在五线谱的左 端，常用的谱号有高音谱号、低音谱号和中音谱号三种。 </a:t>
            </a:r>
          </a:p>
          <a:p>
            <a:pPr>
              <a:buNone/>
            </a:pPr>
            <a:r>
              <a:rPr lang="en-US" altLang="zh-CN" dirty="0" smtClean="0"/>
              <a:t>  1. </a:t>
            </a:r>
            <a:r>
              <a:rPr lang="zh-CN" altLang="en-US" dirty="0" smtClean="0"/>
              <a:t>高音谱号 （</a:t>
            </a:r>
            <a:r>
              <a:rPr lang="en-US" altLang="zh-CN" dirty="0" smtClean="0"/>
              <a:t>.</a:t>
            </a:r>
            <a:r>
              <a:rPr lang="zh-CN" altLang="en-US" dirty="0" smtClean="0"/>
              <a:t>） </a:t>
            </a:r>
          </a:p>
          <a:p>
            <a:pPr>
              <a:buNone/>
            </a:pPr>
            <a:r>
              <a:rPr lang="zh-CN" altLang="en-US" dirty="0" smtClean="0"/>
              <a:t>           高音谱号由拉丁字母</a:t>
            </a:r>
            <a:r>
              <a:rPr lang="en-US" altLang="zh-CN" dirty="0" smtClean="0"/>
              <a:t>G</a:t>
            </a:r>
            <a:r>
              <a:rPr lang="zh-CN" altLang="en-US" dirty="0" smtClean="0"/>
              <a:t>变化而来，也叫做</a:t>
            </a:r>
            <a:r>
              <a:rPr lang="en-US" altLang="zh-CN" dirty="0" smtClean="0"/>
              <a:t>G</a:t>
            </a:r>
            <a:r>
              <a:rPr lang="zh-CN" altLang="en-US" dirty="0" smtClean="0"/>
              <a:t>谱号。高音谱号的中心位置是在五线谱的第二 线，确定了第二线的音名为“</a:t>
            </a:r>
            <a:r>
              <a:rPr lang="en-US" altLang="zh-CN" dirty="0" smtClean="0"/>
              <a:t>G”</a:t>
            </a:r>
            <a:r>
              <a:rPr lang="zh-CN" altLang="en-US" dirty="0" smtClean="0"/>
              <a:t>。 </a:t>
            </a:r>
            <a:endParaRPr lang="zh-CN" altLang="en-US" dirty="0"/>
          </a:p>
        </p:txBody>
      </p:sp>
      <p:pic>
        <p:nvPicPr>
          <p:cNvPr id="4" name="图片 3" descr="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4429132"/>
            <a:ext cx="2838846" cy="119079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715040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  2. </a:t>
            </a:r>
            <a:r>
              <a:rPr lang="zh-CN" altLang="en-US" dirty="0" smtClean="0"/>
              <a:t>低音谱号 （</a:t>
            </a:r>
            <a:r>
              <a:rPr lang="en-US" altLang="zh-CN" dirty="0" smtClean="0"/>
              <a:t>.</a:t>
            </a:r>
            <a:r>
              <a:rPr lang="zh-CN" altLang="en-US" dirty="0" smtClean="0"/>
              <a:t>） </a:t>
            </a:r>
          </a:p>
          <a:p>
            <a:pPr>
              <a:buNone/>
            </a:pPr>
            <a:r>
              <a:rPr lang="zh-CN" altLang="en-US" dirty="0" smtClean="0"/>
              <a:t>           低音谱号由拉丁字母</a:t>
            </a:r>
            <a:r>
              <a:rPr lang="en-US" altLang="zh-CN" dirty="0" smtClean="0"/>
              <a:t>F</a:t>
            </a:r>
            <a:r>
              <a:rPr lang="zh-CN" altLang="en-US" dirty="0" smtClean="0"/>
              <a:t>变化而来，也叫做</a:t>
            </a:r>
            <a:r>
              <a:rPr lang="en-US" altLang="zh-CN" dirty="0" smtClean="0"/>
              <a:t>F</a:t>
            </a:r>
            <a:r>
              <a:rPr lang="zh-CN" altLang="en-US" dirty="0" smtClean="0"/>
              <a:t>谱号。低音谱号的中心位置是在五线谱的第四 线，确定了第四线的音名为“</a:t>
            </a:r>
            <a:r>
              <a:rPr lang="en-US" altLang="zh-CN" dirty="0" smtClean="0"/>
              <a:t>F”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3. </a:t>
            </a:r>
            <a:r>
              <a:rPr lang="zh-CN" altLang="en-US" dirty="0" smtClean="0"/>
              <a:t>中音谱号 （</a:t>
            </a:r>
            <a:r>
              <a:rPr lang="en-US" altLang="zh-CN" dirty="0" smtClean="0"/>
              <a:t>.</a:t>
            </a:r>
            <a:r>
              <a:rPr lang="zh-CN" altLang="en-US" dirty="0" smtClean="0"/>
              <a:t>） </a:t>
            </a:r>
          </a:p>
          <a:p>
            <a:pPr>
              <a:buNone/>
            </a:pPr>
            <a:r>
              <a:rPr lang="zh-CN" altLang="en-US" dirty="0" smtClean="0"/>
              <a:t>           中音谱号由拉丁字母</a:t>
            </a:r>
            <a:r>
              <a:rPr lang="en-US" altLang="zh-CN" dirty="0" smtClean="0"/>
              <a:t>C</a:t>
            </a:r>
            <a:r>
              <a:rPr lang="zh-CN" altLang="en-US" dirty="0" smtClean="0"/>
              <a:t>变化而来，也叫做</a:t>
            </a:r>
            <a:r>
              <a:rPr lang="en-US" altLang="zh-CN" dirty="0" smtClean="0"/>
              <a:t>C</a:t>
            </a:r>
            <a:r>
              <a:rPr lang="zh-CN" altLang="en-US" dirty="0" smtClean="0"/>
              <a:t>谱号。中音谱号的弧线相交处就是中央“</a:t>
            </a:r>
            <a:r>
              <a:rPr lang="en-US" altLang="zh-CN" dirty="0" smtClean="0"/>
              <a:t>C”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4" name="图片 3" descr="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2143116"/>
            <a:ext cx="2629267" cy="1028844"/>
          </a:xfrm>
          <a:prstGeom prst="rect">
            <a:avLst/>
          </a:prstGeom>
        </p:spPr>
      </p:pic>
      <p:pic>
        <p:nvPicPr>
          <p:cNvPr id="5" name="图片 4" descr="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4857760"/>
            <a:ext cx="3810532" cy="141942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/>
          <a:lstStyle/>
          <a:p>
            <a:r>
              <a:rPr lang="zh-CN" altLang="en-US" dirty="0" smtClean="0"/>
              <a:t>四、谱表 </a:t>
            </a:r>
          </a:p>
          <a:p>
            <a:pPr>
              <a:buNone/>
            </a:pPr>
            <a:r>
              <a:rPr lang="zh-CN" altLang="en-US" dirty="0" smtClean="0"/>
              <a:t>           五线谱标上谱号后就构成谱表。标有高音谱号的谱表叫做高音谱表，又称</a:t>
            </a:r>
            <a:r>
              <a:rPr lang="en-US" altLang="zh-CN" dirty="0" smtClean="0"/>
              <a:t>G</a:t>
            </a:r>
            <a:r>
              <a:rPr lang="zh-CN" altLang="en-US" dirty="0" smtClean="0"/>
              <a:t>谱表。标有 低音谱号的谱表叫做低音谱表，又称</a:t>
            </a:r>
            <a:r>
              <a:rPr lang="en-US" altLang="zh-CN" dirty="0" smtClean="0"/>
              <a:t>F</a:t>
            </a:r>
            <a:r>
              <a:rPr lang="zh-CN" altLang="en-US" dirty="0" smtClean="0"/>
              <a:t>谱表。标有中音谱号的谱表叫做中音谱表，又称</a:t>
            </a:r>
            <a:r>
              <a:rPr lang="en-US" altLang="zh-CN" dirty="0" smtClean="0"/>
              <a:t>C</a:t>
            </a:r>
            <a:r>
              <a:rPr lang="zh-CN" altLang="en-US" dirty="0" smtClean="0"/>
              <a:t>谱表。高低音谱号联合使用的谱表叫做大谱表。各谱表可单独使用，也可联合使用。 </a:t>
            </a:r>
            <a:endParaRPr lang="zh-CN" altLang="en-US" dirty="0"/>
          </a:p>
        </p:txBody>
      </p:sp>
      <p:pic>
        <p:nvPicPr>
          <p:cNvPr id="4" name="图片 3" descr="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714752"/>
            <a:ext cx="8268855" cy="262926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1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785794"/>
            <a:ext cx="7678222" cy="2343477"/>
          </a:xfrm>
        </p:spPr>
      </p:pic>
      <p:pic>
        <p:nvPicPr>
          <p:cNvPr id="5" name="图片 4" descr="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3786190"/>
            <a:ext cx="6182588" cy="240063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纸张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纸张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纸张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1572</Words>
  <PresentationFormat>全屏显示(4:3)</PresentationFormat>
  <Paragraphs>82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纸张</vt:lpstr>
      <vt:lpstr>乐理、视唱、练耳</vt:lpstr>
      <vt:lpstr>第二单元  认识记谱法、音符、休止符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乐理、视唱、练耳</dc:title>
  <dc:creator>沈吟吟</dc:creator>
  <cp:lastModifiedBy>USER-</cp:lastModifiedBy>
  <cp:revision>1</cp:revision>
  <dcterms:created xsi:type="dcterms:W3CDTF">2016-08-10T02:41:47Z</dcterms:created>
  <dcterms:modified xsi:type="dcterms:W3CDTF">2016-08-10T02:44:03Z</dcterms:modified>
</cp:coreProperties>
</file>