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标题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日期占位符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6" name="页脚占位符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2" name="内容占位符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34" name="内容占位符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内容占位符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1" name="标题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24" name="日期占位符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标题占位符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乐理、视唱、练耳</a:t>
            </a:r>
            <a:endParaRPr lang="zh-CN" altLang="en-US" dirty="0"/>
          </a:p>
        </p:txBody>
      </p:sp>
      <p:pic>
        <p:nvPicPr>
          <p:cNvPr id="4" name="Picture 2" descr="E:\k 其他\ECNUP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8992" y="5000636"/>
            <a:ext cx="317500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3714744" y="5000636"/>
            <a:ext cx="19447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华东师范大学出版社</a:t>
            </a:r>
            <a:endParaRPr lang="en-US" altLang="zh-CN" sz="1400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5524520"/>
          </a:xfrm>
        </p:spPr>
        <p:txBody>
          <a:bodyPr/>
          <a:lstStyle/>
          <a:p>
            <a:pPr algn="ctr">
              <a:buNone/>
            </a:pPr>
            <a:r>
              <a:rPr lang="zh-CN" altLang="en-US" dirty="0" smtClean="0"/>
              <a:t>第二课 什么是单音程、复音程</a:t>
            </a:r>
            <a:r>
              <a:rPr lang="zh-CN" altLang="en-US" dirty="0" smtClean="0"/>
              <a:t>、等音程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一</a:t>
            </a:r>
            <a:r>
              <a:rPr lang="zh-CN" altLang="en-US" dirty="0" smtClean="0"/>
              <a:t>、单音程和复音程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构成音程的两个音在八度（含八度）以内的音程叫做单音程。前面所讲的都是单音程。构成音程的两个音超过八度的音程叫做复音程。复音程是由单音程加上一个、两个</a:t>
            </a:r>
            <a:r>
              <a:rPr lang="zh-CN" altLang="en-US" dirty="0" smtClean="0"/>
              <a:t>、三个等纯八度而成。如：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4" name="图片 3" descr="10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3429000"/>
            <a:ext cx="6992326" cy="184333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595958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           复</a:t>
            </a:r>
            <a:r>
              <a:rPr lang="zh-CN" altLang="en-US" dirty="0" smtClean="0"/>
              <a:t>音程的度数计算应以八度加上单音程度数减去一来命名。如：隔开一个八度的三度</a:t>
            </a:r>
            <a:r>
              <a:rPr lang="zh-CN" altLang="en-US" dirty="0" smtClean="0"/>
              <a:t>复音程</a:t>
            </a:r>
            <a:r>
              <a:rPr lang="zh-CN" altLang="en-US" dirty="0" smtClean="0"/>
              <a:t>是十度（</a:t>
            </a:r>
            <a:r>
              <a:rPr lang="en-US" altLang="zh-CN" dirty="0" smtClean="0"/>
              <a:t>8+3-1=10</a:t>
            </a:r>
            <a:r>
              <a:rPr lang="zh-CN" altLang="en-US" dirty="0" smtClean="0"/>
              <a:t>）。为什么要减一呢？因为复音程中根音的高八度音作为中间环节</a:t>
            </a:r>
            <a:r>
              <a:rPr lang="zh-CN" altLang="en-US" dirty="0" smtClean="0"/>
              <a:t>，被</a:t>
            </a:r>
            <a:r>
              <a:rPr lang="zh-CN" altLang="en-US" dirty="0" smtClean="0"/>
              <a:t>计算了两次，所以应该</a:t>
            </a:r>
            <a:r>
              <a:rPr lang="zh-CN" altLang="en-US" dirty="0" smtClean="0"/>
              <a:t>减去</a:t>
            </a:r>
            <a:r>
              <a:rPr lang="zh-CN" altLang="en-US" dirty="0" smtClean="0"/>
              <a:t>一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            复</a:t>
            </a:r>
            <a:r>
              <a:rPr lang="zh-CN" altLang="en-US" dirty="0" smtClean="0"/>
              <a:t>音程的性质则与相对应的单音程性质相同。</a:t>
            </a:r>
            <a:endParaRPr lang="zh-CN" altLang="en-US" dirty="0"/>
          </a:p>
        </p:txBody>
      </p:sp>
      <p:pic>
        <p:nvPicPr>
          <p:cNvPr id="4" name="图片 3" descr="10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2214554"/>
            <a:ext cx="5401429" cy="1357322"/>
          </a:xfrm>
          <a:prstGeom prst="rect">
            <a:avLst/>
          </a:prstGeom>
        </p:spPr>
      </p:pic>
      <p:pic>
        <p:nvPicPr>
          <p:cNvPr id="5" name="图片 4" descr="10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4572008"/>
            <a:ext cx="8192752" cy="177189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38768"/>
          </a:xfrm>
        </p:spPr>
        <p:txBody>
          <a:bodyPr/>
          <a:lstStyle/>
          <a:p>
            <a:r>
              <a:rPr lang="zh-CN" altLang="en-US" dirty="0" smtClean="0"/>
              <a:t>二、等音程 </a:t>
            </a:r>
          </a:p>
          <a:p>
            <a:pPr>
              <a:buNone/>
            </a:pPr>
            <a:r>
              <a:rPr lang="zh-CN" altLang="en-US" dirty="0" smtClean="0"/>
              <a:t>           两</a:t>
            </a:r>
            <a:r>
              <a:rPr lang="zh-CN" altLang="en-US" dirty="0" smtClean="0"/>
              <a:t>个音程的音响效果相同，但记法和意义不同的两个音程，叫做等音程。等音程是</a:t>
            </a:r>
            <a:r>
              <a:rPr lang="zh-CN" altLang="en-US" dirty="0" smtClean="0"/>
              <a:t>由于等</a:t>
            </a:r>
            <a:r>
              <a:rPr lang="zh-CN" altLang="en-US" dirty="0" smtClean="0"/>
              <a:t>音变化而产生的，其特点是音数相等</a:t>
            </a:r>
            <a:r>
              <a:rPr lang="zh-CN" altLang="en-US" dirty="0" smtClean="0"/>
              <a:t>。等</a:t>
            </a:r>
            <a:r>
              <a:rPr lang="zh-CN" altLang="en-US" dirty="0" smtClean="0"/>
              <a:t>音程有两种类型</a:t>
            </a:r>
            <a:r>
              <a:rPr lang="zh-CN" altLang="en-US" dirty="0" smtClean="0"/>
              <a:t>。一</a:t>
            </a:r>
            <a:r>
              <a:rPr lang="zh-CN" altLang="en-US" dirty="0" smtClean="0"/>
              <a:t>是级数（度数）和名称相同的等音程，两个音同方向作等音变换。如：</a:t>
            </a:r>
            <a:endParaRPr lang="zh-CN" altLang="en-US" dirty="0"/>
          </a:p>
        </p:txBody>
      </p:sp>
      <p:pic>
        <p:nvPicPr>
          <p:cNvPr id="4" name="图片 3" descr="1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3357562"/>
            <a:ext cx="7429552" cy="294856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60007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zh-CN" altLang="en-US" dirty="0" smtClean="0"/>
              <a:t>第三课 什么是协和音程与不协和音程、音程的转</a:t>
            </a:r>
            <a:r>
              <a:rPr lang="zh-CN" altLang="en-US" dirty="0" smtClean="0"/>
              <a:t>位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           按照</a:t>
            </a:r>
            <a:r>
              <a:rPr lang="zh-CN" altLang="en-US" dirty="0" smtClean="0"/>
              <a:t>和声音程在听觉上所产生的印象，音程可分为协和音程与不协和音程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一</a:t>
            </a:r>
            <a:r>
              <a:rPr lang="zh-CN" altLang="en-US" dirty="0" smtClean="0"/>
              <a:t>、协和</a:t>
            </a:r>
            <a:r>
              <a:rPr lang="zh-CN" altLang="en-US" dirty="0" smtClean="0"/>
              <a:t>音程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</a:t>
            </a:r>
            <a:r>
              <a:rPr lang="en-US" altLang="zh-CN" dirty="0" smtClean="0"/>
              <a:t>          </a:t>
            </a:r>
            <a:r>
              <a:rPr lang="zh-CN" altLang="en-US" dirty="0" smtClean="0"/>
              <a:t>两个音结合起来是融合的，给人的感觉是悦耳的，叫做协和音程。属于协和音程的有：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二、不协和音程 </a:t>
            </a:r>
          </a:p>
          <a:p>
            <a:pPr>
              <a:buNone/>
            </a:pPr>
            <a:r>
              <a:rPr lang="zh-CN" altLang="en-US" dirty="0" smtClean="0"/>
              <a:t>           两</a:t>
            </a:r>
            <a:r>
              <a:rPr lang="zh-CN" altLang="en-US" dirty="0" smtClean="0"/>
              <a:t>个音结合起来是不融合的，给人的感觉是刺耳的，叫做不协和音程。属于不协和</a:t>
            </a:r>
            <a:r>
              <a:rPr lang="zh-CN" altLang="en-US" dirty="0" smtClean="0"/>
              <a:t>音程的有</a:t>
            </a:r>
            <a:r>
              <a:rPr lang="zh-CN" altLang="en-US" dirty="0" smtClean="0"/>
              <a:t>：</a:t>
            </a:r>
            <a:r>
              <a:rPr lang="zh-CN" altLang="en-US" dirty="0" smtClean="0"/>
              <a:t>小</a:t>
            </a:r>
            <a:r>
              <a:rPr lang="zh-CN" altLang="en-US" dirty="0" smtClean="0"/>
              <a:t>二度、大二度、小七度、大七度，以及所有增、减音程，倍增、倍减音程。 </a:t>
            </a:r>
            <a:endParaRPr lang="zh-CN" altLang="en-US" dirty="0"/>
          </a:p>
        </p:txBody>
      </p:sp>
      <p:pic>
        <p:nvPicPr>
          <p:cNvPr id="4" name="图片 3" descr="10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3286124"/>
            <a:ext cx="6830379" cy="100013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53082"/>
          </a:xfrm>
        </p:spPr>
        <p:txBody>
          <a:bodyPr/>
          <a:lstStyle/>
          <a:p>
            <a:r>
              <a:rPr lang="zh-CN" altLang="en-US" dirty="0" smtClean="0"/>
              <a:t>三、音程的转位 </a:t>
            </a:r>
          </a:p>
          <a:p>
            <a:pPr>
              <a:buNone/>
            </a:pPr>
            <a:r>
              <a:rPr lang="zh-CN" altLang="en-US" dirty="0" smtClean="0"/>
              <a:t>           将</a:t>
            </a:r>
            <a:r>
              <a:rPr lang="zh-CN" altLang="en-US" dirty="0" smtClean="0"/>
              <a:t>原位音程中的根音移高八度，或冠音移低八度，或同时作八度移动，将根音和冠音</a:t>
            </a:r>
            <a:r>
              <a:rPr lang="zh-CN" altLang="en-US" dirty="0" smtClean="0"/>
              <a:t>上下</a:t>
            </a:r>
            <a:r>
              <a:rPr lang="zh-CN" altLang="en-US" dirty="0" smtClean="0"/>
              <a:t>互换位置，叫做音程的转位。如</a:t>
            </a:r>
            <a:r>
              <a:rPr lang="zh-CN" altLang="en-US" dirty="0" smtClean="0"/>
              <a:t>：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音程转位后度数和性质发生下列</a:t>
            </a:r>
            <a:r>
              <a:rPr lang="zh-CN" altLang="en-US" dirty="0" smtClean="0"/>
              <a:t>变化：</a:t>
            </a:r>
            <a:endParaRPr lang="zh-CN" altLang="en-US" dirty="0"/>
          </a:p>
        </p:txBody>
      </p:sp>
      <p:pic>
        <p:nvPicPr>
          <p:cNvPr id="4" name="图片 3" descr="1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2357430"/>
            <a:ext cx="8183118" cy="201958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 descr="109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571480"/>
            <a:ext cx="8229600" cy="2948187"/>
          </a:xfrm>
        </p:spPr>
      </p:pic>
      <p:pic>
        <p:nvPicPr>
          <p:cNvPr id="6" name="图片 5" descr="11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4000504"/>
            <a:ext cx="8564260" cy="1305107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24454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           复</a:t>
            </a:r>
            <a:r>
              <a:rPr lang="zh-CN" altLang="en-US" dirty="0" smtClean="0"/>
              <a:t>音程转位时，常可以先化作相应的单音程。如：大十度先化作大三度，转位后成小六度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            增八度</a:t>
            </a:r>
            <a:r>
              <a:rPr lang="zh-CN" altLang="en-US" dirty="0" smtClean="0"/>
              <a:t>可先化作增一度，转位后成减八度。</a:t>
            </a:r>
            <a:endParaRPr lang="zh-CN" altLang="en-US" dirty="0"/>
          </a:p>
        </p:txBody>
      </p:sp>
      <p:pic>
        <p:nvPicPr>
          <p:cNvPr id="4" name="图片 3" descr="1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2071678"/>
            <a:ext cx="5353798" cy="1714512"/>
          </a:xfrm>
          <a:prstGeom prst="rect">
            <a:avLst/>
          </a:prstGeom>
        </p:spPr>
      </p:pic>
      <p:pic>
        <p:nvPicPr>
          <p:cNvPr id="5" name="图片 4" descr="11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232" y="4500570"/>
            <a:ext cx="5296640" cy="150019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zh-CN" altLang="en-US" dirty="0" smtClean="0"/>
              <a:t>  第一课 什么是音程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一、音程 </a:t>
            </a:r>
          </a:p>
          <a:p>
            <a:pPr>
              <a:buNone/>
            </a:pPr>
            <a:r>
              <a:rPr lang="zh-CN" altLang="en-US" dirty="0" smtClean="0"/>
              <a:t>          音程</a:t>
            </a:r>
            <a:r>
              <a:rPr lang="zh-CN" altLang="en-US" dirty="0" smtClean="0"/>
              <a:t>是指两个乐音之间的高低距离（或相互关系）。音程是构成旋律的基础，也是</a:t>
            </a:r>
            <a:r>
              <a:rPr lang="zh-CN" altLang="en-US" dirty="0" smtClean="0"/>
              <a:t>构成和弦</a:t>
            </a:r>
            <a:r>
              <a:rPr lang="zh-CN" altLang="en-US" dirty="0" smtClean="0"/>
              <a:t>的基本</a:t>
            </a:r>
            <a:r>
              <a:rPr lang="zh-CN" altLang="en-US" dirty="0" smtClean="0"/>
              <a:t>材料</a:t>
            </a:r>
            <a:r>
              <a:rPr lang="zh-CN" altLang="en-US" dirty="0" smtClean="0"/>
              <a:t>。</a:t>
            </a:r>
            <a:r>
              <a:rPr lang="zh-CN" altLang="en-US" dirty="0" smtClean="0"/>
              <a:t>音程</a:t>
            </a:r>
            <a:r>
              <a:rPr lang="zh-CN" altLang="en-US" dirty="0" smtClean="0"/>
              <a:t>中上面的音叫做冠音，下面的音叫做根音。 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第五单元   认识音程</a:t>
            </a:r>
            <a:endParaRPr lang="zh-CN" altLang="en-US" dirty="0"/>
          </a:p>
        </p:txBody>
      </p:sp>
      <p:pic>
        <p:nvPicPr>
          <p:cNvPr id="5" name="图片 4" descr="9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64" y="4286256"/>
            <a:ext cx="2686425" cy="137179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500834"/>
          </a:xfrm>
        </p:spPr>
        <p:txBody>
          <a:bodyPr>
            <a:normAutofit fontScale="92500"/>
          </a:bodyPr>
          <a:lstStyle/>
          <a:p>
            <a:r>
              <a:rPr lang="zh-CN" altLang="en-US" dirty="0" smtClean="0"/>
              <a:t>二、旋律音程 </a:t>
            </a:r>
          </a:p>
          <a:p>
            <a:pPr>
              <a:buNone/>
            </a:pPr>
            <a:r>
              <a:rPr lang="zh-CN" altLang="en-US" dirty="0" smtClean="0"/>
              <a:t>           构成</a:t>
            </a:r>
            <a:r>
              <a:rPr lang="zh-CN" altLang="en-US" dirty="0" smtClean="0"/>
              <a:t>音程的两个音先后发出音响，叫做旋律音程。旋律音程依照其进行方向分为</a:t>
            </a:r>
            <a:r>
              <a:rPr lang="zh-CN" altLang="en-US" dirty="0" smtClean="0"/>
              <a:t>上行下行、平行三种。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           书写</a:t>
            </a:r>
            <a:r>
              <a:rPr lang="zh-CN" altLang="en-US" dirty="0" smtClean="0"/>
              <a:t>旋律音程时，应根据发音的先后次序，两音前后分开。 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三、和声音程 </a:t>
            </a:r>
          </a:p>
          <a:p>
            <a:pPr>
              <a:buNone/>
            </a:pPr>
            <a:r>
              <a:rPr lang="zh-CN" altLang="en-US" dirty="0" smtClean="0"/>
              <a:t>           构成</a:t>
            </a:r>
            <a:r>
              <a:rPr lang="zh-CN" altLang="en-US" dirty="0" smtClean="0"/>
              <a:t>音程的两个音同时发出音响，叫做和声音程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           书写</a:t>
            </a:r>
            <a:r>
              <a:rPr lang="zh-CN" altLang="en-US" dirty="0" smtClean="0"/>
              <a:t>和声音程时，要将两个音上下对齐，但二度和声音程要错开，下面的音写在</a:t>
            </a:r>
            <a:r>
              <a:rPr lang="zh-CN" altLang="en-US" dirty="0" smtClean="0"/>
              <a:t>左边</a:t>
            </a:r>
            <a:r>
              <a:rPr lang="zh-CN" altLang="en-US" dirty="0" smtClean="0"/>
              <a:t>，</a:t>
            </a:r>
            <a:r>
              <a:rPr lang="zh-CN" altLang="en-US" dirty="0" smtClean="0"/>
              <a:t>上面</a:t>
            </a:r>
            <a:r>
              <a:rPr lang="zh-CN" altLang="en-US" dirty="0" smtClean="0"/>
              <a:t>的音写在右边，两个音紧靠在一起，一度和声音程要前后紧挨着。 </a:t>
            </a:r>
            <a:endParaRPr lang="zh-CN" altLang="en-US" dirty="0"/>
          </a:p>
        </p:txBody>
      </p:sp>
      <p:pic>
        <p:nvPicPr>
          <p:cNvPr id="4" name="图片 3" descr="9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1571612"/>
            <a:ext cx="5687219" cy="1371792"/>
          </a:xfrm>
          <a:prstGeom prst="rect">
            <a:avLst/>
          </a:prstGeom>
        </p:spPr>
      </p:pic>
      <p:pic>
        <p:nvPicPr>
          <p:cNvPr id="5" name="图片 4" descr="9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4572008"/>
            <a:ext cx="5563377" cy="95263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929354"/>
          </a:xfrm>
        </p:spPr>
        <p:txBody>
          <a:bodyPr/>
          <a:lstStyle/>
          <a:p>
            <a:r>
              <a:rPr lang="zh-CN" altLang="en-US" dirty="0" smtClean="0"/>
              <a:t>四、音程的度数和音数 </a:t>
            </a:r>
          </a:p>
          <a:p>
            <a:r>
              <a:rPr lang="en-US" altLang="zh-CN" dirty="0" smtClean="0"/>
              <a:t>1. </a:t>
            </a:r>
            <a:r>
              <a:rPr lang="zh-CN" altLang="en-US" dirty="0" smtClean="0"/>
              <a:t>音程的度数 </a:t>
            </a:r>
          </a:p>
          <a:p>
            <a:pPr>
              <a:buNone/>
            </a:pPr>
            <a:r>
              <a:rPr lang="zh-CN" altLang="en-US" dirty="0" smtClean="0"/>
              <a:t>           构成</a:t>
            </a:r>
            <a:r>
              <a:rPr lang="zh-CN" altLang="en-US" dirty="0" smtClean="0"/>
              <a:t>音程的两音。在音列中所包含音级的数目</a:t>
            </a:r>
            <a:r>
              <a:rPr lang="en-US" altLang="zh-CN" dirty="0" smtClean="0"/>
              <a:t>,</a:t>
            </a:r>
            <a:r>
              <a:rPr lang="zh-CN" altLang="en-US" dirty="0" smtClean="0"/>
              <a:t>即在五线谱上所包含线与间的数目，</a:t>
            </a:r>
            <a:r>
              <a:rPr lang="zh-CN" altLang="en-US" dirty="0" smtClean="0"/>
              <a:t>叫做音程</a:t>
            </a:r>
            <a:r>
              <a:rPr lang="zh-CN" altLang="en-US" dirty="0" smtClean="0"/>
              <a:t>的度数。包含一个音级称为一度，包含两个音级称为二度，其余依次类推。</a:t>
            </a:r>
            <a:endParaRPr lang="zh-CN" altLang="en-US" dirty="0"/>
          </a:p>
        </p:txBody>
      </p:sp>
      <p:pic>
        <p:nvPicPr>
          <p:cNvPr id="4" name="图片 3" descr="9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3286124"/>
            <a:ext cx="8215370" cy="262449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215106"/>
          </a:xfrm>
        </p:spPr>
        <p:txBody>
          <a:bodyPr>
            <a:normAutofit lnSpcReduction="10000"/>
          </a:bodyPr>
          <a:lstStyle/>
          <a:p>
            <a:r>
              <a:rPr lang="en-US" altLang="zh-CN" dirty="0" smtClean="0"/>
              <a:t>2. </a:t>
            </a:r>
            <a:r>
              <a:rPr lang="zh-CN" altLang="en-US" dirty="0" smtClean="0"/>
              <a:t>音程的音数 </a:t>
            </a:r>
          </a:p>
          <a:p>
            <a:pPr>
              <a:buNone/>
            </a:pPr>
            <a:r>
              <a:rPr lang="zh-CN" altLang="en-US" dirty="0" smtClean="0"/>
              <a:t>           构成</a:t>
            </a:r>
            <a:r>
              <a:rPr lang="zh-CN" altLang="en-US" dirty="0" smtClean="0"/>
              <a:t>音程的两音之间所包含的全音或半音的数目多少，叫做音程的音数。音数用整数</a:t>
            </a:r>
            <a:r>
              <a:rPr lang="zh-CN" altLang="en-US" dirty="0" smtClean="0"/>
              <a:t>、分数</a:t>
            </a:r>
            <a:r>
              <a:rPr lang="zh-CN" altLang="en-US" dirty="0" smtClean="0"/>
              <a:t>和带分数来表示。全音用</a:t>
            </a:r>
            <a:r>
              <a:rPr lang="en-US" altLang="zh-CN" dirty="0" smtClean="0"/>
              <a:t>1</a:t>
            </a:r>
            <a:r>
              <a:rPr lang="zh-CN" altLang="en-US" dirty="0" smtClean="0"/>
              <a:t>、半音用 泳、一全一半用 氨泳 来表示，依此类推。音数对</a:t>
            </a:r>
            <a:r>
              <a:rPr lang="zh-CN" altLang="en-US" dirty="0" smtClean="0"/>
              <a:t>确定音程</a:t>
            </a:r>
            <a:r>
              <a:rPr lang="zh-CN" altLang="en-US" dirty="0" smtClean="0"/>
              <a:t>的性质、划分音程的种类有着直接的关系。在度数相同的音程中，由于所包含的音数</a:t>
            </a:r>
            <a:r>
              <a:rPr lang="zh-CN" altLang="en-US" dirty="0" smtClean="0"/>
              <a:t>不同</a:t>
            </a:r>
            <a:r>
              <a:rPr lang="zh-CN" altLang="en-US" dirty="0" smtClean="0"/>
              <a:t>，音程的性质就不同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            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            从</a:t>
            </a:r>
            <a:r>
              <a:rPr lang="zh-CN" altLang="en-US" dirty="0" smtClean="0"/>
              <a:t>上例可见，音程的音数决定音程的性质。音程的性质按照音程包含的音数分别以</a:t>
            </a:r>
            <a:r>
              <a:rPr lang="zh-CN" altLang="en-US" dirty="0" smtClean="0"/>
              <a:t>大小</a:t>
            </a:r>
            <a:r>
              <a:rPr lang="zh-CN" altLang="en-US" dirty="0" smtClean="0"/>
              <a:t>、纯、增、减、倍增、倍减等</a:t>
            </a:r>
            <a:r>
              <a:rPr lang="zh-CN" altLang="en-US" dirty="0" smtClean="0"/>
              <a:t>表示计算</a:t>
            </a:r>
            <a:r>
              <a:rPr lang="zh-CN" altLang="en-US" dirty="0" smtClean="0"/>
              <a:t>音程，除根据两音之间所包含的音级数来确定音程的度数外，同时还要根据两</a:t>
            </a:r>
            <a:r>
              <a:rPr lang="zh-CN" altLang="en-US" dirty="0" smtClean="0"/>
              <a:t>音间</a:t>
            </a:r>
            <a:r>
              <a:rPr lang="zh-CN" altLang="en-US" dirty="0" smtClean="0"/>
              <a:t>所包含的音数（即实际音高距离）来确定音程的大、小、纯、增、减等不同的性质。 </a:t>
            </a:r>
            <a:endParaRPr lang="zh-CN" altLang="en-US" dirty="0"/>
          </a:p>
        </p:txBody>
      </p:sp>
      <p:pic>
        <p:nvPicPr>
          <p:cNvPr id="4" name="图片 3" descr="9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3000372"/>
            <a:ext cx="5630061" cy="114300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72230"/>
          </a:xfrm>
        </p:spPr>
        <p:txBody>
          <a:bodyPr/>
          <a:lstStyle/>
          <a:p>
            <a:r>
              <a:rPr lang="zh-CN" altLang="en-US" dirty="0" smtClean="0"/>
              <a:t>五、自然音程 </a:t>
            </a:r>
          </a:p>
          <a:p>
            <a:pPr>
              <a:buNone/>
            </a:pPr>
            <a:r>
              <a:rPr lang="zh-CN" altLang="en-US" dirty="0" smtClean="0"/>
              <a:t>           在</a:t>
            </a:r>
            <a:r>
              <a:rPr lang="zh-CN" altLang="en-US" dirty="0" smtClean="0"/>
              <a:t>自然调式的七个音级之间，任何两个音级构成的音程叫做自然音程。自然音程按</a:t>
            </a:r>
            <a:r>
              <a:rPr lang="zh-CN" altLang="en-US" dirty="0" smtClean="0"/>
              <a:t>度数和</a:t>
            </a:r>
            <a:r>
              <a:rPr lang="zh-CN" altLang="en-US" dirty="0" smtClean="0"/>
              <a:t>音数的差别可划分为十四种，它们是纯一度、小二度、大二度、小三度、大三度、纯四度</a:t>
            </a:r>
            <a:r>
              <a:rPr lang="zh-CN" altLang="en-US" dirty="0" smtClean="0"/>
              <a:t>、增</a:t>
            </a:r>
            <a:r>
              <a:rPr lang="zh-CN" altLang="en-US" dirty="0" smtClean="0"/>
              <a:t>四度、减五度、纯五度、小六度、大六度、小七度、大七度、纯八度。</a:t>
            </a:r>
            <a:endParaRPr lang="zh-CN" altLang="en-US" dirty="0"/>
          </a:p>
        </p:txBody>
      </p:sp>
      <p:pic>
        <p:nvPicPr>
          <p:cNvPr id="4" name="图片 3" descr="9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3000372"/>
            <a:ext cx="8007036" cy="334378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500726"/>
          </a:xfrm>
        </p:spPr>
        <p:txBody>
          <a:bodyPr/>
          <a:lstStyle/>
          <a:p>
            <a:r>
              <a:rPr lang="zh-CN" altLang="en-US" dirty="0" smtClean="0"/>
              <a:t>六、变化音程 </a:t>
            </a:r>
          </a:p>
          <a:p>
            <a:pPr>
              <a:buNone/>
            </a:pPr>
            <a:r>
              <a:rPr lang="zh-CN" altLang="en-US" dirty="0" smtClean="0"/>
              <a:t> </a:t>
            </a:r>
            <a:r>
              <a:rPr lang="zh-CN" altLang="en-US" dirty="0" smtClean="0"/>
              <a:t>          变化</a:t>
            </a:r>
            <a:r>
              <a:rPr lang="zh-CN" altLang="en-US" dirty="0" smtClean="0"/>
              <a:t>音程是由自然音程变化而来的。是将自然音程的两个音或其中一个音升高或</a:t>
            </a:r>
            <a:r>
              <a:rPr lang="zh-CN" altLang="en-US" dirty="0" smtClean="0"/>
              <a:t>降低半音</a:t>
            </a:r>
            <a:r>
              <a:rPr lang="zh-CN" altLang="en-US" dirty="0" smtClean="0"/>
              <a:t>或全音，使其增加或减少音数而来的音程。一切增减音程（增四度、减五度除外）和</a:t>
            </a:r>
            <a:r>
              <a:rPr lang="zh-CN" altLang="en-US" dirty="0" smtClean="0"/>
              <a:t>倍增</a:t>
            </a:r>
            <a:r>
              <a:rPr lang="zh-CN" altLang="en-US" dirty="0" smtClean="0"/>
              <a:t>、倍减音程，都叫变化音程。</a:t>
            </a:r>
            <a:endParaRPr lang="zh-CN" altLang="en-US" dirty="0"/>
          </a:p>
        </p:txBody>
      </p:sp>
      <p:pic>
        <p:nvPicPr>
          <p:cNvPr id="4" name="图片 3" descr="1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3857628"/>
            <a:ext cx="7858180" cy="198147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6429420"/>
          </a:xfrm>
        </p:spPr>
        <p:txBody>
          <a:bodyPr/>
          <a:lstStyle/>
          <a:p>
            <a:r>
              <a:rPr lang="zh-CN" altLang="en-US" dirty="0" smtClean="0"/>
              <a:t>        将</a:t>
            </a:r>
            <a:r>
              <a:rPr lang="zh-CN" altLang="en-US" dirty="0" smtClean="0"/>
              <a:t>音程中的冠音升高或将音程中的根音降低，可使音程中的音数增加，音程扩大。</a:t>
            </a:r>
            <a:r>
              <a:rPr lang="zh-CN" altLang="en-US" dirty="0" smtClean="0"/>
              <a:t>反之将</a:t>
            </a:r>
            <a:r>
              <a:rPr lang="zh-CN" altLang="en-US" dirty="0" smtClean="0"/>
              <a:t>音程中的冠音降低或将音程中的根音升高，则可使音程中的音数减少，音程缩小</a:t>
            </a:r>
            <a:r>
              <a:rPr lang="zh-CN" altLang="en-US" dirty="0" smtClean="0"/>
              <a:t>。音程</a:t>
            </a:r>
            <a:r>
              <a:rPr lang="zh-CN" altLang="en-US" dirty="0" smtClean="0"/>
              <a:t>的扩大与缩小只改变音程的音数和性质，而不改变音程的度数</a:t>
            </a:r>
            <a:r>
              <a:rPr lang="zh-CN" altLang="en-US" dirty="0" smtClean="0"/>
              <a:t>。小</a:t>
            </a:r>
            <a:r>
              <a:rPr lang="zh-CN" altLang="en-US" dirty="0" smtClean="0"/>
              <a:t>音程增加半音，成为大音程。大音程减少半倍，成为小音程。大音程和纯音程增加</a:t>
            </a:r>
            <a:r>
              <a:rPr lang="zh-CN" altLang="en-US" dirty="0" smtClean="0"/>
              <a:t>半音</a:t>
            </a:r>
            <a:r>
              <a:rPr lang="zh-CN" altLang="en-US" dirty="0" smtClean="0"/>
              <a:t>，成为增音程。小音程和纯音程减少半音，成为减音程。但没有减一度，因为纯一度</a:t>
            </a:r>
            <a:r>
              <a:rPr lang="zh-CN" altLang="en-US" dirty="0" smtClean="0"/>
              <a:t>音程音</a:t>
            </a:r>
            <a:r>
              <a:rPr lang="zh-CN" altLang="en-US" dirty="0" smtClean="0"/>
              <a:t>数为零，纯一度音程不管作任何变动，都只能使音程的音数增加，成为增一度</a:t>
            </a:r>
            <a:r>
              <a:rPr lang="zh-CN" altLang="en-US" dirty="0" smtClean="0"/>
              <a:t>。如：</a:t>
            </a:r>
            <a:endParaRPr lang="zh-CN" altLang="en-US" dirty="0"/>
          </a:p>
        </p:txBody>
      </p:sp>
      <p:pic>
        <p:nvPicPr>
          <p:cNvPr id="4" name="图片 3" descr="1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4500570"/>
            <a:ext cx="5668166" cy="141942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38768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 </a:t>
            </a:r>
            <a:r>
              <a:rPr lang="zh-CN" altLang="en-US" dirty="0" smtClean="0"/>
              <a:t>          增</a:t>
            </a:r>
            <a:r>
              <a:rPr lang="zh-CN" altLang="en-US" dirty="0" smtClean="0"/>
              <a:t>音程再增加半音，成为倍增音程</a:t>
            </a:r>
            <a:r>
              <a:rPr lang="zh-CN" altLang="en-US" dirty="0" smtClean="0"/>
              <a:t>。减</a:t>
            </a:r>
            <a:r>
              <a:rPr lang="zh-CN" altLang="en-US" dirty="0" smtClean="0"/>
              <a:t>音程再减少半音，成为倍减音程</a:t>
            </a:r>
            <a:r>
              <a:rPr lang="zh-CN" altLang="en-US" dirty="0" smtClean="0"/>
              <a:t>。现</a:t>
            </a:r>
            <a:r>
              <a:rPr lang="zh-CN" altLang="en-US" dirty="0" smtClean="0"/>
              <a:t>将度数相同而音数不同的各种音程的相互关系列图如下：</a:t>
            </a:r>
            <a:endParaRPr lang="zh-CN" altLang="en-US" dirty="0"/>
          </a:p>
        </p:txBody>
      </p:sp>
      <p:pic>
        <p:nvPicPr>
          <p:cNvPr id="4" name="图片 3" descr="1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571744"/>
            <a:ext cx="8143932" cy="3248479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纸张">
  <a:themeElements>
    <a:clrScheme name="纸张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纸张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纸张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1304</Words>
  <PresentationFormat>全屏显示(4:3)</PresentationFormat>
  <Paragraphs>68</Paragraphs>
  <Slides>16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纸张</vt:lpstr>
      <vt:lpstr>乐理、视唱、练耳</vt:lpstr>
      <vt:lpstr>第五单元   认识音程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乐理、视唱、练耳</dc:title>
  <dc:creator>沈吟吟</dc:creator>
  <cp:lastModifiedBy>USER-</cp:lastModifiedBy>
  <cp:revision>1</cp:revision>
  <dcterms:created xsi:type="dcterms:W3CDTF">2016-08-10T02:50:46Z</dcterms:created>
  <dcterms:modified xsi:type="dcterms:W3CDTF">2016-08-10T02:56:28Z</dcterms:modified>
</cp:coreProperties>
</file>