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标题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2" name="内容占位符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4" name="内容占位符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内容占位符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乐理、视唱、练耳</a:t>
            </a:r>
            <a:endParaRPr lang="zh-CN" altLang="en-US" dirty="0"/>
          </a:p>
        </p:txBody>
      </p:sp>
      <p:pic>
        <p:nvPicPr>
          <p:cNvPr id="4" name="Picture 2" descr="E:\k 其他\ECNUP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5000636"/>
            <a:ext cx="3175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714744" y="5000636"/>
            <a:ext cx="1944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华东师范大学出版社</a:t>
            </a:r>
            <a:endParaRPr lang="en-US" altLang="zh-CN" sz="14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10272"/>
          </a:xfrm>
        </p:spPr>
        <p:txBody>
          <a:bodyPr/>
          <a:lstStyle/>
          <a:p>
            <a:r>
              <a:rPr lang="zh-CN" altLang="en-US" dirty="0" smtClean="0"/>
              <a:t>音的分组和键盘图示意如下</a:t>
            </a:r>
            <a:endParaRPr lang="zh-CN" altLang="en-US" dirty="0"/>
          </a:p>
        </p:txBody>
      </p:sp>
      <p:pic>
        <p:nvPicPr>
          <p:cNvPr id="4" name="图片 3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85794"/>
            <a:ext cx="7858180" cy="54344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zh-CN" altLang="en-US" dirty="0" smtClean="0"/>
              <a:t>第二课 认识十二一、十二平均律 </a:t>
            </a:r>
          </a:p>
          <a:p>
            <a:pPr>
              <a:buNone/>
            </a:pPr>
            <a:r>
              <a:rPr lang="zh-CN" altLang="en-US" dirty="0" smtClean="0"/>
              <a:t>           十二平均律是指将纯八度分成十二个频率比值均等（半音）的音律。十二平均律早在 古代希腊便有人提出了，但并未加以科学的计算。世界上最早是由我国明朝律学家朱载堉在 </a:t>
            </a:r>
            <a:r>
              <a:rPr lang="en-US" altLang="zh-CN" dirty="0" smtClean="0"/>
              <a:t>1584</a:t>
            </a:r>
            <a:r>
              <a:rPr lang="zh-CN" altLang="en-US" dirty="0" smtClean="0"/>
              <a:t>年通过数学计算来制订十二平均律的。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二、半音、全音 </a:t>
            </a:r>
          </a:p>
          <a:p>
            <a:pPr>
              <a:buNone/>
            </a:pPr>
            <a:r>
              <a:rPr lang="en-US" altLang="zh-CN" dirty="0" smtClean="0"/>
              <a:t>  1. </a:t>
            </a:r>
            <a:r>
              <a:rPr lang="zh-CN" altLang="en-US" dirty="0" smtClean="0"/>
              <a:t>半音 </a:t>
            </a:r>
          </a:p>
          <a:p>
            <a:pPr>
              <a:buNone/>
            </a:pPr>
            <a:r>
              <a:rPr lang="zh-CN" altLang="en-US" dirty="0" smtClean="0"/>
              <a:t>           十二平均律组织中最小的音高距离是半音。在键盘乐器上，相邻的两个键（包括黑键） 之间的音高距离就是半音。如：</a:t>
            </a:r>
            <a:r>
              <a:rPr lang="en-US" altLang="zh-CN" dirty="0" smtClean="0"/>
              <a:t>E—F</a:t>
            </a:r>
            <a:r>
              <a:rPr lang="zh-CN" altLang="en-US" dirty="0" smtClean="0"/>
              <a:t>（</a:t>
            </a:r>
            <a:r>
              <a:rPr lang="en-US" altLang="zh-CN" dirty="0" smtClean="0"/>
              <a:t>mi—</a:t>
            </a:r>
            <a:r>
              <a:rPr lang="en-US" altLang="zh-CN" dirty="0" err="1" smtClean="0"/>
              <a:t>fa</a:t>
            </a:r>
            <a:r>
              <a:rPr lang="zh-CN" altLang="en-US" dirty="0" smtClean="0"/>
              <a:t>）、</a:t>
            </a:r>
            <a:r>
              <a:rPr lang="en-US" altLang="zh-CN" dirty="0" smtClean="0"/>
              <a:t>B—C</a:t>
            </a:r>
            <a:r>
              <a:rPr lang="zh-CN" altLang="en-US" dirty="0" smtClean="0"/>
              <a:t>（</a:t>
            </a:r>
            <a:r>
              <a:rPr lang="en-US" altLang="zh-CN" dirty="0" err="1" smtClean="0"/>
              <a:t>si</a:t>
            </a:r>
            <a:r>
              <a:rPr lang="en-US" altLang="zh-CN" dirty="0" smtClean="0"/>
              <a:t>—do</a:t>
            </a:r>
            <a:r>
              <a:rPr lang="zh-CN" altLang="en-US" dirty="0" smtClean="0"/>
              <a:t>）、</a:t>
            </a:r>
            <a:r>
              <a:rPr lang="en-US" altLang="zh-CN" dirty="0" smtClean="0"/>
              <a:t>C—</a:t>
            </a:r>
            <a:r>
              <a:rPr lang="zh-CN" altLang="en-US" dirty="0" smtClean="0"/>
              <a:t>左</a:t>
            </a:r>
            <a:r>
              <a:rPr lang="en-US" altLang="zh-CN" dirty="0" smtClean="0"/>
              <a:t>C</a:t>
            </a:r>
            <a:r>
              <a:rPr lang="zh-CN" altLang="en-US" dirty="0" smtClean="0"/>
              <a:t>（</a:t>
            </a:r>
            <a:r>
              <a:rPr lang="en-US" altLang="zh-CN" dirty="0" smtClean="0"/>
              <a:t>do—</a:t>
            </a:r>
            <a:r>
              <a:rPr lang="zh-CN" altLang="en-US" dirty="0" smtClean="0"/>
              <a:t>左</a:t>
            </a:r>
            <a:r>
              <a:rPr lang="en-US" altLang="zh-CN" dirty="0" smtClean="0"/>
              <a:t>do</a:t>
            </a:r>
            <a:r>
              <a:rPr lang="zh-CN" altLang="en-US" dirty="0" smtClean="0"/>
              <a:t>）、遵</a:t>
            </a:r>
            <a:r>
              <a:rPr lang="en-US" altLang="zh-CN" dirty="0" smtClean="0"/>
              <a:t>E—E</a:t>
            </a:r>
            <a:r>
              <a:rPr lang="zh-CN" altLang="en-US" dirty="0" smtClean="0"/>
              <a:t>（遵</a:t>
            </a:r>
            <a:r>
              <a:rPr lang="en-US" altLang="zh-CN" dirty="0" smtClean="0"/>
              <a:t>mi—mi</a:t>
            </a:r>
            <a:r>
              <a:rPr lang="zh-CN" altLang="en-US" dirty="0" smtClean="0"/>
              <a:t>）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每个八度中都有十二个半音。 </a:t>
            </a:r>
          </a:p>
          <a:p>
            <a:pPr>
              <a:buNone/>
            </a:pPr>
            <a:r>
              <a:rPr lang="en-US" altLang="zh-CN" dirty="0" smtClean="0"/>
              <a:t>  2. </a:t>
            </a:r>
            <a:r>
              <a:rPr lang="zh-CN" altLang="en-US" dirty="0" smtClean="0"/>
              <a:t>全音 </a:t>
            </a:r>
          </a:p>
          <a:p>
            <a:pPr>
              <a:buNone/>
            </a:pPr>
            <a:r>
              <a:rPr lang="zh-CN" altLang="en-US" dirty="0" smtClean="0"/>
              <a:t>           两音之间的距离等于两个半音的叫做全音。在音列的基本音级中间，除了</a:t>
            </a:r>
            <a:r>
              <a:rPr lang="en-US" altLang="zh-CN" dirty="0" smtClean="0"/>
              <a:t>E—F</a:t>
            </a:r>
            <a:r>
              <a:rPr lang="zh-CN" altLang="en-US" dirty="0" smtClean="0"/>
              <a:t>（</a:t>
            </a:r>
            <a:r>
              <a:rPr lang="en-US" altLang="zh-CN" dirty="0" smtClean="0"/>
              <a:t>mi— </a:t>
            </a:r>
            <a:r>
              <a:rPr lang="en-US" altLang="zh-CN" dirty="0" err="1" smtClean="0"/>
              <a:t>fa</a:t>
            </a:r>
            <a:r>
              <a:rPr lang="zh-CN" altLang="en-US" dirty="0" smtClean="0"/>
              <a:t>）、</a:t>
            </a:r>
            <a:r>
              <a:rPr lang="en-US" altLang="zh-CN" dirty="0" smtClean="0"/>
              <a:t>B—C</a:t>
            </a:r>
            <a:r>
              <a:rPr lang="zh-CN" altLang="en-US" dirty="0" smtClean="0"/>
              <a:t>（</a:t>
            </a:r>
            <a:r>
              <a:rPr lang="en-US" altLang="zh-CN" dirty="0" err="1" smtClean="0"/>
              <a:t>si</a:t>
            </a:r>
            <a:r>
              <a:rPr lang="en-US" altLang="zh-CN" dirty="0" smtClean="0"/>
              <a:t>—do</a:t>
            </a:r>
            <a:r>
              <a:rPr lang="zh-CN" altLang="en-US" dirty="0" smtClean="0"/>
              <a:t>）是半音外，其余相邻两音之间的距离都是全音。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071546"/>
            <a:ext cx="4439270" cy="2695951"/>
          </a:xfrm>
        </p:spPr>
      </p:pic>
      <p:sp>
        <p:nvSpPr>
          <p:cNvPr id="5" name="矩形 4"/>
          <p:cNvSpPr/>
          <p:nvPr/>
        </p:nvSpPr>
        <p:spPr>
          <a:xfrm>
            <a:off x="2000232" y="4143380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注：上图中的“∧”“∨”表示半音，“ ”表示全音。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 fontScale="77500" lnSpcReduction="20000"/>
          </a:bodyPr>
          <a:lstStyle/>
          <a:p>
            <a:r>
              <a:rPr lang="zh-CN" altLang="en-US" dirty="0" smtClean="0"/>
              <a:t>三、自然音与变化音 </a:t>
            </a:r>
          </a:p>
          <a:p>
            <a:r>
              <a:rPr lang="en-US" altLang="zh-CN" dirty="0" smtClean="0"/>
              <a:t>1. </a:t>
            </a:r>
            <a:r>
              <a:rPr lang="zh-CN" altLang="en-US" dirty="0" smtClean="0"/>
              <a:t>自然音：自然半音和自然全音 </a:t>
            </a:r>
          </a:p>
          <a:p>
            <a:r>
              <a:rPr lang="zh-CN" altLang="en-US" dirty="0" smtClean="0"/>
              <a:t>由相邻的两音级（或不同音名）所构成的半音与全音</a:t>
            </a:r>
            <a:r>
              <a:rPr lang="en-US" altLang="zh-CN" dirty="0" smtClean="0"/>
              <a:t>,</a:t>
            </a:r>
            <a:r>
              <a:rPr lang="zh-CN" altLang="en-US" dirty="0" smtClean="0"/>
              <a:t>分别叫做自然半音和自然全音。 </a:t>
            </a:r>
          </a:p>
          <a:p>
            <a:r>
              <a:rPr lang="zh-CN" altLang="en-US" dirty="0" smtClean="0"/>
              <a:t>如：</a:t>
            </a:r>
            <a:r>
              <a:rPr lang="en-US" altLang="zh-CN" dirty="0" smtClean="0"/>
              <a:t>E—F</a:t>
            </a:r>
            <a:r>
              <a:rPr lang="zh-CN" altLang="en-US" dirty="0" smtClean="0"/>
              <a:t>（</a:t>
            </a:r>
            <a:r>
              <a:rPr lang="en-US" altLang="zh-CN" dirty="0" smtClean="0"/>
              <a:t>mi—</a:t>
            </a:r>
            <a:r>
              <a:rPr lang="en-US" altLang="zh-CN" dirty="0" err="1" smtClean="0"/>
              <a:t>fa</a:t>
            </a:r>
            <a:r>
              <a:rPr lang="zh-CN" altLang="en-US" dirty="0" smtClean="0"/>
              <a:t>）、</a:t>
            </a:r>
            <a:r>
              <a:rPr lang="en-US" altLang="zh-CN" dirty="0" smtClean="0"/>
              <a:t>B—C</a:t>
            </a:r>
            <a:r>
              <a:rPr lang="zh-CN" altLang="en-US" dirty="0" smtClean="0"/>
              <a:t>（</a:t>
            </a:r>
            <a:r>
              <a:rPr lang="en-US" altLang="zh-CN" dirty="0" err="1" smtClean="0"/>
              <a:t>si</a:t>
            </a:r>
            <a:r>
              <a:rPr lang="en-US" altLang="zh-CN" dirty="0" smtClean="0"/>
              <a:t>—do</a:t>
            </a:r>
            <a:r>
              <a:rPr lang="zh-CN" altLang="en-US" dirty="0" smtClean="0"/>
              <a:t>）、左</a:t>
            </a:r>
            <a:r>
              <a:rPr lang="en-US" altLang="zh-CN" dirty="0" smtClean="0"/>
              <a:t>F—G</a:t>
            </a:r>
            <a:r>
              <a:rPr lang="zh-CN" altLang="en-US" dirty="0" smtClean="0"/>
              <a:t>（左</a:t>
            </a:r>
            <a:r>
              <a:rPr lang="en-US" altLang="zh-CN" dirty="0" err="1" smtClean="0"/>
              <a:t>fa</a:t>
            </a:r>
            <a:r>
              <a:rPr lang="en-US" altLang="zh-CN" dirty="0" smtClean="0"/>
              <a:t>—sol</a:t>
            </a:r>
            <a:r>
              <a:rPr lang="zh-CN" altLang="en-US" dirty="0" smtClean="0"/>
              <a:t>）、遵</a:t>
            </a:r>
            <a:r>
              <a:rPr lang="en-US" altLang="zh-CN" dirty="0" smtClean="0"/>
              <a:t>B—A</a:t>
            </a:r>
            <a:r>
              <a:rPr lang="zh-CN" altLang="en-US" dirty="0" smtClean="0"/>
              <a:t>（遵</a:t>
            </a:r>
            <a:r>
              <a:rPr lang="en-US" altLang="zh-CN" dirty="0" err="1" smtClean="0"/>
              <a:t>si</a:t>
            </a:r>
            <a:r>
              <a:rPr lang="en-US" altLang="zh-CN" dirty="0" smtClean="0"/>
              <a:t>—la</a:t>
            </a:r>
            <a:r>
              <a:rPr lang="zh-CN" altLang="en-US" dirty="0" smtClean="0"/>
              <a:t>）等都是自然半音； </a:t>
            </a:r>
          </a:p>
          <a:p>
            <a:r>
              <a:rPr lang="en-US" altLang="zh-CN" dirty="0" smtClean="0"/>
              <a:t>C—D</a:t>
            </a:r>
            <a:r>
              <a:rPr lang="zh-CN" altLang="en-US" dirty="0" smtClean="0"/>
              <a:t>（</a:t>
            </a:r>
            <a:r>
              <a:rPr lang="en-US" altLang="zh-CN" dirty="0" smtClean="0"/>
              <a:t>do—re</a:t>
            </a:r>
            <a:r>
              <a:rPr lang="zh-CN" altLang="en-US" dirty="0" smtClean="0"/>
              <a:t>）、</a:t>
            </a:r>
            <a:r>
              <a:rPr lang="en-US" altLang="zh-CN" dirty="0" smtClean="0"/>
              <a:t>E—</a:t>
            </a:r>
            <a:r>
              <a:rPr lang="zh-CN" altLang="en-US" dirty="0" smtClean="0"/>
              <a:t>左</a:t>
            </a:r>
            <a:r>
              <a:rPr lang="en-US" altLang="zh-CN" dirty="0" smtClean="0"/>
              <a:t>F</a:t>
            </a:r>
            <a:r>
              <a:rPr lang="zh-CN" altLang="en-US" dirty="0" smtClean="0"/>
              <a:t>（</a:t>
            </a:r>
            <a:r>
              <a:rPr lang="en-US" altLang="zh-CN" dirty="0" smtClean="0"/>
              <a:t>mi—</a:t>
            </a:r>
            <a:r>
              <a:rPr lang="zh-CN" altLang="en-US" dirty="0" smtClean="0"/>
              <a:t>左</a:t>
            </a:r>
            <a:r>
              <a:rPr lang="en-US" altLang="zh-CN" dirty="0" err="1" smtClean="0"/>
              <a:t>fa</a:t>
            </a:r>
            <a:r>
              <a:rPr lang="zh-CN" altLang="en-US" dirty="0" smtClean="0"/>
              <a:t>）、</a:t>
            </a:r>
            <a:r>
              <a:rPr lang="en-US" altLang="zh-CN" dirty="0" smtClean="0"/>
              <a:t>C—</a:t>
            </a:r>
            <a:r>
              <a:rPr lang="zh-CN" altLang="en-US" dirty="0" smtClean="0"/>
              <a:t>遵</a:t>
            </a:r>
            <a:r>
              <a:rPr lang="en-US" altLang="zh-CN" dirty="0" smtClean="0"/>
              <a:t>B</a:t>
            </a:r>
            <a:r>
              <a:rPr lang="zh-CN" altLang="en-US" dirty="0" smtClean="0"/>
              <a:t>（</a:t>
            </a:r>
            <a:r>
              <a:rPr lang="en-US" altLang="zh-CN" dirty="0" smtClean="0"/>
              <a:t>do— </a:t>
            </a:r>
            <a:r>
              <a:rPr lang="zh-CN" altLang="en-US" dirty="0" smtClean="0"/>
              <a:t>遵</a:t>
            </a:r>
            <a:r>
              <a:rPr lang="en-US" altLang="zh-CN" dirty="0" err="1" smtClean="0"/>
              <a:t>si</a:t>
            </a:r>
            <a:r>
              <a:rPr lang="zh-CN" altLang="en-US" dirty="0" smtClean="0"/>
              <a:t>）等都是自然全音。 </a:t>
            </a:r>
          </a:p>
          <a:p>
            <a:r>
              <a:rPr lang="en-US" altLang="zh-CN" dirty="0" smtClean="0"/>
              <a:t>2. </a:t>
            </a:r>
            <a:r>
              <a:rPr lang="zh-CN" altLang="en-US" dirty="0" smtClean="0"/>
              <a:t>变化音：变化半音和变化全音 </a:t>
            </a:r>
          </a:p>
          <a:p>
            <a:r>
              <a:rPr lang="zh-CN" altLang="en-US" dirty="0" smtClean="0"/>
              <a:t>由同一音级（或相同音名）的两种不同形式或间隔开一个音级所构成的半音与全音</a:t>
            </a:r>
            <a:r>
              <a:rPr lang="en-US" altLang="zh-CN" dirty="0" smtClean="0"/>
              <a:t>,</a:t>
            </a:r>
            <a:r>
              <a:rPr lang="zh-CN" altLang="en-US" dirty="0" smtClean="0"/>
              <a:t>分别叫做变化半音和变化全音。如：</a:t>
            </a:r>
            <a:r>
              <a:rPr lang="en-US" altLang="zh-CN" dirty="0" smtClean="0"/>
              <a:t>C—</a:t>
            </a:r>
            <a:r>
              <a:rPr lang="zh-CN" altLang="en-US" dirty="0" smtClean="0"/>
              <a:t>左</a:t>
            </a:r>
            <a:r>
              <a:rPr lang="en-US" altLang="zh-CN" dirty="0" smtClean="0"/>
              <a:t>C</a:t>
            </a:r>
            <a:r>
              <a:rPr lang="zh-CN" altLang="en-US" dirty="0" smtClean="0"/>
              <a:t>（</a:t>
            </a:r>
            <a:r>
              <a:rPr lang="en-US" altLang="zh-CN" dirty="0" smtClean="0"/>
              <a:t>do—</a:t>
            </a:r>
            <a:r>
              <a:rPr lang="zh-CN" altLang="en-US" dirty="0" smtClean="0"/>
              <a:t>左</a:t>
            </a:r>
            <a:r>
              <a:rPr lang="en-US" altLang="zh-CN" dirty="0" smtClean="0"/>
              <a:t>do</a:t>
            </a:r>
            <a:r>
              <a:rPr lang="zh-CN" altLang="en-US" dirty="0" smtClean="0"/>
              <a:t>）、</a:t>
            </a:r>
            <a:r>
              <a:rPr lang="en-US" altLang="zh-CN" dirty="0" smtClean="0"/>
              <a:t>B — </a:t>
            </a:r>
            <a:r>
              <a:rPr lang="zh-CN" altLang="en-US" dirty="0" smtClean="0"/>
              <a:t>遵</a:t>
            </a:r>
            <a:r>
              <a:rPr lang="en-US" altLang="zh-CN" dirty="0" smtClean="0"/>
              <a:t>B</a:t>
            </a:r>
            <a:r>
              <a:rPr lang="zh-CN" altLang="en-US" dirty="0" smtClean="0"/>
              <a:t>（</a:t>
            </a:r>
            <a:r>
              <a:rPr lang="en-US" altLang="zh-CN" dirty="0" err="1" smtClean="0"/>
              <a:t>si</a:t>
            </a:r>
            <a:r>
              <a:rPr lang="en-US" altLang="zh-CN" dirty="0" smtClean="0"/>
              <a:t> — </a:t>
            </a:r>
            <a:r>
              <a:rPr lang="zh-CN" altLang="en-US" dirty="0" smtClean="0"/>
              <a:t>遵</a:t>
            </a:r>
            <a:r>
              <a:rPr lang="en-US" altLang="zh-CN" dirty="0" err="1" smtClean="0"/>
              <a:t>si</a:t>
            </a:r>
            <a:r>
              <a:rPr lang="zh-CN" altLang="en-US" dirty="0" smtClean="0"/>
              <a:t>）、左</a:t>
            </a:r>
            <a:r>
              <a:rPr lang="en-US" altLang="zh-CN" dirty="0" smtClean="0"/>
              <a:t>D—</a:t>
            </a:r>
            <a:r>
              <a:rPr lang="zh-CN" altLang="en-US" dirty="0" smtClean="0"/>
              <a:t>行</a:t>
            </a:r>
            <a:r>
              <a:rPr lang="en-US" altLang="zh-CN" dirty="0" smtClean="0"/>
              <a:t>D</a:t>
            </a:r>
            <a:r>
              <a:rPr lang="zh-CN" altLang="en-US" dirty="0" smtClean="0"/>
              <a:t>（左</a:t>
            </a:r>
            <a:r>
              <a:rPr lang="en-US" altLang="zh-CN" dirty="0" smtClean="0"/>
              <a:t>re— </a:t>
            </a:r>
            <a:r>
              <a:rPr lang="zh-CN" altLang="en-US" dirty="0" smtClean="0"/>
              <a:t>行</a:t>
            </a:r>
            <a:r>
              <a:rPr lang="en-US" altLang="zh-CN" dirty="0" smtClean="0"/>
              <a:t>re</a:t>
            </a:r>
            <a:r>
              <a:rPr lang="zh-CN" altLang="en-US" dirty="0" smtClean="0"/>
              <a:t>）， </a:t>
            </a:r>
          </a:p>
          <a:p>
            <a:r>
              <a:rPr lang="zh-CN" altLang="en-US" dirty="0" smtClean="0"/>
              <a:t>或左</a:t>
            </a:r>
            <a:r>
              <a:rPr lang="en-US" altLang="zh-CN" dirty="0" smtClean="0"/>
              <a:t>E— </a:t>
            </a:r>
            <a:r>
              <a:rPr lang="zh-CN" altLang="en-US" dirty="0" smtClean="0"/>
              <a:t>遵</a:t>
            </a:r>
            <a:r>
              <a:rPr lang="en-US" altLang="zh-CN" dirty="0" smtClean="0"/>
              <a:t>G</a:t>
            </a:r>
            <a:r>
              <a:rPr lang="zh-CN" altLang="en-US" dirty="0" smtClean="0"/>
              <a:t>（左</a:t>
            </a:r>
            <a:r>
              <a:rPr lang="en-US" altLang="zh-CN" dirty="0" smtClean="0"/>
              <a:t>mi— </a:t>
            </a:r>
            <a:r>
              <a:rPr lang="zh-CN" altLang="en-US" dirty="0" smtClean="0"/>
              <a:t>遵</a:t>
            </a:r>
            <a:r>
              <a:rPr lang="en-US" altLang="zh-CN" dirty="0" smtClean="0"/>
              <a:t>sol</a:t>
            </a:r>
            <a:r>
              <a:rPr lang="zh-CN" altLang="en-US" dirty="0" smtClean="0"/>
              <a:t>）、左</a:t>
            </a:r>
            <a:r>
              <a:rPr lang="en-US" altLang="zh-CN" dirty="0" smtClean="0"/>
              <a:t>B— </a:t>
            </a:r>
            <a:r>
              <a:rPr lang="zh-CN" altLang="en-US" dirty="0" smtClean="0"/>
              <a:t>遵</a:t>
            </a:r>
            <a:r>
              <a:rPr lang="en-US" altLang="zh-CN" dirty="0" smtClean="0"/>
              <a:t>D</a:t>
            </a:r>
            <a:r>
              <a:rPr lang="zh-CN" altLang="en-US" dirty="0" smtClean="0"/>
              <a:t>（左</a:t>
            </a:r>
            <a:r>
              <a:rPr lang="en-US" altLang="zh-CN" dirty="0" err="1" smtClean="0"/>
              <a:t>si</a:t>
            </a:r>
            <a:r>
              <a:rPr lang="en-US" altLang="zh-CN" dirty="0" smtClean="0"/>
              <a:t>— </a:t>
            </a:r>
            <a:r>
              <a:rPr lang="zh-CN" altLang="en-US" dirty="0" smtClean="0"/>
              <a:t>遵</a:t>
            </a:r>
            <a:r>
              <a:rPr lang="en-US" altLang="zh-CN" dirty="0" smtClean="0"/>
              <a:t>re</a:t>
            </a:r>
            <a:r>
              <a:rPr lang="zh-CN" altLang="en-US" dirty="0" smtClean="0"/>
              <a:t>）等都是变化半音。（行是重升符号，表示升高全 </a:t>
            </a:r>
          </a:p>
          <a:p>
            <a:r>
              <a:rPr lang="zh-CN" altLang="en-US" dirty="0" smtClean="0"/>
              <a:t>音）。</a:t>
            </a:r>
            <a:r>
              <a:rPr lang="en-US" altLang="zh-CN" dirty="0" smtClean="0"/>
              <a:t>C—</a:t>
            </a:r>
            <a:r>
              <a:rPr lang="zh-CN" altLang="en-US" dirty="0" smtClean="0"/>
              <a:t>行</a:t>
            </a:r>
            <a:r>
              <a:rPr lang="en-US" altLang="zh-CN" dirty="0" smtClean="0"/>
              <a:t>C</a:t>
            </a:r>
            <a:r>
              <a:rPr lang="zh-CN" altLang="en-US" dirty="0" smtClean="0"/>
              <a:t>（</a:t>
            </a:r>
            <a:r>
              <a:rPr lang="en-US" altLang="zh-CN" dirty="0" smtClean="0"/>
              <a:t>do—</a:t>
            </a:r>
            <a:r>
              <a:rPr lang="zh-CN" altLang="en-US" dirty="0" smtClean="0"/>
              <a:t>行</a:t>
            </a:r>
            <a:r>
              <a:rPr lang="en-US" altLang="zh-CN" dirty="0" smtClean="0"/>
              <a:t>do</a:t>
            </a:r>
            <a:r>
              <a:rPr lang="zh-CN" altLang="en-US" dirty="0" smtClean="0"/>
              <a:t>）、</a:t>
            </a:r>
            <a:r>
              <a:rPr lang="en-US" altLang="zh-CN" dirty="0" smtClean="0"/>
              <a:t>B—</a:t>
            </a:r>
            <a:r>
              <a:rPr lang="zh-CN" altLang="en-US" dirty="0" smtClean="0"/>
              <a:t>遵遵</a:t>
            </a:r>
            <a:r>
              <a:rPr lang="en-US" altLang="zh-CN" dirty="0" smtClean="0"/>
              <a:t>B</a:t>
            </a:r>
            <a:r>
              <a:rPr lang="zh-CN" altLang="en-US" dirty="0" smtClean="0"/>
              <a:t>（</a:t>
            </a:r>
            <a:r>
              <a:rPr lang="en-US" altLang="zh-CN" dirty="0" err="1" smtClean="0"/>
              <a:t>si</a:t>
            </a:r>
            <a:r>
              <a:rPr lang="en-US" altLang="zh-CN" dirty="0" smtClean="0"/>
              <a:t>—</a:t>
            </a:r>
            <a:r>
              <a:rPr lang="zh-CN" altLang="en-US" dirty="0" smtClean="0"/>
              <a:t>遵遵</a:t>
            </a:r>
            <a:r>
              <a:rPr lang="en-US" altLang="zh-CN" dirty="0" err="1" smtClean="0"/>
              <a:t>si</a:t>
            </a:r>
            <a:r>
              <a:rPr lang="zh-CN" altLang="en-US" dirty="0" smtClean="0"/>
              <a:t>），或</a:t>
            </a:r>
            <a:r>
              <a:rPr lang="en-US" altLang="zh-CN" dirty="0" smtClean="0"/>
              <a:t>E—</a:t>
            </a:r>
            <a:r>
              <a:rPr lang="zh-CN" altLang="en-US" dirty="0" smtClean="0"/>
              <a:t>遵</a:t>
            </a:r>
            <a:r>
              <a:rPr lang="en-US" altLang="zh-CN" dirty="0" smtClean="0"/>
              <a:t>G</a:t>
            </a:r>
            <a:r>
              <a:rPr lang="zh-CN" altLang="en-US" dirty="0" smtClean="0"/>
              <a:t>（</a:t>
            </a:r>
            <a:r>
              <a:rPr lang="en-US" altLang="zh-CN" dirty="0" smtClean="0"/>
              <a:t>mi—</a:t>
            </a:r>
            <a:r>
              <a:rPr lang="zh-CN" altLang="en-US" dirty="0" smtClean="0"/>
              <a:t>遵</a:t>
            </a:r>
            <a:r>
              <a:rPr lang="en-US" altLang="zh-CN" dirty="0" smtClean="0"/>
              <a:t>sol</a:t>
            </a:r>
            <a:r>
              <a:rPr lang="zh-CN" altLang="en-US" dirty="0" smtClean="0"/>
              <a:t>）、</a:t>
            </a:r>
            <a:r>
              <a:rPr lang="en-US" altLang="zh-CN" dirty="0" smtClean="0"/>
              <a:t>B—</a:t>
            </a:r>
            <a:r>
              <a:rPr lang="zh-CN" altLang="en-US" dirty="0" smtClean="0"/>
              <a:t>遵</a:t>
            </a:r>
            <a:r>
              <a:rPr lang="en-US" altLang="zh-CN" dirty="0" smtClean="0"/>
              <a:t>D</a:t>
            </a:r>
            <a:r>
              <a:rPr lang="zh-CN" altLang="en-US" dirty="0" smtClean="0"/>
              <a:t>（</a:t>
            </a:r>
            <a:r>
              <a:rPr lang="en-US" altLang="zh-CN" dirty="0" err="1" smtClean="0"/>
              <a:t>si</a:t>
            </a:r>
            <a:r>
              <a:rPr lang="en-US" altLang="zh-CN" dirty="0" smtClean="0"/>
              <a:t>—</a:t>
            </a:r>
            <a:r>
              <a:rPr lang="zh-CN" altLang="en-US" dirty="0" smtClean="0"/>
              <a:t>遵</a:t>
            </a:r>
            <a:r>
              <a:rPr lang="en-US" altLang="zh-CN" dirty="0" smtClean="0"/>
              <a:t>re</a:t>
            </a:r>
            <a:r>
              <a:rPr lang="zh-CN" altLang="en-US" dirty="0" smtClean="0"/>
              <a:t>）等都是 </a:t>
            </a:r>
          </a:p>
          <a:p>
            <a:r>
              <a:rPr lang="zh-CN" altLang="en-US" dirty="0" smtClean="0"/>
              <a:t>变化全音。（ 是重降符号，表示降低全音）。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/>
          <a:lstStyle/>
          <a:p>
            <a:r>
              <a:rPr lang="zh-CN" altLang="en-US" dirty="0" smtClean="0"/>
              <a:t>四、等音 </a:t>
            </a:r>
          </a:p>
          <a:p>
            <a:r>
              <a:rPr lang="zh-CN" altLang="en-US" dirty="0" smtClean="0"/>
              <a:t>音高相同而记法和意义不同的音称为等音，又叫同音异名。等音是根据十二平均律而来 </a:t>
            </a:r>
          </a:p>
          <a:p>
            <a:r>
              <a:rPr lang="zh-CN" altLang="en-US" dirty="0" smtClean="0"/>
              <a:t>的，因为只有在半音相等的情况下，才有可能产生等音，除 左</a:t>
            </a:r>
            <a:r>
              <a:rPr lang="en-US" altLang="zh-CN" dirty="0" smtClean="0"/>
              <a:t>G </a:t>
            </a:r>
            <a:r>
              <a:rPr lang="zh-CN" altLang="en-US" dirty="0" smtClean="0"/>
              <a:t>和 遵</a:t>
            </a:r>
            <a:r>
              <a:rPr lang="en-US" altLang="zh-CN" dirty="0" smtClean="0"/>
              <a:t>A </a:t>
            </a:r>
            <a:r>
              <a:rPr lang="zh-CN" altLang="en-US" dirty="0" smtClean="0"/>
              <a:t>两个音级只有两个等音 </a:t>
            </a:r>
          </a:p>
          <a:p>
            <a:r>
              <a:rPr lang="zh-CN" altLang="en-US" dirty="0" smtClean="0"/>
              <a:t>外，其他每个基本音级和变化音级都有三个等音。 </a:t>
            </a:r>
            <a:endParaRPr lang="zh-CN" altLang="en-US" dirty="0"/>
          </a:p>
        </p:txBody>
      </p:sp>
      <p:pic>
        <p:nvPicPr>
          <p:cNvPr id="4" name="图片 3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357562"/>
            <a:ext cx="4105848" cy="29055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6314" y="4214818"/>
            <a:ext cx="37862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特别注意，形成等音的各音，尽管其发音高低相同，但记法和名称都不同，在音乐中各 </a:t>
            </a:r>
          </a:p>
          <a:p>
            <a:r>
              <a:rPr lang="zh-CN" altLang="en-US" dirty="0" smtClean="0"/>
              <a:t>有其自己的表现意义，因此，在实际应用时，应该记成 左</a:t>
            </a:r>
            <a:r>
              <a:rPr lang="en-US" altLang="zh-CN" dirty="0" smtClean="0"/>
              <a:t>C </a:t>
            </a:r>
            <a:r>
              <a:rPr lang="zh-CN" altLang="en-US" dirty="0" smtClean="0"/>
              <a:t>的，就不能记为 遵</a:t>
            </a:r>
            <a:r>
              <a:rPr lang="en-US" altLang="zh-CN" dirty="0" smtClean="0"/>
              <a:t>D </a:t>
            </a:r>
            <a:r>
              <a:rPr lang="zh-CN" altLang="en-US" dirty="0" smtClean="0"/>
              <a:t>或记成 行</a:t>
            </a:r>
            <a:r>
              <a:rPr lang="en-US" altLang="zh-CN" dirty="0" smtClean="0"/>
              <a:t>B</a:t>
            </a:r>
            <a:r>
              <a:rPr lang="zh-CN" altLang="en-US" dirty="0" smtClean="0"/>
              <a:t>，也 </a:t>
            </a:r>
          </a:p>
          <a:p>
            <a:r>
              <a:rPr lang="zh-CN" altLang="en-US" dirty="0" smtClean="0"/>
              <a:t>不能换用其等音名称。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zh-CN" altLang="en-US" dirty="0" smtClean="0"/>
              <a:t> 第一课 什么是音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一、音的产生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音是由物体振动而产生。发音体由于外力作用，起振动产生“声波”，通过空气以及其 他媒介的传送，被人的听觉器官感知，使人听到声音。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1.</a:t>
            </a:r>
            <a:r>
              <a:rPr lang="zh-CN" altLang="en-US" dirty="0" smtClean="0"/>
              <a:t>乐音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发音体有规律地振动发出的音叫做乐音。一般比较和谐悦耳，并具有固定音高，如：钢 琴、小提琴、长笛、二胡、琵琶等乐器奏出的音都是乐音。它是构成音乐的主要材料。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第一单元 认识高及音高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噪音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  发音体无规律地振动发出的音叫做噪音。一般比较刺耳，无固定音高。如：鼓、锣、铃 等打击乐器发出的声音是噪音。它是音乐实践中不可缺少的。比如，我国的民族民间音乐中 的某些打击乐器发出的音响、某些自然音响和电声音响发出的噪音，在现代音乐中的地位也 越来越重要。 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二、音的性质 </a:t>
            </a:r>
          </a:p>
          <a:p>
            <a:pPr>
              <a:buNone/>
            </a:pPr>
            <a:r>
              <a:rPr lang="zh-CN" altLang="en-US" dirty="0" smtClean="0"/>
              <a:t>            从发音体振动的频率、振动延续的时间、振动的幅度和振动的成分等属性来看，音可分 为音高、音值、音量、音色等四种性质。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</a:t>
            </a:r>
            <a:r>
              <a:rPr lang="en-US" altLang="zh-CN" dirty="0" smtClean="0"/>
              <a:t>1. </a:t>
            </a:r>
            <a:r>
              <a:rPr lang="zh-CN" altLang="en-US" dirty="0" smtClean="0"/>
              <a:t>音高 </a:t>
            </a:r>
          </a:p>
          <a:p>
            <a:pPr>
              <a:buNone/>
            </a:pPr>
            <a:r>
              <a:rPr lang="zh-CN" altLang="en-US" dirty="0" smtClean="0"/>
              <a:t>            音高即音的高低，是由发音体在一定时间内振动的次数（频率）来决定的。振动的次数 多，音则高；振动次数少，音则低。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2. </a:t>
            </a:r>
            <a:r>
              <a:rPr lang="zh-CN" altLang="en-US" dirty="0" smtClean="0"/>
              <a:t>音值 </a:t>
            </a:r>
          </a:p>
          <a:p>
            <a:pPr>
              <a:buNone/>
            </a:pPr>
            <a:r>
              <a:rPr lang="zh-CN" altLang="en-US" dirty="0" smtClean="0"/>
              <a:t>           音值即音的长短，是由发音体振动持续的时间来决定的。振动时间长，音则长；振动时间短，音则短。 </a:t>
            </a:r>
          </a:p>
          <a:p>
            <a:pPr>
              <a:buNone/>
            </a:pPr>
            <a:r>
              <a:rPr lang="en-US" altLang="zh-CN" dirty="0" smtClean="0"/>
              <a:t>   3. </a:t>
            </a:r>
            <a:r>
              <a:rPr lang="zh-CN" altLang="en-US" dirty="0" smtClean="0"/>
              <a:t>音量 </a:t>
            </a:r>
          </a:p>
          <a:p>
            <a:pPr>
              <a:buNone/>
            </a:pPr>
            <a:r>
              <a:rPr lang="zh-CN" altLang="en-US" dirty="0" smtClean="0"/>
              <a:t>           音量即音的强弱，是由发音体振动的幅度大小来决定的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4. </a:t>
            </a:r>
            <a:r>
              <a:rPr lang="zh-CN" altLang="en-US" dirty="0" smtClean="0"/>
              <a:t>音色 </a:t>
            </a:r>
          </a:p>
          <a:p>
            <a:pPr>
              <a:buNone/>
            </a:pPr>
            <a:r>
              <a:rPr lang="zh-CN" altLang="en-US" dirty="0" smtClean="0"/>
              <a:t>           音色即音的色彩，是由发音体振动的方式、形状、成分及发音体品质等来决定的。比 如：人的声音、各种乐器发出的声音等。 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</a:t>
            </a:r>
            <a:r>
              <a:rPr lang="zh-CN" altLang="en-US" dirty="0" smtClean="0"/>
              <a:t>在音乐作品中的乐音都具有以上性质，音高和音值是重要的音乐要素，乐思的表达，要 由旋律中乐音的高低、长短的组合形态来体现。对下面三段旋律我们可以作一下比较，听一听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642918"/>
            <a:ext cx="5974336" cy="54292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/>
              <a:t>     在音乐中使用的，有固定音高的音的总和，叫做乐音体系。 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1.</a:t>
            </a:r>
            <a:r>
              <a:rPr lang="zh-CN" altLang="en-US" dirty="0" smtClean="0"/>
              <a:t>音列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</a:t>
            </a:r>
            <a:r>
              <a:rPr lang="zh-CN" altLang="en-US" dirty="0" smtClean="0"/>
              <a:t>音列即音的排列，将乐音体系中的音，按照音高次序（上行或下行）排列起来，叫做音列。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音级 </a:t>
            </a:r>
          </a:p>
          <a:p>
            <a:pPr>
              <a:buNone/>
            </a:pPr>
            <a:r>
              <a:rPr lang="zh-CN" altLang="en-US" dirty="0" smtClean="0"/>
              <a:t>            乐音体系中的各个音叫做音级。它可以分为基本音级和变化音级两种。 在乐音体系中经常使用的七个具有独立名称的音，叫做基本音级。基本音级的名称是用 英文字母（音名）和唱名两种方式来标记的。它们与钢琴上白键所发出的音是一致的。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三、乐音体系 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785794"/>
            <a:ext cx="6643734" cy="542928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19710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1. </a:t>
            </a:r>
            <a:r>
              <a:rPr lang="zh-CN" altLang="en-US" dirty="0" smtClean="0"/>
              <a:t>音名 </a:t>
            </a:r>
          </a:p>
          <a:p>
            <a:pPr>
              <a:buNone/>
            </a:pPr>
            <a:r>
              <a:rPr lang="zh-CN" altLang="en-US" dirty="0" smtClean="0"/>
              <a:t>        为固定音高的音所定的名称，叫做音名。它是用  </a:t>
            </a:r>
            <a:r>
              <a:rPr lang="en-US" altLang="zh-CN" dirty="0" smtClean="0"/>
              <a:t>CDEFGAB</a:t>
            </a:r>
            <a:r>
              <a:rPr lang="zh-CN" altLang="en-US" dirty="0" smtClean="0"/>
              <a:t>来标记基本音级，每一个字母 都表示一个固定</a:t>
            </a:r>
            <a:r>
              <a:rPr lang="en-US" altLang="zh-CN" dirty="0" smtClean="0"/>
              <a:t>2. </a:t>
            </a:r>
            <a:r>
              <a:rPr lang="zh-CN" altLang="en-US" dirty="0" smtClean="0"/>
              <a:t>唱名 </a:t>
            </a:r>
          </a:p>
          <a:p>
            <a:pPr>
              <a:buNone/>
            </a:pPr>
            <a:r>
              <a:rPr lang="zh-CN" altLang="en-US" dirty="0" smtClean="0"/>
              <a:t>用于识谱时所唱的名称，叫做唱名。它是用</a:t>
            </a:r>
            <a:r>
              <a:rPr lang="en-US" altLang="zh-CN" dirty="0" smtClean="0"/>
              <a:t>do</a:t>
            </a:r>
            <a:r>
              <a:rPr lang="zh-CN" altLang="en-US" dirty="0" smtClean="0"/>
              <a:t>、</a:t>
            </a:r>
            <a:r>
              <a:rPr lang="en-US" altLang="zh-CN" dirty="0" smtClean="0"/>
              <a:t>re</a:t>
            </a:r>
            <a:r>
              <a:rPr lang="zh-CN" altLang="en-US" dirty="0" smtClean="0"/>
              <a:t>、</a:t>
            </a:r>
            <a:r>
              <a:rPr lang="en-US" altLang="zh-CN" dirty="0" smtClean="0"/>
              <a:t>mi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fa</a:t>
            </a:r>
            <a:r>
              <a:rPr lang="zh-CN" altLang="en-US" dirty="0" smtClean="0"/>
              <a:t>、</a:t>
            </a:r>
            <a:r>
              <a:rPr lang="en-US" altLang="zh-CN" dirty="0" smtClean="0"/>
              <a:t>sol</a:t>
            </a:r>
            <a:r>
              <a:rPr lang="zh-CN" altLang="en-US" dirty="0" smtClean="0"/>
              <a:t>、</a:t>
            </a:r>
            <a:r>
              <a:rPr lang="en-US" altLang="zh-CN" dirty="0" smtClean="0"/>
              <a:t>la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si</a:t>
            </a:r>
            <a:r>
              <a:rPr lang="zh-CN" altLang="en-US" dirty="0" smtClean="0"/>
              <a:t>来作为音级的 </a:t>
            </a:r>
          </a:p>
          <a:p>
            <a:pPr>
              <a:buNone/>
            </a:pPr>
            <a:r>
              <a:rPr lang="zh-CN" altLang="en-US" dirty="0" smtClean="0"/>
              <a:t>名称。</a:t>
            </a:r>
          </a:p>
          <a:p>
            <a:pPr>
              <a:buNone/>
            </a:pPr>
            <a:r>
              <a:rPr lang="zh-CN" altLang="en-US" dirty="0" smtClean="0"/>
              <a:t>在乐音体系中，音名是固定不变的，而唱名则因唱名法的不同而不固定。唱名法按五线 </a:t>
            </a:r>
          </a:p>
          <a:p>
            <a:pPr>
              <a:buNone/>
            </a:pPr>
            <a:r>
              <a:rPr lang="zh-CN" altLang="en-US" dirty="0" smtClean="0"/>
              <a:t>谱视谱可分为首调唱名法和固定唱名法两种。 </a:t>
            </a:r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）首调唱名法：音名在乐谱中固定不变，唱名则不表示固定的音高。在五线谱和键 </a:t>
            </a:r>
          </a:p>
          <a:p>
            <a:pPr>
              <a:buNone/>
            </a:pPr>
            <a:r>
              <a:rPr lang="zh-CN" altLang="en-US" dirty="0" smtClean="0"/>
              <a:t>盘上的位置也是不固定的，即在每个音级上都可唱</a:t>
            </a:r>
            <a:r>
              <a:rPr lang="en-US" altLang="zh-CN" dirty="0" smtClean="0"/>
              <a:t>do</a:t>
            </a:r>
            <a:r>
              <a:rPr lang="zh-CN" altLang="en-US" dirty="0" smtClean="0"/>
              <a:t>或唱</a:t>
            </a:r>
            <a:r>
              <a:rPr lang="en-US" altLang="zh-CN" dirty="0" smtClean="0"/>
              <a:t>re……</a:t>
            </a:r>
            <a:r>
              <a:rPr lang="zh-CN" altLang="en-US" dirty="0" smtClean="0"/>
              <a:t>如：可以用</a:t>
            </a:r>
            <a:r>
              <a:rPr lang="en-US" altLang="zh-CN" dirty="0" smtClean="0"/>
              <a:t>C</a:t>
            </a:r>
            <a:r>
              <a:rPr lang="zh-CN" altLang="en-US" dirty="0" smtClean="0"/>
              <a:t>音唱</a:t>
            </a:r>
            <a:r>
              <a:rPr lang="en-US" altLang="zh-CN" dirty="0" smtClean="0"/>
              <a:t>do</a:t>
            </a:r>
            <a:r>
              <a:rPr lang="zh-CN" altLang="en-US" dirty="0" smtClean="0"/>
              <a:t>或</a:t>
            </a:r>
            <a:r>
              <a:rPr lang="en-US" altLang="zh-CN" dirty="0" smtClean="0"/>
              <a:t>E</a:t>
            </a:r>
            <a:r>
              <a:rPr lang="zh-CN" altLang="en-US" dirty="0" smtClean="0"/>
              <a:t>音唱 </a:t>
            </a:r>
          </a:p>
          <a:p>
            <a:pPr>
              <a:buNone/>
            </a:pPr>
            <a:r>
              <a:rPr lang="en-US" altLang="zh-CN" dirty="0" smtClean="0"/>
              <a:t>do</a:t>
            </a:r>
            <a:r>
              <a:rPr lang="zh-CN" altLang="en-US" dirty="0" smtClean="0"/>
              <a:t>，也可以用</a:t>
            </a:r>
            <a:r>
              <a:rPr lang="en-US" altLang="zh-CN" dirty="0" smtClean="0"/>
              <a:t>G</a:t>
            </a:r>
            <a:r>
              <a:rPr lang="zh-CN" altLang="en-US" dirty="0" smtClean="0"/>
              <a:t>音唱</a:t>
            </a:r>
            <a:r>
              <a:rPr lang="en-US" altLang="zh-CN" dirty="0" smtClean="0"/>
              <a:t>do</a:t>
            </a:r>
            <a:r>
              <a:rPr lang="zh-CN" altLang="en-US" dirty="0" smtClean="0"/>
              <a:t>，其余各音的高度随之变化。 </a:t>
            </a:r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）固定唱名法：唱名和音名都固定不变。即</a:t>
            </a:r>
            <a:r>
              <a:rPr lang="en-US" altLang="zh-CN" dirty="0" smtClean="0"/>
              <a:t>C</a:t>
            </a:r>
            <a:r>
              <a:rPr lang="zh-CN" altLang="en-US" dirty="0" smtClean="0"/>
              <a:t>音固定唱</a:t>
            </a:r>
            <a:r>
              <a:rPr lang="en-US" altLang="zh-CN" dirty="0" smtClean="0"/>
              <a:t>do</a:t>
            </a:r>
            <a:r>
              <a:rPr lang="zh-CN" altLang="en-US" dirty="0" smtClean="0"/>
              <a:t>，</a:t>
            </a:r>
            <a:r>
              <a:rPr lang="en-US" altLang="zh-CN" dirty="0" smtClean="0"/>
              <a:t>D</a:t>
            </a:r>
            <a:r>
              <a:rPr lang="zh-CN" altLang="en-US" dirty="0" smtClean="0"/>
              <a:t>音固定唱</a:t>
            </a:r>
            <a:r>
              <a:rPr lang="en-US" altLang="zh-CN" dirty="0" smtClean="0"/>
              <a:t>re……</a:t>
            </a:r>
            <a:r>
              <a:rPr lang="zh-CN" altLang="en-US" dirty="0" smtClean="0"/>
              <a:t>的音高，在五线谱和键盘上的位置是固定不变的。 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四、音名与唱名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19710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由于音列中循环重复地使用七个基本音级名称，因此便产生了许多音名相同而音高不同 </a:t>
            </a:r>
          </a:p>
          <a:p>
            <a:r>
              <a:rPr lang="zh-CN" altLang="en-US" dirty="0" smtClean="0"/>
              <a:t>的音。为了明确地表示基本音的实际音高，我们将音列分成若干组。 </a:t>
            </a:r>
          </a:p>
          <a:p>
            <a:r>
              <a:rPr lang="zh-CN" altLang="en-US" dirty="0" smtClean="0"/>
              <a:t>在音列中央的一组叫做小字一组（即中央</a:t>
            </a:r>
            <a:r>
              <a:rPr lang="en-US" altLang="zh-CN" dirty="0" smtClean="0"/>
              <a:t>C</a:t>
            </a:r>
            <a:r>
              <a:rPr lang="zh-CN" altLang="en-US" dirty="0" smtClean="0"/>
              <a:t>开始），用小写字母并在右上方加数字“</a:t>
            </a:r>
            <a:r>
              <a:rPr lang="en-US" altLang="zh-CN" dirty="0" smtClean="0"/>
              <a:t>1” </a:t>
            </a:r>
          </a:p>
          <a:p>
            <a:r>
              <a:rPr lang="zh-CN" altLang="en-US" dirty="0" smtClean="0"/>
              <a:t>标记，如：</a:t>
            </a:r>
            <a:r>
              <a:rPr lang="en-US" altLang="zh-CN" dirty="0" smtClean="0"/>
              <a:t>c1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e1</a:t>
            </a:r>
            <a:r>
              <a:rPr lang="zh-CN" altLang="en-US" dirty="0" smtClean="0"/>
              <a:t>。 </a:t>
            </a:r>
          </a:p>
          <a:p>
            <a:r>
              <a:rPr lang="zh-CN" altLang="en-US" dirty="0" smtClean="0"/>
              <a:t>比小字一组高的音组顺次定名为：小字二组，用：</a:t>
            </a:r>
            <a:r>
              <a:rPr lang="en-US" altLang="zh-CN" dirty="0" smtClean="0"/>
              <a:t>c2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d2</a:t>
            </a:r>
            <a:r>
              <a:rPr lang="zh-CN" altLang="en-US" dirty="0" smtClean="0"/>
              <a:t>、</a:t>
            </a:r>
            <a:r>
              <a:rPr lang="en-US" altLang="zh-CN" dirty="0" smtClean="0"/>
              <a:t>e2 </a:t>
            </a:r>
            <a:r>
              <a:rPr lang="zh-CN" altLang="en-US" dirty="0" smtClean="0"/>
              <a:t>等标记；小字三组，</a:t>
            </a:r>
            <a:r>
              <a:rPr lang="en-US" altLang="zh-CN" dirty="0" smtClean="0"/>
              <a:t>c3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d3</a:t>
            </a:r>
            <a:r>
              <a:rPr lang="zh-CN" altLang="en-US" dirty="0" smtClean="0"/>
              <a:t>、 </a:t>
            </a:r>
          </a:p>
          <a:p>
            <a:r>
              <a:rPr lang="en-US" altLang="zh-CN" dirty="0" smtClean="0"/>
              <a:t>e3 </a:t>
            </a:r>
            <a:r>
              <a:rPr lang="zh-CN" altLang="en-US" dirty="0" smtClean="0"/>
              <a:t>等标记；在钢琴键盘上，小字五组的</a:t>
            </a:r>
            <a:r>
              <a:rPr lang="en-US" altLang="zh-CN" dirty="0" smtClean="0"/>
              <a:t>c5</a:t>
            </a:r>
            <a:r>
              <a:rPr lang="zh-CN" altLang="en-US" dirty="0" smtClean="0"/>
              <a:t>是最高的音。 </a:t>
            </a:r>
          </a:p>
          <a:p>
            <a:r>
              <a:rPr lang="zh-CN" altLang="en-US" dirty="0" smtClean="0"/>
              <a:t>比小字一组低的音组顺次定名为：小字组，用 </a:t>
            </a:r>
            <a:r>
              <a:rPr lang="en-US" altLang="zh-CN" dirty="0" smtClean="0"/>
              <a:t>c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e </a:t>
            </a:r>
            <a:r>
              <a:rPr lang="zh-CN" altLang="en-US" dirty="0" smtClean="0"/>
              <a:t>等标记；大字组，用 </a:t>
            </a:r>
            <a:r>
              <a:rPr lang="en-US" altLang="zh-CN" dirty="0" smtClean="0"/>
              <a:t>C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E </a:t>
            </a:r>
            <a:r>
              <a:rPr lang="zh-CN" altLang="en-US" dirty="0" smtClean="0"/>
              <a:t>等 </a:t>
            </a:r>
          </a:p>
          <a:p>
            <a:r>
              <a:rPr lang="zh-CN" altLang="en-US" dirty="0" smtClean="0"/>
              <a:t>标记；大字一组，用大写字母并在右下方加数字“</a:t>
            </a:r>
            <a:r>
              <a:rPr lang="en-US" altLang="zh-CN" dirty="0" smtClean="0"/>
              <a:t>1”</a:t>
            </a:r>
            <a:r>
              <a:rPr lang="zh-CN" altLang="en-US" dirty="0" smtClean="0"/>
              <a:t>标记，如：</a:t>
            </a:r>
            <a:r>
              <a:rPr lang="en-US" altLang="zh-CN" dirty="0" smtClean="0"/>
              <a:t>C1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E1</a:t>
            </a:r>
            <a:r>
              <a:rPr lang="zh-CN" altLang="en-US" dirty="0" smtClean="0"/>
              <a:t>等。在钢琴键盘 </a:t>
            </a:r>
          </a:p>
          <a:p>
            <a:r>
              <a:rPr lang="zh-CN" altLang="en-US" dirty="0" smtClean="0"/>
              <a:t>上，大字二组的</a:t>
            </a:r>
            <a:r>
              <a:rPr lang="en-US" altLang="zh-CN" dirty="0" smtClean="0"/>
              <a:t>A2</a:t>
            </a:r>
            <a:r>
              <a:rPr lang="zh-CN" altLang="en-US" dirty="0" smtClean="0"/>
              <a:t>是最低的音。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五、音的分组 </a:t>
            </a: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纸张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纸张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纸张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1713</Words>
  <PresentationFormat>全屏显示(4:3)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纸张</vt:lpstr>
      <vt:lpstr>乐理、视唱、练耳</vt:lpstr>
      <vt:lpstr>第一单元 认识高及音高</vt:lpstr>
      <vt:lpstr>幻灯片 3</vt:lpstr>
      <vt:lpstr>幻灯片 4</vt:lpstr>
      <vt:lpstr>幻灯片 5</vt:lpstr>
      <vt:lpstr>三、乐音体系 </vt:lpstr>
      <vt:lpstr>幻灯片 7</vt:lpstr>
      <vt:lpstr>四、音名与唱名</vt:lpstr>
      <vt:lpstr>五、音的分组 </vt:lpstr>
      <vt:lpstr>幻灯片 10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乐理、视唱、练耳</dc:title>
  <dc:creator>沈吟吟</dc:creator>
  <cp:lastModifiedBy>USER-</cp:lastModifiedBy>
  <cp:revision>1</cp:revision>
  <dcterms:created xsi:type="dcterms:W3CDTF">2016-08-10T02:39:30Z</dcterms:created>
  <dcterms:modified xsi:type="dcterms:W3CDTF">2016-08-10T02:40:18Z</dcterms:modified>
</cp:coreProperties>
</file>