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9" name="副标题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标题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zh-CN" altLang="en-US" smtClean="0"/>
              <a:t>单击此处编辑母版标题样式</a:t>
            </a:r>
            <a:endParaRPr kumimoji="0" lang="en-US"/>
          </a:p>
        </p:txBody>
      </p:sp>
      <p:cxnSp>
        <p:nvCxnSpPr>
          <p:cNvPr id="8" name="直接连接符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日期占位符 14"/>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16" name="灯片编号占位符 15"/>
          <p:cNvSpPr>
            <a:spLocks noGrp="1"/>
          </p:cNvSpPr>
          <p:nvPr>
            <p:ph type="sldNum" sz="quarter" idx="11"/>
          </p:nvPr>
        </p:nvSpPr>
        <p:spPr/>
        <p:txBody>
          <a:bodyPr/>
          <a:lstStyle/>
          <a:p>
            <a:fld id="{0C913308-F349-4B6D-A68A-DD1791B4A57B}" type="slidenum">
              <a:rPr lang="zh-CN" altLang="en-US" smtClean="0"/>
              <a:pPr/>
              <a:t>‹#›</a:t>
            </a:fld>
            <a:endParaRPr lang="zh-CN" altLang="en-US"/>
          </a:p>
        </p:txBody>
      </p:sp>
      <p:sp>
        <p:nvSpPr>
          <p:cNvPr id="17" name="页脚占位符 16"/>
          <p:cNvSpPr>
            <a:spLocks noGrp="1"/>
          </p:cNvSpPr>
          <p:nvPr>
            <p:ph type="ftr" sz="quarter" idx="12"/>
          </p:nvPr>
        </p:nvSpPr>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9" name="内容占位符 8"/>
          <p:cNvSpPr>
            <a:spLocks noGrp="1"/>
          </p:cNvSpPr>
          <p:nvPr>
            <p:ph idx="1"/>
          </p:nvPr>
        </p:nvSpPr>
        <p:spPr>
          <a:xfrm>
            <a:off x="457200" y="1524000"/>
            <a:ext cx="8229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4" name="日期占位符 13"/>
          <p:cNvSpPr>
            <a:spLocks noGrp="1"/>
          </p:cNvSpPr>
          <p:nvPr>
            <p:ph type="dt" sz="half" idx="14"/>
          </p:nvPr>
        </p:nvSpPr>
        <p:spPr/>
        <p:txBody>
          <a:bodyPr/>
          <a:lstStyle/>
          <a:p>
            <a:fld id="{530820CF-B880-4189-942D-D702A7CBA730}" type="datetimeFigureOut">
              <a:rPr lang="zh-CN" altLang="en-US" smtClean="0"/>
              <a:pPr/>
              <a:t>2016/8/10</a:t>
            </a:fld>
            <a:endParaRPr lang="zh-CN" altLang="en-US"/>
          </a:p>
        </p:txBody>
      </p:sp>
      <p:sp>
        <p:nvSpPr>
          <p:cNvPr id="15" name="灯片编号占位符 14"/>
          <p:cNvSpPr>
            <a:spLocks noGrp="1"/>
          </p:cNvSpPr>
          <p:nvPr>
            <p:ph type="sldNum" sz="quarter" idx="15"/>
          </p:nvPr>
        </p:nvSpPr>
        <p:spPr/>
        <p:txBody>
          <a:bodyPr/>
          <a:lstStyle>
            <a:lvl1pPr algn="ctr">
              <a:defRPr/>
            </a:lvl1pPr>
          </a:lstStyle>
          <a:p>
            <a:fld id="{0C913308-F349-4B6D-A68A-DD1791B4A57B}" type="slidenum">
              <a:rPr lang="zh-CN" altLang="en-US" smtClean="0"/>
              <a:pPr/>
              <a:t>‹#›</a:t>
            </a:fld>
            <a:endParaRPr lang="zh-CN" altLang="en-US"/>
          </a:p>
        </p:txBody>
      </p:sp>
      <p:sp>
        <p:nvSpPr>
          <p:cNvPr id="16" name="页脚占位符 15"/>
          <p:cNvSpPr>
            <a:spLocks noGrp="1"/>
          </p:cNvSpPr>
          <p:nvPr>
            <p:ph type="ftr" sz="quarter" idx="16"/>
          </p:nvPr>
        </p:nvSpPr>
        <p:spPr/>
        <p:txBody>
          <a:bodyPr/>
          <a:lstStyle/>
          <a:p>
            <a:endParaRPr lang="zh-CN" altLang="en-US"/>
          </a:p>
        </p:txBody>
      </p:sp>
      <p:sp>
        <p:nvSpPr>
          <p:cNvPr id="17" name="标题 16"/>
          <p:cNvSpPr>
            <a:spLocks noGrp="1"/>
          </p:cNvSpPr>
          <p:nvPr>
            <p:ph type="title"/>
          </p:nvPr>
        </p:nvSpPr>
        <p:spPr/>
        <p:txBody>
          <a:bodyPr rtlCol="0" anchor="b" anchorCtr="0"/>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cxnSp>
        <p:nvCxnSpPr>
          <p:cNvPr id="7" name="直接连接符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1" name="内容占位符 10"/>
          <p:cNvSpPr>
            <a:spLocks noGrp="1"/>
          </p:cNvSpPr>
          <p:nvPr>
            <p:ph sz="half" idx="1"/>
          </p:nvPr>
        </p:nvSpPr>
        <p:spPr>
          <a:xfrm>
            <a:off x="457200" y="1524000"/>
            <a:ext cx="4059936"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524000"/>
            <a:ext cx="4059936"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3" name="文本占位符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32" name="内容占位符 31"/>
          <p:cNvSpPr>
            <a:spLocks noGrp="1"/>
          </p:cNvSpPr>
          <p:nvPr>
            <p:ph sz="half" idx="2"/>
          </p:nvPr>
        </p:nvSpPr>
        <p:spPr>
          <a:xfrm>
            <a:off x="457200" y="2201896"/>
            <a:ext cx="4038600" cy="391363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34" name="内容占位符 33"/>
          <p:cNvSpPr>
            <a:spLocks noGrp="1"/>
          </p:cNvSpPr>
          <p:nvPr>
            <p:ph sz="quarter" idx="4"/>
          </p:nvPr>
        </p:nvSpPr>
        <p:spPr>
          <a:xfrm>
            <a:off x="4649788" y="2201896"/>
            <a:ext cx="4038600" cy="391363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 name="标题 1"/>
          <p:cNvSpPr>
            <a:spLocks noGrp="1"/>
          </p:cNvSpPr>
          <p:nvPr>
            <p:ph type="title"/>
          </p:nvPr>
        </p:nvSpPr>
        <p:spPr>
          <a:xfrm>
            <a:off x="457200" y="155448"/>
            <a:ext cx="8229600" cy="1143000"/>
          </a:xfrm>
        </p:spPr>
        <p:txBody>
          <a:bodyPr anchor="b" anchorCtr="0"/>
          <a:lstStyle>
            <a:lvl1pPr>
              <a:defRPr/>
            </a:lvl1pPr>
          </a:lstStyle>
          <a:p>
            <a:r>
              <a:rPr kumimoji="0" lang="zh-CN" altLang="en-US" smtClean="0"/>
              <a:t>单击此处编辑母版标题样式</a:t>
            </a:r>
            <a:endParaRPr kumimoji="0" lang="en-US"/>
          </a:p>
        </p:txBody>
      </p:sp>
      <p:sp>
        <p:nvSpPr>
          <p:cNvPr id="12" name="文本占位符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cxnSp>
        <p:nvCxnSpPr>
          <p:cNvPr id="10" name="直接连接符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9" name="内容占位符 28"/>
          <p:cNvSpPr>
            <a:spLocks noGrp="1"/>
          </p:cNvSpPr>
          <p:nvPr>
            <p:ph sz="quarter" idx="1"/>
          </p:nvPr>
        </p:nvSpPr>
        <p:spPr>
          <a:xfrm>
            <a:off x="457200" y="457200"/>
            <a:ext cx="62484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3" name="文本占位符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31" name="标题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CN" altLang="en-US" smtClean="0"/>
              <a:t>单击此处编辑母版标题样式</a:t>
            </a:r>
            <a:endParaRPr kumimoji="0" lang="en-US"/>
          </a:p>
        </p:txBody>
      </p:sp>
      <p:sp>
        <p:nvSpPr>
          <p:cNvPr id="8" name="日期占位符 7"/>
          <p:cNvSpPr>
            <a:spLocks noGrp="1"/>
          </p:cNvSpPr>
          <p:nvPr>
            <p:ph type="dt" sz="half" idx="14"/>
          </p:nvPr>
        </p:nvSpPr>
        <p:spPr/>
        <p:txBody>
          <a:bodyPr/>
          <a:lstStyle/>
          <a:p>
            <a:fld id="{530820CF-B880-4189-942D-D702A7CBA730}" type="datetimeFigureOut">
              <a:rPr lang="zh-CN" altLang="en-US" smtClean="0"/>
              <a:pPr/>
              <a:t>2016/8/10</a:t>
            </a:fld>
            <a:endParaRPr lang="zh-CN" altLang="en-US"/>
          </a:p>
        </p:txBody>
      </p:sp>
      <p:sp>
        <p:nvSpPr>
          <p:cNvPr id="9" name="灯片编号占位符 8"/>
          <p:cNvSpPr>
            <a:spLocks noGrp="1"/>
          </p:cNvSpPr>
          <p:nvPr>
            <p:ph type="sldNum" sz="quarter" idx="15"/>
          </p:nvPr>
        </p:nvSpPr>
        <p:spPr/>
        <p:txBody>
          <a:bodyPr/>
          <a:lstStyle/>
          <a:p>
            <a:fld id="{0C913308-F349-4B6D-A68A-DD1791B4A57B}" type="slidenum">
              <a:rPr lang="zh-CN" altLang="en-US" smtClean="0"/>
              <a:pPr/>
              <a:t>‹#›</a:t>
            </a:fld>
            <a:endParaRPr lang="zh-CN" altLang="en-US"/>
          </a:p>
        </p:txBody>
      </p:sp>
      <p:sp>
        <p:nvSpPr>
          <p:cNvPr id="10" name="页脚占位符 9"/>
          <p:cNvSpPr>
            <a:spLocks noGrp="1"/>
          </p:cNvSpPr>
          <p:nvPr>
            <p:ph type="ftr" sz="quarter" idx="16"/>
          </p:nvPr>
        </p:nvSpPr>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8" name="日期占位符 7"/>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9" name="灯片编号占位符 8"/>
          <p:cNvSpPr>
            <a:spLocks noGrp="1"/>
          </p:cNvSpPr>
          <p:nvPr>
            <p:ph type="sldNum" sz="quarter" idx="11"/>
          </p:nvPr>
        </p:nvSpPr>
        <p:spPr/>
        <p:txBody>
          <a:bodyPr/>
          <a:lstStyle/>
          <a:p>
            <a:fld id="{0C913308-F349-4B6D-A68A-DD1791B4A57B}" type="slidenum">
              <a:rPr lang="zh-CN" altLang="en-US" smtClean="0"/>
              <a:pPr/>
              <a:t>‹#›</a:t>
            </a:fld>
            <a:endParaRPr lang="zh-CN" altLang="en-US"/>
          </a:p>
        </p:txBody>
      </p:sp>
      <p:sp>
        <p:nvSpPr>
          <p:cNvPr id="10" name="页脚占位符 9"/>
          <p:cNvSpPr>
            <a:spLocks noGrp="1"/>
          </p:cNvSpPr>
          <p:nvPr>
            <p:ph type="ftr" sz="quarter" idx="12"/>
          </p:nvPr>
        </p:nvSpPr>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文本占位符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30820CF-B880-4189-942D-D702A7CBA730}" type="datetimeFigureOut">
              <a:rPr lang="zh-CN" altLang="en-US" smtClean="0"/>
              <a:pPr/>
              <a:t>2016/8/10</a:t>
            </a:fld>
            <a:endParaRPr lang="zh-CN" altLang="en-US"/>
          </a:p>
        </p:txBody>
      </p:sp>
      <p:sp>
        <p:nvSpPr>
          <p:cNvPr id="10" name="页脚占位符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zh-CN" altLang="en-US"/>
          </a:p>
        </p:txBody>
      </p:sp>
      <p:sp>
        <p:nvSpPr>
          <p:cNvPr id="22" name="灯片编号占位符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C913308-F349-4B6D-A68A-DD1791B4A57B}" type="slidenum">
              <a:rPr lang="zh-CN" altLang="en-US" smtClean="0"/>
              <a:pPr/>
              <a:t>‹#›</a:t>
            </a:fld>
            <a:endParaRPr lang="zh-CN" altLang="en-US"/>
          </a:p>
        </p:txBody>
      </p:sp>
      <p:sp>
        <p:nvSpPr>
          <p:cNvPr id="5" name="标题占位符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zh-CN" altLang="en-US" smtClean="0"/>
              <a:t>单击此处编辑母版标题样式</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smtClean="0"/>
              <a:t>乐理、视唱、练耳</a:t>
            </a:r>
            <a:endParaRPr lang="zh-CN" altLang="en-US" dirty="0"/>
          </a:p>
        </p:txBody>
      </p:sp>
      <p:pic>
        <p:nvPicPr>
          <p:cNvPr id="5" name="Picture 2" descr="E:\k 其他\ECNUP.t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28992" y="5000636"/>
            <a:ext cx="317500" cy="387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7"/>
          <p:cNvSpPr txBox="1">
            <a:spLocks noChangeArrowheads="1"/>
          </p:cNvSpPr>
          <p:nvPr/>
        </p:nvSpPr>
        <p:spPr bwMode="auto">
          <a:xfrm>
            <a:off x="3714744" y="5000636"/>
            <a:ext cx="194471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400" dirty="0" smtClean="0">
                <a:latin typeface="黑体" pitchFamily="49" charset="-122"/>
                <a:ea typeface="黑体" pitchFamily="49" charset="-122"/>
              </a:rPr>
              <a:t>华东师范大学出版社</a:t>
            </a:r>
            <a:endParaRPr lang="en-US" altLang="zh-CN" sz="1400" dirty="0">
              <a:latin typeface="黑体" pitchFamily="49" charset="-122"/>
              <a:ea typeface="黑体"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00042"/>
            <a:ext cx="8229600" cy="5595958"/>
          </a:xfrm>
        </p:spPr>
        <p:txBody>
          <a:bodyPr>
            <a:normAutofit fontScale="92500"/>
          </a:bodyPr>
          <a:lstStyle/>
          <a:p>
            <a:pPr algn="ctr">
              <a:buNone/>
            </a:pPr>
            <a:r>
              <a:rPr lang="zh-CN" altLang="en-US" dirty="0" smtClean="0"/>
              <a:t>第二课  认识装饰音</a:t>
            </a:r>
            <a:endParaRPr lang="en-US" altLang="zh-CN" dirty="0" smtClean="0"/>
          </a:p>
          <a:p>
            <a:pPr>
              <a:buNone/>
            </a:pPr>
            <a:r>
              <a:rPr lang="zh-CN" altLang="en-US" dirty="0" smtClean="0"/>
              <a:t>           用来装饰旋律（曲调）的小音符及某些旋律型的特殊记号，叫做装饰音。装饰音大部分是由时值较短的辅助音构成的。在演奏（唱）时，它们的时值算在被装饰的音的时值之内，在记谱时它们不占基本拍子的时值。 </a:t>
            </a:r>
          </a:p>
          <a:p>
            <a:pPr>
              <a:buNone/>
            </a:pPr>
            <a:r>
              <a:rPr lang="zh-CN" altLang="en-US" dirty="0" smtClean="0"/>
              <a:t>           装饰音是旋律的润饰</a:t>
            </a:r>
            <a:r>
              <a:rPr lang="en-US" altLang="zh-CN" dirty="0" smtClean="0"/>
              <a:t>,</a:t>
            </a:r>
            <a:r>
              <a:rPr lang="zh-CN" altLang="en-US" dirty="0" smtClean="0"/>
              <a:t>在音乐表现中非常重要。它是塑造音乐形象不可缺少的一部分。特别是在民间音乐的演奏、演唱中运用很广。以下是几种常用的装饰音。</a:t>
            </a:r>
            <a:endParaRPr lang="en-US" altLang="zh-CN" dirty="0" smtClean="0"/>
          </a:p>
          <a:p>
            <a:pPr>
              <a:buNone/>
            </a:pPr>
            <a:r>
              <a:rPr lang="zh-CN" altLang="en-US" dirty="0" smtClean="0"/>
              <a:t>一、倚音 </a:t>
            </a:r>
          </a:p>
          <a:p>
            <a:pPr>
              <a:buNone/>
            </a:pPr>
            <a:r>
              <a:rPr lang="zh-CN" altLang="en-US" dirty="0" smtClean="0"/>
              <a:t>            由一个或数个音组成，依附于主要音（被装饰音）的前面或后面，记写在主要音左上方或右上方的小音符叫倚音。写在主要音前面的叫前倚音，写在主要音后面的叫后倚音。仅一个音的倚音叫单倚音，有两个或两个以上音的倚音叫复倚音。 </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524520"/>
          </a:xfrm>
        </p:spPr>
        <p:txBody>
          <a:bodyPr/>
          <a:lstStyle/>
          <a:p>
            <a:r>
              <a:rPr lang="zh-CN" altLang="en-US" dirty="0" smtClean="0"/>
              <a:t>        单倚音的小音符用小的八分音符并在符尾上加一斜线表示，复倚音用两个或两个以上的十六分音符表示。所有倚音符干一律向上，并用一条弧线与主要音相连。</a:t>
            </a:r>
            <a:endParaRPr lang="zh-CN" altLang="en-US" dirty="0"/>
          </a:p>
        </p:txBody>
      </p:sp>
      <p:pic>
        <p:nvPicPr>
          <p:cNvPr id="4" name="图片 3" descr="76.png"/>
          <p:cNvPicPr>
            <a:picLocks noChangeAspect="1"/>
          </p:cNvPicPr>
          <p:nvPr/>
        </p:nvPicPr>
        <p:blipFill>
          <a:blip r:embed="rId2"/>
          <a:stretch>
            <a:fillRect/>
          </a:stretch>
        </p:blipFill>
        <p:spPr>
          <a:xfrm>
            <a:off x="1428728" y="2500306"/>
            <a:ext cx="6296904" cy="256258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524520"/>
          </a:xfrm>
        </p:spPr>
        <p:txBody>
          <a:bodyPr/>
          <a:lstStyle/>
          <a:p>
            <a:r>
              <a:rPr lang="zh-CN" altLang="en-US" dirty="0" smtClean="0"/>
              <a:t>二、波音 </a:t>
            </a:r>
          </a:p>
          <a:p>
            <a:r>
              <a:rPr lang="zh-CN" altLang="en-US" dirty="0" smtClean="0"/>
              <a:t>        在两个相同音高主要音之间加入其上方二度或下方二度的短的辅助音，形成的一种装饰音叫做波音。波音的演奏时值算在主要音之内，波音的记号在主要音的上方。波音有上波音（ ），下波音（ ），复波音（ ）等。波音记号的上方或下方加变音记号，用来表示辅助音升高或降低半音。 </a:t>
            </a:r>
            <a:endParaRPr lang="zh-CN" altLang="en-US" dirty="0"/>
          </a:p>
        </p:txBody>
      </p:sp>
      <p:pic>
        <p:nvPicPr>
          <p:cNvPr id="4" name="图片 3" descr="77.png"/>
          <p:cNvPicPr>
            <a:picLocks noChangeAspect="1"/>
          </p:cNvPicPr>
          <p:nvPr/>
        </p:nvPicPr>
        <p:blipFill>
          <a:blip r:embed="rId2"/>
          <a:stretch>
            <a:fillRect/>
          </a:stretch>
        </p:blipFill>
        <p:spPr>
          <a:xfrm>
            <a:off x="714348" y="3571876"/>
            <a:ext cx="8001056" cy="226726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6000792"/>
          </a:xfrm>
        </p:spPr>
        <p:txBody>
          <a:bodyPr/>
          <a:lstStyle/>
          <a:p>
            <a:r>
              <a:rPr lang="zh-CN" altLang="en-US" dirty="0" smtClean="0"/>
              <a:t>三、颤音 </a:t>
            </a:r>
          </a:p>
          <a:p>
            <a:r>
              <a:rPr lang="zh-CN" altLang="en-US" dirty="0" smtClean="0"/>
              <a:t>由主要音与它上方的邻音快速、均匀地交替而形成的音型叫做颤音。</a:t>
            </a:r>
            <a:endParaRPr lang="en-US" altLang="zh-CN" dirty="0" smtClean="0"/>
          </a:p>
          <a:p>
            <a:r>
              <a:rPr lang="zh-CN" altLang="en-US" dirty="0" smtClean="0"/>
              <a:t>颤音的演奏一般有三种情况。</a:t>
            </a:r>
            <a:endParaRPr lang="en-US" altLang="zh-CN" dirty="0" smtClean="0"/>
          </a:p>
          <a:p>
            <a:endParaRPr lang="zh-CN" altLang="en-US" dirty="0"/>
          </a:p>
        </p:txBody>
      </p:sp>
      <p:pic>
        <p:nvPicPr>
          <p:cNvPr id="4" name="图片 3" descr="78.png"/>
          <p:cNvPicPr>
            <a:picLocks noChangeAspect="1"/>
          </p:cNvPicPr>
          <p:nvPr/>
        </p:nvPicPr>
        <p:blipFill>
          <a:blip r:embed="rId2"/>
          <a:stretch>
            <a:fillRect/>
          </a:stretch>
        </p:blipFill>
        <p:spPr>
          <a:xfrm>
            <a:off x="1214414" y="2285992"/>
            <a:ext cx="6015537" cy="434859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381644"/>
          </a:xfrm>
        </p:spPr>
        <p:txBody>
          <a:bodyPr/>
          <a:lstStyle/>
          <a:p>
            <a:r>
              <a:rPr lang="zh-CN" altLang="en-US" dirty="0" smtClean="0"/>
              <a:t>四、滑音 </a:t>
            </a:r>
          </a:p>
          <a:p>
            <a:r>
              <a:rPr lang="zh-CN" altLang="en-US" dirty="0" smtClean="0"/>
              <a:t>        </a:t>
            </a:r>
            <a:endParaRPr lang="en-US" altLang="zh-CN" dirty="0" smtClean="0"/>
          </a:p>
          <a:p>
            <a:r>
              <a:rPr lang="en-US" altLang="zh-CN" dirty="0" smtClean="0"/>
              <a:t>        </a:t>
            </a:r>
            <a:r>
              <a:rPr lang="zh-CN" altLang="en-US" dirty="0" smtClean="0"/>
              <a:t>从某一个音连贯、无痕迹地滑行到另一个音叫做滑音。滑音在民歌中是常见的一种装饰音。滑音按滑动方向可分为“上滑音”与“下滑音”两种。</a:t>
            </a:r>
            <a:endParaRPr lang="zh-CN" altLang="en-US" dirty="0"/>
          </a:p>
        </p:txBody>
      </p:sp>
      <p:pic>
        <p:nvPicPr>
          <p:cNvPr id="4" name="图片 3" descr="79.png"/>
          <p:cNvPicPr>
            <a:picLocks noChangeAspect="1"/>
          </p:cNvPicPr>
          <p:nvPr/>
        </p:nvPicPr>
        <p:blipFill>
          <a:blip r:embed="rId2"/>
          <a:stretch>
            <a:fillRect/>
          </a:stretch>
        </p:blipFill>
        <p:spPr>
          <a:xfrm>
            <a:off x="285720" y="3143248"/>
            <a:ext cx="8497487" cy="169568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85794"/>
            <a:ext cx="8229600" cy="5310206"/>
          </a:xfrm>
        </p:spPr>
        <p:txBody>
          <a:bodyPr/>
          <a:lstStyle/>
          <a:p>
            <a:r>
              <a:rPr lang="zh-CN" altLang="en-US" dirty="0" smtClean="0"/>
              <a:t>五、回音 </a:t>
            </a:r>
          </a:p>
          <a:p>
            <a:r>
              <a:rPr lang="zh-CN" altLang="en-US" dirty="0" smtClean="0"/>
              <a:t>        由主要音及环绕主要音的上方音与下方音构成的装饰音叫做回音。回音可按构成音出现的顺序，分为“顺回音”与“逆回音”。</a:t>
            </a:r>
            <a:endParaRPr lang="zh-CN" altLang="en-US" dirty="0"/>
          </a:p>
        </p:txBody>
      </p:sp>
      <p:pic>
        <p:nvPicPr>
          <p:cNvPr id="4" name="图片 3" descr="80.png"/>
          <p:cNvPicPr>
            <a:picLocks noChangeAspect="1"/>
          </p:cNvPicPr>
          <p:nvPr/>
        </p:nvPicPr>
        <p:blipFill>
          <a:blip r:embed="rId2"/>
          <a:stretch>
            <a:fillRect/>
          </a:stretch>
        </p:blipFill>
        <p:spPr>
          <a:xfrm>
            <a:off x="1357290" y="2714620"/>
            <a:ext cx="6268325" cy="23244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        回音记号也可标记在两个音符之间。在回音记号上方或下方还可以加变音记号，用来表示助音的升高或降低。</a:t>
            </a:r>
            <a:endParaRPr lang="zh-CN" altLang="en-US" dirty="0"/>
          </a:p>
        </p:txBody>
      </p:sp>
      <p:pic>
        <p:nvPicPr>
          <p:cNvPr id="4" name="图片 3" descr="81.png"/>
          <p:cNvPicPr>
            <a:picLocks noChangeAspect="1"/>
          </p:cNvPicPr>
          <p:nvPr/>
        </p:nvPicPr>
        <p:blipFill>
          <a:blip r:embed="rId2"/>
          <a:stretch>
            <a:fillRect/>
          </a:stretch>
        </p:blipFill>
        <p:spPr>
          <a:xfrm>
            <a:off x="428596" y="2928934"/>
            <a:ext cx="8429684" cy="270547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642918"/>
            <a:ext cx="8229600" cy="5453082"/>
          </a:xfrm>
        </p:spPr>
        <p:txBody>
          <a:bodyPr/>
          <a:lstStyle/>
          <a:p>
            <a:r>
              <a:rPr lang="zh-CN" altLang="en-US" dirty="0" smtClean="0"/>
              <a:t>第三课  认识常用省略记号、其他常用记号、表情术语</a:t>
            </a:r>
            <a:endParaRPr lang="en-US" altLang="zh-CN" dirty="0" smtClean="0"/>
          </a:p>
          <a:p>
            <a:r>
              <a:rPr lang="zh-CN" altLang="en-US" dirty="0" smtClean="0"/>
              <a:t>一、常用省略记号 </a:t>
            </a:r>
          </a:p>
          <a:p>
            <a:r>
              <a:rPr lang="zh-CN" altLang="en-US" dirty="0" smtClean="0"/>
              <a:t>        为了读谱和写谱的方便简化，省去许多音符或加线的记号叫做省略号。 </a:t>
            </a:r>
          </a:p>
          <a:p>
            <a:r>
              <a:rPr lang="en-US" altLang="zh-CN" dirty="0" smtClean="0"/>
              <a:t>1. </a:t>
            </a:r>
            <a:r>
              <a:rPr lang="zh-CN" altLang="en-US" dirty="0" smtClean="0"/>
              <a:t>反复记号 </a:t>
            </a:r>
          </a:p>
          <a:p>
            <a:r>
              <a:rPr lang="zh-CN" altLang="en-US" dirty="0" smtClean="0"/>
              <a:t>        乐曲部分或全部重复时所用的记号，叫做反复记号。常用的反复记号有四种。 </a:t>
            </a:r>
            <a:endParaRPr lang="zh-CN" altLang="en-US" dirty="0"/>
          </a:p>
        </p:txBody>
      </p:sp>
      <p:pic>
        <p:nvPicPr>
          <p:cNvPr id="5" name="图片 4" descr="82.png"/>
          <p:cNvPicPr>
            <a:picLocks noChangeAspect="1"/>
          </p:cNvPicPr>
          <p:nvPr/>
        </p:nvPicPr>
        <p:blipFill>
          <a:blip r:embed="rId2"/>
          <a:stretch>
            <a:fillRect/>
          </a:stretch>
        </p:blipFill>
        <p:spPr>
          <a:xfrm>
            <a:off x="1357290" y="4000504"/>
            <a:ext cx="6144237" cy="231478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83.png"/>
          <p:cNvPicPr>
            <a:picLocks noGrp="1" noChangeAspect="1"/>
          </p:cNvPicPr>
          <p:nvPr>
            <p:ph idx="1"/>
          </p:nvPr>
        </p:nvPicPr>
        <p:blipFill>
          <a:blip r:embed="rId2"/>
          <a:stretch>
            <a:fillRect/>
          </a:stretch>
        </p:blipFill>
        <p:spPr>
          <a:xfrm>
            <a:off x="357158" y="1142984"/>
            <a:ext cx="8229600" cy="4071849"/>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descr="84.png"/>
          <p:cNvPicPr>
            <a:picLocks noGrp="1" noChangeAspect="1"/>
          </p:cNvPicPr>
          <p:nvPr>
            <p:ph idx="1"/>
          </p:nvPr>
        </p:nvPicPr>
        <p:blipFill>
          <a:blip r:embed="rId2"/>
          <a:stretch>
            <a:fillRect/>
          </a:stretch>
        </p:blipFill>
        <p:spPr>
          <a:xfrm>
            <a:off x="500034" y="285728"/>
            <a:ext cx="8229600" cy="2964475"/>
          </a:xfrm>
        </p:spPr>
      </p:pic>
      <p:pic>
        <p:nvPicPr>
          <p:cNvPr id="6" name="图片 5" descr="85.png"/>
          <p:cNvPicPr>
            <a:picLocks noChangeAspect="1"/>
          </p:cNvPicPr>
          <p:nvPr/>
        </p:nvPicPr>
        <p:blipFill>
          <a:blip r:embed="rId3"/>
          <a:stretch>
            <a:fillRect/>
          </a:stretch>
        </p:blipFill>
        <p:spPr>
          <a:xfrm>
            <a:off x="357158" y="3429000"/>
            <a:ext cx="8392805" cy="304842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357166"/>
            <a:ext cx="8229600" cy="5738834"/>
          </a:xfrm>
        </p:spPr>
        <p:txBody>
          <a:bodyPr>
            <a:normAutofit fontScale="92500" lnSpcReduction="10000"/>
          </a:bodyPr>
          <a:lstStyle/>
          <a:p>
            <a:r>
              <a:rPr lang="zh-CN" altLang="en-US" dirty="0" smtClean="0"/>
              <a:t>第四单元     认识音乐中常用的各种记号与音乐术语</a:t>
            </a:r>
            <a:endParaRPr lang="en-US" altLang="zh-CN" dirty="0" smtClean="0"/>
          </a:p>
          <a:p>
            <a:pPr algn="ctr"/>
            <a:r>
              <a:rPr lang="zh-CN" altLang="en-US" dirty="0" smtClean="0"/>
              <a:t>第一课   认识变音记号、力度记号、速度术语</a:t>
            </a:r>
            <a:endParaRPr lang="en-US" altLang="zh-CN" dirty="0" smtClean="0"/>
          </a:p>
          <a:p>
            <a:endParaRPr lang="en-US" altLang="zh-CN" dirty="0" smtClean="0"/>
          </a:p>
          <a:p>
            <a:r>
              <a:rPr lang="zh-CN" altLang="en-US" dirty="0" smtClean="0"/>
              <a:t>一、变音记号 </a:t>
            </a:r>
          </a:p>
          <a:p>
            <a:r>
              <a:rPr lang="zh-CN" altLang="en-US" dirty="0" smtClean="0"/>
              <a:t>用来表示升高或降低音的记号，叫做变音记号。变音记号共有五种。 </a:t>
            </a:r>
          </a:p>
          <a:p>
            <a:r>
              <a:rPr lang="en-US" altLang="zh-CN" dirty="0" smtClean="0"/>
              <a:t>1. </a:t>
            </a:r>
            <a:r>
              <a:rPr lang="zh-CN" altLang="en-US" dirty="0" smtClean="0"/>
              <a:t>升记号（左）表示升高半音。 </a:t>
            </a:r>
          </a:p>
          <a:p>
            <a:r>
              <a:rPr lang="en-US" altLang="zh-CN" dirty="0" smtClean="0"/>
              <a:t>2. </a:t>
            </a:r>
            <a:r>
              <a:rPr lang="zh-CN" altLang="en-US" dirty="0" smtClean="0"/>
              <a:t>降记号（遵）表示降低半音。 </a:t>
            </a:r>
          </a:p>
          <a:p>
            <a:r>
              <a:rPr lang="en-US" altLang="zh-CN" dirty="0" smtClean="0"/>
              <a:t>3. </a:t>
            </a:r>
            <a:r>
              <a:rPr lang="zh-CN" altLang="en-US" dirty="0" smtClean="0"/>
              <a:t>重升记号（行）表示升高两个半音（就是升高一个全音）。 </a:t>
            </a:r>
          </a:p>
          <a:p>
            <a:r>
              <a:rPr lang="en-US" altLang="zh-CN" dirty="0" smtClean="0"/>
              <a:t>4. </a:t>
            </a:r>
            <a:r>
              <a:rPr lang="zh-CN" altLang="en-US" dirty="0" smtClean="0"/>
              <a:t>重降记号（遵遵）表示降低两个半音（就是降低一个全音）。 </a:t>
            </a:r>
          </a:p>
          <a:p>
            <a:r>
              <a:rPr lang="en-US" altLang="zh-CN" dirty="0" smtClean="0"/>
              <a:t>5. </a:t>
            </a:r>
            <a:r>
              <a:rPr lang="zh-CN" altLang="en-US" dirty="0" smtClean="0"/>
              <a:t>还原记号（昨）表示将已升高或降低的音恢复至原来的音高。 </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786478"/>
          </a:xfrm>
        </p:spPr>
        <p:txBody>
          <a:bodyPr/>
          <a:lstStyle/>
          <a:p>
            <a:r>
              <a:rPr lang="en-US" altLang="zh-CN" dirty="0" smtClean="0"/>
              <a:t>2. </a:t>
            </a:r>
            <a:r>
              <a:rPr lang="zh-CN" altLang="en-US" dirty="0" smtClean="0"/>
              <a:t>整小节的重复记号 </a:t>
            </a:r>
            <a:r>
              <a:rPr lang="en-US" altLang="zh-CN" dirty="0" smtClean="0"/>
              <a:t>( ) </a:t>
            </a:r>
          </a:p>
          <a:p>
            <a:endParaRPr lang="en-US" altLang="zh-CN" dirty="0" smtClean="0"/>
          </a:p>
          <a:p>
            <a:r>
              <a:rPr lang="zh-CN" altLang="en-US" dirty="0" smtClean="0"/>
              <a:t>写在小节内，表示该小节与前一小节完全相同。</a:t>
            </a:r>
            <a:endParaRPr lang="zh-CN" altLang="en-US" dirty="0"/>
          </a:p>
        </p:txBody>
      </p:sp>
      <p:pic>
        <p:nvPicPr>
          <p:cNvPr id="4" name="图片 3" descr="86.png"/>
          <p:cNvPicPr>
            <a:picLocks noChangeAspect="1"/>
          </p:cNvPicPr>
          <p:nvPr/>
        </p:nvPicPr>
        <p:blipFill>
          <a:blip r:embed="rId2"/>
          <a:stretch>
            <a:fillRect/>
          </a:stretch>
        </p:blipFill>
        <p:spPr>
          <a:xfrm>
            <a:off x="285720" y="2571744"/>
            <a:ext cx="8659434" cy="238158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928670"/>
            <a:ext cx="8229600" cy="5286380"/>
          </a:xfrm>
        </p:spPr>
        <p:txBody>
          <a:bodyPr/>
          <a:lstStyle/>
          <a:p>
            <a:r>
              <a:rPr lang="en-US" altLang="zh-CN" dirty="0" smtClean="0"/>
              <a:t>3. </a:t>
            </a:r>
            <a:r>
              <a:rPr lang="zh-CN" altLang="en-US" dirty="0" smtClean="0"/>
              <a:t>移动八度记号 </a:t>
            </a:r>
          </a:p>
          <a:p>
            <a:r>
              <a:rPr lang="zh-CN" altLang="en-US" dirty="0" smtClean="0"/>
              <a:t>为了避免加线过多，读谱不便，可采用移动八度记号，它有两种记法</a:t>
            </a:r>
            <a:endParaRPr lang="zh-CN" altLang="en-US" dirty="0"/>
          </a:p>
        </p:txBody>
      </p:sp>
      <p:pic>
        <p:nvPicPr>
          <p:cNvPr id="4" name="图片 3" descr="87.png"/>
          <p:cNvPicPr>
            <a:picLocks noChangeAspect="1"/>
          </p:cNvPicPr>
          <p:nvPr/>
        </p:nvPicPr>
        <p:blipFill>
          <a:blip r:embed="rId2"/>
          <a:stretch>
            <a:fillRect/>
          </a:stretch>
        </p:blipFill>
        <p:spPr>
          <a:xfrm>
            <a:off x="500034" y="2357430"/>
            <a:ext cx="8001056" cy="423450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715040"/>
          </a:xfrm>
        </p:spPr>
        <p:txBody>
          <a:bodyPr/>
          <a:lstStyle/>
          <a:p>
            <a:r>
              <a:rPr lang="en-US" altLang="zh-CN" dirty="0" smtClean="0"/>
              <a:t>4.</a:t>
            </a:r>
            <a:r>
              <a:rPr lang="zh-CN" altLang="en-US" dirty="0" smtClean="0"/>
              <a:t>震音记号</a:t>
            </a:r>
            <a:endParaRPr lang="en-US" altLang="zh-CN" dirty="0" smtClean="0"/>
          </a:p>
          <a:p>
            <a:r>
              <a:rPr lang="zh-CN" altLang="en-US" dirty="0" smtClean="0"/>
              <a:t>        表示一个音或一个和弦，两个音或两个和弦迅速均匀地交替，叫做震音。震音用斜线标记，斜线的数目和符尾的数目相同。</a:t>
            </a:r>
            <a:endParaRPr lang="en-US" altLang="zh-CN" dirty="0" smtClean="0"/>
          </a:p>
          <a:p>
            <a:r>
              <a:rPr lang="zh-CN" altLang="en-US" dirty="0" smtClean="0"/>
              <a:t>        震音记号的写法：全音符的震音音符在三线以上的，斜线记在三线以下。反之，则记在三线以上，比全音符小的震音，斜线横穿符干。</a:t>
            </a:r>
            <a:endParaRPr lang="zh-CN" altLang="en-US" dirty="0"/>
          </a:p>
        </p:txBody>
      </p:sp>
      <p:pic>
        <p:nvPicPr>
          <p:cNvPr id="4" name="图片 3" descr="88.png"/>
          <p:cNvPicPr>
            <a:picLocks noChangeAspect="1"/>
          </p:cNvPicPr>
          <p:nvPr/>
        </p:nvPicPr>
        <p:blipFill>
          <a:blip r:embed="rId2"/>
          <a:stretch>
            <a:fillRect/>
          </a:stretch>
        </p:blipFill>
        <p:spPr>
          <a:xfrm>
            <a:off x="714348" y="3786190"/>
            <a:ext cx="7286676" cy="2571769"/>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85794"/>
            <a:ext cx="8229600" cy="5310206"/>
          </a:xfrm>
        </p:spPr>
        <p:txBody>
          <a:bodyPr/>
          <a:lstStyle/>
          <a:p>
            <a:r>
              <a:rPr lang="zh-CN" altLang="en-US" dirty="0" smtClean="0"/>
              <a:t>二、其他常用演奏方法记号</a:t>
            </a:r>
            <a:endParaRPr lang="zh-CN" altLang="en-US" dirty="0"/>
          </a:p>
        </p:txBody>
      </p:sp>
      <p:pic>
        <p:nvPicPr>
          <p:cNvPr id="5" name="图片 4" descr="89.png"/>
          <p:cNvPicPr>
            <a:picLocks noChangeAspect="1"/>
          </p:cNvPicPr>
          <p:nvPr/>
        </p:nvPicPr>
        <p:blipFill>
          <a:blip r:embed="rId2"/>
          <a:stretch>
            <a:fillRect/>
          </a:stretch>
        </p:blipFill>
        <p:spPr>
          <a:xfrm>
            <a:off x="180362" y="1585655"/>
            <a:ext cx="8783276" cy="368669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90.png"/>
          <p:cNvPicPr>
            <a:picLocks noGrp="1" noChangeAspect="1"/>
          </p:cNvPicPr>
          <p:nvPr>
            <p:ph idx="1"/>
          </p:nvPr>
        </p:nvPicPr>
        <p:blipFill>
          <a:blip r:embed="rId2"/>
          <a:stretch>
            <a:fillRect/>
          </a:stretch>
        </p:blipFill>
        <p:spPr>
          <a:xfrm>
            <a:off x="500034" y="714356"/>
            <a:ext cx="8229600" cy="2283463"/>
          </a:xfrm>
        </p:spPr>
      </p:pic>
      <p:pic>
        <p:nvPicPr>
          <p:cNvPr id="5" name="图片 4" descr="91.png"/>
          <p:cNvPicPr>
            <a:picLocks noChangeAspect="1"/>
          </p:cNvPicPr>
          <p:nvPr/>
        </p:nvPicPr>
        <p:blipFill>
          <a:blip r:embed="rId3"/>
          <a:stretch>
            <a:fillRect/>
          </a:stretch>
        </p:blipFill>
        <p:spPr>
          <a:xfrm>
            <a:off x="571472" y="3071810"/>
            <a:ext cx="5163271" cy="962159"/>
          </a:xfrm>
          <a:prstGeom prst="rect">
            <a:avLst/>
          </a:prstGeom>
        </p:spPr>
      </p:pic>
      <p:pic>
        <p:nvPicPr>
          <p:cNvPr id="2050" name="Picture 2"/>
          <p:cNvPicPr>
            <a:picLocks noChangeAspect="1" noChangeArrowheads="1"/>
          </p:cNvPicPr>
          <p:nvPr/>
        </p:nvPicPr>
        <p:blipFill>
          <a:blip r:embed="rId4"/>
          <a:srcRect/>
          <a:stretch>
            <a:fillRect/>
          </a:stretch>
        </p:blipFill>
        <p:spPr bwMode="auto">
          <a:xfrm>
            <a:off x="142844" y="4143380"/>
            <a:ext cx="8643966" cy="1533525"/>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Grp="1" noChangeAspect="1" noChangeArrowheads="1"/>
          </p:cNvPicPr>
          <p:nvPr>
            <p:ph idx="1"/>
          </p:nvPr>
        </p:nvPicPr>
        <p:blipFill>
          <a:blip r:embed="rId2"/>
          <a:srcRect/>
          <a:stretch>
            <a:fillRect/>
          </a:stretch>
        </p:blipFill>
        <p:spPr bwMode="auto">
          <a:xfrm>
            <a:off x="928662" y="714356"/>
            <a:ext cx="7132320" cy="5500726"/>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866588" y="785794"/>
            <a:ext cx="7410824" cy="5500726"/>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457200" y="928670"/>
            <a:ext cx="8229600" cy="5214974"/>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srcRect/>
          <a:stretch>
            <a:fillRect/>
          </a:stretch>
        </p:blipFill>
        <p:spPr bwMode="auto">
          <a:xfrm>
            <a:off x="785786" y="571480"/>
            <a:ext cx="7572428" cy="5786458"/>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85794"/>
            <a:ext cx="8229600" cy="5310206"/>
          </a:xfrm>
        </p:spPr>
        <p:txBody>
          <a:bodyPr/>
          <a:lstStyle/>
          <a:p>
            <a:r>
              <a:rPr lang="zh-CN" altLang="en-US" dirty="0" smtClean="0"/>
              <a:t>三、表情述语 </a:t>
            </a:r>
          </a:p>
          <a:p>
            <a:pPr>
              <a:buNone/>
            </a:pPr>
            <a:r>
              <a:rPr lang="zh-CN" altLang="en-US" dirty="0" smtClean="0"/>
              <a:t>           表情术语帮助我们理解、把握乐曲的大致音乐形象，在演唱（奏）时，可以更好地表达乐曲的思想感情。表情术语写在乐谱的左上方。常用意大利文字，但也有用本国文字标记。 </a:t>
            </a:r>
            <a:endParaRPr lang="en-US" altLang="zh-CN" dirty="0" smtClean="0"/>
          </a:p>
          <a:p>
            <a:pPr>
              <a:buNone/>
            </a:pPr>
            <a:r>
              <a:rPr lang="zh-CN" altLang="en-US" dirty="0" smtClean="0"/>
              <a:t>           以下是常用表情术语表。</a:t>
            </a:r>
            <a:endParaRPr lang="zh-CN" altLang="en-US" dirty="0"/>
          </a:p>
        </p:txBody>
      </p:sp>
      <p:pic>
        <p:nvPicPr>
          <p:cNvPr id="5" name="图片 4" descr="92.png"/>
          <p:cNvPicPr>
            <a:picLocks noChangeAspect="1"/>
          </p:cNvPicPr>
          <p:nvPr/>
        </p:nvPicPr>
        <p:blipFill>
          <a:blip r:embed="rId2"/>
          <a:stretch>
            <a:fillRect/>
          </a:stretch>
        </p:blipFill>
        <p:spPr>
          <a:xfrm>
            <a:off x="857224" y="3714752"/>
            <a:ext cx="7525801" cy="161947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715040"/>
          </a:xfrm>
        </p:spPr>
        <p:txBody>
          <a:bodyPr/>
          <a:lstStyle/>
          <a:p>
            <a:r>
              <a:rPr lang="zh-CN" altLang="en-US" dirty="0" smtClean="0"/>
              <a:t>变音记号在使用中可分调号和临时变音两种。 </a:t>
            </a:r>
          </a:p>
          <a:p>
            <a:endParaRPr lang="en-US" altLang="zh-CN" dirty="0" smtClean="0"/>
          </a:p>
          <a:p>
            <a:r>
              <a:rPr lang="zh-CN" altLang="en-US" dirty="0" smtClean="0"/>
              <a:t>一是作调号用，这时变音记号通常是写在谱号的后面。它对同一行谱表中所有同名音都有效，而且每一行谱表上都要写出调号，不能省略。</a:t>
            </a:r>
            <a:endParaRPr lang="zh-CN" altLang="en-US" dirty="0"/>
          </a:p>
        </p:txBody>
      </p:sp>
      <p:pic>
        <p:nvPicPr>
          <p:cNvPr id="4" name="图片 3" descr="67.png"/>
          <p:cNvPicPr>
            <a:picLocks noChangeAspect="1"/>
          </p:cNvPicPr>
          <p:nvPr/>
        </p:nvPicPr>
        <p:blipFill>
          <a:blip r:embed="rId2"/>
          <a:stretch>
            <a:fillRect/>
          </a:stretch>
        </p:blipFill>
        <p:spPr>
          <a:xfrm>
            <a:off x="500034" y="3214686"/>
            <a:ext cx="8363578" cy="247684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descr="93.png"/>
          <p:cNvPicPr>
            <a:picLocks noGrp="1" noChangeAspect="1"/>
          </p:cNvPicPr>
          <p:nvPr>
            <p:ph idx="1"/>
          </p:nvPr>
        </p:nvPicPr>
        <p:blipFill>
          <a:blip r:embed="rId2"/>
          <a:stretch>
            <a:fillRect/>
          </a:stretch>
        </p:blipFill>
        <p:spPr>
          <a:xfrm>
            <a:off x="932942" y="1785926"/>
            <a:ext cx="7278116" cy="3857651"/>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85794"/>
            <a:ext cx="8229600" cy="5572164"/>
          </a:xfrm>
        </p:spPr>
        <p:txBody>
          <a:bodyPr>
            <a:normAutofit fontScale="92500"/>
          </a:bodyPr>
          <a:lstStyle/>
          <a:p>
            <a:r>
              <a:rPr lang="zh-CN" altLang="en-US" dirty="0" smtClean="0"/>
              <a:t>        二是作临时变化音用，这时变音记号通常是写在音符符头左侧同一线上或同一间内，它 在同一小节内对记号后边同高度的音都有效。如：例</a:t>
            </a:r>
            <a:r>
              <a:rPr lang="en-US" altLang="zh-CN" dirty="0" smtClean="0"/>
              <a:t>4-2</a:t>
            </a:r>
            <a:r>
              <a:rPr lang="zh-CN" altLang="en-US" dirty="0" smtClean="0"/>
              <a:t>中的三个</a:t>
            </a:r>
            <a:r>
              <a:rPr lang="en-US" altLang="zh-CN" dirty="0" smtClean="0"/>
              <a:t>C</a:t>
            </a:r>
            <a:r>
              <a:rPr lang="zh-CN" altLang="en-US" dirty="0" smtClean="0"/>
              <a:t>音都是左</a:t>
            </a:r>
            <a:r>
              <a:rPr lang="en-US" altLang="zh-CN" dirty="0" smtClean="0"/>
              <a:t>C</a:t>
            </a:r>
            <a:r>
              <a:rPr lang="zh-CN" altLang="en-US" dirty="0" smtClean="0"/>
              <a:t>音。</a:t>
            </a:r>
            <a:endParaRPr lang="en-US" altLang="zh-CN" dirty="0" smtClean="0"/>
          </a:p>
          <a:p>
            <a:endParaRPr lang="en-US" altLang="zh-CN" dirty="0" smtClean="0"/>
          </a:p>
          <a:p>
            <a:endParaRPr lang="en-US" altLang="zh-CN" dirty="0" smtClean="0"/>
          </a:p>
          <a:p>
            <a:endParaRPr lang="en-US" altLang="zh-CN" dirty="0" smtClean="0"/>
          </a:p>
          <a:p>
            <a:r>
              <a:rPr lang="zh-CN" altLang="en-US" dirty="0" smtClean="0"/>
              <a:t>力度记号 </a:t>
            </a:r>
          </a:p>
          <a:p>
            <a:r>
              <a:rPr lang="zh-CN" altLang="en-US" dirty="0" smtClean="0"/>
              <a:t>音乐中音量的强弱程度叫做力度。表示音的强弱程度的记号叫做力度记号。力度和音乐中的其他要素一样，在音乐表现中是非常重要的。音乐力度的强弱与乐曲内容、音乐形象的塑造有着紧密的联系。音乐中力度强的色彩，是明亮、开朗、坚定的，常用来表现雄伟、豪迈、刚劲、激动等情绪，比如，进行曲、狂想曲、战斗性音乐作品等。 </a:t>
            </a:r>
            <a:endParaRPr lang="zh-CN" altLang="en-US" dirty="0"/>
          </a:p>
        </p:txBody>
      </p:sp>
      <p:pic>
        <p:nvPicPr>
          <p:cNvPr id="4" name="图片 3" descr="68.png"/>
          <p:cNvPicPr>
            <a:picLocks noChangeAspect="1"/>
          </p:cNvPicPr>
          <p:nvPr/>
        </p:nvPicPr>
        <p:blipFill>
          <a:blip r:embed="rId2"/>
          <a:stretch>
            <a:fillRect/>
          </a:stretch>
        </p:blipFill>
        <p:spPr>
          <a:xfrm>
            <a:off x="2500298" y="2143116"/>
            <a:ext cx="3867690" cy="103837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9.png"/>
          <p:cNvPicPr>
            <a:picLocks noGrp="1" noChangeAspect="1"/>
          </p:cNvPicPr>
          <p:nvPr>
            <p:ph idx="1"/>
          </p:nvPr>
        </p:nvPicPr>
        <p:blipFill>
          <a:blip r:embed="rId2"/>
          <a:stretch>
            <a:fillRect/>
          </a:stretch>
        </p:blipFill>
        <p:spPr>
          <a:xfrm>
            <a:off x="857224" y="428604"/>
            <a:ext cx="6715172" cy="2857520"/>
          </a:xfrm>
        </p:spPr>
      </p:pic>
      <p:pic>
        <p:nvPicPr>
          <p:cNvPr id="5" name="图片 4" descr="70.png"/>
          <p:cNvPicPr>
            <a:picLocks noChangeAspect="1"/>
          </p:cNvPicPr>
          <p:nvPr/>
        </p:nvPicPr>
        <p:blipFill>
          <a:blip r:embed="rId3"/>
          <a:stretch>
            <a:fillRect/>
          </a:stretch>
        </p:blipFill>
        <p:spPr>
          <a:xfrm>
            <a:off x="928662" y="3286124"/>
            <a:ext cx="6500858" cy="30172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00042"/>
            <a:ext cx="8229600" cy="5595958"/>
          </a:xfrm>
        </p:spPr>
        <p:txBody>
          <a:bodyPr/>
          <a:lstStyle/>
          <a:p>
            <a:r>
              <a:rPr lang="zh-CN" altLang="en-US" dirty="0" smtClean="0"/>
              <a:t>力度记号也称为力度术语，以下是常用力度记号表。</a:t>
            </a:r>
            <a:endParaRPr lang="zh-CN" altLang="en-US" dirty="0"/>
          </a:p>
        </p:txBody>
      </p:sp>
      <p:pic>
        <p:nvPicPr>
          <p:cNvPr id="4" name="图片 3" descr="71.png"/>
          <p:cNvPicPr>
            <a:picLocks noChangeAspect="1"/>
          </p:cNvPicPr>
          <p:nvPr/>
        </p:nvPicPr>
        <p:blipFill>
          <a:blip r:embed="rId2"/>
          <a:stretch>
            <a:fillRect/>
          </a:stretch>
        </p:blipFill>
        <p:spPr>
          <a:xfrm>
            <a:off x="285720" y="1000108"/>
            <a:ext cx="8716592" cy="1719531"/>
          </a:xfrm>
          <a:prstGeom prst="rect">
            <a:avLst/>
          </a:prstGeom>
        </p:spPr>
      </p:pic>
      <p:pic>
        <p:nvPicPr>
          <p:cNvPr id="5" name="图片 4" descr="72.png"/>
          <p:cNvPicPr>
            <a:picLocks noChangeAspect="1"/>
          </p:cNvPicPr>
          <p:nvPr/>
        </p:nvPicPr>
        <p:blipFill>
          <a:blip r:embed="rId3"/>
          <a:stretch>
            <a:fillRect/>
          </a:stretch>
        </p:blipFill>
        <p:spPr>
          <a:xfrm>
            <a:off x="1214414" y="2857496"/>
            <a:ext cx="6725589" cy="365337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5667396"/>
          </a:xfrm>
        </p:spPr>
        <p:txBody>
          <a:bodyPr>
            <a:normAutofit fontScale="92500" lnSpcReduction="10000"/>
          </a:bodyPr>
          <a:lstStyle/>
          <a:p>
            <a:r>
              <a:rPr lang="zh-CN" altLang="en-US" dirty="0" smtClean="0"/>
              <a:t>三、速度术语 </a:t>
            </a:r>
          </a:p>
          <a:p>
            <a:r>
              <a:rPr lang="zh-CN" altLang="en-US" dirty="0" smtClean="0"/>
              <a:t>        音乐进行的快慢叫做速度。音乐的速度一般可分为三类：慢速、中速和快速。为了使表演者能按创作意图演奏（唱），通常在乐曲开始、中间或结束前会标出国际通用的音乐术语。如：</a:t>
            </a:r>
            <a:r>
              <a:rPr lang="en-US" altLang="zh-CN" dirty="0" smtClean="0"/>
              <a:t>Lento</a:t>
            </a:r>
            <a:r>
              <a:rPr lang="zh-CN" altLang="en-US" dirty="0" smtClean="0"/>
              <a:t>（慢板）、</a:t>
            </a:r>
            <a:r>
              <a:rPr lang="en-US" altLang="zh-CN" dirty="0" smtClean="0"/>
              <a:t>Moderato</a:t>
            </a:r>
            <a:r>
              <a:rPr lang="zh-CN" altLang="en-US" dirty="0" smtClean="0"/>
              <a:t>（中板）和</a:t>
            </a:r>
            <a:r>
              <a:rPr lang="en-US" altLang="zh-CN" dirty="0" smtClean="0"/>
              <a:t>Allegro</a:t>
            </a:r>
            <a:r>
              <a:rPr lang="zh-CN" altLang="en-US" dirty="0" smtClean="0"/>
              <a:t>（快板）等。但是，这些术语只能大致标明音乐进行的快慢。要准确地掌握乐曲速度，还需按节拍器上的数字标记每分钟的含拍量。例如，</a:t>
            </a:r>
            <a:r>
              <a:rPr lang="en-US" altLang="zh-CN" dirty="0" smtClean="0"/>
              <a:t>. =88</a:t>
            </a:r>
            <a:r>
              <a:rPr lang="zh-CN" altLang="en-US" dirty="0" smtClean="0"/>
              <a:t>表示每分钟演奏八十八个四分音符</a:t>
            </a:r>
            <a:r>
              <a:rPr lang="en-US" altLang="zh-CN" dirty="0" smtClean="0"/>
              <a:t>(</a:t>
            </a:r>
            <a:r>
              <a:rPr lang="zh-CN" altLang="en-US" dirty="0" smtClean="0"/>
              <a:t>每个四分音符为一个基本拍</a:t>
            </a:r>
            <a:r>
              <a:rPr lang="en-US" altLang="zh-CN" dirty="0" smtClean="0"/>
              <a:t>)</a:t>
            </a:r>
            <a:r>
              <a:rPr lang="zh-CN" altLang="en-US" dirty="0" smtClean="0"/>
              <a:t>，每分钟含八十八拍。 </a:t>
            </a:r>
          </a:p>
          <a:p>
            <a:r>
              <a:rPr lang="zh-CN" altLang="en-US" dirty="0" smtClean="0"/>
              <a:t>        音乐速度和乐曲的内容是密切相关的。速度是音乐的重要要素之一，正确把握速度，是表达音乐思想的重要前提。一般说来，慢速往往跟回忆、忧伤、沉重、庄严的音乐相联系，中速跟抒情、优美、叙事性、田园风格的音乐相联系，而快速则跟热烈、欢腾、活泼、激动的音乐相联系。</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357166"/>
            <a:ext cx="8229600" cy="5738834"/>
          </a:xfrm>
        </p:spPr>
        <p:txBody>
          <a:bodyPr/>
          <a:lstStyle/>
          <a:p>
            <a:r>
              <a:rPr lang="zh-CN" altLang="en-US" dirty="0" smtClean="0"/>
              <a:t>至今广泛使用的速度用语是意大利文字，现将常用速度术语列表如下： </a:t>
            </a:r>
            <a:endParaRPr lang="zh-CN" altLang="en-US" dirty="0"/>
          </a:p>
        </p:txBody>
      </p:sp>
      <p:pic>
        <p:nvPicPr>
          <p:cNvPr id="4" name="图片 3" descr="73.png"/>
          <p:cNvPicPr>
            <a:picLocks noChangeAspect="1"/>
          </p:cNvPicPr>
          <p:nvPr/>
        </p:nvPicPr>
        <p:blipFill>
          <a:blip r:embed="rId2"/>
          <a:stretch>
            <a:fillRect/>
          </a:stretch>
        </p:blipFill>
        <p:spPr>
          <a:xfrm>
            <a:off x="857224" y="1214422"/>
            <a:ext cx="7421011" cy="3581900"/>
          </a:xfrm>
          <a:prstGeom prst="rect">
            <a:avLst/>
          </a:prstGeom>
        </p:spPr>
      </p:pic>
      <p:pic>
        <p:nvPicPr>
          <p:cNvPr id="5" name="图片 4" descr="74.png"/>
          <p:cNvPicPr>
            <a:picLocks noChangeAspect="1"/>
          </p:cNvPicPr>
          <p:nvPr/>
        </p:nvPicPr>
        <p:blipFill>
          <a:blip r:embed="rId3"/>
          <a:stretch>
            <a:fillRect/>
          </a:stretch>
        </p:blipFill>
        <p:spPr>
          <a:xfrm>
            <a:off x="928662" y="4929198"/>
            <a:ext cx="7201906" cy="106694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75.png"/>
          <p:cNvPicPr>
            <a:picLocks noGrp="1" noChangeAspect="1"/>
          </p:cNvPicPr>
          <p:nvPr>
            <p:ph idx="1"/>
          </p:nvPr>
        </p:nvPicPr>
        <p:blipFill>
          <a:blip r:embed="rId2"/>
          <a:stretch>
            <a:fillRect/>
          </a:stretch>
        </p:blipFill>
        <p:spPr>
          <a:xfrm>
            <a:off x="785786" y="1357298"/>
            <a:ext cx="7525801" cy="4305901"/>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纸张">
  <a:themeElements>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纸张">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纸张">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0</TotalTime>
  <Words>1381</Words>
  <PresentationFormat>全屏显示(4:3)</PresentationFormat>
  <Paragraphs>60</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纸张</vt:lpstr>
      <vt:lpstr>乐理、视唱、练耳</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乐理、视唱、练耳</dc:title>
  <dc:creator>沈吟吟</dc:creator>
  <cp:lastModifiedBy>USER-</cp:lastModifiedBy>
  <cp:revision>1</cp:revision>
  <dcterms:created xsi:type="dcterms:W3CDTF">2016-08-10T02:48:11Z</dcterms:created>
  <dcterms:modified xsi:type="dcterms:W3CDTF">2016-08-10T02:50:31Z</dcterms:modified>
</cp:coreProperties>
</file>