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标题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占位符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页脚占位符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2" name="内容占位符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4" name="内容占位符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内容占位符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1" name="标题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乐理、视唱、练耳</a:t>
            </a:r>
            <a:endParaRPr lang="zh-CN" altLang="en-US" dirty="0"/>
          </a:p>
        </p:txBody>
      </p:sp>
      <p:pic>
        <p:nvPicPr>
          <p:cNvPr id="4" name="Picture 2" descr="E:\k 其他\ECNUP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5000636"/>
            <a:ext cx="3175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714744" y="5000636"/>
            <a:ext cx="1944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华东师范大学出版社</a:t>
            </a:r>
            <a:endParaRPr lang="en-US" altLang="zh-CN" sz="1400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429288"/>
          </a:xfrm>
        </p:spPr>
        <p:txBody>
          <a:bodyPr/>
          <a:lstStyle/>
          <a:p>
            <a:r>
              <a:rPr lang="zh-CN" altLang="en-US" dirty="0" smtClean="0"/>
              <a:t>二、转位三和弦 </a:t>
            </a:r>
          </a:p>
          <a:p>
            <a:pPr>
              <a:buNone/>
            </a:pPr>
            <a:r>
              <a:rPr lang="zh-CN" altLang="en-US" dirty="0" smtClean="0"/>
              <a:t>            以</a:t>
            </a:r>
            <a:r>
              <a:rPr lang="zh-CN" altLang="en-US" dirty="0" smtClean="0"/>
              <a:t>三和弦的三音或五音为低音的和弦，叫做转位三和弦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三和弦</a:t>
            </a:r>
            <a:r>
              <a:rPr lang="zh-CN" altLang="en-US" dirty="0" smtClean="0"/>
              <a:t>除根音外，还有两个音，所以三和弦有两个转位</a:t>
            </a:r>
            <a:r>
              <a:rPr lang="zh-CN" altLang="en-US" dirty="0" smtClean="0"/>
              <a:t>。以</a:t>
            </a:r>
            <a:r>
              <a:rPr lang="zh-CN" altLang="en-US" dirty="0" smtClean="0"/>
              <a:t>三音为低音的三和弦叫做三和弦的第一转位，也叫做六和弦，在三和弦标记的</a:t>
            </a:r>
            <a:r>
              <a:rPr lang="zh-CN" altLang="en-US" dirty="0" smtClean="0"/>
              <a:t>右下方</a:t>
            </a:r>
            <a:r>
              <a:rPr lang="zh-CN" altLang="en-US" dirty="0" smtClean="0"/>
              <a:t>，用阿拉伯数字</a:t>
            </a:r>
            <a:r>
              <a:rPr lang="en-US" altLang="zh-CN" dirty="0" smtClean="0"/>
              <a:t>6</a:t>
            </a:r>
            <a:r>
              <a:rPr lang="zh-CN" altLang="en-US" dirty="0" smtClean="0"/>
              <a:t>表示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以</a:t>
            </a:r>
            <a:r>
              <a:rPr lang="zh-CN" altLang="en-US" dirty="0" smtClean="0"/>
              <a:t>五音为低音的三和弦叫做三和弦的第二转位，也叫做四六和弦，在三和弦标记的</a:t>
            </a:r>
            <a:r>
              <a:rPr lang="zh-CN" altLang="en-US" dirty="0" smtClean="0"/>
              <a:t>右边</a:t>
            </a:r>
            <a:r>
              <a:rPr lang="zh-CN" altLang="en-US" dirty="0" smtClean="0"/>
              <a:t>，用阿拉伯数字 </a:t>
            </a:r>
            <a:r>
              <a:rPr lang="en-US" altLang="zh-CN" dirty="0" smtClean="0"/>
              <a:t>4/6</a:t>
            </a:r>
            <a:r>
              <a:rPr lang="zh-CN" altLang="en-US" dirty="0" smtClean="0"/>
              <a:t>表示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10206"/>
          </a:xfrm>
        </p:spPr>
        <p:txBody>
          <a:bodyPr/>
          <a:lstStyle/>
          <a:p>
            <a:r>
              <a:rPr lang="zh-CN" altLang="en-US" dirty="0" smtClean="0"/>
              <a:t>以</a:t>
            </a:r>
            <a:r>
              <a:rPr lang="en-US" altLang="zh-CN" dirty="0" smtClean="0"/>
              <a:t>C</a:t>
            </a:r>
            <a:r>
              <a:rPr lang="zh-CN" altLang="en-US" dirty="0" smtClean="0"/>
              <a:t>自然大调为例：</a:t>
            </a:r>
            <a:endParaRPr lang="zh-CN" altLang="en-US" dirty="0"/>
          </a:p>
        </p:txBody>
      </p:sp>
      <p:pic>
        <p:nvPicPr>
          <p:cNvPr id="4" name="图片 3" descr="1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736"/>
            <a:ext cx="8507013" cy="521090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/>
          <a:lstStyle/>
          <a:p>
            <a:pPr algn="ctr">
              <a:buNone/>
            </a:pPr>
            <a:r>
              <a:rPr lang="zh-CN" altLang="en-US" dirty="0" smtClean="0"/>
              <a:t>第四课 认识七和弦及调式七</a:t>
            </a:r>
            <a:r>
              <a:rPr lang="zh-CN" altLang="en-US" dirty="0" smtClean="0"/>
              <a:t>和弦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一、什么是七和弦 </a:t>
            </a:r>
          </a:p>
          <a:p>
            <a:pPr>
              <a:buNone/>
            </a:pPr>
            <a:r>
              <a:rPr lang="zh-CN" altLang="en-US" dirty="0" smtClean="0"/>
              <a:t>           由</a:t>
            </a:r>
            <a:r>
              <a:rPr lang="zh-CN" altLang="en-US" dirty="0" smtClean="0"/>
              <a:t>四个音按三度关系叠置起来的和弦，叫做七和弦。 </a:t>
            </a:r>
          </a:p>
          <a:p>
            <a:pPr>
              <a:buNone/>
            </a:pPr>
            <a:r>
              <a:rPr lang="zh-CN" altLang="en-US" dirty="0" smtClean="0"/>
              <a:t>           在</a:t>
            </a:r>
            <a:r>
              <a:rPr lang="zh-CN" altLang="en-US" dirty="0" smtClean="0"/>
              <a:t>七和弦中，下面的三个音与三和弦中的音一样，分别叫做根音、三音、五音。根音</a:t>
            </a:r>
            <a:r>
              <a:rPr lang="zh-CN" altLang="en-US" dirty="0" smtClean="0"/>
              <a:t>上面的</a:t>
            </a:r>
            <a:r>
              <a:rPr lang="zh-CN" altLang="en-US" dirty="0" smtClean="0"/>
              <a:t>第四音与根音相距七度，叫做七音。七和弦由此得名。</a:t>
            </a:r>
            <a:endParaRPr lang="zh-CN" altLang="en-US" dirty="0"/>
          </a:p>
        </p:txBody>
      </p:sp>
      <p:pic>
        <p:nvPicPr>
          <p:cNvPr id="4" name="图片 3" descr="1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357694"/>
            <a:ext cx="7944486" cy="188621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10206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二、调式中的七和弦 </a:t>
            </a:r>
          </a:p>
          <a:p>
            <a:pPr>
              <a:buNone/>
            </a:pPr>
            <a:r>
              <a:rPr lang="zh-CN" altLang="en-US" dirty="0" smtClean="0"/>
              <a:t>           在</a:t>
            </a:r>
            <a:r>
              <a:rPr lang="zh-CN" altLang="en-US" dirty="0" smtClean="0"/>
              <a:t>调式中，运用调式内的音级，在调式音级上构成的七和弦叫做调式中的七和弦</a:t>
            </a:r>
            <a:r>
              <a:rPr lang="zh-CN" altLang="en-US" dirty="0" smtClean="0"/>
              <a:t>。以</a:t>
            </a:r>
            <a:r>
              <a:rPr lang="en-US" altLang="zh-CN" dirty="0" smtClean="0"/>
              <a:t>C</a:t>
            </a:r>
            <a:r>
              <a:rPr lang="zh-CN" altLang="en-US" dirty="0" smtClean="0"/>
              <a:t>大调为例，我们来看一下大调的调式七和弦，在级数标记的右下方用阿拉伯数字</a:t>
            </a:r>
            <a:r>
              <a:rPr lang="en-US" altLang="zh-CN" dirty="0" smtClean="0"/>
              <a:t>7</a:t>
            </a:r>
            <a:r>
              <a:rPr lang="zh-CN" altLang="en-US" dirty="0" smtClean="0"/>
              <a:t>来标记</a:t>
            </a:r>
            <a:r>
              <a:rPr lang="zh-CN" altLang="en-US" dirty="0" smtClean="0"/>
              <a:t>调式原位七和弦。 </a:t>
            </a:r>
            <a:endParaRPr lang="zh-CN" altLang="en-US" dirty="0"/>
          </a:p>
        </p:txBody>
      </p:sp>
      <p:pic>
        <p:nvPicPr>
          <p:cNvPr id="4" name="图片 3" descr="1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571876"/>
            <a:ext cx="7858180" cy="122889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/>
              <a:t>三、大调式七和弦的类型 </a:t>
            </a:r>
          </a:p>
          <a:p>
            <a:pPr>
              <a:buNone/>
            </a:pPr>
            <a:r>
              <a:rPr lang="zh-CN" altLang="en-US" dirty="0" smtClean="0"/>
              <a:t>           七</a:t>
            </a:r>
            <a:r>
              <a:rPr lang="zh-CN" altLang="en-US" dirty="0" smtClean="0"/>
              <a:t>和弦的类型较多，也比三和弦的类型复杂。这里我们只讨论大调式七和弦的类型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514350" indent="-514350">
              <a:buNone/>
            </a:pPr>
            <a:r>
              <a:rPr lang="en-US" altLang="zh-CN" dirty="0" smtClean="0"/>
              <a:t>1.</a:t>
            </a:r>
            <a:r>
              <a:rPr lang="zh-CN" altLang="en-US" dirty="0" smtClean="0"/>
              <a:t>大</a:t>
            </a:r>
            <a:r>
              <a:rPr lang="zh-CN" altLang="en-US" dirty="0" smtClean="0"/>
              <a:t>七和弦（也称大大七</a:t>
            </a:r>
            <a:r>
              <a:rPr lang="zh-CN" altLang="en-US" dirty="0" smtClean="0"/>
              <a:t>和弦）</a:t>
            </a:r>
            <a:endParaRPr lang="en-US" altLang="zh-CN" dirty="0" smtClean="0"/>
          </a:p>
          <a:p>
            <a:pPr marL="514350" indent="-514350">
              <a:buNone/>
            </a:pPr>
            <a:r>
              <a:rPr lang="zh-CN" altLang="en-US" dirty="0" smtClean="0"/>
              <a:t>           从</a:t>
            </a:r>
            <a:r>
              <a:rPr lang="zh-CN" altLang="en-US" dirty="0" smtClean="0"/>
              <a:t>例</a:t>
            </a:r>
            <a:r>
              <a:rPr lang="en-US" altLang="zh-CN" dirty="0" smtClean="0"/>
              <a:t>7-11</a:t>
            </a:r>
            <a:r>
              <a:rPr lang="zh-CN" altLang="en-US" dirty="0" smtClean="0"/>
              <a:t>可以看出，</a:t>
            </a:r>
            <a:r>
              <a:rPr lang="en-US" altLang="zh-CN" dirty="0" smtClean="0"/>
              <a:t>Ⅰ7</a:t>
            </a:r>
            <a:r>
              <a:rPr lang="zh-CN" altLang="en-US" dirty="0" smtClean="0"/>
              <a:t>和</a:t>
            </a:r>
            <a:r>
              <a:rPr lang="en-US" altLang="zh-CN" dirty="0" smtClean="0"/>
              <a:t>Ⅳ7</a:t>
            </a:r>
            <a:r>
              <a:rPr lang="zh-CN" altLang="en-US" dirty="0" smtClean="0"/>
              <a:t>就是大七和弦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514350" indent="-514350">
              <a:buNone/>
            </a:pPr>
            <a:endParaRPr lang="en-US" altLang="zh-CN" dirty="0" smtClean="0"/>
          </a:p>
          <a:p>
            <a:pPr marL="514350" indent="-514350">
              <a:buNone/>
            </a:pPr>
            <a:endParaRPr lang="en-US" altLang="zh-CN" dirty="0" smtClean="0"/>
          </a:p>
          <a:p>
            <a:pPr marL="514350" indent="-514350">
              <a:buNone/>
            </a:pPr>
            <a:endParaRPr lang="en-US" altLang="zh-CN" dirty="0" smtClean="0"/>
          </a:p>
          <a:p>
            <a:pPr marL="514350" indent="-514350">
              <a:buNone/>
            </a:pPr>
            <a:endParaRPr lang="en-US" altLang="zh-CN" dirty="0" smtClean="0"/>
          </a:p>
          <a:p>
            <a:pPr marL="514350" indent="-514350">
              <a:buNone/>
            </a:pPr>
            <a:r>
              <a:rPr lang="zh-CN" altLang="en-US" dirty="0" smtClean="0"/>
              <a:t>            以</a:t>
            </a:r>
            <a:r>
              <a:rPr lang="zh-CN" altLang="en-US" dirty="0" smtClean="0"/>
              <a:t>大三和弦为基础，根音与七音相距大七度的七和弦，叫做大七和弦（或将原位大</a:t>
            </a:r>
            <a:r>
              <a:rPr lang="zh-CN" altLang="en-US" dirty="0" smtClean="0"/>
              <a:t>三和弦</a:t>
            </a:r>
            <a:r>
              <a:rPr lang="zh-CN" altLang="en-US" dirty="0" smtClean="0"/>
              <a:t>五音上方叠置一个大三度音）。</a:t>
            </a:r>
            <a:endParaRPr lang="zh-CN" altLang="en-US" dirty="0"/>
          </a:p>
        </p:txBody>
      </p:sp>
      <p:pic>
        <p:nvPicPr>
          <p:cNvPr id="4" name="图片 3" descr="1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000372"/>
            <a:ext cx="8215370" cy="164805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2. </a:t>
            </a:r>
            <a:r>
              <a:rPr lang="zh-CN" altLang="en-US" dirty="0" smtClean="0"/>
              <a:t>大小七和弦 </a:t>
            </a:r>
          </a:p>
          <a:p>
            <a:pPr>
              <a:buNone/>
            </a:pPr>
            <a:r>
              <a:rPr lang="zh-CN" altLang="en-US" dirty="0" smtClean="0"/>
              <a:t>     从</a:t>
            </a:r>
            <a:r>
              <a:rPr lang="zh-CN" altLang="en-US" dirty="0" smtClean="0"/>
              <a:t>例</a:t>
            </a:r>
            <a:r>
              <a:rPr lang="en-US" altLang="zh-CN" dirty="0" smtClean="0"/>
              <a:t>7-11</a:t>
            </a:r>
            <a:r>
              <a:rPr lang="zh-CN" altLang="en-US" dirty="0" smtClean="0"/>
              <a:t>可以看出，</a:t>
            </a:r>
            <a:r>
              <a:rPr lang="en-US" altLang="zh-CN" dirty="0" smtClean="0"/>
              <a:t>Ⅴ7</a:t>
            </a:r>
            <a:r>
              <a:rPr lang="zh-CN" altLang="en-US" dirty="0" smtClean="0"/>
              <a:t>就是大小七和弦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</a:t>
            </a:r>
            <a:r>
              <a:rPr lang="zh-CN" altLang="en-US" dirty="0" smtClean="0"/>
              <a:t>以</a:t>
            </a:r>
            <a:r>
              <a:rPr lang="zh-CN" altLang="en-US" dirty="0" smtClean="0"/>
              <a:t>大三和弦为基础，根音到七音相距为小七度的七和弦，叫做大小七和弦（或将原位</a:t>
            </a:r>
            <a:r>
              <a:rPr lang="zh-CN" altLang="en-US" dirty="0" smtClean="0"/>
              <a:t>大三和弦</a:t>
            </a:r>
            <a:r>
              <a:rPr lang="zh-CN" altLang="en-US" dirty="0" smtClean="0"/>
              <a:t>五音上方叠置一个小三度音）。 </a:t>
            </a:r>
            <a:endParaRPr lang="zh-CN" altLang="en-US" dirty="0"/>
          </a:p>
        </p:txBody>
      </p:sp>
      <p:pic>
        <p:nvPicPr>
          <p:cNvPr id="4" name="图片 3" descr="1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785926"/>
            <a:ext cx="7553954" cy="136226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572164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3. </a:t>
            </a:r>
            <a:r>
              <a:rPr lang="zh-CN" altLang="en-US" dirty="0" smtClean="0"/>
              <a:t>小七和弦 </a:t>
            </a:r>
            <a:r>
              <a:rPr lang="en-US" altLang="zh-CN" dirty="0" smtClean="0"/>
              <a:t>(</a:t>
            </a:r>
            <a:r>
              <a:rPr lang="zh-CN" altLang="en-US" dirty="0" smtClean="0"/>
              <a:t>也称小小七和弦） </a:t>
            </a:r>
          </a:p>
          <a:p>
            <a:pPr>
              <a:buNone/>
            </a:pPr>
            <a:r>
              <a:rPr lang="zh-CN" altLang="en-US" dirty="0" smtClean="0"/>
              <a:t>       从</a:t>
            </a:r>
            <a:r>
              <a:rPr lang="zh-CN" altLang="en-US" dirty="0" smtClean="0"/>
              <a:t>例</a:t>
            </a:r>
            <a:r>
              <a:rPr lang="en-US" altLang="zh-CN" dirty="0" smtClean="0"/>
              <a:t>7-11</a:t>
            </a:r>
            <a:r>
              <a:rPr lang="zh-CN" altLang="en-US" dirty="0" smtClean="0"/>
              <a:t>可以看出，</a:t>
            </a:r>
            <a:r>
              <a:rPr lang="en-US" altLang="zh-CN" dirty="0" smtClean="0"/>
              <a:t>Ⅱ7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Ⅲ7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Ⅵ7</a:t>
            </a:r>
            <a:r>
              <a:rPr lang="zh-CN" altLang="en-US" dirty="0" smtClean="0"/>
              <a:t>就是小七和弦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以</a:t>
            </a:r>
            <a:r>
              <a:rPr lang="zh-CN" altLang="en-US" dirty="0" smtClean="0"/>
              <a:t>小三和弦为基础，根音与七音相距小七度的七和弦，叫做小七和弦（或将原位小</a:t>
            </a:r>
            <a:r>
              <a:rPr lang="zh-CN" altLang="en-US" dirty="0" smtClean="0"/>
              <a:t>三和弦</a:t>
            </a:r>
            <a:r>
              <a:rPr lang="zh-CN" altLang="en-US" dirty="0" smtClean="0"/>
              <a:t>五音上方叠置一个小三度音）。</a:t>
            </a:r>
            <a:endParaRPr lang="zh-CN" altLang="en-US" dirty="0"/>
          </a:p>
        </p:txBody>
      </p:sp>
      <p:pic>
        <p:nvPicPr>
          <p:cNvPr id="4" name="图片 3" descr="15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714488"/>
            <a:ext cx="7915907" cy="157184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43602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4. </a:t>
            </a:r>
            <a:r>
              <a:rPr lang="zh-CN" altLang="en-US" dirty="0" smtClean="0"/>
              <a:t>减小七和弦（也称半减七和弦） </a:t>
            </a:r>
          </a:p>
          <a:p>
            <a:pPr>
              <a:buNone/>
            </a:pPr>
            <a:r>
              <a:rPr lang="zh-CN" altLang="en-US" dirty="0" smtClean="0"/>
              <a:t>     从</a:t>
            </a:r>
            <a:r>
              <a:rPr lang="zh-CN" altLang="en-US" dirty="0" smtClean="0"/>
              <a:t>例</a:t>
            </a:r>
            <a:r>
              <a:rPr lang="en-US" altLang="zh-CN" dirty="0" smtClean="0"/>
              <a:t>7-11</a:t>
            </a:r>
            <a:r>
              <a:rPr lang="zh-CN" altLang="en-US" dirty="0" smtClean="0"/>
              <a:t>可以看出，</a:t>
            </a:r>
            <a:r>
              <a:rPr lang="en-US" altLang="zh-CN" dirty="0" smtClean="0"/>
              <a:t>Ⅶ7</a:t>
            </a:r>
            <a:r>
              <a:rPr lang="zh-CN" altLang="en-US" dirty="0" smtClean="0"/>
              <a:t>就是减小七和弦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以减三和弦</a:t>
            </a:r>
            <a:r>
              <a:rPr lang="zh-CN" altLang="en-US" dirty="0" smtClean="0"/>
              <a:t>为基础，根音与七音相距为小七度的七和弦，叫做减小七和弦（或将原位</a:t>
            </a:r>
            <a:r>
              <a:rPr lang="zh-CN" altLang="en-US" dirty="0" smtClean="0"/>
              <a:t>减三和弦</a:t>
            </a:r>
            <a:r>
              <a:rPr lang="zh-CN" altLang="en-US" dirty="0" smtClean="0"/>
              <a:t>五音上方叠置一个大三度音）。</a:t>
            </a:r>
            <a:endParaRPr lang="zh-CN" altLang="en-US" dirty="0"/>
          </a:p>
        </p:txBody>
      </p:sp>
      <p:pic>
        <p:nvPicPr>
          <p:cNvPr id="4" name="图片 3" descr="1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000240"/>
            <a:ext cx="7553954" cy="145752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1020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zh-CN" altLang="en-US" dirty="0" smtClean="0"/>
              <a:t>第五课 认识原位和转位七和弦及属七</a:t>
            </a:r>
            <a:r>
              <a:rPr lang="zh-CN" altLang="en-US" dirty="0" smtClean="0"/>
              <a:t>和弦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一、原位及转位七和弦 </a:t>
            </a:r>
          </a:p>
          <a:p>
            <a:pPr>
              <a:buNone/>
            </a:pPr>
            <a:r>
              <a:rPr lang="zh-CN" altLang="en-US" dirty="0" smtClean="0"/>
              <a:t>           以</a:t>
            </a:r>
            <a:r>
              <a:rPr lang="zh-CN" altLang="en-US" dirty="0" smtClean="0"/>
              <a:t>根音为低音的七和弦，叫原位七和弦，在和弦标记右下方用阿拉伯数字</a:t>
            </a:r>
            <a:r>
              <a:rPr lang="en-US" altLang="zh-CN" dirty="0" smtClean="0"/>
              <a:t>7</a:t>
            </a:r>
            <a:r>
              <a:rPr lang="zh-CN" altLang="en-US" dirty="0" smtClean="0"/>
              <a:t>表示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以</a:t>
            </a:r>
            <a:r>
              <a:rPr lang="zh-CN" altLang="en-US" dirty="0" smtClean="0"/>
              <a:t>三音为低音的七和弦叫做七和弦的第一转位，也叫做五六和弦，在和弦标记右边，</a:t>
            </a:r>
            <a:r>
              <a:rPr lang="zh-CN" altLang="en-US" dirty="0" smtClean="0"/>
              <a:t>用阿拉伯数字 </a:t>
            </a:r>
            <a:r>
              <a:rPr lang="zh-CN" altLang="en-US" dirty="0" smtClean="0"/>
              <a:t>表示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以</a:t>
            </a:r>
            <a:r>
              <a:rPr lang="zh-CN" altLang="en-US" dirty="0" smtClean="0"/>
              <a:t>五音为低音的七和弦叫做七和弦的第二转位，也叫做三四和弦，在和弦标记右边，</a:t>
            </a:r>
            <a:r>
              <a:rPr lang="zh-CN" altLang="en-US" dirty="0" smtClean="0"/>
              <a:t>用阿拉伯数字 </a:t>
            </a:r>
            <a:r>
              <a:rPr lang="zh-CN" altLang="en-US" dirty="0" smtClean="0"/>
              <a:t>表示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以七音为低音的七和弦叫做七和弦的第三转位，也叫做二和弦，在和弦标记右下方，用阿拉伯数字</a:t>
            </a:r>
            <a:r>
              <a:rPr lang="en-US" altLang="zh-CN" dirty="0" smtClean="0"/>
              <a:t>2</a:t>
            </a:r>
            <a:r>
              <a:rPr lang="zh-CN" altLang="en-US" dirty="0" smtClean="0"/>
              <a:t>表示。 </a:t>
            </a:r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/>
          <a:lstStyle/>
          <a:p>
            <a:r>
              <a:rPr lang="zh-CN" altLang="en-US" dirty="0" smtClean="0"/>
              <a:t>以</a:t>
            </a:r>
            <a:r>
              <a:rPr lang="en-US" altLang="zh-CN" dirty="0" smtClean="0"/>
              <a:t>C</a:t>
            </a:r>
            <a:r>
              <a:rPr lang="zh-CN" altLang="en-US" dirty="0" smtClean="0"/>
              <a:t>大调的五级七和弦为</a:t>
            </a:r>
            <a:r>
              <a:rPr lang="zh-CN" altLang="en-US" dirty="0" smtClean="0"/>
              <a:t>例：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二、属七和弦 </a:t>
            </a:r>
          </a:p>
          <a:p>
            <a:pPr>
              <a:buNone/>
            </a:pPr>
            <a:r>
              <a:rPr lang="zh-CN" altLang="en-US" dirty="0" smtClean="0"/>
              <a:t>           在</a:t>
            </a:r>
            <a:r>
              <a:rPr lang="zh-CN" altLang="en-US" dirty="0" smtClean="0"/>
              <a:t>调式和弦中，第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级（属音）上构成的七和弦，叫做属七和弦，例</a:t>
            </a:r>
            <a:r>
              <a:rPr lang="en-US" altLang="zh-CN" dirty="0" smtClean="0"/>
              <a:t>7-16</a:t>
            </a:r>
            <a:r>
              <a:rPr lang="zh-CN" altLang="en-US" dirty="0" smtClean="0"/>
              <a:t>就是</a:t>
            </a:r>
            <a:r>
              <a:rPr lang="en-US" altLang="zh-CN" dirty="0" smtClean="0"/>
              <a:t>C</a:t>
            </a:r>
            <a:r>
              <a:rPr lang="zh-CN" altLang="en-US" dirty="0" smtClean="0"/>
              <a:t>大调的</a:t>
            </a:r>
            <a:r>
              <a:rPr lang="zh-CN" altLang="en-US" dirty="0" smtClean="0"/>
              <a:t>属七</a:t>
            </a:r>
            <a:r>
              <a:rPr lang="zh-CN" altLang="en-US" dirty="0" smtClean="0"/>
              <a:t>和弦。</a:t>
            </a:r>
            <a:endParaRPr lang="zh-CN" altLang="en-US" dirty="0"/>
          </a:p>
        </p:txBody>
      </p:sp>
      <p:pic>
        <p:nvPicPr>
          <p:cNvPr id="4" name="图片 3" descr="15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785926"/>
            <a:ext cx="8296894" cy="16671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zh-CN" altLang="en-US" dirty="0" smtClean="0"/>
              <a:t>第一课 认识三和弦 </a:t>
            </a:r>
          </a:p>
          <a:p>
            <a:pPr>
              <a:buNone/>
            </a:pPr>
            <a:r>
              <a:rPr lang="zh-CN" altLang="en-US" dirty="0" smtClean="0"/>
              <a:t>           三</a:t>
            </a:r>
            <a:r>
              <a:rPr lang="zh-CN" altLang="en-US" dirty="0" smtClean="0"/>
              <a:t>个或三个以上不同高度的乐音，按照一定关系叠置起来，叫做和弦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按</a:t>
            </a:r>
            <a:r>
              <a:rPr lang="zh-CN" altLang="en-US" dirty="0" smtClean="0"/>
              <a:t>三度关系构成的和弦，由于各音之间保持着一定的紧张密度，音响效果协调丰满，</a:t>
            </a:r>
            <a:r>
              <a:rPr lang="zh-CN" altLang="en-US" dirty="0" smtClean="0"/>
              <a:t>因此</a:t>
            </a:r>
            <a:r>
              <a:rPr lang="zh-CN" altLang="en-US" dirty="0" smtClean="0"/>
              <a:t>在多声部音乐中被广泛应用，本单元就介绍这类和弦。还有按非三度叠置起来构成的</a:t>
            </a:r>
            <a:r>
              <a:rPr lang="zh-CN" altLang="en-US" dirty="0" smtClean="0"/>
              <a:t>和弦</a:t>
            </a:r>
            <a:r>
              <a:rPr lang="zh-CN" altLang="en-US" dirty="0" smtClean="0"/>
              <a:t>，比如，在我国的民族调式的音乐中，这些和弦对丰富和声的色彩风格特点起着积极的</a:t>
            </a:r>
            <a:r>
              <a:rPr lang="zh-CN" altLang="en-US" dirty="0" smtClean="0"/>
              <a:t>、不可忽视</a:t>
            </a:r>
            <a:r>
              <a:rPr lang="zh-CN" altLang="en-US" dirty="0" smtClean="0"/>
              <a:t>的意义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在</a:t>
            </a:r>
            <a:r>
              <a:rPr lang="zh-CN" altLang="en-US" dirty="0" smtClean="0"/>
              <a:t>和弦中，三和弦是最简单，也是运用最广的和弦。 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第七单元  认识和弦</a:t>
            </a:r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10206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三、属七和弦的解决 </a:t>
            </a:r>
          </a:p>
          <a:p>
            <a:pPr>
              <a:buNone/>
            </a:pPr>
            <a:r>
              <a:rPr lang="zh-CN" altLang="en-US" dirty="0" smtClean="0"/>
              <a:t>           属</a:t>
            </a:r>
            <a:r>
              <a:rPr lang="zh-CN" altLang="en-US" dirty="0" smtClean="0"/>
              <a:t>七和弦应用最广，在和声的进行中，七和弦是不协和和弦，需要解决。最常规的</a:t>
            </a:r>
            <a:r>
              <a:rPr lang="zh-CN" altLang="en-US" dirty="0" smtClean="0"/>
              <a:t>解决方式</a:t>
            </a:r>
            <a:r>
              <a:rPr lang="zh-CN" altLang="en-US" dirty="0" smtClean="0"/>
              <a:t>就是进行到主三和弦，形成较强的终止感。并且起到明确调性的作用。因此属七和弦</a:t>
            </a:r>
            <a:r>
              <a:rPr lang="zh-CN" altLang="en-US" dirty="0" smtClean="0"/>
              <a:t>常用于</a:t>
            </a:r>
            <a:r>
              <a:rPr lang="zh-CN" altLang="en-US" dirty="0" smtClean="0"/>
              <a:t>终止型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</a:t>
            </a:r>
            <a:r>
              <a:rPr lang="zh-CN" altLang="en-US" dirty="0" smtClean="0"/>
              <a:t>属</a:t>
            </a:r>
            <a:r>
              <a:rPr lang="zh-CN" altLang="en-US" dirty="0" smtClean="0"/>
              <a:t>七和弦具体的解决办法是以不稳定音到稳定音的倾向性为依据，</a:t>
            </a:r>
            <a:r>
              <a:rPr lang="en-US" altLang="zh-CN" dirty="0" smtClean="0"/>
              <a:t>Ⅶ</a:t>
            </a:r>
            <a:r>
              <a:rPr lang="zh-CN" altLang="en-US" dirty="0" smtClean="0"/>
              <a:t>级和</a:t>
            </a:r>
            <a:r>
              <a:rPr lang="en-US" altLang="zh-CN" dirty="0" smtClean="0"/>
              <a:t>Ⅱ</a:t>
            </a:r>
            <a:r>
              <a:rPr lang="zh-CN" altLang="en-US" dirty="0" smtClean="0"/>
              <a:t>级解决</a:t>
            </a:r>
            <a:r>
              <a:rPr lang="zh-CN" altLang="en-US" dirty="0" smtClean="0"/>
              <a:t>到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级，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级解决到</a:t>
            </a:r>
            <a:r>
              <a:rPr lang="en-US" altLang="zh-CN" dirty="0" smtClean="0"/>
              <a:t>Ⅲ</a:t>
            </a:r>
            <a:r>
              <a:rPr lang="zh-CN" altLang="en-US" dirty="0" smtClean="0"/>
              <a:t>级，其他音级的音保持原位不动，或解决到邻近的稳定音。（</a:t>
            </a:r>
            <a:r>
              <a:rPr lang="zh-CN" altLang="en-US" dirty="0" smtClean="0"/>
              <a:t>例如</a:t>
            </a:r>
            <a:r>
              <a:rPr lang="zh-CN" altLang="en-US" dirty="0" smtClean="0"/>
              <a:t>：</a:t>
            </a:r>
            <a:r>
              <a:rPr lang="en-US" altLang="zh-CN" dirty="0" smtClean="0"/>
              <a:t>Ⅴ</a:t>
            </a:r>
            <a:r>
              <a:rPr lang="en-US" altLang="zh-CN" dirty="0" smtClean="0"/>
              <a:t>→Ⅰ</a:t>
            </a:r>
            <a:r>
              <a:rPr lang="zh-CN" altLang="en-US" dirty="0" smtClean="0"/>
              <a:t>。）</a:t>
            </a:r>
            <a:endParaRPr lang="zh-CN" altLang="en-US" dirty="0"/>
          </a:p>
        </p:txBody>
      </p:sp>
      <p:pic>
        <p:nvPicPr>
          <p:cNvPr id="4" name="图片 3" descr="16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643446"/>
            <a:ext cx="8011161" cy="15527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一、认识三和弦 </a:t>
            </a:r>
          </a:p>
          <a:p>
            <a:pPr>
              <a:buNone/>
            </a:pPr>
            <a:r>
              <a:rPr lang="zh-CN" altLang="en-US" dirty="0" smtClean="0"/>
              <a:t>           由</a:t>
            </a:r>
            <a:r>
              <a:rPr lang="zh-CN" altLang="en-US" dirty="0" smtClean="0"/>
              <a:t>三个音按照三度关系叠置起来的和弦，叫做三和弦。 </a:t>
            </a:r>
          </a:p>
          <a:p>
            <a:pPr>
              <a:buNone/>
            </a:pPr>
            <a:r>
              <a:rPr lang="zh-CN" altLang="en-US" dirty="0" smtClean="0"/>
              <a:t>           在</a:t>
            </a:r>
            <a:r>
              <a:rPr lang="zh-CN" altLang="en-US" dirty="0" smtClean="0"/>
              <a:t>三和弦中，最下面的音叫做根音，中间的音与根音形成三度关系，叫做三音，上面</a:t>
            </a:r>
            <a:r>
              <a:rPr lang="zh-CN" altLang="en-US" dirty="0" smtClean="0"/>
              <a:t>的音</a:t>
            </a:r>
            <a:r>
              <a:rPr lang="zh-CN" altLang="en-US" dirty="0" smtClean="0"/>
              <a:t>与根音形成五度关系，叫做五音。</a:t>
            </a:r>
            <a:endParaRPr lang="zh-CN" altLang="en-US" dirty="0"/>
          </a:p>
        </p:txBody>
      </p:sp>
      <p:pic>
        <p:nvPicPr>
          <p:cNvPr id="4" name="图片 3" descr="1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4143380"/>
            <a:ext cx="7244386" cy="153373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381644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二、三和弦的主要类型 </a:t>
            </a:r>
          </a:p>
          <a:p>
            <a:pPr>
              <a:buNone/>
            </a:pPr>
            <a:r>
              <a:rPr lang="zh-CN" altLang="en-US" dirty="0" smtClean="0"/>
              <a:t>           三和弦</a:t>
            </a:r>
            <a:r>
              <a:rPr lang="zh-CN" altLang="en-US" dirty="0" smtClean="0"/>
              <a:t>的主要类型有以下四种。 </a:t>
            </a:r>
          </a:p>
          <a:p>
            <a:pPr>
              <a:buNone/>
            </a:pPr>
            <a:r>
              <a:rPr lang="en-US" altLang="zh-CN" dirty="0" smtClean="0"/>
              <a:t>1. </a:t>
            </a:r>
            <a:r>
              <a:rPr lang="zh-CN" altLang="en-US" dirty="0" smtClean="0"/>
              <a:t>大三和弦 </a:t>
            </a:r>
          </a:p>
          <a:p>
            <a:pPr>
              <a:buNone/>
            </a:pPr>
            <a:r>
              <a:rPr lang="zh-CN" altLang="en-US" dirty="0" smtClean="0"/>
              <a:t>           根音到三音是大三度、三音到五音是小三度、根音到五音是纯五度的三和弦，叫做大三和弦。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2. </a:t>
            </a:r>
            <a:r>
              <a:rPr lang="zh-CN" altLang="en-US" dirty="0" smtClean="0"/>
              <a:t>小三和弦 </a:t>
            </a:r>
          </a:p>
          <a:p>
            <a:pPr>
              <a:buNone/>
            </a:pPr>
            <a:r>
              <a:rPr lang="zh-CN" altLang="en-US" dirty="0" smtClean="0"/>
              <a:t>            根</a:t>
            </a:r>
            <a:r>
              <a:rPr lang="zh-CN" altLang="en-US" dirty="0" smtClean="0"/>
              <a:t>音到三音是小三度，三音到五音是大三度，根音到五音是纯五度的三和弦，叫做小</a:t>
            </a:r>
            <a:r>
              <a:rPr lang="zh-CN" altLang="en-US" dirty="0" smtClean="0"/>
              <a:t>三和弦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4" name="图片 3" descr="1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000372"/>
            <a:ext cx="7992117" cy="943107"/>
          </a:xfrm>
          <a:prstGeom prst="rect">
            <a:avLst/>
          </a:prstGeom>
        </p:spPr>
      </p:pic>
      <p:pic>
        <p:nvPicPr>
          <p:cNvPr id="5" name="图片 4" descr="14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5429264"/>
            <a:ext cx="7215816" cy="94310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3. </a:t>
            </a:r>
            <a:r>
              <a:rPr lang="zh-CN" altLang="en-US" dirty="0" smtClean="0"/>
              <a:t>增三和弦 </a:t>
            </a:r>
          </a:p>
          <a:p>
            <a:pPr>
              <a:buNone/>
            </a:pPr>
            <a:r>
              <a:rPr lang="zh-CN" altLang="en-US" dirty="0" smtClean="0"/>
              <a:t>           根</a:t>
            </a:r>
            <a:r>
              <a:rPr lang="zh-CN" altLang="en-US" dirty="0" smtClean="0"/>
              <a:t>音到三音是大三度，三音到五度是大三度，根音到五度是增五度的三和弦，叫做增</a:t>
            </a:r>
            <a:r>
              <a:rPr lang="zh-CN" altLang="en-US" dirty="0" smtClean="0"/>
              <a:t>三和弦。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4.</a:t>
            </a:r>
            <a:r>
              <a:rPr lang="zh-CN" altLang="en-US" dirty="0" smtClean="0"/>
              <a:t>减三和弦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根</a:t>
            </a:r>
            <a:r>
              <a:rPr lang="zh-CN" altLang="en-US" dirty="0" smtClean="0"/>
              <a:t>音到三音是小三度，三音到五度是小三度，根音到五度是减五度的三和弦，叫做减</a:t>
            </a:r>
            <a:r>
              <a:rPr lang="zh-CN" altLang="en-US" dirty="0" smtClean="0"/>
              <a:t>三和弦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4" name="图片 3" descr="1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357430"/>
            <a:ext cx="8144510" cy="943107"/>
          </a:xfrm>
          <a:prstGeom prst="rect">
            <a:avLst/>
          </a:prstGeom>
        </p:spPr>
      </p:pic>
      <p:pic>
        <p:nvPicPr>
          <p:cNvPr id="5" name="图片 4" descr="14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5214950"/>
            <a:ext cx="8254054" cy="8859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        大</a:t>
            </a:r>
            <a:r>
              <a:rPr lang="zh-CN" altLang="en-US" dirty="0" smtClean="0"/>
              <a:t>三和弦和小三和弦都是协和和弦，因为其结构中所包含的音程都是协和音程（大三 </a:t>
            </a:r>
            <a:r>
              <a:rPr lang="zh-CN" altLang="en-US" dirty="0" smtClean="0"/>
              <a:t>度</a:t>
            </a:r>
            <a:r>
              <a:rPr lang="zh-CN" altLang="en-US" dirty="0" smtClean="0"/>
              <a:t>、小三度、纯五度），在和声配置中是常用的两种三和弦</a:t>
            </a:r>
            <a:r>
              <a:rPr lang="zh-CN" altLang="en-US" dirty="0" smtClean="0"/>
              <a:t>。增</a:t>
            </a:r>
            <a:r>
              <a:rPr lang="zh-CN" altLang="en-US" dirty="0" smtClean="0"/>
              <a:t>三和弦和减三和弦是不协和和弦，因为其结构中包含不协和音程（增五度或减</a:t>
            </a:r>
            <a:r>
              <a:rPr lang="zh-CN" altLang="en-US" dirty="0" smtClean="0"/>
              <a:t>五度</a:t>
            </a:r>
            <a:r>
              <a:rPr lang="zh-CN" altLang="en-US" dirty="0" smtClean="0"/>
              <a:t>），在和声配置中是较少用的两种三和弦</a:t>
            </a:r>
            <a:r>
              <a:rPr lang="zh-CN" altLang="en-US" dirty="0" smtClean="0"/>
              <a:t>。大</a:t>
            </a:r>
            <a:r>
              <a:rPr lang="zh-CN" altLang="en-US" dirty="0" smtClean="0"/>
              <a:t>三和弦的色彩比较明亮，小三和弦的色彩比较暗淡，增三和弦具有向外扩张的特性</a:t>
            </a:r>
            <a:r>
              <a:rPr lang="zh-CN" altLang="en-US" dirty="0" smtClean="0"/>
              <a:t>，减</a:t>
            </a:r>
            <a:r>
              <a:rPr lang="zh-CN" altLang="en-US" dirty="0" smtClean="0"/>
              <a:t>三和弦具有向内紧缩的特性。 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/>
          <a:lstStyle/>
          <a:p>
            <a:pPr algn="ctr">
              <a:buNone/>
            </a:pPr>
            <a:r>
              <a:rPr lang="zh-CN" altLang="en-US" dirty="0" smtClean="0"/>
              <a:t>第二课 认识调式中的</a:t>
            </a:r>
            <a:r>
              <a:rPr lang="zh-CN" altLang="en-US" dirty="0" smtClean="0"/>
              <a:t>三和弦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在</a:t>
            </a:r>
            <a:r>
              <a:rPr lang="zh-CN" altLang="en-US" dirty="0" smtClean="0"/>
              <a:t>调式中，运用调式内的音级，在调式音级上构成的三和弦叫做调式中的三和弦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调式</a:t>
            </a:r>
            <a:r>
              <a:rPr lang="zh-CN" altLang="en-US" dirty="0" smtClean="0"/>
              <a:t>中的三和弦用调式音级的号数来表示，第一级音上的三和弦用“</a:t>
            </a:r>
            <a:r>
              <a:rPr lang="en-US" altLang="zh-CN" dirty="0" smtClean="0"/>
              <a:t>Ⅰ”</a:t>
            </a:r>
            <a:r>
              <a:rPr lang="zh-CN" altLang="en-US" dirty="0" smtClean="0"/>
              <a:t>表示，第二</a:t>
            </a:r>
            <a:r>
              <a:rPr lang="zh-CN" altLang="en-US" dirty="0" smtClean="0"/>
              <a:t>级音</a:t>
            </a:r>
            <a:r>
              <a:rPr lang="zh-CN" altLang="en-US" dirty="0" smtClean="0"/>
              <a:t>上的三和弦用“</a:t>
            </a:r>
            <a:r>
              <a:rPr lang="en-US" altLang="zh-CN" dirty="0" smtClean="0"/>
              <a:t>Ⅱ”</a:t>
            </a:r>
            <a:r>
              <a:rPr lang="zh-CN" altLang="en-US" dirty="0" smtClean="0"/>
              <a:t>表示等。为了区别三和弦的类型，大三和弦和增三和弦用大写，小</a:t>
            </a:r>
            <a:r>
              <a:rPr lang="zh-CN" altLang="en-US" dirty="0" smtClean="0"/>
              <a:t>三和弦</a:t>
            </a:r>
            <a:r>
              <a:rPr lang="zh-CN" altLang="en-US" dirty="0" smtClean="0"/>
              <a:t>和减三和弦用小写，增三和弦上标“</a:t>
            </a:r>
            <a:r>
              <a:rPr lang="en-US" altLang="zh-CN" dirty="0" smtClean="0"/>
              <a:t>+”</a:t>
            </a:r>
            <a:r>
              <a:rPr lang="zh-CN" altLang="en-US" dirty="0" smtClean="0"/>
              <a:t>号，如：</a:t>
            </a:r>
            <a:r>
              <a:rPr lang="en-US" altLang="zh-CN" dirty="0" smtClean="0"/>
              <a:t>Ⅲ+</a:t>
            </a:r>
            <a:r>
              <a:rPr lang="zh-CN" altLang="en-US" dirty="0" smtClean="0"/>
              <a:t>，减三和弦上标 “－”号，如：</a:t>
            </a:r>
            <a:r>
              <a:rPr lang="en-US" altLang="zh-CN" dirty="0" smtClean="0"/>
              <a:t>Ⅶ</a:t>
            </a:r>
            <a:r>
              <a:rPr lang="zh-CN" altLang="en-US" dirty="0" smtClean="0"/>
              <a:t>－</a:t>
            </a:r>
            <a:r>
              <a:rPr lang="zh-CN" altLang="en-US" dirty="0" smtClean="0"/>
              <a:t>。为</a:t>
            </a:r>
            <a:r>
              <a:rPr lang="zh-CN" altLang="en-US" dirty="0" smtClean="0"/>
              <a:t>简便统一标记，也可以不分大小写，统一用大写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 在</a:t>
            </a:r>
            <a:r>
              <a:rPr lang="zh-CN" altLang="en-US" dirty="0" smtClean="0"/>
              <a:t>大小调体系中，以</a:t>
            </a:r>
            <a:r>
              <a:rPr lang="en-US" altLang="zh-CN" dirty="0" smtClean="0"/>
              <a:t>C</a:t>
            </a:r>
            <a:r>
              <a:rPr lang="zh-CN" altLang="en-US" dirty="0" smtClean="0"/>
              <a:t>自然大调、</a:t>
            </a:r>
            <a:r>
              <a:rPr lang="en-US" altLang="zh-CN" dirty="0" smtClean="0"/>
              <a:t>a</a:t>
            </a:r>
            <a:r>
              <a:rPr lang="zh-CN" altLang="en-US" dirty="0" smtClean="0"/>
              <a:t>自然小调为例。 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095628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        在</a:t>
            </a:r>
            <a:r>
              <a:rPr lang="zh-CN" altLang="en-US" dirty="0" smtClean="0"/>
              <a:t>自然大调中，</a:t>
            </a:r>
            <a:r>
              <a:rPr lang="en-US" altLang="zh-CN" dirty="0" smtClean="0"/>
              <a:t>Ⅰ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Ⅳ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Ⅴ</a:t>
            </a:r>
            <a:r>
              <a:rPr lang="zh-CN" altLang="en-US" dirty="0" smtClean="0"/>
              <a:t>是大三和弦，</a:t>
            </a:r>
            <a:r>
              <a:rPr lang="en-US" altLang="zh-CN" dirty="0" smtClean="0"/>
              <a:t>Ⅱ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Ⅲ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Ⅵ</a:t>
            </a:r>
            <a:r>
              <a:rPr lang="zh-CN" altLang="en-US" dirty="0" smtClean="0"/>
              <a:t>是小三和弦，</a:t>
            </a:r>
            <a:r>
              <a:rPr lang="en-US" altLang="zh-CN" dirty="0" smtClean="0"/>
              <a:t>Ⅶ</a:t>
            </a:r>
            <a:r>
              <a:rPr lang="zh-CN" altLang="en-US" dirty="0" smtClean="0"/>
              <a:t>是减三和弦</a:t>
            </a:r>
            <a:r>
              <a:rPr lang="zh-CN" altLang="en-US" dirty="0" smtClean="0"/>
              <a:t>。在</a:t>
            </a:r>
            <a:r>
              <a:rPr lang="zh-CN" altLang="en-US" dirty="0" smtClean="0"/>
              <a:t>自然小调中，</a:t>
            </a:r>
            <a:r>
              <a:rPr lang="en-US" altLang="zh-CN" dirty="0" smtClean="0"/>
              <a:t>Ⅰ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Ⅳ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Ⅴ</a:t>
            </a:r>
            <a:r>
              <a:rPr lang="zh-CN" altLang="en-US" dirty="0" smtClean="0"/>
              <a:t>是小三和弦，</a:t>
            </a:r>
            <a:r>
              <a:rPr lang="en-US" altLang="zh-CN" dirty="0" smtClean="0"/>
              <a:t>Ⅲ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Ⅵ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Ⅶ</a:t>
            </a:r>
            <a:r>
              <a:rPr lang="zh-CN" altLang="en-US" dirty="0" smtClean="0"/>
              <a:t>是大三和弦，</a:t>
            </a:r>
            <a:r>
              <a:rPr lang="en-US" altLang="zh-CN" dirty="0" smtClean="0"/>
              <a:t>Ⅱ</a:t>
            </a:r>
            <a:r>
              <a:rPr lang="zh-CN" altLang="en-US" dirty="0" smtClean="0"/>
              <a:t>是减三和弦</a:t>
            </a:r>
            <a:r>
              <a:rPr lang="zh-CN" altLang="en-US" dirty="0" smtClean="0"/>
              <a:t>。在</a:t>
            </a:r>
            <a:r>
              <a:rPr lang="zh-CN" altLang="en-US" dirty="0" smtClean="0"/>
              <a:t>和声的表现中，第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级（主音）、第</a:t>
            </a:r>
            <a:r>
              <a:rPr lang="en-US" altLang="zh-CN" dirty="0" smtClean="0"/>
              <a:t>Ⅴ</a:t>
            </a:r>
            <a:r>
              <a:rPr lang="zh-CN" altLang="en-US" dirty="0" smtClean="0"/>
              <a:t>级（属音）、第</a:t>
            </a:r>
            <a:r>
              <a:rPr lang="en-US" altLang="zh-CN" dirty="0" smtClean="0"/>
              <a:t>Ⅳ</a:t>
            </a:r>
            <a:r>
              <a:rPr lang="zh-CN" altLang="en-US" dirty="0" smtClean="0"/>
              <a:t>级（下属音）上的三和弦，</a:t>
            </a:r>
            <a:r>
              <a:rPr lang="zh-CN" altLang="en-US" dirty="0" smtClean="0"/>
              <a:t>对表现</a:t>
            </a:r>
            <a:r>
              <a:rPr lang="zh-CN" altLang="en-US" dirty="0" smtClean="0"/>
              <a:t>调性上具有重要的作用，这三个和弦叫做正三和弦，其中</a:t>
            </a:r>
            <a:r>
              <a:rPr lang="en-US" altLang="zh-CN" dirty="0" smtClean="0"/>
              <a:t>Ⅰ</a:t>
            </a:r>
            <a:r>
              <a:rPr lang="zh-CN" altLang="en-US" dirty="0" smtClean="0"/>
              <a:t>级和弦叫做主三和弦。</a:t>
            </a:r>
            <a:r>
              <a:rPr lang="zh-CN" altLang="en-US" dirty="0" smtClean="0"/>
              <a:t>其他各</a:t>
            </a:r>
            <a:r>
              <a:rPr lang="zh-CN" altLang="en-US" dirty="0" smtClean="0"/>
              <a:t>音级（</a:t>
            </a:r>
            <a:r>
              <a:rPr lang="en-US" altLang="zh-CN" dirty="0" smtClean="0"/>
              <a:t>Ⅱ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Ⅲ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Ⅵ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Ⅶ</a:t>
            </a:r>
            <a:r>
              <a:rPr lang="zh-CN" altLang="en-US" dirty="0" smtClean="0"/>
              <a:t>）上构成的三和弦叫做副三和弦。 </a:t>
            </a:r>
            <a:endParaRPr lang="zh-CN" altLang="en-US" dirty="0"/>
          </a:p>
        </p:txBody>
      </p:sp>
      <p:pic>
        <p:nvPicPr>
          <p:cNvPr id="6" name="图片 5" descr="1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85728"/>
            <a:ext cx="8143932" cy="262926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/>
          <a:lstStyle/>
          <a:p>
            <a:pPr algn="ctr">
              <a:buNone/>
            </a:pPr>
            <a:r>
              <a:rPr lang="zh-CN" altLang="en-US" dirty="0" smtClean="0"/>
              <a:t>第三课 认识原位及转位</a:t>
            </a:r>
            <a:r>
              <a:rPr lang="zh-CN" altLang="en-US" dirty="0" smtClean="0"/>
              <a:t>三和弦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一、原位三和弦 </a:t>
            </a:r>
          </a:p>
          <a:p>
            <a:pPr>
              <a:buNone/>
            </a:pPr>
            <a:r>
              <a:rPr lang="zh-CN" altLang="en-US" dirty="0" smtClean="0"/>
              <a:t>            以</a:t>
            </a:r>
            <a:r>
              <a:rPr lang="zh-CN" altLang="en-US" dirty="0" smtClean="0"/>
              <a:t>三和弦的根音为低音（最低的音）的三和弦，叫做原位三和弦。 </a:t>
            </a:r>
          </a:p>
          <a:p>
            <a:pPr>
              <a:buNone/>
            </a:pPr>
            <a:r>
              <a:rPr lang="zh-CN" altLang="en-US" dirty="0" smtClean="0"/>
              <a:t>            以</a:t>
            </a:r>
            <a:r>
              <a:rPr lang="en-US" altLang="zh-CN" dirty="0" smtClean="0"/>
              <a:t>C</a:t>
            </a:r>
            <a:r>
              <a:rPr lang="zh-CN" altLang="en-US" dirty="0" smtClean="0"/>
              <a:t>自然大调为例： </a:t>
            </a:r>
            <a:endParaRPr lang="zh-CN" altLang="en-US" dirty="0"/>
          </a:p>
        </p:txBody>
      </p:sp>
      <p:pic>
        <p:nvPicPr>
          <p:cNvPr id="4" name="图片 3" descr="1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571876"/>
            <a:ext cx="8164173" cy="162900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纸张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纸张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纸张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1691</Words>
  <PresentationFormat>全屏显示(4:3)</PresentationFormat>
  <Paragraphs>94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纸张</vt:lpstr>
      <vt:lpstr>乐理、视唱、练耳</vt:lpstr>
      <vt:lpstr>第七单元  认识和弦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乐理、视唱、练耳</dc:title>
  <dc:creator>沈吟吟</dc:creator>
  <cp:lastModifiedBy>USER-</cp:lastModifiedBy>
  <cp:revision>1</cp:revision>
  <dcterms:created xsi:type="dcterms:W3CDTF">2016-08-10T02:59:37Z</dcterms:created>
  <dcterms:modified xsi:type="dcterms:W3CDTF">2016-08-10T03:01:01Z</dcterms:modified>
</cp:coreProperties>
</file>