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4.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5.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6.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7.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308" r:id="rId2"/>
    <p:sldId id="309" r:id="rId3"/>
    <p:sldId id="310" r:id="rId4"/>
    <p:sldId id="311" r:id="rId5"/>
    <p:sldId id="312" r:id="rId6"/>
    <p:sldId id="313" r:id="rId7"/>
    <p:sldId id="315" r:id="rId8"/>
    <p:sldId id="314" r:id="rId9"/>
    <p:sldId id="316" r:id="rId10"/>
    <p:sldId id="317" r:id="rId11"/>
    <p:sldId id="318" r:id="rId12"/>
    <p:sldId id="319" r:id="rId13"/>
    <p:sldId id="320" r:id="rId14"/>
    <p:sldId id="321" r:id="rId15"/>
    <p:sldId id="323" r:id="rId16"/>
    <p:sldId id="324" r:id="rId17"/>
    <p:sldId id="333" r:id="rId18"/>
    <p:sldId id="325" r:id="rId19"/>
    <p:sldId id="326" r:id="rId20"/>
    <p:sldId id="327" r:id="rId21"/>
    <p:sldId id="328" r:id="rId22"/>
    <p:sldId id="329" r:id="rId23"/>
    <p:sldId id="330" r:id="rId24"/>
    <p:sldId id="331" r:id="rId25"/>
    <p:sldId id="332" r:id="rId26"/>
    <p:sldId id="335" r:id="rId27"/>
    <p:sldId id="336" r:id="rId28"/>
    <p:sldId id="337" r:id="rId29"/>
    <p:sldId id="338" r:id="rId30"/>
    <p:sldId id="339"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782326B-ACAD-4653-9DEB-82FE2630096F}">
          <p14:sldIdLst>
            <p14:sldId id="308"/>
            <p14:sldId id="309"/>
            <p14:sldId id="310"/>
            <p14:sldId id="311"/>
            <p14:sldId id="312"/>
            <p14:sldId id="313"/>
            <p14:sldId id="315"/>
            <p14:sldId id="314"/>
            <p14:sldId id="316"/>
            <p14:sldId id="317"/>
            <p14:sldId id="318"/>
            <p14:sldId id="319"/>
            <p14:sldId id="320"/>
            <p14:sldId id="321"/>
            <p14:sldId id="323"/>
            <p14:sldId id="324"/>
            <p14:sldId id="333"/>
            <p14:sldId id="325"/>
            <p14:sldId id="326"/>
            <p14:sldId id="327"/>
            <p14:sldId id="328"/>
            <p14:sldId id="329"/>
            <p14:sldId id="330"/>
            <p14:sldId id="331"/>
            <p14:sldId id="332"/>
            <p14:sldId id="335"/>
            <p14:sldId id="336"/>
            <p14:sldId id="337"/>
            <p14:sldId id="338"/>
            <p14:sldId id="33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8585"/>
    <a:srgbClr val="B15462"/>
    <a:srgbClr val="79C6C3"/>
    <a:srgbClr val="6E746F"/>
    <a:srgbClr val="92D050"/>
    <a:srgbClr val="E68484"/>
    <a:srgbClr val="C5A2A3"/>
    <a:srgbClr val="91CF50"/>
    <a:srgbClr val="76B0AD"/>
    <a:srgbClr val="C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272" autoAdjust="0"/>
    <p:restoredTop sz="94857"/>
  </p:normalViewPr>
  <p:slideViewPr>
    <p:cSldViewPr snapToGrid="0">
      <p:cViewPr varScale="1">
        <p:scale>
          <a:sx n="84" d="100"/>
          <a:sy n="84" d="100"/>
        </p:scale>
        <p:origin x="592" y="6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1.xlsx"/></Relationships>
</file>

<file path=ppt/charts/_rels/chart10.xml.rels><?xml version="1.0" encoding="UTF-8" standalone="yes"?>
<Relationships xmlns="http://schemas.openxmlformats.org/package/2006/relationships"><Relationship Id="rId1" Type="http://schemas.microsoft.com/office/2011/relationships/chartStyle" Target="style10.xml"/><Relationship Id="rId2" Type="http://schemas.microsoft.com/office/2011/relationships/chartColorStyle" Target="colors10.xml"/><Relationship Id="rId3" Type="http://schemas.openxmlformats.org/officeDocument/2006/relationships/package" Target="../embeddings/Microsoft_Excel____10.xlsx"/></Relationships>
</file>

<file path=ppt/charts/_rels/chart11.xml.rels><?xml version="1.0" encoding="UTF-8" standalone="yes"?>
<Relationships xmlns="http://schemas.openxmlformats.org/package/2006/relationships"><Relationship Id="rId1" Type="http://schemas.microsoft.com/office/2011/relationships/chartStyle" Target="style11.xml"/><Relationship Id="rId2" Type="http://schemas.microsoft.com/office/2011/relationships/chartColorStyle" Target="colors11.xml"/><Relationship Id="rId3" Type="http://schemas.openxmlformats.org/officeDocument/2006/relationships/package" Target="../embeddings/Microsoft_Excel____11.xlsx"/></Relationships>
</file>

<file path=ppt/charts/_rels/chart12.xml.rels><?xml version="1.0" encoding="UTF-8" standalone="yes"?>
<Relationships xmlns="http://schemas.openxmlformats.org/package/2006/relationships"><Relationship Id="rId1" Type="http://schemas.microsoft.com/office/2011/relationships/chartStyle" Target="style12.xml"/><Relationship Id="rId2" Type="http://schemas.microsoft.com/office/2011/relationships/chartColorStyle" Target="colors12.xml"/><Relationship Id="rId3" Type="http://schemas.openxmlformats.org/officeDocument/2006/relationships/package" Target="../embeddings/Microsoft_Excel____12.xlsx"/></Relationships>
</file>

<file path=ppt/charts/_rels/chart13.xml.rels><?xml version="1.0" encoding="UTF-8" standalone="yes"?>
<Relationships xmlns="http://schemas.openxmlformats.org/package/2006/relationships"><Relationship Id="rId1" Type="http://schemas.microsoft.com/office/2011/relationships/chartStyle" Target="style13.xml"/><Relationship Id="rId2" Type="http://schemas.microsoft.com/office/2011/relationships/chartColorStyle" Target="colors13.xml"/><Relationship Id="rId3" Type="http://schemas.openxmlformats.org/officeDocument/2006/relationships/package" Target="../embeddings/Microsoft_Excel____13.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___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___8.xlsx"/></Relationships>
</file>

<file path=ppt/charts/_rels/chart9.xml.rels><?xml version="1.0" encoding="UTF-8" standalone="yes"?>
<Relationships xmlns="http://schemas.openxmlformats.org/package/2006/relationships"><Relationship Id="rId1" Type="http://schemas.microsoft.com/office/2011/relationships/chartStyle" Target="style9.xml"/><Relationship Id="rId2" Type="http://schemas.microsoft.com/office/2011/relationships/chartColorStyle" Target="colors9.xml"/><Relationship Id="rId3" Type="http://schemas.openxmlformats.org/officeDocument/2006/relationships/package" Target="../embeddings/Microsoft_Excel____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E78585"/>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B15462"/>
              </a:solidFill>
              <a:ln w="19050">
                <a:solidFill>
                  <a:schemeClr val="lt1"/>
                </a:solidFill>
              </a:ln>
              <a:effectLst/>
            </c:spPr>
          </c:dPt>
          <c:dPt>
            <c:idx val="1"/>
            <c:bubble3D val="0"/>
            <c:spPr>
              <a:solidFill>
                <a:schemeClr val="tx1">
                  <a:lumMod val="50000"/>
                  <a:lumOff val="50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8.2</c:v>
                </c:pt>
                <c:pt idx="1">
                  <c:v>3.2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6AC60A-3FF3-4573-A809-E705DB2B6D78}" type="datetimeFigureOut">
              <a:rPr lang="zh-CN" altLang="en-US" smtClean="0"/>
              <a:t>18/3/9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3D8168-92DE-43CA-8652-530A5A003D32}" type="slidenum">
              <a:rPr lang="zh-CN" altLang="en-US" smtClean="0"/>
              <a:t>‹#›</a:t>
            </a:fld>
            <a:endParaRPr lang="zh-CN" altLang="en-US"/>
          </a:p>
        </p:txBody>
      </p:sp>
    </p:spTree>
    <p:extLst>
      <p:ext uri="{BB962C8B-B14F-4D97-AF65-F5344CB8AC3E}">
        <p14:creationId xmlns:p14="http://schemas.microsoft.com/office/powerpoint/2010/main" val="2986252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951663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16</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740445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97517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012299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509559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35939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970739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23</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56915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24</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65311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26</a:t>
            </a:fld>
            <a:endParaRPr lang="zh-CN" altLang="en-US"/>
          </a:p>
        </p:txBody>
      </p:sp>
    </p:spTree>
    <p:extLst>
      <p:ext uri="{BB962C8B-B14F-4D97-AF65-F5344CB8AC3E}">
        <p14:creationId xmlns:p14="http://schemas.microsoft.com/office/powerpoint/2010/main" val="719346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27</a:t>
            </a:fld>
            <a:endParaRPr lang="zh-CN" altLang="en-US"/>
          </a:p>
        </p:txBody>
      </p:sp>
    </p:spTree>
    <p:extLst>
      <p:ext uri="{BB962C8B-B14F-4D97-AF65-F5344CB8AC3E}">
        <p14:creationId xmlns:p14="http://schemas.microsoft.com/office/powerpoint/2010/main" val="846811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6</a:t>
            </a:fld>
            <a:endParaRPr lang="zh-CN" altLang="en-US"/>
          </a:p>
        </p:txBody>
      </p:sp>
    </p:spTree>
    <p:extLst>
      <p:ext uri="{BB962C8B-B14F-4D97-AF65-F5344CB8AC3E}">
        <p14:creationId xmlns:p14="http://schemas.microsoft.com/office/powerpoint/2010/main" val="1057467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B5D77A-2DF0-4072-850B-02B049FF06BD}" type="slidenum">
              <a:rPr lang="zh-CN" altLang="en-US" smtClean="0"/>
              <a:t>28</a:t>
            </a:fld>
            <a:endParaRPr lang="zh-CN" altLang="en-US"/>
          </a:p>
        </p:txBody>
      </p:sp>
    </p:spTree>
    <p:extLst>
      <p:ext uri="{BB962C8B-B14F-4D97-AF65-F5344CB8AC3E}">
        <p14:creationId xmlns:p14="http://schemas.microsoft.com/office/powerpoint/2010/main" val="14148291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29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307565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799878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9</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55319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10</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2697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11</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76667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12</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70575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13</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60401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F3B5D77A-2DF0-4072-850B-02B049FF06BD}" type="slidenum">
              <a:rPr kumimoji="0" lang="zh-CN" altLang="en-US" sz="1800" b="0" i="0" u="none" strike="noStrike" kern="0" cap="none" spc="0" normalizeH="0" baseline="0" noProof="0" smtClean="0">
                <a:ln>
                  <a:noFill/>
                </a:ln>
                <a:solidFill>
                  <a:sysClr val="windowText" lastClr="000000"/>
                </a:solidFill>
                <a:effectLst/>
                <a:uLnTx/>
                <a:uFillTx/>
              </a:rPr>
              <a:t>15</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6864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508001" y="1178427"/>
            <a:ext cx="11157817" cy="231007"/>
          </a:xfrm>
          <a:prstGeom prst="rect">
            <a:avLst/>
          </a:prstGeom>
        </p:spPr>
        <p:txBody>
          <a:bodyPr wrap="none" lIns="0" tIns="0" rIns="0" bIns="0" anchor="ctr">
            <a:noAutofit/>
          </a:bodyPr>
          <a:lstStyle>
            <a:lvl1pPr marL="0" indent="0" algn="ctr">
              <a:buNone/>
              <a:defRPr sz="1600" b="0" baseline="0">
                <a:solidFill>
                  <a:schemeClr val="bg1">
                    <a:lumMod val="65000"/>
                  </a:schemeClr>
                </a:solidFill>
                <a:latin typeface="+mn-lt"/>
                <a:ea typeface="Roboto" panose="02000000000000000000" pitchFamily="2" charset="0"/>
              </a:defRPr>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dirty="0" smtClean="0"/>
              <a:t>CLICK TO EDITE SUBTITLE</a:t>
            </a:r>
          </a:p>
        </p:txBody>
      </p:sp>
      <p:sp>
        <p:nvSpPr>
          <p:cNvPr id="9" name="Title 2"/>
          <p:cNvSpPr>
            <a:spLocks noGrp="1"/>
          </p:cNvSpPr>
          <p:nvPr>
            <p:ph type="title"/>
          </p:nvPr>
        </p:nvSpPr>
        <p:spPr>
          <a:xfrm>
            <a:off x="508001" y="455085"/>
            <a:ext cx="11157817" cy="660511"/>
          </a:xfrm>
          <a:prstGeom prst="rect">
            <a:avLst/>
          </a:prstGeom>
        </p:spPr>
        <p:txBody>
          <a:bodyPr lIns="0" tIns="0" rIns="0" bIns="0" anchor="ctr"/>
          <a:lstStyle>
            <a:lvl1pPr algn="ctr">
              <a:defRPr sz="4800">
                <a:solidFill>
                  <a:schemeClr val="bg1">
                    <a:lumMod val="50000"/>
                  </a:schemeClr>
                </a:solidFill>
              </a:defRPr>
            </a:lvl1pPr>
          </a:lstStyle>
          <a:p>
            <a:r>
              <a:rPr lang="en-US" dirty="0"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EB94093A-611B-4682-8E12-968EB291838D}" type="datetimeFigureOut">
              <a:rPr lang="zh-CN" altLang="en-US" smtClean="0"/>
              <a:t>18/3/9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1600233-0FB1-4EB4-B29B-E65B9121F11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3" name="矩形 2"/>
          <p:cNvSpPr/>
          <p:nvPr userDrawn="1"/>
        </p:nvSpPr>
        <p:spPr>
          <a:xfrm>
            <a:off x="508000" y="-863600"/>
            <a:ext cx="635000" cy="406400"/>
          </a:xfrm>
          <a:prstGeom prst="rect">
            <a:avLst/>
          </a:prstGeom>
          <a:solidFill>
            <a:srgbClr val="79C6C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1352550" y="-863600"/>
            <a:ext cx="635000" cy="406400"/>
          </a:xfrm>
          <a:prstGeom prst="rect">
            <a:avLst/>
          </a:prstGeom>
          <a:solidFill>
            <a:srgbClr val="76B0A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197100" y="-863600"/>
            <a:ext cx="635000" cy="406400"/>
          </a:xfrm>
          <a:prstGeom prst="rect">
            <a:avLst/>
          </a:prstGeom>
          <a:solidFill>
            <a:srgbClr val="6E746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041650" y="-863600"/>
            <a:ext cx="635000" cy="406400"/>
          </a:xfrm>
          <a:prstGeom prst="rect">
            <a:avLst/>
          </a:prstGeom>
          <a:solidFill>
            <a:srgbClr val="E7858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3917950" y="-863600"/>
            <a:ext cx="635000" cy="406400"/>
          </a:xfrm>
          <a:prstGeom prst="rect">
            <a:avLst/>
          </a:prstGeom>
          <a:solidFill>
            <a:srgbClr val="CBDB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4794250" y="-863600"/>
            <a:ext cx="635000" cy="406400"/>
          </a:xfrm>
          <a:prstGeom prst="rect">
            <a:avLst/>
          </a:prstGeom>
          <a:solidFill>
            <a:srgbClr val="7C7B8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5670550" y="-838200"/>
            <a:ext cx="635000" cy="406400"/>
          </a:xfrm>
          <a:prstGeom prst="rect">
            <a:avLst/>
          </a:prstGeom>
          <a:solidFill>
            <a:srgbClr val="B154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4" Type="http://schemas.openxmlformats.org/officeDocument/2006/relationships/image" Target="../media/image5.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4" Type="http://schemas.openxmlformats.org/officeDocument/2006/relationships/image" Target="../media/image6.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4" Type="http://schemas.openxmlformats.org/officeDocument/2006/relationships/image" Target="../media/image7.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8.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chart" Target="../charts/chart8.xml"/><Relationship Id="rId4" Type="http://schemas.openxmlformats.org/officeDocument/2006/relationships/image" Target="../media/image11.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chart" Target="../charts/chart9.xml"/><Relationship Id="rId4" Type="http://schemas.openxmlformats.org/officeDocument/2006/relationships/image" Target="../media/image12.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3" Type="http://schemas.openxmlformats.org/officeDocument/2006/relationships/chart" Target="../charts/chart10.xml"/><Relationship Id="rId4" Type="http://schemas.openxmlformats.org/officeDocument/2006/relationships/image" Target="../media/image1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2.xml.rels><?xml version="1.0" encoding="UTF-8" standalone="yes"?>
<Relationships xmlns="http://schemas.openxmlformats.org/package/2006/relationships"><Relationship Id="rId3" Type="http://schemas.openxmlformats.org/officeDocument/2006/relationships/chart" Target="../charts/chart11.xml"/><Relationship Id="rId4" Type="http://schemas.openxmlformats.org/officeDocument/2006/relationships/image" Target="../media/image14.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chart" Target="../charts/chart12.xml"/><Relationship Id="rId4" Type="http://schemas.openxmlformats.org/officeDocument/2006/relationships/image" Target="../media/image15.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chart" Target="../charts/chart13.xml"/><Relationship Id="rId4" Type="http://schemas.openxmlformats.org/officeDocument/2006/relationships/image" Target="../media/image16.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chart" Target="../charts/chart2.xml"/><Relationship Id="rId5" Type="http://schemas.openxmlformats.org/officeDocument/2006/relationships/image" Target="../media/image1.png"/><Relationship Id="rId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4" Type="http://schemas.openxmlformats.org/officeDocument/2006/relationships/image" Target="../media/image3.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image" Target="../media/image4.png"/><Relationship Id="rId5"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3"/>
          <a:srcRect t="17889" b="17410"/>
          <a:stretch>
            <a:fillRect/>
          </a:stretch>
        </p:blipFill>
        <p:spPr>
          <a:xfrm>
            <a:off x="4979540" y="-1"/>
            <a:ext cx="8634860" cy="6858001"/>
          </a:xfrm>
          <a:prstGeom prst="rect">
            <a:avLst/>
          </a:prstGeom>
        </p:spPr>
      </p:pic>
      <p:sp>
        <p:nvSpPr>
          <p:cNvPr id="10" name="文本框 9"/>
          <p:cNvSpPr txBox="1"/>
          <p:nvPr/>
        </p:nvSpPr>
        <p:spPr>
          <a:xfrm>
            <a:off x="358140" y="2644775"/>
            <a:ext cx="6715760" cy="1568450"/>
          </a:xfrm>
          <a:prstGeom prst="rect">
            <a:avLst/>
          </a:prstGeom>
          <a:noFill/>
        </p:spPr>
        <p:txBody>
          <a:bodyPr wrap="square" rtlCol="0">
            <a:spAutoFit/>
          </a:bodyPr>
          <a:lstStyle/>
          <a:p>
            <a:pPr algn="ctr"/>
            <a:r>
              <a:rPr lang="zh-CN" altLang="en-US"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团购活动的发布</a:t>
            </a:r>
          </a:p>
          <a:p>
            <a:pPr algn="ctr"/>
            <a:r>
              <a:rPr lang="en-US" altLang="zh-CN" sz="4800" b="1" spc="300" dirty="0">
                <a:solidFill>
                  <a:schemeClr val="bg2">
                    <a:lumMod val="25000"/>
                  </a:schemeClr>
                </a:solidFill>
                <a:effectLst>
                  <a:outerShdw blurRad="50800" dist="38100" dir="2700000" algn="tl" rotWithShape="0">
                    <a:prstClr val="black">
                      <a:alpha val="15000"/>
                    </a:prstClr>
                  </a:outerShdw>
                </a:effectLst>
                <a:latin typeface="微软雅黑" panose="020B0503020204020204" pitchFamily="34" charset="-122"/>
                <a:ea typeface="微软雅黑" panose="020B0503020204020204" pitchFamily="34" charset="-122"/>
                <a:cs typeface="Arial" panose="020B0604020202020204" pitchFamily="34" charset="0"/>
                <a:sym typeface="+mn-ea"/>
              </a:rPr>
              <a:t>&amp;移动营销</a:t>
            </a:r>
          </a:p>
        </p:txBody>
      </p:sp>
      <p:sp>
        <p:nvSpPr>
          <p:cNvPr id="3" name="文本框 2"/>
          <p:cNvSpPr txBox="1"/>
          <p:nvPr/>
        </p:nvSpPr>
        <p:spPr>
          <a:xfrm>
            <a:off x="1839264" y="4329531"/>
            <a:ext cx="3754092" cy="1383665"/>
          </a:xfrm>
          <a:prstGeom prst="rect">
            <a:avLst/>
          </a:prstGeom>
          <a:noFill/>
        </p:spPr>
        <p:txBody>
          <a:bodyPr wrap="square" rtlCol="0">
            <a:spAutoFit/>
          </a:bodyPr>
          <a:lstStyle/>
          <a:p>
            <a:pPr algn="ctr" fontAlgn="auto">
              <a:lnSpc>
                <a:spcPct val="150000"/>
              </a:lnSpc>
            </a:pPr>
            <a:r>
              <a:rPr lang="zh-CN" altLang="en-US" sz="3200" b="1" dirty="0">
                <a:solidFill>
                  <a:schemeClr val="bg2">
                    <a:lumMod val="50000"/>
                  </a:schemeClr>
                </a:solidFill>
                <a:latin typeface="微软雅黑" panose="020B0503020204020204" pitchFamily="34" charset="-122"/>
                <a:ea typeface="微软雅黑" panose="020B0503020204020204" pitchFamily="34" charset="-122"/>
              </a:rPr>
              <a:t>项目三</a:t>
            </a: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 </a:t>
            </a:r>
          </a:p>
          <a:p>
            <a:pPr algn="ctr" fontAlgn="auto">
              <a:lnSpc>
                <a:spcPct val="150000"/>
              </a:lnSpc>
            </a:pPr>
            <a:r>
              <a:rPr lang="zh-CN" altLang="en-US" sz="2400" b="1" dirty="0">
                <a:solidFill>
                  <a:schemeClr val="bg2">
                    <a:lumMod val="50000"/>
                  </a:schemeClr>
                </a:solidFill>
                <a:latin typeface="微软雅黑" panose="020B0503020204020204" pitchFamily="34" charset="-122"/>
                <a:ea typeface="微软雅黑" panose="020B0503020204020204" pitchFamily="34" charset="-122"/>
              </a:rPr>
              <a:t>电子商务网店营销</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2842895"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2842895" y="968375"/>
            <a:ext cx="4065905" cy="589089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a:solidFill>
                  <a:srgbClr val="6E746F"/>
                </a:solidFill>
                <a:latin typeface="Arial Unicode MS" panose="020B0604020202020204" charset="-122"/>
                <a:ea typeface="Arial Unicode MS" panose="020B0604020202020204" charset="-122"/>
                <a:cs typeface="+mn-ea"/>
                <a:sym typeface="+mn-lt"/>
              </a:rPr>
              <a:t>（2）设置活动内容</a:t>
            </a:r>
          </a:p>
          <a:p>
            <a:pPr marL="285750" indent="-285750" algn="l" fontAlgn="auto">
              <a:lnSpc>
                <a:spcPct val="150000"/>
              </a:lnSpc>
              <a:buFont typeface="Wingdings" panose="05000000000000000000" charset="0"/>
              <a:buChar char=""/>
            </a:pPr>
            <a:r>
              <a:rPr lang="en-US">
                <a:solidFill>
                  <a:srgbClr val="6E746F"/>
                </a:solidFill>
                <a:latin typeface="Arial Unicode MS" panose="020B0604020202020204" charset="-122"/>
                <a:ea typeface="Arial Unicode MS" panose="020B0604020202020204" charset="-122"/>
                <a:cs typeface="+mn-ea"/>
                <a:sym typeface="+mn-lt"/>
              </a:rPr>
              <a:t>Step2:</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选择“东方骆驼立领夹克外套”该商品</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活动开始时间“2015-4-18”</a:t>
            </a:r>
            <a:r>
              <a:rPr lang="zh-CN">
                <a:solidFill>
                  <a:srgbClr val="6E746F"/>
                </a:solidFill>
                <a:latin typeface="Arial Unicode MS" panose="020B0604020202020204" charset="-122"/>
                <a:ea typeface="Arial Unicode MS" panose="020B0604020202020204" charset="-122"/>
                <a:cs typeface="+mn-ea"/>
                <a:sym typeface="+mn-lt"/>
              </a:rPr>
              <a:t>，</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活动结束时间“2015-4-20”</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 初始销售量：1500</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 活动最少量：5000</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 活动最多量：10000</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价格：99</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邮费优惠：选择“无邮费优惠”</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活动对象：选择“普通会员”、“黄金会员”、“白金会员”、“特殊贵宾”</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每人限购：2</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活动说明：东方骆驼立领夹克外套</a:t>
            </a:r>
          </a:p>
          <a:p>
            <a:pPr marL="285750" indent="-285750" algn="l" fontAlgn="auto">
              <a:lnSpc>
                <a:spcPct val="150000"/>
              </a:lnSpc>
              <a:buFont typeface="Wingdings" panose="05000000000000000000" charset="0"/>
              <a:buChar char=""/>
            </a:pPr>
            <a:r>
              <a:rPr>
                <a:solidFill>
                  <a:srgbClr val="6E746F"/>
                </a:solidFill>
                <a:latin typeface="Arial Unicode MS" panose="020B0604020202020204" charset="-122"/>
                <a:ea typeface="Arial Unicode MS" panose="020B0604020202020204" charset="-122"/>
                <a:cs typeface="+mn-ea"/>
                <a:sym typeface="+mn-lt"/>
              </a:rPr>
              <a:t>活动开启状态：选择“开启”</a:t>
            </a:r>
          </a:p>
          <a:p>
            <a:pPr marL="285750" indent="-285750" algn="l" fontAlgn="auto">
              <a:lnSpc>
                <a:spcPct val="150000"/>
              </a:lnSpc>
              <a:buFont typeface="Wingdings" panose="05000000000000000000" charset="0"/>
              <a:buChar char=""/>
            </a:pPr>
            <a:r>
              <a:rPr lang="en-US">
                <a:solidFill>
                  <a:srgbClr val="6E746F"/>
                </a:solidFill>
                <a:latin typeface="Arial Unicode MS" panose="020B0604020202020204" charset="-122"/>
                <a:ea typeface="Arial Unicode MS" panose="020B0604020202020204" charset="-122"/>
                <a:cs typeface="+mn-ea"/>
                <a:sym typeface="+mn-lt"/>
              </a:rPr>
              <a:t>Step3:</a:t>
            </a:r>
            <a:r>
              <a:rPr>
                <a:solidFill>
                  <a:srgbClr val="6E746F"/>
                </a:solidFill>
                <a:latin typeface="Arial Unicode MS" panose="020B0604020202020204" charset="-122"/>
                <a:ea typeface="Arial Unicode MS" panose="020B0604020202020204" charset="-122"/>
                <a:cs typeface="+mn-ea"/>
                <a:sym typeface="+mn-lt"/>
              </a:rPr>
              <a:t>最后点击“保存”</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团购活动的发布流程</a:t>
            </a:r>
          </a:p>
        </p:txBody>
      </p:sp>
      <p:pic>
        <p:nvPicPr>
          <p:cNvPr id="4" name="图片 3" descr="C:\Users\Jasmine\Desktop\项目三 图片\42.png42"/>
          <p:cNvPicPr>
            <a:picLocks noChangeAspect="1"/>
          </p:cNvPicPr>
          <p:nvPr/>
        </p:nvPicPr>
        <p:blipFill>
          <a:blip r:embed="rId4"/>
          <a:srcRect/>
          <a:stretch>
            <a:fillRect/>
          </a:stretch>
        </p:blipFill>
        <p:spPr>
          <a:xfrm>
            <a:off x="6908800" y="1804035"/>
            <a:ext cx="5464810" cy="3494405"/>
          </a:xfrm>
          <a:prstGeom prst="rect">
            <a:avLst/>
          </a:prstGeom>
        </p:spPr>
      </p:pic>
      <p:sp>
        <p:nvSpPr>
          <p:cNvPr id="11" name="Text Placeholder 5"/>
          <p:cNvSpPr txBox="1"/>
          <p:nvPr/>
        </p:nvSpPr>
        <p:spPr>
          <a:xfrm>
            <a:off x="8635365" y="529844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编辑团购活动内容</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502660" y="821055"/>
            <a:ext cx="6614160" cy="98044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lang="zh-CN" sz="1800">
                <a:solidFill>
                  <a:srgbClr val="6E746F"/>
                </a:solidFill>
                <a:latin typeface="Arial Unicode MS" panose="020B0604020202020204" charset="-122"/>
                <a:ea typeface="Arial Unicode MS" panose="020B0604020202020204" charset="-122"/>
                <a:cs typeface="+mn-ea"/>
                <a:sym typeface="+mn-lt"/>
              </a:rPr>
              <a:t>（</a:t>
            </a:r>
            <a:r>
              <a:rPr sz="1800">
                <a:solidFill>
                  <a:srgbClr val="6E746F"/>
                </a:solidFill>
                <a:latin typeface="Arial Unicode MS" panose="020B0604020202020204" charset="-122"/>
                <a:ea typeface="Arial Unicode MS" panose="020B0604020202020204" charset="-122"/>
                <a:cs typeface="+mn-ea"/>
                <a:sym typeface="+mn-lt"/>
              </a:rPr>
              <a:t>3）查看活动</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点击“团购活动列表”，就可以看到之前创建的对“东方骆驼立领夹克外套”该商品的团购活动。</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团购活动的发布流程</a:t>
            </a:r>
          </a:p>
        </p:txBody>
      </p:sp>
      <p:pic>
        <p:nvPicPr>
          <p:cNvPr id="4" name="图片 3" descr="C:\Users\Jasmine\Desktop\项目三 图片\43.png43"/>
          <p:cNvPicPr>
            <a:picLocks noChangeAspect="1"/>
          </p:cNvPicPr>
          <p:nvPr/>
        </p:nvPicPr>
        <p:blipFill>
          <a:blip r:embed="rId4"/>
          <a:srcRect/>
          <a:stretch>
            <a:fillRect/>
          </a:stretch>
        </p:blipFill>
        <p:spPr>
          <a:xfrm>
            <a:off x="3705860" y="2238375"/>
            <a:ext cx="7952105" cy="3179445"/>
          </a:xfrm>
          <a:prstGeom prst="rect">
            <a:avLst/>
          </a:prstGeom>
        </p:spPr>
      </p:pic>
      <p:sp>
        <p:nvSpPr>
          <p:cNvPr id="11" name="Text Placeholder 5"/>
          <p:cNvSpPr txBox="1"/>
          <p:nvPr/>
        </p:nvSpPr>
        <p:spPr>
          <a:xfrm>
            <a:off x="6675755" y="541782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查看团购活动</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503295" y="1137920"/>
            <a:ext cx="8154670" cy="98679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lang="zh-CN" sz="1800">
                <a:solidFill>
                  <a:srgbClr val="6E746F"/>
                </a:solidFill>
                <a:latin typeface="Arial Unicode MS" panose="020B0604020202020204" charset="-122"/>
                <a:ea typeface="Arial Unicode MS" panose="020B0604020202020204" charset="-122"/>
                <a:cs typeface="+mn-ea"/>
                <a:sym typeface="+mn-lt"/>
              </a:rPr>
              <a:t>（</a:t>
            </a:r>
            <a:r>
              <a:rPr sz="1800">
                <a:solidFill>
                  <a:srgbClr val="6E746F"/>
                </a:solidFill>
                <a:latin typeface="Arial Unicode MS" panose="020B0604020202020204" charset="-122"/>
                <a:ea typeface="Arial Unicode MS" panose="020B0604020202020204" charset="-122"/>
                <a:cs typeface="+mn-ea"/>
                <a:sym typeface="+mn-lt"/>
              </a:rPr>
              <a:t>3）查看活动</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Step2:</a:t>
            </a:r>
            <a:r>
              <a:rPr sz="1800">
                <a:solidFill>
                  <a:srgbClr val="6E746F"/>
                </a:solidFill>
                <a:latin typeface="Arial Unicode MS" panose="020B0604020202020204" charset="-122"/>
                <a:ea typeface="Arial Unicode MS" panose="020B0604020202020204" charset="-122"/>
                <a:cs typeface="+mn-ea"/>
                <a:sym typeface="+mn-lt"/>
              </a:rPr>
              <a:t>点击活动链接，也可以在商城页面看到该活动的详细商品介绍页面</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团购活动的发布流程</a:t>
            </a:r>
          </a:p>
        </p:txBody>
      </p:sp>
      <p:pic>
        <p:nvPicPr>
          <p:cNvPr id="4" name="图片 3" descr="C:\Users\Jasmine\Desktop\项目三 图片\44.png44"/>
          <p:cNvPicPr>
            <a:picLocks noChangeAspect="1"/>
          </p:cNvPicPr>
          <p:nvPr/>
        </p:nvPicPr>
        <p:blipFill>
          <a:blip r:embed="rId4"/>
          <a:srcRect/>
          <a:stretch>
            <a:fillRect/>
          </a:stretch>
        </p:blipFill>
        <p:spPr>
          <a:xfrm>
            <a:off x="3743325" y="2124710"/>
            <a:ext cx="7790180" cy="3395345"/>
          </a:xfrm>
          <a:prstGeom prst="rect">
            <a:avLst/>
          </a:prstGeom>
        </p:spPr>
      </p:pic>
      <p:sp>
        <p:nvSpPr>
          <p:cNvPr id="11" name="Text Placeholder 5"/>
          <p:cNvSpPr txBox="1"/>
          <p:nvPr/>
        </p:nvSpPr>
        <p:spPr>
          <a:xfrm>
            <a:off x="6632575" y="552005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lang="zh-CN" sz="1800">
                <a:solidFill>
                  <a:srgbClr val="6E746F"/>
                </a:solidFill>
                <a:latin typeface="Arial Unicode MS" panose="020B0604020202020204" charset="-122"/>
                <a:ea typeface="Arial Unicode MS" panose="020B0604020202020204" charset="-122"/>
                <a:cs typeface="+mn-ea"/>
                <a:sym typeface="+mn-lt"/>
              </a:rPr>
              <a:t>商城页面查看</a:t>
            </a:r>
            <a:r>
              <a:rPr sz="1800">
                <a:solidFill>
                  <a:srgbClr val="6E746F"/>
                </a:solidFill>
                <a:latin typeface="Arial Unicode MS" panose="020B0604020202020204" charset="-122"/>
                <a:ea typeface="Arial Unicode MS" panose="020B0604020202020204" charset="-122"/>
                <a:cs typeface="+mn-ea"/>
                <a:sym typeface="+mn-lt"/>
              </a:rPr>
              <a:t>团购活动</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熟悉团购活动的基本内容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理解团购活动的主要作用</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了解团购活动的发布流程</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4</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39433" y="4523073"/>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移动电商的发展概况</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移动电商的发展概况</a:t>
            </a:r>
          </a:p>
        </p:txBody>
      </p:sp>
      <p:pic>
        <p:nvPicPr>
          <p:cNvPr id="12"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cxnSp>
        <p:nvCxnSpPr>
          <p:cNvPr id="24" name="Straight Connector 23"/>
          <p:cNvCxnSpPr/>
          <p:nvPr/>
        </p:nvCxnSpPr>
        <p:spPr>
          <a:xfrm flipV="1">
            <a:off x="6096000" y="1872343"/>
            <a:ext cx="0" cy="5056910"/>
          </a:xfrm>
          <a:prstGeom prst="line">
            <a:avLst/>
          </a:prstGeom>
          <a:ln w="28575">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1" name="Group 12"/>
          <p:cNvGrpSpPr/>
          <p:nvPr/>
        </p:nvGrpSpPr>
        <p:grpSpPr>
          <a:xfrm>
            <a:off x="2391086" y="1958437"/>
            <a:ext cx="3460220" cy="2751991"/>
            <a:chOff x="2587626" y="1555749"/>
            <a:chExt cx="3683000" cy="2929173"/>
          </a:xfrm>
        </p:grpSpPr>
        <p:sp>
          <p:nvSpPr>
            <p:cNvPr id="22" name="Freeform 5"/>
            <p:cNvSpPr/>
            <p:nvPr/>
          </p:nvSpPr>
          <p:spPr bwMode="auto">
            <a:xfrm>
              <a:off x="2587626" y="1620837"/>
              <a:ext cx="3657599" cy="1995488"/>
            </a:xfrm>
            <a:custGeom>
              <a:avLst/>
              <a:gdLst>
                <a:gd name="T0" fmla="*/ 1053 w 1119"/>
                <a:gd name="T1" fmla="*/ 149 h 609"/>
                <a:gd name="T2" fmla="*/ 1053 w 1119"/>
                <a:gd name="T3" fmla="*/ 41 h 609"/>
                <a:gd name="T4" fmla="*/ 1050 w 1119"/>
                <a:gd name="T5" fmla="*/ 25 h 609"/>
                <a:gd name="T6" fmla="*/ 1012 w 1119"/>
                <a:gd name="T7" fmla="*/ 0 h 609"/>
                <a:gd name="T8" fmla="*/ 209 w 1119"/>
                <a:gd name="T9" fmla="*/ 0 h 609"/>
                <a:gd name="T10" fmla="*/ 209 w 1119"/>
                <a:gd name="T11" fmla="*/ 0 h 609"/>
                <a:gd name="T12" fmla="*/ 201 w 1119"/>
                <a:gd name="T13" fmla="*/ 1 h 609"/>
                <a:gd name="T14" fmla="*/ 200 w 1119"/>
                <a:gd name="T15" fmla="*/ 1 h 609"/>
                <a:gd name="T16" fmla="*/ 196 w 1119"/>
                <a:gd name="T17" fmla="*/ 2 h 609"/>
                <a:gd name="T18" fmla="*/ 193 w 1119"/>
                <a:gd name="T19" fmla="*/ 3 h 609"/>
                <a:gd name="T20" fmla="*/ 190 w 1119"/>
                <a:gd name="T21" fmla="*/ 4 h 609"/>
                <a:gd name="T22" fmla="*/ 187 w 1119"/>
                <a:gd name="T23" fmla="*/ 6 h 609"/>
                <a:gd name="T24" fmla="*/ 184 w 1119"/>
                <a:gd name="T25" fmla="*/ 9 h 609"/>
                <a:gd name="T26" fmla="*/ 181 w 1119"/>
                <a:gd name="T27" fmla="*/ 11 h 609"/>
                <a:gd name="T28" fmla="*/ 178 w 1119"/>
                <a:gd name="T29" fmla="*/ 14 h 609"/>
                <a:gd name="T30" fmla="*/ 176 w 1119"/>
                <a:gd name="T31" fmla="*/ 17 h 609"/>
                <a:gd name="T32" fmla="*/ 174 w 1119"/>
                <a:gd name="T33" fmla="*/ 20 h 609"/>
                <a:gd name="T34" fmla="*/ 172 w 1119"/>
                <a:gd name="T35" fmla="*/ 24 h 609"/>
                <a:gd name="T36" fmla="*/ 171 w 1119"/>
                <a:gd name="T37" fmla="*/ 25 h 609"/>
                <a:gd name="T38" fmla="*/ 170 w 1119"/>
                <a:gd name="T39" fmla="*/ 29 h 609"/>
                <a:gd name="T40" fmla="*/ 169 w 1119"/>
                <a:gd name="T41" fmla="*/ 33 h 609"/>
                <a:gd name="T42" fmla="*/ 168 w 1119"/>
                <a:gd name="T43" fmla="*/ 37 h 609"/>
                <a:gd name="T44" fmla="*/ 168 w 1119"/>
                <a:gd name="T45" fmla="*/ 41 h 609"/>
                <a:gd name="T46" fmla="*/ 168 w 1119"/>
                <a:gd name="T47" fmla="*/ 41 h 609"/>
                <a:gd name="T48" fmla="*/ 168 w 1119"/>
                <a:gd name="T49" fmla="*/ 201 h 609"/>
                <a:gd name="T50" fmla="*/ 66 w 1119"/>
                <a:gd name="T51" fmla="*/ 236 h 609"/>
                <a:gd name="T52" fmla="*/ 59 w 1119"/>
                <a:gd name="T53" fmla="*/ 241 h 609"/>
                <a:gd name="T54" fmla="*/ 52 w 1119"/>
                <a:gd name="T55" fmla="*/ 248 h 609"/>
                <a:gd name="T56" fmla="*/ 46 w 1119"/>
                <a:gd name="T57" fmla="*/ 254 h 609"/>
                <a:gd name="T58" fmla="*/ 28 w 1119"/>
                <a:gd name="T59" fmla="*/ 277 h 609"/>
                <a:gd name="T60" fmla="*/ 23 w 1119"/>
                <a:gd name="T61" fmla="*/ 284 h 609"/>
                <a:gd name="T62" fmla="*/ 18 w 1119"/>
                <a:gd name="T63" fmla="*/ 292 h 609"/>
                <a:gd name="T64" fmla="*/ 14 w 1119"/>
                <a:gd name="T65" fmla="*/ 301 h 609"/>
                <a:gd name="T66" fmla="*/ 10 w 1119"/>
                <a:gd name="T67" fmla="*/ 311 h 609"/>
                <a:gd name="T68" fmla="*/ 7 w 1119"/>
                <a:gd name="T69" fmla="*/ 320 h 609"/>
                <a:gd name="T70" fmla="*/ 5 w 1119"/>
                <a:gd name="T71" fmla="*/ 329 h 609"/>
                <a:gd name="T72" fmla="*/ 3 w 1119"/>
                <a:gd name="T73" fmla="*/ 338 h 609"/>
                <a:gd name="T74" fmla="*/ 1 w 1119"/>
                <a:gd name="T75" fmla="*/ 347 h 609"/>
                <a:gd name="T76" fmla="*/ 0 w 1119"/>
                <a:gd name="T77" fmla="*/ 357 h 609"/>
                <a:gd name="T78" fmla="*/ 0 w 1119"/>
                <a:gd name="T79" fmla="*/ 370 h 609"/>
                <a:gd name="T80" fmla="*/ 81 w 1119"/>
                <a:gd name="T81" fmla="*/ 513 h 609"/>
                <a:gd name="T82" fmla="*/ 168 w 1119"/>
                <a:gd name="T83" fmla="*/ 538 h 609"/>
                <a:gd name="T84" fmla="*/ 168 w 1119"/>
                <a:gd name="T85" fmla="*/ 568 h 609"/>
                <a:gd name="T86" fmla="*/ 173 w 1119"/>
                <a:gd name="T87" fmla="*/ 587 h 609"/>
                <a:gd name="T88" fmla="*/ 179 w 1119"/>
                <a:gd name="T89" fmla="*/ 595 h 609"/>
                <a:gd name="T90" fmla="*/ 193 w 1119"/>
                <a:gd name="T91" fmla="*/ 606 h 609"/>
                <a:gd name="T92" fmla="*/ 209 w 1119"/>
                <a:gd name="T93" fmla="*/ 609 h 609"/>
                <a:gd name="T94" fmla="*/ 1012 w 1119"/>
                <a:gd name="T95" fmla="*/ 609 h 609"/>
                <a:gd name="T96" fmla="*/ 1048 w 1119"/>
                <a:gd name="T97" fmla="*/ 587 h 609"/>
                <a:gd name="T98" fmla="*/ 1053 w 1119"/>
                <a:gd name="T99" fmla="*/ 568 h 609"/>
                <a:gd name="T100" fmla="*/ 1053 w 1119"/>
                <a:gd name="T101" fmla="*/ 556 h 609"/>
                <a:gd name="T102" fmla="*/ 1119 w 1119"/>
                <a:gd name="T103" fmla="*/ 34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19" h="609">
                  <a:moveTo>
                    <a:pt x="1053" y="301"/>
                  </a:moveTo>
                  <a:cubicBezTo>
                    <a:pt x="1053" y="149"/>
                    <a:pt x="1053" y="149"/>
                    <a:pt x="1053" y="149"/>
                  </a:cubicBezTo>
                  <a:cubicBezTo>
                    <a:pt x="1053" y="41"/>
                    <a:pt x="1053" y="41"/>
                    <a:pt x="1053" y="41"/>
                  </a:cubicBezTo>
                  <a:cubicBezTo>
                    <a:pt x="1053" y="41"/>
                    <a:pt x="1053" y="41"/>
                    <a:pt x="1053" y="41"/>
                  </a:cubicBezTo>
                  <a:cubicBezTo>
                    <a:pt x="1053" y="39"/>
                    <a:pt x="1053" y="38"/>
                    <a:pt x="1053" y="37"/>
                  </a:cubicBezTo>
                  <a:cubicBezTo>
                    <a:pt x="1053" y="33"/>
                    <a:pt x="1052" y="29"/>
                    <a:pt x="1050" y="25"/>
                  </a:cubicBezTo>
                  <a:cubicBezTo>
                    <a:pt x="1047" y="17"/>
                    <a:pt x="1042" y="11"/>
                    <a:pt x="1035" y="7"/>
                  </a:cubicBezTo>
                  <a:cubicBezTo>
                    <a:pt x="1029" y="2"/>
                    <a:pt x="1021" y="0"/>
                    <a:pt x="1012" y="0"/>
                  </a:cubicBezTo>
                  <a:cubicBezTo>
                    <a:pt x="271" y="0"/>
                    <a:pt x="271" y="0"/>
                    <a:pt x="271" y="0"/>
                  </a:cubicBezTo>
                  <a:cubicBezTo>
                    <a:pt x="209" y="0"/>
                    <a:pt x="209" y="0"/>
                    <a:pt x="209" y="0"/>
                  </a:cubicBezTo>
                  <a:cubicBezTo>
                    <a:pt x="209" y="0"/>
                    <a:pt x="209" y="0"/>
                    <a:pt x="209" y="0"/>
                  </a:cubicBezTo>
                  <a:cubicBezTo>
                    <a:pt x="209" y="0"/>
                    <a:pt x="209" y="0"/>
                    <a:pt x="209" y="0"/>
                  </a:cubicBezTo>
                  <a:cubicBezTo>
                    <a:pt x="208" y="0"/>
                    <a:pt x="206" y="0"/>
                    <a:pt x="205" y="0"/>
                  </a:cubicBezTo>
                  <a:cubicBezTo>
                    <a:pt x="204" y="0"/>
                    <a:pt x="202" y="0"/>
                    <a:pt x="201" y="1"/>
                  </a:cubicBezTo>
                  <a:cubicBezTo>
                    <a:pt x="201" y="1"/>
                    <a:pt x="201" y="1"/>
                    <a:pt x="201" y="1"/>
                  </a:cubicBezTo>
                  <a:cubicBezTo>
                    <a:pt x="200" y="1"/>
                    <a:pt x="200" y="1"/>
                    <a:pt x="200" y="1"/>
                  </a:cubicBezTo>
                  <a:cubicBezTo>
                    <a:pt x="199" y="1"/>
                    <a:pt x="198" y="1"/>
                    <a:pt x="197" y="2"/>
                  </a:cubicBezTo>
                  <a:cubicBezTo>
                    <a:pt x="197" y="2"/>
                    <a:pt x="196" y="2"/>
                    <a:pt x="196" y="2"/>
                  </a:cubicBezTo>
                  <a:cubicBezTo>
                    <a:pt x="195" y="2"/>
                    <a:pt x="194" y="3"/>
                    <a:pt x="193" y="3"/>
                  </a:cubicBezTo>
                  <a:cubicBezTo>
                    <a:pt x="193" y="3"/>
                    <a:pt x="193" y="3"/>
                    <a:pt x="193" y="3"/>
                  </a:cubicBezTo>
                  <a:cubicBezTo>
                    <a:pt x="193" y="3"/>
                    <a:pt x="192" y="3"/>
                    <a:pt x="192" y="4"/>
                  </a:cubicBezTo>
                  <a:cubicBezTo>
                    <a:pt x="191" y="4"/>
                    <a:pt x="191" y="4"/>
                    <a:pt x="190" y="4"/>
                  </a:cubicBezTo>
                  <a:cubicBezTo>
                    <a:pt x="189" y="5"/>
                    <a:pt x="189" y="5"/>
                    <a:pt x="188" y="5"/>
                  </a:cubicBezTo>
                  <a:cubicBezTo>
                    <a:pt x="188" y="6"/>
                    <a:pt x="187" y="6"/>
                    <a:pt x="187" y="6"/>
                  </a:cubicBezTo>
                  <a:cubicBezTo>
                    <a:pt x="186" y="7"/>
                    <a:pt x="186" y="7"/>
                    <a:pt x="185" y="7"/>
                  </a:cubicBezTo>
                  <a:cubicBezTo>
                    <a:pt x="185" y="8"/>
                    <a:pt x="184" y="8"/>
                    <a:pt x="184" y="9"/>
                  </a:cubicBezTo>
                  <a:cubicBezTo>
                    <a:pt x="183" y="9"/>
                    <a:pt x="183" y="9"/>
                    <a:pt x="182" y="10"/>
                  </a:cubicBezTo>
                  <a:cubicBezTo>
                    <a:pt x="182" y="10"/>
                    <a:pt x="181" y="11"/>
                    <a:pt x="181" y="11"/>
                  </a:cubicBezTo>
                  <a:cubicBezTo>
                    <a:pt x="180" y="12"/>
                    <a:pt x="180" y="12"/>
                    <a:pt x="179" y="12"/>
                  </a:cubicBezTo>
                  <a:cubicBezTo>
                    <a:pt x="179" y="13"/>
                    <a:pt x="178" y="13"/>
                    <a:pt x="178" y="14"/>
                  </a:cubicBezTo>
                  <a:cubicBezTo>
                    <a:pt x="178" y="14"/>
                    <a:pt x="177" y="15"/>
                    <a:pt x="177" y="15"/>
                  </a:cubicBezTo>
                  <a:cubicBezTo>
                    <a:pt x="176" y="16"/>
                    <a:pt x="176" y="16"/>
                    <a:pt x="176" y="17"/>
                  </a:cubicBezTo>
                  <a:cubicBezTo>
                    <a:pt x="175" y="18"/>
                    <a:pt x="175" y="18"/>
                    <a:pt x="175" y="18"/>
                  </a:cubicBezTo>
                  <a:cubicBezTo>
                    <a:pt x="174" y="19"/>
                    <a:pt x="174" y="20"/>
                    <a:pt x="174" y="20"/>
                  </a:cubicBezTo>
                  <a:cubicBezTo>
                    <a:pt x="173" y="21"/>
                    <a:pt x="173" y="21"/>
                    <a:pt x="173" y="22"/>
                  </a:cubicBezTo>
                  <a:cubicBezTo>
                    <a:pt x="172" y="22"/>
                    <a:pt x="172" y="23"/>
                    <a:pt x="172" y="24"/>
                  </a:cubicBezTo>
                  <a:cubicBezTo>
                    <a:pt x="172" y="24"/>
                    <a:pt x="171" y="24"/>
                    <a:pt x="171" y="25"/>
                  </a:cubicBezTo>
                  <a:cubicBezTo>
                    <a:pt x="171" y="25"/>
                    <a:pt x="171" y="25"/>
                    <a:pt x="171" y="25"/>
                  </a:cubicBezTo>
                  <a:cubicBezTo>
                    <a:pt x="171" y="26"/>
                    <a:pt x="171" y="27"/>
                    <a:pt x="170" y="27"/>
                  </a:cubicBezTo>
                  <a:cubicBezTo>
                    <a:pt x="170" y="28"/>
                    <a:pt x="170" y="28"/>
                    <a:pt x="170" y="29"/>
                  </a:cubicBezTo>
                  <a:cubicBezTo>
                    <a:pt x="170" y="30"/>
                    <a:pt x="169" y="31"/>
                    <a:pt x="169" y="31"/>
                  </a:cubicBezTo>
                  <a:cubicBezTo>
                    <a:pt x="169" y="32"/>
                    <a:pt x="169" y="32"/>
                    <a:pt x="169" y="33"/>
                  </a:cubicBezTo>
                  <a:cubicBezTo>
                    <a:pt x="169" y="34"/>
                    <a:pt x="168" y="35"/>
                    <a:pt x="168" y="35"/>
                  </a:cubicBezTo>
                  <a:cubicBezTo>
                    <a:pt x="168" y="36"/>
                    <a:pt x="168" y="36"/>
                    <a:pt x="168" y="37"/>
                  </a:cubicBezTo>
                  <a:cubicBezTo>
                    <a:pt x="168" y="37"/>
                    <a:pt x="168" y="37"/>
                    <a:pt x="168" y="37"/>
                  </a:cubicBezTo>
                  <a:cubicBezTo>
                    <a:pt x="168" y="38"/>
                    <a:pt x="168" y="39"/>
                    <a:pt x="168" y="41"/>
                  </a:cubicBezTo>
                  <a:cubicBezTo>
                    <a:pt x="168" y="41"/>
                    <a:pt x="168" y="41"/>
                    <a:pt x="168" y="41"/>
                  </a:cubicBezTo>
                  <a:cubicBezTo>
                    <a:pt x="168" y="41"/>
                    <a:pt x="168" y="41"/>
                    <a:pt x="168" y="41"/>
                  </a:cubicBezTo>
                  <a:cubicBezTo>
                    <a:pt x="168" y="149"/>
                    <a:pt x="168" y="149"/>
                    <a:pt x="168" y="149"/>
                  </a:cubicBezTo>
                  <a:cubicBezTo>
                    <a:pt x="168" y="201"/>
                    <a:pt x="168" y="201"/>
                    <a:pt x="168" y="201"/>
                  </a:cubicBezTo>
                  <a:cubicBezTo>
                    <a:pt x="130" y="201"/>
                    <a:pt x="94" y="214"/>
                    <a:pt x="66" y="236"/>
                  </a:cubicBezTo>
                  <a:cubicBezTo>
                    <a:pt x="66" y="236"/>
                    <a:pt x="66" y="236"/>
                    <a:pt x="66" y="236"/>
                  </a:cubicBezTo>
                  <a:cubicBezTo>
                    <a:pt x="66" y="236"/>
                    <a:pt x="66" y="236"/>
                    <a:pt x="66" y="236"/>
                  </a:cubicBezTo>
                  <a:cubicBezTo>
                    <a:pt x="64" y="238"/>
                    <a:pt x="61" y="239"/>
                    <a:pt x="59" y="241"/>
                  </a:cubicBezTo>
                  <a:cubicBezTo>
                    <a:pt x="59" y="242"/>
                    <a:pt x="59" y="242"/>
                    <a:pt x="58" y="242"/>
                  </a:cubicBezTo>
                  <a:cubicBezTo>
                    <a:pt x="56" y="244"/>
                    <a:pt x="54" y="246"/>
                    <a:pt x="52" y="248"/>
                  </a:cubicBezTo>
                  <a:cubicBezTo>
                    <a:pt x="52" y="248"/>
                    <a:pt x="52" y="248"/>
                    <a:pt x="51" y="249"/>
                  </a:cubicBezTo>
                  <a:cubicBezTo>
                    <a:pt x="49" y="250"/>
                    <a:pt x="47" y="252"/>
                    <a:pt x="46" y="254"/>
                  </a:cubicBezTo>
                  <a:cubicBezTo>
                    <a:pt x="45" y="255"/>
                    <a:pt x="45" y="255"/>
                    <a:pt x="45" y="255"/>
                  </a:cubicBezTo>
                  <a:cubicBezTo>
                    <a:pt x="39" y="262"/>
                    <a:pt x="33" y="269"/>
                    <a:pt x="28" y="277"/>
                  </a:cubicBezTo>
                  <a:cubicBezTo>
                    <a:pt x="27" y="277"/>
                    <a:pt x="27" y="278"/>
                    <a:pt x="27" y="278"/>
                  </a:cubicBezTo>
                  <a:cubicBezTo>
                    <a:pt x="25" y="280"/>
                    <a:pt x="24" y="282"/>
                    <a:pt x="23" y="284"/>
                  </a:cubicBezTo>
                  <a:cubicBezTo>
                    <a:pt x="23" y="285"/>
                    <a:pt x="22" y="286"/>
                    <a:pt x="22" y="286"/>
                  </a:cubicBezTo>
                  <a:cubicBezTo>
                    <a:pt x="21" y="288"/>
                    <a:pt x="20" y="290"/>
                    <a:pt x="18" y="292"/>
                  </a:cubicBezTo>
                  <a:cubicBezTo>
                    <a:pt x="18" y="293"/>
                    <a:pt x="18" y="294"/>
                    <a:pt x="17" y="295"/>
                  </a:cubicBezTo>
                  <a:cubicBezTo>
                    <a:pt x="16" y="297"/>
                    <a:pt x="15" y="299"/>
                    <a:pt x="14" y="301"/>
                  </a:cubicBezTo>
                  <a:cubicBezTo>
                    <a:pt x="14" y="302"/>
                    <a:pt x="14" y="302"/>
                    <a:pt x="13" y="303"/>
                  </a:cubicBezTo>
                  <a:cubicBezTo>
                    <a:pt x="12" y="306"/>
                    <a:pt x="11" y="308"/>
                    <a:pt x="10" y="311"/>
                  </a:cubicBezTo>
                  <a:cubicBezTo>
                    <a:pt x="10" y="311"/>
                    <a:pt x="10" y="311"/>
                    <a:pt x="10" y="311"/>
                  </a:cubicBezTo>
                  <a:cubicBezTo>
                    <a:pt x="9" y="314"/>
                    <a:pt x="8" y="317"/>
                    <a:pt x="7" y="320"/>
                  </a:cubicBezTo>
                  <a:cubicBezTo>
                    <a:pt x="7" y="321"/>
                    <a:pt x="7" y="321"/>
                    <a:pt x="7" y="322"/>
                  </a:cubicBezTo>
                  <a:cubicBezTo>
                    <a:pt x="6" y="324"/>
                    <a:pt x="5" y="327"/>
                    <a:pt x="5" y="329"/>
                  </a:cubicBezTo>
                  <a:cubicBezTo>
                    <a:pt x="4" y="330"/>
                    <a:pt x="4" y="331"/>
                    <a:pt x="4" y="332"/>
                  </a:cubicBezTo>
                  <a:cubicBezTo>
                    <a:pt x="4" y="334"/>
                    <a:pt x="3" y="336"/>
                    <a:pt x="3" y="338"/>
                  </a:cubicBezTo>
                  <a:cubicBezTo>
                    <a:pt x="3" y="339"/>
                    <a:pt x="2" y="340"/>
                    <a:pt x="2" y="341"/>
                  </a:cubicBezTo>
                  <a:cubicBezTo>
                    <a:pt x="2" y="343"/>
                    <a:pt x="2" y="345"/>
                    <a:pt x="1" y="347"/>
                  </a:cubicBezTo>
                  <a:cubicBezTo>
                    <a:pt x="1" y="348"/>
                    <a:pt x="1" y="350"/>
                    <a:pt x="1" y="351"/>
                  </a:cubicBezTo>
                  <a:cubicBezTo>
                    <a:pt x="1" y="353"/>
                    <a:pt x="0" y="355"/>
                    <a:pt x="0" y="357"/>
                  </a:cubicBezTo>
                  <a:cubicBezTo>
                    <a:pt x="0" y="358"/>
                    <a:pt x="0" y="359"/>
                    <a:pt x="0" y="360"/>
                  </a:cubicBezTo>
                  <a:cubicBezTo>
                    <a:pt x="0" y="363"/>
                    <a:pt x="0" y="366"/>
                    <a:pt x="0" y="370"/>
                  </a:cubicBezTo>
                  <a:cubicBezTo>
                    <a:pt x="0" y="399"/>
                    <a:pt x="7" y="426"/>
                    <a:pt x="20" y="450"/>
                  </a:cubicBezTo>
                  <a:cubicBezTo>
                    <a:pt x="34" y="476"/>
                    <a:pt x="55" y="498"/>
                    <a:pt x="81" y="513"/>
                  </a:cubicBezTo>
                  <a:cubicBezTo>
                    <a:pt x="85" y="516"/>
                    <a:pt x="90" y="519"/>
                    <a:pt x="95" y="521"/>
                  </a:cubicBezTo>
                  <a:cubicBezTo>
                    <a:pt x="117" y="532"/>
                    <a:pt x="142" y="538"/>
                    <a:pt x="168" y="538"/>
                  </a:cubicBezTo>
                  <a:cubicBezTo>
                    <a:pt x="168" y="568"/>
                    <a:pt x="168" y="568"/>
                    <a:pt x="168" y="568"/>
                  </a:cubicBezTo>
                  <a:cubicBezTo>
                    <a:pt x="168" y="568"/>
                    <a:pt x="168" y="568"/>
                    <a:pt x="168" y="568"/>
                  </a:cubicBezTo>
                  <a:cubicBezTo>
                    <a:pt x="168" y="573"/>
                    <a:pt x="169" y="579"/>
                    <a:pt x="171" y="584"/>
                  </a:cubicBezTo>
                  <a:cubicBezTo>
                    <a:pt x="172" y="585"/>
                    <a:pt x="172" y="586"/>
                    <a:pt x="173" y="587"/>
                  </a:cubicBezTo>
                  <a:cubicBezTo>
                    <a:pt x="174" y="589"/>
                    <a:pt x="175" y="591"/>
                    <a:pt x="176" y="592"/>
                  </a:cubicBezTo>
                  <a:cubicBezTo>
                    <a:pt x="177" y="593"/>
                    <a:pt x="178" y="594"/>
                    <a:pt x="179" y="595"/>
                  </a:cubicBezTo>
                  <a:cubicBezTo>
                    <a:pt x="180" y="596"/>
                    <a:pt x="181" y="597"/>
                    <a:pt x="182" y="598"/>
                  </a:cubicBezTo>
                  <a:cubicBezTo>
                    <a:pt x="185" y="601"/>
                    <a:pt x="189" y="604"/>
                    <a:pt x="193" y="606"/>
                  </a:cubicBezTo>
                  <a:cubicBezTo>
                    <a:pt x="197" y="607"/>
                    <a:pt x="201" y="608"/>
                    <a:pt x="205" y="609"/>
                  </a:cubicBezTo>
                  <a:cubicBezTo>
                    <a:pt x="206" y="609"/>
                    <a:pt x="208" y="609"/>
                    <a:pt x="209" y="609"/>
                  </a:cubicBezTo>
                  <a:cubicBezTo>
                    <a:pt x="209" y="609"/>
                    <a:pt x="209" y="609"/>
                    <a:pt x="209" y="609"/>
                  </a:cubicBezTo>
                  <a:cubicBezTo>
                    <a:pt x="1012" y="609"/>
                    <a:pt x="1012" y="609"/>
                    <a:pt x="1012" y="609"/>
                  </a:cubicBezTo>
                  <a:cubicBezTo>
                    <a:pt x="1022" y="609"/>
                    <a:pt x="1031" y="605"/>
                    <a:pt x="1038" y="600"/>
                  </a:cubicBezTo>
                  <a:cubicBezTo>
                    <a:pt x="1042" y="596"/>
                    <a:pt x="1046" y="592"/>
                    <a:pt x="1048" y="587"/>
                  </a:cubicBezTo>
                  <a:cubicBezTo>
                    <a:pt x="1049" y="586"/>
                    <a:pt x="1050" y="585"/>
                    <a:pt x="1050" y="584"/>
                  </a:cubicBezTo>
                  <a:cubicBezTo>
                    <a:pt x="1052" y="579"/>
                    <a:pt x="1053" y="573"/>
                    <a:pt x="1053" y="568"/>
                  </a:cubicBezTo>
                  <a:cubicBezTo>
                    <a:pt x="1053" y="568"/>
                    <a:pt x="1053" y="568"/>
                    <a:pt x="1053" y="568"/>
                  </a:cubicBezTo>
                  <a:cubicBezTo>
                    <a:pt x="1053" y="556"/>
                    <a:pt x="1053" y="556"/>
                    <a:pt x="1053" y="556"/>
                  </a:cubicBezTo>
                  <a:cubicBezTo>
                    <a:pt x="1053" y="387"/>
                    <a:pt x="1053" y="387"/>
                    <a:pt x="1053" y="387"/>
                  </a:cubicBezTo>
                  <a:cubicBezTo>
                    <a:pt x="1119" y="344"/>
                    <a:pt x="1119" y="344"/>
                    <a:pt x="1119" y="344"/>
                  </a:cubicBezTo>
                  <a:lnTo>
                    <a:pt x="1053" y="301"/>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23" name="Freeform 6"/>
            <p:cNvSpPr/>
            <p:nvPr/>
          </p:nvSpPr>
          <p:spPr bwMode="auto">
            <a:xfrm>
              <a:off x="3162301" y="1555749"/>
              <a:ext cx="2895600" cy="1998663"/>
            </a:xfrm>
            <a:custGeom>
              <a:avLst/>
              <a:gdLst>
                <a:gd name="T0" fmla="*/ 844 w 886"/>
                <a:gd name="T1" fmla="*/ 610 h 610"/>
                <a:gd name="T2" fmla="*/ 41 w 886"/>
                <a:gd name="T3" fmla="*/ 610 h 610"/>
                <a:gd name="T4" fmla="*/ 0 w 886"/>
                <a:gd name="T5" fmla="*/ 569 h 610"/>
                <a:gd name="T6" fmla="*/ 0 w 886"/>
                <a:gd name="T7" fmla="*/ 42 h 610"/>
                <a:gd name="T8" fmla="*/ 41 w 886"/>
                <a:gd name="T9" fmla="*/ 0 h 610"/>
                <a:gd name="T10" fmla="*/ 844 w 886"/>
                <a:gd name="T11" fmla="*/ 0 h 610"/>
                <a:gd name="T12" fmla="*/ 886 w 886"/>
                <a:gd name="T13" fmla="*/ 42 h 610"/>
                <a:gd name="T14" fmla="*/ 886 w 886"/>
                <a:gd name="T15" fmla="*/ 569 h 610"/>
                <a:gd name="T16" fmla="*/ 844 w 886"/>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844" y="610"/>
                  </a:moveTo>
                  <a:cubicBezTo>
                    <a:pt x="41" y="610"/>
                    <a:pt x="41" y="610"/>
                    <a:pt x="41" y="610"/>
                  </a:cubicBezTo>
                  <a:cubicBezTo>
                    <a:pt x="19" y="610"/>
                    <a:pt x="0" y="591"/>
                    <a:pt x="0" y="569"/>
                  </a:cubicBezTo>
                  <a:cubicBezTo>
                    <a:pt x="0" y="42"/>
                    <a:pt x="0" y="42"/>
                    <a:pt x="0" y="42"/>
                  </a:cubicBezTo>
                  <a:cubicBezTo>
                    <a:pt x="0" y="19"/>
                    <a:pt x="19" y="0"/>
                    <a:pt x="41" y="0"/>
                  </a:cubicBezTo>
                  <a:cubicBezTo>
                    <a:pt x="844" y="0"/>
                    <a:pt x="844" y="0"/>
                    <a:pt x="844" y="0"/>
                  </a:cubicBezTo>
                  <a:cubicBezTo>
                    <a:pt x="867" y="0"/>
                    <a:pt x="886" y="19"/>
                    <a:pt x="886" y="42"/>
                  </a:cubicBezTo>
                  <a:cubicBezTo>
                    <a:pt x="886" y="569"/>
                    <a:pt x="886" y="569"/>
                    <a:pt x="886" y="569"/>
                  </a:cubicBezTo>
                  <a:cubicBezTo>
                    <a:pt x="886" y="591"/>
                    <a:pt x="867" y="610"/>
                    <a:pt x="844" y="61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28" name="Freeform 7"/>
            <p:cNvSpPr/>
            <p:nvPr/>
          </p:nvSpPr>
          <p:spPr bwMode="auto">
            <a:xfrm>
              <a:off x="6042026" y="2535237"/>
              <a:ext cx="228600" cy="298450"/>
            </a:xfrm>
            <a:custGeom>
              <a:avLst/>
              <a:gdLst>
                <a:gd name="T0" fmla="*/ 0 w 144"/>
                <a:gd name="T1" fmla="*/ 0 h 188"/>
                <a:gd name="T2" fmla="*/ 0 w 144"/>
                <a:gd name="T3" fmla="*/ 188 h 188"/>
                <a:gd name="T4" fmla="*/ 144 w 144"/>
                <a:gd name="T5" fmla="*/ 95 h 188"/>
                <a:gd name="T6" fmla="*/ 0 w 144"/>
                <a:gd name="T7" fmla="*/ 0 h 188"/>
              </a:gdLst>
              <a:ahLst/>
              <a:cxnLst>
                <a:cxn ang="0">
                  <a:pos x="T0" y="T1"/>
                </a:cxn>
                <a:cxn ang="0">
                  <a:pos x="T2" y="T3"/>
                </a:cxn>
                <a:cxn ang="0">
                  <a:pos x="T4" y="T5"/>
                </a:cxn>
                <a:cxn ang="0">
                  <a:pos x="T6" y="T7"/>
                </a:cxn>
              </a:cxnLst>
              <a:rect l="0" t="0" r="r" b="b"/>
              <a:pathLst>
                <a:path w="144" h="188">
                  <a:moveTo>
                    <a:pt x="0" y="0"/>
                  </a:moveTo>
                  <a:lnTo>
                    <a:pt x="0" y="188"/>
                  </a:lnTo>
                  <a:lnTo>
                    <a:pt x="144" y="95"/>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29" name="Freeform 8"/>
            <p:cNvSpPr/>
            <p:nvPr/>
          </p:nvSpPr>
          <p:spPr bwMode="auto">
            <a:xfrm>
              <a:off x="3162301" y="1555749"/>
              <a:ext cx="2895600" cy="1998663"/>
            </a:xfrm>
            <a:custGeom>
              <a:avLst/>
              <a:gdLst>
                <a:gd name="T0" fmla="*/ 103 w 886"/>
                <a:gd name="T1" fmla="*/ 0 h 610"/>
                <a:gd name="T2" fmla="*/ 41 w 886"/>
                <a:gd name="T3" fmla="*/ 0 h 610"/>
                <a:gd name="T4" fmla="*/ 0 w 886"/>
                <a:gd name="T5" fmla="*/ 42 h 610"/>
                <a:gd name="T6" fmla="*/ 0 w 886"/>
                <a:gd name="T7" fmla="*/ 569 h 610"/>
                <a:gd name="T8" fmla="*/ 41 w 886"/>
                <a:gd name="T9" fmla="*/ 610 h 610"/>
                <a:gd name="T10" fmla="*/ 844 w 886"/>
                <a:gd name="T11" fmla="*/ 610 h 610"/>
                <a:gd name="T12" fmla="*/ 886 w 886"/>
                <a:gd name="T13" fmla="*/ 569 h 610"/>
                <a:gd name="T14" fmla="*/ 886 w 886"/>
                <a:gd name="T15" fmla="*/ 557 h 610"/>
                <a:gd name="T16" fmla="*/ 103 w 886"/>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103" y="0"/>
                  </a:moveTo>
                  <a:cubicBezTo>
                    <a:pt x="41" y="0"/>
                    <a:pt x="41" y="0"/>
                    <a:pt x="41" y="0"/>
                  </a:cubicBezTo>
                  <a:cubicBezTo>
                    <a:pt x="19" y="0"/>
                    <a:pt x="0" y="19"/>
                    <a:pt x="0" y="42"/>
                  </a:cubicBezTo>
                  <a:cubicBezTo>
                    <a:pt x="0" y="569"/>
                    <a:pt x="0" y="569"/>
                    <a:pt x="0" y="569"/>
                  </a:cubicBezTo>
                  <a:cubicBezTo>
                    <a:pt x="0" y="591"/>
                    <a:pt x="19" y="610"/>
                    <a:pt x="41" y="610"/>
                  </a:cubicBezTo>
                  <a:cubicBezTo>
                    <a:pt x="844" y="610"/>
                    <a:pt x="844" y="610"/>
                    <a:pt x="844" y="610"/>
                  </a:cubicBezTo>
                  <a:cubicBezTo>
                    <a:pt x="867" y="610"/>
                    <a:pt x="886" y="591"/>
                    <a:pt x="886" y="569"/>
                  </a:cubicBezTo>
                  <a:cubicBezTo>
                    <a:pt x="886" y="557"/>
                    <a:pt x="886" y="557"/>
                    <a:pt x="886" y="557"/>
                  </a:cubicBezTo>
                  <a:cubicBezTo>
                    <a:pt x="208" y="570"/>
                    <a:pt x="115" y="147"/>
                    <a:pt x="103" y="0"/>
                  </a:cubicBezTo>
                  <a:close/>
                </a:path>
              </a:pathLst>
            </a:custGeom>
            <a:solidFill>
              <a:schemeClr val="bg1">
                <a:alpha val="64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42" name="Freeform 9"/>
            <p:cNvSpPr/>
            <p:nvPr/>
          </p:nvSpPr>
          <p:spPr bwMode="auto">
            <a:xfrm>
              <a:off x="3162301" y="1555749"/>
              <a:ext cx="2895600" cy="487363"/>
            </a:xfrm>
            <a:custGeom>
              <a:avLst/>
              <a:gdLst>
                <a:gd name="T0" fmla="*/ 844 w 886"/>
                <a:gd name="T1" fmla="*/ 0 h 149"/>
                <a:gd name="T2" fmla="*/ 41 w 886"/>
                <a:gd name="T3" fmla="*/ 0 h 149"/>
                <a:gd name="T4" fmla="*/ 0 w 886"/>
                <a:gd name="T5" fmla="*/ 42 h 149"/>
                <a:gd name="T6" fmla="*/ 0 w 886"/>
                <a:gd name="T7" fmla="*/ 149 h 149"/>
                <a:gd name="T8" fmla="*/ 886 w 886"/>
                <a:gd name="T9" fmla="*/ 149 h 149"/>
                <a:gd name="T10" fmla="*/ 886 w 886"/>
                <a:gd name="T11" fmla="*/ 42 h 149"/>
                <a:gd name="T12" fmla="*/ 844 w 8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86" h="149">
                  <a:moveTo>
                    <a:pt x="844" y="0"/>
                  </a:moveTo>
                  <a:cubicBezTo>
                    <a:pt x="41" y="0"/>
                    <a:pt x="41" y="0"/>
                    <a:pt x="41" y="0"/>
                  </a:cubicBezTo>
                  <a:cubicBezTo>
                    <a:pt x="19" y="0"/>
                    <a:pt x="0" y="19"/>
                    <a:pt x="0" y="42"/>
                  </a:cubicBezTo>
                  <a:cubicBezTo>
                    <a:pt x="0" y="149"/>
                    <a:pt x="0" y="149"/>
                    <a:pt x="0" y="149"/>
                  </a:cubicBezTo>
                  <a:cubicBezTo>
                    <a:pt x="886" y="149"/>
                    <a:pt x="886" y="149"/>
                    <a:pt x="886" y="149"/>
                  </a:cubicBezTo>
                  <a:cubicBezTo>
                    <a:pt x="886" y="42"/>
                    <a:pt x="886" y="42"/>
                    <a:pt x="886" y="42"/>
                  </a:cubicBezTo>
                  <a:cubicBezTo>
                    <a:pt x="886" y="19"/>
                    <a:pt x="867" y="0"/>
                    <a:pt x="844" y="0"/>
                  </a:cubicBezTo>
                  <a:close/>
                </a:path>
              </a:pathLst>
            </a:custGeom>
            <a:solidFill>
              <a:srgbClr val="76B0AD"/>
            </a:solidFill>
            <a:ln>
              <a:noFill/>
            </a:ln>
          </p:spPr>
          <p:txBody>
            <a:bodyPr vert="horz" wrap="square" lIns="91440" tIns="45720" rIns="91440" bIns="45720" numCol="1" anchor="ctr" anchorCtr="0" compatLnSpc="1"/>
            <a:lstStyle/>
            <a:p>
              <a:pPr algn="ctr"/>
              <a:r>
                <a:rPr lang="en-US" sz="2400" dirty="0" smtClean="0">
                  <a:solidFill>
                    <a:schemeClr val="bg1"/>
                  </a:solidFill>
                  <a:latin typeface="Arial Unicode MS" panose="020B0604020202020204" charset="-122"/>
                  <a:ea typeface="Arial Unicode MS" panose="020B0604020202020204" charset="-122"/>
                </a:rPr>
                <a:t>以短讯为基础</a:t>
              </a:r>
            </a:p>
          </p:txBody>
        </p:sp>
        <p:sp>
          <p:nvSpPr>
            <p:cNvPr id="43" name="Freeform 10"/>
            <p:cNvSpPr/>
            <p:nvPr/>
          </p:nvSpPr>
          <p:spPr bwMode="auto">
            <a:xfrm>
              <a:off x="3162301" y="1555749"/>
              <a:ext cx="438150" cy="487363"/>
            </a:xfrm>
            <a:custGeom>
              <a:avLst/>
              <a:gdLst>
                <a:gd name="T0" fmla="*/ 0 w 134"/>
                <a:gd name="T1" fmla="*/ 42 h 149"/>
                <a:gd name="T2" fmla="*/ 0 w 134"/>
                <a:gd name="T3" fmla="*/ 149 h 149"/>
                <a:gd name="T4" fmla="*/ 134 w 134"/>
                <a:gd name="T5" fmla="*/ 149 h 149"/>
                <a:gd name="T6" fmla="*/ 103 w 134"/>
                <a:gd name="T7" fmla="*/ 0 h 149"/>
                <a:gd name="T8" fmla="*/ 41 w 134"/>
                <a:gd name="T9" fmla="*/ 0 h 149"/>
                <a:gd name="T10" fmla="*/ 37 w 134"/>
                <a:gd name="T11" fmla="*/ 1 h 149"/>
                <a:gd name="T12" fmla="*/ 0 w 134"/>
                <a:gd name="T13" fmla="*/ 42 h 149"/>
              </a:gdLst>
              <a:ahLst/>
              <a:cxnLst>
                <a:cxn ang="0">
                  <a:pos x="T0" y="T1"/>
                </a:cxn>
                <a:cxn ang="0">
                  <a:pos x="T2" y="T3"/>
                </a:cxn>
                <a:cxn ang="0">
                  <a:pos x="T4" y="T5"/>
                </a:cxn>
                <a:cxn ang="0">
                  <a:pos x="T6" y="T7"/>
                </a:cxn>
                <a:cxn ang="0">
                  <a:pos x="T8" y="T9"/>
                </a:cxn>
                <a:cxn ang="0">
                  <a:pos x="T10" y="T11"/>
                </a:cxn>
                <a:cxn ang="0">
                  <a:pos x="T12" y="T13"/>
                </a:cxn>
              </a:cxnLst>
              <a:rect l="0" t="0" r="r" b="b"/>
              <a:pathLst>
                <a:path w="134" h="149">
                  <a:moveTo>
                    <a:pt x="0" y="42"/>
                  </a:moveTo>
                  <a:cubicBezTo>
                    <a:pt x="0" y="149"/>
                    <a:pt x="0" y="149"/>
                    <a:pt x="0" y="149"/>
                  </a:cubicBezTo>
                  <a:cubicBezTo>
                    <a:pt x="134" y="149"/>
                    <a:pt x="134" y="149"/>
                    <a:pt x="134" y="149"/>
                  </a:cubicBezTo>
                  <a:cubicBezTo>
                    <a:pt x="114" y="90"/>
                    <a:pt x="106" y="37"/>
                    <a:pt x="103" y="0"/>
                  </a:cubicBezTo>
                  <a:cubicBezTo>
                    <a:pt x="41" y="0"/>
                    <a:pt x="41" y="0"/>
                    <a:pt x="41" y="0"/>
                  </a:cubicBezTo>
                  <a:cubicBezTo>
                    <a:pt x="40" y="0"/>
                    <a:pt x="39" y="1"/>
                    <a:pt x="37" y="1"/>
                  </a:cubicBezTo>
                  <a:cubicBezTo>
                    <a:pt x="16" y="3"/>
                    <a:pt x="0" y="20"/>
                    <a:pt x="0" y="42"/>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44" name="Oval 11"/>
            <p:cNvSpPr>
              <a:spLocks noChangeArrowheads="1"/>
            </p:cNvSpPr>
            <p:nvPr/>
          </p:nvSpPr>
          <p:spPr bwMode="auto">
            <a:xfrm>
              <a:off x="2614614" y="2217737"/>
              <a:ext cx="1096963" cy="1103313"/>
            </a:xfrm>
            <a:prstGeom prst="ellipse">
              <a:avLst/>
            </a:prstGeom>
            <a:solidFill>
              <a:srgbClr val="76B0AD"/>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45" name="Freeform 12"/>
            <p:cNvSpPr/>
            <p:nvPr/>
          </p:nvSpPr>
          <p:spPr bwMode="auto">
            <a:xfrm>
              <a:off x="2789668" y="3492734"/>
              <a:ext cx="908050" cy="992188"/>
            </a:xfrm>
            <a:custGeom>
              <a:avLst/>
              <a:gdLst>
                <a:gd name="T0" fmla="*/ 66 w 278"/>
                <a:gd name="T1" fmla="*/ 0 h 303"/>
                <a:gd name="T2" fmla="*/ 0 w 278"/>
                <a:gd name="T3" fmla="*/ 134 h 303"/>
                <a:gd name="T4" fmla="*/ 168 w 278"/>
                <a:gd name="T5" fmla="*/ 303 h 303"/>
                <a:gd name="T6" fmla="*/ 278 w 278"/>
                <a:gd name="T7" fmla="*/ 262 h 303"/>
                <a:gd name="T8" fmla="*/ 66 w 278"/>
                <a:gd name="T9" fmla="*/ 0 h 303"/>
              </a:gdLst>
              <a:ahLst/>
              <a:cxnLst>
                <a:cxn ang="0">
                  <a:pos x="T0" y="T1"/>
                </a:cxn>
                <a:cxn ang="0">
                  <a:pos x="T2" y="T3"/>
                </a:cxn>
                <a:cxn ang="0">
                  <a:pos x="T4" y="T5"/>
                </a:cxn>
                <a:cxn ang="0">
                  <a:pos x="T6" y="T7"/>
                </a:cxn>
                <a:cxn ang="0">
                  <a:pos x="T8" y="T9"/>
                </a:cxn>
              </a:cxnLst>
              <a:rect l="0" t="0" r="r" b="b"/>
              <a:pathLst>
                <a:path w="278" h="303">
                  <a:moveTo>
                    <a:pt x="66" y="0"/>
                  </a:moveTo>
                  <a:cubicBezTo>
                    <a:pt x="26" y="31"/>
                    <a:pt x="0" y="80"/>
                    <a:pt x="0" y="134"/>
                  </a:cubicBezTo>
                  <a:cubicBezTo>
                    <a:pt x="0" y="227"/>
                    <a:pt x="75" y="303"/>
                    <a:pt x="168" y="303"/>
                  </a:cubicBezTo>
                  <a:cubicBezTo>
                    <a:pt x="210" y="303"/>
                    <a:pt x="249" y="287"/>
                    <a:pt x="278" y="262"/>
                  </a:cubicBezTo>
                  <a:cubicBezTo>
                    <a:pt x="164" y="186"/>
                    <a:pt x="101" y="88"/>
                    <a:pt x="66" y="0"/>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grpSp>
      <p:grpSp>
        <p:nvGrpSpPr>
          <p:cNvPr id="46" name="Group 26"/>
          <p:cNvGrpSpPr/>
          <p:nvPr/>
        </p:nvGrpSpPr>
        <p:grpSpPr>
          <a:xfrm>
            <a:off x="5969360" y="2849840"/>
            <a:ext cx="290285" cy="290285"/>
            <a:chOff x="6125028" y="1695871"/>
            <a:chExt cx="290285" cy="290285"/>
          </a:xfrm>
        </p:grpSpPr>
        <p:sp>
          <p:nvSpPr>
            <p:cNvPr id="47" name="Oval 24"/>
            <p:cNvSpPr/>
            <p:nvPr/>
          </p:nvSpPr>
          <p:spPr>
            <a:xfrm>
              <a:off x="6125028" y="1695871"/>
              <a:ext cx="290285" cy="29028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sp>
          <p:nvSpPr>
            <p:cNvPr id="48" name="Oval 25"/>
            <p:cNvSpPr/>
            <p:nvPr/>
          </p:nvSpPr>
          <p:spPr>
            <a:xfrm>
              <a:off x="6201592" y="1772435"/>
              <a:ext cx="137156" cy="1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grpSp>
      <p:grpSp>
        <p:nvGrpSpPr>
          <p:cNvPr id="49" name="Group 29"/>
          <p:cNvGrpSpPr/>
          <p:nvPr/>
        </p:nvGrpSpPr>
        <p:grpSpPr>
          <a:xfrm flipH="1">
            <a:off x="6377194" y="4252379"/>
            <a:ext cx="3460264" cy="1935934"/>
            <a:chOff x="2587578" y="1555750"/>
            <a:chExt cx="3683047" cy="2060576"/>
          </a:xfrm>
        </p:grpSpPr>
        <p:sp>
          <p:nvSpPr>
            <p:cNvPr id="50" name="Freeform 5"/>
            <p:cNvSpPr/>
            <p:nvPr/>
          </p:nvSpPr>
          <p:spPr bwMode="auto">
            <a:xfrm>
              <a:off x="2587625" y="1620838"/>
              <a:ext cx="3657600" cy="1995488"/>
            </a:xfrm>
            <a:custGeom>
              <a:avLst/>
              <a:gdLst>
                <a:gd name="T0" fmla="*/ 1053 w 1119"/>
                <a:gd name="T1" fmla="*/ 149 h 609"/>
                <a:gd name="T2" fmla="*/ 1053 w 1119"/>
                <a:gd name="T3" fmla="*/ 41 h 609"/>
                <a:gd name="T4" fmla="*/ 1050 w 1119"/>
                <a:gd name="T5" fmla="*/ 25 h 609"/>
                <a:gd name="T6" fmla="*/ 1012 w 1119"/>
                <a:gd name="T7" fmla="*/ 0 h 609"/>
                <a:gd name="T8" fmla="*/ 209 w 1119"/>
                <a:gd name="T9" fmla="*/ 0 h 609"/>
                <a:gd name="T10" fmla="*/ 209 w 1119"/>
                <a:gd name="T11" fmla="*/ 0 h 609"/>
                <a:gd name="T12" fmla="*/ 201 w 1119"/>
                <a:gd name="T13" fmla="*/ 1 h 609"/>
                <a:gd name="T14" fmla="*/ 200 w 1119"/>
                <a:gd name="T15" fmla="*/ 1 h 609"/>
                <a:gd name="T16" fmla="*/ 196 w 1119"/>
                <a:gd name="T17" fmla="*/ 2 h 609"/>
                <a:gd name="T18" fmla="*/ 193 w 1119"/>
                <a:gd name="T19" fmla="*/ 3 h 609"/>
                <a:gd name="T20" fmla="*/ 190 w 1119"/>
                <a:gd name="T21" fmla="*/ 4 h 609"/>
                <a:gd name="T22" fmla="*/ 187 w 1119"/>
                <a:gd name="T23" fmla="*/ 6 h 609"/>
                <a:gd name="T24" fmla="*/ 184 w 1119"/>
                <a:gd name="T25" fmla="*/ 9 h 609"/>
                <a:gd name="T26" fmla="*/ 181 w 1119"/>
                <a:gd name="T27" fmla="*/ 11 h 609"/>
                <a:gd name="T28" fmla="*/ 178 w 1119"/>
                <a:gd name="T29" fmla="*/ 14 h 609"/>
                <a:gd name="T30" fmla="*/ 176 w 1119"/>
                <a:gd name="T31" fmla="*/ 17 h 609"/>
                <a:gd name="T32" fmla="*/ 174 w 1119"/>
                <a:gd name="T33" fmla="*/ 20 h 609"/>
                <a:gd name="T34" fmla="*/ 172 w 1119"/>
                <a:gd name="T35" fmla="*/ 24 h 609"/>
                <a:gd name="T36" fmla="*/ 171 w 1119"/>
                <a:gd name="T37" fmla="*/ 25 h 609"/>
                <a:gd name="T38" fmla="*/ 170 w 1119"/>
                <a:gd name="T39" fmla="*/ 29 h 609"/>
                <a:gd name="T40" fmla="*/ 169 w 1119"/>
                <a:gd name="T41" fmla="*/ 33 h 609"/>
                <a:gd name="T42" fmla="*/ 168 w 1119"/>
                <a:gd name="T43" fmla="*/ 37 h 609"/>
                <a:gd name="T44" fmla="*/ 168 w 1119"/>
                <a:gd name="T45" fmla="*/ 41 h 609"/>
                <a:gd name="T46" fmla="*/ 168 w 1119"/>
                <a:gd name="T47" fmla="*/ 41 h 609"/>
                <a:gd name="T48" fmla="*/ 168 w 1119"/>
                <a:gd name="T49" fmla="*/ 201 h 609"/>
                <a:gd name="T50" fmla="*/ 66 w 1119"/>
                <a:gd name="T51" fmla="*/ 236 h 609"/>
                <a:gd name="T52" fmla="*/ 59 w 1119"/>
                <a:gd name="T53" fmla="*/ 241 h 609"/>
                <a:gd name="T54" fmla="*/ 52 w 1119"/>
                <a:gd name="T55" fmla="*/ 248 h 609"/>
                <a:gd name="T56" fmla="*/ 46 w 1119"/>
                <a:gd name="T57" fmla="*/ 254 h 609"/>
                <a:gd name="T58" fmla="*/ 28 w 1119"/>
                <a:gd name="T59" fmla="*/ 277 h 609"/>
                <a:gd name="T60" fmla="*/ 23 w 1119"/>
                <a:gd name="T61" fmla="*/ 284 h 609"/>
                <a:gd name="T62" fmla="*/ 18 w 1119"/>
                <a:gd name="T63" fmla="*/ 292 h 609"/>
                <a:gd name="T64" fmla="*/ 14 w 1119"/>
                <a:gd name="T65" fmla="*/ 301 h 609"/>
                <a:gd name="T66" fmla="*/ 10 w 1119"/>
                <a:gd name="T67" fmla="*/ 311 h 609"/>
                <a:gd name="T68" fmla="*/ 7 w 1119"/>
                <a:gd name="T69" fmla="*/ 320 h 609"/>
                <a:gd name="T70" fmla="*/ 5 w 1119"/>
                <a:gd name="T71" fmla="*/ 329 h 609"/>
                <a:gd name="T72" fmla="*/ 3 w 1119"/>
                <a:gd name="T73" fmla="*/ 338 h 609"/>
                <a:gd name="T74" fmla="*/ 1 w 1119"/>
                <a:gd name="T75" fmla="*/ 347 h 609"/>
                <a:gd name="T76" fmla="*/ 0 w 1119"/>
                <a:gd name="T77" fmla="*/ 357 h 609"/>
                <a:gd name="T78" fmla="*/ 0 w 1119"/>
                <a:gd name="T79" fmla="*/ 370 h 609"/>
                <a:gd name="T80" fmla="*/ 81 w 1119"/>
                <a:gd name="T81" fmla="*/ 513 h 609"/>
                <a:gd name="T82" fmla="*/ 168 w 1119"/>
                <a:gd name="T83" fmla="*/ 538 h 609"/>
                <a:gd name="T84" fmla="*/ 168 w 1119"/>
                <a:gd name="T85" fmla="*/ 568 h 609"/>
                <a:gd name="T86" fmla="*/ 173 w 1119"/>
                <a:gd name="T87" fmla="*/ 587 h 609"/>
                <a:gd name="T88" fmla="*/ 179 w 1119"/>
                <a:gd name="T89" fmla="*/ 595 h 609"/>
                <a:gd name="T90" fmla="*/ 193 w 1119"/>
                <a:gd name="T91" fmla="*/ 606 h 609"/>
                <a:gd name="T92" fmla="*/ 209 w 1119"/>
                <a:gd name="T93" fmla="*/ 609 h 609"/>
                <a:gd name="T94" fmla="*/ 1012 w 1119"/>
                <a:gd name="T95" fmla="*/ 609 h 609"/>
                <a:gd name="T96" fmla="*/ 1048 w 1119"/>
                <a:gd name="T97" fmla="*/ 587 h 609"/>
                <a:gd name="T98" fmla="*/ 1053 w 1119"/>
                <a:gd name="T99" fmla="*/ 568 h 609"/>
                <a:gd name="T100" fmla="*/ 1053 w 1119"/>
                <a:gd name="T101" fmla="*/ 556 h 609"/>
                <a:gd name="T102" fmla="*/ 1119 w 1119"/>
                <a:gd name="T103" fmla="*/ 34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19" h="609">
                  <a:moveTo>
                    <a:pt x="1053" y="301"/>
                  </a:moveTo>
                  <a:cubicBezTo>
                    <a:pt x="1053" y="149"/>
                    <a:pt x="1053" y="149"/>
                    <a:pt x="1053" y="149"/>
                  </a:cubicBezTo>
                  <a:cubicBezTo>
                    <a:pt x="1053" y="41"/>
                    <a:pt x="1053" y="41"/>
                    <a:pt x="1053" y="41"/>
                  </a:cubicBezTo>
                  <a:cubicBezTo>
                    <a:pt x="1053" y="41"/>
                    <a:pt x="1053" y="41"/>
                    <a:pt x="1053" y="41"/>
                  </a:cubicBezTo>
                  <a:cubicBezTo>
                    <a:pt x="1053" y="39"/>
                    <a:pt x="1053" y="38"/>
                    <a:pt x="1053" y="37"/>
                  </a:cubicBezTo>
                  <a:cubicBezTo>
                    <a:pt x="1053" y="33"/>
                    <a:pt x="1052" y="29"/>
                    <a:pt x="1050" y="25"/>
                  </a:cubicBezTo>
                  <a:cubicBezTo>
                    <a:pt x="1047" y="17"/>
                    <a:pt x="1042" y="11"/>
                    <a:pt x="1035" y="7"/>
                  </a:cubicBezTo>
                  <a:cubicBezTo>
                    <a:pt x="1029" y="2"/>
                    <a:pt x="1021" y="0"/>
                    <a:pt x="1012" y="0"/>
                  </a:cubicBezTo>
                  <a:cubicBezTo>
                    <a:pt x="271" y="0"/>
                    <a:pt x="271" y="0"/>
                    <a:pt x="271" y="0"/>
                  </a:cubicBezTo>
                  <a:cubicBezTo>
                    <a:pt x="209" y="0"/>
                    <a:pt x="209" y="0"/>
                    <a:pt x="209" y="0"/>
                  </a:cubicBezTo>
                  <a:cubicBezTo>
                    <a:pt x="209" y="0"/>
                    <a:pt x="209" y="0"/>
                    <a:pt x="209" y="0"/>
                  </a:cubicBezTo>
                  <a:cubicBezTo>
                    <a:pt x="209" y="0"/>
                    <a:pt x="209" y="0"/>
                    <a:pt x="209" y="0"/>
                  </a:cubicBezTo>
                  <a:cubicBezTo>
                    <a:pt x="208" y="0"/>
                    <a:pt x="206" y="0"/>
                    <a:pt x="205" y="0"/>
                  </a:cubicBezTo>
                  <a:cubicBezTo>
                    <a:pt x="204" y="0"/>
                    <a:pt x="202" y="0"/>
                    <a:pt x="201" y="1"/>
                  </a:cubicBezTo>
                  <a:cubicBezTo>
                    <a:pt x="201" y="1"/>
                    <a:pt x="201" y="1"/>
                    <a:pt x="201" y="1"/>
                  </a:cubicBezTo>
                  <a:cubicBezTo>
                    <a:pt x="200" y="1"/>
                    <a:pt x="200" y="1"/>
                    <a:pt x="200" y="1"/>
                  </a:cubicBezTo>
                  <a:cubicBezTo>
                    <a:pt x="199" y="1"/>
                    <a:pt x="198" y="1"/>
                    <a:pt x="197" y="2"/>
                  </a:cubicBezTo>
                  <a:cubicBezTo>
                    <a:pt x="197" y="2"/>
                    <a:pt x="196" y="2"/>
                    <a:pt x="196" y="2"/>
                  </a:cubicBezTo>
                  <a:cubicBezTo>
                    <a:pt x="195" y="2"/>
                    <a:pt x="194" y="3"/>
                    <a:pt x="193" y="3"/>
                  </a:cubicBezTo>
                  <a:cubicBezTo>
                    <a:pt x="193" y="3"/>
                    <a:pt x="193" y="3"/>
                    <a:pt x="193" y="3"/>
                  </a:cubicBezTo>
                  <a:cubicBezTo>
                    <a:pt x="193" y="3"/>
                    <a:pt x="192" y="3"/>
                    <a:pt x="192" y="4"/>
                  </a:cubicBezTo>
                  <a:cubicBezTo>
                    <a:pt x="191" y="4"/>
                    <a:pt x="191" y="4"/>
                    <a:pt x="190" y="4"/>
                  </a:cubicBezTo>
                  <a:cubicBezTo>
                    <a:pt x="189" y="5"/>
                    <a:pt x="189" y="5"/>
                    <a:pt x="188" y="5"/>
                  </a:cubicBezTo>
                  <a:cubicBezTo>
                    <a:pt x="188" y="6"/>
                    <a:pt x="187" y="6"/>
                    <a:pt x="187" y="6"/>
                  </a:cubicBezTo>
                  <a:cubicBezTo>
                    <a:pt x="186" y="7"/>
                    <a:pt x="186" y="7"/>
                    <a:pt x="185" y="7"/>
                  </a:cubicBezTo>
                  <a:cubicBezTo>
                    <a:pt x="185" y="8"/>
                    <a:pt x="184" y="8"/>
                    <a:pt x="184" y="9"/>
                  </a:cubicBezTo>
                  <a:cubicBezTo>
                    <a:pt x="183" y="9"/>
                    <a:pt x="183" y="9"/>
                    <a:pt x="182" y="10"/>
                  </a:cubicBezTo>
                  <a:cubicBezTo>
                    <a:pt x="182" y="10"/>
                    <a:pt x="181" y="11"/>
                    <a:pt x="181" y="11"/>
                  </a:cubicBezTo>
                  <a:cubicBezTo>
                    <a:pt x="180" y="12"/>
                    <a:pt x="180" y="12"/>
                    <a:pt x="179" y="12"/>
                  </a:cubicBezTo>
                  <a:cubicBezTo>
                    <a:pt x="179" y="13"/>
                    <a:pt x="178" y="13"/>
                    <a:pt x="178" y="14"/>
                  </a:cubicBezTo>
                  <a:cubicBezTo>
                    <a:pt x="178" y="14"/>
                    <a:pt x="177" y="15"/>
                    <a:pt x="177" y="15"/>
                  </a:cubicBezTo>
                  <a:cubicBezTo>
                    <a:pt x="176" y="16"/>
                    <a:pt x="176" y="16"/>
                    <a:pt x="176" y="17"/>
                  </a:cubicBezTo>
                  <a:cubicBezTo>
                    <a:pt x="175" y="18"/>
                    <a:pt x="175" y="18"/>
                    <a:pt x="175" y="18"/>
                  </a:cubicBezTo>
                  <a:cubicBezTo>
                    <a:pt x="174" y="19"/>
                    <a:pt x="174" y="20"/>
                    <a:pt x="174" y="20"/>
                  </a:cubicBezTo>
                  <a:cubicBezTo>
                    <a:pt x="173" y="21"/>
                    <a:pt x="173" y="21"/>
                    <a:pt x="173" y="22"/>
                  </a:cubicBezTo>
                  <a:cubicBezTo>
                    <a:pt x="172" y="22"/>
                    <a:pt x="172" y="23"/>
                    <a:pt x="172" y="24"/>
                  </a:cubicBezTo>
                  <a:cubicBezTo>
                    <a:pt x="172" y="24"/>
                    <a:pt x="171" y="24"/>
                    <a:pt x="171" y="25"/>
                  </a:cubicBezTo>
                  <a:cubicBezTo>
                    <a:pt x="171" y="25"/>
                    <a:pt x="171" y="25"/>
                    <a:pt x="171" y="25"/>
                  </a:cubicBezTo>
                  <a:cubicBezTo>
                    <a:pt x="171" y="26"/>
                    <a:pt x="171" y="27"/>
                    <a:pt x="170" y="27"/>
                  </a:cubicBezTo>
                  <a:cubicBezTo>
                    <a:pt x="170" y="28"/>
                    <a:pt x="170" y="28"/>
                    <a:pt x="170" y="29"/>
                  </a:cubicBezTo>
                  <a:cubicBezTo>
                    <a:pt x="170" y="30"/>
                    <a:pt x="169" y="31"/>
                    <a:pt x="169" y="31"/>
                  </a:cubicBezTo>
                  <a:cubicBezTo>
                    <a:pt x="169" y="32"/>
                    <a:pt x="169" y="32"/>
                    <a:pt x="169" y="33"/>
                  </a:cubicBezTo>
                  <a:cubicBezTo>
                    <a:pt x="169" y="34"/>
                    <a:pt x="168" y="35"/>
                    <a:pt x="168" y="35"/>
                  </a:cubicBezTo>
                  <a:cubicBezTo>
                    <a:pt x="168" y="36"/>
                    <a:pt x="168" y="36"/>
                    <a:pt x="168" y="37"/>
                  </a:cubicBezTo>
                  <a:cubicBezTo>
                    <a:pt x="168" y="37"/>
                    <a:pt x="168" y="37"/>
                    <a:pt x="168" y="37"/>
                  </a:cubicBezTo>
                  <a:cubicBezTo>
                    <a:pt x="168" y="38"/>
                    <a:pt x="168" y="39"/>
                    <a:pt x="168" y="41"/>
                  </a:cubicBezTo>
                  <a:cubicBezTo>
                    <a:pt x="168" y="41"/>
                    <a:pt x="168" y="41"/>
                    <a:pt x="168" y="41"/>
                  </a:cubicBezTo>
                  <a:cubicBezTo>
                    <a:pt x="168" y="41"/>
                    <a:pt x="168" y="41"/>
                    <a:pt x="168" y="41"/>
                  </a:cubicBezTo>
                  <a:cubicBezTo>
                    <a:pt x="168" y="149"/>
                    <a:pt x="168" y="149"/>
                    <a:pt x="168" y="149"/>
                  </a:cubicBezTo>
                  <a:cubicBezTo>
                    <a:pt x="168" y="201"/>
                    <a:pt x="168" y="201"/>
                    <a:pt x="168" y="201"/>
                  </a:cubicBezTo>
                  <a:cubicBezTo>
                    <a:pt x="130" y="201"/>
                    <a:pt x="94" y="214"/>
                    <a:pt x="66" y="236"/>
                  </a:cubicBezTo>
                  <a:cubicBezTo>
                    <a:pt x="66" y="236"/>
                    <a:pt x="66" y="236"/>
                    <a:pt x="66" y="236"/>
                  </a:cubicBezTo>
                  <a:cubicBezTo>
                    <a:pt x="66" y="236"/>
                    <a:pt x="66" y="236"/>
                    <a:pt x="66" y="236"/>
                  </a:cubicBezTo>
                  <a:cubicBezTo>
                    <a:pt x="64" y="238"/>
                    <a:pt x="61" y="239"/>
                    <a:pt x="59" y="241"/>
                  </a:cubicBezTo>
                  <a:cubicBezTo>
                    <a:pt x="59" y="242"/>
                    <a:pt x="59" y="242"/>
                    <a:pt x="58" y="242"/>
                  </a:cubicBezTo>
                  <a:cubicBezTo>
                    <a:pt x="56" y="244"/>
                    <a:pt x="54" y="246"/>
                    <a:pt x="52" y="248"/>
                  </a:cubicBezTo>
                  <a:cubicBezTo>
                    <a:pt x="52" y="248"/>
                    <a:pt x="52" y="248"/>
                    <a:pt x="51" y="249"/>
                  </a:cubicBezTo>
                  <a:cubicBezTo>
                    <a:pt x="49" y="250"/>
                    <a:pt x="47" y="252"/>
                    <a:pt x="46" y="254"/>
                  </a:cubicBezTo>
                  <a:cubicBezTo>
                    <a:pt x="45" y="255"/>
                    <a:pt x="45" y="255"/>
                    <a:pt x="45" y="255"/>
                  </a:cubicBezTo>
                  <a:cubicBezTo>
                    <a:pt x="39" y="262"/>
                    <a:pt x="33" y="269"/>
                    <a:pt x="28" y="277"/>
                  </a:cubicBezTo>
                  <a:cubicBezTo>
                    <a:pt x="27" y="277"/>
                    <a:pt x="27" y="278"/>
                    <a:pt x="27" y="278"/>
                  </a:cubicBezTo>
                  <a:cubicBezTo>
                    <a:pt x="25" y="280"/>
                    <a:pt x="24" y="282"/>
                    <a:pt x="23" y="284"/>
                  </a:cubicBezTo>
                  <a:cubicBezTo>
                    <a:pt x="23" y="285"/>
                    <a:pt x="22" y="286"/>
                    <a:pt x="22" y="286"/>
                  </a:cubicBezTo>
                  <a:cubicBezTo>
                    <a:pt x="21" y="288"/>
                    <a:pt x="20" y="290"/>
                    <a:pt x="18" y="292"/>
                  </a:cubicBezTo>
                  <a:cubicBezTo>
                    <a:pt x="18" y="293"/>
                    <a:pt x="18" y="294"/>
                    <a:pt x="17" y="295"/>
                  </a:cubicBezTo>
                  <a:cubicBezTo>
                    <a:pt x="16" y="297"/>
                    <a:pt x="15" y="299"/>
                    <a:pt x="14" y="301"/>
                  </a:cubicBezTo>
                  <a:cubicBezTo>
                    <a:pt x="14" y="302"/>
                    <a:pt x="14" y="302"/>
                    <a:pt x="13" y="303"/>
                  </a:cubicBezTo>
                  <a:cubicBezTo>
                    <a:pt x="12" y="306"/>
                    <a:pt x="11" y="308"/>
                    <a:pt x="10" y="311"/>
                  </a:cubicBezTo>
                  <a:cubicBezTo>
                    <a:pt x="10" y="311"/>
                    <a:pt x="10" y="311"/>
                    <a:pt x="10" y="311"/>
                  </a:cubicBezTo>
                  <a:cubicBezTo>
                    <a:pt x="9" y="314"/>
                    <a:pt x="8" y="317"/>
                    <a:pt x="7" y="320"/>
                  </a:cubicBezTo>
                  <a:cubicBezTo>
                    <a:pt x="7" y="321"/>
                    <a:pt x="7" y="321"/>
                    <a:pt x="7" y="322"/>
                  </a:cubicBezTo>
                  <a:cubicBezTo>
                    <a:pt x="6" y="324"/>
                    <a:pt x="5" y="327"/>
                    <a:pt x="5" y="329"/>
                  </a:cubicBezTo>
                  <a:cubicBezTo>
                    <a:pt x="4" y="330"/>
                    <a:pt x="4" y="331"/>
                    <a:pt x="4" y="332"/>
                  </a:cubicBezTo>
                  <a:cubicBezTo>
                    <a:pt x="4" y="334"/>
                    <a:pt x="3" y="336"/>
                    <a:pt x="3" y="338"/>
                  </a:cubicBezTo>
                  <a:cubicBezTo>
                    <a:pt x="3" y="339"/>
                    <a:pt x="2" y="340"/>
                    <a:pt x="2" y="341"/>
                  </a:cubicBezTo>
                  <a:cubicBezTo>
                    <a:pt x="2" y="343"/>
                    <a:pt x="2" y="345"/>
                    <a:pt x="1" y="347"/>
                  </a:cubicBezTo>
                  <a:cubicBezTo>
                    <a:pt x="1" y="348"/>
                    <a:pt x="1" y="350"/>
                    <a:pt x="1" y="351"/>
                  </a:cubicBezTo>
                  <a:cubicBezTo>
                    <a:pt x="1" y="353"/>
                    <a:pt x="0" y="355"/>
                    <a:pt x="0" y="357"/>
                  </a:cubicBezTo>
                  <a:cubicBezTo>
                    <a:pt x="0" y="358"/>
                    <a:pt x="0" y="359"/>
                    <a:pt x="0" y="360"/>
                  </a:cubicBezTo>
                  <a:cubicBezTo>
                    <a:pt x="0" y="363"/>
                    <a:pt x="0" y="366"/>
                    <a:pt x="0" y="370"/>
                  </a:cubicBezTo>
                  <a:cubicBezTo>
                    <a:pt x="0" y="399"/>
                    <a:pt x="7" y="426"/>
                    <a:pt x="20" y="450"/>
                  </a:cubicBezTo>
                  <a:cubicBezTo>
                    <a:pt x="34" y="476"/>
                    <a:pt x="55" y="498"/>
                    <a:pt x="81" y="513"/>
                  </a:cubicBezTo>
                  <a:cubicBezTo>
                    <a:pt x="85" y="516"/>
                    <a:pt x="90" y="519"/>
                    <a:pt x="95" y="521"/>
                  </a:cubicBezTo>
                  <a:cubicBezTo>
                    <a:pt x="117" y="532"/>
                    <a:pt x="142" y="538"/>
                    <a:pt x="168" y="538"/>
                  </a:cubicBezTo>
                  <a:cubicBezTo>
                    <a:pt x="168" y="568"/>
                    <a:pt x="168" y="568"/>
                    <a:pt x="168" y="568"/>
                  </a:cubicBezTo>
                  <a:cubicBezTo>
                    <a:pt x="168" y="568"/>
                    <a:pt x="168" y="568"/>
                    <a:pt x="168" y="568"/>
                  </a:cubicBezTo>
                  <a:cubicBezTo>
                    <a:pt x="168" y="573"/>
                    <a:pt x="169" y="579"/>
                    <a:pt x="171" y="584"/>
                  </a:cubicBezTo>
                  <a:cubicBezTo>
                    <a:pt x="172" y="585"/>
                    <a:pt x="172" y="586"/>
                    <a:pt x="173" y="587"/>
                  </a:cubicBezTo>
                  <a:cubicBezTo>
                    <a:pt x="174" y="589"/>
                    <a:pt x="175" y="591"/>
                    <a:pt x="176" y="592"/>
                  </a:cubicBezTo>
                  <a:cubicBezTo>
                    <a:pt x="177" y="593"/>
                    <a:pt x="178" y="594"/>
                    <a:pt x="179" y="595"/>
                  </a:cubicBezTo>
                  <a:cubicBezTo>
                    <a:pt x="180" y="596"/>
                    <a:pt x="181" y="597"/>
                    <a:pt x="182" y="598"/>
                  </a:cubicBezTo>
                  <a:cubicBezTo>
                    <a:pt x="185" y="601"/>
                    <a:pt x="189" y="604"/>
                    <a:pt x="193" y="606"/>
                  </a:cubicBezTo>
                  <a:cubicBezTo>
                    <a:pt x="197" y="607"/>
                    <a:pt x="201" y="608"/>
                    <a:pt x="205" y="609"/>
                  </a:cubicBezTo>
                  <a:cubicBezTo>
                    <a:pt x="206" y="609"/>
                    <a:pt x="208" y="609"/>
                    <a:pt x="209" y="609"/>
                  </a:cubicBezTo>
                  <a:cubicBezTo>
                    <a:pt x="209" y="609"/>
                    <a:pt x="209" y="609"/>
                    <a:pt x="209" y="609"/>
                  </a:cubicBezTo>
                  <a:cubicBezTo>
                    <a:pt x="1012" y="609"/>
                    <a:pt x="1012" y="609"/>
                    <a:pt x="1012" y="609"/>
                  </a:cubicBezTo>
                  <a:cubicBezTo>
                    <a:pt x="1022" y="609"/>
                    <a:pt x="1031" y="605"/>
                    <a:pt x="1038" y="600"/>
                  </a:cubicBezTo>
                  <a:cubicBezTo>
                    <a:pt x="1042" y="596"/>
                    <a:pt x="1046" y="592"/>
                    <a:pt x="1048" y="587"/>
                  </a:cubicBezTo>
                  <a:cubicBezTo>
                    <a:pt x="1049" y="586"/>
                    <a:pt x="1050" y="585"/>
                    <a:pt x="1050" y="584"/>
                  </a:cubicBezTo>
                  <a:cubicBezTo>
                    <a:pt x="1052" y="579"/>
                    <a:pt x="1053" y="573"/>
                    <a:pt x="1053" y="568"/>
                  </a:cubicBezTo>
                  <a:cubicBezTo>
                    <a:pt x="1053" y="568"/>
                    <a:pt x="1053" y="568"/>
                    <a:pt x="1053" y="568"/>
                  </a:cubicBezTo>
                  <a:cubicBezTo>
                    <a:pt x="1053" y="556"/>
                    <a:pt x="1053" y="556"/>
                    <a:pt x="1053" y="556"/>
                  </a:cubicBezTo>
                  <a:cubicBezTo>
                    <a:pt x="1053" y="387"/>
                    <a:pt x="1053" y="387"/>
                    <a:pt x="1053" y="387"/>
                  </a:cubicBezTo>
                  <a:cubicBezTo>
                    <a:pt x="1119" y="344"/>
                    <a:pt x="1119" y="344"/>
                    <a:pt x="1119" y="344"/>
                  </a:cubicBezTo>
                  <a:lnTo>
                    <a:pt x="1053" y="301"/>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2" name="Freeform 6"/>
            <p:cNvSpPr/>
            <p:nvPr/>
          </p:nvSpPr>
          <p:spPr bwMode="auto">
            <a:xfrm>
              <a:off x="3162300" y="1555750"/>
              <a:ext cx="2895600" cy="1998663"/>
            </a:xfrm>
            <a:custGeom>
              <a:avLst/>
              <a:gdLst>
                <a:gd name="T0" fmla="*/ 844 w 886"/>
                <a:gd name="T1" fmla="*/ 610 h 610"/>
                <a:gd name="T2" fmla="*/ 41 w 886"/>
                <a:gd name="T3" fmla="*/ 610 h 610"/>
                <a:gd name="T4" fmla="*/ 0 w 886"/>
                <a:gd name="T5" fmla="*/ 569 h 610"/>
                <a:gd name="T6" fmla="*/ 0 w 886"/>
                <a:gd name="T7" fmla="*/ 42 h 610"/>
                <a:gd name="T8" fmla="*/ 41 w 886"/>
                <a:gd name="T9" fmla="*/ 0 h 610"/>
                <a:gd name="T10" fmla="*/ 844 w 886"/>
                <a:gd name="T11" fmla="*/ 0 h 610"/>
                <a:gd name="T12" fmla="*/ 886 w 886"/>
                <a:gd name="T13" fmla="*/ 42 h 610"/>
                <a:gd name="T14" fmla="*/ 886 w 886"/>
                <a:gd name="T15" fmla="*/ 569 h 610"/>
                <a:gd name="T16" fmla="*/ 844 w 886"/>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844" y="610"/>
                  </a:moveTo>
                  <a:cubicBezTo>
                    <a:pt x="41" y="610"/>
                    <a:pt x="41" y="610"/>
                    <a:pt x="41" y="610"/>
                  </a:cubicBezTo>
                  <a:cubicBezTo>
                    <a:pt x="19" y="610"/>
                    <a:pt x="0" y="591"/>
                    <a:pt x="0" y="569"/>
                  </a:cubicBezTo>
                  <a:cubicBezTo>
                    <a:pt x="0" y="42"/>
                    <a:pt x="0" y="42"/>
                    <a:pt x="0" y="42"/>
                  </a:cubicBezTo>
                  <a:cubicBezTo>
                    <a:pt x="0" y="19"/>
                    <a:pt x="19" y="0"/>
                    <a:pt x="41" y="0"/>
                  </a:cubicBezTo>
                  <a:cubicBezTo>
                    <a:pt x="844" y="0"/>
                    <a:pt x="844" y="0"/>
                    <a:pt x="844" y="0"/>
                  </a:cubicBezTo>
                  <a:cubicBezTo>
                    <a:pt x="867" y="0"/>
                    <a:pt x="886" y="19"/>
                    <a:pt x="886" y="42"/>
                  </a:cubicBezTo>
                  <a:cubicBezTo>
                    <a:pt x="886" y="569"/>
                    <a:pt x="886" y="569"/>
                    <a:pt x="886" y="569"/>
                  </a:cubicBezTo>
                  <a:cubicBezTo>
                    <a:pt x="886" y="591"/>
                    <a:pt x="867" y="610"/>
                    <a:pt x="844" y="61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3" name="Freeform 7"/>
            <p:cNvSpPr/>
            <p:nvPr/>
          </p:nvSpPr>
          <p:spPr bwMode="auto">
            <a:xfrm>
              <a:off x="6042025" y="2535238"/>
              <a:ext cx="228600" cy="298450"/>
            </a:xfrm>
            <a:custGeom>
              <a:avLst/>
              <a:gdLst>
                <a:gd name="T0" fmla="*/ 0 w 144"/>
                <a:gd name="T1" fmla="*/ 0 h 188"/>
                <a:gd name="T2" fmla="*/ 0 w 144"/>
                <a:gd name="T3" fmla="*/ 188 h 188"/>
                <a:gd name="T4" fmla="*/ 144 w 144"/>
                <a:gd name="T5" fmla="*/ 95 h 188"/>
                <a:gd name="T6" fmla="*/ 0 w 144"/>
                <a:gd name="T7" fmla="*/ 0 h 188"/>
              </a:gdLst>
              <a:ahLst/>
              <a:cxnLst>
                <a:cxn ang="0">
                  <a:pos x="T0" y="T1"/>
                </a:cxn>
                <a:cxn ang="0">
                  <a:pos x="T2" y="T3"/>
                </a:cxn>
                <a:cxn ang="0">
                  <a:pos x="T4" y="T5"/>
                </a:cxn>
                <a:cxn ang="0">
                  <a:pos x="T6" y="T7"/>
                </a:cxn>
              </a:cxnLst>
              <a:rect l="0" t="0" r="r" b="b"/>
              <a:pathLst>
                <a:path w="144" h="188">
                  <a:moveTo>
                    <a:pt x="0" y="0"/>
                  </a:moveTo>
                  <a:lnTo>
                    <a:pt x="0" y="188"/>
                  </a:lnTo>
                  <a:lnTo>
                    <a:pt x="144" y="95"/>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4" name="Freeform 8"/>
            <p:cNvSpPr/>
            <p:nvPr/>
          </p:nvSpPr>
          <p:spPr bwMode="auto">
            <a:xfrm>
              <a:off x="3162300" y="1555750"/>
              <a:ext cx="2895600" cy="1998663"/>
            </a:xfrm>
            <a:custGeom>
              <a:avLst/>
              <a:gdLst>
                <a:gd name="T0" fmla="*/ 103 w 886"/>
                <a:gd name="T1" fmla="*/ 0 h 610"/>
                <a:gd name="T2" fmla="*/ 41 w 886"/>
                <a:gd name="T3" fmla="*/ 0 h 610"/>
                <a:gd name="T4" fmla="*/ 0 w 886"/>
                <a:gd name="T5" fmla="*/ 42 h 610"/>
                <a:gd name="T6" fmla="*/ 0 w 886"/>
                <a:gd name="T7" fmla="*/ 569 h 610"/>
                <a:gd name="T8" fmla="*/ 41 w 886"/>
                <a:gd name="T9" fmla="*/ 610 h 610"/>
                <a:gd name="T10" fmla="*/ 844 w 886"/>
                <a:gd name="T11" fmla="*/ 610 h 610"/>
                <a:gd name="T12" fmla="*/ 886 w 886"/>
                <a:gd name="T13" fmla="*/ 569 h 610"/>
                <a:gd name="T14" fmla="*/ 886 w 886"/>
                <a:gd name="T15" fmla="*/ 557 h 610"/>
                <a:gd name="T16" fmla="*/ 103 w 886"/>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103" y="0"/>
                  </a:moveTo>
                  <a:cubicBezTo>
                    <a:pt x="41" y="0"/>
                    <a:pt x="41" y="0"/>
                    <a:pt x="41" y="0"/>
                  </a:cubicBezTo>
                  <a:cubicBezTo>
                    <a:pt x="19" y="0"/>
                    <a:pt x="0" y="19"/>
                    <a:pt x="0" y="42"/>
                  </a:cubicBezTo>
                  <a:cubicBezTo>
                    <a:pt x="0" y="569"/>
                    <a:pt x="0" y="569"/>
                    <a:pt x="0" y="569"/>
                  </a:cubicBezTo>
                  <a:cubicBezTo>
                    <a:pt x="0" y="591"/>
                    <a:pt x="19" y="610"/>
                    <a:pt x="41" y="610"/>
                  </a:cubicBezTo>
                  <a:cubicBezTo>
                    <a:pt x="844" y="610"/>
                    <a:pt x="844" y="610"/>
                    <a:pt x="844" y="610"/>
                  </a:cubicBezTo>
                  <a:cubicBezTo>
                    <a:pt x="867" y="610"/>
                    <a:pt x="886" y="591"/>
                    <a:pt x="886" y="569"/>
                  </a:cubicBezTo>
                  <a:cubicBezTo>
                    <a:pt x="886" y="557"/>
                    <a:pt x="886" y="557"/>
                    <a:pt x="886" y="557"/>
                  </a:cubicBezTo>
                  <a:cubicBezTo>
                    <a:pt x="208" y="570"/>
                    <a:pt x="115" y="147"/>
                    <a:pt x="103" y="0"/>
                  </a:cubicBezTo>
                  <a:close/>
                </a:path>
              </a:pathLst>
            </a:custGeom>
            <a:solidFill>
              <a:schemeClr val="bg1">
                <a:alpha val="64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62" name="Freeform 9"/>
            <p:cNvSpPr/>
            <p:nvPr/>
          </p:nvSpPr>
          <p:spPr bwMode="auto">
            <a:xfrm>
              <a:off x="3162300" y="1555750"/>
              <a:ext cx="2895600" cy="487363"/>
            </a:xfrm>
            <a:custGeom>
              <a:avLst/>
              <a:gdLst>
                <a:gd name="T0" fmla="*/ 844 w 886"/>
                <a:gd name="T1" fmla="*/ 0 h 149"/>
                <a:gd name="T2" fmla="*/ 41 w 886"/>
                <a:gd name="T3" fmla="*/ 0 h 149"/>
                <a:gd name="T4" fmla="*/ 0 w 886"/>
                <a:gd name="T5" fmla="*/ 42 h 149"/>
                <a:gd name="T6" fmla="*/ 0 w 886"/>
                <a:gd name="T7" fmla="*/ 149 h 149"/>
                <a:gd name="T8" fmla="*/ 886 w 886"/>
                <a:gd name="T9" fmla="*/ 149 h 149"/>
                <a:gd name="T10" fmla="*/ 886 w 886"/>
                <a:gd name="T11" fmla="*/ 42 h 149"/>
                <a:gd name="T12" fmla="*/ 844 w 8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86" h="149">
                  <a:moveTo>
                    <a:pt x="844" y="0"/>
                  </a:moveTo>
                  <a:cubicBezTo>
                    <a:pt x="41" y="0"/>
                    <a:pt x="41" y="0"/>
                    <a:pt x="41" y="0"/>
                  </a:cubicBezTo>
                  <a:cubicBezTo>
                    <a:pt x="19" y="0"/>
                    <a:pt x="0" y="19"/>
                    <a:pt x="0" y="42"/>
                  </a:cubicBezTo>
                  <a:cubicBezTo>
                    <a:pt x="0" y="149"/>
                    <a:pt x="0" y="149"/>
                    <a:pt x="0" y="149"/>
                  </a:cubicBezTo>
                  <a:cubicBezTo>
                    <a:pt x="886" y="149"/>
                    <a:pt x="886" y="149"/>
                    <a:pt x="886" y="149"/>
                  </a:cubicBezTo>
                  <a:cubicBezTo>
                    <a:pt x="886" y="42"/>
                    <a:pt x="886" y="42"/>
                    <a:pt x="886" y="42"/>
                  </a:cubicBezTo>
                  <a:cubicBezTo>
                    <a:pt x="886" y="19"/>
                    <a:pt x="867" y="0"/>
                    <a:pt x="844" y="0"/>
                  </a:cubicBezTo>
                  <a:close/>
                </a:path>
              </a:pathLst>
            </a:custGeom>
            <a:solidFill>
              <a:srgbClr val="B15462"/>
            </a:solidFill>
            <a:ln>
              <a:noFill/>
            </a:ln>
          </p:spPr>
          <p:txBody>
            <a:bodyPr vert="horz" wrap="square" lIns="91440" tIns="45720" rIns="91440" bIns="45720" numCol="1" anchor="ctr" anchorCtr="0" compatLnSpc="1"/>
            <a:lstStyle/>
            <a:p>
              <a:pPr algn="ctr"/>
              <a:r>
                <a:rPr lang="en-US" sz="2400">
                  <a:solidFill>
                    <a:schemeClr val="bg1"/>
                  </a:solidFill>
                  <a:latin typeface="Arial Unicode MS" panose="020B0604020202020204" charset="-122"/>
                  <a:ea typeface="Arial Unicode MS" panose="020B0604020202020204" charset="-122"/>
                </a:rPr>
                <a:t>基于WAP技术</a:t>
              </a:r>
            </a:p>
          </p:txBody>
        </p:sp>
        <p:sp>
          <p:nvSpPr>
            <p:cNvPr id="63" name="Freeform 10"/>
            <p:cNvSpPr/>
            <p:nvPr/>
          </p:nvSpPr>
          <p:spPr bwMode="auto">
            <a:xfrm>
              <a:off x="3162300" y="1555750"/>
              <a:ext cx="438150" cy="487363"/>
            </a:xfrm>
            <a:custGeom>
              <a:avLst/>
              <a:gdLst>
                <a:gd name="T0" fmla="*/ 0 w 134"/>
                <a:gd name="T1" fmla="*/ 42 h 149"/>
                <a:gd name="T2" fmla="*/ 0 w 134"/>
                <a:gd name="T3" fmla="*/ 149 h 149"/>
                <a:gd name="T4" fmla="*/ 134 w 134"/>
                <a:gd name="T5" fmla="*/ 149 h 149"/>
                <a:gd name="T6" fmla="*/ 103 w 134"/>
                <a:gd name="T7" fmla="*/ 0 h 149"/>
                <a:gd name="T8" fmla="*/ 41 w 134"/>
                <a:gd name="T9" fmla="*/ 0 h 149"/>
                <a:gd name="T10" fmla="*/ 37 w 134"/>
                <a:gd name="T11" fmla="*/ 1 h 149"/>
                <a:gd name="T12" fmla="*/ 0 w 134"/>
                <a:gd name="T13" fmla="*/ 42 h 149"/>
              </a:gdLst>
              <a:ahLst/>
              <a:cxnLst>
                <a:cxn ang="0">
                  <a:pos x="T0" y="T1"/>
                </a:cxn>
                <a:cxn ang="0">
                  <a:pos x="T2" y="T3"/>
                </a:cxn>
                <a:cxn ang="0">
                  <a:pos x="T4" y="T5"/>
                </a:cxn>
                <a:cxn ang="0">
                  <a:pos x="T6" y="T7"/>
                </a:cxn>
                <a:cxn ang="0">
                  <a:pos x="T8" y="T9"/>
                </a:cxn>
                <a:cxn ang="0">
                  <a:pos x="T10" y="T11"/>
                </a:cxn>
                <a:cxn ang="0">
                  <a:pos x="T12" y="T13"/>
                </a:cxn>
              </a:cxnLst>
              <a:rect l="0" t="0" r="r" b="b"/>
              <a:pathLst>
                <a:path w="134" h="149">
                  <a:moveTo>
                    <a:pt x="0" y="42"/>
                  </a:moveTo>
                  <a:cubicBezTo>
                    <a:pt x="0" y="149"/>
                    <a:pt x="0" y="149"/>
                    <a:pt x="0" y="149"/>
                  </a:cubicBezTo>
                  <a:cubicBezTo>
                    <a:pt x="134" y="149"/>
                    <a:pt x="134" y="149"/>
                    <a:pt x="134" y="149"/>
                  </a:cubicBezTo>
                  <a:cubicBezTo>
                    <a:pt x="114" y="90"/>
                    <a:pt x="106" y="37"/>
                    <a:pt x="103" y="0"/>
                  </a:cubicBezTo>
                  <a:cubicBezTo>
                    <a:pt x="41" y="0"/>
                    <a:pt x="41" y="0"/>
                    <a:pt x="41" y="0"/>
                  </a:cubicBezTo>
                  <a:cubicBezTo>
                    <a:pt x="40" y="0"/>
                    <a:pt x="39" y="1"/>
                    <a:pt x="37" y="1"/>
                  </a:cubicBezTo>
                  <a:cubicBezTo>
                    <a:pt x="16" y="3"/>
                    <a:pt x="0" y="20"/>
                    <a:pt x="0" y="42"/>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64" name="Oval 11"/>
            <p:cNvSpPr>
              <a:spLocks noChangeArrowheads="1"/>
            </p:cNvSpPr>
            <p:nvPr/>
          </p:nvSpPr>
          <p:spPr bwMode="auto">
            <a:xfrm>
              <a:off x="2587578" y="2217738"/>
              <a:ext cx="1096963" cy="1103313"/>
            </a:xfrm>
            <a:prstGeom prst="ellipse">
              <a:avLst/>
            </a:prstGeom>
            <a:solidFill>
              <a:srgbClr val="B15462"/>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65" name="Freeform 12"/>
            <p:cNvSpPr/>
            <p:nvPr/>
          </p:nvSpPr>
          <p:spPr bwMode="auto">
            <a:xfrm>
              <a:off x="2614613" y="2328863"/>
              <a:ext cx="908050" cy="992188"/>
            </a:xfrm>
            <a:custGeom>
              <a:avLst/>
              <a:gdLst>
                <a:gd name="T0" fmla="*/ 66 w 278"/>
                <a:gd name="T1" fmla="*/ 0 h 303"/>
                <a:gd name="T2" fmla="*/ 0 w 278"/>
                <a:gd name="T3" fmla="*/ 134 h 303"/>
                <a:gd name="T4" fmla="*/ 168 w 278"/>
                <a:gd name="T5" fmla="*/ 303 h 303"/>
                <a:gd name="T6" fmla="*/ 278 w 278"/>
                <a:gd name="T7" fmla="*/ 262 h 303"/>
                <a:gd name="T8" fmla="*/ 66 w 278"/>
                <a:gd name="T9" fmla="*/ 0 h 303"/>
              </a:gdLst>
              <a:ahLst/>
              <a:cxnLst>
                <a:cxn ang="0">
                  <a:pos x="T0" y="T1"/>
                </a:cxn>
                <a:cxn ang="0">
                  <a:pos x="T2" y="T3"/>
                </a:cxn>
                <a:cxn ang="0">
                  <a:pos x="T4" y="T5"/>
                </a:cxn>
                <a:cxn ang="0">
                  <a:pos x="T6" y="T7"/>
                </a:cxn>
                <a:cxn ang="0">
                  <a:pos x="T8" y="T9"/>
                </a:cxn>
              </a:cxnLst>
              <a:rect l="0" t="0" r="r" b="b"/>
              <a:pathLst>
                <a:path w="278" h="303">
                  <a:moveTo>
                    <a:pt x="66" y="0"/>
                  </a:moveTo>
                  <a:cubicBezTo>
                    <a:pt x="26" y="31"/>
                    <a:pt x="0" y="80"/>
                    <a:pt x="0" y="134"/>
                  </a:cubicBezTo>
                  <a:cubicBezTo>
                    <a:pt x="0" y="227"/>
                    <a:pt x="75" y="303"/>
                    <a:pt x="168" y="303"/>
                  </a:cubicBezTo>
                  <a:cubicBezTo>
                    <a:pt x="210" y="303"/>
                    <a:pt x="249" y="287"/>
                    <a:pt x="278" y="262"/>
                  </a:cubicBezTo>
                  <a:cubicBezTo>
                    <a:pt x="164" y="186"/>
                    <a:pt x="101" y="88"/>
                    <a:pt x="66" y="0"/>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grpSp>
      <p:grpSp>
        <p:nvGrpSpPr>
          <p:cNvPr id="66" name="Group 30"/>
          <p:cNvGrpSpPr/>
          <p:nvPr/>
        </p:nvGrpSpPr>
        <p:grpSpPr>
          <a:xfrm>
            <a:off x="5953398" y="5183787"/>
            <a:ext cx="290285" cy="290285"/>
            <a:chOff x="6125028" y="1695871"/>
            <a:chExt cx="290285" cy="290285"/>
          </a:xfrm>
        </p:grpSpPr>
        <p:sp>
          <p:nvSpPr>
            <p:cNvPr id="67" name="Oval 31"/>
            <p:cNvSpPr/>
            <p:nvPr/>
          </p:nvSpPr>
          <p:spPr>
            <a:xfrm>
              <a:off x="6125028" y="1695871"/>
              <a:ext cx="290285" cy="290285"/>
            </a:xfrm>
            <a:prstGeom prst="ellipse">
              <a:avLst/>
            </a:prstGeom>
            <a:solidFill>
              <a:srgbClr val="B154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sp>
          <p:nvSpPr>
            <p:cNvPr id="77" name="Oval 32"/>
            <p:cNvSpPr/>
            <p:nvPr/>
          </p:nvSpPr>
          <p:spPr>
            <a:xfrm>
              <a:off x="6194607" y="1772435"/>
              <a:ext cx="137156" cy="1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grpSp>
      <p:grpSp>
        <p:nvGrpSpPr>
          <p:cNvPr id="78" name="Group 15"/>
          <p:cNvGrpSpPr/>
          <p:nvPr/>
        </p:nvGrpSpPr>
        <p:grpSpPr>
          <a:xfrm>
            <a:off x="6339295" y="2820860"/>
            <a:ext cx="1490716" cy="561152"/>
            <a:chOff x="6339295" y="2820860"/>
            <a:chExt cx="1490716" cy="561152"/>
          </a:xfrm>
        </p:grpSpPr>
        <p:sp>
          <p:nvSpPr>
            <p:cNvPr id="79" name="Inhaltsplatzhalter 4"/>
            <p:cNvSpPr txBox="1"/>
            <p:nvPr/>
          </p:nvSpPr>
          <p:spPr>
            <a:xfrm>
              <a:off x="6339295" y="2820860"/>
              <a:ext cx="1443726"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en-US" sz="2400" b="1" dirty="0" smtClean="0">
                  <a:solidFill>
                    <a:srgbClr val="79C6C3"/>
                  </a:solidFill>
                  <a:latin typeface="Arial Unicode MS" panose="020B0604020202020204" charset="-122"/>
                  <a:ea typeface="Arial Unicode MS" panose="020B0604020202020204" charset="-122"/>
                </a:rPr>
                <a:t>第一代</a:t>
              </a:r>
            </a:p>
          </p:txBody>
        </p:sp>
        <p:sp>
          <p:nvSpPr>
            <p:cNvPr id="80" name="Inhaltsplatzhalter 4"/>
            <p:cNvSpPr txBox="1"/>
            <p:nvPr/>
          </p:nvSpPr>
          <p:spPr>
            <a:xfrm>
              <a:off x="6386285" y="3213102"/>
              <a:ext cx="1443726" cy="16891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endParaRPr lang="en-US" sz="1100" dirty="0" smtClean="0">
                <a:solidFill>
                  <a:schemeClr val="bg1">
                    <a:lumMod val="50000"/>
                  </a:schemeClr>
                </a:solidFill>
                <a:latin typeface="Arial Unicode MS" panose="020B0604020202020204" charset="-122"/>
                <a:ea typeface="Arial Unicode MS" panose="020B0604020202020204" charset="-122"/>
              </a:endParaRPr>
            </a:p>
          </p:txBody>
        </p:sp>
      </p:grpSp>
      <p:grpSp>
        <p:nvGrpSpPr>
          <p:cNvPr id="81" name="Group 56"/>
          <p:cNvGrpSpPr/>
          <p:nvPr/>
        </p:nvGrpSpPr>
        <p:grpSpPr>
          <a:xfrm>
            <a:off x="4053154" y="5183770"/>
            <a:ext cx="1583055" cy="438280"/>
            <a:chOff x="6247220" y="2801175"/>
            <a:chExt cx="1583055" cy="438280"/>
          </a:xfrm>
        </p:grpSpPr>
        <p:sp>
          <p:nvSpPr>
            <p:cNvPr id="82" name="Inhaltsplatzhalter 4"/>
            <p:cNvSpPr txBox="1"/>
            <p:nvPr/>
          </p:nvSpPr>
          <p:spPr>
            <a:xfrm>
              <a:off x="6247220" y="2801175"/>
              <a:ext cx="158305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2400" b="1" dirty="0" smtClean="0">
                  <a:solidFill>
                    <a:srgbClr val="B15462"/>
                  </a:solidFill>
                  <a:latin typeface="Arial Unicode MS" panose="020B0604020202020204" charset="-122"/>
                  <a:ea typeface="Arial Unicode MS" panose="020B0604020202020204" charset="-122"/>
                </a:rPr>
                <a:t>第二代</a:t>
              </a:r>
            </a:p>
          </p:txBody>
        </p:sp>
        <p:sp>
          <p:nvSpPr>
            <p:cNvPr id="83" name="Inhaltsplatzhalter 4"/>
            <p:cNvSpPr txBox="1"/>
            <p:nvPr/>
          </p:nvSpPr>
          <p:spPr>
            <a:xfrm>
              <a:off x="6386285" y="3024190"/>
              <a:ext cx="1443726" cy="21526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endParaRPr lang="en-US" sz="1400" b="1" dirty="0" smtClean="0">
                <a:solidFill>
                  <a:schemeClr val="bg1">
                    <a:lumMod val="50000"/>
                  </a:schemeClr>
                </a:solidFill>
                <a:latin typeface="Arial Unicode MS" panose="020B0604020202020204" charset="-122"/>
                <a:ea typeface="Arial Unicode MS" panose="020B0604020202020204" charset="-122"/>
              </a:endParaRPr>
            </a:p>
          </p:txBody>
        </p:sp>
      </p:grpSp>
      <p:sp>
        <p:nvSpPr>
          <p:cNvPr id="84" name="Inhaltsplatzhalter 4"/>
          <p:cNvSpPr txBox="1"/>
          <p:nvPr/>
        </p:nvSpPr>
        <p:spPr>
          <a:xfrm>
            <a:off x="3446780" y="2631758"/>
            <a:ext cx="2100580" cy="98488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实时性较差</a:t>
            </a:r>
          </a:p>
          <a:p>
            <a:pPr marL="457200" indent="-457200"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短讯信息长度的限制</a:t>
            </a:r>
          </a:p>
        </p:txBody>
      </p:sp>
      <p:sp>
        <p:nvSpPr>
          <p:cNvPr id="85" name="Inhaltsplatzhalter 4"/>
          <p:cNvSpPr txBox="1"/>
          <p:nvPr/>
        </p:nvSpPr>
        <p:spPr>
          <a:xfrm>
            <a:off x="6591935" y="4710430"/>
            <a:ext cx="2214880" cy="169227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12750" indent="-342900" algn="l"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交互能力极差</a:t>
            </a:r>
          </a:p>
          <a:p>
            <a:pPr marL="412750" indent="-342900" algn="l"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限制灵活性和方便性</a:t>
            </a:r>
          </a:p>
          <a:p>
            <a:pPr marL="412750" indent="-342900" algn="l"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网页访问的安全</a:t>
            </a:r>
            <a:r>
              <a:rPr lang="zh-CN" altLang="en-US" sz="1800" dirty="0" smtClean="0">
                <a:solidFill>
                  <a:srgbClr val="6E746F"/>
                </a:solidFill>
                <a:latin typeface="Arial Unicode MS" panose="020B0604020202020204" charset="-122"/>
                <a:ea typeface="Arial Unicode MS" panose="020B0604020202020204" charset="-122"/>
              </a:rPr>
              <a:t>性低</a:t>
            </a:r>
          </a:p>
        </p:txBody>
      </p:sp>
      <p:pic>
        <p:nvPicPr>
          <p:cNvPr id="95" name="图片 94" descr="1189772"/>
          <p:cNvPicPr>
            <a:picLocks noChangeAspect="1"/>
          </p:cNvPicPr>
          <p:nvPr/>
        </p:nvPicPr>
        <p:blipFill>
          <a:blip r:embed="rId4"/>
          <a:stretch>
            <a:fillRect/>
          </a:stretch>
        </p:blipFill>
        <p:spPr>
          <a:xfrm>
            <a:off x="2540635" y="2924810"/>
            <a:ext cx="781050" cy="347980"/>
          </a:xfrm>
          <a:prstGeom prst="rect">
            <a:avLst/>
          </a:prstGeom>
        </p:spPr>
      </p:pic>
      <p:pic>
        <p:nvPicPr>
          <p:cNvPr id="96" name="图片 95" descr="C:\Users\Jasmine\Desktop\项目三 图片\1090170.png1090170"/>
          <p:cNvPicPr>
            <a:picLocks noChangeAspect="1"/>
          </p:cNvPicPr>
          <p:nvPr/>
        </p:nvPicPr>
        <p:blipFill>
          <a:blip r:embed="rId5"/>
          <a:srcRect/>
          <a:stretch>
            <a:fillRect/>
          </a:stretch>
        </p:blipFill>
        <p:spPr>
          <a:xfrm>
            <a:off x="9047480" y="5143500"/>
            <a:ext cx="548640" cy="54991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2" presetClass="entr" presetSubtype="2" accel="14000" decel="80000" fill="hold" nodeType="withEffect">
                                  <p:stCondLst>
                                    <p:cond delay="0"/>
                                  </p:stCondLst>
                                  <p:childTnLst>
                                    <p:set>
                                      <p:cBhvr>
                                        <p:cTn id="11" dur="1" fill="hold">
                                          <p:stCondLst>
                                            <p:cond delay="0"/>
                                          </p:stCondLst>
                                        </p:cTn>
                                        <p:tgtEl>
                                          <p:spTgt spid="78"/>
                                        </p:tgtEl>
                                        <p:attrNameLst>
                                          <p:attrName>style.visibility</p:attrName>
                                        </p:attrNameLst>
                                      </p:cBhvr>
                                      <p:to>
                                        <p:strVal val="visible"/>
                                      </p:to>
                                    </p:set>
                                    <p:anim calcmode="lin" valueType="num">
                                      <p:cBhvr additive="base">
                                        <p:cTn id="12" dur="500" fill="hold"/>
                                        <p:tgtEl>
                                          <p:spTgt spid="78"/>
                                        </p:tgtEl>
                                        <p:attrNameLst>
                                          <p:attrName>ppt_x</p:attrName>
                                        </p:attrNameLst>
                                      </p:cBhvr>
                                      <p:tavLst>
                                        <p:tav tm="0">
                                          <p:val>
                                            <p:strVal val="1+#ppt_w/2"/>
                                          </p:val>
                                        </p:tav>
                                        <p:tav tm="100000">
                                          <p:val>
                                            <p:strVal val="#ppt_x"/>
                                          </p:val>
                                        </p:tav>
                                      </p:tavLst>
                                    </p:anim>
                                    <p:anim calcmode="lin" valueType="num">
                                      <p:cBhvr additive="base">
                                        <p:cTn id="13" dur="500" fill="hold"/>
                                        <p:tgtEl>
                                          <p:spTgt spid="78"/>
                                        </p:tgtEl>
                                        <p:attrNameLst>
                                          <p:attrName>ppt_y</p:attrName>
                                        </p:attrNameLst>
                                      </p:cBhvr>
                                      <p:tavLst>
                                        <p:tav tm="0">
                                          <p:val>
                                            <p:strVal val="#ppt_y"/>
                                          </p:val>
                                        </p:tav>
                                        <p:tav tm="100000">
                                          <p:val>
                                            <p:strVal val="#ppt_y"/>
                                          </p:val>
                                        </p:tav>
                                      </p:tavLst>
                                    </p:anim>
                                  </p:childTnLst>
                                </p:cTn>
                              </p:par>
                              <p:par>
                                <p:cTn id="14" presetID="2" presetClass="entr" presetSubtype="8" accel="14000" decel="8000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4" presetClass="entr" presetSubtype="16" fill="hold" nodeType="after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box(in)">
                                      <p:cBhvr>
                                        <p:cTn id="21" dur="2000"/>
                                        <p:tgtEl>
                                          <p:spTgt spid="9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wipe(left)">
                                      <p:cBhvr>
                                        <p:cTn id="25" dur="500"/>
                                        <p:tgtEl>
                                          <p:spTgt spid="84"/>
                                        </p:tgtEl>
                                      </p:cBhvr>
                                    </p:animEffect>
                                  </p:childTnLst>
                                </p:cTn>
                              </p:par>
                            </p:childTnLst>
                          </p:cTn>
                        </p:par>
                        <p:par>
                          <p:cTn id="26" fill="hold">
                            <p:stCondLst>
                              <p:cond delay="3000"/>
                            </p:stCondLst>
                            <p:childTnLst>
                              <p:par>
                                <p:cTn id="27" presetID="53" presetClass="entr" presetSubtype="16" fill="hold" nodeType="afterEffect">
                                  <p:stCondLst>
                                    <p:cond delay="0"/>
                                  </p:stCondLst>
                                  <p:childTnLst>
                                    <p:set>
                                      <p:cBhvr>
                                        <p:cTn id="28" dur="1" fill="hold">
                                          <p:stCondLst>
                                            <p:cond delay="0"/>
                                          </p:stCondLst>
                                        </p:cTn>
                                        <p:tgtEl>
                                          <p:spTgt spid="66"/>
                                        </p:tgtEl>
                                        <p:attrNameLst>
                                          <p:attrName>style.visibility</p:attrName>
                                        </p:attrNameLst>
                                      </p:cBhvr>
                                      <p:to>
                                        <p:strVal val="visible"/>
                                      </p:to>
                                    </p:set>
                                    <p:anim calcmode="lin" valueType="num">
                                      <p:cBhvr>
                                        <p:cTn id="29" dur="500" fill="hold"/>
                                        <p:tgtEl>
                                          <p:spTgt spid="66"/>
                                        </p:tgtEl>
                                        <p:attrNameLst>
                                          <p:attrName>ppt_w</p:attrName>
                                        </p:attrNameLst>
                                      </p:cBhvr>
                                      <p:tavLst>
                                        <p:tav tm="0">
                                          <p:val>
                                            <p:fltVal val="0"/>
                                          </p:val>
                                        </p:tav>
                                        <p:tav tm="100000">
                                          <p:val>
                                            <p:strVal val="#ppt_w"/>
                                          </p:val>
                                        </p:tav>
                                      </p:tavLst>
                                    </p:anim>
                                    <p:anim calcmode="lin" valueType="num">
                                      <p:cBhvr>
                                        <p:cTn id="30" dur="500" fill="hold"/>
                                        <p:tgtEl>
                                          <p:spTgt spid="66"/>
                                        </p:tgtEl>
                                        <p:attrNameLst>
                                          <p:attrName>ppt_h</p:attrName>
                                        </p:attrNameLst>
                                      </p:cBhvr>
                                      <p:tavLst>
                                        <p:tav tm="0">
                                          <p:val>
                                            <p:fltVal val="0"/>
                                          </p:val>
                                        </p:tav>
                                        <p:tav tm="100000">
                                          <p:val>
                                            <p:strVal val="#ppt_h"/>
                                          </p:val>
                                        </p:tav>
                                      </p:tavLst>
                                    </p:anim>
                                    <p:animEffect transition="in" filter="fade">
                                      <p:cBhvr>
                                        <p:cTn id="31" dur="500"/>
                                        <p:tgtEl>
                                          <p:spTgt spid="66"/>
                                        </p:tgtEl>
                                      </p:cBhvr>
                                    </p:animEffect>
                                  </p:childTnLst>
                                </p:cTn>
                              </p:par>
                              <p:par>
                                <p:cTn id="32" presetID="2" presetClass="entr" presetSubtype="8" accel="14000" decel="80000"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 calcmode="lin" valueType="num">
                                      <p:cBhvr additive="base">
                                        <p:cTn id="34" dur="500" fill="hold"/>
                                        <p:tgtEl>
                                          <p:spTgt spid="81"/>
                                        </p:tgtEl>
                                        <p:attrNameLst>
                                          <p:attrName>ppt_x</p:attrName>
                                        </p:attrNameLst>
                                      </p:cBhvr>
                                      <p:tavLst>
                                        <p:tav tm="0">
                                          <p:val>
                                            <p:strVal val="0-#ppt_w/2"/>
                                          </p:val>
                                        </p:tav>
                                        <p:tav tm="100000">
                                          <p:val>
                                            <p:strVal val="#ppt_x"/>
                                          </p:val>
                                        </p:tav>
                                      </p:tavLst>
                                    </p:anim>
                                    <p:anim calcmode="lin" valueType="num">
                                      <p:cBhvr additive="base">
                                        <p:cTn id="35" dur="500" fill="hold"/>
                                        <p:tgtEl>
                                          <p:spTgt spid="81"/>
                                        </p:tgtEl>
                                        <p:attrNameLst>
                                          <p:attrName>ppt_y</p:attrName>
                                        </p:attrNameLst>
                                      </p:cBhvr>
                                      <p:tavLst>
                                        <p:tav tm="0">
                                          <p:val>
                                            <p:strVal val="#ppt_y"/>
                                          </p:val>
                                        </p:tav>
                                        <p:tav tm="100000">
                                          <p:val>
                                            <p:strVal val="#ppt_y"/>
                                          </p:val>
                                        </p:tav>
                                      </p:tavLst>
                                    </p:anim>
                                  </p:childTnLst>
                                </p:cTn>
                              </p:par>
                              <p:par>
                                <p:cTn id="36" presetID="2" presetClass="entr" presetSubtype="2" accel="14000" decel="80000" fill="hold" nodeType="withEffect">
                                  <p:stCondLst>
                                    <p:cond delay="0"/>
                                  </p:stCondLst>
                                  <p:childTnLst>
                                    <p:set>
                                      <p:cBhvr>
                                        <p:cTn id="37" dur="1" fill="hold">
                                          <p:stCondLst>
                                            <p:cond delay="0"/>
                                          </p:stCondLst>
                                        </p:cTn>
                                        <p:tgtEl>
                                          <p:spTgt spid="49"/>
                                        </p:tgtEl>
                                        <p:attrNameLst>
                                          <p:attrName>style.visibility</p:attrName>
                                        </p:attrNameLst>
                                      </p:cBhvr>
                                      <p:to>
                                        <p:strVal val="visible"/>
                                      </p:to>
                                    </p:set>
                                    <p:anim calcmode="lin" valueType="num">
                                      <p:cBhvr additive="base">
                                        <p:cTn id="38" dur="500" fill="hold"/>
                                        <p:tgtEl>
                                          <p:spTgt spid="49"/>
                                        </p:tgtEl>
                                        <p:attrNameLst>
                                          <p:attrName>ppt_x</p:attrName>
                                        </p:attrNameLst>
                                      </p:cBhvr>
                                      <p:tavLst>
                                        <p:tav tm="0">
                                          <p:val>
                                            <p:strVal val="1+#ppt_w/2"/>
                                          </p:val>
                                        </p:tav>
                                        <p:tav tm="100000">
                                          <p:val>
                                            <p:strVal val="#ppt_x"/>
                                          </p:val>
                                        </p:tav>
                                      </p:tavLst>
                                    </p:anim>
                                    <p:anim calcmode="lin" valueType="num">
                                      <p:cBhvr additive="base">
                                        <p:cTn id="39" dur="500" fill="hold"/>
                                        <p:tgtEl>
                                          <p:spTgt spid="49"/>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 presetClass="entr" presetSubtype="16"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box(in)">
                                      <p:cBhvr>
                                        <p:cTn id="43" dur="2000"/>
                                        <p:tgtEl>
                                          <p:spTgt spid="96"/>
                                        </p:tgtEl>
                                      </p:cBhvr>
                                    </p:animEffect>
                                  </p:childTnLst>
                                </p:cTn>
                              </p:par>
                            </p:childTnLst>
                          </p:cTn>
                        </p:par>
                        <p:par>
                          <p:cTn id="44" fill="hold">
                            <p:stCondLst>
                              <p:cond delay="5500"/>
                            </p:stCondLst>
                            <p:childTnLst>
                              <p:par>
                                <p:cTn id="45" presetID="22" presetClass="entr" presetSubtype="2" fill="hold" grpId="0" nodeType="after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wipe(right)">
                                      <p:cBhvr>
                                        <p:cTn id="47"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移动电商的发展概况</a:t>
            </a:r>
          </a:p>
        </p:txBody>
      </p:sp>
      <p:pic>
        <p:nvPicPr>
          <p:cNvPr id="12"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cxnSp>
        <p:nvCxnSpPr>
          <p:cNvPr id="24" name="Straight Connector 23"/>
          <p:cNvCxnSpPr/>
          <p:nvPr/>
        </p:nvCxnSpPr>
        <p:spPr>
          <a:xfrm flipV="1">
            <a:off x="6096000" y="1872343"/>
            <a:ext cx="0" cy="5056910"/>
          </a:xfrm>
          <a:prstGeom prst="line">
            <a:avLst/>
          </a:prstGeom>
          <a:ln w="28575">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9" name="Group 29"/>
          <p:cNvGrpSpPr/>
          <p:nvPr/>
        </p:nvGrpSpPr>
        <p:grpSpPr>
          <a:xfrm flipH="1">
            <a:off x="6326505" y="1928495"/>
            <a:ext cx="3436620" cy="3543300"/>
            <a:chOff x="2612586" y="1555750"/>
            <a:chExt cx="3658039" cy="3677115"/>
          </a:xfrm>
        </p:grpSpPr>
        <p:sp>
          <p:nvSpPr>
            <p:cNvPr id="50" name="Freeform 5"/>
            <p:cNvSpPr/>
            <p:nvPr/>
          </p:nvSpPr>
          <p:spPr bwMode="auto">
            <a:xfrm>
              <a:off x="2612586" y="1567916"/>
              <a:ext cx="3657881" cy="1999263"/>
            </a:xfrm>
            <a:custGeom>
              <a:avLst/>
              <a:gdLst>
                <a:gd name="T0" fmla="*/ 1053 w 1119"/>
                <a:gd name="T1" fmla="*/ 149 h 609"/>
                <a:gd name="T2" fmla="*/ 1053 w 1119"/>
                <a:gd name="T3" fmla="*/ 41 h 609"/>
                <a:gd name="T4" fmla="*/ 1050 w 1119"/>
                <a:gd name="T5" fmla="*/ 25 h 609"/>
                <a:gd name="T6" fmla="*/ 1012 w 1119"/>
                <a:gd name="T7" fmla="*/ 0 h 609"/>
                <a:gd name="T8" fmla="*/ 209 w 1119"/>
                <a:gd name="T9" fmla="*/ 0 h 609"/>
                <a:gd name="T10" fmla="*/ 209 w 1119"/>
                <a:gd name="T11" fmla="*/ 0 h 609"/>
                <a:gd name="T12" fmla="*/ 201 w 1119"/>
                <a:gd name="T13" fmla="*/ 1 h 609"/>
                <a:gd name="T14" fmla="*/ 200 w 1119"/>
                <a:gd name="T15" fmla="*/ 1 h 609"/>
                <a:gd name="T16" fmla="*/ 196 w 1119"/>
                <a:gd name="T17" fmla="*/ 2 h 609"/>
                <a:gd name="T18" fmla="*/ 193 w 1119"/>
                <a:gd name="T19" fmla="*/ 3 h 609"/>
                <a:gd name="T20" fmla="*/ 190 w 1119"/>
                <a:gd name="T21" fmla="*/ 4 h 609"/>
                <a:gd name="T22" fmla="*/ 187 w 1119"/>
                <a:gd name="T23" fmla="*/ 6 h 609"/>
                <a:gd name="T24" fmla="*/ 184 w 1119"/>
                <a:gd name="T25" fmla="*/ 9 h 609"/>
                <a:gd name="T26" fmla="*/ 181 w 1119"/>
                <a:gd name="T27" fmla="*/ 11 h 609"/>
                <a:gd name="T28" fmla="*/ 178 w 1119"/>
                <a:gd name="T29" fmla="*/ 14 h 609"/>
                <a:gd name="T30" fmla="*/ 176 w 1119"/>
                <a:gd name="T31" fmla="*/ 17 h 609"/>
                <a:gd name="T32" fmla="*/ 174 w 1119"/>
                <a:gd name="T33" fmla="*/ 20 h 609"/>
                <a:gd name="T34" fmla="*/ 172 w 1119"/>
                <a:gd name="T35" fmla="*/ 24 h 609"/>
                <a:gd name="T36" fmla="*/ 171 w 1119"/>
                <a:gd name="T37" fmla="*/ 25 h 609"/>
                <a:gd name="T38" fmla="*/ 170 w 1119"/>
                <a:gd name="T39" fmla="*/ 29 h 609"/>
                <a:gd name="T40" fmla="*/ 169 w 1119"/>
                <a:gd name="T41" fmla="*/ 33 h 609"/>
                <a:gd name="T42" fmla="*/ 168 w 1119"/>
                <a:gd name="T43" fmla="*/ 37 h 609"/>
                <a:gd name="T44" fmla="*/ 168 w 1119"/>
                <a:gd name="T45" fmla="*/ 41 h 609"/>
                <a:gd name="T46" fmla="*/ 168 w 1119"/>
                <a:gd name="T47" fmla="*/ 41 h 609"/>
                <a:gd name="T48" fmla="*/ 168 w 1119"/>
                <a:gd name="T49" fmla="*/ 201 h 609"/>
                <a:gd name="T50" fmla="*/ 66 w 1119"/>
                <a:gd name="T51" fmla="*/ 236 h 609"/>
                <a:gd name="T52" fmla="*/ 59 w 1119"/>
                <a:gd name="T53" fmla="*/ 241 h 609"/>
                <a:gd name="T54" fmla="*/ 52 w 1119"/>
                <a:gd name="T55" fmla="*/ 248 h 609"/>
                <a:gd name="T56" fmla="*/ 46 w 1119"/>
                <a:gd name="T57" fmla="*/ 254 h 609"/>
                <a:gd name="T58" fmla="*/ 28 w 1119"/>
                <a:gd name="T59" fmla="*/ 277 h 609"/>
                <a:gd name="T60" fmla="*/ 23 w 1119"/>
                <a:gd name="T61" fmla="*/ 284 h 609"/>
                <a:gd name="T62" fmla="*/ 18 w 1119"/>
                <a:gd name="T63" fmla="*/ 292 h 609"/>
                <a:gd name="T64" fmla="*/ 14 w 1119"/>
                <a:gd name="T65" fmla="*/ 301 h 609"/>
                <a:gd name="T66" fmla="*/ 10 w 1119"/>
                <a:gd name="T67" fmla="*/ 311 h 609"/>
                <a:gd name="T68" fmla="*/ 7 w 1119"/>
                <a:gd name="T69" fmla="*/ 320 h 609"/>
                <a:gd name="T70" fmla="*/ 5 w 1119"/>
                <a:gd name="T71" fmla="*/ 329 h 609"/>
                <a:gd name="T72" fmla="*/ 3 w 1119"/>
                <a:gd name="T73" fmla="*/ 338 h 609"/>
                <a:gd name="T74" fmla="*/ 1 w 1119"/>
                <a:gd name="T75" fmla="*/ 347 h 609"/>
                <a:gd name="T76" fmla="*/ 0 w 1119"/>
                <a:gd name="T77" fmla="*/ 357 h 609"/>
                <a:gd name="T78" fmla="*/ 0 w 1119"/>
                <a:gd name="T79" fmla="*/ 370 h 609"/>
                <a:gd name="T80" fmla="*/ 81 w 1119"/>
                <a:gd name="T81" fmla="*/ 513 h 609"/>
                <a:gd name="T82" fmla="*/ 168 w 1119"/>
                <a:gd name="T83" fmla="*/ 538 h 609"/>
                <a:gd name="T84" fmla="*/ 168 w 1119"/>
                <a:gd name="T85" fmla="*/ 568 h 609"/>
                <a:gd name="T86" fmla="*/ 173 w 1119"/>
                <a:gd name="T87" fmla="*/ 587 h 609"/>
                <a:gd name="T88" fmla="*/ 179 w 1119"/>
                <a:gd name="T89" fmla="*/ 595 h 609"/>
                <a:gd name="T90" fmla="*/ 193 w 1119"/>
                <a:gd name="T91" fmla="*/ 606 h 609"/>
                <a:gd name="T92" fmla="*/ 209 w 1119"/>
                <a:gd name="T93" fmla="*/ 609 h 609"/>
                <a:gd name="T94" fmla="*/ 1012 w 1119"/>
                <a:gd name="T95" fmla="*/ 609 h 609"/>
                <a:gd name="T96" fmla="*/ 1048 w 1119"/>
                <a:gd name="T97" fmla="*/ 587 h 609"/>
                <a:gd name="T98" fmla="*/ 1053 w 1119"/>
                <a:gd name="T99" fmla="*/ 568 h 609"/>
                <a:gd name="T100" fmla="*/ 1053 w 1119"/>
                <a:gd name="T101" fmla="*/ 556 h 609"/>
                <a:gd name="T102" fmla="*/ 1119 w 1119"/>
                <a:gd name="T103" fmla="*/ 34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19" h="609">
                  <a:moveTo>
                    <a:pt x="1053" y="301"/>
                  </a:moveTo>
                  <a:cubicBezTo>
                    <a:pt x="1053" y="149"/>
                    <a:pt x="1053" y="149"/>
                    <a:pt x="1053" y="149"/>
                  </a:cubicBezTo>
                  <a:cubicBezTo>
                    <a:pt x="1053" y="41"/>
                    <a:pt x="1053" y="41"/>
                    <a:pt x="1053" y="41"/>
                  </a:cubicBezTo>
                  <a:cubicBezTo>
                    <a:pt x="1053" y="41"/>
                    <a:pt x="1053" y="41"/>
                    <a:pt x="1053" y="41"/>
                  </a:cubicBezTo>
                  <a:cubicBezTo>
                    <a:pt x="1053" y="39"/>
                    <a:pt x="1053" y="38"/>
                    <a:pt x="1053" y="37"/>
                  </a:cubicBezTo>
                  <a:cubicBezTo>
                    <a:pt x="1053" y="33"/>
                    <a:pt x="1052" y="29"/>
                    <a:pt x="1050" y="25"/>
                  </a:cubicBezTo>
                  <a:cubicBezTo>
                    <a:pt x="1047" y="17"/>
                    <a:pt x="1042" y="11"/>
                    <a:pt x="1035" y="7"/>
                  </a:cubicBezTo>
                  <a:cubicBezTo>
                    <a:pt x="1029" y="2"/>
                    <a:pt x="1021" y="0"/>
                    <a:pt x="1012" y="0"/>
                  </a:cubicBezTo>
                  <a:cubicBezTo>
                    <a:pt x="271" y="0"/>
                    <a:pt x="271" y="0"/>
                    <a:pt x="271" y="0"/>
                  </a:cubicBezTo>
                  <a:cubicBezTo>
                    <a:pt x="209" y="0"/>
                    <a:pt x="209" y="0"/>
                    <a:pt x="209" y="0"/>
                  </a:cubicBezTo>
                  <a:cubicBezTo>
                    <a:pt x="209" y="0"/>
                    <a:pt x="209" y="0"/>
                    <a:pt x="209" y="0"/>
                  </a:cubicBezTo>
                  <a:cubicBezTo>
                    <a:pt x="209" y="0"/>
                    <a:pt x="209" y="0"/>
                    <a:pt x="209" y="0"/>
                  </a:cubicBezTo>
                  <a:cubicBezTo>
                    <a:pt x="208" y="0"/>
                    <a:pt x="206" y="0"/>
                    <a:pt x="205" y="0"/>
                  </a:cubicBezTo>
                  <a:cubicBezTo>
                    <a:pt x="204" y="0"/>
                    <a:pt x="202" y="0"/>
                    <a:pt x="201" y="1"/>
                  </a:cubicBezTo>
                  <a:cubicBezTo>
                    <a:pt x="201" y="1"/>
                    <a:pt x="201" y="1"/>
                    <a:pt x="201" y="1"/>
                  </a:cubicBezTo>
                  <a:cubicBezTo>
                    <a:pt x="200" y="1"/>
                    <a:pt x="200" y="1"/>
                    <a:pt x="200" y="1"/>
                  </a:cubicBezTo>
                  <a:cubicBezTo>
                    <a:pt x="199" y="1"/>
                    <a:pt x="198" y="1"/>
                    <a:pt x="197" y="2"/>
                  </a:cubicBezTo>
                  <a:cubicBezTo>
                    <a:pt x="197" y="2"/>
                    <a:pt x="196" y="2"/>
                    <a:pt x="196" y="2"/>
                  </a:cubicBezTo>
                  <a:cubicBezTo>
                    <a:pt x="195" y="2"/>
                    <a:pt x="194" y="3"/>
                    <a:pt x="193" y="3"/>
                  </a:cubicBezTo>
                  <a:cubicBezTo>
                    <a:pt x="193" y="3"/>
                    <a:pt x="193" y="3"/>
                    <a:pt x="193" y="3"/>
                  </a:cubicBezTo>
                  <a:cubicBezTo>
                    <a:pt x="193" y="3"/>
                    <a:pt x="192" y="3"/>
                    <a:pt x="192" y="4"/>
                  </a:cubicBezTo>
                  <a:cubicBezTo>
                    <a:pt x="191" y="4"/>
                    <a:pt x="191" y="4"/>
                    <a:pt x="190" y="4"/>
                  </a:cubicBezTo>
                  <a:cubicBezTo>
                    <a:pt x="189" y="5"/>
                    <a:pt x="189" y="5"/>
                    <a:pt x="188" y="5"/>
                  </a:cubicBezTo>
                  <a:cubicBezTo>
                    <a:pt x="188" y="6"/>
                    <a:pt x="187" y="6"/>
                    <a:pt x="187" y="6"/>
                  </a:cubicBezTo>
                  <a:cubicBezTo>
                    <a:pt x="186" y="7"/>
                    <a:pt x="186" y="7"/>
                    <a:pt x="185" y="7"/>
                  </a:cubicBezTo>
                  <a:cubicBezTo>
                    <a:pt x="185" y="8"/>
                    <a:pt x="184" y="8"/>
                    <a:pt x="184" y="9"/>
                  </a:cubicBezTo>
                  <a:cubicBezTo>
                    <a:pt x="183" y="9"/>
                    <a:pt x="183" y="9"/>
                    <a:pt x="182" y="10"/>
                  </a:cubicBezTo>
                  <a:cubicBezTo>
                    <a:pt x="182" y="10"/>
                    <a:pt x="181" y="11"/>
                    <a:pt x="181" y="11"/>
                  </a:cubicBezTo>
                  <a:cubicBezTo>
                    <a:pt x="180" y="12"/>
                    <a:pt x="180" y="12"/>
                    <a:pt x="179" y="12"/>
                  </a:cubicBezTo>
                  <a:cubicBezTo>
                    <a:pt x="179" y="13"/>
                    <a:pt x="178" y="13"/>
                    <a:pt x="178" y="14"/>
                  </a:cubicBezTo>
                  <a:cubicBezTo>
                    <a:pt x="178" y="14"/>
                    <a:pt x="177" y="15"/>
                    <a:pt x="177" y="15"/>
                  </a:cubicBezTo>
                  <a:cubicBezTo>
                    <a:pt x="176" y="16"/>
                    <a:pt x="176" y="16"/>
                    <a:pt x="176" y="17"/>
                  </a:cubicBezTo>
                  <a:cubicBezTo>
                    <a:pt x="175" y="18"/>
                    <a:pt x="175" y="18"/>
                    <a:pt x="175" y="18"/>
                  </a:cubicBezTo>
                  <a:cubicBezTo>
                    <a:pt x="174" y="19"/>
                    <a:pt x="174" y="20"/>
                    <a:pt x="174" y="20"/>
                  </a:cubicBezTo>
                  <a:cubicBezTo>
                    <a:pt x="173" y="21"/>
                    <a:pt x="173" y="21"/>
                    <a:pt x="173" y="22"/>
                  </a:cubicBezTo>
                  <a:cubicBezTo>
                    <a:pt x="172" y="22"/>
                    <a:pt x="172" y="23"/>
                    <a:pt x="172" y="24"/>
                  </a:cubicBezTo>
                  <a:cubicBezTo>
                    <a:pt x="172" y="24"/>
                    <a:pt x="171" y="24"/>
                    <a:pt x="171" y="25"/>
                  </a:cubicBezTo>
                  <a:cubicBezTo>
                    <a:pt x="171" y="25"/>
                    <a:pt x="171" y="25"/>
                    <a:pt x="171" y="25"/>
                  </a:cubicBezTo>
                  <a:cubicBezTo>
                    <a:pt x="171" y="26"/>
                    <a:pt x="171" y="27"/>
                    <a:pt x="170" y="27"/>
                  </a:cubicBezTo>
                  <a:cubicBezTo>
                    <a:pt x="170" y="28"/>
                    <a:pt x="170" y="28"/>
                    <a:pt x="170" y="29"/>
                  </a:cubicBezTo>
                  <a:cubicBezTo>
                    <a:pt x="170" y="30"/>
                    <a:pt x="169" y="31"/>
                    <a:pt x="169" y="31"/>
                  </a:cubicBezTo>
                  <a:cubicBezTo>
                    <a:pt x="169" y="32"/>
                    <a:pt x="169" y="32"/>
                    <a:pt x="169" y="33"/>
                  </a:cubicBezTo>
                  <a:cubicBezTo>
                    <a:pt x="169" y="34"/>
                    <a:pt x="168" y="35"/>
                    <a:pt x="168" y="35"/>
                  </a:cubicBezTo>
                  <a:cubicBezTo>
                    <a:pt x="168" y="36"/>
                    <a:pt x="168" y="36"/>
                    <a:pt x="168" y="37"/>
                  </a:cubicBezTo>
                  <a:cubicBezTo>
                    <a:pt x="168" y="37"/>
                    <a:pt x="168" y="37"/>
                    <a:pt x="168" y="37"/>
                  </a:cubicBezTo>
                  <a:cubicBezTo>
                    <a:pt x="168" y="38"/>
                    <a:pt x="168" y="39"/>
                    <a:pt x="168" y="41"/>
                  </a:cubicBezTo>
                  <a:cubicBezTo>
                    <a:pt x="168" y="41"/>
                    <a:pt x="168" y="41"/>
                    <a:pt x="168" y="41"/>
                  </a:cubicBezTo>
                  <a:cubicBezTo>
                    <a:pt x="168" y="41"/>
                    <a:pt x="168" y="41"/>
                    <a:pt x="168" y="41"/>
                  </a:cubicBezTo>
                  <a:cubicBezTo>
                    <a:pt x="168" y="149"/>
                    <a:pt x="168" y="149"/>
                    <a:pt x="168" y="149"/>
                  </a:cubicBezTo>
                  <a:cubicBezTo>
                    <a:pt x="168" y="201"/>
                    <a:pt x="168" y="201"/>
                    <a:pt x="168" y="201"/>
                  </a:cubicBezTo>
                  <a:cubicBezTo>
                    <a:pt x="130" y="201"/>
                    <a:pt x="94" y="214"/>
                    <a:pt x="66" y="236"/>
                  </a:cubicBezTo>
                  <a:cubicBezTo>
                    <a:pt x="66" y="236"/>
                    <a:pt x="66" y="236"/>
                    <a:pt x="66" y="236"/>
                  </a:cubicBezTo>
                  <a:cubicBezTo>
                    <a:pt x="66" y="236"/>
                    <a:pt x="66" y="236"/>
                    <a:pt x="66" y="236"/>
                  </a:cubicBezTo>
                  <a:cubicBezTo>
                    <a:pt x="64" y="238"/>
                    <a:pt x="61" y="239"/>
                    <a:pt x="59" y="241"/>
                  </a:cubicBezTo>
                  <a:cubicBezTo>
                    <a:pt x="59" y="242"/>
                    <a:pt x="59" y="242"/>
                    <a:pt x="58" y="242"/>
                  </a:cubicBezTo>
                  <a:cubicBezTo>
                    <a:pt x="56" y="244"/>
                    <a:pt x="54" y="246"/>
                    <a:pt x="52" y="248"/>
                  </a:cubicBezTo>
                  <a:cubicBezTo>
                    <a:pt x="52" y="248"/>
                    <a:pt x="52" y="248"/>
                    <a:pt x="51" y="249"/>
                  </a:cubicBezTo>
                  <a:cubicBezTo>
                    <a:pt x="49" y="250"/>
                    <a:pt x="47" y="252"/>
                    <a:pt x="46" y="254"/>
                  </a:cubicBezTo>
                  <a:cubicBezTo>
                    <a:pt x="45" y="255"/>
                    <a:pt x="45" y="255"/>
                    <a:pt x="45" y="255"/>
                  </a:cubicBezTo>
                  <a:cubicBezTo>
                    <a:pt x="39" y="262"/>
                    <a:pt x="33" y="269"/>
                    <a:pt x="28" y="277"/>
                  </a:cubicBezTo>
                  <a:cubicBezTo>
                    <a:pt x="27" y="277"/>
                    <a:pt x="27" y="278"/>
                    <a:pt x="27" y="278"/>
                  </a:cubicBezTo>
                  <a:cubicBezTo>
                    <a:pt x="25" y="280"/>
                    <a:pt x="24" y="282"/>
                    <a:pt x="23" y="284"/>
                  </a:cubicBezTo>
                  <a:cubicBezTo>
                    <a:pt x="23" y="285"/>
                    <a:pt x="22" y="286"/>
                    <a:pt x="22" y="286"/>
                  </a:cubicBezTo>
                  <a:cubicBezTo>
                    <a:pt x="21" y="288"/>
                    <a:pt x="20" y="290"/>
                    <a:pt x="18" y="292"/>
                  </a:cubicBezTo>
                  <a:cubicBezTo>
                    <a:pt x="18" y="293"/>
                    <a:pt x="18" y="294"/>
                    <a:pt x="17" y="295"/>
                  </a:cubicBezTo>
                  <a:cubicBezTo>
                    <a:pt x="16" y="297"/>
                    <a:pt x="15" y="299"/>
                    <a:pt x="14" y="301"/>
                  </a:cubicBezTo>
                  <a:cubicBezTo>
                    <a:pt x="14" y="302"/>
                    <a:pt x="14" y="302"/>
                    <a:pt x="13" y="303"/>
                  </a:cubicBezTo>
                  <a:cubicBezTo>
                    <a:pt x="12" y="306"/>
                    <a:pt x="11" y="308"/>
                    <a:pt x="10" y="311"/>
                  </a:cubicBezTo>
                  <a:cubicBezTo>
                    <a:pt x="10" y="311"/>
                    <a:pt x="10" y="311"/>
                    <a:pt x="10" y="311"/>
                  </a:cubicBezTo>
                  <a:cubicBezTo>
                    <a:pt x="9" y="314"/>
                    <a:pt x="8" y="317"/>
                    <a:pt x="7" y="320"/>
                  </a:cubicBezTo>
                  <a:cubicBezTo>
                    <a:pt x="7" y="321"/>
                    <a:pt x="7" y="321"/>
                    <a:pt x="7" y="322"/>
                  </a:cubicBezTo>
                  <a:cubicBezTo>
                    <a:pt x="6" y="324"/>
                    <a:pt x="5" y="327"/>
                    <a:pt x="5" y="329"/>
                  </a:cubicBezTo>
                  <a:cubicBezTo>
                    <a:pt x="4" y="330"/>
                    <a:pt x="4" y="331"/>
                    <a:pt x="4" y="332"/>
                  </a:cubicBezTo>
                  <a:cubicBezTo>
                    <a:pt x="4" y="334"/>
                    <a:pt x="3" y="336"/>
                    <a:pt x="3" y="338"/>
                  </a:cubicBezTo>
                  <a:cubicBezTo>
                    <a:pt x="3" y="339"/>
                    <a:pt x="2" y="340"/>
                    <a:pt x="2" y="341"/>
                  </a:cubicBezTo>
                  <a:cubicBezTo>
                    <a:pt x="2" y="343"/>
                    <a:pt x="2" y="345"/>
                    <a:pt x="1" y="347"/>
                  </a:cubicBezTo>
                  <a:cubicBezTo>
                    <a:pt x="1" y="348"/>
                    <a:pt x="1" y="350"/>
                    <a:pt x="1" y="351"/>
                  </a:cubicBezTo>
                  <a:cubicBezTo>
                    <a:pt x="1" y="353"/>
                    <a:pt x="0" y="355"/>
                    <a:pt x="0" y="357"/>
                  </a:cubicBezTo>
                  <a:cubicBezTo>
                    <a:pt x="0" y="358"/>
                    <a:pt x="0" y="359"/>
                    <a:pt x="0" y="360"/>
                  </a:cubicBezTo>
                  <a:cubicBezTo>
                    <a:pt x="0" y="363"/>
                    <a:pt x="0" y="366"/>
                    <a:pt x="0" y="370"/>
                  </a:cubicBezTo>
                  <a:cubicBezTo>
                    <a:pt x="0" y="399"/>
                    <a:pt x="7" y="426"/>
                    <a:pt x="20" y="450"/>
                  </a:cubicBezTo>
                  <a:cubicBezTo>
                    <a:pt x="34" y="476"/>
                    <a:pt x="55" y="498"/>
                    <a:pt x="81" y="513"/>
                  </a:cubicBezTo>
                  <a:cubicBezTo>
                    <a:pt x="85" y="516"/>
                    <a:pt x="90" y="519"/>
                    <a:pt x="95" y="521"/>
                  </a:cubicBezTo>
                  <a:cubicBezTo>
                    <a:pt x="117" y="532"/>
                    <a:pt x="142" y="538"/>
                    <a:pt x="168" y="538"/>
                  </a:cubicBezTo>
                  <a:cubicBezTo>
                    <a:pt x="168" y="568"/>
                    <a:pt x="168" y="568"/>
                    <a:pt x="168" y="568"/>
                  </a:cubicBezTo>
                  <a:cubicBezTo>
                    <a:pt x="168" y="568"/>
                    <a:pt x="168" y="568"/>
                    <a:pt x="168" y="568"/>
                  </a:cubicBezTo>
                  <a:cubicBezTo>
                    <a:pt x="168" y="573"/>
                    <a:pt x="169" y="579"/>
                    <a:pt x="171" y="584"/>
                  </a:cubicBezTo>
                  <a:cubicBezTo>
                    <a:pt x="172" y="585"/>
                    <a:pt x="172" y="586"/>
                    <a:pt x="173" y="587"/>
                  </a:cubicBezTo>
                  <a:cubicBezTo>
                    <a:pt x="174" y="589"/>
                    <a:pt x="175" y="591"/>
                    <a:pt x="176" y="592"/>
                  </a:cubicBezTo>
                  <a:cubicBezTo>
                    <a:pt x="177" y="593"/>
                    <a:pt x="178" y="594"/>
                    <a:pt x="179" y="595"/>
                  </a:cubicBezTo>
                  <a:cubicBezTo>
                    <a:pt x="180" y="596"/>
                    <a:pt x="181" y="597"/>
                    <a:pt x="182" y="598"/>
                  </a:cubicBezTo>
                  <a:cubicBezTo>
                    <a:pt x="185" y="601"/>
                    <a:pt x="189" y="604"/>
                    <a:pt x="193" y="606"/>
                  </a:cubicBezTo>
                  <a:cubicBezTo>
                    <a:pt x="197" y="607"/>
                    <a:pt x="201" y="608"/>
                    <a:pt x="205" y="609"/>
                  </a:cubicBezTo>
                  <a:cubicBezTo>
                    <a:pt x="206" y="609"/>
                    <a:pt x="208" y="609"/>
                    <a:pt x="209" y="609"/>
                  </a:cubicBezTo>
                  <a:cubicBezTo>
                    <a:pt x="209" y="609"/>
                    <a:pt x="209" y="609"/>
                    <a:pt x="209" y="609"/>
                  </a:cubicBezTo>
                  <a:cubicBezTo>
                    <a:pt x="1012" y="609"/>
                    <a:pt x="1012" y="609"/>
                    <a:pt x="1012" y="609"/>
                  </a:cubicBezTo>
                  <a:cubicBezTo>
                    <a:pt x="1022" y="609"/>
                    <a:pt x="1031" y="605"/>
                    <a:pt x="1038" y="600"/>
                  </a:cubicBezTo>
                  <a:cubicBezTo>
                    <a:pt x="1042" y="596"/>
                    <a:pt x="1046" y="592"/>
                    <a:pt x="1048" y="587"/>
                  </a:cubicBezTo>
                  <a:cubicBezTo>
                    <a:pt x="1049" y="586"/>
                    <a:pt x="1050" y="585"/>
                    <a:pt x="1050" y="584"/>
                  </a:cubicBezTo>
                  <a:cubicBezTo>
                    <a:pt x="1052" y="579"/>
                    <a:pt x="1053" y="573"/>
                    <a:pt x="1053" y="568"/>
                  </a:cubicBezTo>
                  <a:cubicBezTo>
                    <a:pt x="1053" y="568"/>
                    <a:pt x="1053" y="568"/>
                    <a:pt x="1053" y="568"/>
                  </a:cubicBezTo>
                  <a:cubicBezTo>
                    <a:pt x="1053" y="556"/>
                    <a:pt x="1053" y="556"/>
                    <a:pt x="1053" y="556"/>
                  </a:cubicBezTo>
                  <a:cubicBezTo>
                    <a:pt x="1053" y="387"/>
                    <a:pt x="1053" y="387"/>
                    <a:pt x="1053" y="387"/>
                  </a:cubicBezTo>
                  <a:cubicBezTo>
                    <a:pt x="1119" y="344"/>
                    <a:pt x="1119" y="344"/>
                    <a:pt x="1119" y="344"/>
                  </a:cubicBezTo>
                  <a:lnTo>
                    <a:pt x="1053" y="301"/>
                  </a:lnTo>
                  <a:close/>
                </a:path>
              </a:pathLst>
            </a:custGeom>
            <a:solidFill>
              <a:schemeClr val="tx1">
                <a:lumMod val="25000"/>
                <a:lumOff val="7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2" name="Freeform 6"/>
            <p:cNvSpPr/>
            <p:nvPr/>
          </p:nvSpPr>
          <p:spPr bwMode="auto">
            <a:xfrm>
              <a:off x="3171566" y="1567612"/>
              <a:ext cx="2895610" cy="3665253"/>
            </a:xfrm>
            <a:custGeom>
              <a:avLst/>
              <a:gdLst>
                <a:gd name="T0" fmla="*/ 844 w 886"/>
                <a:gd name="T1" fmla="*/ 610 h 610"/>
                <a:gd name="T2" fmla="*/ 41 w 886"/>
                <a:gd name="T3" fmla="*/ 610 h 610"/>
                <a:gd name="T4" fmla="*/ 0 w 886"/>
                <a:gd name="T5" fmla="*/ 569 h 610"/>
                <a:gd name="T6" fmla="*/ 0 w 886"/>
                <a:gd name="T7" fmla="*/ 42 h 610"/>
                <a:gd name="T8" fmla="*/ 41 w 886"/>
                <a:gd name="T9" fmla="*/ 0 h 610"/>
                <a:gd name="T10" fmla="*/ 844 w 886"/>
                <a:gd name="T11" fmla="*/ 0 h 610"/>
                <a:gd name="T12" fmla="*/ 886 w 886"/>
                <a:gd name="T13" fmla="*/ 42 h 610"/>
                <a:gd name="T14" fmla="*/ 886 w 886"/>
                <a:gd name="T15" fmla="*/ 569 h 610"/>
                <a:gd name="T16" fmla="*/ 844 w 886"/>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844" y="610"/>
                  </a:moveTo>
                  <a:cubicBezTo>
                    <a:pt x="41" y="610"/>
                    <a:pt x="41" y="610"/>
                    <a:pt x="41" y="610"/>
                  </a:cubicBezTo>
                  <a:cubicBezTo>
                    <a:pt x="19" y="610"/>
                    <a:pt x="0" y="591"/>
                    <a:pt x="0" y="569"/>
                  </a:cubicBezTo>
                  <a:cubicBezTo>
                    <a:pt x="0" y="42"/>
                    <a:pt x="0" y="42"/>
                    <a:pt x="0" y="42"/>
                  </a:cubicBezTo>
                  <a:cubicBezTo>
                    <a:pt x="0" y="19"/>
                    <a:pt x="19" y="0"/>
                    <a:pt x="41" y="0"/>
                  </a:cubicBezTo>
                  <a:cubicBezTo>
                    <a:pt x="844" y="0"/>
                    <a:pt x="844" y="0"/>
                    <a:pt x="844" y="0"/>
                  </a:cubicBezTo>
                  <a:cubicBezTo>
                    <a:pt x="867" y="0"/>
                    <a:pt x="886" y="19"/>
                    <a:pt x="886" y="42"/>
                  </a:cubicBezTo>
                  <a:cubicBezTo>
                    <a:pt x="886" y="569"/>
                    <a:pt x="886" y="569"/>
                    <a:pt x="886" y="569"/>
                  </a:cubicBezTo>
                  <a:cubicBezTo>
                    <a:pt x="886" y="591"/>
                    <a:pt x="867" y="610"/>
                    <a:pt x="844" y="61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3" name="Freeform 7"/>
            <p:cNvSpPr/>
            <p:nvPr/>
          </p:nvSpPr>
          <p:spPr bwMode="auto">
            <a:xfrm>
              <a:off x="6042025" y="2535238"/>
              <a:ext cx="228600" cy="298450"/>
            </a:xfrm>
            <a:custGeom>
              <a:avLst/>
              <a:gdLst>
                <a:gd name="T0" fmla="*/ 0 w 144"/>
                <a:gd name="T1" fmla="*/ 0 h 188"/>
                <a:gd name="T2" fmla="*/ 0 w 144"/>
                <a:gd name="T3" fmla="*/ 188 h 188"/>
                <a:gd name="T4" fmla="*/ 144 w 144"/>
                <a:gd name="T5" fmla="*/ 95 h 188"/>
                <a:gd name="T6" fmla="*/ 0 w 144"/>
                <a:gd name="T7" fmla="*/ 0 h 188"/>
              </a:gdLst>
              <a:ahLst/>
              <a:cxnLst>
                <a:cxn ang="0">
                  <a:pos x="T0" y="T1"/>
                </a:cxn>
                <a:cxn ang="0">
                  <a:pos x="T2" y="T3"/>
                </a:cxn>
                <a:cxn ang="0">
                  <a:pos x="T4" y="T5"/>
                </a:cxn>
                <a:cxn ang="0">
                  <a:pos x="T6" y="T7"/>
                </a:cxn>
              </a:cxnLst>
              <a:rect l="0" t="0" r="r" b="b"/>
              <a:pathLst>
                <a:path w="144" h="188">
                  <a:moveTo>
                    <a:pt x="0" y="0"/>
                  </a:moveTo>
                  <a:lnTo>
                    <a:pt x="0" y="188"/>
                  </a:lnTo>
                  <a:lnTo>
                    <a:pt x="144" y="95"/>
                  </a:lnTo>
                  <a:lnTo>
                    <a:pt x="0" y="0"/>
                  </a:ln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54" name="Freeform 8"/>
            <p:cNvSpPr/>
            <p:nvPr/>
          </p:nvSpPr>
          <p:spPr bwMode="auto">
            <a:xfrm>
              <a:off x="3171566" y="1555750"/>
              <a:ext cx="2895610" cy="3666571"/>
            </a:xfrm>
            <a:custGeom>
              <a:avLst/>
              <a:gdLst>
                <a:gd name="T0" fmla="*/ 103 w 886"/>
                <a:gd name="T1" fmla="*/ 0 h 610"/>
                <a:gd name="T2" fmla="*/ 41 w 886"/>
                <a:gd name="T3" fmla="*/ 0 h 610"/>
                <a:gd name="T4" fmla="*/ 0 w 886"/>
                <a:gd name="T5" fmla="*/ 42 h 610"/>
                <a:gd name="T6" fmla="*/ 0 w 886"/>
                <a:gd name="T7" fmla="*/ 569 h 610"/>
                <a:gd name="T8" fmla="*/ 41 w 886"/>
                <a:gd name="T9" fmla="*/ 610 h 610"/>
                <a:gd name="T10" fmla="*/ 844 w 886"/>
                <a:gd name="T11" fmla="*/ 610 h 610"/>
                <a:gd name="T12" fmla="*/ 886 w 886"/>
                <a:gd name="T13" fmla="*/ 569 h 610"/>
                <a:gd name="T14" fmla="*/ 886 w 886"/>
                <a:gd name="T15" fmla="*/ 557 h 610"/>
                <a:gd name="T16" fmla="*/ 103 w 886"/>
                <a:gd name="T17"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6" h="610">
                  <a:moveTo>
                    <a:pt x="103" y="0"/>
                  </a:moveTo>
                  <a:cubicBezTo>
                    <a:pt x="41" y="0"/>
                    <a:pt x="41" y="0"/>
                    <a:pt x="41" y="0"/>
                  </a:cubicBezTo>
                  <a:cubicBezTo>
                    <a:pt x="19" y="0"/>
                    <a:pt x="0" y="19"/>
                    <a:pt x="0" y="42"/>
                  </a:cubicBezTo>
                  <a:cubicBezTo>
                    <a:pt x="0" y="569"/>
                    <a:pt x="0" y="569"/>
                    <a:pt x="0" y="569"/>
                  </a:cubicBezTo>
                  <a:cubicBezTo>
                    <a:pt x="0" y="591"/>
                    <a:pt x="19" y="610"/>
                    <a:pt x="41" y="610"/>
                  </a:cubicBezTo>
                  <a:cubicBezTo>
                    <a:pt x="844" y="610"/>
                    <a:pt x="844" y="610"/>
                    <a:pt x="844" y="610"/>
                  </a:cubicBezTo>
                  <a:cubicBezTo>
                    <a:pt x="867" y="610"/>
                    <a:pt x="886" y="591"/>
                    <a:pt x="886" y="569"/>
                  </a:cubicBezTo>
                  <a:cubicBezTo>
                    <a:pt x="886" y="557"/>
                    <a:pt x="886" y="557"/>
                    <a:pt x="886" y="557"/>
                  </a:cubicBezTo>
                  <a:cubicBezTo>
                    <a:pt x="208" y="570"/>
                    <a:pt x="115" y="147"/>
                    <a:pt x="103" y="0"/>
                  </a:cubicBezTo>
                  <a:close/>
                </a:path>
              </a:pathLst>
            </a:custGeom>
            <a:solidFill>
              <a:schemeClr val="bg1">
                <a:alpha val="64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62" name="Freeform 9"/>
            <p:cNvSpPr/>
            <p:nvPr/>
          </p:nvSpPr>
          <p:spPr bwMode="auto">
            <a:xfrm>
              <a:off x="3162300" y="1555750"/>
              <a:ext cx="2895600" cy="487363"/>
            </a:xfrm>
            <a:custGeom>
              <a:avLst/>
              <a:gdLst>
                <a:gd name="T0" fmla="*/ 844 w 886"/>
                <a:gd name="T1" fmla="*/ 0 h 149"/>
                <a:gd name="T2" fmla="*/ 41 w 886"/>
                <a:gd name="T3" fmla="*/ 0 h 149"/>
                <a:gd name="T4" fmla="*/ 0 w 886"/>
                <a:gd name="T5" fmla="*/ 42 h 149"/>
                <a:gd name="T6" fmla="*/ 0 w 886"/>
                <a:gd name="T7" fmla="*/ 149 h 149"/>
                <a:gd name="T8" fmla="*/ 886 w 886"/>
                <a:gd name="T9" fmla="*/ 149 h 149"/>
                <a:gd name="T10" fmla="*/ 886 w 886"/>
                <a:gd name="T11" fmla="*/ 42 h 149"/>
                <a:gd name="T12" fmla="*/ 844 w 886"/>
                <a:gd name="T13" fmla="*/ 0 h 149"/>
              </a:gdLst>
              <a:ahLst/>
              <a:cxnLst>
                <a:cxn ang="0">
                  <a:pos x="T0" y="T1"/>
                </a:cxn>
                <a:cxn ang="0">
                  <a:pos x="T2" y="T3"/>
                </a:cxn>
                <a:cxn ang="0">
                  <a:pos x="T4" y="T5"/>
                </a:cxn>
                <a:cxn ang="0">
                  <a:pos x="T6" y="T7"/>
                </a:cxn>
                <a:cxn ang="0">
                  <a:pos x="T8" y="T9"/>
                </a:cxn>
                <a:cxn ang="0">
                  <a:pos x="T10" y="T11"/>
                </a:cxn>
                <a:cxn ang="0">
                  <a:pos x="T12" y="T13"/>
                </a:cxn>
              </a:cxnLst>
              <a:rect l="0" t="0" r="r" b="b"/>
              <a:pathLst>
                <a:path w="886" h="149">
                  <a:moveTo>
                    <a:pt x="844" y="0"/>
                  </a:moveTo>
                  <a:cubicBezTo>
                    <a:pt x="41" y="0"/>
                    <a:pt x="41" y="0"/>
                    <a:pt x="41" y="0"/>
                  </a:cubicBezTo>
                  <a:cubicBezTo>
                    <a:pt x="19" y="0"/>
                    <a:pt x="0" y="19"/>
                    <a:pt x="0" y="42"/>
                  </a:cubicBezTo>
                  <a:cubicBezTo>
                    <a:pt x="0" y="149"/>
                    <a:pt x="0" y="149"/>
                    <a:pt x="0" y="149"/>
                  </a:cubicBezTo>
                  <a:cubicBezTo>
                    <a:pt x="886" y="149"/>
                    <a:pt x="886" y="149"/>
                    <a:pt x="886" y="149"/>
                  </a:cubicBezTo>
                  <a:cubicBezTo>
                    <a:pt x="886" y="42"/>
                    <a:pt x="886" y="42"/>
                    <a:pt x="886" y="42"/>
                  </a:cubicBezTo>
                  <a:cubicBezTo>
                    <a:pt x="886" y="19"/>
                    <a:pt x="867" y="0"/>
                    <a:pt x="844" y="0"/>
                  </a:cubicBezTo>
                  <a:close/>
                </a:path>
              </a:pathLst>
            </a:custGeom>
            <a:solidFill>
              <a:srgbClr val="E78585"/>
            </a:solidFill>
            <a:ln>
              <a:noFill/>
            </a:ln>
          </p:spPr>
          <p:txBody>
            <a:bodyPr vert="horz" wrap="square" lIns="91440" tIns="45720" rIns="91440" bIns="45720" numCol="1" anchor="ctr" anchorCtr="0" compatLnSpc="1"/>
            <a:lstStyle/>
            <a:p>
              <a:pPr algn="ctr"/>
              <a:r>
                <a:rPr lang="en-US" sz="2400">
                  <a:solidFill>
                    <a:schemeClr val="bg1"/>
                  </a:solidFill>
                  <a:latin typeface="Arial Unicode MS" panose="020B0604020202020204" charset="-122"/>
                  <a:ea typeface="Arial Unicode MS" panose="020B0604020202020204" charset="-122"/>
                </a:rPr>
                <a:t>融合多种移动通讯</a:t>
              </a:r>
            </a:p>
          </p:txBody>
        </p:sp>
        <p:sp>
          <p:nvSpPr>
            <p:cNvPr id="63" name="Freeform 10"/>
            <p:cNvSpPr/>
            <p:nvPr/>
          </p:nvSpPr>
          <p:spPr bwMode="auto">
            <a:xfrm>
              <a:off x="3162300" y="1555750"/>
              <a:ext cx="438150" cy="487363"/>
            </a:xfrm>
            <a:custGeom>
              <a:avLst/>
              <a:gdLst>
                <a:gd name="T0" fmla="*/ 0 w 134"/>
                <a:gd name="T1" fmla="*/ 42 h 149"/>
                <a:gd name="T2" fmla="*/ 0 w 134"/>
                <a:gd name="T3" fmla="*/ 149 h 149"/>
                <a:gd name="T4" fmla="*/ 134 w 134"/>
                <a:gd name="T5" fmla="*/ 149 h 149"/>
                <a:gd name="T6" fmla="*/ 103 w 134"/>
                <a:gd name="T7" fmla="*/ 0 h 149"/>
                <a:gd name="T8" fmla="*/ 41 w 134"/>
                <a:gd name="T9" fmla="*/ 0 h 149"/>
                <a:gd name="T10" fmla="*/ 37 w 134"/>
                <a:gd name="T11" fmla="*/ 1 h 149"/>
                <a:gd name="T12" fmla="*/ 0 w 134"/>
                <a:gd name="T13" fmla="*/ 42 h 149"/>
              </a:gdLst>
              <a:ahLst/>
              <a:cxnLst>
                <a:cxn ang="0">
                  <a:pos x="T0" y="T1"/>
                </a:cxn>
                <a:cxn ang="0">
                  <a:pos x="T2" y="T3"/>
                </a:cxn>
                <a:cxn ang="0">
                  <a:pos x="T4" y="T5"/>
                </a:cxn>
                <a:cxn ang="0">
                  <a:pos x="T6" y="T7"/>
                </a:cxn>
                <a:cxn ang="0">
                  <a:pos x="T8" y="T9"/>
                </a:cxn>
                <a:cxn ang="0">
                  <a:pos x="T10" y="T11"/>
                </a:cxn>
                <a:cxn ang="0">
                  <a:pos x="T12" y="T13"/>
                </a:cxn>
              </a:cxnLst>
              <a:rect l="0" t="0" r="r" b="b"/>
              <a:pathLst>
                <a:path w="134" h="149">
                  <a:moveTo>
                    <a:pt x="0" y="42"/>
                  </a:moveTo>
                  <a:cubicBezTo>
                    <a:pt x="0" y="149"/>
                    <a:pt x="0" y="149"/>
                    <a:pt x="0" y="149"/>
                  </a:cubicBezTo>
                  <a:cubicBezTo>
                    <a:pt x="134" y="149"/>
                    <a:pt x="134" y="149"/>
                    <a:pt x="134" y="149"/>
                  </a:cubicBezTo>
                  <a:cubicBezTo>
                    <a:pt x="114" y="90"/>
                    <a:pt x="106" y="37"/>
                    <a:pt x="103" y="0"/>
                  </a:cubicBezTo>
                  <a:cubicBezTo>
                    <a:pt x="41" y="0"/>
                    <a:pt x="41" y="0"/>
                    <a:pt x="41" y="0"/>
                  </a:cubicBezTo>
                  <a:cubicBezTo>
                    <a:pt x="40" y="0"/>
                    <a:pt x="39" y="1"/>
                    <a:pt x="37" y="1"/>
                  </a:cubicBezTo>
                  <a:cubicBezTo>
                    <a:pt x="16" y="3"/>
                    <a:pt x="0" y="20"/>
                    <a:pt x="0" y="42"/>
                  </a:cubicBezTo>
                  <a:close/>
                </a:path>
              </a:pathLst>
            </a:custGeom>
            <a:solidFill>
              <a:schemeClr val="bg1">
                <a:alpha val="10000"/>
              </a:schemeClr>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sp>
          <p:nvSpPr>
            <p:cNvPr id="64" name="Oval 11"/>
            <p:cNvSpPr>
              <a:spLocks noChangeArrowheads="1"/>
            </p:cNvSpPr>
            <p:nvPr/>
          </p:nvSpPr>
          <p:spPr bwMode="auto">
            <a:xfrm>
              <a:off x="2612586" y="2222469"/>
              <a:ext cx="1096963" cy="1103313"/>
            </a:xfrm>
            <a:prstGeom prst="ellipse">
              <a:avLst/>
            </a:prstGeom>
            <a:solidFill>
              <a:srgbClr val="E78585"/>
            </a:solidFill>
            <a:ln>
              <a:noFill/>
            </a:ln>
          </p:spPr>
          <p:txBody>
            <a:bodyPr vert="horz" wrap="square" lIns="91440" tIns="45720" rIns="91440" bIns="45720" numCol="1" anchor="t" anchorCtr="0" compatLnSpc="1"/>
            <a:lstStyle/>
            <a:p>
              <a:endParaRPr lang="en-US">
                <a:latin typeface="Arial Unicode MS" panose="020B0604020202020204" charset="-122"/>
                <a:ea typeface="Arial Unicode MS" panose="020B0604020202020204" charset="-122"/>
              </a:endParaRPr>
            </a:p>
          </p:txBody>
        </p:sp>
      </p:grpSp>
      <p:grpSp>
        <p:nvGrpSpPr>
          <p:cNvPr id="66" name="Group 30"/>
          <p:cNvGrpSpPr/>
          <p:nvPr/>
        </p:nvGrpSpPr>
        <p:grpSpPr>
          <a:xfrm>
            <a:off x="5950858" y="2946047"/>
            <a:ext cx="290285" cy="290285"/>
            <a:chOff x="6125028" y="1695871"/>
            <a:chExt cx="290285" cy="290285"/>
          </a:xfrm>
        </p:grpSpPr>
        <p:sp>
          <p:nvSpPr>
            <p:cNvPr id="67" name="Oval 31"/>
            <p:cNvSpPr/>
            <p:nvPr/>
          </p:nvSpPr>
          <p:spPr>
            <a:xfrm>
              <a:off x="6125028" y="1695871"/>
              <a:ext cx="290285" cy="290285"/>
            </a:xfrm>
            <a:prstGeom prst="ellipse">
              <a:avLst/>
            </a:prstGeom>
            <a:solidFill>
              <a:srgbClr val="E6848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sp>
          <p:nvSpPr>
            <p:cNvPr id="77" name="Oval 32"/>
            <p:cNvSpPr/>
            <p:nvPr/>
          </p:nvSpPr>
          <p:spPr>
            <a:xfrm>
              <a:off x="6197147" y="1768625"/>
              <a:ext cx="137156" cy="13715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atin typeface="Arial Unicode MS" panose="020B0604020202020204" charset="-122"/>
                <a:ea typeface="Arial Unicode MS" panose="020B0604020202020204" charset="-122"/>
              </a:endParaRPr>
            </a:p>
          </p:txBody>
        </p:sp>
      </p:grpSp>
      <p:grpSp>
        <p:nvGrpSpPr>
          <p:cNvPr id="81" name="Group 56"/>
          <p:cNvGrpSpPr/>
          <p:nvPr/>
        </p:nvGrpSpPr>
        <p:grpSpPr>
          <a:xfrm>
            <a:off x="4228414" y="2946030"/>
            <a:ext cx="1583055" cy="438280"/>
            <a:chOff x="6247220" y="2801175"/>
            <a:chExt cx="1583055" cy="438280"/>
          </a:xfrm>
        </p:grpSpPr>
        <p:sp>
          <p:nvSpPr>
            <p:cNvPr id="82" name="Inhaltsplatzhalter 4"/>
            <p:cNvSpPr txBox="1"/>
            <p:nvPr/>
          </p:nvSpPr>
          <p:spPr>
            <a:xfrm>
              <a:off x="6247220" y="2801175"/>
              <a:ext cx="1583055" cy="3689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en-US" sz="2400" b="1" dirty="0" smtClean="0">
                  <a:solidFill>
                    <a:srgbClr val="E78585"/>
                  </a:solidFill>
                  <a:latin typeface="Arial Unicode MS" panose="020B0604020202020204" charset="-122"/>
                  <a:ea typeface="Arial Unicode MS" panose="020B0604020202020204" charset="-122"/>
                </a:rPr>
                <a:t>第</a:t>
              </a:r>
              <a:r>
                <a:rPr lang="zh-CN" altLang="en-US" sz="2400" b="1" dirty="0" smtClean="0">
                  <a:solidFill>
                    <a:srgbClr val="E78585"/>
                  </a:solidFill>
                  <a:latin typeface="Arial Unicode MS" panose="020B0604020202020204" charset="-122"/>
                  <a:ea typeface="Arial Unicode MS" panose="020B0604020202020204" charset="-122"/>
                </a:rPr>
                <a:t>三</a:t>
              </a:r>
              <a:r>
                <a:rPr lang="en-US" sz="2400" b="1" dirty="0" smtClean="0">
                  <a:solidFill>
                    <a:srgbClr val="E78585"/>
                  </a:solidFill>
                  <a:latin typeface="Arial Unicode MS" panose="020B0604020202020204" charset="-122"/>
                  <a:ea typeface="Arial Unicode MS" panose="020B0604020202020204" charset="-122"/>
                </a:rPr>
                <a:t>代</a:t>
              </a:r>
            </a:p>
          </p:txBody>
        </p:sp>
        <p:sp>
          <p:nvSpPr>
            <p:cNvPr id="83" name="Inhaltsplatzhalter 4"/>
            <p:cNvSpPr txBox="1"/>
            <p:nvPr/>
          </p:nvSpPr>
          <p:spPr>
            <a:xfrm>
              <a:off x="6386285" y="3024190"/>
              <a:ext cx="1443726" cy="21526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endParaRPr lang="en-US" sz="1400" b="1" dirty="0" smtClean="0">
                <a:solidFill>
                  <a:schemeClr val="bg1">
                    <a:lumMod val="50000"/>
                  </a:schemeClr>
                </a:solidFill>
                <a:latin typeface="Arial Unicode MS" panose="020B0604020202020204" charset="-122"/>
                <a:ea typeface="Arial Unicode MS" panose="020B0604020202020204" charset="-122"/>
              </a:endParaRPr>
            </a:p>
          </p:txBody>
        </p:sp>
      </p:grpSp>
      <p:sp>
        <p:nvSpPr>
          <p:cNvPr id="85" name="Inhaltsplatzhalter 4"/>
          <p:cNvSpPr txBox="1"/>
          <p:nvPr/>
        </p:nvSpPr>
        <p:spPr>
          <a:xfrm>
            <a:off x="6517640" y="2398078"/>
            <a:ext cx="2317115" cy="29235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12750" indent="-342900" algn="l"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3G、4G移动技术、智能移动终端、VPN、 数据库同步、身份认证及Web Service等多种移动通讯、信息处理和计算机网络的最新的前沿技术</a:t>
            </a:r>
          </a:p>
          <a:p>
            <a:pPr marL="412750" indent="-342900" algn="l" fontAlgn="auto">
              <a:lnSpc>
                <a:spcPct val="100000"/>
              </a:lnSpc>
              <a:spcAft>
                <a:spcPts val="1200"/>
              </a:spcAft>
              <a:buFont typeface="+mj-ea"/>
              <a:buAutoNum type="circleNumDbPlain"/>
            </a:pPr>
            <a:r>
              <a:rPr lang="en-US" sz="1800" dirty="0" smtClean="0">
                <a:solidFill>
                  <a:srgbClr val="6E746F"/>
                </a:solidFill>
                <a:latin typeface="Arial Unicode MS" panose="020B0604020202020204" charset="-122"/>
                <a:ea typeface="Arial Unicode MS" panose="020B0604020202020204" charset="-122"/>
              </a:rPr>
              <a:t>安全性和交互能力有了极大的提高</a:t>
            </a:r>
          </a:p>
        </p:txBody>
      </p:sp>
      <p:pic>
        <p:nvPicPr>
          <p:cNvPr id="96" name="图片 95" descr="C:\Users\Jasmine\Desktop\项目三 图片\1159630.png1159630"/>
          <p:cNvPicPr>
            <a:picLocks noChangeAspect="1"/>
          </p:cNvPicPr>
          <p:nvPr/>
        </p:nvPicPr>
        <p:blipFill>
          <a:blip r:embed="rId4"/>
          <a:srcRect/>
          <a:stretch>
            <a:fillRect/>
          </a:stretch>
        </p:blipFill>
        <p:spPr>
          <a:xfrm>
            <a:off x="8869680" y="2912110"/>
            <a:ext cx="755650" cy="321945"/>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Effect transition="in" filter="fade">
                                      <p:cBhvr>
                                        <p:cTn id="9" dur="500"/>
                                        <p:tgtEl>
                                          <p:spTgt spid="66"/>
                                        </p:tgtEl>
                                      </p:cBhvr>
                                    </p:animEffect>
                                  </p:childTnLst>
                                </p:cTn>
                              </p:par>
                              <p:par>
                                <p:cTn id="10" presetID="2" presetClass="entr" presetSubtype="8" accel="14000" decel="80000" fill="hold" nodeType="with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0-#ppt_w/2"/>
                                          </p:val>
                                        </p:tav>
                                        <p:tav tm="100000">
                                          <p:val>
                                            <p:strVal val="#ppt_x"/>
                                          </p:val>
                                        </p:tav>
                                      </p:tavLst>
                                    </p:anim>
                                    <p:anim calcmode="lin" valueType="num">
                                      <p:cBhvr additive="base">
                                        <p:cTn id="13" dur="500" fill="hold"/>
                                        <p:tgtEl>
                                          <p:spTgt spid="81"/>
                                        </p:tgtEl>
                                        <p:attrNameLst>
                                          <p:attrName>ppt_y</p:attrName>
                                        </p:attrNameLst>
                                      </p:cBhvr>
                                      <p:tavLst>
                                        <p:tav tm="0">
                                          <p:val>
                                            <p:strVal val="#ppt_y"/>
                                          </p:val>
                                        </p:tav>
                                        <p:tav tm="100000">
                                          <p:val>
                                            <p:strVal val="#ppt_y"/>
                                          </p:val>
                                        </p:tav>
                                      </p:tavLst>
                                    </p:anim>
                                  </p:childTnLst>
                                </p:cTn>
                              </p:par>
                              <p:par>
                                <p:cTn id="14" presetID="2" presetClass="entr" presetSubtype="2" accel="14000" decel="8000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1+#ppt_w/2"/>
                                          </p:val>
                                        </p:tav>
                                        <p:tav tm="100000">
                                          <p:val>
                                            <p:strVal val="#ppt_x"/>
                                          </p:val>
                                        </p:tav>
                                      </p:tavLst>
                                    </p:anim>
                                    <p:anim calcmode="lin" valueType="num">
                                      <p:cBhvr additive="base">
                                        <p:cTn id="17" dur="500" fill="hold"/>
                                        <p:tgtEl>
                                          <p:spTgt spid="49"/>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4" presetClass="entr" presetSubtype="16" fill="hold" nodeType="after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box(in)">
                                      <p:cBhvr>
                                        <p:cTn id="21" dur="2000"/>
                                        <p:tgtEl>
                                          <p:spTgt spid="96"/>
                                        </p:tgtEl>
                                      </p:cBhvr>
                                    </p:animEffect>
                                  </p:childTnLst>
                                </p:cTn>
                              </p:par>
                            </p:childTnLst>
                          </p:cTn>
                        </p:par>
                        <p:par>
                          <p:cTn id="22" fill="hold">
                            <p:stCondLst>
                              <p:cond delay="2500"/>
                            </p:stCondLst>
                            <p:childTnLst>
                              <p:par>
                                <p:cTn id="23" presetID="22" presetClass="entr" presetSubtype="2"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wipe(right)">
                                      <p:cBhvr>
                                        <p:cTn id="2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5</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39433" y="4523073"/>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移动电商的应用领域</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3548208" y="1114091"/>
            <a:ext cx="5253037" cy="5345594"/>
            <a:chOff x="3548208" y="1114091"/>
            <a:chExt cx="5253037" cy="5345594"/>
          </a:xfrm>
        </p:grpSpPr>
        <p:grpSp>
          <p:nvGrpSpPr>
            <p:cNvPr id="2" name="组合 1"/>
            <p:cNvGrpSpPr/>
            <p:nvPr/>
          </p:nvGrpSpPr>
          <p:grpSpPr>
            <a:xfrm>
              <a:off x="6093880" y="1114091"/>
              <a:ext cx="1256096" cy="1901255"/>
              <a:chOff x="6093880" y="1114091"/>
              <a:chExt cx="1256096" cy="1901255"/>
            </a:xfrm>
          </p:grpSpPr>
          <p:sp>
            <p:nvSpPr>
              <p:cNvPr id="24" name="Freeform 8"/>
              <p:cNvSpPr/>
              <p:nvPr/>
            </p:nvSpPr>
            <p:spPr bwMode="auto">
              <a:xfrm>
                <a:off x="6174726" y="1213406"/>
                <a:ext cx="1175250" cy="1692569"/>
              </a:xfrm>
              <a:custGeom>
                <a:avLst/>
                <a:gdLst>
                  <a:gd name="T0" fmla="*/ 200 w 720"/>
                  <a:gd name="T1" fmla="*/ 0 h 1039"/>
                  <a:gd name="T2" fmla="*/ 0 w 720"/>
                  <a:gd name="T3" fmla="*/ 40 h 1039"/>
                  <a:gd name="T4" fmla="*/ 0 w 720"/>
                  <a:gd name="T5" fmla="*/ 999 h 1039"/>
                  <a:gd name="T6" fmla="*/ 200 w 720"/>
                  <a:gd name="T7" fmla="*/ 1039 h 1039"/>
                  <a:gd name="T8" fmla="*/ 720 w 720"/>
                  <a:gd name="T9" fmla="*/ 520 h 1039"/>
                  <a:gd name="T10" fmla="*/ 200 w 720"/>
                  <a:gd name="T11" fmla="*/ 0 h 1039"/>
                </a:gdLst>
                <a:ahLst/>
                <a:cxnLst>
                  <a:cxn ang="0">
                    <a:pos x="T0" y="T1"/>
                  </a:cxn>
                  <a:cxn ang="0">
                    <a:pos x="T2" y="T3"/>
                  </a:cxn>
                  <a:cxn ang="0">
                    <a:pos x="T4" y="T5"/>
                  </a:cxn>
                  <a:cxn ang="0">
                    <a:pos x="T6" y="T7"/>
                  </a:cxn>
                  <a:cxn ang="0">
                    <a:pos x="T8" y="T9"/>
                  </a:cxn>
                  <a:cxn ang="0">
                    <a:pos x="T10" y="T11"/>
                  </a:cxn>
                </a:cxnLst>
                <a:rect l="0" t="0" r="r" b="b"/>
                <a:pathLst>
                  <a:path w="720" h="1039">
                    <a:moveTo>
                      <a:pt x="200" y="0"/>
                    </a:moveTo>
                    <a:cubicBezTo>
                      <a:pt x="129" y="0"/>
                      <a:pt x="62" y="15"/>
                      <a:pt x="0" y="40"/>
                    </a:cubicBezTo>
                    <a:cubicBezTo>
                      <a:pt x="0" y="999"/>
                      <a:pt x="0" y="999"/>
                      <a:pt x="0" y="999"/>
                    </a:cubicBezTo>
                    <a:cubicBezTo>
                      <a:pt x="62" y="1025"/>
                      <a:pt x="129" y="1039"/>
                      <a:pt x="200" y="1039"/>
                    </a:cubicBezTo>
                    <a:cubicBezTo>
                      <a:pt x="487" y="1039"/>
                      <a:pt x="720" y="807"/>
                      <a:pt x="720" y="520"/>
                    </a:cubicBezTo>
                    <a:cubicBezTo>
                      <a:pt x="720" y="233"/>
                      <a:pt x="487" y="0"/>
                      <a:pt x="200" y="0"/>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4" name="Freeform 14"/>
              <p:cNvSpPr/>
              <p:nvPr/>
            </p:nvSpPr>
            <p:spPr bwMode="auto">
              <a:xfrm>
                <a:off x="6174726" y="1350548"/>
                <a:ext cx="1029429" cy="1402662"/>
              </a:xfrm>
              <a:custGeom>
                <a:avLst/>
                <a:gdLst>
                  <a:gd name="T0" fmla="*/ 200 w 631"/>
                  <a:gd name="T1" fmla="*/ 0 h 861"/>
                  <a:gd name="T2" fmla="*/ 0 w 631"/>
                  <a:gd name="T3" fmla="*/ 49 h 861"/>
                  <a:gd name="T4" fmla="*/ 0 w 631"/>
                  <a:gd name="T5" fmla="*/ 812 h 861"/>
                  <a:gd name="T6" fmla="*/ 200 w 631"/>
                  <a:gd name="T7" fmla="*/ 861 h 861"/>
                  <a:gd name="T8" fmla="*/ 631 w 631"/>
                  <a:gd name="T9" fmla="*/ 430 h 861"/>
                  <a:gd name="T10" fmla="*/ 200 w 631"/>
                  <a:gd name="T11" fmla="*/ 0 h 861"/>
                </a:gdLst>
                <a:ahLst/>
                <a:cxnLst>
                  <a:cxn ang="0">
                    <a:pos x="T0" y="T1"/>
                  </a:cxn>
                  <a:cxn ang="0">
                    <a:pos x="T2" y="T3"/>
                  </a:cxn>
                  <a:cxn ang="0">
                    <a:pos x="T4" y="T5"/>
                  </a:cxn>
                  <a:cxn ang="0">
                    <a:pos x="T6" y="T7"/>
                  </a:cxn>
                  <a:cxn ang="0">
                    <a:pos x="T8" y="T9"/>
                  </a:cxn>
                  <a:cxn ang="0">
                    <a:pos x="T10" y="T11"/>
                  </a:cxn>
                </a:cxnLst>
                <a:rect l="0" t="0" r="r" b="b"/>
                <a:pathLst>
                  <a:path w="631" h="861">
                    <a:moveTo>
                      <a:pt x="200" y="0"/>
                    </a:moveTo>
                    <a:cubicBezTo>
                      <a:pt x="128" y="0"/>
                      <a:pt x="60" y="18"/>
                      <a:pt x="0" y="49"/>
                    </a:cubicBezTo>
                    <a:cubicBezTo>
                      <a:pt x="0" y="812"/>
                      <a:pt x="0" y="812"/>
                      <a:pt x="0" y="812"/>
                    </a:cubicBezTo>
                    <a:cubicBezTo>
                      <a:pt x="60" y="843"/>
                      <a:pt x="128" y="861"/>
                      <a:pt x="200" y="861"/>
                    </a:cubicBezTo>
                    <a:cubicBezTo>
                      <a:pt x="438" y="861"/>
                      <a:pt x="631" y="668"/>
                      <a:pt x="631" y="430"/>
                    </a:cubicBezTo>
                    <a:cubicBezTo>
                      <a:pt x="631" y="193"/>
                      <a:pt x="438" y="0"/>
                      <a:pt x="200" y="0"/>
                    </a:cubicBez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41" name="Freeform 21"/>
              <p:cNvSpPr>
                <a:spLocks noEditPoints="1"/>
              </p:cNvSpPr>
              <p:nvPr/>
            </p:nvSpPr>
            <p:spPr bwMode="auto">
              <a:xfrm>
                <a:off x="6417761" y="1791483"/>
                <a:ext cx="479127" cy="536414"/>
              </a:xfrm>
              <a:custGeom>
                <a:avLst/>
                <a:gdLst>
                  <a:gd name="T0" fmla="*/ 4 w 294"/>
                  <a:gd name="T1" fmla="*/ 329 h 329"/>
                  <a:gd name="T2" fmla="*/ 0 w 294"/>
                  <a:gd name="T3" fmla="*/ 305 h 329"/>
                  <a:gd name="T4" fmla="*/ 167 w 294"/>
                  <a:gd name="T5" fmla="*/ 301 h 329"/>
                  <a:gd name="T6" fmla="*/ 171 w 294"/>
                  <a:gd name="T7" fmla="*/ 325 h 329"/>
                  <a:gd name="T8" fmla="*/ 8 w 294"/>
                  <a:gd name="T9" fmla="*/ 321 h 329"/>
                  <a:gd name="T10" fmla="*/ 163 w 294"/>
                  <a:gd name="T11" fmla="*/ 309 h 329"/>
                  <a:gd name="T12" fmla="*/ 8 w 294"/>
                  <a:gd name="T13" fmla="*/ 321 h 329"/>
                  <a:gd name="T14" fmla="*/ 21 w 294"/>
                  <a:gd name="T15" fmla="*/ 298 h 329"/>
                  <a:gd name="T16" fmla="*/ 17 w 294"/>
                  <a:gd name="T17" fmla="*/ 293 h 329"/>
                  <a:gd name="T18" fmla="*/ 38 w 294"/>
                  <a:gd name="T19" fmla="*/ 100 h 329"/>
                  <a:gd name="T20" fmla="*/ 137 w 294"/>
                  <a:gd name="T21" fmla="*/ 104 h 329"/>
                  <a:gd name="T22" fmla="*/ 179 w 294"/>
                  <a:gd name="T23" fmla="*/ 95 h 329"/>
                  <a:gd name="T24" fmla="*/ 184 w 294"/>
                  <a:gd name="T25" fmla="*/ 189 h 329"/>
                  <a:gd name="T26" fmla="*/ 277 w 294"/>
                  <a:gd name="T27" fmla="*/ 193 h 329"/>
                  <a:gd name="T28" fmla="*/ 154 w 294"/>
                  <a:gd name="T29" fmla="*/ 287 h 329"/>
                  <a:gd name="T30" fmla="*/ 153 w 294"/>
                  <a:gd name="T31" fmla="*/ 296 h 329"/>
                  <a:gd name="T32" fmla="*/ 26 w 294"/>
                  <a:gd name="T33" fmla="*/ 289 h 329"/>
                  <a:gd name="T34" fmla="*/ 136 w 294"/>
                  <a:gd name="T35" fmla="*/ 194 h 329"/>
                  <a:gd name="T36" fmla="*/ 129 w 294"/>
                  <a:gd name="T37" fmla="*/ 112 h 329"/>
                  <a:gd name="T38" fmla="*/ 129 w 294"/>
                  <a:gd name="T39" fmla="*/ 108 h 329"/>
                  <a:gd name="T40" fmla="*/ 26 w 294"/>
                  <a:gd name="T41" fmla="*/ 289 h 329"/>
                  <a:gd name="T42" fmla="*/ 175 w 294"/>
                  <a:gd name="T43" fmla="*/ 282 h 329"/>
                  <a:gd name="T44" fmla="*/ 145 w 294"/>
                  <a:gd name="T45" fmla="*/ 197 h 329"/>
                  <a:gd name="T46" fmla="*/ 184 w 294"/>
                  <a:gd name="T47" fmla="*/ 197 h 329"/>
                  <a:gd name="T48" fmla="*/ 269 w 294"/>
                  <a:gd name="T49" fmla="*/ 197 h 329"/>
                  <a:gd name="T50" fmla="*/ 145 w 294"/>
                  <a:gd name="T51" fmla="*/ 189 h 329"/>
                  <a:gd name="T52" fmla="*/ 175 w 294"/>
                  <a:gd name="T53" fmla="*/ 104 h 329"/>
                  <a:gd name="T54" fmla="*/ 145 w 294"/>
                  <a:gd name="T55" fmla="*/ 189 h 329"/>
                  <a:gd name="T56" fmla="*/ 196 w 294"/>
                  <a:gd name="T57" fmla="*/ 181 h 329"/>
                  <a:gd name="T58" fmla="*/ 192 w 294"/>
                  <a:gd name="T59" fmla="*/ 83 h 329"/>
                  <a:gd name="T60" fmla="*/ 294 w 294"/>
                  <a:gd name="T61" fmla="*/ 176 h 329"/>
                  <a:gd name="T62" fmla="*/ 200 w 294"/>
                  <a:gd name="T63" fmla="*/ 172 h 329"/>
                  <a:gd name="T64" fmla="*/ 200 w 294"/>
                  <a:gd name="T65" fmla="*/ 87 h 329"/>
                  <a:gd name="T66" fmla="*/ 142 w 294"/>
                  <a:gd name="T67" fmla="*/ 97 h 329"/>
                  <a:gd name="T68" fmla="*/ 24 w 294"/>
                  <a:gd name="T69" fmla="*/ 93 h 329"/>
                  <a:gd name="T70" fmla="*/ 29 w 294"/>
                  <a:gd name="T71" fmla="*/ 68 h 329"/>
                  <a:gd name="T72" fmla="*/ 147 w 294"/>
                  <a:gd name="T73" fmla="*/ 73 h 329"/>
                  <a:gd name="T74" fmla="*/ 142 w 294"/>
                  <a:gd name="T75" fmla="*/ 97 h 329"/>
                  <a:gd name="T76" fmla="*/ 138 w 294"/>
                  <a:gd name="T77" fmla="*/ 88 h 329"/>
                  <a:gd name="T78" fmla="*/ 33 w 294"/>
                  <a:gd name="T79" fmla="*/ 77 h 329"/>
                  <a:gd name="T80" fmla="*/ 143 w 294"/>
                  <a:gd name="T81" fmla="*/ 66 h 329"/>
                  <a:gd name="T82" fmla="*/ 25 w 294"/>
                  <a:gd name="T83" fmla="*/ 64 h 329"/>
                  <a:gd name="T84" fmla="*/ 7 w 294"/>
                  <a:gd name="T85" fmla="*/ 0 h 329"/>
                  <a:gd name="T86" fmla="*/ 43 w 294"/>
                  <a:gd name="T87" fmla="*/ 2 h 329"/>
                  <a:gd name="T88" fmla="*/ 40 w 294"/>
                  <a:gd name="T89" fmla="*/ 33 h 329"/>
                  <a:gd name="T90" fmla="*/ 60 w 294"/>
                  <a:gd name="T91" fmla="*/ 5 h 329"/>
                  <a:gd name="T92" fmla="*/ 64 w 294"/>
                  <a:gd name="T93" fmla="*/ 0 h 329"/>
                  <a:gd name="T94" fmla="*/ 110 w 294"/>
                  <a:gd name="T95" fmla="*/ 2 h 329"/>
                  <a:gd name="T96" fmla="*/ 107 w 294"/>
                  <a:gd name="T97" fmla="*/ 33 h 329"/>
                  <a:gd name="T98" fmla="*/ 127 w 294"/>
                  <a:gd name="T99" fmla="*/ 5 h 329"/>
                  <a:gd name="T100" fmla="*/ 131 w 294"/>
                  <a:gd name="T101" fmla="*/ 0 h 329"/>
                  <a:gd name="T102" fmla="*/ 168 w 294"/>
                  <a:gd name="T103" fmla="*/ 5 h 329"/>
                  <a:gd name="T104" fmla="*/ 143 w 294"/>
                  <a:gd name="T105" fmla="*/ 66 h 329"/>
                  <a:gd name="T106" fmla="*/ 141 w 294"/>
                  <a:gd name="T107" fmla="*/ 57 h 329"/>
                  <a:gd name="T108" fmla="*/ 136 w 294"/>
                  <a:gd name="T109" fmla="*/ 9 h 329"/>
                  <a:gd name="T110" fmla="*/ 139 w 294"/>
                  <a:gd name="T111" fmla="*/ 41 h 329"/>
                  <a:gd name="T112" fmla="*/ 102 w 294"/>
                  <a:gd name="T113" fmla="*/ 42 h 329"/>
                  <a:gd name="T114" fmla="*/ 98 w 294"/>
                  <a:gd name="T115" fmla="*/ 37 h 329"/>
                  <a:gd name="T116" fmla="*/ 69 w 294"/>
                  <a:gd name="T117" fmla="*/ 9 h 329"/>
                  <a:gd name="T118" fmla="*/ 72 w 294"/>
                  <a:gd name="T119" fmla="*/ 41 h 329"/>
                  <a:gd name="T120" fmla="*/ 35 w 294"/>
                  <a:gd name="T121" fmla="*/ 42 h 329"/>
                  <a:gd name="T122" fmla="*/ 31 w 294"/>
                  <a:gd name="T123" fmla="*/ 37 h 329"/>
                  <a:gd name="T124" fmla="*/ 12 w 294"/>
                  <a:gd name="T125" fmla="*/ 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4" h="329">
                    <a:moveTo>
                      <a:pt x="167" y="329"/>
                    </a:moveTo>
                    <a:cubicBezTo>
                      <a:pt x="4" y="329"/>
                      <a:pt x="4" y="329"/>
                      <a:pt x="4" y="329"/>
                    </a:cubicBezTo>
                    <a:cubicBezTo>
                      <a:pt x="2" y="329"/>
                      <a:pt x="0" y="327"/>
                      <a:pt x="0" y="325"/>
                    </a:cubicBezTo>
                    <a:cubicBezTo>
                      <a:pt x="0" y="305"/>
                      <a:pt x="0" y="305"/>
                      <a:pt x="0" y="305"/>
                    </a:cubicBezTo>
                    <a:cubicBezTo>
                      <a:pt x="0" y="303"/>
                      <a:pt x="2" y="301"/>
                      <a:pt x="4" y="301"/>
                    </a:cubicBezTo>
                    <a:cubicBezTo>
                      <a:pt x="167" y="301"/>
                      <a:pt x="167" y="301"/>
                      <a:pt x="167" y="301"/>
                    </a:cubicBezTo>
                    <a:cubicBezTo>
                      <a:pt x="169" y="301"/>
                      <a:pt x="171" y="303"/>
                      <a:pt x="171" y="305"/>
                    </a:cubicBezTo>
                    <a:cubicBezTo>
                      <a:pt x="171" y="325"/>
                      <a:pt x="171" y="325"/>
                      <a:pt x="171" y="325"/>
                    </a:cubicBezTo>
                    <a:cubicBezTo>
                      <a:pt x="171" y="327"/>
                      <a:pt x="169" y="329"/>
                      <a:pt x="167" y="329"/>
                    </a:cubicBezTo>
                    <a:close/>
                    <a:moveTo>
                      <a:pt x="8" y="321"/>
                    </a:moveTo>
                    <a:cubicBezTo>
                      <a:pt x="163" y="321"/>
                      <a:pt x="163" y="321"/>
                      <a:pt x="163" y="321"/>
                    </a:cubicBezTo>
                    <a:cubicBezTo>
                      <a:pt x="163" y="309"/>
                      <a:pt x="163" y="309"/>
                      <a:pt x="163" y="309"/>
                    </a:cubicBezTo>
                    <a:cubicBezTo>
                      <a:pt x="8" y="309"/>
                      <a:pt x="8" y="309"/>
                      <a:pt x="8" y="309"/>
                    </a:cubicBezTo>
                    <a:lnTo>
                      <a:pt x="8" y="321"/>
                    </a:lnTo>
                    <a:close/>
                    <a:moveTo>
                      <a:pt x="150" y="298"/>
                    </a:moveTo>
                    <a:cubicBezTo>
                      <a:pt x="21" y="298"/>
                      <a:pt x="21" y="298"/>
                      <a:pt x="21" y="298"/>
                    </a:cubicBezTo>
                    <a:cubicBezTo>
                      <a:pt x="20" y="298"/>
                      <a:pt x="19" y="297"/>
                      <a:pt x="18" y="296"/>
                    </a:cubicBezTo>
                    <a:cubicBezTo>
                      <a:pt x="17" y="295"/>
                      <a:pt x="17" y="294"/>
                      <a:pt x="17" y="293"/>
                    </a:cubicBezTo>
                    <a:cubicBezTo>
                      <a:pt x="34" y="104"/>
                      <a:pt x="34" y="104"/>
                      <a:pt x="34" y="104"/>
                    </a:cubicBezTo>
                    <a:cubicBezTo>
                      <a:pt x="34" y="102"/>
                      <a:pt x="36" y="100"/>
                      <a:pt x="38" y="100"/>
                    </a:cubicBezTo>
                    <a:cubicBezTo>
                      <a:pt x="133" y="100"/>
                      <a:pt x="133" y="100"/>
                      <a:pt x="133" y="100"/>
                    </a:cubicBezTo>
                    <a:cubicBezTo>
                      <a:pt x="135" y="100"/>
                      <a:pt x="137" y="102"/>
                      <a:pt x="137" y="104"/>
                    </a:cubicBezTo>
                    <a:cubicBezTo>
                      <a:pt x="137" y="105"/>
                      <a:pt x="137" y="105"/>
                      <a:pt x="137" y="105"/>
                    </a:cubicBezTo>
                    <a:cubicBezTo>
                      <a:pt x="150" y="98"/>
                      <a:pt x="165" y="95"/>
                      <a:pt x="179" y="95"/>
                    </a:cubicBezTo>
                    <a:cubicBezTo>
                      <a:pt x="182" y="95"/>
                      <a:pt x="184" y="97"/>
                      <a:pt x="184" y="99"/>
                    </a:cubicBezTo>
                    <a:cubicBezTo>
                      <a:pt x="184" y="189"/>
                      <a:pt x="184" y="189"/>
                      <a:pt x="184" y="189"/>
                    </a:cubicBezTo>
                    <a:cubicBezTo>
                      <a:pt x="273" y="189"/>
                      <a:pt x="273" y="189"/>
                      <a:pt x="273" y="189"/>
                    </a:cubicBezTo>
                    <a:cubicBezTo>
                      <a:pt x="275" y="189"/>
                      <a:pt x="277" y="191"/>
                      <a:pt x="277" y="193"/>
                    </a:cubicBezTo>
                    <a:cubicBezTo>
                      <a:pt x="277" y="247"/>
                      <a:pt x="233" y="291"/>
                      <a:pt x="179" y="291"/>
                    </a:cubicBezTo>
                    <a:cubicBezTo>
                      <a:pt x="171" y="291"/>
                      <a:pt x="162" y="290"/>
                      <a:pt x="154" y="287"/>
                    </a:cubicBezTo>
                    <a:cubicBezTo>
                      <a:pt x="154" y="293"/>
                      <a:pt x="154" y="293"/>
                      <a:pt x="154" y="293"/>
                    </a:cubicBezTo>
                    <a:cubicBezTo>
                      <a:pt x="154" y="294"/>
                      <a:pt x="154" y="295"/>
                      <a:pt x="153" y="296"/>
                    </a:cubicBezTo>
                    <a:cubicBezTo>
                      <a:pt x="152" y="297"/>
                      <a:pt x="151" y="298"/>
                      <a:pt x="150" y="298"/>
                    </a:cubicBezTo>
                    <a:close/>
                    <a:moveTo>
                      <a:pt x="26" y="289"/>
                    </a:moveTo>
                    <a:cubicBezTo>
                      <a:pt x="145" y="289"/>
                      <a:pt x="145" y="289"/>
                      <a:pt x="145" y="289"/>
                    </a:cubicBezTo>
                    <a:cubicBezTo>
                      <a:pt x="136" y="194"/>
                      <a:pt x="136" y="194"/>
                      <a:pt x="136" y="194"/>
                    </a:cubicBezTo>
                    <a:cubicBezTo>
                      <a:pt x="136" y="193"/>
                      <a:pt x="136" y="193"/>
                      <a:pt x="136" y="193"/>
                    </a:cubicBezTo>
                    <a:cubicBezTo>
                      <a:pt x="129" y="112"/>
                      <a:pt x="129" y="112"/>
                      <a:pt x="129" y="112"/>
                    </a:cubicBezTo>
                    <a:cubicBezTo>
                      <a:pt x="129" y="112"/>
                      <a:pt x="129" y="112"/>
                      <a:pt x="129" y="112"/>
                    </a:cubicBezTo>
                    <a:cubicBezTo>
                      <a:pt x="129" y="108"/>
                      <a:pt x="129" y="108"/>
                      <a:pt x="129" y="108"/>
                    </a:cubicBezTo>
                    <a:cubicBezTo>
                      <a:pt x="42" y="108"/>
                      <a:pt x="42" y="108"/>
                      <a:pt x="42" y="108"/>
                    </a:cubicBezTo>
                    <a:lnTo>
                      <a:pt x="26" y="289"/>
                    </a:lnTo>
                    <a:close/>
                    <a:moveTo>
                      <a:pt x="153" y="278"/>
                    </a:moveTo>
                    <a:cubicBezTo>
                      <a:pt x="160" y="280"/>
                      <a:pt x="168" y="282"/>
                      <a:pt x="175" y="282"/>
                    </a:cubicBezTo>
                    <a:cubicBezTo>
                      <a:pt x="175" y="197"/>
                      <a:pt x="175" y="197"/>
                      <a:pt x="175" y="197"/>
                    </a:cubicBezTo>
                    <a:cubicBezTo>
                      <a:pt x="145" y="197"/>
                      <a:pt x="145" y="197"/>
                      <a:pt x="145" y="197"/>
                    </a:cubicBezTo>
                    <a:lnTo>
                      <a:pt x="153" y="278"/>
                    </a:lnTo>
                    <a:close/>
                    <a:moveTo>
                      <a:pt x="184" y="197"/>
                    </a:moveTo>
                    <a:cubicBezTo>
                      <a:pt x="184" y="282"/>
                      <a:pt x="184" y="282"/>
                      <a:pt x="184" y="282"/>
                    </a:cubicBezTo>
                    <a:cubicBezTo>
                      <a:pt x="230" y="280"/>
                      <a:pt x="266" y="243"/>
                      <a:pt x="269" y="197"/>
                    </a:cubicBezTo>
                    <a:lnTo>
                      <a:pt x="184" y="197"/>
                    </a:lnTo>
                    <a:close/>
                    <a:moveTo>
                      <a:pt x="145" y="189"/>
                    </a:moveTo>
                    <a:cubicBezTo>
                      <a:pt x="175" y="189"/>
                      <a:pt x="175" y="189"/>
                      <a:pt x="175" y="189"/>
                    </a:cubicBezTo>
                    <a:cubicBezTo>
                      <a:pt x="175" y="104"/>
                      <a:pt x="175" y="104"/>
                      <a:pt x="175" y="104"/>
                    </a:cubicBezTo>
                    <a:cubicBezTo>
                      <a:pt x="162" y="104"/>
                      <a:pt x="149" y="108"/>
                      <a:pt x="138" y="114"/>
                    </a:cubicBezTo>
                    <a:lnTo>
                      <a:pt x="145" y="189"/>
                    </a:lnTo>
                    <a:close/>
                    <a:moveTo>
                      <a:pt x="290" y="181"/>
                    </a:moveTo>
                    <a:cubicBezTo>
                      <a:pt x="196" y="181"/>
                      <a:pt x="196" y="181"/>
                      <a:pt x="196" y="181"/>
                    </a:cubicBezTo>
                    <a:cubicBezTo>
                      <a:pt x="194" y="181"/>
                      <a:pt x="192" y="179"/>
                      <a:pt x="192" y="176"/>
                    </a:cubicBezTo>
                    <a:cubicBezTo>
                      <a:pt x="192" y="83"/>
                      <a:pt x="192" y="83"/>
                      <a:pt x="192" y="83"/>
                    </a:cubicBezTo>
                    <a:cubicBezTo>
                      <a:pt x="192" y="80"/>
                      <a:pt x="194" y="78"/>
                      <a:pt x="196" y="78"/>
                    </a:cubicBezTo>
                    <a:cubicBezTo>
                      <a:pt x="250" y="78"/>
                      <a:pt x="294" y="122"/>
                      <a:pt x="294" y="176"/>
                    </a:cubicBezTo>
                    <a:cubicBezTo>
                      <a:pt x="294" y="179"/>
                      <a:pt x="292" y="181"/>
                      <a:pt x="290" y="181"/>
                    </a:cubicBezTo>
                    <a:close/>
                    <a:moveTo>
                      <a:pt x="200" y="172"/>
                    </a:moveTo>
                    <a:cubicBezTo>
                      <a:pt x="285" y="172"/>
                      <a:pt x="285" y="172"/>
                      <a:pt x="285" y="172"/>
                    </a:cubicBezTo>
                    <a:cubicBezTo>
                      <a:pt x="283" y="126"/>
                      <a:pt x="246" y="89"/>
                      <a:pt x="200" y="87"/>
                    </a:cubicBezTo>
                    <a:lnTo>
                      <a:pt x="200" y="172"/>
                    </a:lnTo>
                    <a:close/>
                    <a:moveTo>
                      <a:pt x="142" y="97"/>
                    </a:moveTo>
                    <a:cubicBezTo>
                      <a:pt x="29" y="97"/>
                      <a:pt x="29" y="97"/>
                      <a:pt x="29" y="97"/>
                    </a:cubicBezTo>
                    <a:cubicBezTo>
                      <a:pt x="26" y="97"/>
                      <a:pt x="24" y="95"/>
                      <a:pt x="24" y="93"/>
                    </a:cubicBezTo>
                    <a:cubicBezTo>
                      <a:pt x="24" y="73"/>
                      <a:pt x="24" y="73"/>
                      <a:pt x="24" y="73"/>
                    </a:cubicBezTo>
                    <a:cubicBezTo>
                      <a:pt x="24" y="70"/>
                      <a:pt x="26" y="68"/>
                      <a:pt x="29" y="68"/>
                    </a:cubicBezTo>
                    <a:cubicBezTo>
                      <a:pt x="142" y="68"/>
                      <a:pt x="142" y="68"/>
                      <a:pt x="142" y="68"/>
                    </a:cubicBezTo>
                    <a:cubicBezTo>
                      <a:pt x="145" y="68"/>
                      <a:pt x="147" y="70"/>
                      <a:pt x="147" y="73"/>
                    </a:cubicBezTo>
                    <a:cubicBezTo>
                      <a:pt x="147" y="93"/>
                      <a:pt x="147" y="93"/>
                      <a:pt x="147" y="93"/>
                    </a:cubicBezTo>
                    <a:cubicBezTo>
                      <a:pt x="147" y="95"/>
                      <a:pt x="145" y="97"/>
                      <a:pt x="142" y="97"/>
                    </a:cubicBezTo>
                    <a:close/>
                    <a:moveTo>
                      <a:pt x="33" y="88"/>
                    </a:moveTo>
                    <a:cubicBezTo>
                      <a:pt x="138" y="88"/>
                      <a:pt x="138" y="88"/>
                      <a:pt x="138" y="88"/>
                    </a:cubicBezTo>
                    <a:cubicBezTo>
                      <a:pt x="138" y="77"/>
                      <a:pt x="138" y="77"/>
                      <a:pt x="138" y="77"/>
                    </a:cubicBezTo>
                    <a:cubicBezTo>
                      <a:pt x="33" y="77"/>
                      <a:pt x="33" y="77"/>
                      <a:pt x="33" y="77"/>
                    </a:cubicBezTo>
                    <a:lnTo>
                      <a:pt x="33" y="88"/>
                    </a:lnTo>
                    <a:close/>
                    <a:moveTo>
                      <a:pt x="143" y="66"/>
                    </a:moveTo>
                    <a:cubicBezTo>
                      <a:pt x="28" y="66"/>
                      <a:pt x="28" y="66"/>
                      <a:pt x="28" y="66"/>
                    </a:cubicBezTo>
                    <a:cubicBezTo>
                      <a:pt x="27" y="66"/>
                      <a:pt x="26" y="65"/>
                      <a:pt x="25" y="64"/>
                    </a:cubicBezTo>
                    <a:cubicBezTo>
                      <a:pt x="11" y="48"/>
                      <a:pt x="3" y="27"/>
                      <a:pt x="3" y="5"/>
                    </a:cubicBezTo>
                    <a:cubicBezTo>
                      <a:pt x="3" y="2"/>
                      <a:pt x="5" y="0"/>
                      <a:pt x="7" y="0"/>
                    </a:cubicBezTo>
                    <a:cubicBezTo>
                      <a:pt x="40" y="0"/>
                      <a:pt x="40" y="0"/>
                      <a:pt x="40" y="0"/>
                    </a:cubicBezTo>
                    <a:cubicBezTo>
                      <a:pt x="41" y="0"/>
                      <a:pt x="42" y="1"/>
                      <a:pt x="43" y="2"/>
                    </a:cubicBezTo>
                    <a:cubicBezTo>
                      <a:pt x="44" y="3"/>
                      <a:pt x="44" y="4"/>
                      <a:pt x="44" y="5"/>
                    </a:cubicBezTo>
                    <a:cubicBezTo>
                      <a:pt x="40" y="33"/>
                      <a:pt x="40" y="33"/>
                      <a:pt x="40" y="33"/>
                    </a:cubicBezTo>
                    <a:cubicBezTo>
                      <a:pt x="64" y="33"/>
                      <a:pt x="64" y="33"/>
                      <a:pt x="64" y="33"/>
                    </a:cubicBezTo>
                    <a:cubicBezTo>
                      <a:pt x="60" y="5"/>
                      <a:pt x="60" y="5"/>
                      <a:pt x="60" y="5"/>
                    </a:cubicBezTo>
                    <a:cubicBezTo>
                      <a:pt x="60" y="4"/>
                      <a:pt x="60" y="3"/>
                      <a:pt x="61" y="2"/>
                    </a:cubicBezTo>
                    <a:cubicBezTo>
                      <a:pt x="62" y="1"/>
                      <a:pt x="63" y="0"/>
                      <a:pt x="64" y="0"/>
                    </a:cubicBezTo>
                    <a:cubicBezTo>
                      <a:pt x="107" y="0"/>
                      <a:pt x="107" y="0"/>
                      <a:pt x="107" y="0"/>
                    </a:cubicBezTo>
                    <a:cubicBezTo>
                      <a:pt x="108" y="0"/>
                      <a:pt x="109" y="1"/>
                      <a:pt x="110" y="2"/>
                    </a:cubicBezTo>
                    <a:cubicBezTo>
                      <a:pt x="111" y="3"/>
                      <a:pt x="111" y="4"/>
                      <a:pt x="111" y="5"/>
                    </a:cubicBezTo>
                    <a:cubicBezTo>
                      <a:pt x="107" y="33"/>
                      <a:pt x="107" y="33"/>
                      <a:pt x="107" y="33"/>
                    </a:cubicBezTo>
                    <a:cubicBezTo>
                      <a:pt x="131" y="33"/>
                      <a:pt x="131" y="33"/>
                      <a:pt x="131" y="33"/>
                    </a:cubicBezTo>
                    <a:cubicBezTo>
                      <a:pt x="127" y="5"/>
                      <a:pt x="127" y="5"/>
                      <a:pt x="127" y="5"/>
                    </a:cubicBezTo>
                    <a:cubicBezTo>
                      <a:pt x="127" y="4"/>
                      <a:pt x="127" y="3"/>
                      <a:pt x="128" y="2"/>
                    </a:cubicBezTo>
                    <a:cubicBezTo>
                      <a:pt x="129" y="1"/>
                      <a:pt x="130" y="0"/>
                      <a:pt x="131" y="0"/>
                    </a:cubicBezTo>
                    <a:cubicBezTo>
                      <a:pt x="164" y="0"/>
                      <a:pt x="164" y="0"/>
                      <a:pt x="164" y="0"/>
                    </a:cubicBezTo>
                    <a:cubicBezTo>
                      <a:pt x="166" y="0"/>
                      <a:pt x="168" y="2"/>
                      <a:pt x="168" y="5"/>
                    </a:cubicBezTo>
                    <a:cubicBezTo>
                      <a:pt x="168" y="27"/>
                      <a:pt x="160" y="48"/>
                      <a:pt x="146" y="64"/>
                    </a:cubicBezTo>
                    <a:cubicBezTo>
                      <a:pt x="145" y="65"/>
                      <a:pt x="144" y="66"/>
                      <a:pt x="143" y="66"/>
                    </a:cubicBezTo>
                    <a:close/>
                    <a:moveTo>
                      <a:pt x="30" y="57"/>
                    </a:moveTo>
                    <a:cubicBezTo>
                      <a:pt x="141" y="57"/>
                      <a:pt x="141" y="57"/>
                      <a:pt x="141" y="57"/>
                    </a:cubicBezTo>
                    <a:cubicBezTo>
                      <a:pt x="152" y="44"/>
                      <a:pt x="159" y="27"/>
                      <a:pt x="159" y="9"/>
                    </a:cubicBezTo>
                    <a:cubicBezTo>
                      <a:pt x="136" y="9"/>
                      <a:pt x="136" y="9"/>
                      <a:pt x="136" y="9"/>
                    </a:cubicBezTo>
                    <a:cubicBezTo>
                      <a:pt x="140" y="37"/>
                      <a:pt x="140" y="37"/>
                      <a:pt x="140" y="37"/>
                    </a:cubicBezTo>
                    <a:cubicBezTo>
                      <a:pt x="140" y="38"/>
                      <a:pt x="140" y="40"/>
                      <a:pt x="139" y="41"/>
                    </a:cubicBezTo>
                    <a:cubicBezTo>
                      <a:pt x="138" y="42"/>
                      <a:pt x="137" y="42"/>
                      <a:pt x="136" y="42"/>
                    </a:cubicBezTo>
                    <a:cubicBezTo>
                      <a:pt x="102" y="42"/>
                      <a:pt x="102" y="42"/>
                      <a:pt x="102" y="42"/>
                    </a:cubicBezTo>
                    <a:cubicBezTo>
                      <a:pt x="101" y="42"/>
                      <a:pt x="100" y="42"/>
                      <a:pt x="99" y="41"/>
                    </a:cubicBezTo>
                    <a:cubicBezTo>
                      <a:pt x="98" y="40"/>
                      <a:pt x="98" y="38"/>
                      <a:pt x="98" y="37"/>
                    </a:cubicBezTo>
                    <a:cubicBezTo>
                      <a:pt x="102" y="9"/>
                      <a:pt x="102" y="9"/>
                      <a:pt x="102" y="9"/>
                    </a:cubicBezTo>
                    <a:cubicBezTo>
                      <a:pt x="69" y="9"/>
                      <a:pt x="69" y="9"/>
                      <a:pt x="69" y="9"/>
                    </a:cubicBezTo>
                    <a:cubicBezTo>
                      <a:pt x="73" y="37"/>
                      <a:pt x="73" y="37"/>
                      <a:pt x="73" y="37"/>
                    </a:cubicBezTo>
                    <a:cubicBezTo>
                      <a:pt x="73" y="38"/>
                      <a:pt x="73" y="40"/>
                      <a:pt x="72" y="41"/>
                    </a:cubicBezTo>
                    <a:cubicBezTo>
                      <a:pt x="71" y="42"/>
                      <a:pt x="70" y="42"/>
                      <a:pt x="69" y="42"/>
                    </a:cubicBezTo>
                    <a:cubicBezTo>
                      <a:pt x="35" y="42"/>
                      <a:pt x="35" y="42"/>
                      <a:pt x="35" y="42"/>
                    </a:cubicBezTo>
                    <a:cubicBezTo>
                      <a:pt x="34" y="42"/>
                      <a:pt x="33" y="42"/>
                      <a:pt x="32" y="41"/>
                    </a:cubicBezTo>
                    <a:cubicBezTo>
                      <a:pt x="31" y="40"/>
                      <a:pt x="31" y="38"/>
                      <a:pt x="31" y="37"/>
                    </a:cubicBezTo>
                    <a:cubicBezTo>
                      <a:pt x="35" y="9"/>
                      <a:pt x="35" y="9"/>
                      <a:pt x="35" y="9"/>
                    </a:cubicBezTo>
                    <a:cubicBezTo>
                      <a:pt x="12" y="9"/>
                      <a:pt x="12" y="9"/>
                      <a:pt x="12" y="9"/>
                    </a:cubicBezTo>
                    <a:cubicBezTo>
                      <a:pt x="12" y="27"/>
                      <a:pt x="19" y="44"/>
                      <a:pt x="30"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46" name="椭圆 245"/>
              <p:cNvSpPr/>
              <p:nvPr/>
            </p:nvSpPr>
            <p:spPr>
              <a:xfrm>
                <a:off x="6093880" y="1114091"/>
                <a:ext cx="161693" cy="1901255"/>
              </a:xfrm>
              <a:prstGeom prst="ellipse">
                <a:avLst/>
              </a:prstGeom>
              <a:solidFill>
                <a:srgbClr val="FFFFFF"/>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nvGrpSpPr>
            <p:cNvPr id="5" name="组合 4"/>
            <p:cNvGrpSpPr/>
            <p:nvPr/>
          </p:nvGrpSpPr>
          <p:grpSpPr>
            <a:xfrm>
              <a:off x="4999477" y="4558430"/>
              <a:ext cx="1330743" cy="1901255"/>
              <a:chOff x="4999477" y="4558430"/>
              <a:chExt cx="1330743" cy="1901255"/>
            </a:xfrm>
          </p:grpSpPr>
          <p:sp>
            <p:nvSpPr>
              <p:cNvPr id="6" name="Freeform 5"/>
              <p:cNvSpPr/>
              <p:nvPr/>
            </p:nvSpPr>
            <p:spPr bwMode="auto">
              <a:xfrm>
                <a:off x="4999477" y="4655830"/>
                <a:ext cx="1175250" cy="1690832"/>
              </a:xfrm>
              <a:custGeom>
                <a:avLst/>
                <a:gdLst>
                  <a:gd name="T0" fmla="*/ 519 w 719"/>
                  <a:gd name="T1" fmla="*/ 1038 h 1038"/>
                  <a:gd name="T2" fmla="*/ 719 w 719"/>
                  <a:gd name="T3" fmla="*/ 998 h 1038"/>
                  <a:gd name="T4" fmla="*/ 719 w 719"/>
                  <a:gd name="T5" fmla="*/ 40 h 1038"/>
                  <a:gd name="T6" fmla="*/ 519 w 719"/>
                  <a:gd name="T7" fmla="*/ 0 h 1038"/>
                  <a:gd name="T8" fmla="*/ 0 w 719"/>
                  <a:gd name="T9" fmla="*/ 519 h 1038"/>
                  <a:gd name="T10" fmla="*/ 519 w 719"/>
                  <a:gd name="T11" fmla="*/ 1038 h 1038"/>
                </a:gdLst>
                <a:ahLst/>
                <a:cxnLst>
                  <a:cxn ang="0">
                    <a:pos x="T0" y="T1"/>
                  </a:cxn>
                  <a:cxn ang="0">
                    <a:pos x="T2" y="T3"/>
                  </a:cxn>
                  <a:cxn ang="0">
                    <a:pos x="T4" y="T5"/>
                  </a:cxn>
                  <a:cxn ang="0">
                    <a:pos x="T6" y="T7"/>
                  </a:cxn>
                  <a:cxn ang="0">
                    <a:pos x="T8" y="T9"/>
                  </a:cxn>
                  <a:cxn ang="0">
                    <a:pos x="T10" y="T11"/>
                  </a:cxn>
                </a:cxnLst>
                <a:rect l="0" t="0" r="r" b="b"/>
                <a:pathLst>
                  <a:path w="719" h="1038">
                    <a:moveTo>
                      <a:pt x="519" y="1038"/>
                    </a:moveTo>
                    <a:cubicBezTo>
                      <a:pt x="590" y="1038"/>
                      <a:pt x="658" y="1024"/>
                      <a:pt x="719" y="998"/>
                    </a:cubicBezTo>
                    <a:cubicBezTo>
                      <a:pt x="719" y="40"/>
                      <a:pt x="719" y="40"/>
                      <a:pt x="719" y="40"/>
                    </a:cubicBezTo>
                    <a:cubicBezTo>
                      <a:pt x="658" y="14"/>
                      <a:pt x="590" y="0"/>
                      <a:pt x="519" y="0"/>
                    </a:cubicBezTo>
                    <a:cubicBezTo>
                      <a:pt x="232" y="0"/>
                      <a:pt x="0" y="232"/>
                      <a:pt x="0" y="519"/>
                    </a:cubicBezTo>
                    <a:cubicBezTo>
                      <a:pt x="0" y="806"/>
                      <a:pt x="232" y="1038"/>
                      <a:pt x="519" y="1038"/>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7" name="Freeform 11"/>
              <p:cNvSpPr/>
              <p:nvPr/>
            </p:nvSpPr>
            <p:spPr bwMode="auto">
              <a:xfrm>
                <a:off x="5145298" y="4808595"/>
                <a:ext cx="1029429" cy="1402662"/>
              </a:xfrm>
              <a:custGeom>
                <a:avLst/>
                <a:gdLst>
                  <a:gd name="T0" fmla="*/ 430 w 630"/>
                  <a:gd name="T1" fmla="*/ 861 h 861"/>
                  <a:gd name="T2" fmla="*/ 630 w 630"/>
                  <a:gd name="T3" fmla="*/ 812 h 861"/>
                  <a:gd name="T4" fmla="*/ 630 w 630"/>
                  <a:gd name="T5" fmla="*/ 49 h 861"/>
                  <a:gd name="T6" fmla="*/ 430 w 630"/>
                  <a:gd name="T7" fmla="*/ 0 h 861"/>
                  <a:gd name="T8" fmla="*/ 0 w 630"/>
                  <a:gd name="T9" fmla="*/ 430 h 861"/>
                  <a:gd name="T10" fmla="*/ 430 w 630"/>
                  <a:gd name="T11" fmla="*/ 861 h 861"/>
                </a:gdLst>
                <a:ahLst/>
                <a:cxnLst>
                  <a:cxn ang="0">
                    <a:pos x="T0" y="T1"/>
                  </a:cxn>
                  <a:cxn ang="0">
                    <a:pos x="T2" y="T3"/>
                  </a:cxn>
                  <a:cxn ang="0">
                    <a:pos x="T4" y="T5"/>
                  </a:cxn>
                  <a:cxn ang="0">
                    <a:pos x="T6" y="T7"/>
                  </a:cxn>
                  <a:cxn ang="0">
                    <a:pos x="T8" y="T9"/>
                  </a:cxn>
                  <a:cxn ang="0">
                    <a:pos x="T10" y="T11"/>
                  </a:cxn>
                </a:cxnLst>
                <a:rect l="0" t="0" r="r" b="b"/>
                <a:pathLst>
                  <a:path w="630" h="861">
                    <a:moveTo>
                      <a:pt x="430" y="861"/>
                    </a:moveTo>
                    <a:cubicBezTo>
                      <a:pt x="503" y="861"/>
                      <a:pt x="571" y="843"/>
                      <a:pt x="630" y="812"/>
                    </a:cubicBezTo>
                    <a:cubicBezTo>
                      <a:pt x="630" y="49"/>
                      <a:pt x="630" y="49"/>
                      <a:pt x="630" y="49"/>
                    </a:cubicBezTo>
                    <a:cubicBezTo>
                      <a:pt x="571" y="18"/>
                      <a:pt x="503" y="0"/>
                      <a:pt x="430" y="0"/>
                    </a:cubicBezTo>
                    <a:cubicBezTo>
                      <a:pt x="192" y="0"/>
                      <a:pt x="0" y="193"/>
                      <a:pt x="0" y="430"/>
                    </a:cubicBezTo>
                    <a:cubicBezTo>
                      <a:pt x="0" y="668"/>
                      <a:pt x="192" y="861"/>
                      <a:pt x="430" y="861"/>
                    </a:cubicBezTo>
                    <a:close/>
                  </a:path>
                </a:pathLst>
              </a:custGeom>
              <a:solidFill>
                <a:srgbClr val="76C3C0"/>
              </a:solidFill>
              <a:ln>
                <a:noFill/>
              </a:ln>
              <a:effectLst>
                <a:outerShdw blurRad="50800" dist="38100" dir="10800000" algn="r" rotWithShape="0">
                  <a:prstClr val="black">
                    <a:alpha val="40000"/>
                  </a:prstClr>
                </a:outerShdw>
              </a:effec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8" name="Freeform 18"/>
              <p:cNvSpPr>
                <a:spLocks noEditPoints="1"/>
              </p:cNvSpPr>
              <p:nvPr/>
            </p:nvSpPr>
            <p:spPr bwMode="auto">
              <a:xfrm>
                <a:off x="5450828" y="5207867"/>
                <a:ext cx="624948" cy="602381"/>
              </a:xfrm>
              <a:custGeom>
                <a:avLst/>
                <a:gdLst>
                  <a:gd name="T0" fmla="*/ 172 w 383"/>
                  <a:gd name="T1" fmla="*/ 329 h 370"/>
                  <a:gd name="T2" fmla="*/ 204 w 383"/>
                  <a:gd name="T3" fmla="*/ 361 h 370"/>
                  <a:gd name="T4" fmla="*/ 236 w 383"/>
                  <a:gd name="T5" fmla="*/ 329 h 370"/>
                  <a:gd name="T6" fmla="*/ 151 w 383"/>
                  <a:gd name="T7" fmla="*/ 322 h 370"/>
                  <a:gd name="T8" fmla="*/ 41 w 383"/>
                  <a:gd name="T9" fmla="*/ 322 h 370"/>
                  <a:gd name="T10" fmla="*/ 45 w 383"/>
                  <a:gd name="T11" fmla="*/ 234 h 370"/>
                  <a:gd name="T12" fmla="*/ 123 w 383"/>
                  <a:gd name="T13" fmla="*/ 180 h 370"/>
                  <a:gd name="T14" fmla="*/ 138 w 383"/>
                  <a:gd name="T15" fmla="*/ 102 h 370"/>
                  <a:gd name="T16" fmla="*/ 160 w 383"/>
                  <a:gd name="T17" fmla="*/ 46 h 370"/>
                  <a:gd name="T18" fmla="*/ 238 w 383"/>
                  <a:gd name="T19" fmla="*/ 46 h 370"/>
                  <a:gd name="T20" fmla="*/ 257 w 383"/>
                  <a:gd name="T21" fmla="*/ 80 h 370"/>
                  <a:gd name="T22" fmla="*/ 349 w 383"/>
                  <a:gd name="T23" fmla="*/ 81 h 370"/>
                  <a:gd name="T24" fmla="*/ 265 w 383"/>
                  <a:gd name="T25" fmla="*/ 149 h 370"/>
                  <a:gd name="T26" fmla="*/ 257 w 383"/>
                  <a:gd name="T27" fmla="*/ 176 h 370"/>
                  <a:gd name="T28" fmla="*/ 289 w 383"/>
                  <a:gd name="T29" fmla="*/ 303 h 370"/>
                  <a:gd name="T30" fmla="*/ 236 w 383"/>
                  <a:gd name="T31" fmla="*/ 308 h 370"/>
                  <a:gd name="T32" fmla="*/ 212 w 383"/>
                  <a:gd name="T33" fmla="*/ 268 h 370"/>
                  <a:gd name="T34" fmla="*/ 151 w 383"/>
                  <a:gd name="T35" fmla="*/ 322 h 370"/>
                  <a:gd name="T36" fmla="*/ 182 w 383"/>
                  <a:gd name="T37" fmla="*/ 279 h 370"/>
                  <a:gd name="T38" fmla="*/ 148 w 383"/>
                  <a:gd name="T39" fmla="*/ 245 h 370"/>
                  <a:gd name="T40" fmla="*/ 121 w 383"/>
                  <a:gd name="T41" fmla="*/ 220 h 370"/>
                  <a:gd name="T42" fmla="*/ 51 w 383"/>
                  <a:gd name="T43" fmla="*/ 241 h 370"/>
                  <a:gd name="T44" fmla="*/ 44 w 383"/>
                  <a:gd name="T45" fmla="*/ 243 h 370"/>
                  <a:gd name="T46" fmla="*/ 42 w 383"/>
                  <a:gd name="T47" fmla="*/ 313 h 370"/>
                  <a:gd name="T48" fmla="*/ 267 w 383"/>
                  <a:gd name="T49" fmla="*/ 184 h 370"/>
                  <a:gd name="T50" fmla="*/ 166 w 383"/>
                  <a:gd name="T51" fmla="*/ 241 h 370"/>
                  <a:gd name="T52" fmla="*/ 212 w 383"/>
                  <a:gd name="T53" fmla="*/ 259 h 370"/>
                  <a:gd name="T54" fmla="*/ 236 w 383"/>
                  <a:gd name="T55" fmla="*/ 176 h 370"/>
                  <a:gd name="T56" fmla="*/ 232 w 383"/>
                  <a:gd name="T57" fmla="*/ 114 h 370"/>
                  <a:gd name="T58" fmla="*/ 233 w 383"/>
                  <a:gd name="T59" fmla="*/ 54 h 370"/>
                  <a:gd name="T60" fmla="*/ 146 w 383"/>
                  <a:gd name="T61" fmla="*/ 102 h 370"/>
                  <a:gd name="T62" fmla="*/ 166 w 383"/>
                  <a:gd name="T63" fmla="*/ 180 h 370"/>
                  <a:gd name="T64" fmla="*/ 157 w 383"/>
                  <a:gd name="T65" fmla="*/ 238 h 370"/>
                  <a:gd name="T66" fmla="*/ 127 w 383"/>
                  <a:gd name="T67" fmla="*/ 214 h 370"/>
                  <a:gd name="T68" fmla="*/ 351 w 383"/>
                  <a:gd name="T69" fmla="*/ 141 h 370"/>
                  <a:gd name="T70" fmla="*/ 347 w 383"/>
                  <a:gd name="T71" fmla="*/ 89 h 370"/>
                  <a:gd name="T72" fmla="*/ 274 w 383"/>
                  <a:gd name="T73" fmla="*/ 85 h 370"/>
                  <a:gd name="T74" fmla="*/ 257 w 383"/>
                  <a:gd name="T75" fmla="*/ 90 h 370"/>
                  <a:gd name="T76" fmla="*/ 266 w 383"/>
                  <a:gd name="T77" fmla="*/ 141 h 370"/>
                  <a:gd name="T78" fmla="*/ 227 w 383"/>
                  <a:gd name="T79" fmla="*/ 47 h 370"/>
                  <a:gd name="T80" fmla="*/ 297 w 383"/>
                  <a:gd name="T81" fmla="*/ 284 h 370"/>
                  <a:gd name="T82" fmla="*/ 289 w 383"/>
                  <a:gd name="T83" fmla="*/ 212 h 370"/>
                  <a:gd name="T84" fmla="*/ 297 w 383"/>
                  <a:gd name="T85" fmla="*/ 284 h 370"/>
                  <a:gd name="T86" fmla="*/ 173 w 383"/>
                  <a:gd name="T87" fmla="*/ 122 h 370"/>
                  <a:gd name="T88" fmla="*/ 199 w 383"/>
                  <a:gd name="T89" fmla="*/ 148 h 370"/>
                  <a:gd name="T90" fmla="*/ 199 w 383"/>
                  <a:gd name="T91" fmla="*/ 139 h 370"/>
                  <a:gd name="T92" fmla="*/ 128 w 383"/>
                  <a:gd name="T93" fmla="*/ 139 h 370"/>
                  <a:gd name="T94" fmla="*/ 145 w 383"/>
                  <a:gd name="T95" fmla="*/ 31 h 370"/>
                  <a:gd name="T96" fmla="*/ 130 w 383"/>
                  <a:gd name="T97" fmla="*/ 96 h 370"/>
                  <a:gd name="T98" fmla="*/ 128 w 383"/>
                  <a:gd name="T99" fmla="*/ 139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3" h="370">
                    <a:moveTo>
                      <a:pt x="204" y="370"/>
                    </a:moveTo>
                    <a:cubicBezTo>
                      <a:pt x="204" y="370"/>
                      <a:pt x="202" y="370"/>
                      <a:pt x="202" y="370"/>
                    </a:cubicBezTo>
                    <a:cubicBezTo>
                      <a:pt x="201" y="369"/>
                      <a:pt x="178" y="355"/>
                      <a:pt x="172" y="329"/>
                    </a:cubicBezTo>
                    <a:cubicBezTo>
                      <a:pt x="172" y="327"/>
                      <a:pt x="173" y="325"/>
                      <a:pt x="176" y="324"/>
                    </a:cubicBezTo>
                    <a:cubicBezTo>
                      <a:pt x="178" y="324"/>
                      <a:pt x="180" y="325"/>
                      <a:pt x="181" y="328"/>
                    </a:cubicBezTo>
                    <a:cubicBezTo>
                      <a:pt x="185" y="345"/>
                      <a:pt x="199" y="357"/>
                      <a:pt x="204" y="361"/>
                    </a:cubicBezTo>
                    <a:cubicBezTo>
                      <a:pt x="209" y="357"/>
                      <a:pt x="224" y="345"/>
                      <a:pt x="228" y="328"/>
                    </a:cubicBezTo>
                    <a:cubicBezTo>
                      <a:pt x="228" y="325"/>
                      <a:pt x="230" y="324"/>
                      <a:pt x="233" y="324"/>
                    </a:cubicBezTo>
                    <a:cubicBezTo>
                      <a:pt x="235" y="325"/>
                      <a:pt x="236" y="327"/>
                      <a:pt x="236" y="329"/>
                    </a:cubicBezTo>
                    <a:cubicBezTo>
                      <a:pt x="230" y="355"/>
                      <a:pt x="208" y="369"/>
                      <a:pt x="207" y="370"/>
                    </a:cubicBezTo>
                    <a:cubicBezTo>
                      <a:pt x="206" y="370"/>
                      <a:pt x="205" y="370"/>
                      <a:pt x="204" y="370"/>
                    </a:cubicBezTo>
                    <a:close/>
                    <a:moveTo>
                      <a:pt x="151" y="322"/>
                    </a:moveTo>
                    <a:cubicBezTo>
                      <a:pt x="96" y="322"/>
                      <a:pt x="96" y="322"/>
                      <a:pt x="96" y="322"/>
                    </a:cubicBezTo>
                    <a:cubicBezTo>
                      <a:pt x="61" y="322"/>
                      <a:pt x="47" y="322"/>
                      <a:pt x="41" y="321"/>
                    </a:cubicBezTo>
                    <a:cubicBezTo>
                      <a:pt x="41" y="322"/>
                      <a:pt x="41" y="322"/>
                      <a:pt x="41" y="322"/>
                    </a:cubicBezTo>
                    <a:cubicBezTo>
                      <a:pt x="18" y="321"/>
                      <a:pt x="0" y="301"/>
                      <a:pt x="0" y="278"/>
                    </a:cubicBezTo>
                    <a:cubicBezTo>
                      <a:pt x="0" y="254"/>
                      <a:pt x="20" y="234"/>
                      <a:pt x="44" y="234"/>
                    </a:cubicBezTo>
                    <a:cubicBezTo>
                      <a:pt x="44" y="234"/>
                      <a:pt x="45" y="234"/>
                      <a:pt x="45" y="234"/>
                    </a:cubicBezTo>
                    <a:cubicBezTo>
                      <a:pt x="56" y="216"/>
                      <a:pt x="75" y="205"/>
                      <a:pt x="96" y="205"/>
                    </a:cubicBezTo>
                    <a:cubicBezTo>
                      <a:pt x="104" y="205"/>
                      <a:pt x="112" y="207"/>
                      <a:pt x="119" y="210"/>
                    </a:cubicBezTo>
                    <a:cubicBezTo>
                      <a:pt x="123" y="180"/>
                      <a:pt x="123" y="180"/>
                      <a:pt x="123" y="180"/>
                    </a:cubicBezTo>
                    <a:cubicBezTo>
                      <a:pt x="123" y="177"/>
                      <a:pt x="125" y="176"/>
                      <a:pt x="127" y="176"/>
                    </a:cubicBezTo>
                    <a:cubicBezTo>
                      <a:pt x="141" y="176"/>
                      <a:pt x="141" y="176"/>
                      <a:pt x="141" y="176"/>
                    </a:cubicBezTo>
                    <a:cubicBezTo>
                      <a:pt x="138" y="102"/>
                      <a:pt x="138" y="102"/>
                      <a:pt x="138" y="102"/>
                    </a:cubicBezTo>
                    <a:cubicBezTo>
                      <a:pt x="138" y="84"/>
                      <a:pt x="144" y="66"/>
                      <a:pt x="156" y="51"/>
                    </a:cubicBezTo>
                    <a:cubicBezTo>
                      <a:pt x="159" y="47"/>
                      <a:pt x="159" y="47"/>
                      <a:pt x="159" y="47"/>
                    </a:cubicBezTo>
                    <a:cubicBezTo>
                      <a:pt x="159" y="47"/>
                      <a:pt x="160" y="47"/>
                      <a:pt x="160" y="46"/>
                    </a:cubicBezTo>
                    <a:cubicBezTo>
                      <a:pt x="196" y="2"/>
                      <a:pt x="196" y="2"/>
                      <a:pt x="196" y="2"/>
                    </a:cubicBezTo>
                    <a:cubicBezTo>
                      <a:pt x="197" y="0"/>
                      <a:pt x="201" y="0"/>
                      <a:pt x="202" y="2"/>
                    </a:cubicBezTo>
                    <a:cubicBezTo>
                      <a:pt x="238" y="46"/>
                      <a:pt x="238" y="46"/>
                      <a:pt x="238" y="46"/>
                    </a:cubicBezTo>
                    <a:cubicBezTo>
                      <a:pt x="238" y="46"/>
                      <a:pt x="238" y="46"/>
                      <a:pt x="238" y="46"/>
                    </a:cubicBezTo>
                    <a:cubicBezTo>
                      <a:pt x="242" y="51"/>
                      <a:pt x="242" y="51"/>
                      <a:pt x="242" y="51"/>
                    </a:cubicBezTo>
                    <a:cubicBezTo>
                      <a:pt x="249" y="60"/>
                      <a:pt x="254" y="70"/>
                      <a:pt x="257" y="80"/>
                    </a:cubicBezTo>
                    <a:cubicBezTo>
                      <a:pt x="260" y="79"/>
                      <a:pt x="264" y="78"/>
                      <a:pt x="268" y="79"/>
                    </a:cubicBezTo>
                    <a:cubicBezTo>
                      <a:pt x="276" y="65"/>
                      <a:pt x="291" y="56"/>
                      <a:pt x="308" y="56"/>
                    </a:cubicBezTo>
                    <a:cubicBezTo>
                      <a:pt x="325" y="56"/>
                      <a:pt x="341" y="65"/>
                      <a:pt x="349" y="81"/>
                    </a:cubicBezTo>
                    <a:cubicBezTo>
                      <a:pt x="368" y="81"/>
                      <a:pt x="383" y="96"/>
                      <a:pt x="383" y="115"/>
                    </a:cubicBezTo>
                    <a:cubicBezTo>
                      <a:pt x="383" y="133"/>
                      <a:pt x="369" y="148"/>
                      <a:pt x="351" y="150"/>
                    </a:cubicBezTo>
                    <a:cubicBezTo>
                      <a:pt x="293" y="150"/>
                      <a:pt x="272" y="150"/>
                      <a:pt x="265" y="149"/>
                    </a:cubicBezTo>
                    <a:cubicBezTo>
                      <a:pt x="265" y="150"/>
                      <a:pt x="265" y="150"/>
                      <a:pt x="265" y="150"/>
                    </a:cubicBezTo>
                    <a:cubicBezTo>
                      <a:pt x="263" y="149"/>
                      <a:pt x="260" y="149"/>
                      <a:pt x="258" y="148"/>
                    </a:cubicBezTo>
                    <a:cubicBezTo>
                      <a:pt x="257" y="176"/>
                      <a:pt x="257" y="176"/>
                      <a:pt x="257" y="176"/>
                    </a:cubicBezTo>
                    <a:cubicBezTo>
                      <a:pt x="271" y="176"/>
                      <a:pt x="271" y="176"/>
                      <a:pt x="271" y="176"/>
                    </a:cubicBezTo>
                    <a:cubicBezTo>
                      <a:pt x="273" y="176"/>
                      <a:pt x="275" y="177"/>
                      <a:pt x="275" y="180"/>
                    </a:cubicBezTo>
                    <a:cubicBezTo>
                      <a:pt x="289" y="303"/>
                      <a:pt x="289" y="303"/>
                      <a:pt x="289" y="303"/>
                    </a:cubicBezTo>
                    <a:cubicBezTo>
                      <a:pt x="289" y="304"/>
                      <a:pt x="289" y="305"/>
                      <a:pt x="288" y="306"/>
                    </a:cubicBezTo>
                    <a:cubicBezTo>
                      <a:pt x="287" y="307"/>
                      <a:pt x="286" y="308"/>
                      <a:pt x="285" y="308"/>
                    </a:cubicBezTo>
                    <a:cubicBezTo>
                      <a:pt x="236" y="308"/>
                      <a:pt x="236" y="308"/>
                      <a:pt x="236" y="308"/>
                    </a:cubicBezTo>
                    <a:cubicBezTo>
                      <a:pt x="234" y="308"/>
                      <a:pt x="232" y="306"/>
                      <a:pt x="232" y="303"/>
                    </a:cubicBezTo>
                    <a:cubicBezTo>
                      <a:pt x="232" y="263"/>
                      <a:pt x="232" y="263"/>
                      <a:pt x="232" y="263"/>
                    </a:cubicBezTo>
                    <a:cubicBezTo>
                      <a:pt x="226" y="266"/>
                      <a:pt x="219" y="268"/>
                      <a:pt x="212" y="268"/>
                    </a:cubicBezTo>
                    <a:cubicBezTo>
                      <a:pt x="189" y="268"/>
                      <a:pt x="189" y="268"/>
                      <a:pt x="189" y="268"/>
                    </a:cubicBezTo>
                    <a:cubicBezTo>
                      <a:pt x="190" y="272"/>
                      <a:pt x="191" y="275"/>
                      <a:pt x="191" y="279"/>
                    </a:cubicBezTo>
                    <a:cubicBezTo>
                      <a:pt x="191" y="302"/>
                      <a:pt x="173" y="321"/>
                      <a:pt x="151" y="322"/>
                    </a:cubicBezTo>
                    <a:close/>
                    <a:moveTo>
                      <a:pt x="42" y="313"/>
                    </a:moveTo>
                    <a:cubicBezTo>
                      <a:pt x="46" y="314"/>
                      <a:pt x="109" y="314"/>
                      <a:pt x="150" y="314"/>
                    </a:cubicBezTo>
                    <a:cubicBezTo>
                      <a:pt x="168" y="312"/>
                      <a:pt x="182" y="297"/>
                      <a:pt x="182" y="279"/>
                    </a:cubicBezTo>
                    <a:cubicBezTo>
                      <a:pt x="182" y="265"/>
                      <a:pt x="173" y="253"/>
                      <a:pt x="161" y="247"/>
                    </a:cubicBezTo>
                    <a:cubicBezTo>
                      <a:pt x="160" y="247"/>
                      <a:pt x="160" y="247"/>
                      <a:pt x="160" y="247"/>
                    </a:cubicBezTo>
                    <a:cubicBezTo>
                      <a:pt x="156" y="246"/>
                      <a:pt x="152" y="245"/>
                      <a:pt x="148" y="245"/>
                    </a:cubicBezTo>
                    <a:cubicBezTo>
                      <a:pt x="148" y="245"/>
                      <a:pt x="146" y="245"/>
                      <a:pt x="146" y="245"/>
                    </a:cubicBezTo>
                    <a:cubicBezTo>
                      <a:pt x="144" y="245"/>
                      <a:pt x="142" y="244"/>
                      <a:pt x="141" y="243"/>
                    </a:cubicBezTo>
                    <a:cubicBezTo>
                      <a:pt x="137" y="233"/>
                      <a:pt x="130" y="225"/>
                      <a:pt x="121" y="220"/>
                    </a:cubicBezTo>
                    <a:cubicBezTo>
                      <a:pt x="121" y="220"/>
                      <a:pt x="121" y="220"/>
                      <a:pt x="121" y="220"/>
                    </a:cubicBezTo>
                    <a:cubicBezTo>
                      <a:pt x="113" y="216"/>
                      <a:pt x="105" y="214"/>
                      <a:pt x="96" y="214"/>
                    </a:cubicBezTo>
                    <a:cubicBezTo>
                      <a:pt x="77" y="214"/>
                      <a:pt x="60" y="224"/>
                      <a:pt x="51" y="241"/>
                    </a:cubicBezTo>
                    <a:cubicBezTo>
                      <a:pt x="51" y="243"/>
                      <a:pt x="49" y="244"/>
                      <a:pt x="47" y="243"/>
                    </a:cubicBezTo>
                    <a:cubicBezTo>
                      <a:pt x="46" y="243"/>
                      <a:pt x="46" y="243"/>
                      <a:pt x="46" y="243"/>
                    </a:cubicBezTo>
                    <a:cubicBezTo>
                      <a:pt x="45" y="243"/>
                      <a:pt x="45" y="243"/>
                      <a:pt x="44" y="243"/>
                    </a:cubicBezTo>
                    <a:cubicBezTo>
                      <a:pt x="25" y="243"/>
                      <a:pt x="9" y="259"/>
                      <a:pt x="9" y="278"/>
                    </a:cubicBezTo>
                    <a:cubicBezTo>
                      <a:pt x="9" y="297"/>
                      <a:pt x="23" y="312"/>
                      <a:pt x="42" y="313"/>
                    </a:cubicBezTo>
                    <a:cubicBezTo>
                      <a:pt x="42" y="313"/>
                      <a:pt x="42" y="313"/>
                      <a:pt x="42" y="313"/>
                    </a:cubicBezTo>
                    <a:close/>
                    <a:moveTo>
                      <a:pt x="240" y="299"/>
                    </a:moveTo>
                    <a:cubicBezTo>
                      <a:pt x="280" y="299"/>
                      <a:pt x="280" y="299"/>
                      <a:pt x="280" y="299"/>
                    </a:cubicBezTo>
                    <a:cubicBezTo>
                      <a:pt x="267" y="184"/>
                      <a:pt x="267" y="184"/>
                      <a:pt x="267" y="184"/>
                    </a:cubicBezTo>
                    <a:cubicBezTo>
                      <a:pt x="240" y="184"/>
                      <a:pt x="240" y="184"/>
                      <a:pt x="240" y="184"/>
                    </a:cubicBezTo>
                    <a:lnTo>
                      <a:pt x="240" y="299"/>
                    </a:lnTo>
                    <a:close/>
                    <a:moveTo>
                      <a:pt x="166" y="241"/>
                    </a:moveTo>
                    <a:cubicBezTo>
                      <a:pt x="174" y="244"/>
                      <a:pt x="181" y="251"/>
                      <a:pt x="186" y="259"/>
                    </a:cubicBezTo>
                    <a:cubicBezTo>
                      <a:pt x="186" y="259"/>
                      <a:pt x="186" y="259"/>
                      <a:pt x="186" y="259"/>
                    </a:cubicBezTo>
                    <a:cubicBezTo>
                      <a:pt x="212" y="259"/>
                      <a:pt x="212" y="259"/>
                      <a:pt x="212" y="259"/>
                    </a:cubicBezTo>
                    <a:cubicBezTo>
                      <a:pt x="219" y="259"/>
                      <a:pt x="226" y="257"/>
                      <a:pt x="232" y="253"/>
                    </a:cubicBezTo>
                    <a:cubicBezTo>
                      <a:pt x="232" y="180"/>
                      <a:pt x="232" y="180"/>
                      <a:pt x="232" y="180"/>
                    </a:cubicBezTo>
                    <a:cubicBezTo>
                      <a:pt x="232" y="178"/>
                      <a:pt x="234" y="176"/>
                      <a:pt x="236" y="176"/>
                    </a:cubicBezTo>
                    <a:cubicBezTo>
                      <a:pt x="248" y="176"/>
                      <a:pt x="248" y="176"/>
                      <a:pt x="248" y="176"/>
                    </a:cubicBezTo>
                    <a:cubicBezTo>
                      <a:pt x="250" y="145"/>
                      <a:pt x="250" y="145"/>
                      <a:pt x="250" y="145"/>
                    </a:cubicBezTo>
                    <a:cubicBezTo>
                      <a:pt x="239" y="139"/>
                      <a:pt x="232" y="127"/>
                      <a:pt x="232" y="114"/>
                    </a:cubicBezTo>
                    <a:cubicBezTo>
                      <a:pt x="232" y="101"/>
                      <a:pt x="239" y="90"/>
                      <a:pt x="249" y="84"/>
                    </a:cubicBezTo>
                    <a:cubicBezTo>
                      <a:pt x="247" y="74"/>
                      <a:pt x="242" y="65"/>
                      <a:pt x="235" y="57"/>
                    </a:cubicBezTo>
                    <a:cubicBezTo>
                      <a:pt x="233" y="54"/>
                      <a:pt x="233" y="54"/>
                      <a:pt x="233" y="54"/>
                    </a:cubicBezTo>
                    <a:cubicBezTo>
                      <a:pt x="212" y="60"/>
                      <a:pt x="186" y="60"/>
                      <a:pt x="164" y="54"/>
                    </a:cubicBezTo>
                    <a:cubicBezTo>
                      <a:pt x="163" y="57"/>
                      <a:pt x="163" y="57"/>
                      <a:pt x="163" y="57"/>
                    </a:cubicBezTo>
                    <a:cubicBezTo>
                      <a:pt x="152" y="69"/>
                      <a:pt x="146" y="86"/>
                      <a:pt x="146" y="102"/>
                    </a:cubicBezTo>
                    <a:cubicBezTo>
                      <a:pt x="150" y="176"/>
                      <a:pt x="150" y="176"/>
                      <a:pt x="150" y="176"/>
                    </a:cubicBezTo>
                    <a:cubicBezTo>
                      <a:pt x="162" y="176"/>
                      <a:pt x="162" y="176"/>
                      <a:pt x="162" y="176"/>
                    </a:cubicBezTo>
                    <a:cubicBezTo>
                      <a:pt x="164" y="176"/>
                      <a:pt x="166" y="178"/>
                      <a:pt x="166" y="180"/>
                    </a:cubicBezTo>
                    <a:lnTo>
                      <a:pt x="166" y="241"/>
                    </a:lnTo>
                    <a:close/>
                    <a:moveTo>
                      <a:pt x="148" y="236"/>
                    </a:moveTo>
                    <a:cubicBezTo>
                      <a:pt x="151" y="236"/>
                      <a:pt x="154" y="237"/>
                      <a:pt x="157" y="238"/>
                    </a:cubicBezTo>
                    <a:cubicBezTo>
                      <a:pt x="157" y="184"/>
                      <a:pt x="157" y="184"/>
                      <a:pt x="157" y="184"/>
                    </a:cubicBezTo>
                    <a:cubicBezTo>
                      <a:pt x="131" y="184"/>
                      <a:pt x="131" y="184"/>
                      <a:pt x="131" y="184"/>
                    </a:cubicBezTo>
                    <a:cubicBezTo>
                      <a:pt x="127" y="214"/>
                      <a:pt x="127" y="214"/>
                      <a:pt x="127" y="214"/>
                    </a:cubicBezTo>
                    <a:cubicBezTo>
                      <a:pt x="136" y="220"/>
                      <a:pt x="143" y="227"/>
                      <a:pt x="148" y="236"/>
                    </a:cubicBezTo>
                    <a:close/>
                    <a:moveTo>
                      <a:pt x="266" y="141"/>
                    </a:moveTo>
                    <a:cubicBezTo>
                      <a:pt x="269" y="141"/>
                      <a:pt x="318" y="141"/>
                      <a:pt x="351" y="141"/>
                    </a:cubicBezTo>
                    <a:cubicBezTo>
                      <a:pt x="364" y="140"/>
                      <a:pt x="375" y="129"/>
                      <a:pt x="375" y="115"/>
                    </a:cubicBezTo>
                    <a:cubicBezTo>
                      <a:pt x="375" y="101"/>
                      <a:pt x="363" y="89"/>
                      <a:pt x="349" y="89"/>
                    </a:cubicBezTo>
                    <a:cubicBezTo>
                      <a:pt x="349" y="89"/>
                      <a:pt x="347" y="89"/>
                      <a:pt x="347" y="89"/>
                    </a:cubicBezTo>
                    <a:cubicBezTo>
                      <a:pt x="345" y="89"/>
                      <a:pt x="344" y="88"/>
                      <a:pt x="343" y="87"/>
                    </a:cubicBezTo>
                    <a:cubicBezTo>
                      <a:pt x="337" y="73"/>
                      <a:pt x="323" y="64"/>
                      <a:pt x="308" y="64"/>
                    </a:cubicBezTo>
                    <a:cubicBezTo>
                      <a:pt x="293" y="64"/>
                      <a:pt x="280" y="72"/>
                      <a:pt x="274" y="85"/>
                    </a:cubicBezTo>
                    <a:cubicBezTo>
                      <a:pt x="273" y="87"/>
                      <a:pt x="271" y="88"/>
                      <a:pt x="270" y="88"/>
                    </a:cubicBezTo>
                    <a:cubicBezTo>
                      <a:pt x="269" y="88"/>
                      <a:pt x="268" y="88"/>
                      <a:pt x="268" y="88"/>
                    </a:cubicBezTo>
                    <a:cubicBezTo>
                      <a:pt x="264" y="87"/>
                      <a:pt x="260" y="88"/>
                      <a:pt x="257" y="90"/>
                    </a:cubicBezTo>
                    <a:cubicBezTo>
                      <a:pt x="256" y="90"/>
                      <a:pt x="256" y="90"/>
                      <a:pt x="255" y="90"/>
                    </a:cubicBezTo>
                    <a:cubicBezTo>
                      <a:pt x="246" y="95"/>
                      <a:pt x="240" y="104"/>
                      <a:pt x="240" y="114"/>
                    </a:cubicBezTo>
                    <a:cubicBezTo>
                      <a:pt x="240" y="128"/>
                      <a:pt x="251" y="140"/>
                      <a:pt x="266" y="141"/>
                    </a:cubicBezTo>
                    <a:cubicBezTo>
                      <a:pt x="266" y="141"/>
                      <a:pt x="266" y="141"/>
                      <a:pt x="266" y="141"/>
                    </a:cubicBezTo>
                    <a:close/>
                    <a:moveTo>
                      <a:pt x="170" y="47"/>
                    </a:moveTo>
                    <a:cubicBezTo>
                      <a:pt x="188" y="51"/>
                      <a:pt x="210" y="51"/>
                      <a:pt x="227" y="47"/>
                    </a:cubicBezTo>
                    <a:cubicBezTo>
                      <a:pt x="199" y="12"/>
                      <a:pt x="199" y="12"/>
                      <a:pt x="199" y="12"/>
                    </a:cubicBezTo>
                    <a:lnTo>
                      <a:pt x="170" y="47"/>
                    </a:lnTo>
                    <a:close/>
                    <a:moveTo>
                      <a:pt x="297" y="284"/>
                    </a:moveTo>
                    <a:cubicBezTo>
                      <a:pt x="295" y="284"/>
                      <a:pt x="293" y="282"/>
                      <a:pt x="292" y="280"/>
                    </a:cubicBezTo>
                    <a:cubicBezTo>
                      <a:pt x="286" y="217"/>
                      <a:pt x="286" y="217"/>
                      <a:pt x="286" y="217"/>
                    </a:cubicBezTo>
                    <a:cubicBezTo>
                      <a:pt x="285" y="215"/>
                      <a:pt x="287" y="213"/>
                      <a:pt x="289" y="212"/>
                    </a:cubicBezTo>
                    <a:cubicBezTo>
                      <a:pt x="292" y="212"/>
                      <a:pt x="294" y="214"/>
                      <a:pt x="294" y="216"/>
                    </a:cubicBezTo>
                    <a:cubicBezTo>
                      <a:pt x="301" y="279"/>
                      <a:pt x="301" y="279"/>
                      <a:pt x="301" y="279"/>
                    </a:cubicBezTo>
                    <a:cubicBezTo>
                      <a:pt x="301" y="281"/>
                      <a:pt x="300" y="283"/>
                      <a:pt x="297" y="284"/>
                    </a:cubicBezTo>
                    <a:cubicBezTo>
                      <a:pt x="297" y="284"/>
                      <a:pt x="297" y="284"/>
                      <a:pt x="297" y="284"/>
                    </a:cubicBezTo>
                    <a:close/>
                    <a:moveTo>
                      <a:pt x="199" y="148"/>
                    </a:moveTo>
                    <a:cubicBezTo>
                      <a:pt x="184" y="148"/>
                      <a:pt x="173" y="136"/>
                      <a:pt x="173" y="122"/>
                    </a:cubicBezTo>
                    <a:cubicBezTo>
                      <a:pt x="173" y="107"/>
                      <a:pt x="184" y="95"/>
                      <a:pt x="199" y="95"/>
                    </a:cubicBezTo>
                    <a:cubicBezTo>
                      <a:pt x="213" y="95"/>
                      <a:pt x="225" y="107"/>
                      <a:pt x="225" y="122"/>
                    </a:cubicBezTo>
                    <a:cubicBezTo>
                      <a:pt x="225" y="136"/>
                      <a:pt x="213" y="148"/>
                      <a:pt x="199" y="148"/>
                    </a:cubicBezTo>
                    <a:close/>
                    <a:moveTo>
                      <a:pt x="199" y="104"/>
                    </a:moveTo>
                    <a:cubicBezTo>
                      <a:pt x="189" y="104"/>
                      <a:pt x="181" y="112"/>
                      <a:pt x="181" y="122"/>
                    </a:cubicBezTo>
                    <a:cubicBezTo>
                      <a:pt x="181" y="132"/>
                      <a:pt x="189" y="139"/>
                      <a:pt x="199" y="139"/>
                    </a:cubicBezTo>
                    <a:cubicBezTo>
                      <a:pt x="209" y="139"/>
                      <a:pt x="217" y="132"/>
                      <a:pt x="217" y="122"/>
                    </a:cubicBezTo>
                    <a:cubicBezTo>
                      <a:pt x="217" y="112"/>
                      <a:pt x="209" y="104"/>
                      <a:pt x="199" y="104"/>
                    </a:cubicBezTo>
                    <a:close/>
                    <a:moveTo>
                      <a:pt x="128" y="139"/>
                    </a:moveTo>
                    <a:cubicBezTo>
                      <a:pt x="125" y="139"/>
                      <a:pt x="123" y="137"/>
                      <a:pt x="123" y="135"/>
                    </a:cubicBezTo>
                    <a:cubicBezTo>
                      <a:pt x="122" y="96"/>
                      <a:pt x="122" y="96"/>
                      <a:pt x="122" y="96"/>
                    </a:cubicBezTo>
                    <a:cubicBezTo>
                      <a:pt x="122" y="72"/>
                      <a:pt x="130" y="49"/>
                      <a:pt x="145" y="31"/>
                    </a:cubicBezTo>
                    <a:cubicBezTo>
                      <a:pt x="146" y="29"/>
                      <a:pt x="149" y="29"/>
                      <a:pt x="151" y="30"/>
                    </a:cubicBezTo>
                    <a:cubicBezTo>
                      <a:pt x="153" y="32"/>
                      <a:pt x="153" y="35"/>
                      <a:pt x="151" y="36"/>
                    </a:cubicBezTo>
                    <a:cubicBezTo>
                      <a:pt x="138" y="53"/>
                      <a:pt x="130" y="74"/>
                      <a:pt x="130" y="96"/>
                    </a:cubicBezTo>
                    <a:cubicBezTo>
                      <a:pt x="132" y="134"/>
                      <a:pt x="132" y="134"/>
                      <a:pt x="132" y="134"/>
                    </a:cubicBezTo>
                    <a:cubicBezTo>
                      <a:pt x="132" y="137"/>
                      <a:pt x="130" y="139"/>
                      <a:pt x="128" y="139"/>
                    </a:cubicBezTo>
                    <a:cubicBezTo>
                      <a:pt x="128" y="139"/>
                      <a:pt x="128" y="139"/>
                      <a:pt x="128" y="1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75" name="椭圆 74"/>
              <p:cNvSpPr/>
              <p:nvPr/>
            </p:nvSpPr>
            <p:spPr>
              <a:xfrm flipH="1">
                <a:off x="6168527" y="4558430"/>
                <a:ext cx="161693" cy="1901255"/>
              </a:xfrm>
              <a:prstGeom prst="ellipse">
                <a:avLst/>
              </a:prstGeom>
              <a:solidFill>
                <a:srgbClr val="FFFFFF"/>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nvGrpSpPr>
            <p:cNvPr id="3" name="组合 2"/>
            <p:cNvGrpSpPr/>
            <p:nvPr/>
          </p:nvGrpSpPr>
          <p:grpSpPr>
            <a:xfrm>
              <a:off x="6658081" y="2529270"/>
              <a:ext cx="2143164" cy="1638753"/>
              <a:chOff x="6658081" y="2529270"/>
              <a:chExt cx="2143164" cy="1638753"/>
            </a:xfrm>
          </p:grpSpPr>
          <p:sp>
            <p:nvSpPr>
              <p:cNvPr id="23" name="Freeform 7"/>
              <p:cNvSpPr/>
              <p:nvPr/>
            </p:nvSpPr>
            <p:spPr bwMode="auto">
              <a:xfrm>
                <a:off x="6990631" y="2529270"/>
                <a:ext cx="1810614" cy="1638753"/>
              </a:xfrm>
              <a:custGeom>
                <a:avLst/>
                <a:gdLst>
                  <a:gd name="T0" fmla="*/ 965 w 1109"/>
                  <a:gd name="T1" fmla="*/ 154 h 1006"/>
                  <a:gd name="T2" fmla="*/ 831 w 1109"/>
                  <a:gd name="T3" fmla="*/ 0 h 1006"/>
                  <a:gd name="T4" fmla="*/ 0 w 1109"/>
                  <a:gd name="T5" fmla="*/ 480 h 1006"/>
                  <a:gd name="T6" fmla="*/ 66 w 1109"/>
                  <a:gd name="T7" fmla="*/ 673 h 1006"/>
                  <a:gd name="T8" fmla="*/ 775 w 1109"/>
                  <a:gd name="T9" fmla="*/ 863 h 1006"/>
                  <a:gd name="T10" fmla="*/ 965 w 1109"/>
                  <a:gd name="T11" fmla="*/ 154 h 1006"/>
                </a:gdLst>
                <a:ahLst/>
                <a:cxnLst>
                  <a:cxn ang="0">
                    <a:pos x="T0" y="T1"/>
                  </a:cxn>
                  <a:cxn ang="0">
                    <a:pos x="T2" y="T3"/>
                  </a:cxn>
                  <a:cxn ang="0">
                    <a:pos x="T4" y="T5"/>
                  </a:cxn>
                  <a:cxn ang="0">
                    <a:pos x="T6" y="T7"/>
                  </a:cxn>
                  <a:cxn ang="0">
                    <a:pos x="T8" y="T9"/>
                  </a:cxn>
                  <a:cxn ang="0">
                    <a:pos x="T10" y="T11"/>
                  </a:cxn>
                </a:cxnLst>
                <a:rect l="0" t="0" r="r" b="b"/>
                <a:pathLst>
                  <a:path w="1109" h="1006">
                    <a:moveTo>
                      <a:pt x="965" y="154"/>
                    </a:moveTo>
                    <a:cubicBezTo>
                      <a:pt x="930" y="92"/>
                      <a:pt x="884" y="41"/>
                      <a:pt x="831" y="0"/>
                    </a:cubicBezTo>
                    <a:cubicBezTo>
                      <a:pt x="0" y="480"/>
                      <a:pt x="0" y="480"/>
                      <a:pt x="0" y="480"/>
                    </a:cubicBezTo>
                    <a:cubicBezTo>
                      <a:pt x="9" y="546"/>
                      <a:pt x="30" y="612"/>
                      <a:pt x="66" y="673"/>
                    </a:cubicBezTo>
                    <a:cubicBezTo>
                      <a:pt x="209" y="921"/>
                      <a:pt x="527" y="1006"/>
                      <a:pt x="775" y="863"/>
                    </a:cubicBezTo>
                    <a:cubicBezTo>
                      <a:pt x="1023" y="720"/>
                      <a:pt x="1109" y="402"/>
                      <a:pt x="965" y="154"/>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3" name="Freeform 13"/>
              <p:cNvSpPr/>
              <p:nvPr/>
            </p:nvSpPr>
            <p:spPr bwMode="auto">
              <a:xfrm>
                <a:off x="7136452" y="2605653"/>
                <a:ext cx="1505084" cy="1392246"/>
              </a:xfrm>
              <a:custGeom>
                <a:avLst/>
                <a:gdLst>
                  <a:gd name="T0" fmla="*/ 803 w 922"/>
                  <a:gd name="T1" fmla="*/ 148 h 855"/>
                  <a:gd name="T2" fmla="*/ 660 w 922"/>
                  <a:gd name="T3" fmla="*/ 0 h 855"/>
                  <a:gd name="T4" fmla="*/ 0 w 922"/>
                  <a:gd name="T5" fmla="*/ 381 h 855"/>
                  <a:gd name="T6" fmla="*/ 57 w 922"/>
                  <a:gd name="T7" fmla="*/ 579 h 855"/>
                  <a:gd name="T8" fmla="*/ 645 w 922"/>
                  <a:gd name="T9" fmla="*/ 736 h 855"/>
                  <a:gd name="T10" fmla="*/ 803 w 922"/>
                  <a:gd name="T11" fmla="*/ 148 h 855"/>
                </a:gdLst>
                <a:ahLst/>
                <a:cxnLst>
                  <a:cxn ang="0">
                    <a:pos x="T0" y="T1"/>
                  </a:cxn>
                  <a:cxn ang="0">
                    <a:pos x="T2" y="T3"/>
                  </a:cxn>
                  <a:cxn ang="0">
                    <a:pos x="T4" y="T5"/>
                  </a:cxn>
                  <a:cxn ang="0">
                    <a:pos x="T6" y="T7"/>
                  </a:cxn>
                  <a:cxn ang="0">
                    <a:pos x="T8" y="T9"/>
                  </a:cxn>
                  <a:cxn ang="0">
                    <a:pos x="T10" y="T11"/>
                  </a:cxn>
                </a:cxnLst>
                <a:rect l="0" t="0" r="r" b="b"/>
                <a:pathLst>
                  <a:path w="922" h="855">
                    <a:moveTo>
                      <a:pt x="803" y="148"/>
                    </a:moveTo>
                    <a:cubicBezTo>
                      <a:pt x="767" y="86"/>
                      <a:pt x="717" y="36"/>
                      <a:pt x="660" y="0"/>
                    </a:cubicBezTo>
                    <a:cubicBezTo>
                      <a:pt x="0" y="381"/>
                      <a:pt x="0" y="381"/>
                      <a:pt x="0" y="381"/>
                    </a:cubicBezTo>
                    <a:cubicBezTo>
                      <a:pt x="3" y="448"/>
                      <a:pt x="21" y="516"/>
                      <a:pt x="57" y="579"/>
                    </a:cubicBezTo>
                    <a:cubicBezTo>
                      <a:pt x="176" y="785"/>
                      <a:pt x="439" y="855"/>
                      <a:pt x="645" y="736"/>
                    </a:cubicBezTo>
                    <a:cubicBezTo>
                      <a:pt x="851" y="618"/>
                      <a:pt x="922" y="354"/>
                      <a:pt x="803" y="148"/>
                    </a:cubicBezTo>
                    <a:close/>
                  </a:path>
                </a:pathLst>
              </a:custGeom>
              <a:solidFill>
                <a:srgbClr val="92D05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40" name="Freeform 20"/>
              <p:cNvSpPr>
                <a:spLocks noEditPoints="1"/>
              </p:cNvSpPr>
              <p:nvPr/>
            </p:nvSpPr>
            <p:spPr bwMode="auto">
              <a:xfrm>
                <a:off x="7622523" y="3034436"/>
                <a:ext cx="565925" cy="508639"/>
              </a:xfrm>
              <a:custGeom>
                <a:avLst/>
                <a:gdLst>
                  <a:gd name="T0" fmla="*/ 150 w 347"/>
                  <a:gd name="T1" fmla="*/ 313 h 313"/>
                  <a:gd name="T2" fmla="*/ 80 w 347"/>
                  <a:gd name="T3" fmla="*/ 251 h 313"/>
                  <a:gd name="T4" fmla="*/ 62 w 347"/>
                  <a:gd name="T5" fmla="*/ 264 h 313"/>
                  <a:gd name="T6" fmla="*/ 4 w 347"/>
                  <a:gd name="T7" fmla="*/ 268 h 313"/>
                  <a:gd name="T8" fmla="*/ 4 w 347"/>
                  <a:gd name="T9" fmla="*/ 259 h 313"/>
                  <a:gd name="T10" fmla="*/ 53 w 347"/>
                  <a:gd name="T11" fmla="*/ 170 h 313"/>
                  <a:gd name="T12" fmla="*/ 0 w 347"/>
                  <a:gd name="T13" fmla="*/ 166 h 313"/>
                  <a:gd name="T14" fmla="*/ 58 w 347"/>
                  <a:gd name="T15" fmla="*/ 161 h 313"/>
                  <a:gd name="T16" fmla="*/ 62 w 347"/>
                  <a:gd name="T17" fmla="*/ 180 h 313"/>
                  <a:gd name="T18" fmla="*/ 128 w 347"/>
                  <a:gd name="T19" fmla="*/ 181 h 313"/>
                  <a:gd name="T20" fmla="*/ 223 w 347"/>
                  <a:gd name="T21" fmla="*/ 247 h 313"/>
                  <a:gd name="T22" fmla="*/ 217 w 347"/>
                  <a:gd name="T23" fmla="*/ 266 h 313"/>
                  <a:gd name="T24" fmla="*/ 155 w 347"/>
                  <a:gd name="T25" fmla="*/ 250 h 313"/>
                  <a:gd name="T26" fmla="*/ 159 w 347"/>
                  <a:gd name="T27" fmla="*/ 243 h 313"/>
                  <a:gd name="T28" fmla="*/ 210 w 347"/>
                  <a:gd name="T29" fmla="*/ 262 h 313"/>
                  <a:gd name="T30" fmla="*/ 215 w 347"/>
                  <a:gd name="T31" fmla="*/ 249 h 313"/>
                  <a:gd name="T32" fmla="*/ 124 w 347"/>
                  <a:gd name="T33" fmla="*/ 189 h 313"/>
                  <a:gd name="T34" fmla="*/ 62 w 347"/>
                  <a:gd name="T35" fmla="*/ 242 h 313"/>
                  <a:gd name="T36" fmla="*/ 85 w 347"/>
                  <a:gd name="T37" fmla="*/ 243 h 313"/>
                  <a:gd name="T38" fmla="*/ 311 w 347"/>
                  <a:gd name="T39" fmla="*/ 304 h 313"/>
                  <a:gd name="T40" fmla="*/ 311 w 347"/>
                  <a:gd name="T41" fmla="*/ 282 h 313"/>
                  <a:gd name="T42" fmla="*/ 226 w 347"/>
                  <a:gd name="T43" fmla="*/ 278 h 313"/>
                  <a:gd name="T44" fmla="*/ 311 w 347"/>
                  <a:gd name="T45" fmla="*/ 273 h 313"/>
                  <a:gd name="T46" fmla="*/ 311 w 347"/>
                  <a:gd name="T47" fmla="*/ 313 h 313"/>
                  <a:gd name="T48" fmla="*/ 252 w 347"/>
                  <a:gd name="T49" fmla="*/ 260 h 313"/>
                  <a:gd name="T50" fmla="*/ 257 w 347"/>
                  <a:gd name="T51" fmla="*/ 219 h 313"/>
                  <a:gd name="T52" fmla="*/ 252 w 347"/>
                  <a:gd name="T53" fmla="*/ 184 h 313"/>
                  <a:gd name="T54" fmla="*/ 172 w 347"/>
                  <a:gd name="T55" fmla="*/ 157 h 313"/>
                  <a:gd name="T56" fmla="*/ 222 w 347"/>
                  <a:gd name="T57" fmla="*/ 143 h 313"/>
                  <a:gd name="T58" fmla="*/ 255 w 347"/>
                  <a:gd name="T59" fmla="*/ 157 h 313"/>
                  <a:gd name="T60" fmla="*/ 190 w 347"/>
                  <a:gd name="T61" fmla="*/ 71 h 313"/>
                  <a:gd name="T62" fmla="*/ 332 w 347"/>
                  <a:gd name="T63" fmla="*/ 71 h 313"/>
                  <a:gd name="T64" fmla="*/ 263 w 347"/>
                  <a:gd name="T65" fmla="*/ 159 h 313"/>
                  <a:gd name="T66" fmla="*/ 263 w 347"/>
                  <a:gd name="T67" fmla="*/ 198 h 313"/>
                  <a:gd name="T68" fmla="*/ 295 w 347"/>
                  <a:gd name="T69" fmla="*/ 187 h 313"/>
                  <a:gd name="T70" fmla="*/ 346 w 347"/>
                  <a:gd name="T71" fmla="*/ 202 h 313"/>
                  <a:gd name="T72" fmla="*/ 265 w 347"/>
                  <a:gd name="T73" fmla="*/ 228 h 313"/>
                  <a:gd name="T74" fmla="*/ 260 w 347"/>
                  <a:gd name="T75" fmla="*/ 260 h 313"/>
                  <a:gd name="T76" fmla="*/ 268 w 347"/>
                  <a:gd name="T77" fmla="*/ 220 h 313"/>
                  <a:gd name="T78" fmla="*/ 336 w 347"/>
                  <a:gd name="T79" fmla="*/ 201 h 313"/>
                  <a:gd name="T80" fmla="*/ 268 w 347"/>
                  <a:gd name="T81" fmla="*/ 220 h 313"/>
                  <a:gd name="T82" fmla="*/ 212 w 347"/>
                  <a:gd name="T83" fmla="*/ 181 h 313"/>
                  <a:gd name="T84" fmla="*/ 220 w 347"/>
                  <a:gd name="T85" fmla="*/ 152 h 313"/>
                  <a:gd name="T86" fmla="*/ 261 w 347"/>
                  <a:gd name="T87" fmla="*/ 9 h 313"/>
                  <a:gd name="T88" fmla="*/ 261 w 347"/>
                  <a:gd name="T89" fmla="*/ 134 h 313"/>
                  <a:gd name="T90" fmla="*/ 261 w 347"/>
                  <a:gd name="T91" fmla="*/ 9 h 313"/>
                  <a:gd name="T92" fmla="*/ 257 w 347"/>
                  <a:gd name="T93" fmla="*/ 120 h 313"/>
                  <a:gd name="T94" fmla="*/ 237 w 347"/>
                  <a:gd name="T95" fmla="*/ 97 h 313"/>
                  <a:gd name="T96" fmla="*/ 245 w 347"/>
                  <a:gd name="T97" fmla="*/ 95 h 313"/>
                  <a:gd name="T98" fmla="*/ 278 w 347"/>
                  <a:gd name="T99" fmla="*/ 90 h 313"/>
                  <a:gd name="T100" fmla="*/ 236 w 347"/>
                  <a:gd name="T101" fmla="*/ 52 h 313"/>
                  <a:gd name="T102" fmla="*/ 257 w 347"/>
                  <a:gd name="T103" fmla="*/ 22 h 313"/>
                  <a:gd name="T104" fmla="*/ 266 w 347"/>
                  <a:gd name="T105" fmla="*/ 22 h 313"/>
                  <a:gd name="T106" fmla="*/ 286 w 347"/>
                  <a:gd name="T107" fmla="*/ 45 h 313"/>
                  <a:gd name="T108" fmla="*/ 278 w 347"/>
                  <a:gd name="T109" fmla="*/ 48 h 313"/>
                  <a:gd name="T110" fmla="*/ 245 w 347"/>
                  <a:gd name="T111" fmla="*/ 52 h 313"/>
                  <a:gd name="T112" fmla="*/ 287 w 347"/>
                  <a:gd name="T113" fmla="*/ 90 h 313"/>
                  <a:gd name="T114" fmla="*/ 266 w 347"/>
                  <a:gd name="T115" fmla="*/ 12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7" h="313">
                    <a:moveTo>
                      <a:pt x="311" y="313"/>
                    </a:moveTo>
                    <a:cubicBezTo>
                      <a:pt x="150" y="313"/>
                      <a:pt x="150" y="313"/>
                      <a:pt x="150" y="313"/>
                    </a:cubicBezTo>
                    <a:cubicBezTo>
                      <a:pt x="149" y="313"/>
                      <a:pt x="148" y="312"/>
                      <a:pt x="147" y="312"/>
                    </a:cubicBezTo>
                    <a:cubicBezTo>
                      <a:pt x="80" y="251"/>
                      <a:pt x="80" y="251"/>
                      <a:pt x="80" y="251"/>
                    </a:cubicBezTo>
                    <a:cubicBezTo>
                      <a:pt x="62" y="251"/>
                      <a:pt x="62" y="251"/>
                      <a:pt x="62" y="251"/>
                    </a:cubicBezTo>
                    <a:cubicBezTo>
                      <a:pt x="62" y="264"/>
                      <a:pt x="62" y="264"/>
                      <a:pt x="62" y="264"/>
                    </a:cubicBezTo>
                    <a:cubicBezTo>
                      <a:pt x="62" y="266"/>
                      <a:pt x="60" y="268"/>
                      <a:pt x="58" y="268"/>
                    </a:cubicBezTo>
                    <a:cubicBezTo>
                      <a:pt x="4" y="268"/>
                      <a:pt x="4" y="268"/>
                      <a:pt x="4" y="268"/>
                    </a:cubicBezTo>
                    <a:cubicBezTo>
                      <a:pt x="2" y="268"/>
                      <a:pt x="0" y="266"/>
                      <a:pt x="0" y="264"/>
                    </a:cubicBezTo>
                    <a:cubicBezTo>
                      <a:pt x="0" y="261"/>
                      <a:pt x="2" y="259"/>
                      <a:pt x="4" y="259"/>
                    </a:cubicBezTo>
                    <a:cubicBezTo>
                      <a:pt x="53" y="259"/>
                      <a:pt x="53" y="259"/>
                      <a:pt x="53" y="259"/>
                    </a:cubicBezTo>
                    <a:cubicBezTo>
                      <a:pt x="53" y="170"/>
                      <a:pt x="53" y="170"/>
                      <a:pt x="53" y="170"/>
                    </a:cubicBezTo>
                    <a:cubicBezTo>
                      <a:pt x="4" y="170"/>
                      <a:pt x="4" y="170"/>
                      <a:pt x="4" y="170"/>
                    </a:cubicBezTo>
                    <a:cubicBezTo>
                      <a:pt x="2" y="170"/>
                      <a:pt x="0" y="168"/>
                      <a:pt x="0" y="166"/>
                    </a:cubicBezTo>
                    <a:cubicBezTo>
                      <a:pt x="0" y="163"/>
                      <a:pt x="2" y="161"/>
                      <a:pt x="4" y="161"/>
                    </a:cubicBezTo>
                    <a:cubicBezTo>
                      <a:pt x="58" y="161"/>
                      <a:pt x="58" y="161"/>
                      <a:pt x="58" y="161"/>
                    </a:cubicBezTo>
                    <a:cubicBezTo>
                      <a:pt x="60" y="161"/>
                      <a:pt x="62" y="163"/>
                      <a:pt x="62" y="166"/>
                    </a:cubicBezTo>
                    <a:cubicBezTo>
                      <a:pt x="62" y="180"/>
                      <a:pt x="62" y="180"/>
                      <a:pt x="62" y="180"/>
                    </a:cubicBezTo>
                    <a:cubicBezTo>
                      <a:pt x="125" y="180"/>
                      <a:pt x="125" y="180"/>
                      <a:pt x="125" y="180"/>
                    </a:cubicBezTo>
                    <a:cubicBezTo>
                      <a:pt x="126" y="180"/>
                      <a:pt x="127" y="180"/>
                      <a:pt x="128" y="181"/>
                    </a:cubicBezTo>
                    <a:cubicBezTo>
                      <a:pt x="214" y="234"/>
                      <a:pt x="214" y="234"/>
                      <a:pt x="214" y="234"/>
                    </a:cubicBezTo>
                    <a:cubicBezTo>
                      <a:pt x="219" y="237"/>
                      <a:pt x="222" y="242"/>
                      <a:pt x="223" y="247"/>
                    </a:cubicBezTo>
                    <a:cubicBezTo>
                      <a:pt x="224" y="252"/>
                      <a:pt x="223" y="258"/>
                      <a:pt x="220" y="262"/>
                    </a:cubicBezTo>
                    <a:cubicBezTo>
                      <a:pt x="217" y="266"/>
                      <a:pt x="217" y="266"/>
                      <a:pt x="217" y="266"/>
                    </a:cubicBezTo>
                    <a:cubicBezTo>
                      <a:pt x="211" y="275"/>
                      <a:pt x="199" y="277"/>
                      <a:pt x="191" y="272"/>
                    </a:cubicBezTo>
                    <a:cubicBezTo>
                      <a:pt x="155" y="250"/>
                      <a:pt x="155" y="250"/>
                      <a:pt x="155" y="250"/>
                    </a:cubicBezTo>
                    <a:cubicBezTo>
                      <a:pt x="153" y="249"/>
                      <a:pt x="152" y="246"/>
                      <a:pt x="154" y="244"/>
                    </a:cubicBezTo>
                    <a:cubicBezTo>
                      <a:pt x="155" y="242"/>
                      <a:pt x="157" y="242"/>
                      <a:pt x="159" y="243"/>
                    </a:cubicBezTo>
                    <a:cubicBezTo>
                      <a:pt x="195" y="265"/>
                      <a:pt x="195" y="265"/>
                      <a:pt x="195" y="265"/>
                    </a:cubicBezTo>
                    <a:cubicBezTo>
                      <a:pt x="200" y="268"/>
                      <a:pt x="207" y="266"/>
                      <a:pt x="210" y="262"/>
                    </a:cubicBezTo>
                    <a:cubicBezTo>
                      <a:pt x="213" y="257"/>
                      <a:pt x="213" y="257"/>
                      <a:pt x="213" y="257"/>
                    </a:cubicBezTo>
                    <a:cubicBezTo>
                      <a:pt x="215" y="255"/>
                      <a:pt x="215" y="252"/>
                      <a:pt x="215" y="249"/>
                    </a:cubicBezTo>
                    <a:cubicBezTo>
                      <a:pt x="214" y="246"/>
                      <a:pt x="212" y="243"/>
                      <a:pt x="210" y="241"/>
                    </a:cubicBezTo>
                    <a:cubicBezTo>
                      <a:pt x="124" y="189"/>
                      <a:pt x="124" y="189"/>
                      <a:pt x="124" y="189"/>
                    </a:cubicBezTo>
                    <a:cubicBezTo>
                      <a:pt x="62" y="189"/>
                      <a:pt x="62" y="189"/>
                      <a:pt x="62" y="189"/>
                    </a:cubicBezTo>
                    <a:cubicBezTo>
                      <a:pt x="62" y="242"/>
                      <a:pt x="62" y="242"/>
                      <a:pt x="62" y="242"/>
                    </a:cubicBezTo>
                    <a:cubicBezTo>
                      <a:pt x="82" y="242"/>
                      <a:pt x="82" y="242"/>
                      <a:pt x="82" y="242"/>
                    </a:cubicBezTo>
                    <a:cubicBezTo>
                      <a:pt x="83" y="242"/>
                      <a:pt x="84" y="243"/>
                      <a:pt x="85" y="243"/>
                    </a:cubicBezTo>
                    <a:cubicBezTo>
                      <a:pt x="152" y="304"/>
                      <a:pt x="152" y="304"/>
                      <a:pt x="152" y="304"/>
                    </a:cubicBezTo>
                    <a:cubicBezTo>
                      <a:pt x="311" y="304"/>
                      <a:pt x="311" y="304"/>
                      <a:pt x="311" y="304"/>
                    </a:cubicBezTo>
                    <a:cubicBezTo>
                      <a:pt x="317" y="304"/>
                      <a:pt x="322" y="299"/>
                      <a:pt x="322" y="293"/>
                    </a:cubicBezTo>
                    <a:cubicBezTo>
                      <a:pt x="322" y="287"/>
                      <a:pt x="317" y="282"/>
                      <a:pt x="311" y="282"/>
                    </a:cubicBezTo>
                    <a:cubicBezTo>
                      <a:pt x="230" y="282"/>
                      <a:pt x="230" y="282"/>
                      <a:pt x="230" y="282"/>
                    </a:cubicBezTo>
                    <a:cubicBezTo>
                      <a:pt x="228" y="282"/>
                      <a:pt x="226" y="280"/>
                      <a:pt x="226" y="278"/>
                    </a:cubicBezTo>
                    <a:cubicBezTo>
                      <a:pt x="226" y="275"/>
                      <a:pt x="228" y="273"/>
                      <a:pt x="230" y="273"/>
                    </a:cubicBezTo>
                    <a:cubicBezTo>
                      <a:pt x="311" y="273"/>
                      <a:pt x="311" y="273"/>
                      <a:pt x="311" y="273"/>
                    </a:cubicBezTo>
                    <a:cubicBezTo>
                      <a:pt x="321" y="273"/>
                      <a:pt x="330" y="282"/>
                      <a:pt x="330" y="293"/>
                    </a:cubicBezTo>
                    <a:cubicBezTo>
                      <a:pt x="330" y="304"/>
                      <a:pt x="321" y="313"/>
                      <a:pt x="311" y="313"/>
                    </a:cubicBezTo>
                    <a:close/>
                    <a:moveTo>
                      <a:pt x="256" y="264"/>
                    </a:moveTo>
                    <a:cubicBezTo>
                      <a:pt x="254" y="264"/>
                      <a:pt x="252" y="262"/>
                      <a:pt x="252" y="260"/>
                    </a:cubicBezTo>
                    <a:cubicBezTo>
                      <a:pt x="252" y="249"/>
                      <a:pt x="253" y="244"/>
                      <a:pt x="255" y="239"/>
                    </a:cubicBezTo>
                    <a:cubicBezTo>
                      <a:pt x="256" y="234"/>
                      <a:pt x="257" y="229"/>
                      <a:pt x="257" y="219"/>
                    </a:cubicBezTo>
                    <a:cubicBezTo>
                      <a:pt x="257" y="210"/>
                      <a:pt x="256" y="205"/>
                      <a:pt x="255" y="200"/>
                    </a:cubicBezTo>
                    <a:cubicBezTo>
                      <a:pt x="254" y="196"/>
                      <a:pt x="252" y="191"/>
                      <a:pt x="252" y="184"/>
                    </a:cubicBezTo>
                    <a:cubicBezTo>
                      <a:pt x="243" y="188"/>
                      <a:pt x="226" y="194"/>
                      <a:pt x="210" y="189"/>
                    </a:cubicBezTo>
                    <a:cubicBezTo>
                      <a:pt x="186" y="183"/>
                      <a:pt x="173" y="158"/>
                      <a:pt x="172" y="157"/>
                    </a:cubicBezTo>
                    <a:cubicBezTo>
                      <a:pt x="171" y="155"/>
                      <a:pt x="172" y="153"/>
                      <a:pt x="174" y="152"/>
                    </a:cubicBezTo>
                    <a:cubicBezTo>
                      <a:pt x="175" y="151"/>
                      <a:pt x="199" y="137"/>
                      <a:pt x="222" y="143"/>
                    </a:cubicBezTo>
                    <a:cubicBezTo>
                      <a:pt x="236" y="147"/>
                      <a:pt x="247" y="157"/>
                      <a:pt x="253" y="165"/>
                    </a:cubicBezTo>
                    <a:cubicBezTo>
                      <a:pt x="253" y="162"/>
                      <a:pt x="254" y="160"/>
                      <a:pt x="255" y="157"/>
                    </a:cubicBezTo>
                    <a:cubicBezTo>
                      <a:pt x="256" y="153"/>
                      <a:pt x="257" y="149"/>
                      <a:pt x="257" y="142"/>
                    </a:cubicBezTo>
                    <a:cubicBezTo>
                      <a:pt x="220" y="140"/>
                      <a:pt x="190" y="109"/>
                      <a:pt x="190" y="71"/>
                    </a:cubicBezTo>
                    <a:cubicBezTo>
                      <a:pt x="190" y="32"/>
                      <a:pt x="222" y="0"/>
                      <a:pt x="261" y="0"/>
                    </a:cubicBezTo>
                    <a:cubicBezTo>
                      <a:pt x="301" y="0"/>
                      <a:pt x="332" y="32"/>
                      <a:pt x="332" y="71"/>
                    </a:cubicBezTo>
                    <a:cubicBezTo>
                      <a:pt x="332" y="109"/>
                      <a:pt x="303" y="140"/>
                      <a:pt x="266" y="142"/>
                    </a:cubicBezTo>
                    <a:cubicBezTo>
                      <a:pt x="265" y="150"/>
                      <a:pt x="264" y="155"/>
                      <a:pt x="263" y="159"/>
                    </a:cubicBezTo>
                    <a:cubicBezTo>
                      <a:pt x="262" y="164"/>
                      <a:pt x="260" y="169"/>
                      <a:pt x="260" y="179"/>
                    </a:cubicBezTo>
                    <a:cubicBezTo>
                      <a:pt x="260" y="188"/>
                      <a:pt x="262" y="193"/>
                      <a:pt x="263" y="198"/>
                    </a:cubicBezTo>
                    <a:cubicBezTo>
                      <a:pt x="264" y="201"/>
                      <a:pt x="265" y="204"/>
                      <a:pt x="265" y="209"/>
                    </a:cubicBezTo>
                    <a:cubicBezTo>
                      <a:pt x="271" y="201"/>
                      <a:pt x="282" y="191"/>
                      <a:pt x="295" y="187"/>
                    </a:cubicBezTo>
                    <a:cubicBezTo>
                      <a:pt x="319" y="181"/>
                      <a:pt x="343" y="195"/>
                      <a:pt x="344" y="196"/>
                    </a:cubicBezTo>
                    <a:cubicBezTo>
                      <a:pt x="346" y="197"/>
                      <a:pt x="347" y="199"/>
                      <a:pt x="346" y="202"/>
                    </a:cubicBezTo>
                    <a:cubicBezTo>
                      <a:pt x="345" y="203"/>
                      <a:pt x="332" y="227"/>
                      <a:pt x="308" y="234"/>
                    </a:cubicBezTo>
                    <a:cubicBezTo>
                      <a:pt x="291" y="238"/>
                      <a:pt x="274" y="232"/>
                      <a:pt x="265" y="228"/>
                    </a:cubicBezTo>
                    <a:cubicBezTo>
                      <a:pt x="265" y="234"/>
                      <a:pt x="264" y="237"/>
                      <a:pt x="263" y="241"/>
                    </a:cubicBezTo>
                    <a:cubicBezTo>
                      <a:pt x="262" y="246"/>
                      <a:pt x="260" y="250"/>
                      <a:pt x="260" y="260"/>
                    </a:cubicBezTo>
                    <a:cubicBezTo>
                      <a:pt x="260" y="262"/>
                      <a:pt x="259" y="264"/>
                      <a:pt x="256" y="264"/>
                    </a:cubicBezTo>
                    <a:close/>
                    <a:moveTo>
                      <a:pt x="268" y="220"/>
                    </a:moveTo>
                    <a:cubicBezTo>
                      <a:pt x="275" y="223"/>
                      <a:pt x="291" y="229"/>
                      <a:pt x="306" y="225"/>
                    </a:cubicBezTo>
                    <a:cubicBezTo>
                      <a:pt x="321" y="221"/>
                      <a:pt x="331" y="208"/>
                      <a:pt x="336" y="201"/>
                    </a:cubicBezTo>
                    <a:cubicBezTo>
                      <a:pt x="329" y="198"/>
                      <a:pt x="313" y="192"/>
                      <a:pt x="298" y="196"/>
                    </a:cubicBezTo>
                    <a:cubicBezTo>
                      <a:pt x="283" y="200"/>
                      <a:pt x="272" y="213"/>
                      <a:pt x="268" y="220"/>
                    </a:cubicBezTo>
                    <a:close/>
                    <a:moveTo>
                      <a:pt x="182" y="157"/>
                    </a:moveTo>
                    <a:cubicBezTo>
                      <a:pt x="186" y="164"/>
                      <a:pt x="197" y="177"/>
                      <a:pt x="212" y="181"/>
                    </a:cubicBezTo>
                    <a:cubicBezTo>
                      <a:pt x="227" y="185"/>
                      <a:pt x="243" y="179"/>
                      <a:pt x="250" y="176"/>
                    </a:cubicBezTo>
                    <a:cubicBezTo>
                      <a:pt x="246" y="169"/>
                      <a:pt x="235" y="156"/>
                      <a:pt x="220" y="152"/>
                    </a:cubicBezTo>
                    <a:cubicBezTo>
                      <a:pt x="205" y="148"/>
                      <a:pt x="189" y="154"/>
                      <a:pt x="182" y="157"/>
                    </a:cubicBezTo>
                    <a:close/>
                    <a:moveTo>
                      <a:pt x="261" y="9"/>
                    </a:moveTo>
                    <a:cubicBezTo>
                      <a:pt x="227" y="9"/>
                      <a:pt x="199" y="37"/>
                      <a:pt x="199" y="71"/>
                    </a:cubicBezTo>
                    <a:cubicBezTo>
                      <a:pt x="199" y="106"/>
                      <a:pt x="227" y="134"/>
                      <a:pt x="261" y="134"/>
                    </a:cubicBezTo>
                    <a:cubicBezTo>
                      <a:pt x="296" y="134"/>
                      <a:pt x="324" y="106"/>
                      <a:pt x="324" y="71"/>
                    </a:cubicBezTo>
                    <a:cubicBezTo>
                      <a:pt x="324" y="37"/>
                      <a:pt x="296" y="9"/>
                      <a:pt x="261" y="9"/>
                    </a:cubicBezTo>
                    <a:close/>
                    <a:moveTo>
                      <a:pt x="261" y="124"/>
                    </a:moveTo>
                    <a:cubicBezTo>
                      <a:pt x="259" y="124"/>
                      <a:pt x="257" y="122"/>
                      <a:pt x="257" y="120"/>
                    </a:cubicBezTo>
                    <a:cubicBezTo>
                      <a:pt x="257" y="114"/>
                      <a:pt x="257" y="114"/>
                      <a:pt x="257" y="114"/>
                    </a:cubicBezTo>
                    <a:cubicBezTo>
                      <a:pt x="248" y="112"/>
                      <a:pt x="240" y="106"/>
                      <a:pt x="237" y="97"/>
                    </a:cubicBezTo>
                    <a:cubicBezTo>
                      <a:pt x="236" y="95"/>
                      <a:pt x="238" y="93"/>
                      <a:pt x="240" y="92"/>
                    </a:cubicBezTo>
                    <a:cubicBezTo>
                      <a:pt x="242" y="91"/>
                      <a:pt x="245" y="92"/>
                      <a:pt x="245" y="95"/>
                    </a:cubicBezTo>
                    <a:cubicBezTo>
                      <a:pt x="247" y="101"/>
                      <a:pt x="254" y="105"/>
                      <a:pt x="261" y="105"/>
                    </a:cubicBezTo>
                    <a:cubicBezTo>
                      <a:pt x="271" y="105"/>
                      <a:pt x="278" y="99"/>
                      <a:pt x="278" y="90"/>
                    </a:cubicBezTo>
                    <a:cubicBezTo>
                      <a:pt x="278" y="82"/>
                      <a:pt x="271" y="76"/>
                      <a:pt x="261" y="75"/>
                    </a:cubicBezTo>
                    <a:cubicBezTo>
                      <a:pt x="247" y="74"/>
                      <a:pt x="236" y="64"/>
                      <a:pt x="236" y="52"/>
                    </a:cubicBezTo>
                    <a:cubicBezTo>
                      <a:pt x="236" y="40"/>
                      <a:pt x="245" y="31"/>
                      <a:pt x="257" y="29"/>
                    </a:cubicBezTo>
                    <a:cubicBezTo>
                      <a:pt x="257" y="22"/>
                      <a:pt x="257" y="22"/>
                      <a:pt x="257" y="22"/>
                    </a:cubicBezTo>
                    <a:cubicBezTo>
                      <a:pt x="257" y="20"/>
                      <a:pt x="259" y="18"/>
                      <a:pt x="261" y="18"/>
                    </a:cubicBezTo>
                    <a:cubicBezTo>
                      <a:pt x="264" y="18"/>
                      <a:pt x="266" y="20"/>
                      <a:pt x="266" y="22"/>
                    </a:cubicBezTo>
                    <a:cubicBezTo>
                      <a:pt x="266" y="29"/>
                      <a:pt x="266" y="29"/>
                      <a:pt x="266" y="29"/>
                    </a:cubicBezTo>
                    <a:cubicBezTo>
                      <a:pt x="275" y="30"/>
                      <a:pt x="283" y="36"/>
                      <a:pt x="286" y="45"/>
                    </a:cubicBezTo>
                    <a:cubicBezTo>
                      <a:pt x="286" y="47"/>
                      <a:pt x="285" y="50"/>
                      <a:pt x="283" y="50"/>
                    </a:cubicBezTo>
                    <a:cubicBezTo>
                      <a:pt x="281" y="51"/>
                      <a:pt x="278" y="50"/>
                      <a:pt x="278" y="48"/>
                    </a:cubicBezTo>
                    <a:cubicBezTo>
                      <a:pt x="275" y="42"/>
                      <a:pt x="269" y="37"/>
                      <a:pt x="261" y="37"/>
                    </a:cubicBezTo>
                    <a:cubicBezTo>
                      <a:pt x="252" y="37"/>
                      <a:pt x="245" y="44"/>
                      <a:pt x="245" y="52"/>
                    </a:cubicBezTo>
                    <a:cubicBezTo>
                      <a:pt x="245" y="60"/>
                      <a:pt x="252" y="66"/>
                      <a:pt x="262" y="67"/>
                    </a:cubicBezTo>
                    <a:cubicBezTo>
                      <a:pt x="276" y="68"/>
                      <a:pt x="287" y="78"/>
                      <a:pt x="287" y="90"/>
                    </a:cubicBezTo>
                    <a:cubicBezTo>
                      <a:pt x="287" y="102"/>
                      <a:pt x="278" y="112"/>
                      <a:pt x="266" y="114"/>
                    </a:cubicBezTo>
                    <a:cubicBezTo>
                      <a:pt x="266" y="120"/>
                      <a:pt x="266" y="120"/>
                      <a:pt x="266" y="120"/>
                    </a:cubicBezTo>
                    <a:cubicBezTo>
                      <a:pt x="266" y="122"/>
                      <a:pt x="264" y="124"/>
                      <a:pt x="261" y="1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76" name="椭圆 75"/>
              <p:cNvSpPr/>
              <p:nvPr/>
            </p:nvSpPr>
            <p:spPr>
              <a:xfrm rot="3563809">
                <a:off x="7527862" y="2000483"/>
                <a:ext cx="161693" cy="1901255"/>
              </a:xfrm>
              <a:prstGeom prst="ellipse">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nvGrpSpPr>
            <p:cNvPr id="4" name="组合 3"/>
            <p:cNvGrpSpPr/>
            <p:nvPr/>
          </p:nvGrpSpPr>
          <p:grpSpPr>
            <a:xfrm>
              <a:off x="6535807" y="4251350"/>
              <a:ext cx="2140372" cy="1637018"/>
              <a:chOff x="6535807" y="4251350"/>
              <a:chExt cx="2140372" cy="1637018"/>
            </a:xfrm>
          </p:grpSpPr>
          <p:sp>
            <p:nvSpPr>
              <p:cNvPr id="7" name="Freeform 6"/>
              <p:cNvSpPr/>
              <p:nvPr/>
            </p:nvSpPr>
            <p:spPr bwMode="auto">
              <a:xfrm>
                <a:off x="6535807" y="4251350"/>
                <a:ext cx="1810614" cy="1637018"/>
              </a:xfrm>
              <a:custGeom>
                <a:avLst/>
                <a:gdLst>
                  <a:gd name="T0" fmla="*/ 1043 w 1109"/>
                  <a:gd name="T1" fmla="*/ 673 h 1006"/>
                  <a:gd name="T2" fmla="*/ 1109 w 1109"/>
                  <a:gd name="T3" fmla="*/ 479 h 1006"/>
                  <a:gd name="T4" fmla="*/ 278 w 1109"/>
                  <a:gd name="T5" fmla="*/ 0 h 1006"/>
                  <a:gd name="T6" fmla="*/ 144 w 1109"/>
                  <a:gd name="T7" fmla="*/ 153 h 1006"/>
                  <a:gd name="T8" fmla="*/ 334 w 1109"/>
                  <a:gd name="T9" fmla="*/ 863 h 1006"/>
                  <a:gd name="T10" fmla="*/ 1043 w 1109"/>
                  <a:gd name="T11" fmla="*/ 673 h 1006"/>
                </a:gdLst>
                <a:ahLst/>
                <a:cxnLst>
                  <a:cxn ang="0">
                    <a:pos x="T0" y="T1"/>
                  </a:cxn>
                  <a:cxn ang="0">
                    <a:pos x="T2" y="T3"/>
                  </a:cxn>
                  <a:cxn ang="0">
                    <a:pos x="T4" y="T5"/>
                  </a:cxn>
                  <a:cxn ang="0">
                    <a:pos x="T6" y="T7"/>
                  </a:cxn>
                  <a:cxn ang="0">
                    <a:pos x="T8" y="T9"/>
                  </a:cxn>
                  <a:cxn ang="0">
                    <a:pos x="T10" y="T11"/>
                  </a:cxn>
                </a:cxnLst>
                <a:rect l="0" t="0" r="r" b="b"/>
                <a:pathLst>
                  <a:path w="1109" h="1006">
                    <a:moveTo>
                      <a:pt x="1043" y="673"/>
                    </a:moveTo>
                    <a:cubicBezTo>
                      <a:pt x="1079" y="611"/>
                      <a:pt x="1100" y="546"/>
                      <a:pt x="1109" y="479"/>
                    </a:cubicBezTo>
                    <a:cubicBezTo>
                      <a:pt x="278" y="0"/>
                      <a:pt x="278" y="0"/>
                      <a:pt x="278" y="0"/>
                    </a:cubicBezTo>
                    <a:cubicBezTo>
                      <a:pt x="225" y="40"/>
                      <a:pt x="179" y="92"/>
                      <a:pt x="144" y="153"/>
                    </a:cubicBezTo>
                    <a:cubicBezTo>
                      <a:pt x="0" y="402"/>
                      <a:pt x="85" y="719"/>
                      <a:pt x="334" y="863"/>
                    </a:cubicBezTo>
                    <a:cubicBezTo>
                      <a:pt x="582" y="1006"/>
                      <a:pt x="900" y="921"/>
                      <a:pt x="1043" y="67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2" name="Freeform 12"/>
              <p:cNvSpPr/>
              <p:nvPr/>
            </p:nvSpPr>
            <p:spPr bwMode="auto">
              <a:xfrm>
                <a:off x="6709404" y="4334676"/>
                <a:ext cx="1505084" cy="1392246"/>
              </a:xfrm>
              <a:custGeom>
                <a:avLst/>
                <a:gdLst>
                  <a:gd name="T0" fmla="*/ 865 w 922"/>
                  <a:gd name="T1" fmla="*/ 579 h 855"/>
                  <a:gd name="T2" fmla="*/ 922 w 922"/>
                  <a:gd name="T3" fmla="*/ 381 h 855"/>
                  <a:gd name="T4" fmla="*/ 262 w 922"/>
                  <a:gd name="T5" fmla="*/ 0 h 855"/>
                  <a:gd name="T6" fmla="*/ 119 w 922"/>
                  <a:gd name="T7" fmla="*/ 148 h 855"/>
                  <a:gd name="T8" fmla="*/ 277 w 922"/>
                  <a:gd name="T9" fmla="*/ 737 h 855"/>
                  <a:gd name="T10" fmla="*/ 865 w 922"/>
                  <a:gd name="T11" fmla="*/ 579 h 855"/>
                </a:gdLst>
                <a:ahLst/>
                <a:cxnLst>
                  <a:cxn ang="0">
                    <a:pos x="T0" y="T1"/>
                  </a:cxn>
                  <a:cxn ang="0">
                    <a:pos x="T2" y="T3"/>
                  </a:cxn>
                  <a:cxn ang="0">
                    <a:pos x="T4" y="T5"/>
                  </a:cxn>
                  <a:cxn ang="0">
                    <a:pos x="T6" y="T7"/>
                  </a:cxn>
                  <a:cxn ang="0">
                    <a:pos x="T8" y="T9"/>
                  </a:cxn>
                  <a:cxn ang="0">
                    <a:pos x="T10" y="T11"/>
                  </a:cxn>
                </a:cxnLst>
                <a:rect l="0" t="0" r="r" b="b"/>
                <a:pathLst>
                  <a:path w="922" h="855">
                    <a:moveTo>
                      <a:pt x="865" y="579"/>
                    </a:moveTo>
                    <a:cubicBezTo>
                      <a:pt x="901" y="516"/>
                      <a:pt x="920" y="449"/>
                      <a:pt x="922" y="381"/>
                    </a:cubicBezTo>
                    <a:cubicBezTo>
                      <a:pt x="262" y="0"/>
                      <a:pt x="262" y="0"/>
                      <a:pt x="262" y="0"/>
                    </a:cubicBezTo>
                    <a:cubicBezTo>
                      <a:pt x="205" y="36"/>
                      <a:pt x="155" y="86"/>
                      <a:pt x="119" y="148"/>
                    </a:cubicBezTo>
                    <a:cubicBezTo>
                      <a:pt x="0" y="354"/>
                      <a:pt x="71" y="618"/>
                      <a:pt x="277" y="737"/>
                    </a:cubicBezTo>
                    <a:cubicBezTo>
                      <a:pt x="483" y="855"/>
                      <a:pt x="746" y="785"/>
                      <a:pt x="865" y="579"/>
                    </a:cubicBezTo>
                    <a:close/>
                  </a:path>
                </a:pathLst>
              </a:cu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9" name="Freeform 19"/>
              <p:cNvSpPr>
                <a:spLocks noEditPoints="1"/>
              </p:cNvSpPr>
              <p:nvPr/>
            </p:nvSpPr>
            <p:spPr bwMode="auto">
              <a:xfrm>
                <a:off x="7254498" y="4777347"/>
                <a:ext cx="519055" cy="465239"/>
              </a:xfrm>
              <a:custGeom>
                <a:avLst/>
                <a:gdLst>
                  <a:gd name="T0" fmla="*/ 0 w 318"/>
                  <a:gd name="T1" fmla="*/ 282 h 286"/>
                  <a:gd name="T2" fmla="*/ 9 w 318"/>
                  <a:gd name="T3" fmla="*/ 4 h 286"/>
                  <a:gd name="T4" fmla="*/ 318 w 318"/>
                  <a:gd name="T5" fmla="*/ 282 h 286"/>
                  <a:gd name="T6" fmla="*/ 284 w 318"/>
                  <a:gd name="T7" fmla="*/ 263 h 286"/>
                  <a:gd name="T8" fmla="*/ 293 w 318"/>
                  <a:gd name="T9" fmla="*/ 272 h 286"/>
                  <a:gd name="T10" fmla="*/ 266 w 318"/>
                  <a:gd name="T11" fmla="*/ 253 h 286"/>
                  <a:gd name="T12" fmla="*/ 239 w 318"/>
                  <a:gd name="T13" fmla="*/ 272 h 286"/>
                  <a:gd name="T14" fmla="*/ 248 w 318"/>
                  <a:gd name="T15" fmla="*/ 263 h 286"/>
                  <a:gd name="T16" fmla="*/ 203 w 318"/>
                  <a:gd name="T17" fmla="*/ 263 h 286"/>
                  <a:gd name="T18" fmla="*/ 212 w 318"/>
                  <a:gd name="T19" fmla="*/ 272 h 286"/>
                  <a:gd name="T20" fmla="*/ 185 w 318"/>
                  <a:gd name="T21" fmla="*/ 253 h 286"/>
                  <a:gd name="T22" fmla="*/ 159 w 318"/>
                  <a:gd name="T23" fmla="*/ 272 h 286"/>
                  <a:gd name="T24" fmla="*/ 168 w 318"/>
                  <a:gd name="T25" fmla="*/ 263 h 286"/>
                  <a:gd name="T26" fmla="*/ 123 w 318"/>
                  <a:gd name="T27" fmla="*/ 263 h 286"/>
                  <a:gd name="T28" fmla="*/ 132 w 318"/>
                  <a:gd name="T29" fmla="*/ 272 h 286"/>
                  <a:gd name="T30" fmla="*/ 105 w 318"/>
                  <a:gd name="T31" fmla="*/ 253 h 286"/>
                  <a:gd name="T32" fmla="*/ 78 w 318"/>
                  <a:gd name="T33" fmla="*/ 272 h 286"/>
                  <a:gd name="T34" fmla="*/ 87 w 318"/>
                  <a:gd name="T35" fmla="*/ 263 h 286"/>
                  <a:gd name="T36" fmla="*/ 42 w 318"/>
                  <a:gd name="T37" fmla="*/ 263 h 286"/>
                  <a:gd name="T38" fmla="*/ 51 w 318"/>
                  <a:gd name="T39" fmla="*/ 272 h 286"/>
                  <a:gd name="T40" fmla="*/ 25 w 318"/>
                  <a:gd name="T41" fmla="*/ 253 h 286"/>
                  <a:gd name="T42" fmla="*/ 25 w 318"/>
                  <a:gd name="T43" fmla="*/ 234 h 286"/>
                  <a:gd name="T44" fmla="*/ 69 w 318"/>
                  <a:gd name="T45" fmla="*/ 141 h 286"/>
                  <a:gd name="T46" fmla="*/ 110 w 318"/>
                  <a:gd name="T47" fmla="*/ 189 h 286"/>
                  <a:gd name="T48" fmla="*/ 131 w 318"/>
                  <a:gd name="T49" fmla="*/ 172 h 286"/>
                  <a:gd name="T50" fmla="*/ 107 w 318"/>
                  <a:gd name="T51" fmla="*/ 200 h 286"/>
                  <a:gd name="T52" fmla="*/ 25 w 318"/>
                  <a:gd name="T53" fmla="*/ 234 h 286"/>
                  <a:gd name="T54" fmla="*/ 53 w 318"/>
                  <a:gd name="T55" fmla="*/ 198 h 286"/>
                  <a:gd name="T56" fmla="*/ 73 w 318"/>
                  <a:gd name="T57" fmla="*/ 212 h 286"/>
                  <a:gd name="T58" fmla="*/ 93 w 318"/>
                  <a:gd name="T59" fmla="*/ 192 h 286"/>
                  <a:gd name="T60" fmla="*/ 73 w 318"/>
                  <a:gd name="T61" fmla="*/ 225 h 286"/>
                  <a:gd name="T62" fmla="*/ 116 w 318"/>
                  <a:gd name="T63" fmla="*/ 150 h 286"/>
                  <a:gd name="T64" fmla="*/ 99 w 318"/>
                  <a:gd name="T65" fmla="*/ 163 h 286"/>
                  <a:gd name="T66" fmla="*/ 118 w 318"/>
                  <a:gd name="T67" fmla="*/ 140 h 286"/>
                  <a:gd name="T68" fmla="*/ 248 w 318"/>
                  <a:gd name="T69" fmla="*/ 159 h 286"/>
                  <a:gd name="T70" fmla="*/ 288 w 318"/>
                  <a:gd name="T71" fmla="*/ 156 h 286"/>
                  <a:gd name="T72" fmla="*/ 261 w 318"/>
                  <a:gd name="T73" fmla="*/ 190 h 286"/>
                  <a:gd name="T74" fmla="*/ 271 w 318"/>
                  <a:gd name="T75" fmla="*/ 169 h 286"/>
                  <a:gd name="T76" fmla="*/ 42 w 318"/>
                  <a:gd name="T77" fmla="*/ 178 h 286"/>
                  <a:gd name="T78" fmla="*/ 22 w 318"/>
                  <a:gd name="T79" fmla="*/ 145 h 286"/>
                  <a:gd name="T80" fmla="*/ 44 w 318"/>
                  <a:gd name="T81" fmla="*/ 178 h 286"/>
                  <a:gd name="T82" fmla="*/ 138 w 318"/>
                  <a:gd name="T83" fmla="*/ 152 h 286"/>
                  <a:gd name="T84" fmla="*/ 162 w 318"/>
                  <a:gd name="T85" fmla="*/ 107 h 286"/>
                  <a:gd name="T86" fmla="*/ 263 w 318"/>
                  <a:gd name="T87" fmla="*/ 53 h 286"/>
                  <a:gd name="T88" fmla="*/ 241 w 318"/>
                  <a:gd name="T89" fmla="*/ 53 h 286"/>
                  <a:gd name="T90" fmla="*/ 283 w 318"/>
                  <a:gd name="T91" fmla="*/ 42 h 286"/>
                  <a:gd name="T92" fmla="*/ 264 w 318"/>
                  <a:gd name="T93" fmla="*/ 78 h 286"/>
                  <a:gd name="T94" fmla="*/ 192 w 318"/>
                  <a:gd name="T95" fmla="*/ 138 h 286"/>
                  <a:gd name="T96" fmla="*/ 140 w 318"/>
                  <a:gd name="T97" fmla="*/ 153 h 286"/>
                  <a:gd name="T98" fmla="*/ 265 w 318"/>
                  <a:gd name="T99" fmla="*/ 124 h 286"/>
                  <a:gd name="T100" fmla="*/ 286 w 318"/>
                  <a:gd name="T101" fmla="*/ 118 h 286"/>
                  <a:gd name="T102" fmla="*/ 253 w 318"/>
                  <a:gd name="T103" fmla="*/ 89 h 286"/>
                  <a:gd name="T104" fmla="*/ 280 w 318"/>
                  <a:gd name="T105" fmla="*/ 87 h 286"/>
                  <a:gd name="T106" fmla="*/ 308 w 318"/>
                  <a:gd name="T107" fmla="*/ 126 h 286"/>
                  <a:gd name="T108" fmla="*/ 22 w 318"/>
                  <a:gd name="T109" fmla="*/ 118 h 286"/>
                  <a:gd name="T110" fmla="*/ 84 w 318"/>
                  <a:gd name="T111" fmla="*/ 52 h 286"/>
                  <a:gd name="T112" fmla="*/ 173 w 318"/>
                  <a:gd name="T113" fmla="*/ 42 h 286"/>
                  <a:gd name="T114" fmla="*/ 225 w 318"/>
                  <a:gd name="T115" fmla="*/ 82 h 286"/>
                  <a:gd name="T116" fmla="*/ 119 w 318"/>
                  <a:gd name="T117" fmla="*/ 95 h 286"/>
                  <a:gd name="T118" fmla="*/ 25 w 318"/>
                  <a:gd name="T119" fmla="*/ 119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8" h="286">
                    <a:moveTo>
                      <a:pt x="314" y="286"/>
                    </a:moveTo>
                    <a:cubicBezTo>
                      <a:pt x="5" y="286"/>
                      <a:pt x="5" y="286"/>
                      <a:pt x="5" y="286"/>
                    </a:cubicBezTo>
                    <a:cubicBezTo>
                      <a:pt x="2" y="286"/>
                      <a:pt x="0" y="284"/>
                      <a:pt x="0" y="282"/>
                    </a:cubicBezTo>
                    <a:cubicBezTo>
                      <a:pt x="0" y="4"/>
                      <a:pt x="0" y="4"/>
                      <a:pt x="0" y="4"/>
                    </a:cubicBezTo>
                    <a:cubicBezTo>
                      <a:pt x="0" y="2"/>
                      <a:pt x="2" y="0"/>
                      <a:pt x="5" y="0"/>
                    </a:cubicBezTo>
                    <a:cubicBezTo>
                      <a:pt x="7" y="0"/>
                      <a:pt x="9" y="2"/>
                      <a:pt x="9" y="4"/>
                    </a:cubicBezTo>
                    <a:cubicBezTo>
                      <a:pt x="9" y="278"/>
                      <a:pt x="9" y="278"/>
                      <a:pt x="9" y="278"/>
                    </a:cubicBezTo>
                    <a:cubicBezTo>
                      <a:pt x="314" y="278"/>
                      <a:pt x="314" y="278"/>
                      <a:pt x="314" y="278"/>
                    </a:cubicBezTo>
                    <a:cubicBezTo>
                      <a:pt x="316" y="278"/>
                      <a:pt x="318" y="280"/>
                      <a:pt x="318" y="282"/>
                    </a:cubicBezTo>
                    <a:cubicBezTo>
                      <a:pt x="318" y="284"/>
                      <a:pt x="316" y="286"/>
                      <a:pt x="314" y="286"/>
                    </a:cubicBezTo>
                    <a:close/>
                    <a:moveTo>
                      <a:pt x="293" y="272"/>
                    </a:moveTo>
                    <a:cubicBezTo>
                      <a:pt x="288" y="272"/>
                      <a:pt x="284" y="268"/>
                      <a:pt x="284" y="263"/>
                    </a:cubicBezTo>
                    <a:cubicBezTo>
                      <a:pt x="284" y="258"/>
                      <a:pt x="288" y="253"/>
                      <a:pt x="293" y="253"/>
                    </a:cubicBezTo>
                    <a:cubicBezTo>
                      <a:pt x="298" y="253"/>
                      <a:pt x="302" y="258"/>
                      <a:pt x="302" y="263"/>
                    </a:cubicBezTo>
                    <a:cubicBezTo>
                      <a:pt x="302" y="268"/>
                      <a:pt x="298" y="272"/>
                      <a:pt x="293" y="272"/>
                    </a:cubicBezTo>
                    <a:close/>
                    <a:moveTo>
                      <a:pt x="266" y="272"/>
                    </a:moveTo>
                    <a:cubicBezTo>
                      <a:pt x="261" y="272"/>
                      <a:pt x="257" y="268"/>
                      <a:pt x="257" y="263"/>
                    </a:cubicBezTo>
                    <a:cubicBezTo>
                      <a:pt x="257" y="258"/>
                      <a:pt x="261" y="253"/>
                      <a:pt x="266" y="253"/>
                    </a:cubicBezTo>
                    <a:cubicBezTo>
                      <a:pt x="271" y="253"/>
                      <a:pt x="275" y="258"/>
                      <a:pt x="275" y="263"/>
                    </a:cubicBezTo>
                    <a:cubicBezTo>
                      <a:pt x="275" y="268"/>
                      <a:pt x="271" y="272"/>
                      <a:pt x="266" y="272"/>
                    </a:cubicBezTo>
                    <a:close/>
                    <a:moveTo>
                      <a:pt x="239" y="272"/>
                    </a:moveTo>
                    <a:cubicBezTo>
                      <a:pt x="234" y="272"/>
                      <a:pt x="230" y="268"/>
                      <a:pt x="230" y="263"/>
                    </a:cubicBezTo>
                    <a:cubicBezTo>
                      <a:pt x="230" y="258"/>
                      <a:pt x="234" y="253"/>
                      <a:pt x="239" y="253"/>
                    </a:cubicBezTo>
                    <a:cubicBezTo>
                      <a:pt x="244" y="253"/>
                      <a:pt x="248" y="258"/>
                      <a:pt x="248" y="263"/>
                    </a:cubicBezTo>
                    <a:cubicBezTo>
                      <a:pt x="248" y="268"/>
                      <a:pt x="244" y="272"/>
                      <a:pt x="239" y="272"/>
                    </a:cubicBezTo>
                    <a:close/>
                    <a:moveTo>
                      <a:pt x="212" y="272"/>
                    </a:moveTo>
                    <a:cubicBezTo>
                      <a:pt x="207" y="272"/>
                      <a:pt x="203" y="268"/>
                      <a:pt x="203" y="263"/>
                    </a:cubicBezTo>
                    <a:cubicBezTo>
                      <a:pt x="203" y="258"/>
                      <a:pt x="207" y="253"/>
                      <a:pt x="212" y="253"/>
                    </a:cubicBezTo>
                    <a:cubicBezTo>
                      <a:pt x="217" y="253"/>
                      <a:pt x="221" y="258"/>
                      <a:pt x="221" y="263"/>
                    </a:cubicBezTo>
                    <a:cubicBezTo>
                      <a:pt x="221" y="268"/>
                      <a:pt x="217" y="272"/>
                      <a:pt x="212" y="272"/>
                    </a:cubicBezTo>
                    <a:close/>
                    <a:moveTo>
                      <a:pt x="185" y="272"/>
                    </a:moveTo>
                    <a:cubicBezTo>
                      <a:pt x="180" y="272"/>
                      <a:pt x="176" y="268"/>
                      <a:pt x="176" y="263"/>
                    </a:cubicBezTo>
                    <a:cubicBezTo>
                      <a:pt x="176" y="258"/>
                      <a:pt x="180" y="253"/>
                      <a:pt x="185" y="253"/>
                    </a:cubicBezTo>
                    <a:cubicBezTo>
                      <a:pt x="190" y="253"/>
                      <a:pt x="194" y="258"/>
                      <a:pt x="194" y="263"/>
                    </a:cubicBezTo>
                    <a:cubicBezTo>
                      <a:pt x="194" y="268"/>
                      <a:pt x="190" y="272"/>
                      <a:pt x="185" y="272"/>
                    </a:cubicBezTo>
                    <a:close/>
                    <a:moveTo>
                      <a:pt x="159" y="272"/>
                    </a:moveTo>
                    <a:cubicBezTo>
                      <a:pt x="154" y="272"/>
                      <a:pt x="149" y="268"/>
                      <a:pt x="149" y="263"/>
                    </a:cubicBezTo>
                    <a:cubicBezTo>
                      <a:pt x="149" y="258"/>
                      <a:pt x="154" y="253"/>
                      <a:pt x="159" y="253"/>
                    </a:cubicBezTo>
                    <a:cubicBezTo>
                      <a:pt x="164" y="253"/>
                      <a:pt x="168" y="258"/>
                      <a:pt x="168" y="263"/>
                    </a:cubicBezTo>
                    <a:cubicBezTo>
                      <a:pt x="168" y="268"/>
                      <a:pt x="164" y="272"/>
                      <a:pt x="159" y="272"/>
                    </a:cubicBezTo>
                    <a:close/>
                    <a:moveTo>
                      <a:pt x="132" y="272"/>
                    </a:moveTo>
                    <a:cubicBezTo>
                      <a:pt x="127" y="272"/>
                      <a:pt x="123" y="268"/>
                      <a:pt x="123" y="263"/>
                    </a:cubicBezTo>
                    <a:cubicBezTo>
                      <a:pt x="123" y="258"/>
                      <a:pt x="127" y="253"/>
                      <a:pt x="132" y="253"/>
                    </a:cubicBezTo>
                    <a:cubicBezTo>
                      <a:pt x="137" y="253"/>
                      <a:pt x="141" y="258"/>
                      <a:pt x="141" y="263"/>
                    </a:cubicBezTo>
                    <a:cubicBezTo>
                      <a:pt x="141" y="268"/>
                      <a:pt x="137" y="272"/>
                      <a:pt x="132" y="272"/>
                    </a:cubicBezTo>
                    <a:close/>
                    <a:moveTo>
                      <a:pt x="105" y="272"/>
                    </a:moveTo>
                    <a:cubicBezTo>
                      <a:pt x="100" y="272"/>
                      <a:pt x="96" y="268"/>
                      <a:pt x="96" y="263"/>
                    </a:cubicBezTo>
                    <a:cubicBezTo>
                      <a:pt x="96" y="258"/>
                      <a:pt x="100" y="253"/>
                      <a:pt x="105" y="253"/>
                    </a:cubicBezTo>
                    <a:cubicBezTo>
                      <a:pt x="110" y="253"/>
                      <a:pt x="114" y="258"/>
                      <a:pt x="114" y="263"/>
                    </a:cubicBezTo>
                    <a:cubicBezTo>
                      <a:pt x="114" y="268"/>
                      <a:pt x="110" y="272"/>
                      <a:pt x="105" y="272"/>
                    </a:cubicBezTo>
                    <a:close/>
                    <a:moveTo>
                      <a:pt x="78" y="272"/>
                    </a:moveTo>
                    <a:cubicBezTo>
                      <a:pt x="73" y="272"/>
                      <a:pt x="69" y="268"/>
                      <a:pt x="69" y="263"/>
                    </a:cubicBezTo>
                    <a:cubicBezTo>
                      <a:pt x="69" y="258"/>
                      <a:pt x="73" y="253"/>
                      <a:pt x="78" y="253"/>
                    </a:cubicBezTo>
                    <a:cubicBezTo>
                      <a:pt x="83" y="253"/>
                      <a:pt x="87" y="258"/>
                      <a:pt x="87" y="263"/>
                    </a:cubicBezTo>
                    <a:cubicBezTo>
                      <a:pt x="87" y="268"/>
                      <a:pt x="83" y="272"/>
                      <a:pt x="78" y="272"/>
                    </a:cubicBezTo>
                    <a:close/>
                    <a:moveTo>
                      <a:pt x="51" y="272"/>
                    </a:moveTo>
                    <a:cubicBezTo>
                      <a:pt x="46" y="272"/>
                      <a:pt x="42" y="268"/>
                      <a:pt x="42" y="263"/>
                    </a:cubicBezTo>
                    <a:cubicBezTo>
                      <a:pt x="42" y="258"/>
                      <a:pt x="46" y="253"/>
                      <a:pt x="51" y="253"/>
                    </a:cubicBezTo>
                    <a:cubicBezTo>
                      <a:pt x="56" y="253"/>
                      <a:pt x="60" y="258"/>
                      <a:pt x="60" y="263"/>
                    </a:cubicBezTo>
                    <a:cubicBezTo>
                      <a:pt x="60" y="268"/>
                      <a:pt x="56" y="272"/>
                      <a:pt x="51" y="272"/>
                    </a:cubicBezTo>
                    <a:close/>
                    <a:moveTo>
                      <a:pt x="25" y="272"/>
                    </a:moveTo>
                    <a:cubicBezTo>
                      <a:pt x="20" y="272"/>
                      <a:pt x="15" y="268"/>
                      <a:pt x="15" y="263"/>
                    </a:cubicBezTo>
                    <a:cubicBezTo>
                      <a:pt x="15" y="258"/>
                      <a:pt x="20" y="253"/>
                      <a:pt x="25" y="253"/>
                    </a:cubicBezTo>
                    <a:cubicBezTo>
                      <a:pt x="30" y="253"/>
                      <a:pt x="34" y="258"/>
                      <a:pt x="34" y="263"/>
                    </a:cubicBezTo>
                    <a:cubicBezTo>
                      <a:pt x="34" y="268"/>
                      <a:pt x="30" y="272"/>
                      <a:pt x="25" y="272"/>
                    </a:cubicBezTo>
                    <a:close/>
                    <a:moveTo>
                      <a:pt x="25" y="234"/>
                    </a:moveTo>
                    <a:cubicBezTo>
                      <a:pt x="24" y="234"/>
                      <a:pt x="23" y="233"/>
                      <a:pt x="22" y="233"/>
                    </a:cubicBezTo>
                    <a:cubicBezTo>
                      <a:pt x="20" y="232"/>
                      <a:pt x="20" y="229"/>
                      <a:pt x="21" y="227"/>
                    </a:cubicBezTo>
                    <a:cubicBezTo>
                      <a:pt x="69" y="141"/>
                      <a:pt x="69" y="141"/>
                      <a:pt x="69" y="141"/>
                    </a:cubicBezTo>
                    <a:cubicBezTo>
                      <a:pt x="70" y="140"/>
                      <a:pt x="72" y="139"/>
                      <a:pt x="73" y="139"/>
                    </a:cubicBezTo>
                    <a:cubicBezTo>
                      <a:pt x="74" y="139"/>
                      <a:pt x="76" y="140"/>
                      <a:pt x="77" y="141"/>
                    </a:cubicBezTo>
                    <a:cubicBezTo>
                      <a:pt x="110" y="189"/>
                      <a:pt x="110" y="189"/>
                      <a:pt x="110" y="189"/>
                    </a:cubicBezTo>
                    <a:cubicBezTo>
                      <a:pt x="123" y="167"/>
                      <a:pt x="123" y="167"/>
                      <a:pt x="123" y="167"/>
                    </a:cubicBezTo>
                    <a:cubicBezTo>
                      <a:pt x="125" y="165"/>
                      <a:pt x="127" y="165"/>
                      <a:pt x="129" y="166"/>
                    </a:cubicBezTo>
                    <a:cubicBezTo>
                      <a:pt x="131" y="167"/>
                      <a:pt x="132" y="170"/>
                      <a:pt x="131" y="172"/>
                    </a:cubicBezTo>
                    <a:cubicBezTo>
                      <a:pt x="114" y="200"/>
                      <a:pt x="114" y="200"/>
                      <a:pt x="114" y="200"/>
                    </a:cubicBezTo>
                    <a:cubicBezTo>
                      <a:pt x="113" y="201"/>
                      <a:pt x="112" y="202"/>
                      <a:pt x="110" y="202"/>
                    </a:cubicBezTo>
                    <a:cubicBezTo>
                      <a:pt x="109" y="202"/>
                      <a:pt x="107" y="201"/>
                      <a:pt x="107" y="200"/>
                    </a:cubicBezTo>
                    <a:cubicBezTo>
                      <a:pt x="74" y="151"/>
                      <a:pt x="74" y="151"/>
                      <a:pt x="74" y="151"/>
                    </a:cubicBezTo>
                    <a:cubicBezTo>
                      <a:pt x="28" y="231"/>
                      <a:pt x="28" y="231"/>
                      <a:pt x="28" y="231"/>
                    </a:cubicBezTo>
                    <a:cubicBezTo>
                      <a:pt x="28" y="233"/>
                      <a:pt x="26" y="234"/>
                      <a:pt x="25" y="234"/>
                    </a:cubicBezTo>
                    <a:close/>
                    <a:moveTo>
                      <a:pt x="73" y="225"/>
                    </a:moveTo>
                    <a:cubicBezTo>
                      <a:pt x="72" y="225"/>
                      <a:pt x="70" y="224"/>
                      <a:pt x="70" y="223"/>
                    </a:cubicBezTo>
                    <a:cubicBezTo>
                      <a:pt x="53" y="198"/>
                      <a:pt x="53" y="198"/>
                      <a:pt x="53" y="198"/>
                    </a:cubicBezTo>
                    <a:cubicBezTo>
                      <a:pt x="51" y="196"/>
                      <a:pt x="52" y="193"/>
                      <a:pt x="54" y="192"/>
                    </a:cubicBezTo>
                    <a:cubicBezTo>
                      <a:pt x="56" y="190"/>
                      <a:pt x="58" y="191"/>
                      <a:pt x="60" y="193"/>
                    </a:cubicBezTo>
                    <a:cubicBezTo>
                      <a:pt x="73" y="212"/>
                      <a:pt x="73" y="212"/>
                      <a:pt x="73" y="212"/>
                    </a:cubicBezTo>
                    <a:cubicBezTo>
                      <a:pt x="86" y="188"/>
                      <a:pt x="86" y="188"/>
                      <a:pt x="86" y="188"/>
                    </a:cubicBezTo>
                    <a:cubicBezTo>
                      <a:pt x="87" y="186"/>
                      <a:pt x="89" y="185"/>
                      <a:pt x="92" y="186"/>
                    </a:cubicBezTo>
                    <a:cubicBezTo>
                      <a:pt x="94" y="188"/>
                      <a:pt x="94" y="190"/>
                      <a:pt x="93" y="192"/>
                    </a:cubicBezTo>
                    <a:cubicBezTo>
                      <a:pt x="77" y="223"/>
                      <a:pt x="77" y="223"/>
                      <a:pt x="77" y="223"/>
                    </a:cubicBezTo>
                    <a:cubicBezTo>
                      <a:pt x="76" y="224"/>
                      <a:pt x="75" y="225"/>
                      <a:pt x="73" y="225"/>
                    </a:cubicBezTo>
                    <a:cubicBezTo>
                      <a:pt x="73" y="225"/>
                      <a:pt x="73" y="225"/>
                      <a:pt x="73" y="225"/>
                    </a:cubicBezTo>
                    <a:close/>
                    <a:moveTo>
                      <a:pt x="171" y="200"/>
                    </a:moveTo>
                    <a:cubicBezTo>
                      <a:pt x="170" y="200"/>
                      <a:pt x="169" y="200"/>
                      <a:pt x="168" y="199"/>
                    </a:cubicBezTo>
                    <a:cubicBezTo>
                      <a:pt x="116" y="150"/>
                      <a:pt x="116" y="150"/>
                      <a:pt x="116" y="150"/>
                    </a:cubicBezTo>
                    <a:cubicBezTo>
                      <a:pt x="107" y="168"/>
                      <a:pt x="107" y="168"/>
                      <a:pt x="107" y="168"/>
                    </a:cubicBezTo>
                    <a:cubicBezTo>
                      <a:pt x="106" y="170"/>
                      <a:pt x="103" y="170"/>
                      <a:pt x="101" y="169"/>
                    </a:cubicBezTo>
                    <a:cubicBezTo>
                      <a:pt x="99" y="168"/>
                      <a:pt x="98" y="166"/>
                      <a:pt x="99" y="163"/>
                    </a:cubicBezTo>
                    <a:cubicBezTo>
                      <a:pt x="111" y="141"/>
                      <a:pt x="111" y="141"/>
                      <a:pt x="111" y="141"/>
                    </a:cubicBezTo>
                    <a:cubicBezTo>
                      <a:pt x="112" y="140"/>
                      <a:pt x="113" y="139"/>
                      <a:pt x="114" y="139"/>
                    </a:cubicBezTo>
                    <a:cubicBezTo>
                      <a:pt x="115" y="139"/>
                      <a:pt x="117" y="139"/>
                      <a:pt x="118" y="140"/>
                    </a:cubicBezTo>
                    <a:cubicBezTo>
                      <a:pt x="172" y="191"/>
                      <a:pt x="172" y="191"/>
                      <a:pt x="172" y="191"/>
                    </a:cubicBezTo>
                    <a:cubicBezTo>
                      <a:pt x="267" y="161"/>
                      <a:pt x="267" y="161"/>
                      <a:pt x="267" y="161"/>
                    </a:cubicBezTo>
                    <a:cubicBezTo>
                      <a:pt x="248" y="159"/>
                      <a:pt x="248" y="159"/>
                      <a:pt x="248" y="159"/>
                    </a:cubicBezTo>
                    <a:cubicBezTo>
                      <a:pt x="245" y="158"/>
                      <a:pt x="244" y="156"/>
                      <a:pt x="244" y="154"/>
                    </a:cubicBezTo>
                    <a:cubicBezTo>
                      <a:pt x="244" y="151"/>
                      <a:pt x="246" y="150"/>
                      <a:pt x="249" y="150"/>
                    </a:cubicBezTo>
                    <a:cubicBezTo>
                      <a:pt x="288" y="156"/>
                      <a:pt x="288" y="156"/>
                      <a:pt x="288" y="156"/>
                    </a:cubicBezTo>
                    <a:cubicBezTo>
                      <a:pt x="290" y="156"/>
                      <a:pt x="291" y="157"/>
                      <a:pt x="291" y="158"/>
                    </a:cubicBezTo>
                    <a:cubicBezTo>
                      <a:pt x="292" y="160"/>
                      <a:pt x="292" y="162"/>
                      <a:pt x="290" y="163"/>
                    </a:cubicBezTo>
                    <a:cubicBezTo>
                      <a:pt x="261" y="190"/>
                      <a:pt x="261" y="190"/>
                      <a:pt x="261" y="190"/>
                    </a:cubicBezTo>
                    <a:cubicBezTo>
                      <a:pt x="259" y="191"/>
                      <a:pt x="257" y="191"/>
                      <a:pt x="255" y="190"/>
                    </a:cubicBezTo>
                    <a:cubicBezTo>
                      <a:pt x="254" y="188"/>
                      <a:pt x="254" y="185"/>
                      <a:pt x="255" y="183"/>
                    </a:cubicBezTo>
                    <a:cubicBezTo>
                      <a:pt x="271" y="169"/>
                      <a:pt x="271" y="169"/>
                      <a:pt x="271" y="169"/>
                    </a:cubicBezTo>
                    <a:cubicBezTo>
                      <a:pt x="172" y="200"/>
                      <a:pt x="172" y="200"/>
                      <a:pt x="172" y="200"/>
                    </a:cubicBezTo>
                    <a:cubicBezTo>
                      <a:pt x="172" y="200"/>
                      <a:pt x="171" y="200"/>
                      <a:pt x="171" y="200"/>
                    </a:cubicBezTo>
                    <a:close/>
                    <a:moveTo>
                      <a:pt x="42" y="178"/>
                    </a:moveTo>
                    <a:cubicBezTo>
                      <a:pt x="40" y="178"/>
                      <a:pt x="39" y="178"/>
                      <a:pt x="38" y="176"/>
                    </a:cubicBezTo>
                    <a:cubicBezTo>
                      <a:pt x="21" y="151"/>
                      <a:pt x="21" y="151"/>
                      <a:pt x="21" y="151"/>
                    </a:cubicBezTo>
                    <a:cubicBezTo>
                      <a:pt x="20" y="149"/>
                      <a:pt x="20" y="146"/>
                      <a:pt x="22" y="145"/>
                    </a:cubicBezTo>
                    <a:cubicBezTo>
                      <a:pt x="24" y="144"/>
                      <a:pt x="27" y="144"/>
                      <a:pt x="28" y="146"/>
                    </a:cubicBezTo>
                    <a:cubicBezTo>
                      <a:pt x="45" y="172"/>
                      <a:pt x="45" y="172"/>
                      <a:pt x="45" y="172"/>
                    </a:cubicBezTo>
                    <a:cubicBezTo>
                      <a:pt x="47" y="174"/>
                      <a:pt x="46" y="176"/>
                      <a:pt x="44" y="178"/>
                    </a:cubicBezTo>
                    <a:cubicBezTo>
                      <a:pt x="43" y="178"/>
                      <a:pt x="43" y="178"/>
                      <a:pt x="42" y="178"/>
                    </a:cubicBezTo>
                    <a:close/>
                    <a:moveTo>
                      <a:pt x="140" y="153"/>
                    </a:moveTo>
                    <a:cubicBezTo>
                      <a:pt x="139" y="153"/>
                      <a:pt x="138" y="153"/>
                      <a:pt x="138" y="152"/>
                    </a:cubicBezTo>
                    <a:cubicBezTo>
                      <a:pt x="136" y="151"/>
                      <a:pt x="135" y="148"/>
                      <a:pt x="136" y="146"/>
                    </a:cubicBezTo>
                    <a:cubicBezTo>
                      <a:pt x="159" y="109"/>
                      <a:pt x="159" y="109"/>
                      <a:pt x="159" y="109"/>
                    </a:cubicBezTo>
                    <a:cubicBezTo>
                      <a:pt x="160" y="108"/>
                      <a:pt x="161" y="107"/>
                      <a:pt x="162" y="107"/>
                    </a:cubicBezTo>
                    <a:cubicBezTo>
                      <a:pt x="163" y="106"/>
                      <a:pt x="164" y="107"/>
                      <a:pt x="165" y="107"/>
                    </a:cubicBezTo>
                    <a:cubicBezTo>
                      <a:pt x="194" y="128"/>
                      <a:pt x="194" y="128"/>
                      <a:pt x="194" y="128"/>
                    </a:cubicBezTo>
                    <a:cubicBezTo>
                      <a:pt x="263" y="53"/>
                      <a:pt x="263" y="53"/>
                      <a:pt x="263" y="53"/>
                    </a:cubicBezTo>
                    <a:cubicBezTo>
                      <a:pt x="244" y="61"/>
                      <a:pt x="244" y="61"/>
                      <a:pt x="244" y="61"/>
                    </a:cubicBezTo>
                    <a:cubicBezTo>
                      <a:pt x="242" y="62"/>
                      <a:pt x="240" y="61"/>
                      <a:pt x="239" y="59"/>
                    </a:cubicBezTo>
                    <a:cubicBezTo>
                      <a:pt x="238" y="57"/>
                      <a:pt x="239" y="54"/>
                      <a:pt x="241" y="53"/>
                    </a:cubicBezTo>
                    <a:cubicBezTo>
                      <a:pt x="277" y="37"/>
                      <a:pt x="277" y="37"/>
                      <a:pt x="277" y="37"/>
                    </a:cubicBezTo>
                    <a:cubicBezTo>
                      <a:pt x="278" y="37"/>
                      <a:pt x="280" y="37"/>
                      <a:pt x="281" y="38"/>
                    </a:cubicBezTo>
                    <a:cubicBezTo>
                      <a:pt x="283" y="39"/>
                      <a:pt x="283" y="41"/>
                      <a:pt x="283" y="42"/>
                    </a:cubicBezTo>
                    <a:cubicBezTo>
                      <a:pt x="272" y="80"/>
                      <a:pt x="272" y="80"/>
                      <a:pt x="272" y="80"/>
                    </a:cubicBezTo>
                    <a:cubicBezTo>
                      <a:pt x="272" y="83"/>
                      <a:pt x="270" y="84"/>
                      <a:pt x="267" y="83"/>
                    </a:cubicBezTo>
                    <a:cubicBezTo>
                      <a:pt x="265" y="83"/>
                      <a:pt x="264" y="81"/>
                      <a:pt x="264" y="78"/>
                    </a:cubicBezTo>
                    <a:cubicBezTo>
                      <a:pt x="270" y="58"/>
                      <a:pt x="270" y="58"/>
                      <a:pt x="270" y="58"/>
                    </a:cubicBezTo>
                    <a:cubicBezTo>
                      <a:pt x="198" y="137"/>
                      <a:pt x="198" y="137"/>
                      <a:pt x="198" y="137"/>
                    </a:cubicBezTo>
                    <a:cubicBezTo>
                      <a:pt x="197" y="139"/>
                      <a:pt x="194" y="139"/>
                      <a:pt x="192" y="138"/>
                    </a:cubicBezTo>
                    <a:cubicBezTo>
                      <a:pt x="164" y="117"/>
                      <a:pt x="164" y="117"/>
                      <a:pt x="164" y="117"/>
                    </a:cubicBezTo>
                    <a:cubicBezTo>
                      <a:pt x="144" y="151"/>
                      <a:pt x="144" y="151"/>
                      <a:pt x="144" y="151"/>
                    </a:cubicBezTo>
                    <a:cubicBezTo>
                      <a:pt x="143" y="152"/>
                      <a:pt x="141" y="153"/>
                      <a:pt x="140" y="153"/>
                    </a:cubicBezTo>
                    <a:close/>
                    <a:moveTo>
                      <a:pt x="304" y="128"/>
                    </a:moveTo>
                    <a:cubicBezTo>
                      <a:pt x="304" y="128"/>
                      <a:pt x="304" y="128"/>
                      <a:pt x="304" y="128"/>
                    </a:cubicBezTo>
                    <a:cubicBezTo>
                      <a:pt x="265" y="124"/>
                      <a:pt x="265" y="124"/>
                      <a:pt x="265" y="124"/>
                    </a:cubicBezTo>
                    <a:cubicBezTo>
                      <a:pt x="262" y="124"/>
                      <a:pt x="261" y="122"/>
                      <a:pt x="261" y="119"/>
                    </a:cubicBezTo>
                    <a:cubicBezTo>
                      <a:pt x="261" y="117"/>
                      <a:pt x="263" y="115"/>
                      <a:pt x="266" y="116"/>
                    </a:cubicBezTo>
                    <a:cubicBezTo>
                      <a:pt x="286" y="118"/>
                      <a:pt x="286" y="118"/>
                      <a:pt x="286" y="118"/>
                    </a:cubicBezTo>
                    <a:cubicBezTo>
                      <a:pt x="249" y="96"/>
                      <a:pt x="249" y="96"/>
                      <a:pt x="249" y="96"/>
                    </a:cubicBezTo>
                    <a:cubicBezTo>
                      <a:pt x="247" y="95"/>
                      <a:pt x="246" y="92"/>
                      <a:pt x="247" y="90"/>
                    </a:cubicBezTo>
                    <a:cubicBezTo>
                      <a:pt x="248" y="88"/>
                      <a:pt x="251" y="87"/>
                      <a:pt x="253" y="89"/>
                    </a:cubicBezTo>
                    <a:cubicBezTo>
                      <a:pt x="290" y="110"/>
                      <a:pt x="290" y="110"/>
                      <a:pt x="290" y="110"/>
                    </a:cubicBezTo>
                    <a:cubicBezTo>
                      <a:pt x="279" y="93"/>
                      <a:pt x="279" y="93"/>
                      <a:pt x="279" y="93"/>
                    </a:cubicBezTo>
                    <a:cubicBezTo>
                      <a:pt x="278" y="91"/>
                      <a:pt x="278" y="89"/>
                      <a:pt x="280" y="87"/>
                    </a:cubicBezTo>
                    <a:cubicBezTo>
                      <a:pt x="282" y="86"/>
                      <a:pt x="285" y="87"/>
                      <a:pt x="286" y="89"/>
                    </a:cubicBezTo>
                    <a:cubicBezTo>
                      <a:pt x="308" y="122"/>
                      <a:pt x="308" y="122"/>
                      <a:pt x="308" y="122"/>
                    </a:cubicBezTo>
                    <a:cubicBezTo>
                      <a:pt x="309" y="123"/>
                      <a:pt x="309" y="125"/>
                      <a:pt x="308" y="126"/>
                    </a:cubicBezTo>
                    <a:cubicBezTo>
                      <a:pt x="307" y="128"/>
                      <a:pt x="306" y="128"/>
                      <a:pt x="304" y="128"/>
                    </a:cubicBezTo>
                    <a:close/>
                    <a:moveTo>
                      <a:pt x="25" y="119"/>
                    </a:moveTo>
                    <a:cubicBezTo>
                      <a:pt x="24" y="119"/>
                      <a:pt x="22" y="119"/>
                      <a:pt x="22" y="118"/>
                    </a:cubicBezTo>
                    <a:cubicBezTo>
                      <a:pt x="20" y="116"/>
                      <a:pt x="20" y="114"/>
                      <a:pt x="21" y="112"/>
                    </a:cubicBezTo>
                    <a:cubicBezTo>
                      <a:pt x="78" y="52"/>
                      <a:pt x="78" y="52"/>
                      <a:pt x="78" y="52"/>
                    </a:cubicBezTo>
                    <a:cubicBezTo>
                      <a:pt x="80" y="50"/>
                      <a:pt x="82" y="50"/>
                      <a:pt x="84" y="52"/>
                    </a:cubicBezTo>
                    <a:cubicBezTo>
                      <a:pt x="122" y="86"/>
                      <a:pt x="122" y="86"/>
                      <a:pt x="122" y="86"/>
                    </a:cubicBezTo>
                    <a:cubicBezTo>
                      <a:pt x="168" y="43"/>
                      <a:pt x="168" y="43"/>
                      <a:pt x="168" y="43"/>
                    </a:cubicBezTo>
                    <a:cubicBezTo>
                      <a:pt x="169" y="42"/>
                      <a:pt x="171" y="41"/>
                      <a:pt x="173" y="42"/>
                    </a:cubicBezTo>
                    <a:cubicBezTo>
                      <a:pt x="229" y="75"/>
                      <a:pt x="229" y="75"/>
                      <a:pt x="229" y="75"/>
                    </a:cubicBezTo>
                    <a:cubicBezTo>
                      <a:pt x="231" y="76"/>
                      <a:pt x="232" y="79"/>
                      <a:pt x="231" y="81"/>
                    </a:cubicBezTo>
                    <a:cubicBezTo>
                      <a:pt x="229" y="83"/>
                      <a:pt x="227" y="83"/>
                      <a:pt x="225" y="82"/>
                    </a:cubicBezTo>
                    <a:cubicBezTo>
                      <a:pt x="171" y="51"/>
                      <a:pt x="171" y="51"/>
                      <a:pt x="171" y="51"/>
                    </a:cubicBezTo>
                    <a:cubicBezTo>
                      <a:pt x="125" y="95"/>
                      <a:pt x="125" y="95"/>
                      <a:pt x="125" y="95"/>
                    </a:cubicBezTo>
                    <a:cubicBezTo>
                      <a:pt x="123" y="96"/>
                      <a:pt x="121" y="96"/>
                      <a:pt x="119" y="95"/>
                    </a:cubicBezTo>
                    <a:cubicBezTo>
                      <a:pt x="81" y="61"/>
                      <a:pt x="81" y="61"/>
                      <a:pt x="81" y="61"/>
                    </a:cubicBezTo>
                    <a:cubicBezTo>
                      <a:pt x="28" y="118"/>
                      <a:pt x="28" y="118"/>
                      <a:pt x="28" y="118"/>
                    </a:cubicBezTo>
                    <a:cubicBezTo>
                      <a:pt x="27" y="119"/>
                      <a:pt x="26" y="119"/>
                      <a:pt x="25" y="1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77" name="椭圆 76"/>
              <p:cNvSpPr/>
              <p:nvPr/>
            </p:nvSpPr>
            <p:spPr>
              <a:xfrm rot="7212852">
                <a:off x="7644705" y="3633573"/>
                <a:ext cx="161693" cy="1901255"/>
              </a:xfrm>
              <a:prstGeom prst="ellipse">
                <a:avLst/>
              </a:prstGeom>
              <a:solidFill>
                <a:srgbClr val="FFFF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nvGrpSpPr>
            <p:cNvPr id="9" name="组合 8"/>
            <p:cNvGrpSpPr/>
            <p:nvPr/>
          </p:nvGrpSpPr>
          <p:grpSpPr>
            <a:xfrm>
              <a:off x="3654992" y="1673438"/>
              <a:ext cx="2156917" cy="1637018"/>
              <a:chOff x="3654992" y="1673438"/>
              <a:chExt cx="2156917" cy="1637018"/>
            </a:xfrm>
          </p:grpSpPr>
          <p:sp>
            <p:nvSpPr>
              <p:cNvPr id="25" name="Freeform 9"/>
              <p:cNvSpPr/>
              <p:nvPr/>
            </p:nvSpPr>
            <p:spPr bwMode="auto">
              <a:xfrm>
                <a:off x="4003031" y="1673438"/>
                <a:ext cx="1808878" cy="1637018"/>
              </a:xfrm>
              <a:custGeom>
                <a:avLst/>
                <a:gdLst>
                  <a:gd name="T0" fmla="*/ 65 w 1108"/>
                  <a:gd name="T1" fmla="*/ 333 h 1006"/>
                  <a:gd name="T2" fmla="*/ 0 w 1108"/>
                  <a:gd name="T3" fmla="*/ 526 h 1006"/>
                  <a:gd name="T4" fmla="*/ 830 w 1108"/>
                  <a:gd name="T5" fmla="*/ 1006 h 1006"/>
                  <a:gd name="T6" fmla="*/ 965 w 1108"/>
                  <a:gd name="T7" fmla="*/ 853 h 1006"/>
                  <a:gd name="T8" fmla="*/ 775 w 1108"/>
                  <a:gd name="T9" fmla="*/ 143 h 1006"/>
                  <a:gd name="T10" fmla="*/ 65 w 1108"/>
                  <a:gd name="T11" fmla="*/ 333 h 1006"/>
                </a:gdLst>
                <a:ahLst/>
                <a:cxnLst>
                  <a:cxn ang="0">
                    <a:pos x="T0" y="T1"/>
                  </a:cxn>
                  <a:cxn ang="0">
                    <a:pos x="T2" y="T3"/>
                  </a:cxn>
                  <a:cxn ang="0">
                    <a:pos x="T4" y="T5"/>
                  </a:cxn>
                  <a:cxn ang="0">
                    <a:pos x="T6" y="T7"/>
                  </a:cxn>
                  <a:cxn ang="0">
                    <a:pos x="T8" y="T9"/>
                  </a:cxn>
                  <a:cxn ang="0">
                    <a:pos x="T10" y="T11"/>
                  </a:cxn>
                </a:cxnLst>
                <a:rect l="0" t="0" r="r" b="b"/>
                <a:pathLst>
                  <a:path w="1108" h="1006">
                    <a:moveTo>
                      <a:pt x="65" y="333"/>
                    </a:moveTo>
                    <a:cubicBezTo>
                      <a:pt x="30" y="395"/>
                      <a:pt x="9" y="460"/>
                      <a:pt x="0" y="526"/>
                    </a:cubicBezTo>
                    <a:cubicBezTo>
                      <a:pt x="830" y="1006"/>
                      <a:pt x="830" y="1006"/>
                      <a:pt x="830" y="1006"/>
                    </a:cubicBezTo>
                    <a:cubicBezTo>
                      <a:pt x="883" y="965"/>
                      <a:pt x="930" y="914"/>
                      <a:pt x="965" y="853"/>
                    </a:cubicBezTo>
                    <a:cubicBezTo>
                      <a:pt x="1108" y="604"/>
                      <a:pt x="1023" y="286"/>
                      <a:pt x="775" y="143"/>
                    </a:cubicBezTo>
                    <a:cubicBezTo>
                      <a:pt x="527" y="0"/>
                      <a:pt x="209" y="85"/>
                      <a:pt x="65" y="33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5" name="Freeform 15"/>
              <p:cNvSpPr/>
              <p:nvPr/>
            </p:nvSpPr>
            <p:spPr bwMode="auto">
              <a:xfrm>
                <a:off x="4133228" y="1833147"/>
                <a:ext cx="1505084" cy="1393982"/>
              </a:xfrm>
              <a:custGeom>
                <a:avLst/>
                <a:gdLst>
                  <a:gd name="T0" fmla="*/ 58 w 922"/>
                  <a:gd name="T1" fmla="*/ 277 h 856"/>
                  <a:gd name="T2" fmla="*/ 0 w 922"/>
                  <a:gd name="T3" fmla="*/ 475 h 856"/>
                  <a:gd name="T4" fmla="*/ 661 w 922"/>
                  <a:gd name="T5" fmla="*/ 856 h 856"/>
                  <a:gd name="T6" fmla="*/ 803 w 922"/>
                  <a:gd name="T7" fmla="*/ 707 h 856"/>
                  <a:gd name="T8" fmla="*/ 646 w 922"/>
                  <a:gd name="T9" fmla="*/ 119 h 856"/>
                  <a:gd name="T10" fmla="*/ 58 w 922"/>
                  <a:gd name="T11" fmla="*/ 277 h 856"/>
                </a:gdLst>
                <a:ahLst/>
                <a:cxnLst>
                  <a:cxn ang="0">
                    <a:pos x="T0" y="T1"/>
                  </a:cxn>
                  <a:cxn ang="0">
                    <a:pos x="T2" y="T3"/>
                  </a:cxn>
                  <a:cxn ang="0">
                    <a:pos x="T4" y="T5"/>
                  </a:cxn>
                  <a:cxn ang="0">
                    <a:pos x="T6" y="T7"/>
                  </a:cxn>
                  <a:cxn ang="0">
                    <a:pos x="T8" y="T9"/>
                  </a:cxn>
                  <a:cxn ang="0">
                    <a:pos x="T10" y="T11"/>
                  </a:cxn>
                </a:cxnLst>
                <a:rect l="0" t="0" r="r" b="b"/>
                <a:pathLst>
                  <a:path w="922" h="856">
                    <a:moveTo>
                      <a:pt x="58" y="277"/>
                    </a:moveTo>
                    <a:cubicBezTo>
                      <a:pt x="22" y="339"/>
                      <a:pt x="3" y="407"/>
                      <a:pt x="0" y="475"/>
                    </a:cubicBezTo>
                    <a:cubicBezTo>
                      <a:pt x="661" y="856"/>
                      <a:pt x="661" y="856"/>
                      <a:pt x="661" y="856"/>
                    </a:cubicBezTo>
                    <a:cubicBezTo>
                      <a:pt x="718" y="820"/>
                      <a:pt x="767" y="770"/>
                      <a:pt x="803" y="707"/>
                    </a:cubicBezTo>
                    <a:cubicBezTo>
                      <a:pt x="922" y="501"/>
                      <a:pt x="852" y="238"/>
                      <a:pt x="646" y="119"/>
                    </a:cubicBezTo>
                    <a:cubicBezTo>
                      <a:pt x="440" y="0"/>
                      <a:pt x="177" y="71"/>
                      <a:pt x="58" y="277"/>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42" name="Freeform 22"/>
              <p:cNvSpPr>
                <a:spLocks noEditPoints="1"/>
              </p:cNvSpPr>
              <p:nvPr/>
            </p:nvSpPr>
            <p:spPr bwMode="auto">
              <a:xfrm>
                <a:off x="4673115" y="2228947"/>
                <a:ext cx="545094" cy="578078"/>
              </a:xfrm>
              <a:custGeom>
                <a:avLst/>
                <a:gdLst>
                  <a:gd name="T0" fmla="*/ 236 w 334"/>
                  <a:gd name="T1" fmla="*/ 276 h 355"/>
                  <a:gd name="T2" fmla="*/ 220 w 334"/>
                  <a:gd name="T3" fmla="*/ 268 h 355"/>
                  <a:gd name="T4" fmla="*/ 291 w 334"/>
                  <a:gd name="T5" fmla="*/ 198 h 355"/>
                  <a:gd name="T6" fmla="*/ 285 w 334"/>
                  <a:gd name="T7" fmla="*/ 119 h 355"/>
                  <a:gd name="T8" fmla="*/ 126 w 334"/>
                  <a:gd name="T9" fmla="*/ 21 h 355"/>
                  <a:gd name="T10" fmla="*/ 264 w 334"/>
                  <a:gd name="T11" fmla="*/ 35 h 355"/>
                  <a:gd name="T12" fmla="*/ 333 w 334"/>
                  <a:gd name="T13" fmla="*/ 200 h 355"/>
                  <a:gd name="T14" fmla="*/ 300 w 334"/>
                  <a:gd name="T15" fmla="*/ 254 h 355"/>
                  <a:gd name="T16" fmla="*/ 245 w 334"/>
                  <a:gd name="T17" fmla="*/ 351 h 355"/>
                  <a:gd name="T18" fmla="*/ 87 w 334"/>
                  <a:gd name="T19" fmla="*/ 351 h 355"/>
                  <a:gd name="T20" fmla="*/ 74 w 334"/>
                  <a:gd name="T21" fmla="*/ 232 h 355"/>
                  <a:gd name="T22" fmla="*/ 96 w 334"/>
                  <a:gd name="T23" fmla="*/ 270 h 355"/>
                  <a:gd name="T24" fmla="*/ 107 w 334"/>
                  <a:gd name="T25" fmla="*/ 218 h 355"/>
                  <a:gd name="T26" fmla="*/ 70 w 334"/>
                  <a:gd name="T27" fmla="*/ 191 h 355"/>
                  <a:gd name="T28" fmla="*/ 36 w 334"/>
                  <a:gd name="T29" fmla="*/ 198 h 355"/>
                  <a:gd name="T30" fmla="*/ 29 w 334"/>
                  <a:gd name="T31" fmla="*/ 154 h 355"/>
                  <a:gd name="T32" fmla="*/ 0 w 334"/>
                  <a:gd name="T33" fmla="*/ 135 h 355"/>
                  <a:gd name="T34" fmla="*/ 27 w 334"/>
                  <a:gd name="T35" fmla="*/ 98 h 355"/>
                  <a:gd name="T36" fmla="*/ 20 w 334"/>
                  <a:gd name="T37" fmla="*/ 64 h 355"/>
                  <a:gd name="T38" fmla="*/ 65 w 334"/>
                  <a:gd name="T39" fmla="*/ 57 h 355"/>
                  <a:gd name="T40" fmla="*/ 84 w 334"/>
                  <a:gd name="T41" fmla="*/ 28 h 355"/>
                  <a:gd name="T42" fmla="*/ 120 w 334"/>
                  <a:gd name="T43" fmla="*/ 55 h 355"/>
                  <a:gd name="T44" fmla="*/ 154 w 334"/>
                  <a:gd name="T45" fmla="*/ 48 h 355"/>
                  <a:gd name="T46" fmla="*/ 161 w 334"/>
                  <a:gd name="T47" fmla="*/ 93 h 355"/>
                  <a:gd name="T48" fmla="*/ 190 w 334"/>
                  <a:gd name="T49" fmla="*/ 112 h 355"/>
                  <a:gd name="T50" fmla="*/ 163 w 334"/>
                  <a:gd name="T51" fmla="*/ 148 h 355"/>
                  <a:gd name="T52" fmla="*/ 171 w 334"/>
                  <a:gd name="T53" fmla="*/ 182 h 355"/>
                  <a:gd name="T54" fmla="*/ 126 w 334"/>
                  <a:gd name="T55" fmla="*/ 189 h 355"/>
                  <a:gd name="T56" fmla="*/ 107 w 334"/>
                  <a:gd name="T57" fmla="*/ 218 h 355"/>
                  <a:gd name="T58" fmla="*/ 113 w 334"/>
                  <a:gd name="T59" fmla="*/ 186 h 355"/>
                  <a:gd name="T60" fmla="*/ 128 w 334"/>
                  <a:gd name="T61" fmla="*/ 180 h 355"/>
                  <a:gd name="T62" fmla="*/ 152 w 334"/>
                  <a:gd name="T63" fmla="*/ 156 h 355"/>
                  <a:gd name="T64" fmla="*/ 158 w 334"/>
                  <a:gd name="T65" fmla="*/ 141 h 355"/>
                  <a:gd name="T66" fmla="*/ 158 w 334"/>
                  <a:gd name="T67" fmla="*/ 106 h 355"/>
                  <a:gd name="T68" fmla="*/ 152 w 334"/>
                  <a:gd name="T69" fmla="*/ 91 h 355"/>
                  <a:gd name="T70" fmla="*/ 128 w 334"/>
                  <a:gd name="T71" fmla="*/ 66 h 355"/>
                  <a:gd name="T72" fmla="*/ 113 w 334"/>
                  <a:gd name="T73" fmla="*/ 60 h 355"/>
                  <a:gd name="T74" fmla="*/ 78 w 334"/>
                  <a:gd name="T75" fmla="*/ 60 h 355"/>
                  <a:gd name="T76" fmla="*/ 63 w 334"/>
                  <a:gd name="T77" fmla="*/ 66 h 355"/>
                  <a:gd name="T78" fmla="*/ 38 w 334"/>
                  <a:gd name="T79" fmla="*/ 91 h 355"/>
                  <a:gd name="T80" fmla="*/ 32 w 334"/>
                  <a:gd name="T81" fmla="*/ 106 h 355"/>
                  <a:gd name="T82" fmla="*/ 32 w 334"/>
                  <a:gd name="T83" fmla="*/ 141 h 355"/>
                  <a:gd name="T84" fmla="*/ 38 w 334"/>
                  <a:gd name="T85" fmla="*/ 156 h 355"/>
                  <a:gd name="T86" fmla="*/ 63 w 334"/>
                  <a:gd name="T87" fmla="*/ 180 h 355"/>
                  <a:gd name="T88" fmla="*/ 78 w 334"/>
                  <a:gd name="T89" fmla="*/ 186 h 355"/>
                  <a:gd name="T90" fmla="*/ 40 w 334"/>
                  <a:gd name="T91" fmla="*/ 123 h 355"/>
                  <a:gd name="T92" fmla="*/ 95 w 334"/>
                  <a:gd name="T93" fmla="*/ 178 h 355"/>
                  <a:gd name="T94" fmla="*/ 95 w 334"/>
                  <a:gd name="T95" fmla="*/ 17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4" h="355">
                    <a:moveTo>
                      <a:pt x="241" y="355"/>
                    </a:moveTo>
                    <a:cubicBezTo>
                      <a:pt x="238" y="355"/>
                      <a:pt x="236" y="353"/>
                      <a:pt x="236" y="351"/>
                    </a:cubicBezTo>
                    <a:cubicBezTo>
                      <a:pt x="236" y="276"/>
                      <a:pt x="236" y="276"/>
                      <a:pt x="236" y="276"/>
                    </a:cubicBezTo>
                    <a:cubicBezTo>
                      <a:pt x="220" y="276"/>
                      <a:pt x="220" y="276"/>
                      <a:pt x="220" y="276"/>
                    </a:cubicBezTo>
                    <a:cubicBezTo>
                      <a:pt x="217" y="276"/>
                      <a:pt x="215" y="274"/>
                      <a:pt x="215" y="272"/>
                    </a:cubicBezTo>
                    <a:cubicBezTo>
                      <a:pt x="215" y="269"/>
                      <a:pt x="217" y="268"/>
                      <a:pt x="220" y="268"/>
                    </a:cubicBezTo>
                    <a:cubicBezTo>
                      <a:pt x="278" y="268"/>
                      <a:pt x="278" y="268"/>
                      <a:pt x="278" y="268"/>
                    </a:cubicBezTo>
                    <a:cubicBezTo>
                      <a:pt x="285" y="268"/>
                      <a:pt x="291" y="262"/>
                      <a:pt x="291" y="254"/>
                    </a:cubicBezTo>
                    <a:cubicBezTo>
                      <a:pt x="291" y="198"/>
                      <a:pt x="291" y="198"/>
                      <a:pt x="291" y="198"/>
                    </a:cubicBezTo>
                    <a:cubicBezTo>
                      <a:pt x="291" y="196"/>
                      <a:pt x="293" y="194"/>
                      <a:pt x="295" y="194"/>
                    </a:cubicBezTo>
                    <a:cubicBezTo>
                      <a:pt x="322" y="194"/>
                      <a:pt x="322" y="194"/>
                      <a:pt x="322" y="194"/>
                    </a:cubicBezTo>
                    <a:cubicBezTo>
                      <a:pt x="285" y="119"/>
                      <a:pt x="285" y="119"/>
                      <a:pt x="285" y="119"/>
                    </a:cubicBezTo>
                    <a:cubicBezTo>
                      <a:pt x="285" y="119"/>
                      <a:pt x="285" y="118"/>
                      <a:pt x="285" y="117"/>
                    </a:cubicBezTo>
                    <a:cubicBezTo>
                      <a:pt x="285" y="116"/>
                      <a:pt x="290" y="71"/>
                      <a:pt x="258" y="41"/>
                    </a:cubicBezTo>
                    <a:cubicBezTo>
                      <a:pt x="232" y="16"/>
                      <a:pt x="187" y="9"/>
                      <a:pt x="126" y="21"/>
                    </a:cubicBezTo>
                    <a:cubicBezTo>
                      <a:pt x="123" y="22"/>
                      <a:pt x="121" y="20"/>
                      <a:pt x="121" y="18"/>
                    </a:cubicBezTo>
                    <a:cubicBezTo>
                      <a:pt x="120" y="15"/>
                      <a:pt x="122" y="13"/>
                      <a:pt x="124" y="13"/>
                    </a:cubicBezTo>
                    <a:cubicBezTo>
                      <a:pt x="188" y="0"/>
                      <a:pt x="235" y="8"/>
                      <a:pt x="264" y="35"/>
                    </a:cubicBezTo>
                    <a:cubicBezTo>
                      <a:pt x="296" y="65"/>
                      <a:pt x="294" y="108"/>
                      <a:pt x="293" y="117"/>
                    </a:cubicBezTo>
                    <a:cubicBezTo>
                      <a:pt x="333" y="196"/>
                      <a:pt x="333" y="196"/>
                      <a:pt x="333" y="196"/>
                    </a:cubicBezTo>
                    <a:cubicBezTo>
                      <a:pt x="334" y="198"/>
                      <a:pt x="334" y="199"/>
                      <a:pt x="333" y="200"/>
                    </a:cubicBezTo>
                    <a:cubicBezTo>
                      <a:pt x="332" y="202"/>
                      <a:pt x="331" y="203"/>
                      <a:pt x="329" y="203"/>
                    </a:cubicBezTo>
                    <a:cubicBezTo>
                      <a:pt x="300" y="203"/>
                      <a:pt x="300" y="203"/>
                      <a:pt x="300" y="203"/>
                    </a:cubicBezTo>
                    <a:cubicBezTo>
                      <a:pt x="300" y="254"/>
                      <a:pt x="300" y="254"/>
                      <a:pt x="300" y="254"/>
                    </a:cubicBezTo>
                    <a:cubicBezTo>
                      <a:pt x="300" y="266"/>
                      <a:pt x="290" y="276"/>
                      <a:pt x="278" y="276"/>
                    </a:cubicBezTo>
                    <a:cubicBezTo>
                      <a:pt x="245" y="276"/>
                      <a:pt x="245" y="276"/>
                      <a:pt x="245" y="276"/>
                    </a:cubicBezTo>
                    <a:cubicBezTo>
                      <a:pt x="245" y="351"/>
                      <a:pt x="245" y="351"/>
                      <a:pt x="245" y="351"/>
                    </a:cubicBezTo>
                    <a:cubicBezTo>
                      <a:pt x="245" y="353"/>
                      <a:pt x="243" y="355"/>
                      <a:pt x="241" y="355"/>
                    </a:cubicBezTo>
                    <a:close/>
                    <a:moveTo>
                      <a:pt x="92" y="355"/>
                    </a:moveTo>
                    <a:cubicBezTo>
                      <a:pt x="89" y="355"/>
                      <a:pt x="87" y="353"/>
                      <a:pt x="87" y="351"/>
                    </a:cubicBezTo>
                    <a:cubicBezTo>
                      <a:pt x="87" y="271"/>
                      <a:pt x="87" y="271"/>
                      <a:pt x="87" y="271"/>
                    </a:cubicBezTo>
                    <a:cubicBezTo>
                      <a:pt x="72" y="238"/>
                      <a:pt x="72" y="238"/>
                      <a:pt x="72" y="238"/>
                    </a:cubicBezTo>
                    <a:cubicBezTo>
                      <a:pt x="71" y="236"/>
                      <a:pt x="71" y="233"/>
                      <a:pt x="74" y="232"/>
                    </a:cubicBezTo>
                    <a:cubicBezTo>
                      <a:pt x="76" y="231"/>
                      <a:pt x="78" y="232"/>
                      <a:pt x="79" y="234"/>
                    </a:cubicBezTo>
                    <a:cubicBezTo>
                      <a:pt x="95" y="268"/>
                      <a:pt x="95" y="268"/>
                      <a:pt x="95" y="268"/>
                    </a:cubicBezTo>
                    <a:cubicBezTo>
                      <a:pt x="96" y="269"/>
                      <a:pt x="96" y="269"/>
                      <a:pt x="96" y="270"/>
                    </a:cubicBezTo>
                    <a:cubicBezTo>
                      <a:pt x="96" y="351"/>
                      <a:pt x="96" y="351"/>
                      <a:pt x="96" y="351"/>
                    </a:cubicBezTo>
                    <a:cubicBezTo>
                      <a:pt x="96" y="353"/>
                      <a:pt x="94" y="355"/>
                      <a:pt x="92" y="355"/>
                    </a:cubicBezTo>
                    <a:close/>
                    <a:moveTo>
                      <a:pt x="107" y="218"/>
                    </a:moveTo>
                    <a:cubicBezTo>
                      <a:pt x="84" y="218"/>
                      <a:pt x="84" y="218"/>
                      <a:pt x="84" y="218"/>
                    </a:cubicBezTo>
                    <a:cubicBezTo>
                      <a:pt x="82" y="218"/>
                      <a:pt x="81" y="217"/>
                      <a:pt x="80" y="216"/>
                    </a:cubicBezTo>
                    <a:cubicBezTo>
                      <a:pt x="70" y="191"/>
                      <a:pt x="70" y="191"/>
                      <a:pt x="70" y="191"/>
                    </a:cubicBezTo>
                    <a:cubicBezTo>
                      <a:pt x="68" y="191"/>
                      <a:pt x="66" y="190"/>
                      <a:pt x="65" y="189"/>
                    </a:cubicBezTo>
                    <a:cubicBezTo>
                      <a:pt x="41" y="199"/>
                      <a:pt x="41" y="199"/>
                      <a:pt x="41" y="199"/>
                    </a:cubicBezTo>
                    <a:cubicBezTo>
                      <a:pt x="39" y="200"/>
                      <a:pt x="37" y="200"/>
                      <a:pt x="36" y="198"/>
                    </a:cubicBezTo>
                    <a:cubicBezTo>
                      <a:pt x="20" y="182"/>
                      <a:pt x="20" y="182"/>
                      <a:pt x="20" y="182"/>
                    </a:cubicBezTo>
                    <a:cubicBezTo>
                      <a:pt x="19" y="181"/>
                      <a:pt x="18" y="179"/>
                      <a:pt x="19" y="178"/>
                    </a:cubicBezTo>
                    <a:cubicBezTo>
                      <a:pt x="29" y="154"/>
                      <a:pt x="29" y="154"/>
                      <a:pt x="29" y="154"/>
                    </a:cubicBezTo>
                    <a:cubicBezTo>
                      <a:pt x="29" y="152"/>
                      <a:pt x="28" y="150"/>
                      <a:pt x="27" y="148"/>
                    </a:cubicBezTo>
                    <a:cubicBezTo>
                      <a:pt x="3" y="139"/>
                      <a:pt x="3" y="139"/>
                      <a:pt x="3" y="139"/>
                    </a:cubicBezTo>
                    <a:cubicBezTo>
                      <a:pt x="1" y="138"/>
                      <a:pt x="0" y="136"/>
                      <a:pt x="0" y="135"/>
                    </a:cubicBezTo>
                    <a:cubicBezTo>
                      <a:pt x="0" y="112"/>
                      <a:pt x="0" y="112"/>
                      <a:pt x="0" y="112"/>
                    </a:cubicBezTo>
                    <a:cubicBezTo>
                      <a:pt x="0" y="110"/>
                      <a:pt x="1" y="108"/>
                      <a:pt x="3" y="108"/>
                    </a:cubicBezTo>
                    <a:cubicBezTo>
                      <a:pt x="27" y="98"/>
                      <a:pt x="27" y="98"/>
                      <a:pt x="27" y="98"/>
                    </a:cubicBezTo>
                    <a:cubicBezTo>
                      <a:pt x="28" y="96"/>
                      <a:pt x="29" y="94"/>
                      <a:pt x="29" y="93"/>
                    </a:cubicBezTo>
                    <a:cubicBezTo>
                      <a:pt x="19" y="69"/>
                      <a:pt x="19" y="69"/>
                      <a:pt x="19" y="69"/>
                    </a:cubicBezTo>
                    <a:cubicBezTo>
                      <a:pt x="18" y="67"/>
                      <a:pt x="19" y="65"/>
                      <a:pt x="20" y="64"/>
                    </a:cubicBezTo>
                    <a:cubicBezTo>
                      <a:pt x="36" y="48"/>
                      <a:pt x="36" y="48"/>
                      <a:pt x="36" y="48"/>
                    </a:cubicBezTo>
                    <a:cubicBezTo>
                      <a:pt x="37" y="47"/>
                      <a:pt x="39" y="46"/>
                      <a:pt x="41" y="47"/>
                    </a:cubicBezTo>
                    <a:cubicBezTo>
                      <a:pt x="65" y="57"/>
                      <a:pt x="65" y="57"/>
                      <a:pt x="65" y="57"/>
                    </a:cubicBezTo>
                    <a:cubicBezTo>
                      <a:pt x="66" y="57"/>
                      <a:pt x="68" y="56"/>
                      <a:pt x="70" y="55"/>
                    </a:cubicBezTo>
                    <a:cubicBezTo>
                      <a:pt x="80" y="31"/>
                      <a:pt x="80" y="31"/>
                      <a:pt x="80" y="31"/>
                    </a:cubicBezTo>
                    <a:cubicBezTo>
                      <a:pt x="81" y="29"/>
                      <a:pt x="82" y="28"/>
                      <a:pt x="84" y="28"/>
                    </a:cubicBezTo>
                    <a:cubicBezTo>
                      <a:pt x="107" y="28"/>
                      <a:pt x="107" y="28"/>
                      <a:pt x="107" y="28"/>
                    </a:cubicBezTo>
                    <a:cubicBezTo>
                      <a:pt x="108" y="28"/>
                      <a:pt x="110" y="29"/>
                      <a:pt x="111" y="31"/>
                    </a:cubicBezTo>
                    <a:cubicBezTo>
                      <a:pt x="120" y="55"/>
                      <a:pt x="120" y="55"/>
                      <a:pt x="120" y="55"/>
                    </a:cubicBezTo>
                    <a:cubicBezTo>
                      <a:pt x="122" y="56"/>
                      <a:pt x="124" y="57"/>
                      <a:pt x="126" y="57"/>
                    </a:cubicBezTo>
                    <a:cubicBezTo>
                      <a:pt x="150" y="47"/>
                      <a:pt x="150" y="47"/>
                      <a:pt x="150" y="47"/>
                    </a:cubicBezTo>
                    <a:cubicBezTo>
                      <a:pt x="151" y="46"/>
                      <a:pt x="153" y="47"/>
                      <a:pt x="154" y="48"/>
                    </a:cubicBezTo>
                    <a:cubicBezTo>
                      <a:pt x="171" y="64"/>
                      <a:pt x="171" y="64"/>
                      <a:pt x="171" y="64"/>
                    </a:cubicBezTo>
                    <a:cubicBezTo>
                      <a:pt x="172" y="65"/>
                      <a:pt x="172" y="67"/>
                      <a:pt x="171" y="69"/>
                    </a:cubicBezTo>
                    <a:cubicBezTo>
                      <a:pt x="161" y="93"/>
                      <a:pt x="161" y="93"/>
                      <a:pt x="161" y="93"/>
                    </a:cubicBezTo>
                    <a:cubicBezTo>
                      <a:pt x="162" y="94"/>
                      <a:pt x="163" y="96"/>
                      <a:pt x="163" y="98"/>
                    </a:cubicBezTo>
                    <a:cubicBezTo>
                      <a:pt x="188" y="108"/>
                      <a:pt x="188" y="108"/>
                      <a:pt x="188" y="108"/>
                    </a:cubicBezTo>
                    <a:cubicBezTo>
                      <a:pt x="189" y="108"/>
                      <a:pt x="190" y="110"/>
                      <a:pt x="190" y="112"/>
                    </a:cubicBezTo>
                    <a:cubicBezTo>
                      <a:pt x="190" y="135"/>
                      <a:pt x="190" y="135"/>
                      <a:pt x="190" y="135"/>
                    </a:cubicBezTo>
                    <a:cubicBezTo>
                      <a:pt x="190" y="136"/>
                      <a:pt x="189" y="138"/>
                      <a:pt x="188" y="139"/>
                    </a:cubicBezTo>
                    <a:cubicBezTo>
                      <a:pt x="163" y="148"/>
                      <a:pt x="163" y="148"/>
                      <a:pt x="163" y="148"/>
                    </a:cubicBezTo>
                    <a:cubicBezTo>
                      <a:pt x="163" y="150"/>
                      <a:pt x="162" y="152"/>
                      <a:pt x="161" y="154"/>
                    </a:cubicBezTo>
                    <a:cubicBezTo>
                      <a:pt x="171" y="178"/>
                      <a:pt x="171" y="178"/>
                      <a:pt x="171" y="178"/>
                    </a:cubicBezTo>
                    <a:cubicBezTo>
                      <a:pt x="172" y="179"/>
                      <a:pt x="172" y="181"/>
                      <a:pt x="171" y="182"/>
                    </a:cubicBezTo>
                    <a:cubicBezTo>
                      <a:pt x="154" y="198"/>
                      <a:pt x="154" y="198"/>
                      <a:pt x="154" y="198"/>
                    </a:cubicBezTo>
                    <a:cubicBezTo>
                      <a:pt x="153" y="200"/>
                      <a:pt x="151" y="200"/>
                      <a:pt x="150" y="199"/>
                    </a:cubicBezTo>
                    <a:cubicBezTo>
                      <a:pt x="126" y="189"/>
                      <a:pt x="126" y="189"/>
                      <a:pt x="126" y="189"/>
                    </a:cubicBezTo>
                    <a:cubicBezTo>
                      <a:pt x="124" y="190"/>
                      <a:pt x="122" y="191"/>
                      <a:pt x="120" y="191"/>
                    </a:cubicBezTo>
                    <a:cubicBezTo>
                      <a:pt x="111" y="216"/>
                      <a:pt x="111" y="216"/>
                      <a:pt x="111" y="216"/>
                    </a:cubicBezTo>
                    <a:cubicBezTo>
                      <a:pt x="110" y="217"/>
                      <a:pt x="108" y="218"/>
                      <a:pt x="107" y="218"/>
                    </a:cubicBezTo>
                    <a:close/>
                    <a:moveTo>
                      <a:pt x="87" y="210"/>
                    </a:moveTo>
                    <a:cubicBezTo>
                      <a:pt x="104" y="210"/>
                      <a:pt x="104" y="210"/>
                      <a:pt x="104" y="210"/>
                    </a:cubicBezTo>
                    <a:cubicBezTo>
                      <a:pt x="113" y="186"/>
                      <a:pt x="113" y="186"/>
                      <a:pt x="113" y="186"/>
                    </a:cubicBezTo>
                    <a:cubicBezTo>
                      <a:pt x="113" y="185"/>
                      <a:pt x="114" y="184"/>
                      <a:pt x="115" y="184"/>
                    </a:cubicBezTo>
                    <a:cubicBezTo>
                      <a:pt x="118" y="183"/>
                      <a:pt x="121" y="182"/>
                      <a:pt x="124" y="180"/>
                    </a:cubicBezTo>
                    <a:cubicBezTo>
                      <a:pt x="125" y="180"/>
                      <a:pt x="126" y="180"/>
                      <a:pt x="128" y="180"/>
                    </a:cubicBezTo>
                    <a:cubicBezTo>
                      <a:pt x="150" y="190"/>
                      <a:pt x="150" y="190"/>
                      <a:pt x="150" y="190"/>
                    </a:cubicBezTo>
                    <a:cubicBezTo>
                      <a:pt x="162" y="178"/>
                      <a:pt x="162" y="178"/>
                      <a:pt x="162" y="178"/>
                    </a:cubicBezTo>
                    <a:cubicBezTo>
                      <a:pt x="152" y="156"/>
                      <a:pt x="152" y="156"/>
                      <a:pt x="152" y="156"/>
                    </a:cubicBezTo>
                    <a:cubicBezTo>
                      <a:pt x="152" y="154"/>
                      <a:pt x="152" y="153"/>
                      <a:pt x="153" y="152"/>
                    </a:cubicBezTo>
                    <a:cubicBezTo>
                      <a:pt x="154" y="149"/>
                      <a:pt x="155" y="146"/>
                      <a:pt x="156" y="143"/>
                    </a:cubicBezTo>
                    <a:cubicBezTo>
                      <a:pt x="156" y="142"/>
                      <a:pt x="157" y="141"/>
                      <a:pt x="158" y="141"/>
                    </a:cubicBezTo>
                    <a:cubicBezTo>
                      <a:pt x="182" y="132"/>
                      <a:pt x="182" y="132"/>
                      <a:pt x="182" y="132"/>
                    </a:cubicBezTo>
                    <a:cubicBezTo>
                      <a:pt x="182" y="115"/>
                      <a:pt x="182" y="115"/>
                      <a:pt x="182" y="115"/>
                    </a:cubicBezTo>
                    <a:cubicBezTo>
                      <a:pt x="158" y="106"/>
                      <a:pt x="158" y="106"/>
                      <a:pt x="158" y="106"/>
                    </a:cubicBezTo>
                    <a:cubicBezTo>
                      <a:pt x="157" y="105"/>
                      <a:pt x="156" y="104"/>
                      <a:pt x="156" y="103"/>
                    </a:cubicBezTo>
                    <a:cubicBezTo>
                      <a:pt x="155" y="100"/>
                      <a:pt x="154" y="97"/>
                      <a:pt x="153" y="95"/>
                    </a:cubicBezTo>
                    <a:cubicBezTo>
                      <a:pt x="152" y="93"/>
                      <a:pt x="152" y="92"/>
                      <a:pt x="152" y="91"/>
                    </a:cubicBezTo>
                    <a:cubicBezTo>
                      <a:pt x="162" y="68"/>
                      <a:pt x="162" y="68"/>
                      <a:pt x="162" y="68"/>
                    </a:cubicBezTo>
                    <a:cubicBezTo>
                      <a:pt x="150" y="56"/>
                      <a:pt x="150" y="56"/>
                      <a:pt x="150" y="56"/>
                    </a:cubicBezTo>
                    <a:cubicBezTo>
                      <a:pt x="128" y="66"/>
                      <a:pt x="128" y="66"/>
                      <a:pt x="128" y="66"/>
                    </a:cubicBezTo>
                    <a:cubicBezTo>
                      <a:pt x="126" y="67"/>
                      <a:pt x="125" y="67"/>
                      <a:pt x="124" y="66"/>
                    </a:cubicBezTo>
                    <a:cubicBezTo>
                      <a:pt x="121" y="65"/>
                      <a:pt x="118" y="63"/>
                      <a:pt x="115" y="62"/>
                    </a:cubicBezTo>
                    <a:cubicBezTo>
                      <a:pt x="114" y="62"/>
                      <a:pt x="113" y="61"/>
                      <a:pt x="113" y="60"/>
                    </a:cubicBezTo>
                    <a:cubicBezTo>
                      <a:pt x="104" y="37"/>
                      <a:pt x="104" y="37"/>
                      <a:pt x="104" y="37"/>
                    </a:cubicBezTo>
                    <a:cubicBezTo>
                      <a:pt x="87" y="37"/>
                      <a:pt x="87" y="37"/>
                      <a:pt x="87" y="37"/>
                    </a:cubicBezTo>
                    <a:cubicBezTo>
                      <a:pt x="78" y="60"/>
                      <a:pt x="78" y="60"/>
                      <a:pt x="78" y="60"/>
                    </a:cubicBezTo>
                    <a:cubicBezTo>
                      <a:pt x="77" y="61"/>
                      <a:pt x="76" y="62"/>
                      <a:pt x="75" y="62"/>
                    </a:cubicBezTo>
                    <a:cubicBezTo>
                      <a:pt x="72" y="63"/>
                      <a:pt x="69" y="65"/>
                      <a:pt x="67" y="66"/>
                    </a:cubicBezTo>
                    <a:cubicBezTo>
                      <a:pt x="65" y="67"/>
                      <a:pt x="64" y="67"/>
                      <a:pt x="63" y="66"/>
                    </a:cubicBezTo>
                    <a:cubicBezTo>
                      <a:pt x="40" y="56"/>
                      <a:pt x="40" y="56"/>
                      <a:pt x="40" y="56"/>
                    </a:cubicBezTo>
                    <a:cubicBezTo>
                      <a:pt x="28" y="68"/>
                      <a:pt x="28" y="68"/>
                      <a:pt x="28" y="68"/>
                    </a:cubicBezTo>
                    <a:cubicBezTo>
                      <a:pt x="38" y="91"/>
                      <a:pt x="38" y="91"/>
                      <a:pt x="38" y="91"/>
                    </a:cubicBezTo>
                    <a:cubicBezTo>
                      <a:pt x="39" y="92"/>
                      <a:pt x="39" y="93"/>
                      <a:pt x="38" y="95"/>
                    </a:cubicBezTo>
                    <a:cubicBezTo>
                      <a:pt x="37" y="97"/>
                      <a:pt x="36" y="100"/>
                      <a:pt x="35" y="103"/>
                    </a:cubicBezTo>
                    <a:cubicBezTo>
                      <a:pt x="34" y="104"/>
                      <a:pt x="33" y="105"/>
                      <a:pt x="32" y="106"/>
                    </a:cubicBezTo>
                    <a:cubicBezTo>
                      <a:pt x="9" y="115"/>
                      <a:pt x="9" y="115"/>
                      <a:pt x="9" y="115"/>
                    </a:cubicBezTo>
                    <a:cubicBezTo>
                      <a:pt x="9" y="132"/>
                      <a:pt x="9" y="132"/>
                      <a:pt x="9" y="132"/>
                    </a:cubicBezTo>
                    <a:cubicBezTo>
                      <a:pt x="32" y="141"/>
                      <a:pt x="32" y="141"/>
                      <a:pt x="32" y="141"/>
                    </a:cubicBezTo>
                    <a:cubicBezTo>
                      <a:pt x="33" y="141"/>
                      <a:pt x="34" y="142"/>
                      <a:pt x="35" y="143"/>
                    </a:cubicBezTo>
                    <a:cubicBezTo>
                      <a:pt x="36" y="146"/>
                      <a:pt x="37" y="149"/>
                      <a:pt x="38" y="152"/>
                    </a:cubicBezTo>
                    <a:cubicBezTo>
                      <a:pt x="39" y="153"/>
                      <a:pt x="39" y="154"/>
                      <a:pt x="38" y="156"/>
                    </a:cubicBezTo>
                    <a:cubicBezTo>
                      <a:pt x="28" y="178"/>
                      <a:pt x="28" y="178"/>
                      <a:pt x="28" y="178"/>
                    </a:cubicBezTo>
                    <a:cubicBezTo>
                      <a:pt x="40" y="190"/>
                      <a:pt x="40" y="190"/>
                      <a:pt x="40" y="190"/>
                    </a:cubicBezTo>
                    <a:cubicBezTo>
                      <a:pt x="63" y="180"/>
                      <a:pt x="63" y="180"/>
                      <a:pt x="63" y="180"/>
                    </a:cubicBezTo>
                    <a:cubicBezTo>
                      <a:pt x="64" y="180"/>
                      <a:pt x="65" y="180"/>
                      <a:pt x="67" y="180"/>
                    </a:cubicBezTo>
                    <a:cubicBezTo>
                      <a:pt x="69" y="182"/>
                      <a:pt x="72" y="183"/>
                      <a:pt x="75" y="184"/>
                    </a:cubicBezTo>
                    <a:cubicBezTo>
                      <a:pt x="76" y="184"/>
                      <a:pt x="77" y="185"/>
                      <a:pt x="78" y="186"/>
                    </a:cubicBezTo>
                    <a:lnTo>
                      <a:pt x="87" y="210"/>
                    </a:lnTo>
                    <a:close/>
                    <a:moveTo>
                      <a:pt x="95" y="178"/>
                    </a:moveTo>
                    <a:cubicBezTo>
                      <a:pt x="65" y="178"/>
                      <a:pt x="40" y="153"/>
                      <a:pt x="40" y="123"/>
                    </a:cubicBezTo>
                    <a:cubicBezTo>
                      <a:pt x="40" y="93"/>
                      <a:pt x="65" y="68"/>
                      <a:pt x="95" y="68"/>
                    </a:cubicBezTo>
                    <a:cubicBezTo>
                      <a:pt x="126" y="68"/>
                      <a:pt x="150" y="93"/>
                      <a:pt x="150" y="123"/>
                    </a:cubicBezTo>
                    <a:cubicBezTo>
                      <a:pt x="150" y="153"/>
                      <a:pt x="126" y="178"/>
                      <a:pt x="95" y="178"/>
                    </a:cubicBezTo>
                    <a:close/>
                    <a:moveTo>
                      <a:pt x="95" y="77"/>
                    </a:moveTo>
                    <a:cubicBezTo>
                      <a:pt x="70" y="77"/>
                      <a:pt x="49" y="98"/>
                      <a:pt x="49" y="123"/>
                    </a:cubicBezTo>
                    <a:cubicBezTo>
                      <a:pt x="49" y="149"/>
                      <a:pt x="70" y="170"/>
                      <a:pt x="95" y="170"/>
                    </a:cubicBezTo>
                    <a:cubicBezTo>
                      <a:pt x="121" y="170"/>
                      <a:pt x="142" y="149"/>
                      <a:pt x="142" y="123"/>
                    </a:cubicBezTo>
                    <a:cubicBezTo>
                      <a:pt x="142" y="98"/>
                      <a:pt x="121" y="77"/>
                      <a:pt x="95"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78" name="椭圆 77"/>
              <p:cNvSpPr/>
              <p:nvPr/>
            </p:nvSpPr>
            <p:spPr>
              <a:xfrm rot="18036191" flipH="1">
                <a:off x="4524773" y="2000484"/>
                <a:ext cx="161693" cy="1901255"/>
              </a:xfrm>
              <a:prstGeom prst="ellipse">
                <a:avLst/>
              </a:prstGeom>
              <a:solidFill>
                <a:srgbClr val="FFFFFF"/>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nvGrpSpPr>
            <p:cNvPr id="8" name="组合 7"/>
            <p:cNvGrpSpPr/>
            <p:nvPr/>
          </p:nvGrpSpPr>
          <p:grpSpPr>
            <a:xfrm>
              <a:off x="3548208" y="3392045"/>
              <a:ext cx="2085630" cy="1638753"/>
              <a:chOff x="3548208" y="3392045"/>
              <a:chExt cx="2085630" cy="1638753"/>
            </a:xfrm>
          </p:grpSpPr>
          <p:sp>
            <p:nvSpPr>
              <p:cNvPr id="26" name="Freeform 10"/>
              <p:cNvSpPr/>
              <p:nvPr/>
            </p:nvSpPr>
            <p:spPr bwMode="auto">
              <a:xfrm>
                <a:off x="3548208" y="3392045"/>
                <a:ext cx="1808878" cy="1638753"/>
              </a:xfrm>
              <a:custGeom>
                <a:avLst/>
                <a:gdLst>
                  <a:gd name="T0" fmla="*/ 143 w 1108"/>
                  <a:gd name="T1" fmla="*/ 853 h 1006"/>
                  <a:gd name="T2" fmla="*/ 278 w 1108"/>
                  <a:gd name="T3" fmla="*/ 1006 h 1006"/>
                  <a:gd name="T4" fmla="*/ 1108 w 1108"/>
                  <a:gd name="T5" fmla="*/ 527 h 1006"/>
                  <a:gd name="T6" fmla="*/ 1043 w 1108"/>
                  <a:gd name="T7" fmla="*/ 334 h 1006"/>
                  <a:gd name="T8" fmla="*/ 334 w 1108"/>
                  <a:gd name="T9" fmla="*/ 144 h 1006"/>
                  <a:gd name="T10" fmla="*/ 143 w 1108"/>
                  <a:gd name="T11" fmla="*/ 853 h 1006"/>
                </a:gdLst>
                <a:ahLst/>
                <a:cxnLst>
                  <a:cxn ang="0">
                    <a:pos x="T0" y="T1"/>
                  </a:cxn>
                  <a:cxn ang="0">
                    <a:pos x="T2" y="T3"/>
                  </a:cxn>
                  <a:cxn ang="0">
                    <a:pos x="T4" y="T5"/>
                  </a:cxn>
                  <a:cxn ang="0">
                    <a:pos x="T6" y="T7"/>
                  </a:cxn>
                  <a:cxn ang="0">
                    <a:pos x="T8" y="T9"/>
                  </a:cxn>
                  <a:cxn ang="0">
                    <a:pos x="T10" y="T11"/>
                  </a:cxn>
                </a:cxnLst>
                <a:rect l="0" t="0" r="r" b="b"/>
                <a:pathLst>
                  <a:path w="1108" h="1006">
                    <a:moveTo>
                      <a:pt x="143" y="853"/>
                    </a:moveTo>
                    <a:cubicBezTo>
                      <a:pt x="179" y="915"/>
                      <a:pt x="225" y="966"/>
                      <a:pt x="278" y="1006"/>
                    </a:cubicBezTo>
                    <a:cubicBezTo>
                      <a:pt x="1108" y="527"/>
                      <a:pt x="1108" y="527"/>
                      <a:pt x="1108" y="527"/>
                    </a:cubicBezTo>
                    <a:cubicBezTo>
                      <a:pt x="1100" y="461"/>
                      <a:pt x="1078" y="395"/>
                      <a:pt x="1043" y="334"/>
                    </a:cubicBezTo>
                    <a:cubicBezTo>
                      <a:pt x="900" y="85"/>
                      <a:pt x="582" y="0"/>
                      <a:pt x="334" y="144"/>
                    </a:cubicBezTo>
                    <a:cubicBezTo>
                      <a:pt x="85" y="287"/>
                      <a:pt x="0" y="605"/>
                      <a:pt x="143" y="853"/>
                    </a:cubicBezTo>
                    <a:close/>
                  </a:path>
                </a:pathLst>
              </a:cu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3500000" scaled="1"/>
                  <a:tileRect/>
                </a:gra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6" name="Freeform 16"/>
              <p:cNvSpPr/>
              <p:nvPr/>
            </p:nvSpPr>
            <p:spPr bwMode="auto">
              <a:xfrm>
                <a:off x="3707917" y="3562170"/>
                <a:ext cx="1505084" cy="1393982"/>
              </a:xfrm>
              <a:custGeom>
                <a:avLst/>
                <a:gdLst>
                  <a:gd name="T0" fmla="*/ 119 w 922"/>
                  <a:gd name="T1" fmla="*/ 707 h 856"/>
                  <a:gd name="T2" fmla="*/ 261 w 922"/>
                  <a:gd name="T3" fmla="*/ 856 h 856"/>
                  <a:gd name="T4" fmla="*/ 922 w 922"/>
                  <a:gd name="T5" fmla="*/ 475 h 856"/>
                  <a:gd name="T6" fmla="*/ 864 w 922"/>
                  <a:gd name="T7" fmla="*/ 277 h 856"/>
                  <a:gd name="T8" fmla="*/ 276 w 922"/>
                  <a:gd name="T9" fmla="*/ 119 h 856"/>
                  <a:gd name="T10" fmla="*/ 119 w 922"/>
                  <a:gd name="T11" fmla="*/ 707 h 856"/>
                </a:gdLst>
                <a:ahLst/>
                <a:cxnLst>
                  <a:cxn ang="0">
                    <a:pos x="T0" y="T1"/>
                  </a:cxn>
                  <a:cxn ang="0">
                    <a:pos x="T2" y="T3"/>
                  </a:cxn>
                  <a:cxn ang="0">
                    <a:pos x="T4" y="T5"/>
                  </a:cxn>
                  <a:cxn ang="0">
                    <a:pos x="T6" y="T7"/>
                  </a:cxn>
                  <a:cxn ang="0">
                    <a:pos x="T8" y="T9"/>
                  </a:cxn>
                  <a:cxn ang="0">
                    <a:pos x="T10" y="T11"/>
                  </a:cxn>
                </a:cxnLst>
                <a:rect l="0" t="0" r="r" b="b"/>
                <a:pathLst>
                  <a:path w="922" h="856">
                    <a:moveTo>
                      <a:pt x="119" y="707"/>
                    </a:moveTo>
                    <a:cubicBezTo>
                      <a:pt x="155" y="770"/>
                      <a:pt x="204" y="820"/>
                      <a:pt x="261" y="856"/>
                    </a:cubicBezTo>
                    <a:cubicBezTo>
                      <a:pt x="922" y="475"/>
                      <a:pt x="922" y="475"/>
                      <a:pt x="922" y="475"/>
                    </a:cubicBezTo>
                    <a:cubicBezTo>
                      <a:pt x="919" y="407"/>
                      <a:pt x="901" y="339"/>
                      <a:pt x="864" y="277"/>
                    </a:cubicBezTo>
                    <a:cubicBezTo>
                      <a:pt x="746" y="71"/>
                      <a:pt x="482" y="0"/>
                      <a:pt x="276" y="119"/>
                    </a:cubicBezTo>
                    <a:cubicBezTo>
                      <a:pt x="70" y="238"/>
                      <a:pt x="0" y="502"/>
                      <a:pt x="119" y="707"/>
                    </a:cubicBezTo>
                    <a:close/>
                  </a:path>
                </a:pathLst>
              </a:custGeom>
              <a:solidFill>
                <a:srgbClr val="7C7B8B"/>
              </a:solidFill>
              <a:ln>
                <a:noFill/>
              </a:ln>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237" name="Freeform 17"/>
              <p:cNvSpPr>
                <a:spLocks noEditPoints="1"/>
              </p:cNvSpPr>
              <p:nvPr/>
            </p:nvSpPr>
            <p:spPr bwMode="auto">
              <a:xfrm>
                <a:off x="4226971" y="3968387"/>
                <a:ext cx="560718" cy="498223"/>
              </a:xfrm>
              <a:custGeom>
                <a:avLst/>
                <a:gdLst>
                  <a:gd name="T0" fmla="*/ 17 w 344"/>
                  <a:gd name="T1" fmla="*/ 306 h 306"/>
                  <a:gd name="T2" fmla="*/ 43 w 344"/>
                  <a:gd name="T3" fmla="*/ 270 h 306"/>
                  <a:gd name="T4" fmla="*/ 326 w 344"/>
                  <a:gd name="T5" fmla="*/ 301 h 306"/>
                  <a:gd name="T6" fmla="*/ 21 w 344"/>
                  <a:gd name="T7" fmla="*/ 297 h 306"/>
                  <a:gd name="T8" fmla="*/ 295 w 344"/>
                  <a:gd name="T9" fmla="*/ 279 h 306"/>
                  <a:gd name="T10" fmla="*/ 21 w 344"/>
                  <a:gd name="T11" fmla="*/ 297 h 306"/>
                  <a:gd name="T12" fmla="*/ 184 w 344"/>
                  <a:gd name="T13" fmla="*/ 261 h 306"/>
                  <a:gd name="T14" fmla="*/ 189 w 344"/>
                  <a:gd name="T15" fmla="*/ 116 h 306"/>
                  <a:gd name="T16" fmla="*/ 193 w 344"/>
                  <a:gd name="T17" fmla="*/ 261 h 306"/>
                  <a:gd name="T18" fmla="*/ 149 w 344"/>
                  <a:gd name="T19" fmla="*/ 266 h 306"/>
                  <a:gd name="T20" fmla="*/ 145 w 344"/>
                  <a:gd name="T21" fmla="*/ 120 h 306"/>
                  <a:gd name="T22" fmla="*/ 154 w 344"/>
                  <a:gd name="T23" fmla="*/ 120 h 306"/>
                  <a:gd name="T24" fmla="*/ 149 w 344"/>
                  <a:gd name="T25" fmla="*/ 266 h 306"/>
                  <a:gd name="T26" fmla="*/ 0 w 344"/>
                  <a:gd name="T27" fmla="*/ 205 h 306"/>
                  <a:gd name="T28" fmla="*/ 0 w 344"/>
                  <a:gd name="T29" fmla="*/ 204 h 306"/>
                  <a:gd name="T30" fmla="*/ 1 w 344"/>
                  <a:gd name="T31" fmla="*/ 203 h 306"/>
                  <a:gd name="T32" fmla="*/ 50 w 344"/>
                  <a:gd name="T33" fmla="*/ 140 h 306"/>
                  <a:gd name="T34" fmla="*/ 93 w 344"/>
                  <a:gd name="T35" fmla="*/ 204 h 306"/>
                  <a:gd name="T36" fmla="*/ 46 w 344"/>
                  <a:gd name="T37" fmla="*/ 252 h 306"/>
                  <a:gd name="T38" fmla="*/ 46 w 344"/>
                  <a:gd name="T39" fmla="*/ 243 h 306"/>
                  <a:gd name="T40" fmla="*/ 9 w 344"/>
                  <a:gd name="T41" fmla="*/ 209 h 306"/>
                  <a:gd name="T42" fmla="*/ 81 w 344"/>
                  <a:gd name="T43" fmla="*/ 201 h 306"/>
                  <a:gd name="T44" fmla="*/ 12 w 344"/>
                  <a:gd name="T45" fmla="*/ 201 h 306"/>
                  <a:gd name="T46" fmla="*/ 251 w 344"/>
                  <a:gd name="T47" fmla="*/ 135 h 306"/>
                  <a:gd name="T48" fmla="*/ 251 w 344"/>
                  <a:gd name="T49" fmla="*/ 134 h 306"/>
                  <a:gd name="T50" fmla="*/ 252 w 344"/>
                  <a:gd name="T51" fmla="*/ 133 h 306"/>
                  <a:gd name="T52" fmla="*/ 301 w 344"/>
                  <a:gd name="T53" fmla="*/ 70 h 306"/>
                  <a:gd name="T54" fmla="*/ 344 w 344"/>
                  <a:gd name="T55" fmla="*/ 134 h 306"/>
                  <a:gd name="T56" fmla="*/ 344 w 344"/>
                  <a:gd name="T57" fmla="*/ 134 h 306"/>
                  <a:gd name="T58" fmla="*/ 298 w 344"/>
                  <a:gd name="T59" fmla="*/ 182 h 306"/>
                  <a:gd name="T60" fmla="*/ 298 w 344"/>
                  <a:gd name="T61" fmla="*/ 173 h 306"/>
                  <a:gd name="T62" fmla="*/ 260 w 344"/>
                  <a:gd name="T63" fmla="*/ 139 h 306"/>
                  <a:gd name="T64" fmla="*/ 332 w 344"/>
                  <a:gd name="T65" fmla="*/ 131 h 306"/>
                  <a:gd name="T66" fmla="*/ 263 w 344"/>
                  <a:gd name="T67" fmla="*/ 131 h 306"/>
                  <a:gd name="T68" fmla="*/ 17 w 344"/>
                  <a:gd name="T69" fmla="*/ 139 h 306"/>
                  <a:gd name="T70" fmla="*/ 13 w 344"/>
                  <a:gd name="T71" fmla="*/ 118 h 306"/>
                  <a:gd name="T72" fmla="*/ 135 w 344"/>
                  <a:gd name="T73" fmla="*/ 83 h 306"/>
                  <a:gd name="T74" fmla="*/ 197 w 344"/>
                  <a:gd name="T75" fmla="*/ 66 h 306"/>
                  <a:gd name="T76" fmla="*/ 319 w 344"/>
                  <a:gd name="T77" fmla="*/ 33 h 306"/>
                  <a:gd name="T78" fmla="*/ 325 w 344"/>
                  <a:gd name="T79" fmla="*/ 53 h 306"/>
                  <a:gd name="T80" fmla="*/ 202 w 344"/>
                  <a:gd name="T81" fmla="*/ 92 h 306"/>
                  <a:gd name="T82" fmla="*/ 144 w 344"/>
                  <a:gd name="T83" fmla="*/ 108 h 306"/>
                  <a:gd name="T84" fmla="*/ 21 w 344"/>
                  <a:gd name="T85" fmla="*/ 142 h 306"/>
                  <a:gd name="T86" fmla="*/ 24 w 344"/>
                  <a:gd name="T87" fmla="*/ 132 h 306"/>
                  <a:gd name="T88" fmla="*/ 136 w 344"/>
                  <a:gd name="T89" fmla="*/ 92 h 306"/>
                  <a:gd name="T90" fmla="*/ 149 w 344"/>
                  <a:gd name="T91" fmla="*/ 100 h 306"/>
                  <a:gd name="T92" fmla="*/ 194 w 344"/>
                  <a:gd name="T93" fmla="*/ 85 h 306"/>
                  <a:gd name="T94" fmla="*/ 144 w 344"/>
                  <a:gd name="T95" fmla="*/ 85 h 306"/>
                  <a:gd name="T96" fmla="*/ 144 w 344"/>
                  <a:gd name="T97" fmla="*/ 86 h 306"/>
                  <a:gd name="T98" fmla="*/ 149 w 344"/>
                  <a:gd name="T99" fmla="*/ 100 h 306"/>
                  <a:gd name="T100" fmla="*/ 203 w 344"/>
                  <a:gd name="T101" fmla="*/ 82 h 306"/>
                  <a:gd name="T102" fmla="*/ 314 w 344"/>
                  <a:gd name="T103" fmla="*/ 42 h 306"/>
                  <a:gd name="T104" fmla="*/ 189 w 344"/>
                  <a:gd name="T105" fmla="*/ 56 h 306"/>
                  <a:gd name="T106" fmla="*/ 184 w 344"/>
                  <a:gd name="T107" fmla="*/ 24 h 306"/>
                  <a:gd name="T108" fmla="*/ 154 w 344"/>
                  <a:gd name="T109" fmla="*/ 24 h 306"/>
                  <a:gd name="T110" fmla="*/ 149 w 344"/>
                  <a:gd name="T111" fmla="*/ 56 h 306"/>
                  <a:gd name="T112" fmla="*/ 145 w 344"/>
                  <a:gd name="T113" fmla="*/ 24 h 306"/>
                  <a:gd name="T114" fmla="*/ 193 w 344"/>
                  <a:gd name="T115" fmla="*/ 24 h 306"/>
                  <a:gd name="T116" fmla="*/ 189 w 344"/>
                  <a:gd name="T117" fmla="*/ 5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306">
                    <a:moveTo>
                      <a:pt x="321" y="306"/>
                    </a:moveTo>
                    <a:cubicBezTo>
                      <a:pt x="17" y="306"/>
                      <a:pt x="17" y="306"/>
                      <a:pt x="17" y="306"/>
                    </a:cubicBezTo>
                    <a:cubicBezTo>
                      <a:pt x="14" y="306"/>
                      <a:pt x="12" y="304"/>
                      <a:pt x="12" y="301"/>
                    </a:cubicBezTo>
                    <a:cubicBezTo>
                      <a:pt x="12" y="284"/>
                      <a:pt x="26" y="270"/>
                      <a:pt x="43" y="270"/>
                    </a:cubicBezTo>
                    <a:cubicBezTo>
                      <a:pt x="295" y="270"/>
                      <a:pt x="295" y="270"/>
                      <a:pt x="295" y="270"/>
                    </a:cubicBezTo>
                    <a:cubicBezTo>
                      <a:pt x="312" y="270"/>
                      <a:pt x="326" y="284"/>
                      <a:pt x="326" y="301"/>
                    </a:cubicBezTo>
                    <a:cubicBezTo>
                      <a:pt x="326" y="304"/>
                      <a:pt x="324" y="306"/>
                      <a:pt x="321" y="306"/>
                    </a:cubicBezTo>
                    <a:close/>
                    <a:moveTo>
                      <a:pt x="21" y="297"/>
                    </a:moveTo>
                    <a:cubicBezTo>
                      <a:pt x="317" y="297"/>
                      <a:pt x="317" y="297"/>
                      <a:pt x="317" y="297"/>
                    </a:cubicBezTo>
                    <a:cubicBezTo>
                      <a:pt x="315" y="287"/>
                      <a:pt x="306" y="279"/>
                      <a:pt x="295" y="279"/>
                    </a:cubicBezTo>
                    <a:cubicBezTo>
                      <a:pt x="43" y="279"/>
                      <a:pt x="43" y="279"/>
                      <a:pt x="43" y="279"/>
                    </a:cubicBezTo>
                    <a:cubicBezTo>
                      <a:pt x="32" y="279"/>
                      <a:pt x="23" y="287"/>
                      <a:pt x="21" y="297"/>
                    </a:cubicBezTo>
                    <a:close/>
                    <a:moveTo>
                      <a:pt x="189" y="266"/>
                    </a:moveTo>
                    <a:cubicBezTo>
                      <a:pt x="186" y="266"/>
                      <a:pt x="184" y="264"/>
                      <a:pt x="184" y="261"/>
                    </a:cubicBezTo>
                    <a:cubicBezTo>
                      <a:pt x="184" y="120"/>
                      <a:pt x="184" y="120"/>
                      <a:pt x="184" y="120"/>
                    </a:cubicBezTo>
                    <a:cubicBezTo>
                      <a:pt x="184" y="118"/>
                      <a:pt x="186" y="116"/>
                      <a:pt x="189" y="116"/>
                    </a:cubicBezTo>
                    <a:cubicBezTo>
                      <a:pt x="191" y="116"/>
                      <a:pt x="193" y="118"/>
                      <a:pt x="193" y="120"/>
                    </a:cubicBezTo>
                    <a:cubicBezTo>
                      <a:pt x="193" y="261"/>
                      <a:pt x="193" y="261"/>
                      <a:pt x="193" y="261"/>
                    </a:cubicBezTo>
                    <a:cubicBezTo>
                      <a:pt x="193" y="264"/>
                      <a:pt x="191" y="266"/>
                      <a:pt x="189" y="266"/>
                    </a:cubicBezTo>
                    <a:close/>
                    <a:moveTo>
                      <a:pt x="149" y="266"/>
                    </a:moveTo>
                    <a:cubicBezTo>
                      <a:pt x="147" y="266"/>
                      <a:pt x="145" y="264"/>
                      <a:pt x="145" y="261"/>
                    </a:cubicBezTo>
                    <a:cubicBezTo>
                      <a:pt x="145" y="120"/>
                      <a:pt x="145" y="120"/>
                      <a:pt x="145" y="120"/>
                    </a:cubicBezTo>
                    <a:cubicBezTo>
                      <a:pt x="145" y="118"/>
                      <a:pt x="147" y="116"/>
                      <a:pt x="149" y="116"/>
                    </a:cubicBezTo>
                    <a:cubicBezTo>
                      <a:pt x="152" y="116"/>
                      <a:pt x="154" y="118"/>
                      <a:pt x="154" y="120"/>
                    </a:cubicBezTo>
                    <a:cubicBezTo>
                      <a:pt x="154" y="261"/>
                      <a:pt x="154" y="261"/>
                      <a:pt x="154" y="261"/>
                    </a:cubicBezTo>
                    <a:cubicBezTo>
                      <a:pt x="154" y="264"/>
                      <a:pt x="152" y="266"/>
                      <a:pt x="149" y="266"/>
                    </a:cubicBezTo>
                    <a:close/>
                    <a:moveTo>
                      <a:pt x="46" y="252"/>
                    </a:moveTo>
                    <a:cubicBezTo>
                      <a:pt x="21" y="252"/>
                      <a:pt x="0" y="231"/>
                      <a:pt x="0" y="205"/>
                    </a:cubicBezTo>
                    <a:cubicBezTo>
                      <a:pt x="0" y="205"/>
                      <a:pt x="0" y="204"/>
                      <a:pt x="0" y="204"/>
                    </a:cubicBezTo>
                    <a:cubicBezTo>
                      <a:pt x="0" y="204"/>
                      <a:pt x="0" y="204"/>
                      <a:pt x="0" y="204"/>
                    </a:cubicBezTo>
                    <a:cubicBezTo>
                      <a:pt x="0" y="204"/>
                      <a:pt x="0" y="204"/>
                      <a:pt x="0" y="204"/>
                    </a:cubicBezTo>
                    <a:cubicBezTo>
                      <a:pt x="0" y="203"/>
                      <a:pt x="0" y="203"/>
                      <a:pt x="1" y="203"/>
                    </a:cubicBezTo>
                    <a:cubicBezTo>
                      <a:pt x="43" y="140"/>
                      <a:pt x="43" y="140"/>
                      <a:pt x="43" y="140"/>
                    </a:cubicBezTo>
                    <a:cubicBezTo>
                      <a:pt x="44" y="137"/>
                      <a:pt x="48" y="137"/>
                      <a:pt x="50" y="140"/>
                    </a:cubicBezTo>
                    <a:cubicBezTo>
                      <a:pt x="92" y="203"/>
                      <a:pt x="92" y="203"/>
                      <a:pt x="92" y="203"/>
                    </a:cubicBezTo>
                    <a:cubicBezTo>
                      <a:pt x="92" y="203"/>
                      <a:pt x="93" y="203"/>
                      <a:pt x="93" y="204"/>
                    </a:cubicBezTo>
                    <a:cubicBezTo>
                      <a:pt x="93" y="204"/>
                      <a:pt x="93" y="205"/>
                      <a:pt x="93" y="205"/>
                    </a:cubicBezTo>
                    <a:cubicBezTo>
                      <a:pt x="93" y="231"/>
                      <a:pt x="72" y="252"/>
                      <a:pt x="46" y="252"/>
                    </a:cubicBezTo>
                    <a:close/>
                    <a:moveTo>
                      <a:pt x="9" y="209"/>
                    </a:moveTo>
                    <a:cubicBezTo>
                      <a:pt x="11" y="228"/>
                      <a:pt x="27" y="243"/>
                      <a:pt x="46" y="243"/>
                    </a:cubicBezTo>
                    <a:cubicBezTo>
                      <a:pt x="66" y="243"/>
                      <a:pt x="82" y="228"/>
                      <a:pt x="84" y="209"/>
                    </a:cubicBezTo>
                    <a:lnTo>
                      <a:pt x="9" y="209"/>
                    </a:lnTo>
                    <a:close/>
                    <a:moveTo>
                      <a:pt x="12" y="201"/>
                    </a:moveTo>
                    <a:cubicBezTo>
                      <a:pt x="81" y="201"/>
                      <a:pt x="81" y="201"/>
                      <a:pt x="81" y="201"/>
                    </a:cubicBezTo>
                    <a:cubicBezTo>
                      <a:pt x="46" y="150"/>
                      <a:pt x="46" y="150"/>
                      <a:pt x="46" y="150"/>
                    </a:cubicBezTo>
                    <a:lnTo>
                      <a:pt x="12" y="201"/>
                    </a:lnTo>
                    <a:close/>
                    <a:moveTo>
                      <a:pt x="298" y="182"/>
                    </a:moveTo>
                    <a:cubicBezTo>
                      <a:pt x="272" y="182"/>
                      <a:pt x="251" y="161"/>
                      <a:pt x="251" y="135"/>
                    </a:cubicBezTo>
                    <a:cubicBezTo>
                      <a:pt x="251" y="135"/>
                      <a:pt x="251" y="134"/>
                      <a:pt x="251" y="134"/>
                    </a:cubicBezTo>
                    <a:cubicBezTo>
                      <a:pt x="251" y="134"/>
                      <a:pt x="251" y="134"/>
                      <a:pt x="251" y="134"/>
                    </a:cubicBezTo>
                    <a:cubicBezTo>
                      <a:pt x="251" y="134"/>
                      <a:pt x="251" y="134"/>
                      <a:pt x="251" y="134"/>
                    </a:cubicBezTo>
                    <a:cubicBezTo>
                      <a:pt x="251" y="133"/>
                      <a:pt x="252" y="133"/>
                      <a:pt x="252" y="133"/>
                    </a:cubicBezTo>
                    <a:cubicBezTo>
                      <a:pt x="294" y="70"/>
                      <a:pt x="294" y="70"/>
                      <a:pt x="294" y="70"/>
                    </a:cubicBezTo>
                    <a:cubicBezTo>
                      <a:pt x="296" y="67"/>
                      <a:pt x="300" y="67"/>
                      <a:pt x="301" y="70"/>
                    </a:cubicBezTo>
                    <a:cubicBezTo>
                      <a:pt x="343" y="133"/>
                      <a:pt x="343" y="133"/>
                      <a:pt x="343" y="133"/>
                    </a:cubicBezTo>
                    <a:cubicBezTo>
                      <a:pt x="344" y="133"/>
                      <a:pt x="344" y="133"/>
                      <a:pt x="344" y="134"/>
                    </a:cubicBezTo>
                    <a:cubicBezTo>
                      <a:pt x="344" y="134"/>
                      <a:pt x="344" y="134"/>
                      <a:pt x="344" y="134"/>
                    </a:cubicBezTo>
                    <a:cubicBezTo>
                      <a:pt x="344" y="134"/>
                      <a:pt x="344" y="134"/>
                      <a:pt x="344" y="134"/>
                    </a:cubicBezTo>
                    <a:cubicBezTo>
                      <a:pt x="344" y="134"/>
                      <a:pt x="344" y="135"/>
                      <a:pt x="344" y="135"/>
                    </a:cubicBezTo>
                    <a:cubicBezTo>
                      <a:pt x="344" y="161"/>
                      <a:pt x="323" y="182"/>
                      <a:pt x="298" y="182"/>
                    </a:cubicBezTo>
                    <a:close/>
                    <a:moveTo>
                      <a:pt x="260" y="139"/>
                    </a:moveTo>
                    <a:cubicBezTo>
                      <a:pt x="262" y="158"/>
                      <a:pt x="278" y="173"/>
                      <a:pt x="298" y="173"/>
                    </a:cubicBezTo>
                    <a:cubicBezTo>
                      <a:pt x="317" y="173"/>
                      <a:pt x="333" y="158"/>
                      <a:pt x="335" y="139"/>
                    </a:cubicBezTo>
                    <a:lnTo>
                      <a:pt x="260" y="139"/>
                    </a:lnTo>
                    <a:close/>
                    <a:moveTo>
                      <a:pt x="263" y="131"/>
                    </a:moveTo>
                    <a:cubicBezTo>
                      <a:pt x="332" y="131"/>
                      <a:pt x="332" y="131"/>
                      <a:pt x="332" y="131"/>
                    </a:cubicBezTo>
                    <a:cubicBezTo>
                      <a:pt x="298" y="80"/>
                      <a:pt x="298" y="80"/>
                      <a:pt x="298" y="80"/>
                    </a:cubicBezTo>
                    <a:lnTo>
                      <a:pt x="263" y="131"/>
                    </a:lnTo>
                    <a:close/>
                    <a:moveTo>
                      <a:pt x="21" y="142"/>
                    </a:moveTo>
                    <a:cubicBezTo>
                      <a:pt x="20" y="142"/>
                      <a:pt x="18" y="141"/>
                      <a:pt x="17" y="139"/>
                    </a:cubicBezTo>
                    <a:cubicBezTo>
                      <a:pt x="12" y="122"/>
                      <a:pt x="12" y="122"/>
                      <a:pt x="12" y="122"/>
                    </a:cubicBezTo>
                    <a:cubicBezTo>
                      <a:pt x="12" y="120"/>
                      <a:pt x="12" y="119"/>
                      <a:pt x="13" y="118"/>
                    </a:cubicBezTo>
                    <a:cubicBezTo>
                      <a:pt x="13" y="117"/>
                      <a:pt x="14" y="117"/>
                      <a:pt x="15" y="116"/>
                    </a:cubicBezTo>
                    <a:cubicBezTo>
                      <a:pt x="135" y="83"/>
                      <a:pt x="135" y="83"/>
                      <a:pt x="135" y="83"/>
                    </a:cubicBezTo>
                    <a:cubicBezTo>
                      <a:pt x="136" y="65"/>
                      <a:pt x="151" y="51"/>
                      <a:pt x="169" y="51"/>
                    </a:cubicBezTo>
                    <a:cubicBezTo>
                      <a:pt x="180" y="51"/>
                      <a:pt x="190" y="57"/>
                      <a:pt x="197" y="66"/>
                    </a:cubicBezTo>
                    <a:cubicBezTo>
                      <a:pt x="315" y="32"/>
                      <a:pt x="315" y="32"/>
                      <a:pt x="315" y="32"/>
                    </a:cubicBezTo>
                    <a:cubicBezTo>
                      <a:pt x="316" y="32"/>
                      <a:pt x="318" y="32"/>
                      <a:pt x="319" y="33"/>
                    </a:cubicBezTo>
                    <a:cubicBezTo>
                      <a:pt x="320" y="33"/>
                      <a:pt x="320" y="34"/>
                      <a:pt x="321" y="35"/>
                    </a:cubicBezTo>
                    <a:cubicBezTo>
                      <a:pt x="325" y="53"/>
                      <a:pt x="325" y="53"/>
                      <a:pt x="325" y="53"/>
                    </a:cubicBezTo>
                    <a:cubicBezTo>
                      <a:pt x="326" y="55"/>
                      <a:pt x="325" y="57"/>
                      <a:pt x="322" y="58"/>
                    </a:cubicBezTo>
                    <a:cubicBezTo>
                      <a:pt x="202" y="92"/>
                      <a:pt x="202" y="92"/>
                      <a:pt x="202" y="92"/>
                    </a:cubicBezTo>
                    <a:cubicBezTo>
                      <a:pt x="199" y="107"/>
                      <a:pt x="185" y="119"/>
                      <a:pt x="169" y="119"/>
                    </a:cubicBezTo>
                    <a:cubicBezTo>
                      <a:pt x="159" y="119"/>
                      <a:pt x="150" y="115"/>
                      <a:pt x="144" y="108"/>
                    </a:cubicBezTo>
                    <a:cubicBezTo>
                      <a:pt x="23" y="142"/>
                      <a:pt x="23" y="142"/>
                      <a:pt x="23" y="142"/>
                    </a:cubicBezTo>
                    <a:cubicBezTo>
                      <a:pt x="22" y="142"/>
                      <a:pt x="22" y="142"/>
                      <a:pt x="21" y="142"/>
                    </a:cubicBezTo>
                    <a:close/>
                    <a:moveTo>
                      <a:pt x="22" y="123"/>
                    </a:moveTo>
                    <a:cubicBezTo>
                      <a:pt x="24" y="132"/>
                      <a:pt x="24" y="132"/>
                      <a:pt x="24" y="132"/>
                    </a:cubicBezTo>
                    <a:cubicBezTo>
                      <a:pt x="139" y="100"/>
                      <a:pt x="139" y="100"/>
                      <a:pt x="139" y="100"/>
                    </a:cubicBezTo>
                    <a:cubicBezTo>
                      <a:pt x="137" y="98"/>
                      <a:pt x="136" y="95"/>
                      <a:pt x="136" y="92"/>
                    </a:cubicBezTo>
                    <a:lnTo>
                      <a:pt x="22" y="123"/>
                    </a:lnTo>
                    <a:close/>
                    <a:moveTo>
                      <a:pt x="149" y="100"/>
                    </a:moveTo>
                    <a:cubicBezTo>
                      <a:pt x="153" y="107"/>
                      <a:pt x="161" y="111"/>
                      <a:pt x="169" y="111"/>
                    </a:cubicBezTo>
                    <a:cubicBezTo>
                      <a:pt x="183" y="111"/>
                      <a:pt x="194" y="99"/>
                      <a:pt x="194" y="85"/>
                    </a:cubicBezTo>
                    <a:cubicBezTo>
                      <a:pt x="194" y="71"/>
                      <a:pt x="183" y="60"/>
                      <a:pt x="169" y="60"/>
                    </a:cubicBezTo>
                    <a:cubicBezTo>
                      <a:pt x="155" y="60"/>
                      <a:pt x="144" y="71"/>
                      <a:pt x="144" y="85"/>
                    </a:cubicBezTo>
                    <a:cubicBezTo>
                      <a:pt x="144" y="85"/>
                      <a:pt x="144" y="86"/>
                      <a:pt x="144" y="86"/>
                    </a:cubicBezTo>
                    <a:cubicBezTo>
                      <a:pt x="144" y="86"/>
                      <a:pt x="144" y="86"/>
                      <a:pt x="144" y="86"/>
                    </a:cubicBezTo>
                    <a:cubicBezTo>
                      <a:pt x="144" y="92"/>
                      <a:pt x="146" y="96"/>
                      <a:pt x="149" y="100"/>
                    </a:cubicBezTo>
                    <a:cubicBezTo>
                      <a:pt x="149" y="100"/>
                      <a:pt x="149" y="100"/>
                      <a:pt x="149" y="100"/>
                    </a:cubicBezTo>
                    <a:close/>
                    <a:moveTo>
                      <a:pt x="201" y="73"/>
                    </a:moveTo>
                    <a:cubicBezTo>
                      <a:pt x="202" y="76"/>
                      <a:pt x="202" y="79"/>
                      <a:pt x="203" y="82"/>
                    </a:cubicBezTo>
                    <a:cubicBezTo>
                      <a:pt x="316" y="51"/>
                      <a:pt x="316" y="51"/>
                      <a:pt x="316" y="51"/>
                    </a:cubicBezTo>
                    <a:cubicBezTo>
                      <a:pt x="314" y="42"/>
                      <a:pt x="314" y="42"/>
                      <a:pt x="314" y="42"/>
                    </a:cubicBezTo>
                    <a:lnTo>
                      <a:pt x="201" y="73"/>
                    </a:lnTo>
                    <a:close/>
                    <a:moveTo>
                      <a:pt x="189" y="56"/>
                    </a:moveTo>
                    <a:cubicBezTo>
                      <a:pt x="186" y="56"/>
                      <a:pt x="184" y="54"/>
                      <a:pt x="184" y="51"/>
                    </a:cubicBezTo>
                    <a:cubicBezTo>
                      <a:pt x="184" y="24"/>
                      <a:pt x="184" y="24"/>
                      <a:pt x="184" y="24"/>
                    </a:cubicBezTo>
                    <a:cubicBezTo>
                      <a:pt x="184" y="16"/>
                      <a:pt x="177" y="9"/>
                      <a:pt x="169" y="9"/>
                    </a:cubicBezTo>
                    <a:cubicBezTo>
                      <a:pt x="160" y="9"/>
                      <a:pt x="154" y="16"/>
                      <a:pt x="154" y="24"/>
                    </a:cubicBezTo>
                    <a:cubicBezTo>
                      <a:pt x="154" y="51"/>
                      <a:pt x="154" y="51"/>
                      <a:pt x="154" y="51"/>
                    </a:cubicBezTo>
                    <a:cubicBezTo>
                      <a:pt x="154" y="54"/>
                      <a:pt x="152" y="56"/>
                      <a:pt x="149" y="56"/>
                    </a:cubicBezTo>
                    <a:cubicBezTo>
                      <a:pt x="147" y="56"/>
                      <a:pt x="145" y="54"/>
                      <a:pt x="145" y="51"/>
                    </a:cubicBezTo>
                    <a:cubicBezTo>
                      <a:pt x="145" y="24"/>
                      <a:pt x="145" y="24"/>
                      <a:pt x="145" y="24"/>
                    </a:cubicBezTo>
                    <a:cubicBezTo>
                      <a:pt x="145" y="11"/>
                      <a:pt x="156" y="0"/>
                      <a:pt x="169" y="0"/>
                    </a:cubicBezTo>
                    <a:cubicBezTo>
                      <a:pt x="182" y="0"/>
                      <a:pt x="193" y="11"/>
                      <a:pt x="193" y="24"/>
                    </a:cubicBezTo>
                    <a:cubicBezTo>
                      <a:pt x="193" y="51"/>
                      <a:pt x="193" y="51"/>
                      <a:pt x="193" y="51"/>
                    </a:cubicBezTo>
                    <a:cubicBezTo>
                      <a:pt x="193" y="54"/>
                      <a:pt x="191" y="56"/>
                      <a:pt x="189" y="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sp>
            <p:nvSpPr>
              <p:cNvPr id="79" name="椭圆 78"/>
              <p:cNvSpPr/>
              <p:nvPr/>
            </p:nvSpPr>
            <p:spPr>
              <a:xfrm rot="3563809" flipH="1" flipV="1">
                <a:off x="4602364" y="3738419"/>
                <a:ext cx="161693" cy="1901255"/>
              </a:xfrm>
              <a:prstGeom prst="ellipse">
                <a:avLst/>
              </a:prstGeom>
              <a:solidFill>
                <a:srgbClr val="FFFFFF"/>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ctr" fontAlgn="auto">
                  <a:lnSpc>
                    <a:spcPct val="150000"/>
                  </a:lnSpc>
                  <a:buNone/>
                </a:pPr>
                <a:endParaRPr lang="zh-CN" altLang="en-US" sz="2800">
                  <a:solidFill>
                    <a:srgbClr val="6E746F"/>
                  </a:solidFill>
                  <a:latin typeface="Arial Unicode MS" panose="020B0604020202020204" charset="-122"/>
                  <a:ea typeface="Arial Unicode MS" panose="020B0604020202020204" charset="-122"/>
                </a:endParaRPr>
              </a:p>
            </p:txBody>
          </p:sp>
        </p:grpSp>
      </p:grpSp>
      <p:sp>
        <p:nvSpPr>
          <p:cNvPr id="82" name="TextBox 59"/>
          <p:cNvSpPr txBox="1"/>
          <p:nvPr/>
        </p:nvSpPr>
        <p:spPr>
          <a:xfrm>
            <a:off x="5119370" y="3584575"/>
            <a:ext cx="2035810" cy="521970"/>
          </a:xfrm>
          <a:prstGeom prst="rect">
            <a:avLst/>
          </a:prstGeom>
          <a:noFill/>
        </p:spPr>
        <p:txBody>
          <a:bodyPr wrap="square" rtlCol="0">
            <a:spAutoFit/>
          </a:bodyPr>
          <a:lstStyle/>
          <a:p>
            <a:pPr indent="0" algn="ctr" defTabSz="914400">
              <a:buNone/>
            </a:pPr>
            <a:r>
              <a:rPr lang="zh-CN" altLang="en-US" sz="2800" b="1" dirty="0">
                <a:solidFill>
                  <a:srgbClr val="EA534F"/>
                </a:solidFill>
                <a:latin typeface="Arial Unicode MS" panose="020B0604020202020204" charset="-122"/>
                <a:ea typeface="Arial Unicode MS" panose="020B0604020202020204" charset="-122"/>
                <a:cs typeface="Arial" panose="020B0604020202020204" pitchFamily="34" charset="0"/>
                <a:sym typeface="+mn-ea"/>
              </a:rPr>
              <a:t>应用领域</a:t>
            </a:r>
          </a:p>
        </p:txBody>
      </p:sp>
      <p:sp>
        <p:nvSpPr>
          <p:cNvPr id="86" name="文本框 85"/>
          <p:cNvSpPr txBox="1"/>
          <p:nvPr/>
        </p:nvSpPr>
        <p:spPr>
          <a:xfrm>
            <a:off x="8053705" y="1350645"/>
            <a:ext cx="2416810" cy="737235"/>
          </a:xfrm>
          <a:prstGeom prst="rect">
            <a:avLst/>
          </a:prstGeom>
          <a:noFill/>
        </p:spPr>
        <p:txBody>
          <a:bodyPr wrap="square" rtlCol="0">
            <a:spAutoFit/>
          </a:bodyPr>
          <a:lstStyle/>
          <a:p>
            <a:pPr indent="0" algn="ctr" fontAlgn="auto">
              <a:lnSpc>
                <a:spcPct val="150000"/>
              </a:lnSpc>
              <a:buNone/>
            </a:pPr>
            <a:r>
              <a:rPr lang="en-US" altLang="zh-CN" sz="2800">
                <a:solidFill>
                  <a:srgbClr val="6E746F"/>
                </a:solidFill>
                <a:latin typeface="Arial Unicode MS" panose="020B0604020202020204" charset="-122"/>
                <a:ea typeface="Arial Unicode MS" panose="020B0604020202020204" charset="-122"/>
                <a:sym typeface="+mn-ea"/>
              </a:rPr>
              <a:t>手机银行</a:t>
            </a:r>
          </a:p>
        </p:txBody>
      </p:sp>
      <p:sp>
        <p:nvSpPr>
          <p:cNvPr id="88" name="文本框 87"/>
          <p:cNvSpPr txBox="1"/>
          <p:nvPr/>
        </p:nvSpPr>
        <p:spPr>
          <a:xfrm>
            <a:off x="1634490" y="1350645"/>
            <a:ext cx="2073275" cy="737235"/>
          </a:xfrm>
          <a:prstGeom prst="rect">
            <a:avLst/>
          </a:prstGeom>
          <a:noFill/>
        </p:spPr>
        <p:txBody>
          <a:bodyPr wrap="square" rtlCol="0">
            <a:spAutoFit/>
          </a:bodyPr>
          <a:lstStyle/>
          <a:p>
            <a:pPr indent="0" algn="ctr" fontAlgn="auto">
              <a:lnSpc>
                <a:spcPct val="150000"/>
              </a:lnSpc>
              <a:buNone/>
            </a:pPr>
            <a:r>
              <a:rPr lang="en-US" altLang="zh-CN" sz="2800">
                <a:solidFill>
                  <a:srgbClr val="6E746F"/>
                </a:solidFill>
                <a:latin typeface="Arial Unicode MS" panose="020B0604020202020204" charset="-122"/>
                <a:ea typeface="Arial Unicode MS" panose="020B0604020202020204" charset="-122"/>
              </a:rPr>
              <a:t>移动医疗</a:t>
            </a:r>
          </a:p>
        </p:txBody>
      </p:sp>
      <p:sp>
        <p:nvSpPr>
          <p:cNvPr id="91" name="文本框 90"/>
          <p:cNvSpPr txBox="1"/>
          <p:nvPr/>
        </p:nvSpPr>
        <p:spPr>
          <a:xfrm>
            <a:off x="9197340" y="3202940"/>
            <a:ext cx="2364105" cy="737235"/>
          </a:xfrm>
          <a:prstGeom prst="rect">
            <a:avLst/>
          </a:prstGeom>
          <a:noFill/>
        </p:spPr>
        <p:txBody>
          <a:bodyPr wrap="square" rtlCol="0">
            <a:spAutoFit/>
          </a:bodyPr>
          <a:lstStyle/>
          <a:p>
            <a:pPr indent="0" algn="ctr" fontAlgn="auto">
              <a:lnSpc>
                <a:spcPct val="150000"/>
              </a:lnSpc>
              <a:buNone/>
            </a:pPr>
            <a:r>
              <a:rPr lang="en-US" altLang="zh-CN" sz="2800">
                <a:solidFill>
                  <a:srgbClr val="6E746F"/>
                </a:solidFill>
                <a:latin typeface="Arial Unicode MS" panose="020B0604020202020204" charset="-122"/>
                <a:ea typeface="Arial Unicode MS" panose="020B0604020202020204" charset="-122"/>
                <a:sym typeface="+mn-ea"/>
              </a:rPr>
              <a:t>移动交易</a:t>
            </a:r>
            <a:endParaRPr lang="en-US" altLang="zh-CN" sz="2800" dirty="0">
              <a:solidFill>
                <a:srgbClr val="6E746F"/>
              </a:solidFill>
              <a:latin typeface="Arial Unicode MS" panose="020B0604020202020204" charset="-122"/>
              <a:ea typeface="Arial Unicode MS" panose="020B0604020202020204" charset="-122"/>
              <a:sym typeface="+mn-ea"/>
            </a:endParaRPr>
          </a:p>
        </p:txBody>
      </p:sp>
      <p:sp>
        <p:nvSpPr>
          <p:cNvPr id="94" name="文本框 93"/>
          <p:cNvSpPr txBox="1"/>
          <p:nvPr/>
        </p:nvSpPr>
        <p:spPr>
          <a:xfrm>
            <a:off x="8468043" y="5242802"/>
            <a:ext cx="2999411" cy="737235"/>
          </a:xfrm>
          <a:prstGeom prst="rect">
            <a:avLst/>
          </a:prstGeom>
          <a:noFill/>
        </p:spPr>
        <p:txBody>
          <a:bodyPr wrap="square" rtlCol="0">
            <a:spAutoFit/>
          </a:bodyPr>
          <a:lstStyle/>
          <a:p>
            <a:pPr indent="0" algn="ctr" fontAlgn="auto">
              <a:lnSpc>
                <a:spcPct val="150000"/>
              </a:lnSpc>
              <a:buNone/>
            </a:pPr>
            <a:r>
              <a:rPr lang="en-US" altLang="zh-CN" sz="2800">
                <a:solidFill>
                  <a:srgbClr val="6E746F"/>
                </a:solidFill>
                <a:latin typeface="Arial Unicode MS" panose="020B0604020202020204" charset="-122"/>
                <a:ea typeface="Arial Unicode MS" panose="020B0604020202020204" charset="-122"/>
                <a:sym typeface="+mn-ea"/>
              </a:rPr>
              <a:t>移动订票</a:t>
            </a:r>
          </a:p>
        </p:txBody>
      </p:sp>
      <p:sp>
        <p:nvSpPr>
          <p:cNvPr id="97" name="文本框 96"/>
          <p:cNvSpPr txBox="1"/>
          <p:nvPr/>
        </p:nvSpPr>
        <p:spPr>
          <a:xfrm>
            <a:off x="898525" y="3202940"/>
            <a:ext cx="2364740" cy="737235"/>
          </a:xfrm>
          <a:prstGeom prst="rect">
            <a:avLst/>
          </a:prstGeom>
          <a:noFill/>
        </p:spPr>
        <p:txBody>
          <a:bodyPr wrap="square" rtlCol="0">
            <a:spAutoFit/>
          </a:bodyPr>
          <a:lstStyle/>
          <a:p>
            <a:pPr indent="0" algn="ctr" fontAlgn="auto">
              <a:lnSpc>
                <a:spcPct val="150000"/>
              </a:lnSpc>
              <a:buNone/>
            </a:pPr>
            <a:r>
              <a:rPr lang="en-US" altLang="zh-CN" sz="2800">
                <a:solidFill>
                  <a:srgbClr val="6E746F"/>
                </a:solidFill>
                <a:latin typeface="Arial Unicode MS" panose="020B0604020202020204" charset="-122"/>
                <a:ea typeface="Arial Unicode MS" panose="020B0604020202020204" charset="-122"/>
              </a:rPr>
              <a:t>移动娱乐</a:t>
            </a:r>
          </a:p>
        </p:txBody>
      </p:sp>
      <p:sp>
        <p:nvSpPr>
          <p:cNvPr id="100" name="文本框 99"/>
          <p:cNvSpPr txBox="1"/>
          <p:nvPr/>
        </p:nvSpPr>
        <p:spPr>
          <a:xfrm>
            <a:off x="1762303" y="5242571"/>
            <a:ext cx="3236913" cy="737235"/>
          </a:xfrm>
          <a:prstGeom prst="rect">
            <a:avLst/>
          </a:prstGeom>
          <a:noFill/>
        </p:spPr>
        <p:txBody>
          <a:bodyPr wrap="square" rtlCol="0">
            <a:spAutoFit/>
          </a:bodyPr>
          <a:lstStyle/>
          <a:p>
            <a:pPr indent="0" algn="ctr" fontAlgn="auto">
              <a:lnSpc>
                <a:spcPct val="150000"/>
              </a:lnSpc>
              <a:buNone/>
            </a:pPr>
            <a:r>
              <a:rPr sz="2800">
                <a:solidFill>
                  <a:srgbClr val="6E746F"/>
                </a:solidFill>
                <a:latin typeface="Arial Unicode MS" panose="020B0604020202020204" charset="-122"/>
                <a:ea typeface="Arial Unicode MS" panose="020B0604020202020204" charset="-122"/>
                <a:sym typeface="+mn-ea"/>
              </a:rPr>
              <a:t>移动购物</a:t>
            </a:r>
          </a:p>
        </p:txBody>
      </p:sp>
      <p:sp>
        <p:nvSpPr>
          <p:cNvPr id="11" name="文本框 6"/>
          <p:cNvSpPr txBox="1">
            <a:spLocks noChangeArrowheads="1"/>
          </p:cNvSpPr>
          <p:nvPr/>
        </p:nvSpPr>
        <p:spPr bwMode="auto">
          <a:xfrm>
            <a:off x="4404360" y="22532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sz="2800" b="1" dirty="0">
                <a:solidFill>
                  <a:srgbClr val="949494"/>
                </a:solidFill>
                <a:latin typeface="Agency FB" panose="020B0503020202020204" pitchFamily="34" charset="0"/>
                <a:ea typeface="+mn-ea"/>
                <a:cs typeface="Arial" panose="020B0604020202020204" pitchFamily="34" charset="0"/>
                <a:sym typeface="+mn-ea"/>
              </a:rPr>
              <a:t>移动电商的应用领域</a:t>
            </a:r>
          </a:p>
        </p:txBody>
      </p:sp>
      <p:pic>
        <p:nvPicPr>
          <p:cNvPr id="12"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13"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p:cTn id="7" dur="500" fill="hold"/>
                                        <p:tgtEl>
                                          <p:spTgt spid="82"/>
                                        </p:tgtEl>
                                        <p:attrNameLst>
                                          <p:attrName>ppt_w</p:attrName>
                                        </p:attrNameLst>
                                      </p:cBhvr>
                                      <p:tavLst>
                                        <p:tav tm="0">
                                          <p:val>
                                            <p:fltVal val="0"/>
                                          </p:val>
                                        </p:tav>
                                        <p:tav tm="100000">
                                          <p:val>
                                            <p:strVal val="#ppt_w"/>
                                          </p:val>
                                        </p:tav>
                                      </p:tavLst>
                                    </p:anim>
                                    <p:anim calcmode="lin" valueType="num">
                                      <p:cBhvr>
                                        <p:cTn id="8" dur="500" fill="hold"/>
                                        <p:tgtEl>
                                          <p:spTgt spid="82"/>
                                        </p:tgtEl>
                                        <p:attrNameLst>
                                          <p:attrName>ppt_h</p:attrName>
                                        </p:attrNameLst>
                                      </p:cBhvr>
                                      <p:tavLst>
                                        <p:tav tm="0">
                                          <p:val>
                                            <p:fltVal val="0"/>
                                          </p:val>
                                        </p:tav>
                                        <p:tav tm="100000">
                                          <p:val>
                                            <p:strVal val="#ppt_h"/>
                                          </p:val>
                                        </p:tav>
                                      </p:tavLst>
                                    </p:anim>
                                    <p:animEffect transition="in" filter="fade">
                                      <p:cBhvr>
                                        <p:cTn id="9" dur="500"/>
                                        <p:tgtEl>
                                          <p:spTgt spid="82"/>
                                        </p:tgtEl>
                                      </p:cBhvr>
                                    </p:animEffect>
                                  </p:childTnLst>
                                </p:cTn>
                              </p:par>
                            </p:childTnLst>
                          </p:cTn>
                        </p:par>
                        <p:par>
                          <p:cTn id="10" fill="hold">
                            <p:stCondLst>
                              <p:cond delay="500"/>
                            </p:stCondLst>
                            <p:childTnLst>
                              <p:par>
                                <p:cTn id="11" presetID="21" presetClass="entr" presetSubtype="1"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heel(1)">
                                      <p:cBhvr>
                                        <p:cTn id="13" dur="2000"/>
                                        <p:tgtEl>
                                          <p:spTgt spid="10"/>
                                        </p:tgtEl>
                                      </p:cBhvr>
                                    </p:animEffect>
                                  </p:childTnLst>
                                </p:cTn>
                              </p:par>
                            </p:childTnLst>
                          </p:cTn>
                        </p:par>
                        <p:par>
                          <p:cTn id="14" fill="hold">
                            <p:stCondLst>
                              <p:cond delay="2500"/>
                            </p:stCondLst>
                            <p:childTnLst>
                              <p:par>
                                <p:cTn id="15" presetID="10" presetClass="entr" presetSubtype="0" fill="hold" grpId="0" nodeType="after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500"/>
                                        <p:tgtEl>
                                          <p:spTgt spid="86"/>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500"/>
                                        <p:tgtEl>
                                          <p:spTgt spid="100"/>
                                        </p:tgtEl>
                                      </p:cBhvr>
                                    </p:animEffect>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childTnLst>
                          </p:cTn>
                        </p:par>
                        <p:par>
                          <p:cTn id="34" fill="hold">
                            <p:stCondLst>
                              <p:cond delay="5000"/>
                            </p:stCondLst>
                            <p:childTnLst>
                              <p:par>
                                <p:cTn id="35" presetID="10" presetClass="entr" presetSubtype="0" fill="hold" grpId="0" nodeType="afterEffect">
                                  <p:stCondLst>
                                    <p:cond delay="0"/>
                                  </p:stCondLst>
                                  <p:childTnLst>
                                    <p:set>
                                      <p:cBhvr>
                                        <p:cTn id="36" dur="1" fill="hold">
                                          <p:stCondLst>
                                            <p:cond delay="0"/>
                                          </p:stCondLst>
                                        </p:cTn>
                                        <p:tgtEl>
                                          <p:spTgt spid="88"/>
                                        </p:tgtEl>
                                        <p:attrNameLst>
                                          <p:attrName>style.visibility</p:attrName>
                                        </p:attrNameLst>
                                      </p:cBhvr>
                                      <p:to>
                                        <p:strVal val="visible"/>
                                      </p:to>
                                    </p:set>
                                    <p:animEffect transition="in" filter="fade">
                                      <p:cBhvr>
                                        <p:cTn id="37"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6" grpId="0"/>
      <p:bldP spid="88" grpId="0"/>
      <p:bldP spid="91" grpId="0"/>
      <p:bldP spid="94" grpId="0"/>
      <p:bldP spid="97" grpId="0"/>
      <p:bldP spid="10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573145" y="1340485"/>
            <a:ext cx="3504565" cy="441960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2400">
                <a:solidFill>
                  <a:srgbClr val="6E746F"/>
                </a:solidFill>
                <a:latin typeface="Arial Unicode MS" panose="020B0604020202020204" charset="-122"/>
                <a:ea typeface="Arial Unicode MS" panose="020B0604020202020204" charset="-122"/>
                <a:cs typeface="+mn-ea"/>
                <a:sym typeface="+mn-lt"/>
              </a:rPr>
              <a:t>移动电子商务使用户能随时随地在网上安全地进行个人财务管理，进一步完善因特网银行体系。用户可以使用其移动终端核查其帐户、支付帐单、进行转帐以及接收付款通知等</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手机银行</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—手机银行</a:t>
            </a:r>
          </a:p>
        </p:txBody>
      </p:sp>
      <p:pic>
        <p:nvPicPr>
          <p:cNvPr id="4" name="图片 3" descr="C:\Users\Jasmine\Desktop\项目三 图片\45.png45"/>
          <p:cNvPicPr>
            <a:picLocks noChangeAspect="1"/>
          </p:cNvPicPr>
          <p:nvPr/>
        </p:nvPicPr>
        <p:blipFill>
          <a:blip r:embed="rId4"/>
          <a:srcRect/>
          <a:stretch>
            <a:fillRect/>
          </a:stretch>
        </p:blipFill>
        <p:spPr>
          <a:xfrm>
            <a:off x="7627620" y="1111885"/>
            <a:ext cx="2872105" cy="5100320"/>
          </a:xfrm>
          <a:prstGeom prst="rect">
            <a:avLst/>
          </a:prstGeom>
        </p:spPr>
      </p:pic>
      <p:sp>
        <p:nvSpPr>
          <p:cNvPr id="11" name="Text Placeholder 5"/>
          <p:cNvSpPr txBox="1"/>
          <p:nvPr/>
        </p:nvSpPr>
        <p:spPr>
          <a:xfrm>
            <a:off x="7797800" y="621220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手机银行</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a:off x="2142776" y="1270831"/>
            <a:ext cx="4297368" cy="3704626"/>
          </a:xfrm>
          <a:prstGeom prst="triangle">
            <a:avLst/>
          </a:prstGeom>
          <a:noFill/>
          <a:ln w="47625">
            <a:solidFill>
              <a:srgbClr val="76C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2378296" y="1627352"/>
            <a:ext cx="4297368" cy="3704626"/>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sp>
        <p:nvSpPr>
          <p:cNvPr id="14" name="矩形 13"/>
          <p:cNvSpPr/>
          <p:nvPr/>
        </p:nvSpPr>
        <p:spPr>
          <a:xfrm>
            <a:off x="7114540" y="1138555"/>
            <a:ext cx="4429125" cy="607695"/>
          </a:xfrm>
          <a:prstGeom prst="rect">
            <a:avLst/>
          </a:prstGeom>
          <a:effectLst/>
        </p:spPr>
        <p:txBody>
          <a:bodyPr wrap="square">
            <a:spAutoFit/>
          </a:bodyPr>
          <a:lstStyle/>
          <a:p>
            <a:pPr algn="l">
              <a:lnSpc>
                <a:spcPct val="120000"/>
              </a:lnSpc>
            </a:pPr>
            <a:r>
              <a:rPr lang="en-US" altLang="zh-CN" sz="2655" spc="-1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01 </a:t>
            </a:r>
            <a:r>
              <a:rPr lang="zh-CN" altLang="en-US" sz="280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团购活动的概述</a:t>
            </a:r>
          </a:p>
        </p:txBody>
      </p:sp>
      <p:sp>
        <p:nvSpPr>
          <p:cNvPr id="15" name="矩形 14"/>
          <p:cNvSpPr/>
          <p:nvPr/>
        </p:nvSpPr>
        <p:spPr>
          <a:xfrm>
            <a:off x="7114729" y="1931472"/>
            <a:ext cx="30086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02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团购活动的作用</a:t>
            </a:r>
          </a:p>
        </p:txBody>
      </p:sp>
      <p:sp>
        <p:nvSpPr>
          <p:cNvPr id="16" name="矩形 15"/>
          <p:cNvSpPr/>
          <p:nvPr/>
        </p:nvSpPr>
        <p:spPr>
          <a:xfrm>
            <a:off x="7114729" y="2712784"/>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03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团购活动的发布流程</a:t>
            </a:r>
          </a:p>
        </p:txBody>
      </p:sp>
      <p:sp>
        <p:nvSpPr>
          <p:cNvPr id="17" name="矩形 16"/>
          <p:cNvSpPr/>
          <p:nvPr/>
        </p:nvSpPr>
        <p:spPr>
          <a:xfrm>
            <a:off x="7114729" y="3453458"/>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04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移动电商的发展概况</a:t>
            </a:r>
          </a:p>
        </p:txBody>
      </p:sp>
      <p:sp>
        <p:nvSpPr>
          <p:cNvPr id="18" name="矩形 17"/>
          <p:cNvSpPr/>
          <p:nvPr/>
        </p:nvSpPr>
        <p:spPr>
          <a:xfrm>
            <a:off x="7114729" y="4214452"/>
            <a:ext cx="36817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05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移动电商的应用领域</a:t>
            </a:r>
          </a:p>
        </p:txBody>
      </p:sp>
      <p:sp>
        <p:nvSpPr>
          <p:cNvPr id="2" name="等腰三角形 1"/>
          <p:cNvSpPr/>
          <p:nvPr/>
        </p:nvSpPr>
        <p:spPr>
          <a:xfrm>
            <a:off x="2168746" y="1576688"/>
            <a:ext cx="4297368" cy="3704626"/>
          </a:xfrm>
          <a:prstGeom prst="triangle">
            <a:avLst/>
          </a:prstGeom>
          <a:solidFill>
            <a:srgbClr val="6E74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2805572" y="2922958"/>
            <a:ext cx="3023715" cy="1828946"/>
            <a:chOff x="1340441" y="2196763"/>
            <a:chExt cx="3023715" cy="1828946"/>
          </a:xfrm>
        </p:grpSpPr>
        <p:sp>
          <p:nvSpPr>
            <p:cNvPr id="20" name="TextBox 20"/>
            <p:cNvSpPr txBox="1"/>
            <p:nvPr/>
          </p:nvSpPr>
          <p:spPr>
            <a:xfrm>
              <a:off x="1340442" y="3410156"/>
              <a:ext cx="3023714" cy="615553"/>
            </a:xfrm>
            <a:prstGeom prst="rect">
              <a:avLst/>
            </a:prstGeom>
            <a:noFill/>
          </p:spPr>
          <p:txBody>
            <a:bodyPr wrap="square" lIns="0" tIns="0" rIns="0" bIns="0" rtlCol="0">
              <a:spAutoFit/>
            </a:bodyPr>
            <a:lstStyle/>
            <a:p>
              <a:pPr algn="dist"/>
              <a:r>
                <a:rPr lang="en-US" altLang="zh-CN" sz="4000" dirty="0">
                  <a:solidFill>
                    <a:schemeClr val="bg1">
                      <a:lumMod val="95000"/>
                    </a:schemeClr>
                  </a:solidFill>
                  <a:latin typeface="Agency FB" panose="020B0503020202020204" pitchFamily="34" charset="0"/>
                  <a:ea typeface="微软雅黑" panose="020B0503020204020204" pitchFamily="34" charset="-122"/>
                </a:rPr>
                <a:t>CONTENTS</a:t>
              </a:r>
              <a:endParaRPr lang="zh-CN" altLang="en-US" sz="4000" dirty="0">
                <a:solidFill>
                  <a:schemeClr val="bg1">
                    <a:lumMod val="95000"/>
                  </a:schemeClr>
                </a:solidFill>
                <a:latin typeface="Agency FB" panose="020B0503020202020204" pitchFamily="34" charset="0"/>
                <a:ea typeface="微软雅黑" panose="020B0503020204020204" pitchFamily="34" charset="-122"/>
              </a:endParaRPr>
            </a:p>
          </p:txBody>
        </p:sp>
        <p:sp>
          <p:nvSpPr>
            <p:cNvPr id="21" name="TextBox 19"/>
            <p:cNvSpPr txBox="1"/>
            <p:nvPr/>
          </p:nvSpPr>
          <p:spPr>
            <a:xfrm>
              <a:off x="1340441" y="2196763"/>
              <a:ext cx="3023715" cy="1113415"/>
            </a:xfrm>
            <a:prstGeom prst="rect">
              <a:avLst/>
            </a:prstGeom>
            <a:noFill/>
          </p:spPr>
          <p:txBody>
            <a:bodyPr wrap="square" lIns="91418" tIns="45709" rIns="91418" bIns="45709" rtlCol="0">
              <a:spAutoFit/>
            </a:bodyPr>
            <a:lstStyle/>
            <a:p>
              <a:pPr algn="ctr"/>
              <a:r>
                <a:rPr lang="zh-CN" altLang="en-US" sz="6635" b="1" dirty="0">
                  <a:solidFill>
                    <a:schemeClr val="bg1">
                      <a:lumMod val="95000"/>
                    </a:schemeClr>
                  </a:solidFill>
                  <a:latin typeface="微软雅黑" panose="020B0503020204020204" pitchFamily="34" charset="-122"/>
                  <a:ea typeface="微软雅黑" panose="020B0503020204020204" pitchFamily="34" charset="-122"/>
                </a:rPr>
                <a:t>目录</a:t>
              </a:r>
            </a:p>
          </p:txBody>
        </p:sp>
      </p:grpSp>
      <p:sp>
        <p:nvSpPr>
          <p:cNvPr id="3" name="矩形 2"/>
          <p:cNvSpPr/>
          <p:nvPr/>
        </p:nvSpPr>
        <p:spPr>
          <a:xfrm>
            <a:off x="7114729" y="4975182"/>
            <a:ext cx="4354830" cy="582295"/>
          </a:xfrm>
          <a:prstGeom prst="rect">
            <a:avLst/>
          </a:prstGeom>
          <a:effectLst/>
        </p:spPr>
        <p:txBody>
          <a:bodyPr wrap="none">
            <a:spAutoFit/>
          </a:bodyPr>
          <a:lstStyle/>
          <a:p>
            <a:pPr algn="l">
              <a:lnSpc>
                <a:spcPct val="120000"/>
              </a:lnSpc>
            </a:pPr>
            <a:r>
              <a:rPr lang="en-US" altLang="zh-CN" sz="2655"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06 </a:t>
            </a:r>
            <a:r>
              <a:rPr lang="zh-CN" altLang="en-US" sz="2650" dirty="0">
                <a:solidFill>
                  <a:schemeClr val="tx1">
                    <a:lumMod val="75000"/>
                    <a:lumOff val="25000"/>
                  </a:schemeClr>
                </a:solidFill>
                <a:latin typeface="Arial Unicode MS" panose="020B0604020202020204" charset="-122"/>
                <a:ea typeface="Arial Unicode MS" panose="020B0604020202020204" charset="-122"/>
                <a:sym typeface="Arial" panose="020B0604020202020204" pitchFamily="34" charset="0"/>
              </a:rPr>
              <a:t>移动电商营销的常见形式</a:t>
            </a:r>
          </a:p>
        </p:txBody>
      </p:sp>
    </p:spTree>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P spid="22" grpId="0" bldLvl="0" animBg="1"/>
      <p:bldP spid="14" grpId="0" bldLvl="0" animBg="1"/>
      <p:bldP spid="15" grpId="0" bldLvl="0" animBg="1"/>
      <p:bldP spid="16" grpId="0" bldLvl="0" animBg="1"/>
      <p:bldP spid="17" grpId="0" bldLvl="0" animBg="1"/>
      <p:bldP spid="18" grpId="0" bldLvl="0" animBg="1"/>
      <p:bldP spid="2" grpId="0" bldLvl="0" animBg="1"/>
      <p:bldP spid="3"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573145" y="1340485"/>
            <a:ext cx="3504565" cy="441960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2400">
                <a:solidFill>
                  <a:srgbClr val="6E746F"/>
                </a:solidFill>
                <a:latin typeface="Arial Unicode MS" panose="020B0604020202020204" charset="-122"/>
                <a:ea typeface="Arial Unicode MS" panose="020B0604020202020204" charset="-122"/>
                <a:cs typeface="+mn-ea"/>
                <a:sym typeface="+mn-lt"/>
              </a:rPr>
              <a:t>移动电子商务具有即时性，因此非常适用于股票、基金等交易应用。移动设备可用于接收实时财务新闻和信息，也可确认订单并安全地在线管理股票交易</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移动交易</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—移动交易</a:t>
            </a:r>
          </a:p>
        </p:txBody>
      </p:sp>
      <p:pic>
        <p:nvPicPr>
          <p:cNvPr id="4" name="图片 3" descr="C:\Users\Jasmine\Desktop\项目三 图片\46.png46"/>
          <p:cNvPicPr>
            <a:picLocks noChangeAspect="1"/>
          </p:cNvPicPr>
          <p:nvPr/>
        </p:nvPicPr>
        <p:blipFill>
          <a:blip r:embed="rId4"/>
          <a:srcRect/>
          <a:stretch>
            <a:fillRect/>
          </a:stretch>
        </p:blipFill>
        <p:spPr>
          <a:xfrm>
            <a:off x="7627938" y="1111885"/>
            <a:ext cx="2871470" cy="5100320"/>
          </a:xfrm>
          <a:prstGeom prst="rect">
            <a:avLst/>
          </a:prstGeom>
        </p:spPr>
      </p:pic>
      <p:sp>
        <p:nvSpPr>
          <p:cNvPr id="11" name="Text Placeholder 5"/>
          <p:cNvSpPr txBox="1"/>
          <p:nvPr/>
        </p:nvSpPr>
        <p:spPr>
          <a:xfrm>
            <a:off x="7797800" y="621220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手机基金交易</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87725" y="1035685"/>
            <a:ext cx="3504565" cy="557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2000">
                <a:solidFill>
                  <a:srgbClr val="6E746F"/>
                </a:solidFill>
                <a:latin typeface="Arial Unicode MS" panose="020B0604020202020204" charset="-122"/>
                <a:ea typeface="Arial Unicode MS" panose="020B0604020202020204" charset="-122"/>
                <a:cs typeface="+mn-ea"/>
                <a:sym typeface="+mn-lt"/>
              </a:rPr>
              <a:t>通过移动网络预定机票、车票或人场券已经发展为一项成熟的业务，其规模还在继续扩大。移动网络方便核查余票情况，并进行购票和确认。移动电子商务使用户能在票价优惠时或航班取消时立即得到通知，便于支付票费或在旅行途中临时更改航班和车次。借助移动设备，用户还可以浏览电影剪辑、阅读评论，然后购买邻近电影院的电影票</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移动订票</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—移动订票</a:t>
            </a:r>
          </a:p>
        </p:txBody>
      </p:sp>
      <p:pic>
        <p:nvPicPr>
          <p:cNvPr id="4" name="图片 3" descr="C:\Users\Jasmine\Desktop\项目三 图片\47.png47"/>
          <p:cNvPicPr>
            <a:picLocks noChangeAspect="1"/>
          </p:cNvPicPr>
          <p:nvPr/>
        </p:nvPicPr>
        <p:blipFill>
          <a:blip r:embed="rId4"/>
          <a:srcRect/>
          <a:stretch>
            <a:fillRect/>
          </a:stretch>
        </p:blipFill>
        <p:spPr>
          <a:xfrm>
            <a:off x="7077710" y="1501775"/>
            <a:ext cx="4920615" cy="4097020"/>
          </a:xfrm>
          <a:prstGeom prst="rect">
            <a:avLst/>
          </a:prstGeom>
        </p:spPr>
      </p:pic>
      <p:sp>
        <p:nvSpPr>
          <p:cNvPr id="11" name="Text Placeholder 5"/>
          <p:cNvSpPr txBox="1"/>
          <p:nvPr/>
        </p:nvSpPr>
        <p:spPr>
          <a:xfrm>
            <a:off x="8272780" y="569404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手机订票</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87090" y="1358900"/>
            <a:ext cx="3504565" cy="414083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2000">
                <a:solidFill>
                  <a:srgbClr val="6E746F"/>
                </a:solidFill>
                <a:latin typeface="Arial Unicode MS" panose="020B0604020202020204" charset="-122"/>
                <a:ea typeface="Arial Unicode MS" panose="020B0604020202020204" charset="-122"/>
                <a:cs typeface="+mn-ea"/>
                <a:sym typeface="+mn-lt"/>
              </a:rPr>
              <a:t>借助移动电子商务，用户能够通过其移动通信设备进行网上购物。即兴购物会是一大增长点，如订购鲜花、礼物、食品或快餐等。传统购物也可通过移动电子商务得到改进。例如，用户可以使用“支付宝”扫码等支付方式，在商店里或自动售货机上进行购物</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移动购物</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—移动购物</a:t>
            </a:r>
          </a:p>
        </p:txBody>
      </p:sp>
      <p:pic>
        <p:nvPicPr>
          <p:cNvPr id="4" name="图片 3" descr="C:\Users\Jasmine\Desktop\项目三 图片\48.png48"/>
          <p:cNvPicPr>
            <a:picLocks noChangeAspect="1"/>
          </p:cNvPicPr>
          <p:nvPr/>
        </p:nvPicPr>
        <p:blipFill>
          <a:blip r:embed="rId4"/>
          <a:srcRect/>
          <a:stretch>
            <a:fillRect/>
          </a:stretch>
        </p:blipFill>
        <p:spPr>
          <a:xfrm>
            <a:off x="7077710" y="1937068"/>
            <a:ext cx="4920615" cy="3225165"/>
          </a:xfrm>
          <a:prstGeom prst="rect">
            <a:avLst/>
          </a:prstGeom>
        </p:spPr>
      </p:pic>
      <p:sp>
        <p:nvSpPr>
          <p:cNvPr id="11" name="Text Placeholder 5"/>
          <p:cNvSpPr txBox="1"/>
          <p:nvPr/>
        </p:nvSpPr>
        <p:spPr>
          <a:xfrm>
            <a:off x="8272145" y="531304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手机扫码支付</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87725" y="955040"/>
            <a:ext cx="3504565" cy="494792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2400">
                <a:solidFill>
                  <a:srgbClr val="6E746F"/>
                </a:solidFill>
                <a:latin typeface="Arial Unicode MS" panose="020B0604020202020204" charset="-122"/>
                <a:ea typeface="Arial Unicode MS" panose="020B0604020202020204" charset="-122"/>
                <a:cs typeface="+mn-ea"/>
                <a:sym typeface="+mn-lt"/>
              </a:rPr>
              <a:t>移动电子商务将带来一系列娱乐服务。用户不仅可以从他们的移动设备上收听音乐，还可以订购或下载特定的曲目。并且可以在网上与朋友们玩交互式游戏，为游戏付费，进行快速、安全的博彩和游戏</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移动娱乐</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—移动娱乐</a:t>
            </a:r>
          </a:p>
        </p:txBody>
      </p:sp>
      <p:pic>
        <p:nvPicPr>
          <p:cNvPr id="4" name="图片 3" descr="C:\Users\Jasmine\Desktop\项目三 图片\49.png49"/>
          <p:cNvPicPr>
            <a:picLocks noChangeAspect="1"/>
          </p:cNvPicPr>
          <p:nvPr/>
        </p:nvPicPr>
        <p:blipFill>
          <a:blip r:embed="rId4"/>
          <a:srcRect/>
          <a:stretch>
            <a:fillRect/>
          </a:stretch>
        </p:blipFill>
        <p:spPr>
          <a:xfrm>
            <a:off x="6755130" y="2091055"/>
            <a:ext cx="5190490" cy="2917825"/>
          </a:xfrm>
          <a:prstGeom prst="rect">
            <a:avLst/>
          </a:prstGeom>
        </p:spPr>
      </p:pic>
      <p:sp>
        <p:nvSpPr>
          <p:cNvPr id="11" name="Text Placeholder 5"/>
          <p:cNvSpPr txBox="1"/>
          <p:nvPr/>
        </p:nvSpPr>
        <p:spPr>
          <a:xfrm>
            <a:off x="8084820" y="5008880"/>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移动游戏</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2270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387725" y="1003935"/>
            <a:ext cx="7894320" cy="175768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一秒钟对病人都非常关键，医疗产业十分适合开展移动电子商务。在紧急情况下，救护车可以作为进行治疗的场所，借助无线技术救护车可以在移动的情况下同医疗中心和病人家属建立快速、动态、实时的数据交换，这对一秒钟都很宝贵的紧急情况来说至关重要</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6298" y="3140625"/>
              <a:ext cx="1533651" cy="1321958"/>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移动医疗</a:t>
              </a:r>
            </a:p>
          </p:txBody>
        </p:sp>
      </p:grpSp>
      <p:sp>
        <p:nvSpPr>
          <p:cNvPr id="51" name="文本框 6"/>
          <p:cNvSpPr txBox="1">
            <a:spLocks noChangeArrowheads="1"/>
          </p:cNvSpPr>
          <p:nvPr/>
        </p:nvSpPr>
        <p:spPr bwMode="auto">
          <a:xfrm>
            <a:off x="3572828" y="185956"/>
            <a:ext cx="50374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移动电商的应用领域</a:t>
            </a:r>
            <a:r>
              <a:rPr lang="en-US" altLang="zh-CN" sz="2800" b="1" dirty="0">
                <a:solidFill>
                  <a:srgbClr val="949494"/>
                </a:solidFill>
                <a:latin typeface="Agency FB" panose="020B0503020202020204" pitchFamily="34" charset="0"/>
                <a:ea typeface="+mn-ea"/>
                <a:cs typeface="Arial" panose="020B0604020202020204" pitchFamily="34" charset="0"/>
                <a:sym typeface="+mn-ea"/>
              </a:rPr>
              <a:t>—移动医疗</a:t>
            </a:r>
          </a:p>
        </p:txBody>
      </p:sp>
      <p:pic>
        <p:nvPicPr>
          <p:cNvPr id="4" name="图片 3" descr="C:\Users\Jasmine\Desktop\项目三 图片\50.png50"/>
          <p:cNvPicPr>
            <a:picLocks noChangeAspect="1"/>
          </p:cNvPicPr>
          <p:nvPr/>
        </p:nvPicPr>
        <p:blipFill>
          <a:blip r:embed="rId4"/>
          <a:srcRect/>
          <a:stretch>
            <a:fillRect/>
          </a:stretch>
        </p:blipFill>
        <p:spPr>
          <a:xfrm>
            <a:off x="3387725" y="2761615"/>
            <a:ext cx="6878320" cy="3272790"/>
          </a:xfrm>
          <a:prstGeom prst="rect">
            <a:avLst/>
          </a:prstGeom>
        </p:spPr>
      </p:pic>
      <p:sp>
        <p:nvSpPr>
          <p:cNvPr id="11" name="Text Placeholder 5"/>
          <p:cNvSpPr txBox="1"/>
          <p:nvPr/>
        </p:nvSpPr>
        <p:spPr>
          <a:xfrm>
            <a:off x="5561330" y="5930265"/>
            <a:ext cx="253111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移动医疗</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92270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6</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334633" y="4523073"/>
            <a:ext cx="34899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移动电商营销的常见形式</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85" y="-3810"/>
            <a:ext cx="12256770" cy="6865620"/>
          </a:xfrm>
          <a:prstGeom prst="rect">
            <a:avLst/>
          </a:prstGeom>
          <a:solidFill>
            <a:srgbClr val="76B0A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Jasmine\Desktop\项目三 图片\51.png51"/>
          <p:cNvPicPr>
            <a:picLocks noChangeAspect="1"/>
          </p:cNvPicPr>
          <p:nvPr/>
        </p:nvPicPr>
        <p:blipFill rotWithShape="1">
          <a:blip r:embed="rId3"/>
          <a:srcRect/>
          <a:stretch>
            <a:fillRect/>
          </a:stretch>
        </p:blipFill>
        <p:spPr>
          <a:xfrm>
            <a:off x="5398135" y="666750"/>
            <a:ext cx="7411720" cy="5356860"/>
          </a:xfrm>
          <a:prstGeom prst="rect">
            <a:avLst/>
          </a:prstGeom>
        </p:spPr>
      </p:pic>
      <p:sp>
        <p:nvSpPr>
          <p:cNvPr id="5" name="矩形 4"/>
          <p:cNvSpPr/>
          <p:nvPr/>
        </p:nvSpPr>
        <p:spPr>
          <a:xfrm>
            <a:off x="-32385" y="-3810"/>
            <a:ext cx="5995035" cy="6865620"/>
          </a:xfrm>
          <a:prstGeom prst="rect">
            <a:avLst/>
          </a:prstGeom>
          <a:solidFill>
            <a:schemeClr val="tx1">
              <a:lumMod val="85000"/>
              <a:lumOff val="1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p:nvPr/>
        </p:nvSpPr>
        <p:spPr>
          <a:xfrm>
            <a:off x="2026948" y="1976136"/>
            <a:ext cx="2014220" cy="645160"/>
          </a:xfrm>
          <a:prstGeom prst="rect">
            <a:avLst/>
          </a:prstGeom>
          <a:noFill/>
        </p:spPr>
        <p:txBody>
          <a:bodyPr wrap="none" rtlCol="0">
            <a:spAutoFit/>
          </a:bodyPr>
          <a:lstStyle/>
          <a:p>
            <a:pPr algn="ctr"/>
            <a:r>
              <a:rPr lang="zh-CN" altLang="en-US" sz="3600" b="1" dirty="0">
                <a:solidFill>
                  <a:srgbClr val="B15462"/>
                </a:solidFill>
                <a:latin typeface="Arial Unicode MS" panose="020B0604020202020204" charset="-122"/>
                <a:ea typeface="Arial Unicode MS" panose="020B0604020202020204" charset="-122"/>
              </a:rPr>
              <a:t>短信营销</a:t>
            </a:r>
          </a:p>
        </p:txBody>
      </p:sp>
      <p:sp>
        <p:nvSpPr>
          <p:cNvPr id="8" name="TextBox 17"/>
          <p:cNvSpPr txBox="1"/>
          <p:nvPr/>
        </p:nvSpPr>
        <p:spPr>
          <a:xfrm>
            <a:off x="1030605" y="2799080"/>
            <a:ext cx="4006850" cy="2676525"/>
          </a:xfrm>
          <a:prstGeom prst="rect">
            <a:avLst/>
          </a:prstGeom>
          <a:noFill/>
        </p:spPr>
        <p:txBody>
          <a:bodyPr wrap="square" rtlCol="0">
            <a:spAutoFit/>
          </a:bodyPr>
          <a:lstStyle/>
          <a:p>
            <a:pPr fontAlgn="auto">
              <a:lnSpc>
                <a:spcPct val="150000"/>
              </a:lnSpc>
            </a:pPr>
            <a:r>
              <a:rPr altLang="zh-CN" sz="2800">
                <a:solidFill>
                  <a:schemeClr val="bg2"/>
                </a:solidFill>
                <a:latin typeface="Arial Unicode MS" panose="020B0604020202020204" charset="-122"/>
                <a:ea typeface="Arial Unicode MS" panose="020B0604020202020204" charset="-122"/>
              </a:rPr>
              <a:t>卖家通过短信的方式给客户发送信息，向客户推荐商品或吸引客户参与活动</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4000">
        <p15:prstTrans prst="drap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0-#ppt_w/2"/>
                                          </p:val>
                                        </p:tav>
                                        <p:tav tm="100000">
                                          <p:val>
                                            <p:strVal val="#ppt_x"/>
                                          </p:val>
                                        </p:tav>
                                      </p:tavLst>
                                    </p:anim>
                                    <p:anim calcmode="lin" valueType="num">
                                      <p:cBhvr additive="base">
                                        <p:cTn id="2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9"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85" y="-3810"/>
            <a:ext cx="12256770" cy="6865620"/>
          </a:xfrm>
          <a:prstGeom prst="rect">
            <a:avLst/>
          </a:prstGeom>
          <a:solidFill>
            <a:srgbClr val="76B0A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Jasmine\Desktop\项目三 图片\52.png52"/>
          <p:cNvPicPr>
            <a:picLocks noChangeAspect="1"/>
          </p:cNvPicPr>
          <p:nvPr/>
        </p:nvPicPr>
        <p:blipFill rotWithShape="1">
          <a:blip r:embed="rId3"/>
          <a:srcRect/>
          <a:stretch>
            <a:fillRect/>
          </a:stretch>
        </p:blipFill>
        <p:spPr>
          <a:xfrm>
            <a:off x="6266180" y="1522730"/>
            <a:ext cx="5585460" cy="4272915"/>
          </a:xfrm>
          <a:prstGeom prst="rect">
            <a:avLst/>
          </a:prstGeom>
        </p:spPr>
      </p:pic>
      <p:sp>
        <p:nvSpPr>
          <p:cNvPr id="5" name="矩形 4"/>
          <p:cNvSpPr/>
          <p:nvPr/>
        </p:nvSpPr>
        <p:spPr>
          <a:xfrm>
            <a:off x="-32385" y="-3810"/>
            <a:ext cx="5995035" cy="6865620"/>
          </a:xfrm>
          <a:prstGeom prst="rect">
            <a:avLst/>
          </a:prstGeom>
          <a:solidFill>
            <a:schemeClr val="tx1">
              <a:lumMod val="85000"/>
              <a:lumOff val="1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p:nvPr/>
        </p:nvSpPr>
        <p:spPr>
          <a:xfrm>
            <a:off x="2026630" y="1976136"/>
            <a:ext cx="2014855" cy="645160"/>
          </a:xfrm>
          <a:prstGeom prst="rect">
            <a:avLst/>
          </a:prstGeom>
          <a:noFill/>
        </p:spPr>
        <p:txBody>
          <a:bodyPr wrap="none" rtlCol="0">
            <a:spAutoFit/>
          </a:bodyPr>
          <a:lstStyle/>
          <a:p>
            <a:pPr algn="ctr"/>
            <a:r>
              <a:rPr lang="zh-CN" altLang="en-US" sz="3600" b="1" dirty="0">
                <a:solidFill>
                  <a:srgbClr val="B15462"/>
                </a:solidFill>
                <a:latin typeface="Arial Unicode MS" panose="020B0604020202020204" charset="-122"/>
                <a:ea typeface="Arial Unicode MS" panose="020B0604020202020204" charset="-122"/>
              </a:rPr>
              <a:t>APP营销</a:t>
            </a:r>
          </a:p>
        </p:txBody>
      </p:sp>
      <p:sp>
        <p:nvSpPr>
          <p:cNvPr id="8" name="TextBox 17"/>
          <p:cNvSpPr txBox="1"/>
          <p:nvPr/>
        </p:nvSpPr>
        <p:spPr>
          <a:xfrm>
            <a:off x="749300" y="2829560"/>
            <a:ext cx="4570095" cy="2676525"/>
          </a:xfrm>
          <a:prstGeom prst="rect">
            <a:avLst/>
          </a:prstGeom>
          <a:noFill/>
        </p:spPr>
        <p:txBody>
          <a:bodyPr wrap="square" rtlCol="0">
            <a:spAutoFit/>
          </a:bodyPr>
          <a:lstStyle/>
          <a:p>
            <a:pPr fontAlgn="auto">
              <a:lnSpc>
                <a:spcPct val="150000"/>
              </a:lnSpc>
            </a:pPr>
            <a:r>
              <a:rPr altLang="zh-CN" sz="2800">
                <a:solidFill>
                  <a:schemeClr val="bg2"/>
                </a:solidFill>
                <a:latin typeface="Arial Unicode MS" panose="020B0604020202020204" charset="-122"/>
                <a:ea typeface="Arial Unicode MS" panose="020B0604020202020204" charset="-122"/>
              </a:rPr>
              <a:t>移动营销中最常见的一种，是通过移动应用程序进行的营销，例如手机淘宝、手机苏宁易购等移动APP</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4000">
        <p15:prstTrans prst="drap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0-#ppt_w/2"/>
                                          </p:val>
                                        </p:tav>
                                        <p:tav tm="100000">
                                          <p:val>
                                            <p:strVal val="#ppt_x"/>
                                          </p:val>
                                        </p:tav>
                                      </p:tavLst>
                                    </p:anim>
                                    <p:anim calcmode="lin" valueType="num">
                                      <p:cBhvr additive="base">
                                        <p:cTn id="2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9"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85" y="-3810"/>
            <a:ext cx="12256770" cy="6865620"/>
          </a:xfrm>
          <a:prstGeom prst="rect">
            <a:avLst/>
          </a:prstGeom>
          <a:solidFill>
            <a:srgbClr val="76B0A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Jasmine\Desktop\项目三 图片\53.png53"/>
          <p:cNvPicPr>
            <a:picLocks noChangeAspect="1"/>
          </p:cNvPicPr>
          <p:nvPr/>
        </p:nvPicPr>
        <p:blipFill rotWithShape="1">
          <a:blip r:embed="rId3"/>
          <a:srcRect/>
          <a:stretch>
            <a:fillRect/>
          </a:stretch>
        </p:blipFill>
        <p:spPr>
          <a:xfrm>
            <a:off x="7026910" y="548640"/>
            <a:ext cx="3840480" cy="5761355"/>
          </a:xfrm>
          <a:prstGeom prst="rect">
            <a:avLst/>
          </a:prstGeom>
        </p:spPr>
      </p:pic>
      <p:sp>
        <p:nvSpPr>
          <p:cNvPr id="5" name="矩形 4"/>
          <p:cNvSpPr/>
          <p:nvPr/>
        </p:nvSpPr>
        <p:spPr>
          <a:xfrm>
            <a:off x="-32385" y="-3810"/>
            <a:ext cx="5995035" cy="6865620"/>
          </a:xfrm>
          <a:prstGeom prst="rect">
            <a:avLst/>
          </a:prstGeom>
          <a:solidFill>
            <a:schemeClr val="tx1">
              <a:lumMod val="85000"/>
              <a:lumOff val="15000"/>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6"/>
          <p:cNvSpPr txBox="1"/>
          <p:nvPr/>
        </p:nvSpPr>
        <p:spPr>
          <a:xfrm>
            <a:off x="2026948" y="308626"/>
            <a:ext cx="2014220" cy="645160"/>
          </a:xfrm>
          <a:prstGeom prst="rect">
            <a:avLst/>
          </a:prstGeom>
          <a:noFill/>
        </p:spPr>
        <p:txBody>
          <a:bodyPr wrap="none" rtlCol="0">
            <a:spAutoFit/>
          </a:bodyPr>
          <a:lstStyle/>
          <a:p>
            <a:pPr algn="ctr"/>
            <a:r>
              <a:rPr lang="zh-CN" altLang="en-US" sz="3600" b="1" dirty="0">
                <a:solidFill>
                  <a:srgbClr val="B15462"/>
                </a:solidFill>
                <a:latin typeface="Arial Unicode MS" panose="020B0604020202020204" charset="-122"/>
                <a:ea typeface="Arial Unicode MS" panose="020B0604020202020204" charset="-122"/>
              </a:rPr>
              <a:t>微信营销</a:t>
            </a:r>
          </a:p>
        </p:txBody>
      </p:sp>
      <p:sp>
        <p:nvSpPr>
          <p:cNvPr id="8" name="TextBox 17"/>
          <p:cNvSpPr txBox="1"/>
          <p:nvPr/>
        </p:nvSpPr>
        <p:spPr>
          <a:xfrm>
            <a:off x="558165" y="953770"/>
            <a:ext cx="4813935" cy="5908040"/>
          </a:xfrm>
          <a:prstGeom prst="rect">
            <a:avLst/>
          </a:prstGeom>
          <a:noFill/>
        </p:spPr>
        <p:txBody>
          <a:bodyPr wrap="square" rtlCol="0">
            <a:spAutoFit/>
          </a:bodyPr>
          <a:lstStyle/>
          <a:p>
            <a:pPr fontAlgn="auto">
              <a:lnSpc>
                <a:spcPct val="150000"/>
              </a:lnSpc>
            </a:pPr>
            <a:r>
              <a:rPr altLang="zh-CN" sz="2800">
                <a:solidFill>
                  <a:schemeClr val="bg2"/>
                </a:solidFill>
                <a:latin typeface="Arial Unicode MS" panose="020B0604020202020204" charset="-122"/>
                <a:ea typeface="Arial Unicode MS" panose="020B0604020202020204" charset="-122"/>
              </a:rPr>
              <a:t>微信营销是伴随着微信的火热而兴起的一种网络营销方式。微信不存在距离的限制，用户注册微信后，可与周围同样注册的“朋友”形成一种联系，订阅自己所需的信息，商家通过提供用户需要的信息，推广自己的产品，从而实现点对点的营销</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4000">
        <p15:prstTrans prst="drap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0-#ppt_w/2"/>
                                          </p:val>
                                        </p:tav>
                                        <p:tav tm="100000">
                                          <p:val>
                                            <p:strVal val="#ppt_x"/>
                                          </p:val>
                                        </p:tav>
                                      </p:tavLst>
                                    </p:anim>
                                    <p:anim calcmode="lin" valueType="num">
                                      <p:cBhvr additive="base">
                                        <p:cTn id="21"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9"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437765"/>
            <a:ext cx="12192000" cy="1809750"/>
          </a:xfrm>
          <a:prstGeom prst="rect">
            <a:avLst/>
          </a:prstGeom>
          <a:solidFill>
            <a:srgbClr val="76B0AD"/>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schemeClr val="tx1"/>
              </a:solidFill>
            </a:endParaRPr>
          </a:p>
        </p:txBody>
      </p:sp>
      <p:sp>
        <p:nvSpPr>
          <p:cNvPr id="51" name="文本框 6"/>
          <p:cNvSpPr txBox="1">
            <a:spLocks noChangeArrowheads="1"/>
          </p:cNvSpPr>
          <p:nvPr/>
        </p:nvSpPr>
        <p:spPr bwMode="auto">
          <a:xfrm>
            <a:off x="5293360" y="173256"/>
            <a:ext cx="1605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小组评价</a:t>
            </a:r>
          </a:p>
        </p:txBody>
      </p:sp>
      <p:graphicFrame>
        <p:nvGraphicFramePr>
          <p:cNvPr id="2" name="表格 -1"/>
          <p:cNvGraphicFramePr/>
          <p:nvPr/>
        </p:nvGraphicFramePr>
        <p:xfrm>
          <a:off x="1249045" y="1106805"/>
          <a:ext cx="9693275" cy="4897120"/>
        </p:xfrm>
        <a:graphic>
          <a:graphicData uri="http://schemas.openxmlformats.org/drawingml/2006/table">
            <a:tbl>
              <a:tblPr firstRow="1" bandRow="1">
                <a:tableStyleId>{5C22544A-7EE6-4342-B048-85BDC9FD1C3A}</a:tableStyleId>
              </a:tblPr>
              <a:tblGrid>
                <a:gridCol w="1938655"/>
                <a:gridCol w="1938655"/>
                <a:gridCol w="1938655"/>
                <a:gridCol w="1938655"/>
                <a:gridCol w="1938655"/>
              </a:tblGrid>
              <a:tr h="403860">
                <a:tc rowSpan="2">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主要内容</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gridSpan="4">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自我评价等级（在符合的情况下面打“</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042670">
                <a:tc vMerge="1">
                  <a:txBody>
                    <a:bodyPr/>
                    <a:lstStyle/>
                    <a:p>
                      <a:endParaRPr lang="zh-CN"/>
                    </a:p>
                  </a:txBody>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全都做到了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大部分（</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80%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基本（</a:t>
                      </a:r>
                      <a:r>
                        <a:rPr lang="en-US" altLang="zh-CN" sz="2000" b="0">
                          <a:solidFill>
                            <a:srgbClr val="6E746F"/>
                          </a:solidFill>
                          <a:latin typeface="Arial Unicode MS" panose="020B0604020202020204" charset="-122"/>
                          <a:ea typeface="Arial Unicode MS" panose="020B0604020202020204" charset="-122"/>
                          <a:cs typeface="幼圆" panose="02010509060101010101" charset="-122"/>
                        </a:rPr>
                        <a:t>60%</a:t>
                      </a: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）做到了</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没做到</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EECE1"/>
                    </a:solidFill>
                  </a:tcPr>
                </a:tc>
              </a:tr>
              <a:tr h="1043940">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熟悉移动电商的发展概况</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36334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理解移动电商的应用领域</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r h="1043305">
                <a:tc>
                  <a:txBody>
                    <a:bodyPr/>
                    <a:lstStyle/>
                    <a:p>
                      <a:pPr indent="0" algn="ctr">
                        <a:buNone/>
                      </a:pPr>
                      <a:r>
                        <a:rPr lang="zh-CN" altLang="en-US" sz="2000" b="0">
                          <a:solidFill>
                            <a:srgbClr val="6E746F"/>
                          </a:solidFill>
                          <a:latin typeface="Arial Unicode MS" panose="020B0604020202020204" charset="-122"/>
                          <a:ea typeface="Arial Unicode MS" panose="020B0604020202020204" charset="-122"/>
                          <a:cs typeface="幼圆" panose="02010509060101010101" charset="-122"/>
                        </a:rPr>
                        <a:t>了解移动电商营销的常见形式</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幼圆" panose="02010509060101010101"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c>
                  <a:txBody>
                    <a:bodyPr/>
                    <a:lstStyle/>
                    <a:p>
                      <a:pPr indent="0" algn="ctr">
                        <a:buNone/>
                      </a:pPr>
                      <a:endParaRPr lang="zh-CN" altLang="en-US" sz="2000" b="0">
                        <a:solidFill>
                          <a:srgbClr val="6E746F"/>
                        </a:solidFill>
                        <a:latin typeface="Arial Unicode MS" panose="020B0604020202020204" charset="-122"/>
                        <a:ea typeface="Arial Unicode MS" panose="020B0604020202020204" charset="-122"/>
                        <a:cs typeface="宋体" panose="02010600030101010101" pitchFamily="2" charset="-122"/>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D9D9D9"/>
                    </a:solidFill>
                  </a:tcPr>
                </a:tc>
              </a:tr>
            </a:tbl>
          </a:graphicData>
        </a:graphic>
      </p:graphicFrame>
      <p:pic>
        <p:nvPicPr>
          <p:cNvPr id="11" name="图形 36"/>
          <p:cNvPicPr>
            <a:picLocks noChangeAspect="1"/>
          </p:cNvPicPr>
          <p:nvPr/>
        </p:nvPicPr>
        <p:blipFill rotWithShape="1">
          <a:blip r:embed="rId3"/>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3"/>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8000">
        <p15:prstTrans prst="drape"/>
      </p:transition>
    </mc:Choice>
    <mc:Fallback xmlns="">
      <p:transition spd="slow" advClick="0" advTm="8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3439"/>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1</a:t>
            </a:r>
            <a:endParaRPr lang="zh-CN" altLang="en-US" sz="8000" dirty="0">
              <a:solidFill>
                <a:srgbClr val="2F2F31"/>
              </a:solidFill>
              <a:latin typeface="微软雅黑" panose="020B0503020204020204" pitchFamily="34" charset="-122"/>
              <a:ea typeface="微软雅黑" panose="020B0503020204020204" pitchFamily="34" charset="-122"/>
            </a:endParaRP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944233" y="4523073"/>
            <a:ext cx="22707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团购活动的概述</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941440" y="-1"/>
            <a:ext cx="8634860" cy="6858001"/>
          </a:xfrm>
          <a:prstGeom prst="rect">
            <a:avLst/>
          </a:prstGeom>
        </p:spPr>
      </p:pic>
      <p:grpSp>
        <p:nvGrpSpPr>
          <p:cNvPr id="12" name="组合 11"/>
          <p:cNvGrpSpPr/>
          <p:nvPr/>
        </p:nvGrpSpPr>
        <p:grpSpPr>
          <a:xfrm>
            <a:off x="1342572" y="2536447"/>
            <a:ext cx="4630057" cy="1785104"/>
            <a:chOff x="1480457" y="2336799"/>
            <a:chExt cx="4630057" cy="1785104"/>
          </a:xfrm>
        </p:grpSpPr>
        <p:sp>
          <p:nvSpPr>
            <p:cNvPr id="13" name="文本框 12"/>
            <p:cNvSpPr txBox="1"/>
            <p:nvPr/>
          </p:nvSpPr>
          <p:spPr>
            <a:xfrm>
              <a:off x="1480457" y="2336799"/>
              <a:ext cx="4630057" cy="1323439"/>
            </a:xfrm>
            <a:prstGeom prst="rect">
              <a:avLst/>
            </a:prstGeom>
            <a:noFill/>
          </p:spPr>
          <p:txBody>
            <a:bodyPr wrap="square" rtlCol="0">
              <a:spAutoFit/>
            </a:bodyPr>
            <a:lstStyle/>
            <a:p>
              <a:pPr algn="dist"/>
              <a:r>
                <a:rPr lang="zh-CN" altLang="en-US" sz="8000" dirty="0">
                  <a:solidFill>
                    <a:schemeClr val="tx1">
                      <a:lumMod val="65000"/>
                      <a:lumOff val="35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p>
          </p:txBody>
        </p:sp>
        <p:sp>
          <p:nvSpPr>
            <p:cNvPr id="14" name="文本框 13"/>
            <p:cNvSpPr txBox="1"/>
            <p:nvPr/>
          </p:nvSpPr>
          <p:spPr>
            <a:xfrm>
              <a:off x="1632857" y="3660238"/>
              <a:ext cx="4325256" cy="461665"/>
            </a:xfrm>
            <a:prstGeom prst="rect">
              <a:avLst/>
            </a:prstGeom>
            <a:noFill/>
          </p:spPr>
          <p:txBody>
            <a:bodyPr wrap="square" rtlCol="0">
              <a:spAutoFit/>
            </a:bodyPr>
            <a:lstStyle/>
            <a:p>
              <a:pPr algn="dist"/>
              <a:r>
                <a:rPr lang="en-US" altLang="zh-CN"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rPr>
                <a:t>THANKS FOR WATCH</a:t>
              </a:r>
              <a:endParaRPr lang="zh-CN" altLang="en-US" sz="2400" dirty="0">
                <a:solidFill>
                  <a:schemeClr val="tx1">
                    <a:lumMod val="65000"/>
                    <a:lumOff val="35000"/>
                  </a:schemeClr>
                </a:solidFill>
                <a:effectLst>
                  <a:outerShdw blurRad="38100" dist="38100" dir="2700000" algn="tl">
                    <a:srgbClr val="000000">
                      <a:alpha val="43137"/>
                    </a:srgbClr>
                  </a:outerShdw>
                </a:effectLst>
                <a:latin typeface="Agency FB" panose="020B050302020202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54725" y="250223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9" name="TextBox 59"/>
          <p:cNvSpPr txBox="1"/>
          <p:nvPr/>
        </p:nvSpPr>
        <p:spPr>
          <a:xfrm>
            <a:off x="1435735" y="4667885"/>
            <a:ext cx="3902710" cy="1753235"/>
          </a:xfrm>
          <a:prstGeom prst="rect">
            <a:avLst/>
          </a:prstGeom>
          <a:noFill/>
        </p:spPr>
        <p:txBody>
          <a:bodyPr wrap="square" rtlCol="0">
            <a:spAutoFit/>
          </a:bodyPr>
          <a:lstStyle/>
          <a:p>
            <a:pPr algn="ctr" fontAlgn="auto">
              <a:lnSpc>
                <a:spcPct val="150000"/>
              </a:lnSpc>
            </a:pPr>
            <a:r>
              <a:rPr dirty="0">
                <a:solidFill>
                  <a:srgbClr val="6E746F"/>
                </a:solidFill>
                <a:latin typeface="Arial Unicode MS" panose="020B0604020202020204" charset="-122"/>
                <a:ea typeface="Arial Unicode MS" panose="020B0604020202020204" charset="-122"/>
                <a:cs typeface="+mn-ea"/>
                <a:sym typeface="+mn-lt"/>
              </a:rPr>
              <a:t>团购就是团体购物，指认识或不认识的消费者联合起来，加大与商家的谈判能力，以求得最优价格的一种购物方式</a:t>
            </a:r>
          </a:p>
        </p:txBody>
      </p:sp>
      <p:sp>
        <p:nvSpPr>
          <p:cNvPr id="63" name="TextBox 59"/>
          <p:cNvSpPr txBox="1"/>
          <p:nvPr/>
        </p:nvSpPr>
        <p:spPr>
          <a:xfrm>
            <a:off x="6398260" y="4667885"/>
            <a:ext cx="4332605" cy="2168525"/>
          </a:xfrm>
          <a:prstGeom prst="rect">
            <a:avLst/>
          </a:prstGeom>
          <a:noFill/>
        </p:spPr>
        <p:txBody>
          <a:bodyPr wrap="square" rtlCol="0">
            <a:spAutoFit/>
          </a:bodyPr>
          <a:lstStyle/>
          <a:p>
            <a:pPr algn="ctr" fontAlgn="auto">
              <a:lnSpc>
                <a:spcPct val="150000"/>
              </a:lnSpc>
            </a:pPr>
            <a:r>
              <a:rPr dirty="0">
                <a:solidFill>
                  <a:srgbClr val="6E746F"/>
                </a:solidFill>
                <a:latin typeface="Arial Unicode MS" panose="020B0604020202020204" charset="-122"/>
                <a:ea typeface="Arial Unicode MS" panose="020B0604020202020204" charset="-122"/>
                <a:cs typeface="+mn-ea"/>
                <a:sym typeface="+mn-lt"/>
              </a:rPr>
              <a:t>作为一种新兴的电子商务模式，通过顾客自行组团、专业团购的网站组织、商家组织等形式，提升用户与商家的议价能力，并极大程度地获得商品让利，引起顾客及业内商家、甚至是资本市场的关注</a:t>
            </a:r>
          </a:p>
        </p:txBody>
      </p:sp>
      <p:grpSp>
        <p:nvGrpSpPr>
          <p:cNvPr id="2" name="组合 1"/>
          <p:cNvGrpSpPr/>
          <p:nvPr/>
        </p:nvGrpSpPr>
        <p:grpSpPr>
          <a:xfrm>
            <a:off x="1498119" y="2169761"/>
            <a:ext cx="3778248" cy="2518832"/>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385047" y="3540602"/>
              <a:ext cx="895350" cy="521970"/>
            </a:xfrm>
            <a:prstGeom prst="rect">
              <a:avLst/>
            </a:prstGeom>
            <a:noFill/>
          </p:spPr>
          <p:txBody>
            <a:bodyPr wrap="none" rtlCol="0">
              <a:spAutoFit/>
            </a:bodyPr>
            <a:lstStyle/>
            <a:p>
              <a:pPr algn="ctr"/>
              <a:r>
                <a:rPr lang="en-US" altLang="zh-CN" sz="2800" b="1" dirty="0">
                  <a:solidFill>
                    <a:srgbClr val="B15462"/>
                  </a:solidFill>
                  <a:latin typeface="Arial Unicode MS" panose="020B0604020202020204" charset="-122"/>
                  <a:ea typeface="Arial Unicode MS" panose="020B0604020202020204" charset="-122"/>
                </a:rPr>
                <a:t>团购</a:t>
              </a:r>
            </a:p>
          </p:txBody>
        </p:sp>
      </p:grpSp>
      <p:grpSp>
        <p:nvGrpSpPr>
          <p:cNvPr id="6" name="组合 5"/>
          <p:cNvGrpSpPr/>
          <p:nvPr/>
        </p:nvGrpSpPr>
        <p:grpSpPr>
          <a:xfrm>
            <a:off x="6933565" y="2170430"/>
            <a:ext cx="3958590" cy="2519045"/>
            <a:chOff x="-48843" y="2108166"/>
            <a:chExt cx="4917852" cy="2518832"/>
          </a:xfrm>
        </p:grpSpPr>
        <p:sp>
          <p:nvSpPr>
            <p:cNvPr id="75" name="文本框 74"/>
            <p:cNvSpPr txBox="1"/>
            <p:nvPr/>
          </p:nvSpPr>
          <p:spPr>
            <a:xfrm>
              <a:off x="4559129" y="3313419"/>
              <a:ext cx="309880" cy="521926"/>
            </a:xfrm>
            <a:prstGeom prst="rect">
              <a:avLst/>
            </a:prstGeom>
            <a:noFill/>
          </p:spPr>
          <p:txBody>
            <a:bodyPr wrap="square" rtlCol="0">
              <a:spAutoFit/>
            </a:bodyPr>
            <a:lstStyle/>
            <a:p>
              <a:pPr algn="ctr"/>
              <a:endParaRPr lang="zh-CN" altLang="en-US" sz="2800" b="1" dirty="0">
                <a:solidFill>
                  <a:srgbClr val="E78585"/>
                </a:solidFill>
                <a:latin typeface="Arial Unicode MS" panose="020B0604020202020204" charset="-122"/>
                <a:ea typeface="Arial Unicode MS" panose="020B0604020202020204" charset="-122"/>
              </a:endParaRPr>
            </a:p>
          </p:txBody>
        </p:sp>
        <p:grpSp>
          <p:nvGrpSpPr>
            <p:cNvPr id="3" name="组合 2"/>
            <p:cNvGrpSpPr/>
            <p:nvPr/>
          </p:nvGrpSpPr>
          <p:grpSpPr>
            <a:xfrm>
              <a:off x="-48843" y="2108166"/>
              <a:ext cx="3778248" cy="2518832"/>
              <a:chOff x="-48843" y="2108166"/>
              <a:chExt cx="3778248" cy="2518832"/>
            </a:xfrm>
          </p:grpSpPr>
          <p:graphicFrame>
            <p:nvGraphicFramePr>
              <p:cNvPr id="47" name="图表 46"/>
              <p:cNvGraphicFramePr/>
              <p:nvPr/>
            </p:nvGraphicFramePr>
            <p:xfrm>
              <a:off x="-48843" y="2108166"/>
              <a:ext cx="3778248" cy="2518832"/>
            </p:xfrm>
            <a:graphic>
              <a:graphicData uri="http://schemas.openxmlformats.org/drawingml/2006/chart">
                <c:chart xmlns:c="http://schemas.openxmlformats.org/drawingml/2006/chart" xmlns:r="http://schemas.openxmlformats.org/officeDocument/2006/relationships" r:id="rId4"/>
              </a:graphicData>
            </a:graphic>
          </p:graphicFrame>
          <p:sp>
            <p:nvSpPr>
              <p:cNvPr id="76" name="文本框 75"/>
              <p:cNvSpPr txBox="1"/>
              <p:nvPr/>
            </p:nvSpPr>
            <p:spPr>
              <a:xfrm>
                <a:off x="840220" y="3106937"/>
                <a:ext cx="1999800" cy="521926"/>
              </a:xfrm>
              <a:prstGeom prst="rect">
                <a:avLst/>
              </a:prstGeom>
              <a:noFill/>
            </p:spPr>
            <p:txBody>
              <a:bodyPr wrap="square" rtlCol="0">
                <a:spAutoFit/>
              </a:bodyPr>
              <a:lstStyle/>
              <a:p>
                <a:pPr algn="l"/>
                <a:r>
                  <a:rPr sz="2800" b="1" dirty="0">
                    <a:solidFill>
                      <a:srgbClr val="E78585"/>
                    </a:solidFill>
                    <a:latin typeface="Arial Unicode MS" panose="020B0604020202020204" charset="-122"/>
                    <a:ea typeface="Arial Unicode MS" panose="020B0604020202020204" charset="-122"/>
                  </a:rPr>
                  <a:t>团购活动</a:t>
                </a:r>
              </a:p>
            </p:txBody>
          </p:sp>
        </p:grpSp>
      </p:grpSp>
      <p:sp>
        <p:nvSpPr>
          <p:cNvPr id="51" name="文本框 6"/>
          <p:cNvSpPr txBox="1">
            <a:spLocks noChangeArrowheads="1"/>
          </p:cNvSpPr>
          <p:nvPr/>
        </p:nvSpPr>
        <p:spPr bwMode="auto">
          <a:xfrm>
            <a:off x="4363085" y="25453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l"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团购活动的概述</a:t>
            </a:r>
          </a:p>
        </p:txBody>
      </p:sp>
      <p:pic>
        <p:nvPicPr>
          <p:cNvPr id="37" name="图形 36"/>
          <p:cNvPicPr>
            <a:picLocks noChangeAspect="1"/>
          </p:cNvPicPr>
          <p:nvPr/>
        </p:nvPicPr>
        <p:blipFill rotWithShape="1">
          <a:blip r:embed="rId5"/>
          <a:srcRect t="17889" b="17410"/>
          <a:stretch>
            <a:fillRect/>
          </a:stretch>
        </p:blipFill>
        <p:spPr>
          <a:xfrm>
            <a:off x="-1954394" y="-1563763"/>
            <a:ext cx="3362054" cy="8423426"/>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pic>
        <p:nvPicPr>
          <p:cNvPr id="9" name="图片 8" descr="C:\Users\Jasmine\Desktop\PPT制作\老刘.png老刘"/>
          <p:cNvPicPr>
            <a:picLocks noChangeAspect="1"/>
          </p:cNvPicPr>
          <p:nvPr/>
        </p:nvPicPr>
        <p:blipFill>
          <a:blip r:embed="rId6"/>
          <a:srcRect/>
          <a:stretch>
            <a:fillRect/>
          </a:stretch>
        </p:blipFill>
        <p:spPr>
          <a:xfrm>
            <a:off x="903605" y="1062355"/>
            <a:ext cx="504190" cy="874395"/>
          </a:xfrm>
          <a:prstGeom prst="rect">
            <a:avLst/>
          </a:prstGeom>
        </p:spPr>
      </p:pic>
      <p:sp>
        <p:nvSpPr>
          <p:cNvPr id="10" name="矩形 9"/>
          <p:cNvSpPr/>
          <p:nvPr/>
        </p:nvSpPr>
        <p:spPr>
          <a:xfrm>
            <a:off x="1628140" y="850900"/>
            <a:ext cx="9103360" cy="1297305"/>
          </a:xfrm>
          <a:prstGeom prst="rect">
            <a:avLst/>
          </a:prstGeom>
          <a:noFill/>
          <a:ln w="38100">
            <a:solidFill>
              <a:srgbClr val="B1546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en-US" altLang="zh-CN">
                <a:solidFill>
                  <a:schemeClr val="bg1">
                    <a:lumMod val="50000"/>
                  </a:schemeClr>
                </a:solidFill>
              </a:rPr>
              <a:t>“</a:t>
            </a:r>
            <a:r>
              <a:rPr lang="zh-CN" altLang="en-US">
                <a:solidFill>
                  <a:schemeClr val="bg1">
                    <a:lumMod val="50000"/>
                  </a:schemeClr>
                </a:solidFill>
              </a:rPr>
              <a:t>又好又省钱</a:t>
            </a:r>
            <a:r>
              <a:rPr lang="en-US" altLang="zh-CN">
                <a:solidFill>
                  <a:schemeClr val="bg1">
                    <a:lumMod val="50000"/>
                  </a:schemeClr>
                </a:solidFill>
              </a:rPr>
              <a:t>”</a:t>
            </a:r>
            <a:r>
              <a:rPr lang="zh-CN" altLang="en-US">
                <a:solidFill>
                  <a:schemeClr val="bg1">
                    <a:lumMod val="50000"/>
                  </a:schemeClr>
                </a:solidFill>
              </a:rPr>
              <a:t>是人们亘古不变追求的一个生活准则，特别是在物价飞涨的今天，人们对购物、消费更是精打细算。因此在生活中常见身边的同事、同学或朋友一起去同一个商家进行采购，让商家提供更低的价格，这也是最初形式的团购</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500"/>
                                        <p:tgtEl>
                                          <p:spTgt spid="63"/>
                                        </p:tgtEl>
                                      </p:cBhvr>
                                    </p:animEffect>
                                  </p:childTnLst>
                                </p:cTn>
                              </p:par>
                            </p:childTnLst>
                          </p:cTn>
                        </p:par>
                        <p:par>
                          <p:cTn id="29" fill="hold">
                            <p:stCondLst>
                              <p:cond delay="2500"/>
                            </p:stCondLst>
                            <p:childTnLst>
                              <p:par>
                                <p:cTn id="30" presetID="8" presetClass="entr" presetSubtype="16"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par>
                          <p:cTn id="33" fill="hold">
                            <p:stCondLst>
                              <p:cond delay="4500"/>
                            </p:stCondLst>
                            <p:childTnLst>
                              <p:par>
                                <p:cTn id="34" presetID="3" presetClass="entr" presetSubtype="1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3" grpId="0"/>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2</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944233" y="4523073"/>
            <a:ext cx="22707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团购活动的作用</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bwMode="auto">
          <a:xfrm>
            <a:off x="5610226" y="2093913"/>
            <a:ext cx="963613" cy="4762500"/>
          </a:xfrm>
          <a:custGeom>
            <a:avLst/>
            <a:gdLst>
              <a:gd name="T0" fmla="*/ 607 w 607"/>
              <a:gd name="T1" fmla="*/ 622 h 3000"/>
              <a:gd name="T2" fmla="*/ 454 w 607"/>
              <a:gd name="T3" fmla="*/ 311 h 3000"/>
              <a:gd name="T4" fmla="*/ 303 w 607"/>
              <a:gd name="T5" fmla="*/ 0 h 3000"/>
              <a:gd name="T6" fmla="*/ 151 w 607"/>
              <a:gd name="T7" fmla="*/ 311 h 3000"/>
              <a:gd name="T8" fmla="*/ 0 w 607"/>
              <a:gd name="T9" fmla="*/ 622 h 3000"/>
              <a:gd name="T10" fmla="*/ 139 w 607"/>
              <a:gd name="T11" fmla="*/ 622 h 3000"/>
              <a:gd name="T12" fmla="*/ 139 w 607"/>
              <a:gd name="T13" fmla="*/ 3000 h 3000"/>
              <a:gd name="T14" fmla="*/ 480 w 607"/>
              <a:gd name="T15" fmla="*/ 3000 h 3000"/>
              <a:gd name="T16" fmla="*/ 480 w 607"/>
              <a:gd name="T17" fmla="*/ 622 h 3000"/>
              <a:gd name="T18" fmla="*/ 607 w 607"/>
              <a:gd name="T19" fmla="*/ 622 h 3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7" h="3000">
                <a:moveTo>
                  <a:pt x="607" y="622"/>
                </a:moveTo>
                <a:lnTo>
                  <a:pt x="454" y="311"/>
                </a:lnTo>
                <a:lnTo>
                  <a:pt x="303" y="0"/>
                </a:lnTo>
                <a:lnTo>
                  <a:pt x="151" y="311"/>
                </a:lnTo>
                <a:lnTo>
                  <a:pt x="0" y="622"/>
                </a:lnTo>
                <a:lnTo>
                  <a:pt x="139" y="622"/>
                </a:lnTo>
                <a:lnTo>
                  <a:pt x="139" y="3000"/>
                </a:lnTo>
                <a:lnTo>
                  <a:pt x="480" y="3000"/>
                </a:lnTo>
                <a:lnTo>
                  <a:pt x="480" y="622"/>
                </a:lnTo>
                <a:lnTo>
                  <a:pt x="607" y="622"/>
                </a:lnTo>
                <a:close/>
              </a:path>
            </a:pathLst>
          </a:custGeom>
          <a:solidFill>
            <a:srgbClr val="E78585"/>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6" name="Freeform 6"/>
          <p:cNvSpPr/>
          <p:nvPr/>
        </p:nvSpPr>
        <p:spPr bwMode="auto">
          <a:xfrm>
            <a:off x="6570663" y="3838575"/>
            <a:ext cx="1766888" cy="3017838"/>
          </a:xfrm>
          <a:custGeom>
            <a:avLst/>
            <a:gdLst>
              <a:gd name="T0" fmla="*/ 832 w 1155"/>
              <a:gd name="T1" fmla="*/ 158 h 1976"/>
              <a:gd name="T2" fmla="*/ 509 w 1155"/>
              <a:gd name="T3" fmla="*/ 0 h 1976"/>
              <a:gd name="T4" fmla="*/ 509 w 1155"/>
              <a:gd name="T5" fmla="*/ 139 h 1976"/>
              <a:gd name="T6" fmla="*/ 406 w 1155"/>
              <a:gd name="T7" fmla="*/ 139 h 1976"/>
              <a:gd name="T8" fmla="*/ 0 w 1155"/>
              <a:gd name="T9" fmla="*/ 544 h 1976"/>
              <a:gd name="T10" fmla="*/ 0 w 1155"/>
              <a:gd name="T11" fmla="*/ 1976 h 1976"/>
              <a:gd name="T12" fmla="*/ 354 w 1155"/>
              <a:gd name="T13" fmla="*/ 1976 h 1976"/>
              <a:gd name="T14" fmla="*/ 354 w 1155"/>
              <a:gd name="T15" fmla="*/ 544 h 1976"/>
              <a:gd name="T16" fmla="*/ 406 w 1155"/>
              <a:gd name="T17" fmla="*/ 492 h 1976"/>
              <a:gd name="T18" fmla="*/ 509 w 1155"/>
              <a:gd name="T19" fmla="*/ 492 h 1976"/>
              <a:gd name="T20" fmla="*/ 509 w 1155"/>
              <a:gd name="T21" fmla="*/ 630 h 1976"/>
              <a:gd name="T22" fmla="*/ 832 w 1155"/>
              <a:gd name="T23" fmla="*/ 473 h 1976"/>
              <a:gd name="T24" fmla="*/ 1155 w 1155"/>
              <a:gd name="T25" fmla="*/ 315 h 1976"/>
              <a:gd name="T26" fmla="*/ 832 w 1155"/>
              <a:gd name="T27" fmla="*/ 158 h 1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5" h="1976">
                <a:moveTo>
                  <a:pt x="832" y="158"/>
                </a:moveTo>
                <a:cubicBezTo>
                  <a:pt x="509" y="0"/>
                  <a:pt x="509" y="0"/>
                  <a:pt x="509" y="0"/>
                </a:cubicBezTo>
                <a:cubicBezTo>
                  <a:pt x="509" y="139"/>
                  <a:pt x="509" y="139"/>
                  <a:pt x="509" y="139"/>
                </a:cubicBezTo>
                <a:cubicBezTo>
                  <a:pt x="406" y="139"/>
                  <a:pt x="406" y="139"/>
                  <a:pt x="406" y="139"/>
                </a:cubicBezTo>
                <a:cubicBezTo>
                  <a:pt x="182" y="139"/>
                  <a:pt x="0" y="321"/>
                  <a:pt x="0" y="544"/>
                </a:cubicBezTo>
                <a:cubicBezTo>
                  <a:pt x="0" y="1976"/>
                  <a:pt x="0" y="1976"/>
                  <a:pt x="0" y="1976"/>
                </a:cubicBezTo>
                <a:cubicBezTo>
                  <a:pt x="354" y="1976"/>
                  <a:pt x="354" y="1976"/>
                  <a:pt x="354" y="1976"/>
                </a:cubicBezTo>
                <a:cubicBezTo>
                  <a:pt x="354" y="544"/>
                  <a:pt x="354" y="544"/>
                  <a:pt x="354" y="544"/>
                </a:cubicBezTo>
                <a:cubicBezTo>
                  <a:pt x="354" y="516"/>
                  <a:pt x="377" y="492"/>
                  <a:pt x="406" y="492"/>
                </a:cubicBezTo>
                <a:cubicBezTo>
                  <a:pt x="509" y="492"/>
                  <a:pt x="509" y="492"/>
                  <a:pt x="509" y="492"/>
                </a:cubicBezTo>
                <a:cubicBezTo>
                  <a:pt x="509" y="630"/>
                  <a:pt x="509" y="630"/>
                  <a:pt x="509" y="630"/>
                </a:cubicBezTo>
                <a:cubicBezTo>
                  <a:pt x="832" y="473"/>
                  <a:pt x="832" y="473"/>
                  <a:pt x="832" y="473"/>
                </a:cubicBezTo>
                <a:cubicBezTo>
                  <a:pt x="1155" y="315"/>
                  <a:pt x="1155" y="315"/>
                  <a:pt x="1155" y="315"/>
                </a:cubicBezTo>
                <a:lnTo>
                  <a:pt x="832" y="158"/>
                </a:lnTo>
                <a:close/>
              </a:path>
            </a:pathLst>
          </a:custGeom>
          <a:solidFill>
            <a:srgbClr val="79C6C3"/>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14" name="Freeform 7"/>
          <p:cNvSpPr/>
          <p:nvPr/>
        </p:nvSpPr>
        <p:spPr bwMode="auto">
          <a:xfrm>
            <a:off x="3854450" y="2910840"/>
            <a:ext cx="1774825" cy="3945890"/>
          </a:xfrm>
          <a:custGeom>
            <a:avLst/>
            <a:gdLst>
              <a:gd name="T0" fmla="*/ 755 w 1160"/>
              <a:gd name="T1" fmla="*/ 139 h 1380"/>
              <a:gd name="T2" fmla="*/ 646 w 1160"/>
              <a:gd name="T3" fmla="*/ 139 h 1380"/>
              <a:gd name="T4" fmla="*/ 646 w 1160"/>
              <a:gd name="T5" fmla="*/ 0 h 1380"/>
              <a:gd name="T6" fmla="*/ 323 w 1160"/>
              <a:gd name="T7" fmla="*/ 158 h 1380"/>
              <a:gd name="T8" fmla="*/ 0 w 1160"/>
              <a:gd name="T9" fmla="*/ 315 h 1380"/>
              <a:gd name="T10" fmla="*/ 323 w 1160"/>
              <a:gd name="T11" fmla="*/ 473 h 1380"/>
              <a:gd name="T12" fmla="*/ 646 w 1160"/>
              <a:gd name="T13" fmla="*/ 630 h 1380"/>
              <a:gd name="T14" fmla="*/ 646 w 1160"/>
              <a:gd name="T15" fmla="*/ 493 h 1380"/>
              <a:gd name="T16" fmla="*/ 755 w 1160"/>
              <a:gd name="T17" fmla="*/ 493 h 1380"/>
              <a:gd name="T18" fmla="*/ 807 w 1160"/>
              <a:gd name="T19" fmla="*/ 545 h 1380"/>
              <a:gd name="T20" fmla="*/ 807 w 1160"/>
              <a:gd name="T21" fmla="*/ 1380 h 1380"/>
              <a:gd name="T22" fmla="*/ 1160 w 1160"/>
              <a:gd name="T23" fmla="*/ 1380 h 1380"/>
              <a:gd name="T24" fmla="*/ 1160 w 1160"/>
              <a:gd name="T25" fmla="*/ 545 h 1380"/>
              <a:gd name="T26" fmla="*/ 755 w 1160"/>
              <a:gd name="T27" fmla="*/ 139 h 1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0" h="1380">
                <a:moveTo>
                  <a:pt x="755" y="139"/>
                </a:moveTo>
                <a:cubicBezTo>
                  <a:pt x="646" y="139"/>
                  <a:pt x="646" y="139"/>
                  <a:pt x="646" y="139"/>
                </a:cubicBezTo>
                <a:cubicBezTo>
                  <a:pt x="646" y="0"/>
                  <a:pt x="646" y="0"/>
                  <a:pt x="646" y="0"/>
                </a:cubicBezTo>
                <a:cubicBezTo>
                  <a:pt x="323" y="158"/>
                  <a:pt x="323" y="158"/>
                  <a:pt x="323" y="158"/>
                </a:cubicBezTo>
                <a:cubicBezTo>
                  <a:pt x="0" y="315"/>
                  <a:pt x="0" y="315"/>
                  <a:pt x="0" y="315"/>
                </a:cubicBezTo>
                <a:cubicBezTo>
                  <a:pt x="323" y="473"/>
                  <a:pt x="323" y="473"/>
                  <a:pt x="323" y="473"/>
                </a:cubicBezTo>
                <a:cubicBezTo>
                  <a:pt x="646" y="630"/>
                  <a:pt x="646" y="630"/>
                  <a:pt x="646" y="630"/>
                </a:cubicBezTo>
                <a:cubicBezTo>
                  <a:pt x="646" y="493"/>
                  <a:pt x="646" y="493"/>
                  <a:pt x="646" y="493"/>
                </a:cubicBezTo>
                <a:cubicBezTo>
                  <a:pt x="755" y="493"/>
                  <a:pt x="755" y="493"/>
                  <a:pt x="755" y="493"/>
                </a:cubicBezTo>
                <a:cubicBezTo>
                  <a:pt x="783" y="493"/>
                  <a:pt x="807" y="516"/>
                  <a:pt x="807" y="545"/>
                </a:cubicBezTo>
                <a:cubicBezTo>
                  <a:pt x="807" y="1380"/>
                  <a:pt x="807" y="1380"/>
                  <a:pt x="807" y="1380"/>
                </a:cubicBezTo>
                <a:cubicBezTo>
                  <a:pt x="1160" y="1380"/>
                  <a:pt x="1160" y="1380"/>
                  <a:pt x="1160" y="1380"/>
                </a:cubicBezTo>
                <a:cubicBezTo>
                  <a:pt x="1160" y="545"/>
                  <a:pt x="1160" y="545"/>
                  <a:pt x="1160" y="545"/>
                </a:cubicBezTo>
                <a:cubicBezTo>
                  <a:pt x="1160" y="321"/>
                  <a:pt x="978" y="139"/>
                  <a:pt x="755" y="139"/>
                </a:cubicBezTo>
                <a:close/>
              </a:path>
            </a:pathLst>
          </a:custGeom>
          <a:solidFill>
            <a:srgbClr val="B15462"/>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algn="l" fontAlgn="auto">
              <a:lnSpc>
                <a:spcPct val="150000"/>
              </a:lnSpc>
            </a:pPr>
            <a:endParaRPr lang="zh-CN" altLang="en-US" sz="1600">
              <a:latin typeface="Arial Unicode MS" panose="020B0604020202020204" charset="-122"/>
              <a:ea typeface="Arial Unicode MS" panose="020B0604020202020204" charset="-122"/>
            </a:endParaRPr>
          </a:p>
        </p:txBody>
      </p:sp>
      <p:sp>
        <p:nvSpPr>
          <p:cNvPr id="53" name="文本框 52"/>
          <p:cNvSpPr txBox="1"/>
          <p:nvPr/>
        </p:nvSpPr>
        <p:spPr>
          <a:xfrm>
            <a:off x="8338185" y="3674110"/>
            <a:ext cx="2046605" cy="1198880"/>
          </a:xfrm>
          <a:prstGeom prst="rect">
            <a:avLst/>
          </a:prstGeom>
          <a:noFill/>
        </p:spPr>
        <p:txBody>
          <a:bodyPr wrap="square" rtlCol="0">
            <a:spAutoFit/>
          </a:bodyPr>
          <a:lstStyle/>
          <a:p>
            <a:pPr algn="ctr" fontAlgn="auto">
              <a:lnSpc>
                <a:spcPct val="150000"/>
              </a:lnSpc>
            </a:pPr>
            <a:r>
              <a:rPr sz="2400" b="1" dirty="0">
                <a:solidFill>
                  <a:srgbClr val="79C6C3"/>
                </a:solidFill>
                <a:latin typeface="Arial Unicode MS" panose="020B0604020202020204" charset="-122"/>
                <a:ea typeface="Arial Unicode MS" panose="020B0604020202020204" charset="-122"/>
              </a:rPr>
              <a:t>规模化的销售利润</a:t>
            </a:r>
          </a:p>
        </p:txBody>
      </p:sp>
      <p:sp>
        <p:nvSpPr>
          <p:cNvPr id="56" name="文本框 55"/>
          <p:cNvSpPr txBox="1"/>
          <p:nvPr/>
        </p:nvSpPr>
        <p:spPr>
          <a:xfrm>
            <a:off x="1739900" y="3322320"/>
            <a:ext cx="2114550" cy="645160"/>
          </a:xfrm>
          <a:prstGeom prst="rect">
            <a:avLst/>
          </a:prstGeom>
          <a:noFill/>
        </p:spPr>
        <p:txBody>
          <a:bodyPr wrap="square" rtlCol="0">
            <a:spAutoFit/>
          </a:bodyPr>
          <a:lstStyle/>
          <a:p>
            <a:pPr algn="ctr" fontAlgn="auto">
              <a:lnSpc>
                <a:spcPct val="150000"/>
              </a:lnSpc>
            </a:pPr>
            <a:r>
              <a:rPr sz="2400" b="1" dirty="0">
                <a:solidFill>
                  <a:srgbClr val="B15462"/>
                </a:solidFill>
                <a:latin typeface="Arial Unicode MS" panose="020B0604020202020204" charset="-122"/>
                <a:ea typeface="Arial Unicode MS" panose="020B0604020202020204" charset="-122"/>
              </a:rPr>
              <a:t>直接销售利益</a:t>
            </a:r>
          </a:p>
        </p:txBody>
      </p:sp>
      <p:sp>
        <p:nvSpPr>
          <p:cNvPr id="57" name="文本框 56"/>
          <p:cNvSpPr txBox="1"/>
          <p:nvPr/>
        </p:nvSpPr>
        <p:spPr>
          <a:xfrm>
            <a:off x="1247140" y="4131945"/>
            <a:ext cx="3100070" cy="1938020"/>
          </a:xfrm>
          <a:prstGeom prst="rect">
            <a:avLst/>
          </a:prstGeom>
          <a:noFill/>
        </p:spPr>
        <p:txBody>
          <a:bodyPr wrap="square" rtlCol="0">
            <a:spAutoFit/>
          </a:bodyPr>
          <a:lstStyle/>
          <a:p>
            <a:pPr algn="ctr" fontAlgn="auto">
              <a:lnSpc>
                <a:spcPct val="150000"/>
              </a:lnSpc>
            </a:pPr>
            <a:r>
              <a:rPr lang="en-US" altLang="zh-CN" sz="1600">
                <a:solidFill>
                  <a:srgbClr val="6E746F"/>
                </a:solidFill>
                <a:latin typeface="Arial Unicode MS" panose="020B0604020202020204" charset="-122"/>
                <a:ea typeface="Arial Unicode MS" panose="020B0604020202020204" charset="-122"/>
              </a:rPr>
              <a:t>举行团购活动，只有在参团人数到达企业设置的开团人数才会开团，一般成交率都能在80%以上，团购销售能为企业带来大量的商品销售收入</a:t>
            </a:r>
          </a:p>
        </p:txBody>
      </p:sp>
      <p:sp>
        <p:nvSpPr>
          <p:cNvPr id="58" name="Title 20"/>
          <p:cNvSpPr txBox="1"/>
          <p:nvPr/>
        </p:nvSpPr>
        <p:spPr>
          <a:xfrm>
            <a:off x="4357370" y="882650"/>
            <a:ext cx="3477895" cy="576580"/>
          </a:xfrm>
          <a:prstGeom prst="rect">
            <a:avLst/>
          </a:prstGeom>
        </p:spPr>
        <p:txBody>
          <a:bodyPr vert="horz" wrap="squar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ctr" defTabSz="914400" fontAlgn="auto">
              <a:lnSpc>
                <a:spcPct val="150000"/>
              </a:lnSpc>
            </a:pPr>
            <a:r>
              <a:rPr sz="2400" b="1" dirty="0">
                <a:solidFill>
                  <a:srgbClr val="E78585"/>
                </a:solidFill>
                <a:latin typeface="Arial Unicode MS" panose="020B0604020202020204" charset="-122"/>
                <a:ea typeface="Arial Unicode MS" panose="020B0604020202020204" charset="-122"/>
                <a:cs typeface="+mn-cs"/>
              </a:rPr>
              <a:t>有效的品牌推广</a:t>
            </a:r>
          </a:p>
        </p:txBody>
      </p:sp>
      <p:sp>
        <p:nvSpPr>
          <p:cNvPr id="60" name="文本框 59"/>
          <p:cNvSpPr txBox="1"/>
          <p:nvPr/>
        </p:nvSpPr>
        <p:spPr>
          <a:xfrm>
            <a:off x="3653155" y="1459230"/>
            <a:ext cx="4876165" cy="1198880"/>
          </a:xfrm>
          <a:prstGeom prst="rect">
            <a:avLst/>
          </a:prstGeom>
          <a:noFill/>
        </p:spPr>
        <p:txBody>
          <a:bodyPr wrap="square" rtlCol="0">
            <a:spAutoFit/>
          </a:bodyPr>
          <a:lstStyle/>
          <a:p>
            <a:pPr algn="ctr" fontAlgn="auto">
              <a:lnSpc>
                <a:spcPct val="150000"/>
              </a:lnSpc>
            </a:pPr>
            <a:r>
              <a:rPr sz="1600">
                <a:solidFill>
                  <a:srgbClr val="6E746F"/>
                </a:solidFill>
                <a:latin typeface="Arial Unicode MS" panose="020B0604020202020204" charset="-122"/>
                <a:ea typeface="Arial Unicode MS" panose="020B0604020202020204" charset="-122"/>
              </a:rPr>
              <a:t>在低价诱惑下，很多顾客都会关注此次团购活动，并了解企业或商品的详细信息，就算顾客最终没有参团，企业也达到了其品牌推广的目的</a:t>
            </a:r>
          </a:p>
        </p:txBody>
      </p:sp>
      <p:sp>
        <p:nvSpPr>
          <p:cNvPr id="51" name="文本框 6"/>
          <p:cNvSpPr txBox="1">
            <a:spLocks noChangeArrowheads="1"/>
          </p:cNvSpPr>
          <p:nvPr/>
        </p:nvSpPr>
        <p:spPr bwMode="auto">
          <a:xfrm>
            <a:off x="4755515" y="185956"/>
            <a:ext cx="26720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团购活动的作用</a:t>
            </a:r>
          </a:p>
        </p:txBody>
      </p:sp>
      <p:pic>
        <p:nvPicPr>
          <p:cNvPr id="2" name="图形 14"/>
          <p:cNvPicPr>
            <a:picLocks noChangeAspect="1"/>
          </p:cNvPicPr>
          <p:nvPr/>
        </p:nvPicPr>
        <p:blipFill rotWithShape="1">
          <a:blip r:embed="rId3"/>
          <a:srcRect t="17889" b="17410"/>
          <a:stretch>
            <a:fillRect/>
          </a:stretch>
        </p:blipFill>
        <p:spPr>
          <a:xfrm>
            <a:off x="-4134694" y="-1116"/>
            <a:ext cx="6805203" cy="6858001"/>
          </a:xfrm>
          <a:prstGeom prst="rect">
            <a:avLst/>
          </a:prstGeom>
        </p:spPr>
      </p:pic>
      <p:pic>
        <p:nvPicPr>
          <p:cNvPr id="3" name="图形 22"/>
          <p:cNvPicPr>
            <a:picLocks noChangeAspect="1"/>
          </p:cNvPicPr>
          <p:nvPr/>
        </p:nvPicPr>
        <p:blipFill rotWithShape="1">
          <a:blip r:embed="rId3"/>
          <a:srcRect t="17889" b="17410"/>
          <a:stretch>
            <a:fillRect/>
          </a:stretch>
        </p:blipFill>
        <p:spPr>
          <a:xfrm>
            <a:off x="9397457" y="0"/>
            <a:ext cx="6014640" cy="6858001"/>
          </a:xfrm>
          <a:prstGeom prst="rect">
            <a:avLst/>
          </a:prstGeom>
        </p:spPr>
      </p:pic>
      <p:sp>
        <p:nvSpPr>
          <p:cNvPr id="4" name="文本框 3"/>
          <p:cNvSpPr txBox="1"/>
          <p:nvPr/>
        </p:nvSpPr>
        <p:spPr>
          <a:xfrm>
            <a:off x="8032750" y="4746625"/>
            <a:ext cx="2656840" cy="1938020"/>
          </a:xfrm>
          <a:prstGeom prst="rect">
            <a:avLst/>
          </a:prstGeom>
          <a:noFill/>
        </p:spPr>
        <p:txBody>
          <a:bodyPr wrap="square" rtlCol="0">
            <a:spAutoFit/>
          </a:bodyPr>
          <a:lstStyle/>
          <a:p>
            <a:pPr algn="ctr" fontAlgn="auto">
              <a:lnSpc>
                <a:spcPct val="150000"/>
              </a:lnSpc>
            </a:pPr>
            <a:r>
              <a:rPr sz="1600">
                <a:solidFill>
                  <a:srgbClr val="6E746F"/>
                </a:solidFill>
                <a:latin typeface="Arial Unicode MS" panose="020B0604020202020204" charset="-122"/>
                <a:ea typeface="Arial Unicode MS" panose="020B0604020202020204" charset="-122"/>
              </a:rPr>
              <a:t>商家举办的团购活动一般都是针对某一具体商品的，而参团的消费者越多，该商品的销售规模越大</a:t>
            </a:r>
            <a:r>
              <a:rPr lang="en-US" sz="1600">
                <a:solidFill>
                  <a:srgbClr val="6E746F"/>
                </a:solidFill>
                <a:latin typeface="Arial Unicode MS" panose="020B0604020202020204" charset="-122"/>
                <a:ea typeface="Arial Unicode MS" panose="020B0604020202020204" charset="-122"/>
              </a:rPr>
              <a:t>,</a:t>
            </a:r>
            <a:r>
              <a:rPr sz="1600">
                <a:solidFill>
                  <a:srgbClr val="6E746F"/>
                </a:solidFill>
                <a:latin typeface="Arial Unicode MS" panose="020B0604020202020204" charset="-122"/>
                <a:ea typeface="Arial Unicode MS" panose="020B0604020202020204" charset="-122"/>
              </a:rPr>
              <a:t>最终获得规模化销售利益</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6000">
        <p15:prstTrans prst="drape"/>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500"/>
                                        <p:tgtEl>
                                          <p:spTgt spid="5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right)">
                                      <p:cBhvr>
                                        <p:cTn id="15" dur="500"/>
                                        <p:tgtEl>
                                          <p:spTgt spid="5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wipe(down)">
                                      <p:cBhvr>
                                        <p:cTn id="23" dur="500"/>
                                        <p:tgtEl>
                                          <p:spTgt spid="58"/>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wipe(left)">
                                      <p:cBhvr>
                                        <p:cTn id="35" dur="500"/>
                                        <p:tgtEl>
                                          <p:spTgt spid="53"/>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4" grpId="0" bldLvl="0" animBg="1"/>
      <p:bldP spid="53" grpId="0"/>
      <p:bldP spid="56" grpId="0"/>
      <p:bldP spid="57" grpId="0"/>
      <p:bldP spid="58" grpId="0"/>
      <p:bldP spid="60"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形 3"/>
          <p:cNvPicPr>
            <a:picLocks noChangeAspect="1"/>
          </p:cNvPicPr>
          <p:nvPr/>
        </p:nvPicPr>
        <p:blipFill rotWithShape="1">
          <a:blip r:embed="rId2"/>
          <a:srcRect t="17889" b="17410"/>
          <a:stretch>
            <a:fillRect/>
          </a:stretch>
        </p:blipFill>
        <p:spPr>
          <a:xfrm>
            <a:off x="-4317430" y="0"/>
            <a:ext cx="8634860" cy="6858001"/>
          </a:xfrm>
          <a:prstGeom prst="rect">
            <a:avLst/>
          </a:prstGeom>
        </p:spPr>
      </p:pic>
      <p:pic>
        <p:nvPicPr>
          <p:cNvPr id="24" name="图形 23"/>
          <p:cNvPicPr>
            <a:picLocks noChangeAspect="1"/>
          </p:cNvPicPr>
          <p:nvPr/>
        </p:nvPicPr>
        <p:blipFill rotWithShape="1">
          <a:blip r:embed="rId2"/>
          <a:srcRect t="17889" b="17410"/>
          <a:stretch>
            <a:fillRect/>
          </a:stretch>
        </p:blipFill>
        <p:spPr>
          <a:xfrm>
            <a:off x="8788970" y="0"/>
            <a:ext cx="8634860" cy="6858001"/>
          </a:xfrm>
          <a:prstGeom prst="rect">
            <a:avLst/>
          </a:prstGeom>
        </p:spPr>
      </p:pic>
      <p:sp>
        <p:nvSpPr>
          <p:cNvPr id="26" name="等腰三角形 25"/>
          <p:cNvSpPr/>
          <p:nvPr/>
        </p:nvSpPr>
        <p:spPr>
          <a:xfrm>
            <a:off x="4482934" y="1727906"/>
            <a:ext cx="3135088" cy="2702662"/>
          </a:xfrm>
          <a:prstGeom prst="triangle">
            <a:avLst/>
          </a:prstGeom>
          <a:solidFill>
            <a:srgbClr val="76C3C0">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38343" y="2034291"/>
            <a:ext cx="2424274" cy="2089892"/>
          </a:xfrm>
          <a:prstGeom prst="triangle">
            <a:avLst/>
          </a:prstGeom>
          <a:solidFill>
            <a:srgbClr val="E78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文本框 27"/>
          <p:cNvSpPr txBox="1"/>
          <p:nvPr/>
        </p:nvSpPr>
        <p:spPr>
          <a:xfrm>
            <a:off x="5578764" y="2800743"/>
            <a:ext cx="943429" cy="1322070"/>
          </a:xfrm>
          <a:prstGeom prst="rect">
            <a:avLst/>
          </a:prstGeom>
          <a:noFill/>
        </p:spPr>
        <p:txBody>
          <a:bodyPr wrap="square" rtlCol="0">
            <a:spAutoFit/>
          </a:bodyPr>
          <a:lstStyle/>
          <a:p>
            <a:pPr algn="dist"/>
            <a:r>
              <a:rPr lang="en-US" altLang="zh-CN" sz="8000" dirty="0">
                <a:solidFill>
                  <a:srgbClr val="2F2F31"/>
                </a:solidFill>
                <a:latin typeface="微软雅黑" panose="020B0503020204020204" pitchFamily="34" charset="-122"/>
                <a:ea typeface="微软雅黑" panose="020B0503020204020204" pitchFamily="34" charset="-122"/>
              </a:rPr>
              <a:t>3</a:t>
            </a:r>
          </a:p>
        </p:txBody>
      </p:sp>
      <p:sp>
        <p:nvSpPr>
          <p:cNvPr id="29" name="等腰三角形 22"/>
          <p:cNvSpPr/>
          <p:nvPr/>
        </p:nvSpPr>
        <p:spPr>
          <a:xfrm>
            <a:off x="4773221" y="1497421"/>
            <a:ext cx="2612571" cy="2274872"/>
          </a:xfrm>
          <a:custGeom>
            <a:avLst/>
            <a:gdLst>
              <a:gd name="connsiteX0" fmla="*/ 0 w 3599544"/>
              <a:gd name="connsiteY0" fmla="*/ 3103056 h 3103056"/>
              <a:gd name="connsiteX1" fmla="*/ 1799772 w 3599544"/>
              <a:gd name="connsiteY1" fmla="*/ 0 h 3103056"/>
              <a:gd name="connsiteX2" fmla="*/ 3599544 w 3599544"/>
              <a:gd name="connsiteY2" fmla="*/ 3103056 h 3103056"/>
              <a:gd name="connsiteX3" fmla="*/ 0 w 3599544"/>
              <a:gd name="connsiteY3" fmla="*/ 3103056 h 3103056"/>
              <a:gd name="connsiteX0-1" fmla="*/ 0 w 3599544"/>
              <a:gd name="connsiteY0-2" fmla="*/ 3103056 h 3103056"/>
              <a:gd name="connsiteX1-3" fmla="*/ 1799772 w 3599544"/>
              <a:gd name="connsiteY1-4" fmla="*/ 0 h 3103056"/>
              <a:gd name="connsiteX2-5" fmla="*/ 3135087 w 3599544"/>
              <a:gd name="connsiteY2-6" fmla="*/ 2274872 h 3103056"/>
              <a:gd name="connsiteX3-7" fmla="*/ 3599544 w 3599544"/>
              <a:gd name="connsiteY3-8" fmla="*/ 3103056 h 3103056"/>
              <a:gd name="connsiteX4" fmla="*/ 0 w 3599544"/>
              <a:gd name="connsiteY4" fmla="*/ 3103056 h 3103056"/>
              <a:gd name="connsiteX0-9" fmla="*/ 0 w 3599544"/>
              <a:gd name="connsiteY0-10" fmla="*/ 3103056 h 3103056"/>
              <a:gd name="connsiteX1-11" fmla="*/ 522516 w 3599544"/>
              <a:gd name="connsiteY1-12" fmla="*/ 2216815 h 3103056"/>
              <a:gd name="connsiteX2-13" fmla="*/ 1799772 w 3599544"/>
              <a:gd name="connsiteY2-14" fmla="*/ 0 h 3103056"/>
              <a:gd name="connsiteX3-15" fmla="*/ 3135087 w 3599544"/>
              <a:gd name="connsiteY3-16" fmla="*/ 2274872 h 3103056"/>
              <a:gd name="connsiteX4-17" fmla="*/ 3599544 w 3599544"/>
              <a:gd name="connsiteY4-18" fmla="*/ 3103056 h 3103056"/>
              <a:gd name="connsiteX5" fmla="*/ 0 w 3599544"/>
              <a:gd name="connsiteY5" fmla="*/ 3103056 h 3103056"/>
              <a:gd name="connsiteX0-19" fmla="*/ 3599544 w 3690984"/>
              <a:gd name="connsiteY0-20" fmla="*/ 3103056 h 3194496"/>
              <a:gd name="connsiteX1-21" fmla="*/ 0 w 3690984"/>
              <a:gd name="connsiteY1-22" fmla="*/ 3103056 h 3194496"/>
              <a:gd name="connsiteX2-23" fmla="*/ 522516 w 3690984"/>
              <a:gd name="connsiteY2-24" fmla="*/ 2216815 h 3194496"/>
              <a:gd name="connsiteX3-25" fmla="*/ 1799772 w 3690984"/>
              <a:gd name="connsiteY3-26" fmla="*/ 0 h 3194496"/>
              <a:gd name="connsiteX4-27" fmla="*/ 3135087 w 3690984"/>
              <a:gd name="connsiteY4-28" fmla="*/ 2274872 h 3194496"/>
              <a:gd name="connsiteX5-29" fmla="*/ 3690984 w 3690984"/>
              <a:gd name="connsiteY5-30" fmla="*/ 3194496 h 3194496"/>
              <a:gd name="connsiteX0-31" fmla="*/ 0 w 3690984"/>
              <a:gd name="connsiteY0-32" fmla="*/ 3103056 h 3194496"/>
              <a:gd name="connsiteX1-33" fmla="*/ 522516 w 3690984"/>
              <a:gd name="connsiteY1-34" fmla="*/ 2216815 h 3194496"/>
              <a:gd name="connsiteX2-35" fmla="*/ 1799772 w 3690984"/>
              <a:gd name="connsiteY2-36" fmla="*/ 0 h 3194496"/>
              <a:gd name="connsiteX3-37" fmla="*/ 3135087 w 3690984"/>
              <a:gd name="connsiteY3-38" fmla="*/ 2274872 h 3194496"/>
              <a:gd name="connsiteX4-39" fmla="*/ 3690984 w 3690984"/>
              <a:gd name="connsiteY4-40" fmla="*/ 3194496 h 3194496"/>
              <a:gd name="connsiteX0-41" fmla="*/ 0 w 3135087"/>
              <a:gd name="connsiteY0-42" fmla="*/ 3103056 h 3103056"/>
              <a:gd name="connsiteX1-43" fmla="*/ 522516 w 3135087"/>
              <a:gd name="connsiteY1-44" fmla="*/ 2216815 h 3103056"/>
              <a:gd name="connsiteX2-45" fmla="*/ 1799772 w 3135087"/>
              <a:gd name="connsiteY2-46" fmla="*/ 0 h 3103056"/>
              <a:gd name="connsiteX3-47" fmla="*/ 3135087 w 3135087"/>
              <a:gd name="connsiteY3-48" fmla="*/ 2274872 h 3103056"/>
              <a:gd name="connsiteX0-49" fmla="*/ 0 w 2612571"/>
              <a:gd name="connsiteY0-50" fmla="*/ 2216815 h 2274872"/>
              <a:gd name="connsiteX1-51" fmla="*/ 1277256 w 2612571"/>
              <a:gd name="connsiteY1-52" fmla="*/ 0 h 2274872"/>
              <a:gd name="connsiteX2-53" fmla="*/ 2612571 w 2612571"/>
              <a:gd name="connsiteY2-54" fmla="*/ 2274872 h 2274872"/>
            </a:gdLst>
            <a:ahLst/>
            <a:cxnLst>
              <a:cxn ang="0">
                <a:pos x="connsiteX0-1" y="connsiteY0-2"/>
              </a:cxn>
              <a:cxn ang="0">
                <a:pos x="connsiteX1-3" y="connsiteY1-4"/>
              </a:cxn>
              <a:cxn ang="0">
                <a:pos x="connsiteX2-5" y="connsiteY2-6"/>
              </a:cxn>
            </a:cxnLst>
            <a:rect l="l" t="t" r="r" b="b"/>
            <a:pathLst>
              <a:path w="2612571" h="2274872">
                <a:moveTo>
                  <a:pt x="0" y="2216815"/>
                </a:moveTo>
                <a:lnTo>
                  <a:pt x="1277256" y="0"/>
                </a:lnTo>
                <a:lnTo>
                  <a:pt x="2612571" y="2274872"/>
                </a:lnTo>
              </a:path>
            </a:pathLst>
          </a:custGeom>
          <a:noFill/>
          <a:ln>
            <a:solidFill>
              <a:srgbClr val="E78585">
                <a:alpha val="62000"/>
              </a:srgb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15"/>
          <p:cNvSpPr>
            <a:spLocks noChangeArrowheads="1"/>
          </p:cNvSpPr>
          <p:nvPr/>
        </p:nvSpPr>
        <p:spPr bwMode="auto">
          <a:xfrm>
            <a:off x="4639433" y="4523073"/>
            <a:ext cx="2880360" cy="437515"/>
          </a:xfrm>
          <a:prstGeom prst="rect">
            <a:avLst/>
          </a:prstGeom>
          <a:noFill/>
          <a:ln w="9525">
            <a:noFill/>
            <a:miter lim="800000"/>
          </a:ln>
        </p:spPr>
        <p:txBody>
          <a:bodyPr wrap="none" lIns="68580" tIns="34290" rIns="68580" bIns="34290">
            <a:spAutoFit/>
          </a:bodyPr>
          <a:lstStyle/>
          <a:p>
            <a:pPr lvl="0" algn="ctr"/>
            <a:r>
              <a:rPr lang="zh-CN" altLang="zh-CN" sz="2400" dirty="0">
                <a:solidFill>
                  <a:schemeClr val="bg2">
                    <a:lumMod val="25000"/>
                  </a:schemeClr>
                </a:solidFill>
                <a:latin typeface="Arial Unicode MS" panose="020B0604020202020204" charset="-122"/>
                <a:ea typeface="Arial Unicode MS" panose="020B0604020202020204" charset="-122"/>
                <a:sym typeface="+mn-ea"/>
              </a:rPr>
              <a:t>团购活动的发布流程</a:t>
            </a:r>
          </a:p>
        </p:txBody>
      </p:sp>
    </p:spTree>
  </p:cSld>
  <p:clrMapOvr>
    <a:masterClrMapping/>
  </p:clrMapOvr>
  <mc:AlternateContent xmlns:mc="http://schemas.openxmlformats.org/markup-compatibility/2006" xmlns:p14="http://schemas.microsoft.com/office/powerpoint/2010/main">
    <mc:Choice Requires="p14">
      <p:transition spd="slow" p14:dur="2000" advClick="0" advTm="4000"/>
    </mc:Choice>
    <mc:Fallback xmlns="">
      <p:transition spd="slow" advClick="0"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8" grpId="0"/>
      <p:bldP spid="29" grpId="0" bldLvl="0" animBg="1"/>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110230" y="1801197"/>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201670" y="927100"/>
            <a:ext cx="8352790" cy="2268855"/>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小刘是一家网上商城的推广人员，2015年4月，该商城打算在网站上对“东方骆驼立领夹克外套”该新推出的商品进行一次活动推广，于是企业需要小刘在网站上创建一个针对该商品的团购活动。</a:t>
            </a:r>
            <a:r>
              <a:rPr lang="zh-CN" sz="1800">
                <a:solidFill>
                  <a:srgbClr val="6E746F"/>
                </a:solidFill>
                <a:latin typeface="Arial Unicode MS" panose="020B0604020202020204" charset="-122"/>
                <a:ea typeface="Arial Unicode MS" panose="020B0604020202020204" charset="-122"/>
                <a:cs typeface="+mn-ea"/>
                <a:sym typeface="+mn-lt"/>
              </a:rPr>
              <a:t>下</a:t>
            </a:r>
            <a:r>
              <a:rPr sz="1800">
                <a:solidFill>
                  <a:srgbClr val="6E746F"/>
                </a:solidFill>
                <a:latin typeface="Arial Unicode MS" panose="020B0604020202020204" charset="-122"/>
                <a:ea typeface="Arial Unicode MS" panose="020B0604020202020204" charset="-122"/>
                <a:cs typeface="+mn-ea"/>
                <a:sym typeface="+mn-lt"/>
              </a:rPr>
              <a:t>面是小刘的活动创建过程</a:t>
            </a:r>
          </a:p>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（1）创建活动</a:t>
            </a:r>
          </a:p>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登录商城网站管理后台。点击“营销”，选择“团购活动列表” </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团购活动的发布流程</a:t>
            </a:r>
          </a:p>
        </p:txBody>
      </p:sp>
      <p:pic>
        <p:nvPicPr>
          <p:cNvPr id="4" name="图片 3" descr="C:\Users\Jasmine\Desktop\项目三 图片\40.png40"/>
          <p:cNvPicPr>
            <a:picLocks noChangeAspect="1"/>
          </p:cNvPicPr>
          <p:nvPr/>
        </p:nvPicPr>
        <p:blipFill>
          <a:blip r:embed="rId4"/>
          <a:srcRect/>
          <a:stretch>
            <a:fillRect/>
          </a:stretch>
        </p:blipFill>
        <p:spPr>
          <a:xfrm>
            <a:off x="3315970" y="3065780"/>
            <a:ext cx="6030595" cy="3547110"/>
          </a:xfrm>
          <a:prstGeom prst="rect">
            <a:avLst/>
          </a:prstGeom>
        </p:spPr>
      </p:pic>
      <p:sp>
        <p:nvSpPr>
          <p:cNvPr id="11" name="Text Placeholder 5"/>
          <p:cNvSpPr txBox="1"/>
          <p:nvPr/>
        </p:nvSpPr>
        <p:spPr>
          <a:xfrm>
            <a:off x="5436870" y="6260465"/>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创建团购活动</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3201670" y="1679912"/>
            <a:ext cx="0" cy="349697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 Placeholder 5"/>
          <p:cNvSpPr txBox="1"/>
          <p:nvPr/>
        </p:nvSpPr>
        <p:spPr>
          <a:xfrm>
            <a:off x="3502660" y="821055"/>
            <a:ext cx="6614160" cy="98044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（2）设置活动内容</a:t>
            </a:r>
          </a:p>
          <a:p>
            <a:pPr marL="285750" indent="-285750" algn="l" fontAlgn="auto">
              <a:lnSpc>
                <a:spcPct val="150000"/>
              </a:lnSpc>
              <a:buFont typeface="Wingdings" panose="05000000000000000000" charset="0"/>
              <a:buChar char=""/>
            </a:pPr>
            <a:r>
              <a:rPr lang="en-US" sz="1800">
                <a:solidFill>
                  <a:srgbClr val="6E746F"/>
                </a:solidFill>
                <a:latin typeface="Arial Unicode MS" panose="020B0604020202020204" charset="-122"/>
                <a:ea typeface="Arial Unicode MS" panose="020B0604020202020204" charset="-122"/>
                <a:cs typeface="+mn-ea"/>
                <a:sym typeface="+mn-lt"/>
              </a:rPr>
              <a:t>Step1:</a:t>
            </a:r>
            <a:r>
              <a:rPr sz="1800">
                <a:solidFill>
                  <a:srgbClr val="6E746F"/>
                </a:solidFill>
                <a:latin typeface="Arial Unicode MS" panose="020B0604020202020204" charset="-122"/>
                <a:ea typeface="Arial Unicode MS" panose="020B0604020202020204" charset="-122"/>
                <a:cs typeface="+mn-ea"/>
                <a:sym typeface="+mn-lt"/>
              </a:rPr>
              <a:t>点击“添加团购活动”，在“团购商品”栏里点击下拉菜单</a:t>
            </a:r>
          </a:p>
        </p:txBody>
      </p:sp>
      <p:grpSp>
        <p:nvGrpSpPr>
          <p:cNvPr id="2" name="组合 1"/>
          <p:cNvGrpSpPr/>
          <p:nvPr/>
        </p:nvGrpSpPr>
        <p:grpSpPr>
          <a:xfrm>
            <a:off x="-125730" y="2290445"/>
            <a:ext cx="3327400" cy="2519045"/>
            <a:chOff x="-56361" y="2541871"/>
            <a:chExt cx="3778248" cy="2518832"/>
          </a:xfrm>
        </p:grpSpPr>
        <p:graphicFrame>
          <p:nvGraphicFramePr>
            <p:cNvPr id="5" name="图表 4"/>
            <p:cNvGraphicFramePr/>
            <p:nvPr/>
          </p:nvGraphicFramePr>
          <p:xfrm>
            <a:off x="-56361" y="2541871"/>
            <a:ext cx="3778248" cy="2518832"/>
          </p:xfrm>
          <a:graphic>
            <a:graphicData uri="http://schemas.openxmlformats.org/drawingml/2006/chart">
              <c:chart xmlns:c="http://schemas.openxmlformats.org/drawingml/2006/chart" xmlns:r="http://schemas.openxmlformats.org/officeDocument/2006/relationships" r:id="rId3"/>
            </a:graphicData>
          </a:graphic>
        </p:graphicFrame>
        <p:sp>
          <p:nvSpPr>
            <p:cNvPr id="70" name="文本框 69"/>
            <p:cNvSpPr txBox="1"/>
            <p:nvPr/>
          </p:nvSpPr>
          <p:spPr>
            <a:xfrm>
              <a:off x="1065577" y="3447939"/>
              <a:ext cx="1533651" cy="706695"/>
            </a:xfrm>
            <a:prstGeom prst="rect">
              <a:avLst/>
            </a:prstGeom>
            <a:noFill/>
          </p:spPr>
          <p:txBody>
            <a:bodyPr wrap="square" rtlCol="0">
              <a:spAutoFit/>
            </a:bodyPr>
            <a:lstStyle/>
            <a:p>
              <a:pPr algn="ctr"/>
              <a:r>
                <a:rPr lang="zh-CN" altLang="en-US" sz="4000" b="1" dirty="0">
                  <a:solidFill>
                    <a:srgbClr val="B15462"/>
                  </a:solidFill>
                  <a:latin typeface="Agency FB" panose="020B0503020202020204" pitchFamily="34" charset="0"/>
                </a:rPr>
                <a:t>案例</a:t>
              </a:r>
            </a:p>
          </p:txBody>
        </p:sp>
      </p:grpSp>
      <p:sp>
        <p:nvSpPr>
          <p:cNvPr id="51" name="文本框 6"/>
          <p:cNvSpPr txBox="1">
            <a:spLocks noChangeArrowheads="1"/>
          </p:cNvSpPr>
          <p:nvPr/>
        </p:nvSpPr>
        <p:spPr bwMode="auto">
          <a:xfrm>
            <a:off x="4399915" y="185956"/>
            <a:ext cx="33832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defTabSz="914400"/>
            <a:r>
              <a:rPr lang="zh-CN" altLang="en-US" sz="2800" b="1" dirty="0">
                <a:solidFill>
                  <a:srgbClr val="949494"/>
                </a:solidFill>
                <a:latin typeface="Agency FB" panose="020B0503020202020204" pitchFamily="34" charset="0"/>
                <a:ea typeface="+mn-ea"/>
                <a:cs typeface="Arial" panose="020B0604020202020204" pitchFamily="34" charset="0"/>
                <a:sym typeface="+mn-ea"/>
              </a:rPr>
              <a:t>团购活动的发布流程</a:t>
            </a:r>
          </a:p>
        </p:txBody>
      </p:sp>
      <p:pic>
        <p:nvPicPr>
          <p:cNvPr id="4" name="图片 3" descr="C:\Users\Jasmine\Desktop\项目三 图片\41.png41"/>
          <p:cNvPicPr>
            <a:picLocks noChangeAspect="1"/>
          </p:cNvPicPr>
          <p:nvPr/>
        </p:nvPicPr>
        <p:blipFill>
          <a:blip r:embed="rId4"/>
          <a:srcRect/>
          <a:stretch>
            <a:fillRect/>
          </a:stretch>
        </p:blipFill>
        <p:spPr>
          <a:xfrm>
            <a:off x="3502660" y="1801495"/>
            <a:ext cx="5954395" cy="4723765"/>
          </a:xfrm>
          <a:prstGeom prst="rect">
            <a:avLst/>
          </a:prstGeom>
        </p:spPr>
      </p:pic>
      <p:sp>
        <p:nvSpPr>
          <p:cNvPr id="11" name="Text Placeholder 5"/>
          <p:cNvSpPr txBox="1"/>
          <p:nvPr/>
        </p:nvSpPr>
        <p:spPr>
          <a:xfrm>
            <a:off x="5803900" y="6280150"/>
            <a:ext cx="2011680" cy="499110"/>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fontAlgn="auto">
              <a:lnSpc>
                <a:spcPct val="150000"/>
              </a:lnSpc>
            </a:pPr>
            <a:r>
              <a:rPr sz="1800">
                <a:solidFill>
                  <a:srgbClr val="6E746F"/>
                </a:solidFill>
                <a:latin typeface="Arial Unicode MS" panose="020B0604020202020204" charset="-122"/>
                <a:ea typeface="Arial Unicode MS" panose="020B0604020202020204" charset="-122"/>
                <a:cs typeface="+mn-ea"/>
                <a:sym typeface="+mn-lt"/>
              </a:rPr>
              <a:t>添加团购活动</a:t>
            </a:r>
          </a:p>
        </p:txBody>
      </p:sp>
      <p:pic>
        <p:nvPicPr>
          <p:cNvPr id="12" name="图形 36"/>
          <p:cNvPicPr>
            <a:picLocks noChangeAspect="1"/>
          </p:cNvPicPr>
          <p:nvPr/>
        </p:nvPicPr>
        <p:blipFill rotWithShape="1">
          <a:blip r:embed="rId5"/>
          <a:srcRect t="17889" b="17410"/>
          <a:stretch>
            <a:fillRect/>
          </a:stretch>
        </p:blipFill>
        <p:spPr>
          <a:xfrm>
            <a:off x="-1941830" y="-1564005"/>
            <a:ext cx="3349625" cy="8423275"/>
          </a:xfrm>
          <a:prstGeom prst="rect">
            <a:avLst/>
          </a:prstGeom>
        </p:spPr>
      </p:pic>
      <p:pic>
        <p:nvPicPr>
          <p:cNvPr id="38" name="图形 37"/>
          <p:cNvPicPr>
            <a:picLocks noChangeAspect="1"/>
          </p:cNvPicPr>
          <p:nvPr/>
        </p:nvPicPr>
        <p:blipFill rotWithShape="1">
          <a:blip r:embed="rId5"/>
          <a:srcRect t="17889" b="17410"/>
          <a:stretch>
            <a:fillRect/>
          </a:stretch>
        </p:blipFill>
        <p:spPr>
          <a:xfrm>
            <a:off x="10892227" y="-1563763"/>
            <a:ext cx="3362054" cy="8423426"/>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10000">
        <p15:prstTrans prst="drape"/>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childTnLst>
                          </p:cTn>
                        </p:par>
                        <p:par>
                          <p:cTn id="19" fill="hold">
                            <p:stCondLst>
                              <p:cond delay="1500"/>
                            </p:stCondLst>
                            <p:childTnLst>
                              <p:par>
                                <p:cTn id="20" presetID="4"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06177"/>
  <p:tag name="KSO_WM_TEMPLATE_OUTLINE_ID" val="15"/>
  <p:tag name="KSO_WM_TEMPLATE_SCENE_ID" val="1"/>
  <p:tag name="KSO_WM_TEMPLATE_JOB_ID" val="2"/>
  <p:tag name="KSO_WM_TEMPLATE_TOPIC_DEFAULT"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771</Words>
  <Application>Microsoft Macintosh PowerPoint</Application>
  <PresentationFormat>宽屏</PresentationFormat>
  <Paragraphs>172</Paragraphs>
  <Slides>30</Slides>
  <Notes>21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Agency FB</vt:lpstr>
      <vt:lpstr>Arial</vt:lpstr>
      <vt:lpstr>Arial Unicode MS</vt:lpstr>
      <vt:lpstr>Roboto</vt:lpstr>
      <vt:lpstr>Wingdings</vt:lpstr>
      <vt:lpstr>等线</vt:lpstr>
      <vt:lpstr>等线 Light</vt:lpstr>
      <vt:lpstr>宋体</vt:lpstr>
      <vt:lpstr>微软雅黑</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revision>32</cp:revision>
  <dcterms:created xsi:type="dcterms:W3CDTF">2017-10-01T02:46:00Z</dcterms:created>
  <dcterms:modified xsi:type="dcterms:W3CDTF">2018-03-09T05:13:30Z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RubyTemplateID">
    <vt:lpwstr>2</vt:lpwstr>
  </property>
  <property fmtid="{D5CDD505-2E9C-101B-9397-08002B2CF9AE}" pid="3" name="KSOProductBuildVer">
    <vt:lpwstr>2052-10.1.0.7022</vt:lpwstr>
  </property>
</Properties>
</file>