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8" r:id="rId2"/>
    <p:sldId id="257" r:id="rId3"/>
    <p:sldId id="309" r:id="rId4"/>
    <p:sldId id="310" r:id="rId5"/>
    <p:sldId id="312" r:id="rId6"/>
    <p:sldId id="311" r:id="rId7"/>
    <p:sldId id="313" r:id="rId8"/>
    <p:sldId id="314" r:id="rId9"/>
    <p:sldId id="315" r:id="rId10"/>
    <p:sldId id="324" r:id="rId11"/>
    <p:sldId id="316" r:id="rId12"/>
    <p:sldId id="317" r:id="rId13"/>
    <p:sldId id="318" r:id="rId14"/>
    <p:sldId id="319" r:id="rId15"/>
    <p:sldId id="320" r:id="rId16"/>
    <p:sldId id="322" r:id="rId17"/>
    <p:sldId id="323" r:id="rId18"/>
    <p:sldId id="325" r:id="rId19"/>
    <p:sldId id="326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B0A8A8D-CFC2-4C4D-9166-9FBB5185065A}">
          <p14:sldIdLst>
            <p14:sldId id="308"/>
            <p14:sldId id="257"/>
            <p14:sldId id="309"/>
            <p14:sldId id="310"/>
            <p14:sldId id="312"/>
            <p14:sldId id="311"/>
            <p14:sldId id="313"/>
            <p14:sldId id="314"/>
            <p14:sldId id="315"/>
            <p14:sldId id="324"/>
            <p14:sldId id="316"/>
            <p14:sldId id="317"/>
            <p14:sldId id="318"/>
            <p14:sldId id="319"/>
            <p14:sldId id="320"/>
            <p14:sldId id="322"/>
            <p14:sldId id="323"/>
            <p14:sldId id="325"/>
            <p14:sldId id="32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C6C3"/>
    <a:srgbClr val="6E746F"/>
    <a:srgbClr val="B15462"/>
    <a:srgbClr val="92D050"/>
    <a:srgbClr val="E68484"/>
    <a:srgbClr val="C5A2A3"/>
    <a:srgbClr val="91CF50"/>
    <a:srgbClr val="76B0AD"/>
    <a:srgbClr val="C00000"/>
    <a:srgbClr val="E7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283" autoAdjust="0"/>
    <p:restoredTop sz="94857"/>
  </p:normalViewPr>
  <p:slideViewPr>
    <p:cSldViewPr snapToGrid="0">
      <p:cViewPr varScale="1">
        <p:scale>
          <a:sx n="72" d="100"/>
          <a:sy n="72" d="100"/>
        </p:scale>
        <p:origin x="160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microsoft.com/office/2011/relationships/chartStyle" Target="style8.xml"/><Relationship Id="rId2" Type="http://schemas.microsoft.com/office/2011/relationships/chartColorStyle" Target="colors8.xml"/><Relationship Id="rId3" Type="http://schemas.openxmlformats.org/officeDocument/2006/relationships/package" Target="../embeddings/Microsoft_Excel____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7858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76B0A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AC60A-3FF3-4573-A809-E705DB2B6D78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D8168-92DE-43CA-8652-530A5A003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08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7036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437556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220600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55590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895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D6F74-634D-4233-BDBC-8BE3983B5CC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522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12282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8104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0171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D77A-2DF0-4072-850B-02B049FF06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502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60516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77720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508000" y="-863600"/>
            <a:ext cx="635000" cy="406400"/>
          </a:xfrm>
          <a:prstGeom prst="rect">
            <a:avLst/>
          </a:prstGeom>
          <a:solidFill>
            <a:srgbClr val="79C6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352550" y="-863600"/>
            <a:ext cx="635000" cy="406400"/>
          </a:xfrm>
          <a:prstGeom prst="rect">
            <a:avLst/>
          </a:prstGeom>
          <a:solidFill>
            <a:srgbClr val="76B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197100" y="-863600"/>
            <a:ext cx="635000" cy="406400"/>
          </a:xfrm>
          <a:prstGeom prst="rect">
            <a:avLst/>
          </a:prstGeom>
          <a:solidFill>
            <a:srgbClr val="6E74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041650" y="-863600"/>
            <a:ext cx="635000" cy="406400"/>
          </a:xfrm>
          <a:prstGeom prst="rect">
            <a:avLst/>
          </a:prstGeom>
          <a:solidFill>
            <a:srgbClr val="E785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917950" y="-863600"/>
            <a:ext cx="635000" cy="406400"/>
          </a:xfrm>
          <a:prstGeom prst="rect">
            <a:avLst/>
          </a:prstGeom>
          <a:solidFill>
            <a:srgbClr val="CBDB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794250" y="-863600"/>
            <a:ext cx="635000" cy="406400"/>
          </a:xfrm>
          <a:prstGeom prst="rect">
            <a:avLst/>
          </a:prstGeom>
          <a:solidFill>
            <a:srgbClr val="7C7B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670550" y="-838200"/>
            <a:ext cx="635000" cy="406400"/>
          </a:xfrm>
          <a:prstGeom prst="rect">
            <a:avLst/>
          </a:prstGeom>
          <a:solidFill>
            <a:srgbClr val="B154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image" Target="../media/image12.png"/><Relationship Id="rId5" Type="http://schemas.openxmlformats.org/officeDocument/2006/relationships/image" Target="../media/image1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4" Type="http://schemas.openxmlformats.org/officeDocument/2006/relationships/image" Target="../media/image1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4" Type="http://schemas.openxmlformats.org/officeDocument/2006/relationships/image" Target="../media/image1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4" Type="http://schemas.openxmlformats.org/officeDocument/2006/relationships/image" Target="../media/image1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10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11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4979540" y="-1"/>
            <a:ext cx="8634860" cy="68580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8140" y="2644775"/>
            <a:ext cx="6715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网店的发货方式</a:t>
            </a:r>
          </a:p>
          <a:p>
            <a:pPr algn="ctr"/>
            <a:r>
              <a:rPr lang="en-US" altLang="zh-CN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&amp;网店</a:t>
            </a:r>
            <a:r>
              <a:rPr lang="zh-CN" altLang="en-US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快递单</a:t>
            </a:r>
            <a:r>
              <a:rPr lang="en-US" altLang="zh-CN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模板设置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9264" y="4329531"/>
            <a:ext cx="375409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电子商务网店仓储与物流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37765"/>
            <a:ext cx="12192000" cy="1809750"/>
          </a:xfrm>
          <a:prstGeom prst="rect">
            <a:avLst/>
          </a:prstGeom>
          <a:solidFill>
            <a:srgbClr val="76B0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93360" y="17325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小组评价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249045" y="1106805"/>
          <a:ext cx="9693275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655"/>
                <a:gridCol w="1938655"/>
                <a:gridCol w="1938655"/>
                <a:gridCol w="1938655"/>
                <a:gridCol w="1938655"/>
              </a:tblGrid>
              <a:tr h="4038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自我评价等级（在符合的情况下面打“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2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熟悉发货与物流的基本概念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63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理解发货中差评的影响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43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了解发货的基本流程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1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drape"/>
      </p:transition>
    </mc:Choice>
    <mc:Fallback xmlns="">
      <p:transition spd="slow" advClick="0" advTm="8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029833" y="4523073"/>
            <a:ext cx="4099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网店快递单模板设置的重要性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10226" y="2093913"/>
            <a:ext cx="963613" cy="4762500"/>
          </a:xfrm>
          <a:custGeom>
            <a:avLst/>
            <a:gdLst>
              <a:gd name="T0" fmla="*/ 607 w 607"/>
              <a:gd name="T1" fmla="*/ 622 h 3000"/>
              <a:gd name="T2" fmla="*/ 454 w 607"/>
              <a:gd name="T3" fmla="*/ 311 h 3000"/>
              <a:gd name="T4" fmla="*/ 303 w 607"/>
              <a:gd name="T5" fmla="*/ 0 h 3000"/>
              <a:gd name="T6" fmla="*/ 151 w 607"/>
              <a:gd name="T7" fmla="*/ 311 h 3000"/>
              <a:gd name="T8" fmla="*/ 0 w 607"/>
              <a:gd name="T9" fmla="*/ 622 h 3000"/>
              <a:gd name="T10" fmla="*/ 139 w 607"/>
              <a:gd name="T11" fmla="*/ 622 h 3000"/>
              <a:gd name="T12" fmla="*/ 139 w 607"/>
              <a:gd name="T13" fmla="*/ 3000 h 3000"/>
              <a:gd name="T14" fmla="*/ 480 w 607"/>
              <a:gd name="T15" fmla="*/ 3000 h 3000"/>
              <a:gd name="T16" fmla="*/ 480 w 607"/>
              <a:gd name="T17" fmla="*/ 622 h 3000"/>
              <a:gd name="T18" fmla="*/ 607 w 607"/>
              <a:gd name="T19" fmla="*/ 622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7" h="3000">
                <a:moveTo>
                  <a:pt x="607" y="622"/>
                </a:moveTo>
                <a:lnTo>
                  <a:pt x="454" y="311"/>
                </a:lnTo>
                <a:lnTo>
                  <a:pt x="303" y="0"/>
                </a:lnTo>
                <a:lnTo>
                  <a:pt x="151" y="311"/>
                </a:lnTo>
                <a:lnTo>
                  <a:pt x="0" y="622"/>
                </a:lnTo>
                <a:lnTo>
                  <a:pt x="139" y="622"/>
                </a:lnTo>
                <a:lnTo>
                  <a:pt x="139" y="3000"/>
                </a:lnTo>
                <a:lnTo>
                  <a:pt x="480" y="3000"/>
                </a:lnTo>
                <a:lnTo>
                  <a:pt x="480" y="622"/>
                </a:lnTo>
                <a:lnTo>
                  <a:pt x="607" y="622"/>
                </a:lnTo>
                <a:close/>
              </a:path>
            </a:pathLst>
          </a:custGeom>
          <a:solidFill>
            <a:srgbClr val="E785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6570663" y="3838575"/>
            <a:ext cx="1766888" cy="3017838"/>
          </a:xfrm>
          <a:custGeom>
            <a:avLst/>
            <a:gdLst>
              <a:gd name="T0" fmla="*/ 832 w 1155"/>
              <a:gd name="T1" fmla="*/ 158 h 1976"/>
              <a:gd name="T2" fmla="*/ 509 w 1155"/>
              <a:gd name="T3" fmla="*/ 0 h 1976"/>
              <a:gd name="T4" fmla="*/ 509 w 1155"/>
              <a:gd name="T5" fmla="*/ 139 h 1976"/>
              <a:gd name="T6" fmla="*/ 406 w 1155"/>
              <a:gd name="T7" fmla="*/ 139 h 1976"/>
              <a:gd name="T8" fmla="*/ 0 w 1155"/>
              <a:gd name="T9" fmla="*/ 544 h 1976"/>
              <a:gd name="T10" fmla="*/ 0 w 1155"/>
              <a:gd name="T11" fmla="*/ 1976 h 1976"/>
              <a:gd name="T12" fmla="*/ 354 w 1155"/>
              <a:gd name="T13" fmla="*/ 1976 h 1976"/>
              <a:gd name="T14" fmla="*/ 354 w 1155"/>
              <a:gd name="T15" fmla="*/ 544 h 1976"/>
              <a:gd name="T16" fmla="*/ 406 w 1155"/>
              <a:gd name="T17" fmla="*/ 492 h 1976"/>
              <a:gd name="T18" fmla="*/ 509 w 1155"/>
              <a:gd name="T19" fmla="*/ 492 h 1976"/>
              <a:gd name="T20" fmla="*/ 509 w 1155"/>
              <a:gd name="T21" fmla="*/ 630 h 1976"/>
              <a:gd name="T22" fmla="*/ 832 w 1155"/>
              <a:gd name="T23" fmla="*/ 473 h 1976"/>
              <a:gd name="T24" fmla="*/ 1155 w 1155"/>
              <a:gd name="T25" fmla="*/ 315 h 1976"/>
              <a:gd name="T26" fmla="*/ 832 w 1155"/>
              <a:gd name="T27" fmla="*/ 15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5" h="1976">
                <a:moveTo>
                  <a:pt x="832" y="158"/>
                </a:moveTo>
                <a:cubicBezTo>
                  <a:pt x="509" y="0"/>
                  <a:pt x="509" y="0"/>
                  <a:pt x="509" y="0"/>
                </a:cubicBezTo>
                <a:cubicBezTo>
                  <a:pt x="509" y="139"/>
                  <a:pt x="509" y="139"/>
                  <a:pt x="509" y="139"/>
                </a:cubicBezTo>
                <a:cubicBezTo>
                  <a:pt x="406" y="139"/>
                  <a:pt x="406" y="139"/>
                  <a:pt x="406" y="139"/>
                </a:cubicBezTo>
                <a:cubicBezTo>
                  <a:pt x="182" y="139"/>
                  <a:pt x="0" y="321"/>
                  <a:pt x="0" y="544"/>
                </a:cubicBezTo>
                <a:cubicBezTo>
                  <a:pt x="0" y="1976"/>
                  <a:pt x="0" y="1976"/>
                  <a:pt x="0" y="1976"/>
                </a:cubicBezTo>
                <a:cubicBezTo>
                  <a:pt x="354" y="1976"/>
                  <a:pt x="354" y="1976"/>
                  <a:pt x="354" y="1976"/>
                </a:cubicBezTo>
                <a:cubicBezTo>
                  <a:pt x="354" y="544"/>
                  <a:pt x="354" y="544"/>
                  <a:pt x="354" y="544"/>
                </a:cubicBezTo>
                <a:cubicBezTo>
                  <a:pt x="354" y="516"/>
                  <a:pt x="377" y="492"/>
                  <a:pt x="406" y="492"/>
                </a:cubicBezTo>
                <a:cubicBezTo>
                  <a:pt x="509" y="492"/>
                  <a:pt x="509" y="492"/>
                  <a:pt x="509" y="492"/>
                </a:cubicBezTo>
                <a:cubicBezTo>
                  <a:pt x="509" y="630"/>
                  <a:pt x="509" y="630"/>
                  <a:pt x="509" y="630"/>
                </a:cubicBezTo>
                <a:cubicBezTo>
                  <a:pt x="832" y="473"/>
                  <a:pt x="832" y="473"/>
                  <a:pt x="832" y="473"/>
                </a:cubicBezTo>
                <a:cubicBezTo>
                  <a:pt x="1155" y="315"/>
                  <a:pt x="1155" y="315"/>
                  <a:pt x="1155" y="315"/>
                </a:cubicBezTo>
                <a:lnTo>
                  <a:pt x="832" y="158"/>
                </a:lnTo>
                <a:close/>
              </a:path>
            </a:pathLst>
          </a:custGeom>
          <a:solidFill>
            <a:srgbClr val="79C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4" name="Freeform 7"/>
          <p:cNvSpPr/>
          <p:nvPr/>
        </p:nvSpPr>
        <p:spPr bwMode="auto">
          <a:xfrm>
            <a:off x="3854450" y="2910840"/>
            <a:ext cx="1774825" cy="3945890"/>
          </a:xfrm>
          <a:custGeom>
            <a:avLst/>
            <a:gdLst>
              <a:gd name="T0" fmla="*/ 755 w 1160"/>
              <a:gd name="T1" fmla="*/ 139 h 1380"/>
              <a:gd name="T2" fmla="*/ 646 w 1160"/>
              <a:gd name="T3" fmla="*/ 139 h 1380"/>
              <a:gd name="T4" fmla="*/ 646 w 1160"/>
              <a:gd name="T5" fmla="*/ 0 h 1380"/>
              <a:gd name="T6" fmla="*/ 323 w 1160"/>
              <a:gd name="T7" fmla="*/ 158 h 1380"/>
              <a:gd name="T8" fmla="*/ 0 w 1160"/>
              <a:gd name="T9" fmla="*/ 315 h 1380"/>
              <a:gd name="T10" fmla="*/ 323 w 1160"/>
              <a:gd name="T11" fmla="*/ 473 h 1380"/>
              <a:gd name="T12" fmla="*/ 646 w 1160"/>
              <a:gd name="T13" fmla="*/ 630 h 1380"/>
              <a:gd name="T14" fmla="*/ 646 w 1160"/>
              <a:gd name="T15" fmla="*/ 493 h 1380"/>
              <a:gd name="T16" fmla="*/ 755 w 1160"/>
              <a:gd name="T17" fmla="*/ 493 h 1380"/>
              <a:gd name="T18" fmla="*/ 807 w 1160"/>
              <a:gd name="T19" fmla="*/ 545 h 1380"/>
              <a:gd name="T20" fmla="*/ 807 w 1160"/>
              <a:gd name="T21" fmla="*/ 1380 h 1380"/>
              <a:gd name="T22" fmla="*/ 1160 w 1160"/>
              <a:gd name="T23" fmla="*/ 1380 h 1380"/>
              <a:gd name="T24" fmla="*/ 1160 w 1160"/>
              <a:gd name="T25" fmla="*/ 545 h 1380"/>
              <a:gd name="T26" fmla="*/ 755 w 1160"/>
              <a:gd name="T27" fmla="*/ 139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0" h="1380">
                <a:moveTo>
                  <a:pt x="755" y="139"/>
                </a:moveTo>
                <a:cubicBezTo>
                  <a:pt x="646" y="139"/>
                  <a:pt x="646" y="139"/>
                  <a:pt x="646" y="139"/>
                </a:cubicBezTo>
                <a:cubicBezTo>
                  <a:pt x="646" y="0"/>
                  <a:pt x="646" y="0"/>
                  <a:pt x="646" y="0"/>
                </a:cubicBezTo>
                <a:cubicBezTo>
                  <a:pt x="323" y="158"/>
                  <a:pt x="323" y="158"/>
                  <a:pt x="323" y="158"/>
                </a:cubicBezTo>
                <a:cubicBezTo>
                  <a:pt x="0" y="315"/>
                  <a:pt x="0" y="315"/>
                  <a:pt x="0" y="315"/>
                </a:cubicBezTo>
                <a:cubicBezTo>
                  <a:pt x="323" y="473"/>
                  <a:pt x="323" y="473"/>
                  <a:pt x="323" y="473"/>
                </a:cubicBezTo>
                <a:cubicBezTo>
                  <a:pt x="646" y="630"/>
                  <a:pt x="646" y="630"/>
                  <a:pt x="646" y="630"/>
                </a:cubicBezTo>
                <a:cubicBezTo>
                  <a:pt x="646" y="493"/>
                  <a:pt x="646" y="493"/>
                  <a:pt x="646" y="493"/>
                </a:cubicBezTo>
                <a:cubicBezTo>
                  <a:pt x="755" y="493"/>
                  <a:pt x="755" y="493"/>
                  <a:pt x="755" y="493"/>
                </a:cubicBezTo>
                <a:cubicBezTo>
                  <a:pt x="783" y="493"/>
                  <a:pt x="807" y="516"/>
                  <a:pt x="807" y="545"/>
                </a:cubicBezTo>
                <a:cubicBezTo>
                  <a:pt x="807" y="1380"/>
                  <a:pt x="807" y="1380"/>
                  <a:pt x="807" y="1380"/>
                </a:cubicBezTo>
                <a:cubicBezTo>
                  <a:pt x="1160" y="1380"/>
                  <a:pt x="1160" y="1380"/>
                  <a:pt x="1160" y="1380"/>
                </a:cubicBezTo>
                <a:cubicBezTo>
                  <a:pt x="1160" y="545"/>
                  <a:pt x="1160" y="545"/>
                  <a:pt x="1160" y="545"/>
                </a:cubicBezTo>
                <a:cubicBezTo>
                  <a:pt x="1160" y="321"/>
                  <a:pt x="978" y="139"/>
                  <a:pt x="755" y="139"/>
                </a:cubicBezTo>
                <a:close/>
              </a:path>
            </a:pathLst>
          </a:custGeom>
          <a:solidFill>
            <a:srgbClr val="B1546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38185" y="2910840"/>
            <a:ext cx="20466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79C6C3"/>
                </a:solidFill>
                <a:latin typeface="Arial Unicode MS" panose="020B0604020202020204" charset="-122"/>
                <a:ea typeface="Arial Unicode MS" panose="020B0604020202020204" charset="-122"/>
              </a:rPr>
              <a:t>发起顾客在店内单次购买商品满一定金额免运费的优惠活动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739900" y="2687955"/>
            <a:ext cx="21145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</a:rPr>
              <a:t>解决不同地区的买家购买商品时快递信息差异化的问题</a:t>
            </a:r>
          </a:p>
        </p:txBody>
      </p:sp>
      <p:sp>
        <p:nvSpPr>
          <p:cNvPr id="58" name="Title 20"/>
          <p:cNvSpPr txBox="1"/>
          <p:nvPr/>
        </p:nvSpPr>
        <p:spPr>
          <a:xfrm>
            <a:off x="3940810" y="963930"/>
            <a:ext cx="4301490" cy="1130300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ctr" defTabSz="914400" fontAlgn="auto">
              <a:lnSpc>
                <a:spcPct val="150000"/>
              </a:lnSpc>
            </a:pPr>
            <a:r>
              <a:rPr sz="24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cs"/>
              </a:rPr>
              <a:t>解决同一买家在店内购买多件商品时的快递信息合并问题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688715" y="185956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网店快递单模板设置的重要性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4134694" y="-1116"/>
            <a:ext cx="6805203" cy="6858001"/>
          </a:xfrm>
          <a:prstGeom prst="rect">
            <a:avLst/>
          </a:prstGeom>
        </p:spPr>
      </p:pic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53" grpId="0"/>
      <p:bldP spid="56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029833" y="4523073"/>
            <a:ext cx="4099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网店快递单模板设置的基本项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48660" y="1515110"/>
            <a:ext cx="4961255" cy="874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登录ECStore系统，点击“控制面板——配送设置——快递单模板”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79C6C3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688715" y="185956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网店快递单模板设置的基本项</a:t>
            </a:r>
          </a:p>
        </p:txBody>
      </p:sp>
      <p:pic>
        <p:nvPicPr>
          <p:cNvPr id="4" name="图片 3" descr="C:\Users\Jasmine\Desktop\项目四 图片\4.png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1670" y="2511425"/>
            <a:ext cx="4914265" cy="515620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4652645" y="507873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快递单模板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66827" y="-1563763"/>
            <a:ext cx="3362054" cy="8423426"/>
          </a:xfrm>
          <a:prstGeom prst="rect">
            <a:avLst/>
          </a:prstGeom>
        </p:spPr>
      </p:pic>
      <p:pic>
        <p:nvPicPr>
          <p:cNvPr id="3" name="图片 2" descr="C:\Users\Jasmine\Desktop\项目四 图片\5.png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248660" y="3196590"/>
            <a:ext cx="4914265" cy="1882140"/>
          </a:xfrm>
          <a:prstGeom prst="rect">
            <a:avLst/>
          </a:prstGeom>
        </p:spPr>
      </p:pic>
      <p:sp>
        <p:nvSpPr>
          <p:cNvPr id="6" name="Text Placeholder 5"/>
          <p:cNvSpPr txBox="1"/>
          <p:nvPr/>
        </p:nvSpPr>
        <p:spPr>
          <a:xfrm>
            <a:off x="8209915" y="1403350"/>
            <a:ext cx="3157220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点击“添加模板”</a:t>
            </a:r>
          </a:p>
        </p:txBody>
      </p:sp>
      <p:pic>
        <p:nvPicPr>
          <p:cNvPr id="7" name="图片 6" descr="C:\Users\Jasmine\Desktop\项目四 图片\6.png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8317865" y="2389505"/>
            <a:ext cx="4481830" cy="1767205"/>
          </a:xfrm>
          <a:prstGeom prst="rect">
            <a:avLst/>
          </a:prstGeom>
        </p:spPr>
      </p:pic>
      <p:sp>
        <p:nvSpPr>
          <p:cNvPr id="9" name="Text Placeholder 5"/>
          <p:cNvSpPr txBox="1"/>
          <p:nvPr/>
        </p:nvSpPr>
        <p:spPr>
          <a:xfrm>
            <a:off x="9020175" y="448945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添加模板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  <p:bldP spid="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79C6C3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688715" y="185956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网店快递单模板设置的基本项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sp>
        <p:nvSpPr>
          <p:cNvPr id="6" name="Text Placeholder 5"/>
          <p:cNvSpPr txBox="1"/>
          <p:nvPr/>
        </p:nvSpPr>
        <p:spPr>
          <a:xfrm>
            <a:off x="3411855" y="1572260"/>
            <a:ext cx="3575685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Step3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填写快递单名称</a:t>
            </a:r>
          </a:p>
        </p:txBody>
      </p:sp>
      <p:pic>
        <p:nvPicPr>
          <p:cNvPr id="7" name="图片 6" descr="C:\Users\Jasmine\Desktop\项目四 图片\7.png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11855" y="2143125"/>
            <a:ext cx="7839075" cy="704215"/>
          </a:xfrm>
          <a:prstGeom prst="rect">
            <a:avLst/>
          </a:prstGeom>
        </p:spPr>
      </p:pic>
      <p:sp>
        <p:nvSpPr>
          <p:cNvPr id="9" name="Text Placeholder 5"/>
          <p:cNvSpPr txBox="1"/>
          <p:nvPr/>
        </p:nvSpPr>
        <p:spPr>
          <a:xfrm>
            <a:off x="6325870" y="284734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添加模板</a:t>
            </a:r>
          </a:p>
        </p:txBody>
      </p:sp>
      <p:sp>
        <p:nvSpPr>
          <p:cNvPr id="10" name="Text Placeholder 5"/>
          <p:cNvSpPr txBox="1"/>
          <p:nvPr/>
        </p:nvSpPr>
        <p:spPr>
          <a:xfrm>
            <a:off x="3411855" y="3264535"/>
            <a:ext cx="3157220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Step4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选择“添加打印项”</a:t>
            </a:r>
          </a:p>
        </p:txBody>
      </p:sp>
      <p:sp>
        <p:nvSpPr>
          <p:cNvPr id="13" name="Text Placeholder 5"/>
          <p:cNvSpPr txBox="1"/>
          <p:nvPr/>
        </p:nvSpPr>
        <p:spPr>
          <a:xfrm>
            <a:off x="3984625" y="636016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添加打印项</a:t>
            </a:r>
          </a:p>
        </p:txBody>
      </p:sp>
      <p:pic>
        <p:nvPicPr>
          <p:cNvPr id="14" name="图片 13" descr="C:\Users\Jasmine\Desktop\项目四 图片\8.png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411855" y="3835400"/>
            <a:ext cx="3034030" cy="2684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424555" y="1504950"/>
            <a:ext cx="3157220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Step5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添加完成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79C6C3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688715" y="185956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网店快递单模板设置的基本项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6404610" y="529844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添加打印项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pic>
        <p:nvPicPr>
          <p:cNvPr id="3" name="图片 2" descr="C:\Users\Jasmine\Desktop\项目四 图片\9.png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78530" y="2075815"/>
            <a:ext cx="7413625" cy="3222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79C6C3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3688715" y="185956"/>
            <a:ext cx="4805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网店快递单模板设置的基本项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sp>
        <p:nvSpPr>
          <p:cNvPr id="6" name="Text Placeholder 5"/>
          <p:cNvSpPr txBox="1"/>
          <p:nvPr/>
        </p:nvSpPr>
        <p:spPr>
          <a:xfrm>
            <a:off x="3411855" y="1572260"/>
            <a:ext cx="3575685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Step6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点击“保存模板”</a:t>
            </a:r>
          </a:p>
        </p:txBody>
      </p:sp>
      <p:pic>
        <p:nvPicPr>
          <p:cNvPr id="7" name="图片 6" descr="C:\Users\Jasmine\Desktop\项目四 图片\10.png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11855" y="2183130"/>
            <a:ext cx="7839075" cy="624205"/>
          </a:xfrm>
          <a:prstGeom prst="rect">
            <a:avLst/>
          </a:prstGeom>
        </p:spPr>
      </p:pic>
      <p:sp>
        <p:nvSpPr>
          <p:cNvPr id="9" name="Text Placeholder 5"/>
          <p:cNvSpPr txBox="1"/>
          <p:nvPr/>
        </p:nvSpPr>
        <p:spPr>
          <a:xfrm>
            <a:off x="6325870" y="284734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保存模板</a:t>
            </a:r>
          </a:p>
        </p:txBody>
      </p:sp>
      <p:sp>
        <p:nvSpPr>
          <p:cNvPr id="10" name="Text Placeholder 5"/>
          <p:cNvSpPr txBox="1"/>
          <p:nvPr/>
        </p:nvSpPr>
        <p:spPr>
          <a:xfrm>
            <a:off x="3411855" y="3264535"/>
            <a:ext cx="7839075" cy="570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Step4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这样一个快递模板就设置好了，可以在快递单模板列表页看到</a:t>
            </a:r>
          </a:p>
        </p:txBody>
      </p:sp>
      <p:sp>
        <p:nvSpPr>
          <p:cNvPr id="13" name="Text Placeholder 5"/>
          <p:cNvSpPr txBox="1"/>
          <p:nvPr/>
        </p:nvSpPr>
        <p:spPr>
          <a:xfrm>
            <a:off x="6325870" y="515937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快递单模板</a:t>
            </a:r>
          </a:p>
        </p:txBody>
      </p:sp>
      <p:pic>
        <p:nvPicPr>
          <p:cNvPr id="14" name="图片 13" descr="C:\Users\Jasmine\Desktop\项目四 图片\11.png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411855" y="3835400"/>
            <a:ext cx="8037830" cy="1323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37765"/>
            <a:ext cx="12192000" cy="1809750"/>
          </a:xfrm>
          <a:prstGeom prst="rect">
            <a:avLst/>
          </a:prstGeom>
          <a:solidFill>
            <a:srgbClr val="76B0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93360" y="17325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小组评价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249045" y="1106805"/>
          <a:ext cx="9693275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655"/>
                <a:gridCol w="1938655"/>
                <a:gridCol w="1938655"/>
                <a:gridCol w="1938655"/>
                <a:gridCol w="1938655"/>
              </a:tblGrid>
              <a:tr h="4038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自我评价等级（在符合的情况下面打“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2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熟悉快递单模板设置的重要性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63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理解快递单模板设置的重要性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43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了解快递单模板设置的基本项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1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drape"/>
      </p:transition>
    </mc:Choice>
    <mc:Fallback xmlns="">
      <p:transition spd="slow" advClick="0" advTm="8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4941440" y="-1"/>
            <a:ext cx="8634860" cy="685800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42572" y="2536447"/>
            <a:ext cx="4630057" cy="1785104"/>
            <a:chOff x="1480457" y="2336799"/>
            <a:chExt cx="4630057" cy="1785104"/>
          </a:xfrm>
        </p:grpSpPr>
        <p:sp>
          <p:nvSpPr>
            <p:cNvPr id="13" name="文本框 12"/>
            <p:cNvSpPr txBox="1"/>
            <p:nvPr/>
          </p:nvSpPr>
          <p:spPr>
            <a:xfrm>
              <a:off x="1480457" y="2336799"/>
              <a:ext cx="46300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32857" y="3660238"/>
              <a:ext cx="4325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</a:rPr>
                <a:t>THANKS FOR WATCH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2142776" y="1270831"/>
            <a:ext cx="4297368" cy="3704626"/>
          </a:xfrm>
          <a:prstGeom prst="triangle">
            <a:avLst/>
          </a:prstGeom>
          <a:noFill/>
          <a:ln w="47625">
            <a:solidFill>
              <a:srgbClr val="76C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378296" y="1627352"/>
            <a:ext cx="4297368" cy="3704626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sp>
        <p:nvSpPr>
          <p:cNvPr id="2" name="等腰三角形 1"/>
          <p:cNvSpPr/>
          <p:nvPr/>
        </p:nvSpPr>
        <p:spPr>
          <a:xfrm>
            <a:off x="2168746" y="1576688"/>
            <a:ext cx="4297368" cy="3704626"/>
          </a:xfrm>
          <a:prstGeom prst="triangle">
            <a:avLst/>
          </a:prstGeom>
          <a:solidFill>
            <a:srgbClr val="6E7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805572" y="2922958"/>
            <a:ext cx="3023715" cy="1828946"/>
            <a:chOff x="1340441" y="2196763"/>
            <a:chExt cx="3023715" cy="1828946"/>
          </a:xfrm>
        </p:grpSpPr>
        <p:sp>
          <p:nvSpPr>
            <p:cNvPr id="20" name="TextBox 20"/>
            <p:cNvSpPr txBox="1"/>
            <p:nvPr/>
          </p:nvSpPr>
          <p:spPr>
            <a:xfrm>
              <a:off x="1340442" y="3410156"/>
              <a:ext cx="3023714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CONTENTS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1340441" y="2196763"/>
              <a:ext cx="3023715" cy="1113415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/>
              <a:r>
                <a:rPr lang="zh-CN" altLang="en-US" sz="6635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7114540" y="1565275"/>
            <a:ext cx="4429125" cy="6076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发货与物流</a:t>
            </a:r>
          </a:p>
        </p:txBody>
      </p:sp>
      <p:sp>
        <p:nvSpPr>
          <p:cNvPr id="5" name="矩形 4"/>
          <p:cNvSpPr/>
          <p:nvPr/>
        </p:nvSpPr>
        <p:spPr>
          <a:xfrm>
            <a:off x="7114729" y="2358192"/>
            <a:ext cx="334518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02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发货中差评的影响</a:t>
            </a:r>
          </a:p>
        </p:txBody>
      </p:sp>
      <p:sp>
        <p:nvSpPr>
          <p:cNvPr id="6" name="矩形 5"/>
          <p:cNvSpPr/>
          <p:nvPr/>
        </p:nvSpPr>
        <p:spPr>
          <a:xfrm>
            <a:off x="7114729" y="3139504"/>
            <a:ext cx="300863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03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发货的基本流程</a:t>
            </a:r>
          </a:p>
        </p:txBody>
      </p:sp>
      <p:sp>
        <p:nvSpPr>
          <p:cNvPr id="7" name="矩形 6"/>
          <p:cNvSpPr/>
          <p:nvPr/>
        </p:nvSpPr>
        <p:spPr>
          <a:xfrm>
            <a:off x="7114729" y="3880178"/>
            <a:ext cx="502793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04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网店快递单模板设置的重要性</a:t>
            </a:r>
          </a:p>
        </p:txBody>
      </p:sp>
      <p:sp>
        <p:nvSpPr>
          <p:cNvPr id="8" name="矩形 7"/>
          <p:cNvSpPr/>
          <p:nvPr/>
        </p:nvSpPr>
        <p:spPr>
          <a:xfrm>
            <a:off x="7114729" y="4641172"/>
            <a:ext cx="502793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05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网店快递单模板设置的基本项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" grpId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dirty="0">
              <a:solidFill>
                <a:srgbClr val="2F2F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5249033" y="4523073"/>
            <a:ext cx="16611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发货与物流</a:t>
            </a:r>
            <a:endParaRPr lang="zh-CN" altLang="zh-CN" sz="2400" dirty="0">
              <a:solidFill>
                <a:schemeClr val="bg2">
                  <a:lumMod val="25000"/>
                </a:schemeClr>
              </a:solidFill>
              <a:latin typeface="Arial Unicode MS" panose="020B0604020202020204" charset="-122"/>
              <a:ea typeface="Arial Unicode MS" panose="020B0604020202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054725" y="183040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9"/>
          <p:cNvSpPr txBox="1"/>
          <p:nvPr/>
        </p:nvSpPr>
        <p:spPr>
          <a:xfrm>
            <a:off x="1373505" y="4460240"/>
            <a:ext cx="3902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i="1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在顾客下单付款后，商家通过物流把商品发送给顾客的过程</a:t>
            </a:r>
            <a:endParaRPr dirty="0">
              <a:solidFill>
                <a:srgbClr val="6E746F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  <p:sp>
        <p:nvSpPr>
          <p:cNvPr id="63" name="TextBox 59"/>
          <p:cNvSpPr txBox="1"/>
          <p:nvPr/>
        </p:nvSpPr>
        <p:spPr>
          <a:xfrm>
            <a:off x="6559550" y="4460240"/>
            <a:ext cx="37896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i="1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通过运输、保管、配送等方式，实现商品由商家到顾客的全过程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98119" y="1941161"/>
            <a:ext cx="3778248" cy="2518832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385047" y="3540602"/>
              <a:ext cx="89535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发货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33565" y="1941195"/>
            <a:ext cx="3958590" cy="2519045"/>
            <a:chOff x="-48843" y="2108166"/>
            <a:chExt cx="4917852" cy="2518832"/>
          </a:xfrm>
        </p:grpSpPr>
        <p:sp>
          <p:nvSpPr>
            <p:cNvPr id="75" name="文本框 74"/>
            <p:cNvSpPr txBox="1"/>
            <p:nvPr/>
          </p:nvSpPr>
          <p:spPr>
            <a:xfrm>
              <a:off x="4559129" y="3313419"/>
              <a:ext cx="309880" cy="5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-48843" y="2108166"/>
              <a:ext cx="3778248" cy="2518832"/>
              <a:chOff x="-48843" y="2108166"/>
              <a:chExt cx="3778248" cy="2518832"/>
            </a:xfrm>
          </p:grpSpPr>
          <p:graphicFrame>
            <p:nvGraphicFramePr>
              <p:cNvPr id="47" name="图表 46"/>
              <p:cNvGraphicFramePr/>
              <p:nvPr/>
            </p:nvGraphicFramePr>
            <p:xfrm>
              <a:off x="-48843" y="2108166"/>
              <a:ext cx="3778248" cy="25188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6" name="文本框 75"/>
              <p:cNvSpPr txBox="1"/>
              <p:nvPr/>
            </p:nvSpPr>
            <p:spPr>
              <a:xfrm>
                <a:off x="840220" y="3106937"/>
                <a:ext cx="1999800" cy="521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sz="2800" b="1" dirty="0">
                    <a:solidFill>
                      <a:srgbClr val="E78585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物流</a:t>
                </a:r>
              </a:p>
            </p:txBody>
          </p:sp>
        </p:grp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074285" y="267236"/>
            <a:ext cx="19608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发货与物流</a:t>
            </a:r>
          </a:p>
        </p:txBody>
      </p:sp>
      <p:pic>
        <p:nvPicPr>
          <p:cNvPr id="37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08039" y="-1563763"/>
            <a:ext cx="3362054" cy="8423426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sp>
        <p:nvSpPr>
          <p:cNvPr id="4" name="TextBox 17"/>
          <p:cNvSpPr txBox="1"/>
          <p:nvPr/>
        </p:nvSpPr>
        <p:spPr>
          <a:xfrm>
            <a:off x="3107055" y="1033145"/>
            <a:ext cx="5490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000"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网店的发货需要借助一定的物流服务才能实现</a:t>
            </a:r>
            <a:endParaRPr altLang="zh-CN" sz="2000" i="1">
              <a:solidFill>
                <a:srgbClr val="6E746F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791833" y="4523073"/>
            <a:ext cx="25755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发货中差评的影响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8515" y="1336040"/>
            <a:ext cx="5147945" cy="372237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676265" y="148115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582160" y="254536"/>
            <a:ext cx="30276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发货中差评的影响</a:t>
            </a:r>
          </a:p>
        </p:txBody>
      </p:sp>
      <p:pic>
        <p:nvPicPr>
          <p:cNvPr id="37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08039" y="-1563763"/>
            <a:ext cx="3362054" cy="8423426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pic>
        <p:nvPicPr>
          <p:cNvPr id="3" name="图片 2" descr="man_501px_1208362_easyicon.ne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1895" y="1481455"/>
            <a:ext cx="504825" cy="868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0255" y="1624965"/>
            <a:ext cx="3277870" cy="824865"/>
          </a:xfrm>
          <a:prstGeom prst="rect">
            <a:avLst/>
          </a:prstGeom>
          <a:noFill/>
          <a:ln w="38100">
            <a:solidFill>
              <a:srgbClr val="79C6C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zh-CN" dirty="0">
                <a:solidFill>
                  <a:schemeClr val="bg1">
                    <a:lumMod val="50000"/>
                  </a:schemeClr>
                </a:solidFill>
              </a:rPr>
              <a:t>要是有顾客给我差评，那会不会对我</a:t>
            </a:r>
            <a:r>
              <a:rPr lang="zh-CN" dirty="0" smtClean="0">
                <a:solidFill>
                  <a:schemeClr val="bg1">
                    <a:lumMod val="50000"/>
                  </a:schemeClr>
                </a:solidFill>
              </a:rPr>
              <a:t>发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货</a:t>
            </a:r>
            <a:r>
              <a:rPr lang="zh-CN" dirty="0" smtClean="0">
                <a:solidFill>
                  <a:schemeClr val="bg1">
                    <a:lumMod val="50000"/>
                  </a:schemeClr>
                </a:solidFill>
              </a:rPr>
              <a:t>造成</a:t>
            </a:r>
            <a:r>
              <a:rPr lang="zh-CN" dirty="0">
                <a:solidFill>
                  <a:schemeClr val="bg1">
                    <a:lumMod val="50000"/>
                  </a:schemeClr>
                </a:solidFill>
              </a:rPr>
              <a:t>影响</a:t>
            </a:r>
          </a:p>
        </p:txBody>
      </p:sp>
      <p:pic>
        <p:nvPicPr>
          <p:cNvPr id="6" name="图片 5" descr="C:\Users\Jasmine\Desktop\PPT制作\老刘.png老刘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91895" y="3404870"/>
            <a:ext cx="504190" cy="874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040255" y="2808605"/>
            <a:ext cx="3277870" cy="2249805"/>
          </a:xfrm>
          <a:prstGeom prst="rect">
            <a:avLst/>
          </a:prstGeom>
          <a:noFill/>
          <a:ln w="38100">
            <a:solidFill>
              <a:srgbClr val="B1546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lnSpc>
                <a:spcPct val="150000"/>
              </a:lnSpc>
            </a:pPr>
            <a:r>
              <a:rPr lang="zh-CN">
                <a:solidFill>
                  <a:schemeClr val="bg1">
                    <a:lumMod val="50000"/>
                  </a:schemeClr>
                </a:solidFill>
              </a:rPr>
              <a:t>肯定有影响，发货中的差评会影响顾客的购买和选择，</a:t>
            </a:r>
            <a:r>
              <a:rPr lang="zh-CN">
                <a:solidFill>
                  <a:schemeClr val="bg1">
                    <a:lumMod val="50000"/>
                  </a:schemeClr>
                </a:solidFill>
                <a:sym typeface="+mn-lt"/>
              </a:rPr>
              <a:t>有些客户在购买前会仔细看该商品的他人评价，差评会使客户的购买可能性降低</a:t>
            </a:r>
            <a:endParaRPr lang="zh-CN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38683" y="2005319"/>
            <a:ext cx="3114634" cy="1558157"/>
            <a:chOff x="4538683" y="1691629"/>
            <a:chExt cx="3114634" cy="1558157"/>
          </a:xfrm>
        </p:grpSpPr>
        <p:sp>
          <p:nvSpPr>
            <p:cNvPr id="18" name="Freeform 92"/>
            <p:cNvSpPr/>
            <p:nvPr/>
          </p:nvSpPr>
          <p:spPr bwMode="auto">
            <a:xfrm>
              <a:off x="4611762" y="1763027"/>
              <a:ext cx="2970157" cy="1486759"/>
            </a:xfrm>
            <a:custGeom>
              <a:avLst/>
              <a:gdLst>
                <a:gd name="T0" fmla="*/ 1495 w 1495"/>
                <a:gd name="T1" fmla="*/ 0 h 748"/>
                <a:gd name="T2" fmla="*/ 747 w 1495"/>
                <a:gd name="T3" fmla="*/ 748 h 748"/>
                <a:gd name="T4" fmla="*/ 0 w 1495"/>
                <a:gd name="T5" fmla="*/ 0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5" h="748">
                  <a:moveTo>
                    <a:pt x="1495" y="0"/>
                  </a:moveTo>
                  <a:cubicBezTo>
                    <a:pt x="1495" y="413"/>
                    <a:pt x="1160" y="748"/>
                    <a:pt x="747" y="748"/>
                  </a:cubicBezTo>
                  <a:cubicBezTo>
                    <a:pt x="334" y="748"/>
                    <a:pt x="0" y="413"/>
                    <a:pt x="0" y="0"/>
                  </a:cubicBezTo>
                </a:path>
              </a:pathLst>
            </a:custGeom>
            <a:noFill/>
            <a:ln w="30163" cap="flat">
              <a:solidFill>
                <a:schemeClr val="tx1">
                  <a:lumMod val="10000"/>
                  <a:lumOff val="9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auto">
                <a:lnSpc>
                  <a:spcPct val="150000"/>
                </a:lnSpc>
              </a:pPr>
              <a:endParaRPr lang="en-US" sz="2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8" name="Oval 102"/>
            <p:cNvSpPr>
              <a:spLocks noChangeArrowheads="1"/>
            </p:cNvSpPr>
            <p:nvPr/>
          </p:nvSpPr>
          <p:spPr bwMode="auto">
            <a:xfrm>
              <a:off x="4538683" y="1691629"/>
              <a:ext cx="145316" cy="145316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auto">
                <a:lnSpc>
                  <a:spcPct val="150000"/>
                </a:lnSpc>
              </a:pPr>
              <a:endParaRPr lang="en-US" sz="2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48" name="Oval 101"/>
            <p:cNvSpPr>
              <a:spLocks noChangeArrowheads="1"/>
            </p:cNvSpPr>
            <p:nvPr/>
          </p:nvSpPr>
          <p:spPr bwMode="auto">
            <a:xfrm>
              <a:off x="7510521" y="1691629"/>
              <a:ext cx="142796" cy="145316"/>
            </a:xfrm>
            <a:prstGeom prst="ellipse">
              <a:avLst/>
            </a:prstGeom>
            <a:solidFill>
              <a:schemeClr val="accent6"/>
            </a:solidFill>
            <a:ln w="2857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auto">
                <a:lnSpc>
                  <a:spcPct val="150000"/>
                </a:lnSpc>
              </a:pPr>
              <a:endParaRPr lang="en-US" sz="2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898193" y="878910"/>
            <a:ext cx="2395613" cy="2398134"/>
            <a:chOff x="4898193" y="533070"/>
            <a:chExt cx="2395613" cy="2398134"/>
          </a:xfrm>
        </p:grpSpPr>
        <p:sp>
          <p:nvSpPr>
            <p:cNvPr id="16" name="Oval 90"/>
            <p:cNvSpPr>
              <a:spLocks noChangeArrowheads="1"/>
            </p:cNvSpPr>
            <p:nvPr/>
          </p:nvSpPr>
          <p:spPr bwMode="auto">
            <a:xfrm>
              <a:off x="4898193" y="533070"/>
              <a:ext cx="2395613" cy="23981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91"/>
            <p:cNvSpPr/>
            <p:nvPr/>
          </p:nvSpPr>
          <p:spPr bwMode="auto">
            <a:xfrm>
              <a:off x="4898193" y="1703158"/>
              <a:ext cx="2395613" cy="1228046"/>
            </a:xfrm>
            <a:custGeom>
              <a:avLst/>
              <a:gdLst>
                <a:gd name="T0" fmla="*/ 603 w 1206"/>
                <a:gd name="T1" fmla="*/ 590 h 618"/>
                <a:gd name="T2" fmla="*/ 0 w 1206"/>
                <a:gd name="T3" fmla="*/ 0 h 618"/>
                <a:gd name="T4" fmla="*/ 0 w 1206"/>
                <a:gd name="T5" fmla="*/ 14 h 618"/>
                <a:gd name="T6" fmla="*/ 603 w 1206"/>
                <a:gd name="T7" fmla="*/ 618 h 618"/>
                <a:gd name="T8" fmla="*/ 1206 w 1206"/>
                <a:gd name="T9" fmla="*/ 14 h 618"/>
                <a:gd name="T10" fmla="*/ 1206 w 1206"/>
                <a:gd name="T11" fmla="*/ 0 h 618"/>
                <a:gd name="T12" fmla="*/ 603 w 1206"/>
                <a:gd name="T13" fmla="*/ 59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6" h="618">
                  <a:moveTo>
                    <a:pt x="603" y="590"/>
                  </a:moveTo>
                  <a:cubicBezTo>
                    <a:pt x="275" y="590"/>
                    <a:pt x="8" y="327"/>
                    <a:pt x="0" y="0"/>
                  </a:cubicBezTo>
                  <a:cubicBezTo>
                    <a:pt x="0" y="5"/>
                    <a:pt x="0" y="10"/>
                    <a:pt x="0" y="14"/>
                  </a:cubicBezTo>
                  <a:cubicBezTo>
                    <a:pt x="0" y="348"/>
                    <a:pt x="270" y="618"/>
                    <a:pt x="603" y="618"/>
                  </a:cubicBezTo>
                  <a:cubicBezTo>
                    <a:pt x="936" y="618"/>
                    <a:pt x="1206" y="348"/>
                    <a:pt x="1206" y="14"/>
                  </a:cubicBezTo>
                  <a:cubicBezTo>
                    <a:pt x="1206" y="10"/>
                    <a:pt x="1206" y="5"/>
                    <a:pt x="1206" y="0"/>
                  </a:cubicBezTo>
                  <a:cubicBezTo>
                    <a:pt x="1199" y="327"/>
                    <a:pt x="932" y="590"/>
                    <a:pt x="603" y="590"/>
                  </a:cubicBezTo>
                  <a:close/>
                </a:path>
              </a:pathLst>
            </a:cu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6" name="Freeform 110"/>
          <p:cNvSpPr/>
          <p:nvPr/>
        </p:nvSpPr>
        <p:spPr bwMode="auto">
          <a:xfrm>
            <a:off x="3225800" y="3062849"/>
            <a:ext cx="854256" cy="855936"/>
          </a:xfrm>
          <a:custGeom>
            <a:avLst/>
            <a:gdLst>
              <a:gd name="T0" fmla="*/ 121 w 430"/>
              <a:gd name="T1" fmla="*/ 379 h 431"/>
              <a:gd name="T2" fmla="*/ 378 w 430"/>
              <a:gd name="T3" fmla="*/ 310 h 431"/>
              <a:gd name="T4" fmla="*/ 309 w 430"/>
              <a:gd name="T5" fmla="*/ 52 h 431"/>
              <a:gd name="T6" fmla="*/ 52 w 430"/>
              <a:gd name="T7" fmla="*/ 121 h 431"/>
              <a:gd name="T8" fmla="*/ 121 w 430"/>
              <a:gd name="T9" fmla="*/ 379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0" h="431">
                <a:moveTo>
                  <a:pt x="121" y="379"/>
                </a:moveTo>
                <a:cubicBezTo>
                  <a:pt x="211" y="431"/>
                  <a:pt x="326" y="400"/>
                  <a:pt x="378" y="310"/>
                </a:cubicBezTo>
                <a:cubicBezTo>
                  <a:pt x="430" y="220"/>
                  <a:pt x="400" y="105"/>
                  <a:pt x="309" y="52"/>
                </a:cubicBezTo>
                <a:cubicBezTo>
                  <a:pt x="219" y="0"/>
                  <a:pt x="104" y="31"/>
                  <a:pt x="52" y="121"/>
                </a:cubicBezTo>
                <a:cubicBezTo>
                  <a:pt x="0" y="212"/>
                  <a:pt x="31" y="327"/>
                  <a:pt x="121" y="379"/>
                </a:cubicBezTo>
                <a:close/>
              </a:path>
            </a:pathLst>
          </a:custGeom>
          <a:solidFill>
            <a:srgbClr val="76B0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7" name="Freeform 111"/>
          <p:cNvSpPr/>
          <p:nvPr/>
        </p:nvSpPr>
        <p:spPr bwMode="auto">
          <a:xfrm>
            <a:off x="3970860" y="4058222"/>
            <a:ext cx="1244845" cy="1245686"/>
          </a:xfrm>
          <a:custGeom>
            <a:avLst/>
            <a:gdLst>
              <a:gd name="T0" fmla="*/ 451 w 627"/>
              <a:gd name="T1" fmla="*/ 551 h 627"/>
              <a:gd name="T2" fmla="*/ 76 w 627"/>
              <a:gd name="T3" fmla="*/ 451 h 627"/>
              <a:gd name="T4" fmla="*/ 177 w 627"/>
              <a:gd name="T5" fmla="*/ 76 h 627"/>
              <a:gd name="T6" fmla="*/ 551 w 627"/>
              <a:gd name="T7" fmla="*/ 176 h 627"/>
              <a:gd name="T8" fmla="*/ 451 w 627"/>
              <a:gd name="T9" fmla="*/ 551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7" h="627">
                <a:moveTo>
                  <a:pt x="451" y="551"/>
                </a:moveTo>
                <a:cubicBezTo>
                  <a:pt x="320" y="627"/>
                  <a:pt x="152" y="582"/>
                  <a:pt x="76" y="451"/>
                </a:cubicBezTo>
                <a:cubicBezTo>
                  <a:pt x="0" y="320"/>
                  <a:pt x="45" y="152"/>
                  <a:pt x="177" y="76"/>
                </a:cubicBezTo>
                <a:cubicBezTo>
                  <a:pt x="308" y="0"/>
                  <a:pt x="476" y="45"/>
                  <a:pt x="551" y="176"/>
                </a:cubicBezTo>
                <a:cubicBezTo>
                  <a:pt x="627" y="308"/>
                  <a:pt x="582" y="476"/>
                  <a:pt x="451" y="55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8" name="Freeform 112"/>
          <p:cNvSpPr/>
          <p:nvPr/>
        </p:nvSpPr>
        <p:spPr bwMode="auto">
          <a:xfrm>
            <a:off x="5474418" y="4461410"/>
            <a:ext cx="1244845" cy="1245686"/>
          </a:xfrm>
          <a:custGeom>
            <a:avLst/>
            <a:gdLst>
              <a:gd name="T0" fmla="*/ 450 w 627"/>
              <a:gd name="T1" fmla="*/ 551 h 627"/>
              <a:gd name="T2" fmla="*/ 75 w 627"/>
              <a:gd name="T3" fmla="*/ 451 h 627"/>
              <a:gd name="T4" fmla="*/ 176 w 627"/>
              <a:gd name="T5" fmla="*/ 76 h 627"/>
              <a:gd name="T6" fmla="*/ 551 w 627"/>
              <a:gd name="T7" fmla="*/ 176 h 627"/>
              <a:gd name="T8" fmla="*/ 450 w 627"/>
              <a:gd name="T9" fmla="*/ 551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7" h="627">
                <a:moveTo>
                  <a:pt x="450" y="551"/>
                </a:moveTo>
                <a:cubicBezTo>
                  <a:pt x="319" y="627"/>
                  <a:pt x="151" y="582"/>
                  <a:pt x="75" y="451"/>
                </a:cubicBezTo>
                <a:cubicBezTo>
                  <a:pt x="0" y="319"/>
                  <a:pt x="45" y="151"/>
                  <a:pt x="176" y="76"/>
                </a:cubicBezTo>
                <a:cubicBezTo>
                  <a:pt x="307" y="0"/>
                  <a:pt x="475" y="45"/>
                  <a:pt x="551" y="176"/>
                </a:cubicBezTo>
                <a:cubicBezTo>
                  <a:pt x="627" y="307"/>
                  <a:pt x="582" y="475"/>
                  <a:pt x="450" y="5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9" name="Freeform 113"/>
          <p:cNvSpPr/>
          <p:nvPr/>
        </p:nvSpPr>
        <p:spPr bwMode="auto">
          <a:xfrm>
            <a:off x="6975455" y="4058222"/>
            <a:ext cx="1245685" cy="1245686"/>
          </a:xfrm>
          <a:custGeom>
            <a:avLst/>
            <a:gdLst>
              <a:gd name="T0" fmla="*/ 451 w 627"/>
              <a:gd name="T1" fmla="*/ 551 h 627"/>
              <a:gd name="T2" fmla="*/ 76 w 627"/>
              <a:gd name="T3" fmla="*/ 451 h 627"/>
              <a:gd name="T4" fmla="*/ 176 w 627"/>
              <a:gd name="T5" fmla="*/ 76 h 627"/>
              <a:gd name="T6" fmla="*/ 551 w 627"/>
              <a:gd name="T7" fmla="*/ 176 h 627"/>
              <a:gd name="T8" fmla="*/ 451 w 627"/>
              <a:gd name="T9" fmla="*/ 551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7" h="627">
                <a:moveTo>
                  <a:pt x="451" y="551"/>
                </a:moveTo>
                <a:cubicBezTo>
                  <a:pt x="320" y="627"/>
                  <a:pt x="152" y="582"/>
                  <a:pt x="76" y="451"/>
                </a:cubicBezTo>
                <a:cubicBezTo>
                  <a:pt x="0" y="320"/>
                  <a:pt x="45" y="152"/>
                  <a:pt x="176" y="76"/>
                </a:cubicBezTo>
                <a:cubicBezTo>
                  <a:pt x="308" y="0"/>
                  <a:pt x="475" y="45"/>
                  <a:pt x="551" y="176"/>
                </a:cubicBezTo>
                <a:cubicBezTo>
                  <a:pt x="627" y="308"/>
                  <a:pt x="582" y="476"/>
                  <a:pt x="451" y="55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40" name="Freeform 114"/>
          <p:cNvSpPr/>
          <p:nvPr/>
        </p:nvSpPr>
        <p:spPr bwMode="auto">
          <a:xfrm>
            <a:off x="8111944" y="3062849"/>
            <a:ext cx="854256" cy="855936"/>
          </a:xfrm>
          <a:custGeom>
            <a:avLst/>
            <a:gdLst>
              <a:gd name="T0" fmla="*/ 309 w 430"/>
              <a:gd name="T1" fmla="*/ 379 h 431"/>
              <a:gd name="T2" fmla="*/ 52 w 430"/>
              <a:gd name="T3" fmla="*/ 310 h 431"/>
              <a:gd name="T4" fmla="*/ 121 w 430"/>
              <a:gd name="T5" fmla="*/ 52 h 431"/>
              <a:gd name="T6" fmla="*/ 378 w 430"/>
              <a:gd name="T7" fmla="*/ 121 h 431"/>
              <a:gd name="T8" fmla="*/ 309 w 430"/>
              <a:gd name="T9" fmla="*/ 379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0" h="431">
                <a:moveTo>
                  <a:pt x="309" y="379"/>
                </a:moveTo>
                <a:cubicBezTo>
                  <a:pt x="219" y="431"/>
                  <a:pt x="104" y="400"/>
                  <a:pt x="52" y="310"/>
                </a:cubicBezTo>
                <a:cubicBezTo>
                  <a:pt x="0" y="220"/>
                  <a:pt x="31" y="105"/>
                  <a:pt x="121" y="52"/>
                </a:cubicBezTo>
                <a:cubicBezTo>
                  <a:pt x="211" y="0"/>
                  <a:pt x="326" y="31"/>
                  <a:pt x="378" y="121"/>
                </a:cubicBezTo>
                <a:cubicBezTo>
                  <a:pt x="430" y="212"/>
                  <a:pt x="400" y="327"/>
                  <a:pt x="309" y="379"/>
                </a:cubicBezTo>
                <a:close/>
              </a:path>
            </a:pathLst>
          </a:custGeom>
          <a:solidFill>
            <a:srgbClr val="B154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4113772" y="2872067"/>
            <a:ext cx="607308" cy="35160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>
            <a:off x="4951796" y="3452208"/>
            <a:ext cx="351374" cy="6095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6096000" y="3665112"/>
            <a:ext cx="840" cy="703061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6890596" y="3452208"/>
            <a:ext cx="349608" cy="60956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470180" y="2872067"/>
            <a:ext cx="608047" cy="35160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206"/>
          <p:cNvSpPr>
            <a:spLocks noEditPoints="1"/>
          </p:cNvSpPr>
          <p:nvPr/>
        </p:nvSpPr>
        <p:spPr bwMode="auto">
          <a:xfrm>
            <a:off x="5630625" y="1601434"/>
            <a:ext cx="930748" cy="834650"/>
          </a:xfrm>
          <a:custGeom>
            <a:avLst/>
            <a:gdLst>
              <a:gd name="T0" fmla="*/ 194 w 3394"/>
              <a:gd name="T1" fmla="*/ 2074 h 3044"/>
              <a:gd name="T2" fmla="*/ 235 w 3394"/>
              <a:gd name="T3" fmla="*/ 2172 h 3044"/>
              <a:gd name="T4" fmla="*/ 314 w 3394"/>
              <a:gd name="T5" fmla="*/ 2239 h 3044"/>
              <a:gd name="T6" fmla="*/ 418 w 3394"/>
              <a:gd name="T7" fmla="*/ 2265 h 3044"/>
              <a:gd name="T8" fmla="*/ 3048 w 3394"/>
              <a:gd name="T9" fmla="*/ 2254 h 3044"/>
              <a:gd name="T10" fmla="*/ 3136 w 3394"/>
              <a:gd name="T11" fmla="*/ 2198 h 3044"/>
              <a:gd name="T12" fmla="*/ 3192 w 3394"/>
              <a:gd name="T13" fmla="*/ 2109 h 3044"/>
              <a:gd name="T14" fmla="*/ 3203 w 3394"/>
              <a:gd name="T15" fmla="*/ 1961 h 3044"/>
              <a:gd name="T16" fmla="*/ 381 w 3394"/>
              <a:gd name="T17" fmla="*/ 194 h 3044"/>
              <a:gd name="T18" fmla="*/ 283 w 3394"/>
              <a:gd name="T19" fmla="*/ 235 h 3044"/>
              <a:gd name="T20" fmla="*/ 215 w 3394"/>
              <a:gd name="T21" fmla="*/ 314 h 3044"/>
              <a:gd name="T22" fmla="*/ 191 w 3394"/>
              <a:gd name="T23" fmla="*/ 419 h 3044"/>
              <a:gd name="T24" fmla="*/ 3204 w 3394"/>
              <a:gd name="T25" fmla="*/ 419 h 3044"/>
              <a:gd name="T26" fmla="*/ 3178 w 3394"/>
              <a:gd name="T27" fmla="*/ 314 h 3044"/>
              <a:gd name="T28" fmla="*/ 3110 w 3394"/>
              <a:gd name="T29" fmla="*/ 235 h 3044"/>
              <a:gd name="T30" fmla="*/ 3013 w 3394"/>
              <a:gd name="T31" fmla="*/ 194 h 3044"/>
              <a:gd name="T32" fmla="*/ 418 w 3394"/>
              <a:gd name="T33" fmla="*/ 0 h 3044"/>
              <a:gd name="T34" fmla="*/ 3079 w 3394"/>
              <a:gd name="T35" fmla="*/ 14 h 3044"/>
              <a:gd name="T36" fmla="*/ 3215 w 3394"/>
              <a:gd name="T37" fmla="*/ 75 h 3044"/>
              <a:gd name="T38" fmla="*/ 3319 w 3394"/>
              <a:gd name="T39" fmla="*/ 179 h 3044"/>
              <a:gd name="T40" fmla="*/ 3380 w 3394"/>
              <a:gd name="T41" fmla="*/ 316 h 3044"/>
              <a:gd name="T42" fmla="*/ 3394 w 3394"/>
              <a:gd name="T43" fmla="*/ 2037 h 3044"/>
              <a:gd name="T44" fmla="*/ 3365 w 3394"/>
              <a:gd name="T45" fmla="*/ 2188 h 3044"/>
              <a:gd name="T46" fmla="*/ 3288 w 3394"/>
              <a:gd name="T47" fmla="*/ 2314 h 3044"/>
              <a:gd name="T48" fmla="*/ 3171 w 3394"/>
              <a:gd name="T49" fmla="*/ 2406 h 3044"/>
              <a:gd name="T50" fmla="*/ 3027 w 3394"/>
              <a:gd name="T51" fmla="*/ 2451 h 3044"/>
              <a:gd name="T52" fmla="*/ 1792 w 3394"/>
              <a:gd name="T53" fmla="*/ 2853 h 3044"/>
              <a:gd name="T54" fmla="*/ 2423 w 3394"/>
              <a:gd name="T55" fmla="*/ 2864 h 3044"/>
              <a:gd name="T56" fmla="*/ 2468 w 3394"/>
              <a:gd name="T57" fmla="*/ 2907 h 3044"/>
              <a:gd name="T58" fmla="*/ 2475 w 3394"/>
              <a:gd name="T59" fmla="*/ 2971 h 3044"/>
              <a:gd name="T60" fmla="*/ 2442 w 3394"/>
              <a:gd name="T61" fmla="*/ 3023 h 3044"/>
              <a:gd name="T62" fmla="*/ 2382 w 3394"/>
              <a:gd name="T63" fmla="*/ 3044 h 3044"/>
              <a:gd name="T64" fmla="*/ 970 w 3394"/>
              <a:gd name="T65" fmla="*/ 3034 h 3044"/>
              <a:gd name="T66" fmla="*/ 926 w 3394"/>
              <a:gd name="T67" fmla="*/ 2990 h 3044"/>
              <a:gd name="T68" fmla="*/ 919 w 3394"/>
              <a:gd name="T69" fmla="*/ 2926 h 3044"/>
              <a:gd name="T70" fmla="*/ 952 w 3394"/>
              <a:gd name="T71" fmla="*/ 2875 h 3044"/>
              <a:gd name="T72" fmla="*/ 1012 w 3394"/>
              <a:gd name="T73" fmla="*/ 2853 h 3044"/>
              <a:gd name="T74" fmla="*/ 418 w 3394"/>
              <a:gd name="T75" fmla="*/ 2455 h 3044"/>
              <a:gd name="T76" fmla="*/ 267 w 3394"/>
              <a:gd name="T77" fmla="*/ 2427 h 3044"/>
              <a:gd name="T78" fmla="*/ 140 w 3394"/>
              <a:gd name="T79" fmla="*/ 2349 h 3044"/>
              <a:gd name="T80" fmla="*/ 49 w 3394"/>
              <a:gd name="T81" fmla="*/ 2233 h 3044"/>
              <a:gd name="T82" fmla="*/ 3 w 3394"/>
              <a:gd name="T83" fmla="*/ 2089 h 3044"/>
              <a:gd name="T84" fmla="*/ 3 w 3394"/>
              <a:gd name="T85" fmla="*/ 366 h 3044"/>
              <a:gd name="T86" fmla="*/ 49 w 3394"/>
              <a:gd name="T87" fmla="*/ 222 h 3044"/>
              <a:gd name="T88" fmla="*/ 141 w 3394"/>
              <a:gd name="T89" fmla="*/ 106 h 3044"/>
              <a:gd name="T90" fmla="*/ 268 w 3394"/>
              <a:gd name="T91" fmla="*/ 29 h 3044"/>
              <a:gd name="T92" fmla="*/ 418 w 3394"/>
              <a:gd name="T93" fmla="*/ 0 h 3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394" h="3044">
                <a:moveTo>
                  <a:pt x="191" y="1961"/>
                </a:moveTo>
                <a:lnTo>
                  <a:pt x="191" y="2037"/>
                </a:lnTo>
                <a:lnTo>
                  <a:pt x="194" y="2074"/>
                </a:lnTo>
                <a:lnTo>
                  <a:pt x="202" y="2109"/>
                </a:lnTo>
                <a:lnTo>
                  <a:pt x="216" y="2142"/>
                </a:lnTo>
                <a:lnTo>
                  <a:pt x="235" y="2172"/>
                </a:lnTo>
                <a:lnTo>
                  <a:pt x="258" y="2198"/>
                </a:lnTo>
                <a:lnTo>
                  <a:pt x="284" y="2221"/>
                </a:lnTo>
                <a:lnTo>
                  <a:pt x="314" y="2239"/>
                </a:lnTo>
                <a:lnTo>
                  <a:pt x="346" y="2254"/>
                </a:lnTo>
                <a:lnTo>
                  <a:pt x="381" y="2262"/>
                </a:lnTo>
                <a:lnTo>
                  <a:pt x="418" y="2265"/>
                </a:lnTo>
                <a:lnTo>
                  <a:pt x="2976" y="2265"/>
                </a:lnTo>
                <a:lnTo>
                  <a:pt x="3013" y="2262"/>
                </a:lnTo>
                <a:lnTo>
                  <a:pt x="3048" y="2254"/>
                </a:lnTo>
                <a:lnTo>
                  <a:pt x="3080" y="2239"/>
                </a:lnTo>
                <a:lnTo>
                  <a:pt x="3109" y="2221"/>
                </a:lnTo>
                <a:lnTo>
                  <a:pt x="3136" y="2198"/>
                </a:lnTo>
                <a:lnTo>
                  <a:pt x="3159" y="2172"/>
                </a:lnTo>
                <a:lnTo>
                  <a:pt x="3177" y="2142"/>
                </a:lnTo>
                <a:lnTo>
                  <a:pt x="3192" y="2109"/>
                </a:lnTo>
                <a:lnTo>
                  <a:pt x="3200" y="2074"/>
                </a:lnTo>
                <a:lnTo>
                  <a:pt x="3203" y="2037"/>
                </a:lnTo>
                <a:lnTo>
                  <a:pt x="3203" y="1961"/>
                </a:lnTo>
                <a:lnTo>
                  <a:pt x="191" y="1961"/>
                </a:lnTo>
                <a:close/>
                <a:moveTo>
                  <a:pt x="418" y="190"/>
                </a:moveTo>
                <a:lnTo>
                  <a:pt x="381" y="194"/>
                </a:lnTo>
                <a:lnTo>
                  <a:pt x="346" y="202"/>
                </a:lnTo>
                <a:lnTo>
                  <a:pt x="313" y="216"/>
                </a:lnTo>
                <a:lnTo>
                  <a:pt x="283" y="235"/>
                </a:lnTo>
                <a:lnTo>
                  <a:pt x="258" y="257"/>
                </a:lnTo>
                <a:lnTo>
                  <a:pt x="234" y="284"/>
                </a:lnTo>
                <a:lnTo>
                  <a:pt x="215" y="314"/>
                </a:lnTo>
                <a:lnTo>
                  <a:pt x="202" y="347"/>
                </a:lnTo>
                <a:lnTo>
                  <a:pt x="194" y="382"/>
                </a:lnTo>
                <a:lnTo>
                  <a:pt x="191" y="419"/>
                </a:lnTo>
                <a:lnTo>
                  <a:pt x="191" y="1771"/>
                </a:lnTo>
                <a:lnTo>
                  <a:pt x="3204" y="1771"/>
                </a:lnTo>
                <a:lnTo>
                  <a:pt x="3204" y="419"/>
                </a:lnTo>
                <a:lnTo>
                  <a:pt x="3201" y="382"/>
                </a:lnTo>
                <a:lnTo>
                  <a:pt x="3193" y="347"/>
                </a:lnTo>
                <a:lnTo>
                  <a:pt x="3178" y="314"/>
                </a:lnTo>
                <a:lnTo>
                  <a:pt x="3160" y="284"/>
                </a:lnTo>
                <a:lnTo>
                  <a:pt x="3137" y="257"/>
                </a:lnTo>
                <a:lnTo>
                  <a:pt x="3110" y="235"/>
                </a:lnTo>
                <a:lnTo>
                  <a:pt x="3081" y="216"/>
                </a:lnTo>
                <a:lnTo>
                  <a:pt x="3048" y="202"/>
                </a:lnTo>
                <a:lnTo>
                  <a:pt x="3013" y="194"/>
                </a:lnTo>
                <a:lnTo>
                  <a:pt x="2976" y="190"/>
                </a:lnTo>
                <a:lnTo>
                  <a:pt x="418" y="190"/>
                </a:lnTo>
                <a:close/>
                <a:moveTo>
                  <a:pt x="418" y="0"/>
                </a:moveTo>
                <a:lnTo>
                  <a:pt x="2976" y="0"/>
                </a:lnTo>
                <a:lnTo>
                  <a:pt x="3028" y="3"/>
                </a:lnTo>
                <a:lnTo>
                  <a:pt x="3079" y="14"/>
                </a:lnTo>
                <a:lnTo>
                  <a:pt x="3126" y="29"/>
                </a:lnTo>
                <a:lnTo>
                  <a:pt x="3172" y="50"/>
                </a:lnTo>
                <a:lnTo>
                  <a:pt x="3215" y="75"/>
                </a:lnTo>
                <a:lnTo>
                  <a:pt x="3253" y="106"/>
                </a:lnTo>
                <a:lnTo>
                  <a:pt x="3288" y="141"/>
                </a:lnTo>
                <a:lnTo>
                  <a:pt x="3319" y="179"/>
                </a:lnTo>
                <a:lnTo>
                  <a:pt x="3344" y="222"/>
                </a:lnTo>
                <a:lnTo>
                  <a:pt x="3366" y="268"/>
                </a:lnTo>
                <a:lnTo>
                  <a:pt x="3380" y="316"/>
                </a:lnTo>
                <a:lnTo>
                  <a:pt x="3391" y="366"/>
                </a:lnTo>
                <a:lnTo>
                  <a:pt x="3394" y="419"/>
                </a:lnTo>
                <a:lnTo>
                  <a:pt x="3394" y="2037"/>
                </a:lnTo>
                <a:lnTo>
                  <a:pt x="3391" y="2089"/>
                </a:lnTo>
                <a:lnTo>
                  <a:pt x="3380" y="2140"/>
                </a:lnTo>
                <a:lnTo>
                  <a:pt x="3365" y="2188"/>
                </a:lnTo>
                <a:lnTo>
                  <a:pt x="3344" y="2233"/>
                </a:lnTo>
                <a:lnTo>
                  <a:pt x="3319" y="2275"/>
                </a:lnTo>
                <a:lnTo>
                  <a:pt x="3288" y="2314"/>
                </a:lnTo>
                <a:lnTo>
                  <a:pt x="3253" y="2349"/>
                </a:lnTo>
                <a:lnTo>
                  <a:pt x="3214" y="2380"/>
                </a:lnTo>
                <a:lnTo>
                  <a:pt x="3171" y="2406"/>
                </a:lnTo>
                <a:lnTo>
                  <a:pt x="3126" y="2427"/>
                </a:lnTo>
                <a:lnTo>
                  <a:pt x="3078" y="2442"/>
                </a:lnTo>
                <a:lnTo>
                  <a:pt x="3027" y="2451"/>
                </a:lnTo>
                <a:lnTo>
                  <a:pt x="2976" y="2455"/>
                </a:lnTo>
                <a:lnTo>
                  <a:pt x="1792" y="2455"/>
                </a:lnTo>
                <a:lnTo>
                  <a:pt x="1792" y="2853"/>
                </a:lnTo>
                <a:lnTo>
                  <a:pt x="2382" y="2853"/>
                </a:lnTo>
                <a:lnTo>
                  <a:pt x="2404" y="2857"/>
                </a:lnTo>
                <a:lnTo>
                  <a:pt x="2423" y="2864"/>
                </a:lnTo>
                <a:lnTo>
                  <a:pt x="2442" y="2875"/>
                </a:lnTo>
                <a:lnTo>
                  <a:pt x="2456" y="2889"/>
                </a:lnTo>
                <a:lnTo>
                  <a:pt x="2468" y="2907"/>
                </a:lnTo>
                <a:lnTo>
                  <a:pt x="2475" y="2926"/>
                </a:lnTo>
                <a:lnTo>
                  <a:pt x="2477" y="2949"/>
                </a:lnTo>
                <a:lnTo>
                  <a:pt x="2475" y="2971"/>
                </a:lnTo>
                <a:lnTo>
                  <a:pt x="2468" y="2990"/>
                </a:lnTo>
                <a:lnTo>
                  <a:pt x="2456" y="3009"/>
                </a:lnTo>
                <a:lnTo>
                  <a:pt x="2442" y="3023"/>
                </a:lnTo>
                <a:lnTo>
                  <a:pt x="2423" y="3034"/>
                </a:lnTo>
                <a:lnTo>
                  <a:pt x="2404" y="3042"/>
                </a:lnTo>
                <a:lnTo>
                  <a:pt x="2382" y="3044"/>
                </a:lnTo>
                <a:lnTo>
                  <a:pt x="1012" y="3044"/>
                </a:lnTo>
                <a:lnTo>
                  <a:pt x="990" y="3042"/>
                </a:lnTo>
                <a:lnTo>
                  <a:pt x="970" y="3034"/>
                </a:lnTo>
                <a:lnTo>
                  <a:pt x="952" y="3023"/>
                </a:lnTo>
                <a:lnTo>
                  <a:pt x="938" y="3009"/>
                </a:lnTo>
                <a:lnTo>
                  <a:pt x="926" y="2990"/>
                </a:lnTo>
                <a:lnTo>
                  <a:pt x="919" y="2971"/>
                </a:lnTo>
                <a:lnTo>
                  <a:pt x="917" y="2949"/>
                </a:lnTo>
                <a:lnTo>
                  <a:pt x="919" y="2926"/>
                </a:lnTo>
                <a:lnTo>
                  <a:pt x="926" y="2907"/>
                </a:lnTo>
                <a:lnTo>
                  <a:pt x="938" y="2889"/>
                </a:lnTo>
                <a:lnTo>
                  <a:pt x="952" y="2875"/>
                </a:lnTo>
                <a:lnTo>
                  <a:pt x="970" y="2864"/>
                </a:lnTo>
                <a:lnTo>
                  <a:pt x="990" y="2857"/>
                </a:lnTo>
                <a:lnTo>
                  <a:pt x="1012" y="2853"/>
                </a:lnTo>
                <a:lnTo>
                  <a:pt x="1602" y="2853"/>
                </a:lnTo>
                <a:lnTo>
                  <a:pt x="1602" y="2455"/>
                </a:lnTo>
                <a:lnTo>
                  <a:pt x="418" y="2455"/>
                </a:lnTo>
                <a:lnTo>
                  <a:pt x="366" y="2451"/>
                </a:lnTo>
                <a:lnTo>
                  <a:pt x="315" y="2442"/>
                </a:lnTo>
                <a:lnTo>
                  <a:pt x="267" y="2427"/>
                </a:lnTo>
                <a:lnTo>
                  <a:pt x="222" y="2406"/>
                </a:lnTo>
                <a:lnTo>
                  <a:pt x="179" y="2380"/>
                </a:lnTo>
                <a:lnTo>
                  <a:pt x="140" y="2349"/>
                </a:lnTo>
                <a:lnTo>
                  <a:pt x="106" y="2314"/>
                </a:lnTo>
                <a:lnTo>
                  <a:pt x="75" y="2275"/>
                </a:lnTo>
                <a:lnTo>
                  <a:pt x="49" y="2233"/>
                </a:lnTo>
                <a:lnTo>
                  <a:pt x="28" y="2188"/>
                </a:lnTo>
                <a:lnTo>
                  <a:pt x="12" y="2140"/>
                </a:lnTo>
                <a:lnTo>
                  <a:pt x="3" y="2089"/>
                </a:lnTo>
                <a:lnTo>
                  <a:pt x="0" y="2037"/>
                </a:lnTo>
                <a:lnTo>
                  <a:pt x="0" y="419"/>
                </a:lnTo>
                <a:lnTo>
                  <a:pt x="3" y="366"/>
                </a:lnTo>
                <a:lnTo>
                  <a:pt x="12" y="316"/>
                </a:lnTo>
                <a:lnTo>
                  <a:pt x="28" y="268"/>
                </a:lnTo>
                <a:lnTo>
                  <a:pt x="49" y="222"/>
                </a:lnTo>
                <a:lnTo>
                  <a:pt x="75" y="179"/>
                </a:lnTo>
                <a:lnTo>
                  <a:pt x="106" y="141"/>
                </a:lnTo>
                <a:lnTo>
                  <a:pt x="141" y="106"/>
                </a:lnTo>
                <a:lnTo>
                  <a:pt x="179" y="75"/>
                </a:lnTo>
                <a:lnTo>
                  <a:pt x="223" y="50"/>
                </a:lnTo>
                <a:lnTo>
                  <a:pt x="268" y="29"/>
                </a:lnTo>
                <a:lnTo>
                  <a:pt x="315" y="14"/>
                </a:lnTo>
                <a:lnTo>
                  <a:pt x="366" y="3"/>
                </a:lnTo>
                <a:lnTo>
                  <a:pt x="41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2" name="Oval 98"/>
          <p:cNvSpPr>
            <a:spLocks noChangeArrowheads="1"/>
          </p:cNvSpPr>
          <p:nvPr/>
        </p:nvSpPr>
        <p:spPr bwMode="auto">
          <a:xfrm>
            <a:off x="6024601" y="3492077"/>
            <a:ext cx="142796" cy="14279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44" name="Freeform 99"/>
          <p:cNvSpPr/>
          <p:nvPr/>
        </p:nvSpPr>
        <p:spPr bwMode="auto">
          <a:xfrm>
            <a:off x="6757061" y="3282923"/>
            <a:ext cx="162955" cy="162956"/>
          </a:xfrm>
          <a:custGeom>
            <a:avLst/>
            <a:gdLst>
              <a:gd name="T0" fmla="*/ 72 w 82"/>
              <a:gd name="T1" fmla="*/ 23 h 82"/>
              <a:gd name="T2" fmla="*/ 59 w 82"/>
              <a:gd name="T3" fmla="*/ 72 h 82"/>
              <a:gd name="T4" fmla="*/ 10 w 82"/>
              <a:gd name="T5" fmla="*/ 59 h 82"/>
              <a:gd name="T6" fmla="*/ 23 w 82"/>
              <a:gd name="T7" fmla="*/ 10 h 82"/>
              <a:gd name="T8" fmla="*/ 72 w 82"/>
              <a:gd name="T9" fmla="*/ 23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82">
                <a:moveTo>
                  <a:pt x="72" y="23"/>
                </a:moveTo>
                <a:cubicBezTo>
                  <a:pt x="82" y="40"/>
                  <a:pt x="76" y="62"/>
                  <a:pt x="59" y="72"/>
                </a:cubicBezTo>
                <a:cubicBezTo>
                  <a:pt x="42" y="82"/>
                  <a:pt x="20" y="76"/>
                  <a:pt x="10" y="59"/>
                </a:cubicBezTo>
                <a:cubicBezTo>
                  <a:pt x="0" y="42"/>
                  <a:pt x="6" y="20"/>
                  <a:pt x="23" y="10"/>
                </a:cubicBezTo>
                <a:cubicBezTo>
                  <a:pt x="40" y="0"/>
                  <a:pt x="62" y="5"/>
                  <a:pt x="72" y="23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46" name="Freeform 100"/>
          <p:cNvSpPr/>
          <p:nvPr/>
        </p:nvSpPr>
        <p:spPr bwMode="auto">
          <a:xfrm>
            <a:off x="7299686" y="2738618"/>
            <a:ext cx="164635" cy="165476"/>
          </a:xfrm>
          <a:custGeom>
            <a:avLst/>
            <a:gdLst>
              <a:gd name="T0" fmla="*/ 60 w 83"/>
              <a:gd name="T1" fmla="*/ 10 h 83"/>
              <a:gd name="T2" fmla="*/ 73 w 83"/>
              <a:gd name="T3" fmla="*/ 59 h 83"/>
              <a:gd name="T4" fmla="*/ 23 w 83"/>
              <a:gd name="T5" fmla="*/ 73 h 83"/>
              <a:gd name="T6" fmla="*/ 10 w 83"/>
              <a:gd name="T7" fmla="*/ 23 h 83"/>
              <a:gd name="T8" fmla="*/ 60 w 83"/>
              <a:gd name="T9" fmla="*/ 1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60" y="10"/>
                </a:moveTo>
                <a:cubicBezTo>
                  <a:pt x="77" y="20"/>
                  <a:pt x="83" y="42"/>
                  <a:pt x="73" y="59"/>
                </a:cubicBezTo>
                <a:cubicBezTo>
                  <a:pt x="63" y="77"/>
                  <a:pt x="41" y="83"/>
                  <a:pt x="23" y="73"/>
                </a:cubicBezTo>
                <a:cubicBezTo>
                  <a:pt x="6" y="63"/>
                  <a:pt x="0" y="40"/>
                  <a:pt x="10" y="23"/>
                </a:cubicBezTo>
                <a:cubicBezTo>
                  <a:pt x="20" y="6"/>
                  <a:pt x="42" y="0"/>
                  <a:pt x="60" y="10"/>
                </a:cubicBezTo>
                <a:close/>
              </a:path>
            </a:pathLst>
          </a:custGeom>
          <a:solidFill>
            <a:srgbClr val="B15462"/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0" name="Freeform 103"/>
          <p:cNvSpPr/>
          <p:nvPr/>
        </p:nvSpPr>
        <p:spPr bwMode="auto">
          <a:xfrm>
            <a:off x="4727678" y="2738618"/>
            <a:ext cx="164635" cy="165476"/>
          </a:xfrm>
          <a:custGeom>
            <a:avLst/>
            <a:gdLst>
              <a:gd name="T0" fmla="*/ 60 w 83"/>
              <a:gd name="T1" fmla="*/ 73 h 83"/>
              <a:gd name="T2" fmla="*/ 10 w 83"/>
              <a:gd name="T3" fmla="*/ 59 h 83"/>
              <a:gd name="T4" fmla="*/ 24 w 83"/>
              <a:gd name="T5" fmla="*/ 10 h 83"/>
              <a:gd name="T6" fmla="*/ 73 w 83"/>
              <a:gd name="T7" fmla="*/ 23 h 83"/>
              <a:gd name="T8" fmla="*/ 60 w 83"/>
              <a:gd name="T9" fmla="*/ 7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60" y="73"/>
                </a:moveTo>
                <a:cubicBezTo>
                  <a:pt x="43" y="83"/>
                  <a:pt x="20" y="77"/>
                  <a:pt x="10" y="59"/>
                </a:cubicBezTo>
                <a:cubicBezTo>
                  <a:pt x="0" y="42"/>
                  <a:pt x="6" y="20"/>
                  <a:pt x="24" y="10"/>
                </a:cubicBezTo>
                <a:cubicBezTo>
                  <a:pt x="41" y="0"/>
                  <a:pt x="63" y="6"/>
                  <a:pt x="73" y="23"/>
                </a:cubicBezTo>
                <a:cubicBezTo>
                  <a:pt x="83" y="40"/>
                  <a:pt x="77" y="63"/>
                  <a:pt x="60" y="73"/>
                </a:cubicBezTo>
                <a:close/>
              </a:path>
            </a:pathLst>
          </a:custGeom>
          <a:solidFill>
            <a:srgbClr val="76B0AD"/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Freeform 104"/>
          <p:cNvSpPr/>
          <p:nvPr/>
        </p:nvSpPr>
        <p:spPr bwMode="auto">
          <a:xfrm>
            <a:off x="5271982" y="3282923"/>
            <a:ext cx="164635" cy="162956"/>
          </a:xfrm>
          <a:custGeom>
            <a:avLst/>
            <a:gdLst>
              <a:gd name="T0" fmla="*/ 73 w 83"/>
              <a:gd name="T1" fmla="*/ 59 h 82"/>
              <a:gd name="T2" fmla="*/ 23 w 83"/>
              <a:gd name="T3" fmla="*/ 72 h 82"/>
              <a:gd name="T4" fmla="*/ 10 w 83"/>
              <a:gd name="T5" fmla="*/ 23 h 82"/>
              <a:gd name="T6" fmla="*/ 59 w 83"/>
              <a:gd name="T7" fmla="*/ 10 h 82"/>
              <a:gd name="T8" fmla="*/ 73 w 83"/>
              <a:gd name="T9" fmla="*/ 5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2">
                <a:moveTo>
                  <a:pt x="73" y="59"/>
                </a:moveTo>
                <a:cubicBezTo>
                  <a:pt x="63" y="76"/>
                  <a:pt x="41" y="82"/>
                  <a:pt x="23" y="72"/>
                </a:cubicBezTo>
                <a:cubicBezTo>
                  <a:pt x="6" y="62"/>
                  <a:pt x="0" y="40"/>
                  <a:pt x="10" y="23"/>
                </a:cubicBezTo>
                <a:cubicBezTo>
                  <a:pt x="20" y="5"/>
                  <a:pt x="42" y="0"/>
                  <a:pt x="59" y="10"/>
                </a:cubicBezTo>
                <a:cubicBezTo>
                  <a:pt x="77" y="20"/>
                  <a:pt x="83" y="42"/>
                  <a:pt x="73" y="59"/>
                </a:cubicBezTo>
                <a:close/>
              </a:path>
            </a:pathLst>
          </a:custGeom>
          <a:solidFill>
            <a:srgbClr val="91CF50"/>
          </a:solidFill>
          <a:ln w="2857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 fontAlgn="auto">
              <a:lnSpc>
                <a:spcPct val="150000"/>
              </a:lnSpc>
            </a:pPr>
            <a:endParaRPr lang="en-US" sz="24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4" name="Inhaltsplatzhalter 4"/>
          <p:cNvSpPr txBox="1"/>
          <p:nvPr/>
        </p:nvSpPr>
        <p:spPr>
          <a:xfrm>
            <a:off x="463195" y="3277124"/>
            <a:ext cx="2543433" cy="1107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打快递单、打发货单、填写快递单号 </a:t>
            </a:r>
          </a:p>
        </p:txBody>
      </p:sp>
      <p:sp>
        <p:nvSpPr>
          <p:cNvPr id="55" name="Inhaltsplatzhalter 4"/>
          <p:cNvSpPr txBox="1"/>
          <p:nvPr/>
        </p:nvSpPr>
        <p:spPr>
          <a:xfrm>
            <a:off x="9039225" y="3491865"/>
            <a:ext cx="1816100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发货确认 </a:t>
            </a:r>
          </a:p>
        </p:txBody>
      </p:sp>
      <p:sp>
        <p:nvSpPr>
          <p:cNvPr id="56" name="Inhaltsplatzhalter 4"/>
          <p:cNvSpPr txBox="1"/>
          <p:nvPr/>
        </p:nvSpPr>
        <p:spPr>
          <a:xfrm>
            <a:off x="2781935" y="5153660"/>
            <a:ext cx="1526540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拣货 </a:t>
            </a:r>
          </a:p>
        </p:txBody>
      </p:sp>
      <p:sp>
        <p:nvSpPr>
          <p:cNvPr id="57" name="Inhaltsplatzhalter 4"/>
          <p:cNvSpPr txBox="1"/>
          <p:nvPr/>
        </p:nvSpPr>
        <p:spPr>
          <a:xfrm>
            <a:off x="7856855" y="5153660"/>
            <a:ext cx="218884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包装封箱</a:t>
            </a:r>
          </a:p>
        </p:txBody>
      </p:sp>
      <p:sp>
        <p:nvSpPr>
          <p:cNvPr id="58" name="Inhaltsplatzhalter 4"/>
          <p:cNvSpPr txBox="1"/>
          <p:nvPr/>
        </p:nvSpPr>
        <p:spPr>
          <a:xfrm>
            <a:off x="4844415" y="5707380"/>
            <a:ext cx="2505075" cy="553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2400" dirty="0" smtClean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货品校验</a:t>
            </a:r>
          </a:p>
        </p:txBody>
      </p: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4759960" y="254536"/>
            <a:ext cx="26720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发货的基本流程</a:t>
            </a:r>
          </a:p>
        </p:txBody>
      </p:sp>
      <p:pic>
        <p:nvPicPr>
          <p:cNvPr id="3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08039" y="-1563763"/>
            <a:ext cx="3362054" cy="8423426"/>
          </a:xfrm>
          <a:prstGeom prst="rect">
            <a:avLst/>
          </a:prstGeom>
        </p:spPr>
      </p:pic>
      <p:pic>
        <p:nvPicPr>
          <p:cNvPr id="4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  <p:pic>
        <p:nvPicPr>
          <p:cNvPr id="32" name="图片 31" descr="1208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200" y="3223895"/>
            <a:ext cx="549275" cy="549275"/>
          </a:xfrm>
          <a:prstGeom prst="rect">
            <a:avLst/>
          </a:prstGeom>
        </p:spPr>
      </p:pic>
      <p:pic>
        <p:nvPicPr>
          <p:cNvPr id="33" name="图片 32" descr="C:\Users\Jasmine\Desktop\项目四 图片\1097745.png109774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93870" y="4406900"/>
            <a:ext cx="549275" cy="549275"/>
          </a:xfrm>
          <a:prstGeom prst="rect">
            <a:avLst/>
          </a:prstGeom>
        </p:spPr>
      </p:pic>
      <p:pic>
        <p:nvPicPr>
          <p:cNvPr id="34" name="图片 33" descr="C:\Users\Jasmine\Desktop\项目四 图片\1208972.png120897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822315" y="4809490"/>
            <a:ext cx="549275" cy="549275"/>
          </a:xfrm>
          <a:prstGeom prst="rect">
            <a:avLst/>
          </a:prstGeom>
        </p:spPr>
      </p:pic>
      <p:pic>
        <p:nvPicPr>
          <p:cNvPr id="35" name="图片 34" descr="C:\Users\Jasmine\Desktop\项目四 图片\1176967.png117696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307898" y="4406900"/>
            <a:ext cx="548640" cy="549275"/>
          </a:xfrm>
          <a:prstGeom prst="rect">
            <a:avLst/>
          </a:prstGeom>
        </p:spPr>
      </p:pic>
      <p:pic>
        <p:nvPicPr>
          <p:cNvPr id="52" name="图片 51" descr="C:\Users\Jasmine\Desktop\项目四 图片\27718.png2771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8291830" y="3250565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accel="20000" decel="8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" presetClass="entr" presetSubtype="8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98" presetID="2" presetClass="entr" presetSubtype="4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7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1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8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0" presetID="2" presetClass="entr" presetSubtype="2" accel="20000" decel="8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4" grpId="0" bldLvl="0" animBg="1"/>
      <p:bldP spid="46" grpId="0" bldLvl="0" animBg="1"/>
      <p:bldP spid="50" grpId="0" bldLvl="0" animBg="1"/>
      <p:bldP spid="53" grpId="0" bldLvl="0" animBg="1"/>
      <p:bldP spid="54" grpId="0"/>
      <p:bldP spid="55" grpId="0"/>
      <p:bldP spid="56" grpId="0"/>
      <p:bldP spid="57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01670" y="927100"/>
            <a:ext cx="7505065" cy="874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登录ECStore系统，点击“订单——订单——待发货”，在待发货订单列表中，点击“订单处理——发货”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B15462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88915" y="18595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发货确认</a:t>
            </a:r>
          </a:p>
        </p:txBody>
      </p:sp>
      <p:pic>
        <p:nvPicPr>
          <p:cNvPr id="4" name="图片 3" descr="C:\Users\Jasmine\Desktop\项目四 图片\2.png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95650" y="1918335"/>
            <a:ext cx="7411085" cy="3791585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5995035" y="579120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发货页面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01670" y="927100"/>
            <a:ext cx="7690485" cy="8743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：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在发货页面，选择物流公司、填写物流单号和物流费用。最后点击“发货”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B15462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88915" y="18595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发货确认</a:t>
            </a:r>
          </a:p>
        </p:txBody>
      </p:sp>
      <p:pic>
        <p:nvPicPr>
          <p:cNvPr id="4" name="图片 3" descr="C:\Users\Jasmine\Desktop\项目四 图片\3.png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334385" y="1801495"/>
            <a:ext cx="7557770" cy="4451985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6107430" y="625348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发货页面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420</Words>
  <Application>Microsoft Macintosh PowerPoint</Application>
  <PresentationFormat>宽屏</PresentationFormat>
  <Paragraphs>102</Paragraphs>
  <Slides>19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Agency FB</vt:lpstr>
      <vt:lpstr>Arial</vt:lpstr>
      <vt:lpstr>Arial Unicode MS</vt:lpstr>
      <vt:lpstr>Wingdings</vt:lpstr>
      <vt:lpstr>等线</vt:lpstr>
      <vt:lpstr>等线 Light</vt:lpstr>
      <vt:lpstr>宋体</vt:lpstr>
      <vt:lpstr>微软雅黑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revision>33</cp:revision>
  <dcterms:created xsi:type="dcterms:W3CDTF">2017-10-01T02:46:00Z</dcterms:created>
  <dcterms:modified xsi:type="dcterms:W3CDTF">2018-03-09T05:23:47Z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2052-10.1.0.7022</vt:lpwstr>
  </property>
</Properties>
</file>