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6" r:id="rId3"/>
    <p:sldId id="297" r:id="rId4"/>
    <p:sldId id="258" r:id="rId5"/>
    <p:sldId id="275" r:id="rId6"/>
    <p:sldId id="259" r:id="rId7"/>
    <p:sldId id="262" r:id="rId9"/>
    <p:sldId id="298" r:id="rId10"/>
    <p:sldId id="299" r:id="rId11"/>
    <p:sldId id="263" r:id="rId12"/>
    <p:sldId id="300" r:id="rId13"/>
    <p:sldId id="301" r:id="rId14"/>
    <p:sldId id="302" r:id="rId15"/>
    <p:sldId id="303" r:id="rId16"/>
    <p:sldId id="304" r:id="rId17"/>
    <p:sldId id="305" r:id="rId18"/>
    <p:sldId id="281" r:id="rId19"/>
    <p:sldId id="306" r:id="rId20"/>
    <p:sldId id="267" r:id="rId21"/>
    <p:sldId id="307" r:id="rId22"/>
    <p:sldId id="266" r:id="rId23"/>
    <p:sldId id="268" r:id="rId24"/>
    <p:sldId id="308" r:id="rId25"/>
    <p:sldId id="309" r:id="rId26"/>
    <p:sldId id="310" r:id="rId27"/>
    <p:sldId id="276" r:id="rId28"/>
    <p:sldId id="311" r:id="rId29"/>
    <p:sldId id="282" r:id="rId30"/>
    <p:sldId id="312" r:id="rId31"/>
    <p:sldId id="313" r:id="rId32"/>
    <p:sldId id="315" r:id="rId33"/>
    <p:sldId id="316" r:id="rId34"/>
    <p:sldId id="269" r:id="rId35"/>
    <p:sldId id="317" r:id="rId36"/>
    <p:sldId id="314" r:id="rId37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35"/>
    <a:srgbClr val="C9C3AD"/>
    <a:srgbClr val="EB7513"/>
    <a:srgbClr val="C8C2AC"/>
    <a:srgbClr val="3DBCC0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-558" y="48"/>
      </p:cViewPr>
      <p:guideLst>
        <p:guide orient="horz" pos="2160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F73B8E4-7711-4245-A930-FC36A44B4B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9F73B8E4-7711-4245-A930-FC36A44B4B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304588" y="6086475"/>
            <a:ext cx="298450" cy="2984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 userDrawn="1"/>
        </p:nvSpPr>
        <p:spPr>
          <a:xfrm>
            <a:off x="11603038" y="6034088"/>
            <a:ext cx="142875" cy="141287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11690350" y="6248400"/>
            <a:ext cx="60325" cy="60325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11239500" y="6048375"/>
            <a:ext cx="43021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defRPr>
            </a:lvl1pPr>
          </a:lstStyle>
          <a:p>
            <a:fld id="{3CAA7E89-ABB9-485B-8EAF-4D6A08193F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fade/>
  </p:transition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jpe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45.png"/><Relationship Id="rId1" Type="http://schemas.openxmlformats.org/officeDocument/2006/relationships/oleObject" Target="../embeddings/oleObject1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69863" y="30194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0" y="18589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1" cstate="print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494768" y="272737"/>
            <a:ext cx="5262880" cy="6035988"/>
            <a:chOff x="3468976" y="299817"/>
            <a:chExt cx="5262379" cy="6036557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124" y="300130"/>
              <a:ext cx="5071580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84497" y="1711233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3835292" y="1759499"/>
              <a:ext cx="2687381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60369" y="3448440"/>
              <a:ext cx="463664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828" y="3511946"/>
              <a:ext cx="145718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 cstate="print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  <p:sp>
          <p:nvSpPr>
            <p:cNvPr id="71" name="文本框 226"/>
            <p:cNvSpPr txBox="1">
              <a:spLocks noChangeArrowheads="1"/>
            </p:cNvSpPr>
            <p:nvPr/>
          </p:nvSpPr>
          <p:spPr bwMode="auto">
            <a:xfrm>
              <a:off x="3468976" y="2023468"/>
              <a:ext cx="5262379" cy="2183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制作标准的商品详情页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&amp;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商品基本信息的配置；商品发布、修改和下架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项目五 电子商务商品信息管理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5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211" grpId="0" bldLvl="0" animBg="1"/>
      <p:bldP spid="212" grpId="0" bldLvl="0" animBg="1"/>
      <p:bldP spid="213" grpId="0" bldLvl="0" animBg="1"/>
      <p:bldP spid="214" grpId="0" bldLvl="0" animBg="1"/>
      <p:bldP spid="215" grpId="0" bldLvl="0" animBg="1"/>
      <p:bldP spid="216" grpId="0" bldLvl="0" animBg="1"/>
      <p:bldP spid="217" grpId="0" bldLvl="0" animBg="1"/>
      <p:bldP spid="218" grpId="0" bldLvl="0" animBg="1"/>
      <p:bldP spid="219" grpId="0" bldLvl="0" animBg="1"/>
      <p:bldP spid="220" grpId="0" bldLvl="0" animBg="1"/>
      <p:bldP spid="221" grpId="0" bldLvl="0" animBg="1"/>
      <p:bldP spid="197" grpId="0" bldLvl="0" animBg="1"/>
      <p:bldP spid="198" grpId="0" bldLvl="0" animBg="1"/>
      <p:bldP spid="201" grpId="0" bldLvl="0" animBg="1"/>
      <p:bldP spid="22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74535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步骤一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805045"/>
            <a:ext cx="84709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点击矩形工具，颜色为R111-G45-B1,宽高为790px-277px,新建图层，调整位置，效果如图所示。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商品信息图的制作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7" name="图片 137" descr="C:\Documents and Settings\zhaoxinglong\桌面\咖啡项目五\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89"/>
          <a:stretch>
            <a:fillRect/>
          </a:stretch>
        </p:blipFill>
        <p:spPr>
          <a:xfrm>
            <a:off x="2392680" y="1421765"/>
            <a:ext cx="7406640" cy="2665730"/>
          </a:xfrm>
          <a:prstGeom prst="rect">
            <a:avLst/>
          </a:prstGeom>
          <a:ln w="38100" cap="sq" cmpd="sng" algn="ctr">
            <a:solidFill>
              <a:srgbClr val="4F81BD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80631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3D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步骤二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881245"/>
            <a:ext cx="84709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点击圆角矩形工具，左上角工具标题栏设置填充颜色R225-G203-B189，宽高度为750px-237px，调整位置，效果如图所示。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简单布景技巧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9" name="图片 139" descr="C:\Documents and Settings\zhaoxinglong\桌面\咖啡项目五\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3290" y="1614805"/>
            <a:ext cx="7805420" cy="274193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86727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步骤三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926965"/>
            <a:ext cx="84709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点击“文件一打开”，打开“咖啡粉末”素材、“咖啡豆”素材、“咖啡内包装”素材，如图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所示。用魔棒工具点击图片空白处，再选择菜单栏，点击“选择一反向”，选中背景图，把背景图点击拖入到主页处，按住组合键“Control+ T”合理调整，效果如图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商品信息图的制作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0" name="图片 140" descr="G:\商品采编 项目4.5知识点汇总\咖啡\第四章 素材\产品介绍 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71470" y="895985"/>
            <a:ext cx="1772285" cy="135382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2985770" y="2332355"/>
            <a:ext cx="15436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咖啡粉末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pic>
        <p:nvPicPr>
          <p:cNvPr id="141" name="图片 141" descr="G:\商品采编 项目4.5知识点汇总\咖啡\第四章 素材\产品介绍 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895985"/>
            <a:ext cx="1807845" cy="143637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5137785" y="2332355"/>
            <a:ext cx="22002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咖啡豆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pic>
        <p:nvPicPr>
          <p:cNvPr id="142" name="图片 142" descr="G:\商品采编 项目4.5知识点汇总\咖啡\第五章 素材\产品介绍 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54010" y="895985"/>
            <a:ext cx="1201420" cy="1435735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7584440" y="2332355"/>
            <a:ext cx="19411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3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咖啡内包装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pic>
        <p:nvPicPr>
          <p:cNvPr id="143" name="图片 143" descr="C:\Documents and Settings\zhaoxinglong\桌面\咖啡项目五\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61068" y="2700338"/>
            <a:ext cx="5268595" cy="1839595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767580" y="4616450"/>
            <a:ext cx="26574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4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组合后的效果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86727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C8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步骤四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867275"/>
            <a:ext cx="84709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使用文字工具，输入“产品介绍”，字体选择微软雅黑，字号为 30 点，双击文字所在图层，对文字的样式进行设置，描边大小 3 像素，颜色 R111-G42- -B1，勾选“颜色叠加”，“混合模式”为“正常”，颜色 R253. G248- -B192，如图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所示图层样式设置和如图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所示效果。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商品信息图的制作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4" name="图片 144" descr="C:\Documents and Settings\zhaoxinglong\桌面\咖啡项目五\7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36015" y="1118235"/>
            <a:ext cx="3693160" cy="303657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5" name="图片 145" descr="C:\Documents and Settings\zhaoxinglong\桌面\咖啡项目五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86743" y="1711325"/>
            <a:ext cx="5268595" cy="185039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1989455" y="4384675"/>
            <a:ext cx="19862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图层样式设置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1875" y="3740785"/>
            <a:ext cx="2046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设置后的效果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823595" y="439991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步骤五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1896745" y="4506595"/>
            <a:ext cx="9342755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同上面操作，输入文字“雀巢咖啡醇品100%纯咖啡，精选上等咖啡豆，浓而不苦，香而不烈。秉承一贯的专业烘焙工艺，将咖啡豆的特有风味发挥的淋漓尽致，不带焦糊味。更以雀巢专利速溶咖啡萃取技术提取咖啡精华，去除咖啡渣，更大程度保留咖啡豆的原有风味和馥郁香气。”，字体微软雅黑，字号13点，双击文字图层，对图层样式进行设置，勾选颜色叠加，混合模式：正常，颜色R255-G255-B255，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所示图层样式设置和如图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所示效果。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商品信息图的制作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46" name="图片 146" descr="C:\Documents and Settings\zhaoxinglong\桌面\咖啡项目五\9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1047115"/>
            <a:ext cx="3446780" cy="283464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7" name="图片 147" descr="C:\Documents and Settings\zhaoxinglong\桌面\咖啡项目五\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23903" y="1735138"/>
            <a:ext cx="5268595" cy="1839595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2505710" y="4031615"/>
            <a:ext cx="2123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1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图层样式设置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26325" y="3759835"/>
            <a:ext cx="20637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设置后的效果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1638" y="242888"/>
            <a:ext cx="1402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任务评价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780665" y="1757045"/>
          <a:ext cx="8428355" cy="352742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880360"/>
                <a:gridCol w="1232535"/>
                <a:gridCol w="1786890"/>
                <a:gridCol w="1581785"/>
                <a:gridCol w="946785"/>
              </a:tblGrid>
              <a:tr h="5880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主要内容</a:t>
                      </a:r>
                      <a:endParaRPr lang="zh-CN" altLang="en-US" sz="32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小组评价等级（在符合的情况下面打“√”）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176020">
                <a:tc vMerge="1"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全都做到了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大部分（80%）做到了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基本（60%）做到了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没做到</a:t>
                      </a:r>
                      <a:endParaRPr lang="zh-CN" altLang="en-US" sz="20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7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熟悉商品详情页的内容</a:t>
                      </a:r>
                      <a:endParaRPr lang="en-US" altLang="zh-CN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理解商品详情页的重要性</a:t>
                      </a:r>
                      <a:endParaRPr lang="en-US" altLang="zh-CN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8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了解商品详情页的制作方法</a:t>
                      </a:r>
                      <a:endParaRPr lang="en-US" altLang="zh-CN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</a:tbl>
          </a:graphicData>
        </a:graphic>
      </p:graphicFrame>
      <p:pic>
        <p:nvPicPr>
          <p:cNvPr id="4" name="图片 3" descr="Teacher_male_512px_1185976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131570"/>
            <a:ext cx="2011045" cy="2011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02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56925"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768600"/>
            <a:ext cx="6777037" cy="1728471"/>
            <a:chOff x="277329" y="1418946"/>
            <a:chExt cx="5427948" cy="172854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商品基本信息的配置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299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商品信息配置包括商品品牌管理、商品规格上传、商品类型设置和商品分类设置 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rgbClr val="EB75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0" y="242888"/>
            <a:ext cx="2413318" cy="461962"/>
            <a:chOff x="0" y="242888"/>
            <a:chExt cx="2413948" cy="461665"/>
          </a:xfrm>
        </p:grpSpPr>
        <p:sp>
          <p:nvSpPr>
            <p:cNvPr id="16" name="矩形 15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743" y="242888"/>
              <a:ext cx="2012205" cy="4600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商品品牌管理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rgbClr val="EB7513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309880" cy="368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 bwMode="auto">
          <a:xfrm>
            <a:off x="6631305" y="1329054"/>
            <a:ext cx="4821238" cy="4657725"/>
            <a:chOff x="6639013" y="1549333"/>
            <a:chExt cx="4820607" cy="4657172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987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sz="2000" b="1" dirty="0">
                  <a:solidFill>
                    <a:srgbClr val="EB751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商品品牌</a:t>
              </a:r>
              <a:endParaRPr lang="en-US" altLang="zh-CN" sz="2000" b="1" dirty="0">
                <a:solidFill>
                  <a:srgbClr val="EB751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429209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指公司的名称、产品或服务的商标，和其它可以有别于竞争对手的标示、广告等构成公司独特市场形象的无形资产。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285750" indent="-28575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"/>
                <a:defRPr/>
              </a:pPr>
              <a:r>
                <a:rPr lang="en-US" altLang="zh-CN" sz="1400" dirty="0">
                  <a:solidFill>
                    <a:srgbClr val="EB751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两个层次的含义：</a:t>
              </a:r>
              <a:endParaRPr lang="en-US" altLang="zh-CN" sz="1400" dirty="0">
                <a:solidFill>
                  <a:srgbClr val="EB751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342900" indent="-3429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+mj-ea"/>
                <a:buAutoNum type="circleNumDbPlain"/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指产品的名称、术语、标记、符号、设计等方面的组合体；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342900" indent="-3429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+mj-ea"/>
                <a:buAutoNum type="circleNumDbPlain"/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代表有关产品的一系列附加值，包含功能和心理两方面的利益点，如商品所能代表的品味、效用、功能、价位、层次等。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342900" indent="-3429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"/>
                <a:defRPr/>
              </a:pPr>
              <a:r>
                <a:rPr lang="en-US" altLang="zh-CN" sz="1400" dirty="0">
                  <a:solidFill>
                    <a:srgbClr val="EB7513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商品品牌的好处： </a:t>
              </a:r>
              <a:endParaRPr lang="en-US" altLang="zh-CN" sz="1400" dirty="0">
                <a:solidFill>
                  <a:srgbClr val="EB751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342900" indent="-3429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+mj-ea"/>
                <a:buAutoNum type="circleNumDbPlain"/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使用品牌专区，能方便直观展示各大品牌，吸引更多的品牌忠诚者，方便顾客使用品牌导航寻找商品。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marL="342900" indent="-342900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 typeface="+mj-ea"/>
                <a:buAutoNum type="circleNumDbPlain"/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扩大市场影响力，提升移动商城的盈利能力。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10"/>
          </p:nvPr>
        </p:nvSpPr>
        <p:spPr bwMode="auto">
          <a:xfrm>
            <a:off x="11268075" y="6048375"/>
            <a:ext cx="37306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" cstate="print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3" name="图片 2" descr="timg"/>
          <p:cNvPicPr>
            <a:picLocks noChangeAspect="1"/>
          </p:cNvPicPr>
          <p:nvPr/>
        </p:nvPicPr>
        <p:blipFill>
          <a:blip r:embed="rId2"/>
          <a:srcRect l="1920" t="2175" r="16" b="803"/>
          <a:stretch>
            <a:fillRect/>
          </a:stretch>
        </p:blipFill>
        <p:spPr>
          <a:xfrm>
            <a:off x="1022350" y="1336040"/>
            <a:ext cx="3892550" cy="3681730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4" grpId="0" bldLvl="0" animBg="1"/>
      <p:bldP spid="39" grpId="0" bldLvl="0" animBg="1"/>
      <p:bldP spid="45" grpId="0" bldLvl="0" animBg="1"/>
      <p:bldP spid="30" grpId="0" bldLvl="0" animBg="1"/>
      <p:bldP spid="26" grpId="0" bldLvl="0" animBg="1"/>
      <p:bldP spid="28" grpId="0" bldLvl="0" animBg="1"/>
      <p:bldP spid="29" grpId="0" bldLvl="0" animBg="1"/>
      <p:bldP spid="33" grpId="0" bldLvl="0" animBg="1"/>
      <p:bldP spid="35" grpId="0" bldLvl="0" animBg="1"/>
      <p:bldP spid="36" grpId="0" bldLvl="0" animBg="1"/>
      <p:bldP spid="42" grpId="0" bldLvl="0" animBg="1"/>
      <p:bldP spid="5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5607685" y="2173605"/>
            <a:ext cx="6324600" cy="1521143"/>
            <a:chOff x="5623560" y="1479512"/>
            <a:chExt cx="6324600" cy="1520291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1520291"/>
              <a:chOff x="5623560" y="1479512"/>
              <a:chExt cx="6324600" cy="152029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101416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当我们需要添加商品分类时，可以依次单击“商品—商品配置—商品品牌—商品品牌”</a:t>
                </a:r>
                <a:endPara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870585" cy="368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</a:rPr>
                <a:t>步骤一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499735" y="2006918"/>
            <a:ext cx="4968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  <a:endParaRPr lang="zh-CN" altLang="en-US" sz="4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商品品牌管理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" name="图片 13" descr="品牌页面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93"/>
          <a:stretch>
            <a:fillRect/>
          </a:stretch>
        </p:blipFill>
        <p:spPr>
          <a:xfrm>
            <a:off x="706755" y="1668145"/>
            <a:ext cx="4445000" cy="2715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2C03D9D1-ED24-47C4-A690-B4B507B1F27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39750" y="1479550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rgbClr val="FFC536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5622925" y="1479550"/>
            <a:ext cx="6324600" cy="3903027"/>
            <a:chOff x="5623560" y="1479512"/>
            <a:chExt cx="6324600" cy="3900841"/>
          </a:xfrm>
        </p:grpSpPr>
        <p:grpSp>
          <p:nvGrpSpPr>
            <p:cNvPr id="18452" name="组合 17"/>
            <p:cNvGrpSpPr/>
            <p:nvPr/>
          </p:nvGrpSpPr>
          <p:grpSpPr bwMode="auto">
            <a:xfrm>
              <a:off x="5623560" y="1479512"/>
              <a:ext cx="6324600" cy="3900841"/>
              <a:chOff x="5623560" y="1479512"/>
              <a:chExt cx="6324600" cy="390084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753958"/>
              </a:xfrm>
              <a:prstGeom prst="rect">
                <a:avLst/>
              </a:prstGeom>
              <a:solidFill>
                <a:srgbClr val="FFC5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2335964"/>
                <a:ext cx="6156325" cy="304438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一般添加完商品的名称、以及官网网址和logo完成后单击“保存”，品牌添加成功。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 例如：我们可以在品牌名称处输入：卡帕；在品牌别名处输入：Kappa；再输入网址：www.kappa.com.cn；最后添加logo，单击保存即可。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 完成后单击“保存”，品牌添加成功。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   设置商品品牌的关键是品牌一定要与商品类型相关联，才可使用。添加商品时，选择商品类型后，就会出现关联的商品品牌了。</a:t>
                </a:r>
                <a:endPara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403985" cy="583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>
                  <a:solidFill>
                    <a:schemeClr val="bg1"/>
                  </a:solidFill>
                </a:rPr>
                <a:t>步骤二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481797" y="1312863"/>
            <a:ext cx="56324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  <a:endParaRPr lang="en-US" altLang="zh-CN" sz="54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商品品牌管理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8" name="图片 38" descr="QQ截图201305301003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63"/>
          <a:stretch>
            <a:fillRect/>
          </a:stretch>
        </p:blipFill>
        <p:spPr>
          <a:xfrm>
            <a:off x="735965" y="1696085"/>
            <a:ext cx="4371340" cy="2703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15075" y="12827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/>
            <p:nvPr/>
          </p:nvGrpSpPr>
          <p:grpSpPr bwMode="auto">
            <a:xfrm>
              <a:off x="5591459" y="2770428"/>
              <a:ext cx="1368690" cy="1368690"/>
              <a:chOff x="6096000" y="1504950"/>
              <a:chExt cx="1085850" cy="108585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90509" y="1586210"/>
                <a:ext cx="896834" cy="8790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/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/>
            <p:nvPr/>
          </p:nvGrpSpPr>
          <p:grpSpPr bwMode="auto">
            <a:xfrm>
              <a:off x="5323209" y="1684578"/>
              <a:ext cx="1085850" cy="1085850"/>
              <a:chOff x="1276350" y="1504950"/>
              <a:chExt cx="1085850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43825" y="1586210"/>
                <a:ext cx="950902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01</a:t>
                </a:r>
                <a:endParaRPr lang="zh-CN" altLang="en-US" sz="54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/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/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Century Gothic" panose="020B0502020202020204" pitchFamily="34" charset="0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54258" y="5175970"/>
                <a:ext cx="730029" cy="720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Century Gothic" panose="020B0502020202020204" pitchFamily="34" charset="0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Century Gothic" panose="020B0502020202020204" pitchFamily="34" charset="0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 bwMode="auto">
          <a:xfrm>
            <a:off x="114300" y="1765300"/>
            <a:ext cx="11796712" cy="3700462"/>
            <a:chOff x="114547" y="1764793"/>
            <a:chExt cx="11796471" cy="3701343"/>
          </a:xfrm>
        </p:grpSpPr>
        <p:grpSp>
          <p:nvGrpSpPr>
            <p:cNvPr id="7197" name="组合 213"/>
            <p:cNvGrpSpPr/>
            <p:nvPr/>
          </p:nvGrpSpPr>
          <p:grpSpPr bwMode="auto">
            <a:xfrm>
              <a:off x="411404" y="1764793"/>
              <a:ext cx="4784627" cy="1887352"/>
              <a:chOff x="411404" y="1764793"/>
              <a:chExt cx="4784627" cy="1887352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965748" y="1764793"/>
                <a:ext cx="4171230" cy="4604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制作标准的商品详情页</a:t>
                </a:r>
                <a:endPara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965430" y="2268151"/>
                <a:ext cx="4230601" cy="13839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详情页的基本构造</a:t>
                </a:r>
                <a:endPara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标签的基本处理</a:t>
                </a:r>
                <a:endPara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主视觉海报图的制作</a:t>
                </a:r>
                <a:endPara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zh-CN" altLang="en-US" sz="14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商品信息图的制作</a:t>
                </a:r>
                <a:endPara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198" name="组合 214"/>
            <p:cNvGrpSpPr/>
            <p:nvPr/>
          </p:nvGrpSpPr>
          <p:grpSpPr bwMode="auto">
            <a:xfrm>
              <a:off x="114547" y="3876258"/>
              <a:ext cx="4819551" cy="1589878"/>
              <a:chOff x="375408" y="1737945"/>
              <a:chExt cx="4819551" cy="1589878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1788254" y="1737945"/>
                <a:ext cx="3348922" cy="460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商品发布、修改和下架</a:t>
                </a:r>
                <a:endParaRPr lang="zh-CN" altLang="en-US" sz="2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106070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商品的发布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商品信息的修改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商品的下架 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7199" name="组合 219"/>
            <p:cNvGrpSpPr/>
            <p:nvPr/>
          </p:nvGrpSpPr>
          <p:grpSpPr bwMode="auto">
            <a:xfrm>
              <a:off x="7010337" y="3008956"/>
              <a:ext cx="4900681" cy="1873794"/>
              <a:chOff x="277330" y="1745441"/>
              <a:chExt cx="4900681" cy="1873794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4678584" cy="460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商品基本信息的配置</a:t>
                </a:r>
                <a:endParaRPr lang="zh-CN" altLang="en-US" sz="24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13839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商品品牌的管理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商品规格的上传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商品类型的设置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  <a:p>
                <a:pPr marL="342900" indent="-342900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Font typeface="+mj-lt"/>
                  <a:buAutoNum type="arabicPeriod"/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商品分类的设置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4905375" y="-1123950"/>
            <a:ext cx="2343150" cy="2343150"/>
            <a:chOff x="4905189" y="-1123733"/>
            <a:chExt cx="2342574" cy="2342574"/>
          </a:xfrm>
        </p:grpSpPr>
        <p:sp>
          <p:nvSpPr>
            <p:cNvPr id="202" name="任意多边形 201"/>
            <p:cNvSpPr/>
            <p:nvPr/>
          </p:nvSpPr>
          <p:spPr>
            <a:xfrm rot="13500000" flipH="1">
              <a:off x="4905189" y="-1123733"/>
              <a:ext cx="2342574" cy="2342574"/>
            </a:xfrm>
            <a:custGeom>
              <a:avLst/>
              <a:gdLst>
                <a:gd name="connsiteX0" fmla="*/ 0 w 2342574"/>
                <a:gd name="connsiteY0" fmla="*/ 116757 h 2342574"/>
                <a:gd name="connsiteX1" fmla="*/ 2225818 w 2342574"/>
                <a:gd name="connsiteY1" fmla="*/ 2342574 h 2342574"/>
                <a:gd name="connsiteX2" fmla="*/ 2307225 w 2342574"/>
                <a:gd name="connsiteY2" fmla="*/ 2080322 h 2342574"/>
                <a:gd name="connsiteX3" fmla="*/ 2342574 w 2342574"/>
                <a:gd name="connsiteY3" fmla="*/ 1729671 h 2342574"/>
                <a:gd name="connsiteX4" fmla="*/ 2206215 w 2342574"/>
                <a:gd name="connsiteY4" fmla="*/ 180329 h 2342574"/>
                <a:gd name="connsiteX5" fmla="*/ 2233153 w 2342574"/>
                <a:gd name="connsiteY5" fmla="*/ 119650 h 2342574"/>
                <a:gd name="connsiteX6" fmla="*/ 2259713 w 2342574"/>
                <a:gd name="connsiteY6" fmla="*/ 93089 h 2342574"/>
                <a:gd name="connsiteX7" fmla="*/ 2241319 w 2342574"/>
                <a:gd name="connsiteY7" fmla="*/ 101255 h 2342574"/>
                <a:gd name="connsiteX8" fmla="*/ 2249485 w 2342574"/>
                <a:gd name="connsiteY8" fmla="*/ 82861 h 2342574"/>
                <a:gd name="connsiteX9" fmla="*/ 2222925 w 2342574"/>
                <a:gd name="connsiteY9" fmla="*/ 109421 h 2342574"/>
                <a:gd name="connsiteX10" fmla="*/ 2162245 w 2342574"/>
                <a:gd name="connsiteY10" fmla="*/ 136359 h 2342574"/>
                <a:gd name="connsiteX11" fmla="*/ 612904 w 2342574"/>
                <a:gd name="connsiteY11" fmla="*/ 0 h 2342574"/>
                <a:gd name="connsiteX12" fmla="*/ 262254 w 2342574"/>
                <a:gd name="connsiteY12" fmla="*/ 35349 h 234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42574" h="2342574">
                  <a:moveTo>
                    <a:pt x="0" y="116757"/>
                  </a:moveTo>
                  <a:lnTo>
                    <a:pt x="2225818" y="2342574"/>
                  </a:lnTo>
                  <a:lnTo>
                    <a:pt x="2307225" y="2080322"/>
                  </a:lnTo>
                  <a:cubicBezTo>
                    <a:pt x="2330403" y="1967058"/>
                    <a:pt x="2342574" y="1849786"/>
                    <a:pt x="2342574" y="1729671"/>
                  </a:cubicBezTo>
                  <a:cubicBezTo>
                    <a:pt x="2342574" y="1185952"/>
                    <a:pt x="2024401" y="669505"/>
                    <a:pt x="2206215" y="180329"/>
                  </a:cubicBezTo>
                  <a:lnTo>
                    <a:pt x="2233153" y="119650"/>
                  </a:lnTo>
                  <a:lnTo>
                    <a:pt x="2259713" y="93089"/>
                  </a:lnTo>
                  <a:lnTo>
                    <a:pt x="2241319" y="101255"/>
                  </a:lnTo>
                  <a:lnTo>
                    <a:pt x="2249485" y="82861"/>
                  </a:lnTo>
                  <a:lnTo>
                    <a:pt x="2222925" y="109421"/>
                  </a:lnTo>
                  <a:lnTo>
                    <a:pt x="2162245" y="136359"/>
                  </a:lnTo>
                  <a:cubicBezTo>
                    <a:pt x="1673070" y="318173"/>
                    <a:pt x="1156623" y="0"/>
                    <a:pt x="612904" y="0"/>
                  </a:cubicBezTo>
                  <a:cubicBezTo>
                    <a:pt x="492789" y="0"/>
                    <a:pt x="375517" y="12172"/>
                    <a:pt x="262254" y="35349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7192" name="组合 206"/>
            <p:cNvGrpSpPr/>
            <p:nvPr/>
          </p:nvGrpSpPr>
          <p:grpSpPr bwMode="auto">
            <a:xfrm>
              <a:off x="5482116" y="-75988"/>
              <a:ext cx="1188720" cy="1037377"/>
              <a:chOff x="5437105" y="14100"/>
              <a:chExt cx="1188720" cy="1037377"/>
            </a:xfrm>
          </p:grpSpPr>
          <p:sp>
            <p:nvSpPr>
              <p:cNvPr id="7194" name="文本框 202"/>
              <p:cNvSpPr txBox="1">
                <a:spLocks noChangeArrowheads="1"/>
              </p:cNvSpPr>
              <p:nvPr/>
            </p:nvSpPr>
            <p:spPr bwMode="auto">
              <a:xfrm>
                <a:off x="5939099" y="14100"/>
                <a:ext cx="184731" cy="7694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440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</a:endParaRPr>
              </a:p>
            </p:txBody>
          </p:sp>
          <p:cxnSp>
            <p:nvCxnSpPr>
              <p:cNvPr id="205" name="直接连接符 204"/>
              <p:cNvCxnSpPr/>
              <p:nvPr/>
            </p:nvCxnSpPr>
            <p:spPr>
              <a:xfrm>
                <a:off x="5437886" y="723286"/>
                <a:ext cx="1187158" cy="0"/>
              </a:xfrm>
              <a:prstGeom prst="line">
                <a:avLst/>
              </a:prstGeom>
              <a:ln>
                <a:solidFill>
                  <a:schemeClr val="bg1">
                    <a:alpha val="5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96" name="文本框 205"/>
              <p:cNvSpPr txBox="1">
                <a:spLocks noChangeArrowheads="1"/>
              </p:cNvSpPr>
              <p:nvPr/>
            </p:nvSpPr>
            <p:spPr bwMode="auto">
              <a:xfrm>
                <a:off x="5473780" y="743700"/>
                <a:ext cx="111537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CONTENTS</a:t>
                </a:r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7193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9810" y="-192446"/>
              <a:ext cx="1792379" cy="1176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bldLvl="0" animBg="1"/>
      <p:bldP spid="189" grpId="0" bldLvl="0" animBg="1"/>
      <p:bldP spid="191" grpId="0" bldLvl="0" animBg="1"/>
      <p:bldP spid="192" grpId="0" bldLvl="0" animBg="1"/>
      <p:bldP spid="193" grpId="0" bldLvl="0" animBg="1"/>
      <p:bldP spid="195" grpId="0" bldLvl="0" animBg="1"/>
      <p:bldP spid="196" grpId="0" bldLvl="0" animBg="1"/>
      <p:bldP spid="198" grpId="0" bldLvl="0" animBg="1"/>
      <p:bldP spid="230" grpId="0" bldLvl="0" animBg="1"/>
      <p:bldP spid="231" grpId="0" bldLvl="0" animBg="1"/>
      <p:bldP spid="232" grpId="0" bldLvl="0" animBg="1"/>
      <p:bldP spid="23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767080" y="1062355"/>
            <a:ext cx="4798695" cy="47986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3"/>
              </a:solidFill>
            </a:endParaRPr>
          </a:p>
        </p:txBody>
      </p:sp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474460" y="1939925"/>
            <a:ext cx="3230880" cy="10147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Century Gothic" panose="020B0502020202020204" pitchFamily="34" charset="0"/>
                <a:ea typeface="微软雅黑 Light" panose="020B0502040204020203" pitchFamily="34" charset="-122"/>
              </a:rPr>
              <a:t>商品规格</a:t>
            </a:r>
            <a:endParaRPr lang="en-US" altLang="zh-CN" sz="6000" dirty="0">
              <a:solidFill>
                <a:schemeClr val="accent3"/>
              </a:solidFill>
              <a:latin typeface="Century Gothic" panose="020B0502020202020204" pitchFamily="34" charset="0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 bwMode="auto">
          <a:xfrm>
            <a:off x="6474143" y="2352040"/>
            <a:ext cx="5028247" cy="2660333"/>
            <a:chOff x="6662212" y="2413262"/>
            <a:chExt cx="5029357" cy="2658810"/>
          </a:xfrm>
        </p:grpSpPr>
        <p:sp>
          <p:nvSpPr>
            <p:cNvPr id="29" name="文本框 28"/>
            <p:cNvSpPr txBox="1"/>
            <p:nvPr/>
          </p:nvSpPr>
          <p:spPr>
            <a:xfrm>
              <a:off x="8664491" y="2413262"/>
              <a:ext cx="309948" cy="39855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662212" y="2878134"/>
              <a:ext cx="4885815" cy="216728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规格是依据消费者的购买习惯而独立出来的一种商品的特殊属性，例如顾客先选好了某一款衬衫，然后必须再选择颜色和尺码才可以购买，这里的颜色和尺码称为规格。商品规格不同，可能会有不同的价格。</a:t>
              </a:r>
              <a:endParaRPr lang="en-US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805754" y="5072072"/>
              <a:ext cx="4885815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 rot="10800000">
            <a:off x="5032375" y="1533525"/>
            <a:ext cx="398463" cy="4000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1038" y="4951413"/>
            <a:ext cx="223837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6913" y="5511800"/>
            <a:ext cx="366712" cy="366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037138" y="5056188"/>
            <a:ext cx="231775" cy="2301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11047877">
            <a:off x="2403475" y="5538788"/>
            <a:ext cx="587375" cy="588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11047877">
            <a:off x="5472113" y="202565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66713" y="2292350"/>
            <a:ext cx="661987" cy="6619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0800000">
            <a:off x="207963" y="3475038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201738" y="5613400"/>
            <a:ext cx="439737" cy="4397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1047877">
            <a:off x="739775" y="1965325"/>
            <a:ext cx="200025" cy="201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/>
          <a:srcRect l="17803" t="3522" r="19120" b="3522"/>
          <a:stretch>
            <a:fillRect/>
          </a:stretch>
        </p:blipFill>
        <p:spPr>
          <a:xfrm rot="3079683">
            <a:off x="3646670" y="3879728"/>
            <a:ext cx="2264764" cy="226476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sp>
        <p:nvSpPr>
          <p:cNvPr id="34" name="文本框 33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商品规格的上传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2"/>
          <a:srcRect l="15206" t="1220" r="14643" b="2033"/>
          <a:stretch>
            <a:fillRect/>
          </a:stretch>
        </p:blipFill>
        <p:spPr>
          <a:xfrm>
            <a:off x="1074420" y="1426210"/>
            <a:ext cx="4194810" cy="4006215"/>
          </a:xfrm>
          <a:prstGeom prst="ellipse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762635" y="1057275"/>
            <a:ext cx="1111743" cy="1073150"/>
            <a:chOff x="7026060" y="1437835"/>
            <a:chExt cx="1112188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38623" y="1744241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步骤一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407847" y="2060603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008823" y="1163003"/>
            <a:ext cx="339725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当需要添加商品规格时，可以依次单击“商品—商品配置—商品规格—添加规格“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 bwMode="auto">
          <a:xfrm>
            <a:off x="762635" y="4285615"/>
            <a:ext cx="1111741" cy="1073150"/>
            <a:chOff x="7026060" y="2898238"/>
            <a:chExt cx="1112186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38621" y="3205279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  <a:sym typeface="+mn-ea"/>
                </a:rPr>
                <a:t>步骤二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  <a:sym typeface="+mn-ea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407847" y="3521006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2008823" y="4492308"/>
            <a:ext cx="339725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弹出“添加规格”的具体页面，如图所示。输人相应信息，点击“保存”，则设置完毕。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商品规格的上传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6390" y="703580"/>
            <a:ext cx="6104890" cy="25615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2630" y="3477260"/>
            <a:ext cx="5544820" cy="32289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1618"/>
            <a:ext cx="401638" cy="461962"/>
          </a:xfrm>
          <a:prstGeom prst="rect">
            <a:avLst/>
          </a:prstGeom>
          <a:solidFill>
            <a:srgbClr val="EB75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113155" y="4785360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497549"/>
              <a:ext cx="996714" cy="953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Century Gothic" panose="020B0502020202020204" pitchFamily="34" charset="0"/>
                </a:rPr>
                <a:t>商品</a:t>
              </a:r>
              <a:r>
                <a:rPr lang="zh-CN" altLang="en-US" b="1">
                  <a:solidFill>
                    <a:schemeClr val="bg1"/>
                  </a:solidFill>
                  <a:latin typeface="Century Gothic" panose="020B0502020202020204" pitchFamily="34" charset="0"/>
                </a:rPr>
                <a:t>类型</a:t>
              </a:r>
              <a:endParaRPr lang="zh-CN" alt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86305" y="4845050"/>
            <a:ext cx="84709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类型不同于商品分类，指的是依据某一类商品的相同属性纳成的属性集合，例如手机类型有屏幕尺寸、铃声、网络制式等属性；书籍类型有出版社、作者、书号等属性。商品类型可以在简单商品基础上增加更多的展示点，让顾客能全方位、多角度地选择商品。商品类型包括扩展属性、参数、规格等三个部分。</a:t>
            </a:r>
            <a:endParaRPr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商品类型的设置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9430"/>
          <a:stretch>
            <a:fillRect/>
          </a:stretch>
        </p:blipFill>
        <p:spPr>
          <a:xfrm>
            <a:off x="2710180" y="1095375"/>
            <a:ext cx="6771005" cy="33572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6277B1A-69CA-4DD3-BA2E-13120097D92D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EB75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Century Gothic" panose="020B0502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Century Gothic" panose="020B0502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/>
          <a:srcRect l="43447" t="18711" r="10242" b="14206"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/>
          <a:srcRect l="43447" t="18711" r="10242" b="14206"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/>
          <a:srcRect l="43447" t="18711" r="10242" b="14206"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32" name="椭圆 31"/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Century Gothic" panose="020B0502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461963" y="891223"/>
            <a:ext cx="10896600" cy="4759324"/>
            <a:chOff x="462256" y="890501"/>
            <a:chExt cx="10896071" cy="4759304"/>
          </a:xfrm>
        </p:grpSpPr>
        <p:grpSp>
          <p:nvGrpSpPr>
            <p:cNvPr id="27680" name="组合 32"/>
            <p:cNvGrpSpPr/>
            <p:nvPr/>
          </p:nvGrpSpPr>
          <p:grpSpPr bwMode="auto">
            <a:xfrm>
              <a:off x="641318" y="890501"/>
              <a:ext cx="4681627" cy="2192217"/>
              <a:chOff x="641318" y="1469031"/>
              <a:chExt cx="4681627" cy="2192217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84511" y="2206580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641318" y="1469031"/>
                <a:ext cx="4494312" cy="219221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步骤一：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我们以添加“服饰”商品类型为例，可以点击“商品- -商品配置- -商品类型”，点击如图 所示的“添加商品类型”。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7681" name="组合 58"/>
            <p:cNvGrpSpPr/>
            <p:nvPr/>
          </p:nvGrpSpPr>
          <p:grpSpPr bwMode="auto">
            <a:xfrm>
              <a:off x="462256" y="3637500"/>
              <a:ext cx="4440021" cy="459103"/>
              <a:chOff x="883920" y="1748378"/>
              <a:chExt cx="4440021" cy="45910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83920" y="2207481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" name="文本框 61"/>
              <p:cNvSpPr txBox="1"/>
              <p:nvPr/>
            </p:nvSpPr>
            <p:spPr>
              <a:xfrm>
                <a:off x="1010914" y="1748378"/>
                <a:ext cx="4313027" cy="30670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步骤三：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跳转后设置页面，点击如图所示的“下一步”。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7682" name="组合 70"/>
            <p:cNvGrpSpPr/>
            <p:nvPr/>
          </p:nvGrpSpPr>
          <p:grpSpPr bwMode="auto">
            <a:xfrm>
              <a:off x="6918305" y="2094774"/>
              <a:ext cx="4440022" cy="757234"/>
              <a:chOff x="6443651" y="2208078"/>
              <a:chExt cx="4440022" cy="757234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443651" y="2965312"/>
                <a:ext cx="444002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文本框 65"/>
              <p:cNvSpPr txBox="1"/>
              <p:nvPr/>
            </p:nvSpPr>
            <p:spPr>
              <a:xfrm>
                <a:off x="6451906" y="2208078"/>
                <a:ext cx="4313028" cy="61602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步骤二：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如果没有已添加的类型，则点击如图所示的“自定义商品类型”。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7683" name="组合 71"/>
            <p:cNvGrpSpPr/>
            <p:nvPr/>
          </p:nvGrpSpPr>
          <p:grpSpPr bwMode="auto">
            <a:xfrm>
              <a:off x="6800518" y="4866535"/>
              <a:ext cx="4438434" cy="783270"/>
              <a:chOff x="6417254" y="4996283"/>
              <a:chExt cx="4438434" cy="78327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6417254" y="5779553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文本框 69"/>
              <p:cNvSpPr txBox="1"/>
              <p:nvPr/>
            </p:nvSpPr>
            <p:spPr>
              <a:xfrm>
                <a:off x="6471227" y="4996283"/>
                <a:ext cx="4311440" cy="73723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步骤四：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输人类型名称，如图所示，勾选关联品牌，最后点击“确定”即可。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/>
          <a:srcRect l="43447" t="18711" r="10242" b="14206"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73" name="Freeform 96"/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" name="Freeform 99"/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94"/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" name="Freeform 72"/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商品类型的设置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2" descr="../图/2-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86"/>
          <a:stretch>
            <a:fillRect/>
          </a:stretch>
        </p:blipFill>
        <p:spPr>
          <a:xfrm>
            <a:off x="911225" y="1730375"/>
            <a:ext cx="3954780" cy="163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3" descr="../图/2-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89"/>
          <a:stretch>
            <a:fillRect/>
          </a:stretch>
        </p:blipFill>
        <p:spPr>
          <a:xfrm>
            <a:off x="7352030" y="972820"/>
            <a:ext cx="4006850" cy="902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图片 4" descr="../图/2-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51395" y="3078480"/>
            <a:ext cx="4021455" cy="17094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5" descr="../图/2-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68375" y="4556125"/>
            <a:ext cx="3933825" cy="1671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500"/>
                            </p:stCondLst>
                            <p:childTnLst>
                              <p:par>
                                <p:cTn id="1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500"/>
                            </p:stCondLst>
                            <p:childTnLst>
                              <p:par>
                                <p:cTn id="1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20" grpId="0" bldLvl="0" animBg="1"/>
      <p:bldP spid="23" grpId="0" bldLvl="0" animBg="1"/>
      <p:bldP spid="26" grpId="0" bldLvl="0" animBg="1"/>
      <p:bldP spid="3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73" grpId="0" bldLvl="0" animBg="1"/>
      <p:bldP spid="74" grpId="0" bldLvl="0" animBg="1"/>
      <p:bldP spid="75" grpId="0" bldLvl="0" animBg="1"/>
      <p:bldP spid="7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1618"/>
            <a:ext cx="401638" cy="461962"/>
          </a:xfrm>
          <a:prstGeom prst="rect">
            <a:avLst/>
          </a:prstGeom>
          <a:solidFill>
            <a:srgbClr val="EB75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282065" y="2258060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497549"/>
              <a:ext cx="996714" cy="953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b="1">
                  <a:solidFill>
                    <a:schemeClr val="bg1"/>
                  </a:solidFill>
                  <a:latin typeface="Century Gothic" panose="020B0502020202020204" pitchFamily="34" charset="0"/>
                </a:rPr>
                <a:t>商品</a:t>
              </a:r>
              <a:r>
                <a:rPr lang="zh-CN" altLang="en-US" b="1">
                  <a:solidFill>
                    <a:schemeClr val="bg1"/>
                  </a:solidFill>
                  <a:latin typeface="Century Gothic" panose="020B0502020202020204" pitchFamily="34" charset="0"/>
                </a:rPr>
                <a:t>分类</a:t>
              </a:r>
              <a:endParaRPr lang="zh-CN" altLang="en-US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355215" y="2691130"/>
            <a:ext cx="437769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又称商品类别、商品目录，指的是为了方便顾客分门别类查找商品，同时方便商家进行商品管理的分类方式。</a:t>
            </a:r>
            <a:endParaRPr sz="20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商品分类的设置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6" descr="../图/2-7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61860" y="1158240"/>
            <a:ext cx="3155315" cy="4541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A0281BB-36EF-4ECD-89A5-43F46E2F27BC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EB75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0836226" flipV="1">
            <a:off x="7456488" y="34813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0836226">
            <a:off x="4483100" y="3340100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0836226">
            <a:off x="2446338" y="3544888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0836226">
            <a:off x="2033588" y="4013200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0836226">
            <a:off x="6719888" y="3314700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0836226" flipH="1">
            <a:off x="11606213" y="2851150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0836226" flipH="1">
            <a:off x="1017588" y="394176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0836226" flipH="1">
            <a:off x="12060238" y="3348038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21388349">
            <a:off x="9512300" y="2809875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21388349" flipV="1">
            <a:off x="8205788" y="24892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21388349" flipV="1">
            <a:off x="4787900" y="35179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21388349">
            <a:off x="1924050" y="3557588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21388349">
            <a:off x="3417888" y="3824288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1388349">
            <a:off x="9131300" y="3079750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1388349">
            <a:off x="1770063" y="3194050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88349">
            <a:off x="10587038" y="3344863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88349">
            <a:off x="3457575" y="3487738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88349" flipH="1">
            <a:off x="-9525" y="3702050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21388349">
            <a:off x="3949700" y="3228975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21388349">
            <a:off x="5746750" y="3219450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21388349">
            <a:off x="7556500" y="3003550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21388349">
            <a:off x="11256963" y="3392488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 rot="21388349">
            <a:off x="11936413" y="2825750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1388349" flipH="1">
            <a:off x="4359275" y="3948113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21388349">
            <a:off x="8251825" y="3186113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 rot="21388349">
            <a:off x="7834313" y="3230563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rot="21388349">
            <a:off x="10858500" y="3022600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1388349" flipH="1">
            <a:off x="625475" y="4006850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1388349" flipH="1">
            <a:off x="-84138" y="3221038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rot="10836226">
            <a:off x="1519238" y="3451225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21388349">
            <a:off x="5316538" y="3554413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1388349">
            <a:off x="7078663" y="3082925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 rot="21388349">
            <a:off x="6015038" y="3549650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21388349">
            <a:off x="9842500" y="2863850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21388349">
            <a:off x="10093325" y="3595688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21388349">
            <a:off x="1223963" y="3627438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21388349">
            <a:off x="4668838" y="3748088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rot="10836226" flipH="1">
            <a:off x="9494838" y="318611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21388349">
            <a:off x="392113" y="3240088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21388349" flipH="1">
            <a:off x="3913188" y="3830638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1388349">
            <a:off x="2981325" y="3395663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21388349">
            <a:off x="7867650" y="2735263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21388349">
            <a:off x="8574088" y="2763838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21388349">
            <a:off x="6284913" y="3425825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1388349">
            <a:off x="9745663" y="3335338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21388349" flipV="1">
            <a:off x="12045950" y="3795713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328863" y="3343275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149850" y="3476625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7878763" y="2409825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209338" y="3303588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84175" y="3228975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60" name="直接连接符 59"/>
          <p:cNvCxnSpPr/>
          <p:nvPr/>
        </p:nvCxnSpPr>
        <p:spPr>
          <a:xfrm>
            <a:off x="714375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11537950" y="1614488"/>
            <a:ext cx="0" cy="1558925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 bwMode="auto">
          <a:xfrm>
            <a:off x="858838" y="4332288"/>
            <a:ext cx="3623310" cy="1714955"/>
            <a:chOff x="858193" y="4331712"/>
            <a:chExt cx="3623152" cy="1715183"/>
          </a:xfrm>
        </p:grpSpPr>
        <p:sp>
          <p:nvSpPr>
            <p:cNvPr id="25673" name="文本框 62"/>
            <p:cNvSpPr txBox="1">
              <a:spLocks noChangeArrowheads="1"/>
            </p:cNvSpPr>
            <p:nvPr/>
          </p:nvSpPr>
          <p:spPr bwMode="auto">
            <a:xfrm>
              <a:off x="858193" y="5463252"/>
              <a:ext cx="1402019" cy="583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sz="3200" dirty="0" smtClean="0">
                  <a:solidFill>
                    <a:srgbClr val="EB7513"/>
                  </a:solidFill>
                  <a:latin typeface="Century Gothic" panose="020B0502020202020204" pitchFamily="34" charset="0"/>
                </a:rPr>
                <a:t>步骤一</a:t>
              </a:r>
              <a:endParaRPr lang="zh-CN" sz="3200" dirty="0" smtClean="0">
                <a:solidFill>
                  <a:srgbClr val="EB751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62638" y="4331712"/>
              <a:ext cx="3618707" cy="10605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当我们需要添加商品分类时，可以点击“商品一商品配置一商品分类”，然后点击“添加分类”，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 bwMode="auto">
          <a:xfrm>
            <a:off x="5693409" y="778510"/>
            <a:ext cx="6176647" cy="2072005"/>
            <a:chOff x="5692332" y="777915"/>
            <a:chExt cx="6178015" cy="2073604"/>
          </a:xfrm>
        </p:grpSpPr>
        <p:sp>
          <p:nvSpPr>
            <p:cNvPr id="25667" name="文本框 68"/>
            <p:cNvSpPr txBox="1">
              <a:spLocks noChangeArrowheads="1"/>
            </p:cNvSpPr>
            <p:nvPr/>
          </p:nvSpPr>
          <p:spPr bwMode="auto">
            <a:xfrm>
              <a:off x="10467956" y="777915"/>
              <a:ext cx="1402391" cy="584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sz="3200" dirty="0" smtClean="0">
                  <a:solidFill>
                    <a:srgbClr val="EB7513"/>
                  </a:solidFill>
                  <a:latin typeface="Century Gothic" panose="020B0502020202020204" pitchFamily="34" charset="0"/>
                </a:rPr>
                <a:t>步骤二</a:t>
              </a:r>
              <a:endParaRPr lang="zh-CN" sz="3200" dirty="0" smtClean="0">
                <a:solidFill>
                  <a:srgbClr val="EB7513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692332" y="1143322"/>
              <a:ext cx="5517467" cy="1708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编辑商品分类的信息。如果是顶级分类，“上级分类”选择“无”；如果是一级分类，则“上级分类”选择对应的顶级分类，依次类推。如图 所示，“分类名称”为“运动装”，“上级分类”为“服饰”，则说明该商城的一级分类服饰里面有个二级分类运动装。这样前台页面分类栏也会有相应的改变。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77" name="文本框 76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商品分类的设置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7" descr="../图/2-77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52695" y="4332605"/>
            <a:ext cx="3860165" cy="185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8" descr="../图/2-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7270" y="778510"/>
            <a:ext cx="3770630" cy="2166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500"/>
                            </p:stCondLst>
                            <p:childTnLst>
                              <p:par>
                                <p:cTn id="2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2000"/>
                            </p:stCondLst>
                            <p:childTnLst>
                              <p:par>
                                <p:cTn id="2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500"/>
                            </p:stCondLst>
                            <p:childTnLst>
                              <p:par>
                                <p:cTn id="2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3500"/>
                            </p:stCondLst>
                            <p:childTnLst>
                              <p:par>
                                <p:cTn id="2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4000"/>
                            </p:stCondLst>
                            <p:childTnLst>
                              <p:par>
                                <p:cTn id="27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500"/>
                            </p:stCondLst>
                            <p:childTnLst>
                              <p:par>
                                <p:cTn id="2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EAA1204-840C-4FB9-952C-13C28FAB95F0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文本框 33"/>
          <p:cNvSpPr txBox="1"/>
          <p:nvPr/>
        </p:nvSpPr>
        <p:spPr bwMode="auto">
          <a:xfrm>
            <a:off x="401638" y="242888"/>
            <a:ext cx="1402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任务评价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780665" y="1757045"/>
          <a:ext cx="8062595" cy="3527425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755265"/>
                <a:gridCol w="1179195"/>
                <a:gridCol w="1739265"/>
                <a:gridCol w="1381125"/>
                <a:gridCol w="1007745"/>
              </a:tblGrid>
              <a:tr h="5880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主要内容</a:t>
                      </a:r>
                      <a:endParaRPr lang="zh-CN" altLang="en-US" sz="32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小组评价等级（在符合的情况下面打“√”）</a:t>
                      </a:r>
                      <a:endParaRPr lang="zh-CN" altLang="en-US" sz="200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176020">
                <a:tc vMerge="1"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全都做到了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大部分（80%）做到了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基本（60%）做到了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没做到</a:t>
                      </a:r>
                      <a:endParaRPr lang="zh-CN" altLang="en-US" sz="20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7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熟悉商品的品牌管理</a:t>
                      </a:r>
                      <a:endParaRPr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理解商品基本信息的内容</a:t>
                      </a:r>
                      <a:endParaRPr lang="zh-CN" altLang="en-US"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800" b="1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了解商品信息配置的操作</a:t>
                      </a:r>
                      <a:endParaRPr sz="1800" b="1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altLang="zh-CN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1" vert="horz" anchor="ctr" anchorCtr="0"/>
                </a:tc>
              </a:tr>
            </a:tbl>
          </a:graphicData>
        </a:graphic>
      </p:graphicFrame>
      <p:pic>
        <p:nvPicPr>
          <p:cNvPr id="12" name="图片 11" descr="Teacher_male_512px_1185976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131570"/>
            <a:ext cx="2011045" cy="2011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76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03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768600"/>
            <a:ext cx="6777037" cy="1235711"/>
            <a:chOff x="277329" y="1418946"/>
            <a:chExt cx="5427948" cy="1235764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商品发布、修改和下架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3372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C9C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777875" y="1864995"/>
            <a:ext cx="1111743" cy="1073150"/>
            <a:chOff x="7026060" y="1437835"/>
            <a:chExt cx="1112188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C9C3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38623" y="1744241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步骤一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407847" y="2060603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024063" y="1970723"/>
            <a:ext cx="339725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找到后台登录的页面，输入“用户名”和“密码”，点击进入系统。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 bwMode="auto">
          <a:xfrm>
            <a:off x="762635" y="4163695"/>
            <a:ext cx="1111741" cy="1073150"/>
            <a:chOff x="7026060" y="2898238"/>
            <a:chExt cx="1112186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38621" y="3205279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  <a:sym typeface="+mn-ea"/>
                </a:rPr>
                <a:t>步骤二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  <a:sym typeface="+mn-ea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407847" y="3521006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2008823" y="4370388"/>
            <a:ext cx="339725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登录系统后，点击“商品一商品列表”，找到“添加商品”这一栏，点击进入。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17068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商品的发布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8" name="图片 2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02313" y="1391920"/>
            <a:ext cx="5267325" cy="2000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02313" y="4189413"/>
            <a:ext cx="5267325" cy="128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C9C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1057275"/>
            <a:ext cx="1111743" cy="1073150"/>
            <a:chOff x="7026060" y="1437835"/>
            <a:chExt cx="1112188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3D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38623" y="1744241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步骤三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407847" y="2060603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344420" y="1163320"/>
            <a:ext cx="44030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进入后，可看到以下具体的编辑界面。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 bwMode="auto">
          <a:xfrm>
            <a:off x="1097915" y="2898775"/>
            <a:ext cx="1111741" cy="1073150"/>
            <a:chOff x="7026060" y="2898238"/>
            <a:chExt cx="1112186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38621" y="3205279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  <a:sym typeface="+mn-ea"/>
                </a:rPr>
                <a:t>步骤四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  <a:sym typeface="+mn-ea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407847" y="3521006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2344420" y="3105785"/>
            <a:ext cx="426783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在这里可以按照表5-2对商品信息进行填写，以“天堂伞”为例。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17068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商品的发布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1097915" y="5022215"/>
            <a:ext cx="1111741" cy="1073150"/>
            <a:chOff x="7026060" y="2898238"/>
            <a:chExt cx="1112186" cy="1073578"/>
          </a:xfrm>
        </p:grpSpPr>
        <p:sp>
          <p:nvSpPr>
            <p:cNvPr id="3" name="椭圆 2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5" name="文本框 23"/>
            <p:cNvSpPr txBox="1">
              <a:spLocks noChangeArrowheads="1"/>
            </p:cNvSpPr>
            <p:nvPr/>
          </p:nvSpPr>
          <p:spPr bwMode="auto">
            <a:xfrm>
              <a:off x="7038621" y="3205279"/>
              <a:ext cx="1099625" cy="460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lvl="0" algn="ctr" eaLnBrk="1" hangingPunct="1">
                <a:lnSpc>
                  <a:spcPct val="100000"/>
                </a:lnSpc>
                <a:buNone/>
              </a:pPr>
              <a:r>
                <a:rPr lang="zh-CN" sz="2400" b="1">
                  <a:solidFill>
                    <a:schemeClr val="bg1"/>
                  </a:solidFill>
                  <a:latin typeface="Century Gothic" panose="020B0502020202020204" pitchFamily="34" charset="0"/>
                  <a:sym typeface="+mn-ea"/>
                </a:rPr>
                <a:t>步骤五</a:t>
              </a:r>
              <a:endParaRPr lang="zh-CN" sz="2400" b="1">
                <a:solidFill>
                  <a:schemeClr val="bg1"/>
                </a:solidFill>
                <a:latin typeface="Century Gothic" panose="020B0502020202020204" pitchFamily="34" charset="0"/>
                <a:sym typeface="+mn-ea"/>
              </a:endParaRPr>
            </a:p>
          </p:txBody>
        </p:sp>
        <p:sp>
          <p:nvSpPr>
            <p:cNvPr id="6" name="文本框 29"/>
            <p:cNvSpPr txBox="1">
              <a:spLocks noChangeArrowheads="1"/>
            </p:cNvSpPr>
            <p:nvPr/>
          </p:nvSpPr>
          <p:spPr bwMode="auto">
            <a:xfrm>
              <a:off x="7407847" y="3521006"/>
              <a:ext cx="310004" cy="368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344420" y="5229225"/>
            <a:ext cx="40684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填写完所有的必备信息后，点击最下方的“保存并关闭窗口”即可。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pic>
        <p:nvPicPr>
          <p:cNvPr id="26" name="图片 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51725" y="535305"/>
            <a:ext cx="2868930" cy="2363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r="16690"/>
          <a:stretch>
            <a:fillRect/>
          </a:stretch>
        </p:blipFill>
        <p:spPr>
          <a:xfrm>
            <a:off x="6642100" y="3105785"/>
            <a:ext cx="4488180" cy="2417445"/>
          </a:xfrm>
          <a:prstGeom prst="rect">
            <a:avLst/>
          </a:prstGeom>
        </p:spPr>
      </p:pic>
      <p:pic>
        <p:nvPicPr>
          <p:cNvPr id="25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62140" y="5564823"/>
            <a:ext cx="3848100" cy="44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1395413" y="2039938"/>
            <a:ext cx="2665412" cy="2346325"/>
            <a:chOff x="1394854" y="2039732"/>
            <a:chExt cx="2666393" cy="2346735"/>
          </a:xfrm>
        </p:grpSpPr>
        <p:sp>
          <p:nvSpPr>
            <p:cNvPr id="2" name="任意多边形 1"/>
            <p:cNvSpPr/>
            <p:nvPr/>
          </p:nvSpPr>
          <p:spPr>
            <a:xfrm rot="13500000" flipH="1">
              <a:off x="1714058" y="2039732"/>
              <a:ext cx="2347189" cy="2346735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212" name="文本框 5"/>
            <p:cNvSpPr txBox="1">
              <a:spLocks noChangeArrowheads="1"/>
            </p:cNvSpPr>
            <p:nvPr/>
          </p:nvSpPr>
          <p:spPr bwMode="auto">
            <a:xfrm>
              <a:off x="1950177" y="2186816"/>
              <a:ext cx="1960793" cy="2015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500">
                  <a:solidFill>
                    <a:schemeClr val="bg1"/>
                  </a:solidFill>
                  <a:latin typeface="Century Gothic" panose="020B0502020202020204" pitchFamily="34" charset="0"/>
                </a:rPr>
                <a:t>01</a:t>
              </a:r>
              <a:endParaRPr lang="zh-CN" altLang="en-US" sz="1250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rcRect l="43447" t="18711" r="10242" b="14206"/>
            <a:stretch>
              <a:fillRect/>
            </a:stretch>
          </p:blipFill>
          <p:spPr>
            <a:xfrm>
              <a:off x="1394854" y="2289337"/>
              <a:ext cx="2036614" cy="2036614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135438" y="2768600"/>
            <a:ext cx="6777037" cy="2097405"/>
            <a:chOff x="277329" y="1418946"/>
            <a:chExt cx="5427948" cy="209749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制作标准的商品详情页</a:t>
              </a:r>
              <a:endParaRPr lang="zh-CN" alt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11989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如果把电子商务网站比作超市，商品列表页就是超市的货架，商品详细页就是商品的包装。但是在互联网上，详细页的功能不仅仅是包装，还包括更多的只能分析结果以及可逆性查找。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065588" y="4079875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C9C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890395" y="457771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步骤一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3168650" y="4791075"/>
            <a:ext cx="685609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点击“商品一商品列表”，找到需要修改的商品，点击后面的“编辑”。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商品信息的修改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0" name="图片 3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9605" y="1500505"/>
            <a:ext cx="8352790" cy="243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C9C3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2362835" y="491934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步骤二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3679825" y="5202555"/>
            <a:ext cx="658114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接下来，把原有商品的信息编辑成需要修改成的内容就可以了。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3164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商品信息的修改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9" name="图片 2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40175" y="922020"/>
            <a:ext cx="4932045" cy="406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9067165" y="302736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798628" y="354965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1047877">
            <a:off x="8925878" y="198913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047877">
            <a:off x="6984365" y="360045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flipV="1">
            <a:off x="6852603" y="171450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2551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11047877">
            <a:off x="313690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11047877">
            <a:off x="102870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74148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19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15BEC8C-40F6-4F01-83CD-8570FC1A9748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04806" y="1298557"/>
            <a:ext cx="4037027" cy="2725773"/>
            <a:chOff x="404877" y="1298805"/>
            <a:chExt cx="4036448" cy="2724832"/>
          </a:xfrm>
        </p:grpSpPr>
        <p:graphicFrame>
          <p:nvGraphicFramePr>
            <p:cNvPr id="21542" name="图表 10"/>
            <p:cNvGraphicFramePr/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" name="图表" r:id="rId1" imgW="4041775" imgH="2731135" progId="">
                    <p:embed/>
                  </p:oleObj>
                </mc:Choice>
                <mc:Fallback>
                  <p:oleObj name="图表" r:id="rId1" imgW="4041775" imgH="2731135" progId="">
                    <p:embed/>
                    <p:pic>
                      <p:nvPicPr>
                        <p:cNvPr id="0" name="图片 204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696288" y="2338276"/>
              <a:ext cx="1401879" cy="5833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sz="32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</a:rPr>
                <a:t>步骤一</a:t>
              </a:r>
              <a:endParaRPr lang="zh-CN" sz="32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241994" y="2712797"/>
              <a:ext cx="309836" cy="3370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214947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1236663" y="4678363"/>
            <a:ext cx="2373312" cy="1060450"/>
            <a:chOff x="1235998" y="4710598"/>
            <a:chExt cx="2374206" cy="1060515"/>
          </a:xfrm>
        </p:grpSpPr>
        <p:sp>
          <p:nvSpPr>
            <p:cNvPr id="20" name="矩形 19"/>
            <p:cNvSpPr/>
            <p:nvPr/>
          </p:nvSpPr>
          <p:spPr>
            <a:xfrm>
              <a:off x="1235998" y="4710598"/>
              <a:ext cx="2374206" cy="10605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点击“商品一商品列表一编辑”，进入和商品信息修改同样的页面。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83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5927083" y="1266807"/>
            <a:ext cx="4037028" cy="2725773"/>
            <a:chOff x="4040455" y="1298805"/>
            <a:chExt cx="4036448" cy="2724832"/>
          </a:xfrm>
        </p:grpSpPr>
        <p:graphicFrame>
          <p:nvGraphicFramePr>
            <p:cNvPr id="21535" name="图表 6"/>
            <p:cNvGraphicFramePr/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1" name="图表" r:id="rId3" imgW="4041775" imgH="2731135" progId="">
                    <p:embed/>
                  </p:oleObj>
                </mc:Choice>
                <mc:Fallback>
                  <p:oleObj name="图表" r:id="rId3" imgW="4041775" imgH="2731135" progId="">
                    <p:embed/>
                    <p:pic>
                      <p:nvPicPr>
                        <p:cNvPr id="0" name="图片 205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357581" y="2369381"/>
              <a:ext cx="1401879" cy="5833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sz="3200" dirty="0">
                  <a:solidFill>
                    <a:schemeClr val="accent4">
                      <a:lumMod val="75000"/>
                    </a:schemeClr>
                  </a:solidFill>
                  <a:latin typeface="Century Gothic" panose="020B0502020202020204" pitchFamily="34" charset="0"/>
                  <a:ea typeface="微软雅黑 Light" panose="020B0502040204020203" pitchFamily="34" charset="-122"/>
                  <a:sym typeface="+mn-ea"/>
                </a:rPr>
                <a:t>步骤二</a:t>
              </a:r>
              <a:endParaRPr lang="zh-CN" sz="3200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903762" y="2712797"/>
              <a:ext cx="309836" cy="33706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7633653" y="402590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6700203" y="4678363"/>
            <a:ext cx="2366962" cy="1069974"/>
            <a:chOff x="4852687" y="4710598"/>
            <a:chExt cx="2367524" cy="1070040"/>
          </a:xfrm>
        </p:grpSpPr>
        <p:sp>
          <p:nvSpPr>
            <p:cNvPr id="26" name="矩形 25"/>
            <p:cNvSpPr/>
            <p:nvPr/>
          </p:nvSpPr>
          <p:spPr>
            <a:xfrm>
              <a:off x="4852687" y="4720123"/>
              <a:ext cx="2367524" cy="106051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sym typeface="+mn-ea"/>
                </a:rPr>
                <a:t>在“立即上架”后的两个选项中，勾选“否”，点击“保存并关闭窗口”即可。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903703" y="4710598"/>
              <a:ext cx="309954" cy="36832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 bwMode="auto">
          <a:xfrm>
            <a:off x="401638" y="242888"/>
            <a:ext cx="179705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商品的下架 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3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8295" y="1987550"/>
            <a:ext cx="2033905" cy="3760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3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16073" y="4956493"/>
            <a:ext cx="2257425" cy="35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68D567-562E-4BD5-BD0C-F48F2ECD24FA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CAC4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1638" y="242888"/>
            <a:ext cx="1402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任务评价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2780665" y="1757045"/>
          <a:ext cx="8428355" cy="3527425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880360"/>
                <a:gridCol w="1232535"/>
                <a:gridCol w="1786890"/>
                <a:gridCol w="1581785"/>
                <a:gridCol w="946785"/>
              </a:tblGrid>
              <a:tr h="588010">
                <a:tc row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3200"/>
                        <a:t>主要内容</a:t>
                      </a:r>
                      <a:endParaRPr lang="zh-CN" altLang="en-US" sz="3200"/>
                    </a:p>
                  </a:txBody>
                  <a:tcPr marL="0" marR="0" marT="0" marB="1" vert="horz" anchor="ctr" anchorCtr="0"/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小组评价等级（在符合的情况下面打“√”）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176020">
                <a:tc vMerge="1"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全都做到了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大部分（80%）做到了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基本（60%）做到了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000"/>
                        <a:t>没做到</a:t>
                      </a:r>
                      <a:endParaRPr lang="zh-CN" altLang="en-US" sz="2000"/>
                    </a:p>
                  </a:txBody>
                  <a:tcPr marL="0" marR="0" marT="0" marB="1" vert="horz" anchor="ctr" anchorCtr="0"/>
                </a:tc>
              </a:tr>
              <a:tr h="5873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800"/>
                        <a:t>熟悉商品发布的操作</a:t>
                      </a:r>
                      <a:endParaRPr lang="en-US" altLang="zh-CN" sz="18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800"/>
                        <a:t>理解商品状态信息的作用</a:t>
                      </a:r>
                      <a:endParaRPr lang="en-US" altLang="zh-CN" sz="18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</a:tr>
              <a:tr h="58801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800"/>
                        <a:t>了解商品信息修改的操作</a:t>
                      </a:r>
                      <a:endParaRPr lang="en-US" altLang="zh-CN" sz="18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/>
                        <a:t> </a:t>
                      </a:r>
                      <a:endParaRPr lang="en-US" altLang="zh-CN" sz="1600"/>
                    </a:p>
                  </a:txBody>
                  <a:tcPr marL="0" marR="0" marT="0" marB="1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/>
                    </a:p>
                  </a:txBody>
                  <a:tcPr marL="0" marR="0" marT="0" marB="1" vert="horz" anchor="ctr" anchorCtr="0"/>
                </a:tc>
              </a:tr>
            </a:tbl>
          </a:graphicData>
        </a:graphic>
      </p:graphicFrame>
      <p:pic>
        <p:nvPicPr>
          <p:cNvPr id="4" name="图片 3" descr="Teacher_male_512px_1185976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131570"/>
            <a:ext cx="2011045" cy="201104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椭圆 85"/>
          <p:cNvSpPr/>
          <p:nvPr/>
        </p:nvSpPr>
        <p:spPr>
          <a:xfrm rot="11047877" flipV="1">
            <a:off x="8308975" y="5719763"/>
            <a:ext cx="176213" cy="176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 rot="11047877">
            <a:off x="3890963" y="52355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 rot="11047877">
            <a:off x="4294188" y="6721475"/>
            <a:ext cx="123825" cy="123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 rot="11047877">
            <a:off x="8826500" y="5873750"/>
            <a:ext cx="127000" cy="127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1047877">
            <a:off x="7078663" y="6456363"/>
            <a:ext cx="452437" cy="4524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 rot="11047877" flipH="1">
            <a:off x="8724900" y="4476750"/>
            <a:ext cx="138113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 rot="11047877" flipH="1">
            <a:off x="4899025" y="6496050"/>
            <a:ext cx="139700" cy="1381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 rot="11047877" flipH="1">
            <a:off x="7996238" y="4240213"/>
            <a:ext cx="422275" cy="4222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55563" y="3451225"/>
            <a:ext cx="519112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6731000" y="6753225"/>
            <a:ext cx="271463" cy="271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10213975" y="3238500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V="1">
            <a:off x="10110788" y="4351338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 flipV="1">
            <a:off x="4464050" y="5535613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1817688" y="6245225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11842750" y="3402013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102975" y="4179888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9615488" y="6046788"/>
            <a:ext cx="271462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60675" y="64309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7159625" y="570388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9618663" y="2452688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169863" y="4748213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 flipH="1">
            <a:off x="1428750" y="5278438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3117850" y="5554663"/>
            <a:ext cx="608013" cy="6080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6462713" y="6118225"/>
            <a:ext cx="344487" cy="346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8501063" y="5019675"/>
            <a:ext cx="247650" cy="2476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8526463" y="6335713"/>
            <a:ext cx="1100137" cy="11001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5118100" y="6583363"/>
            <a:ext cx="728663" cy="7286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 flipH="1">
            <a:off x="3421063" y="4489450"/>
            <a:ext cx="309562" cy="3111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9518650" y="5357813"/>
            <a:ext cx="350838" cy="352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7937500" y="6753225"/>
            <a:ext cx="361950" cy="360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 flipH="1">
            <a:off x="5786438" y="6280150"/>
            <a:ext cx="315912" cy="315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 flipH="1">
            <a:off x="787400" y="4184650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 rot="11047877">
            <a:off x="4237038" y="6276975"/>
            <a:ext cx="123825" cy="123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870450" y="5681663"/>
            <a:ext cx="669925" cy="6699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7967663" y="6008688"/>
            <a:ext cx="439737" cy="4397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6088063" y="6635750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1" name="椭圆 130"/>
          <p:cNvSpPr/>
          <p:nvPr/>
        </p:nvSpPr>
        <p:spPr>
          <a:xfrm>
            <a:off x="465138" y="5934075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4124325" y="5864225"/>
            <a:ext cx="282575" cy="2841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 rot="11047877" flipH="1">
            <a:off x="7205663" y="5405438"/>
            <a:ext cx="138112" cy="13811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3779838" y="6300788"/>
            <a:ext cx="990600" cy="990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1812925" y="3538538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 flipH="1">
            <a:off x="11687175" y="2138363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-434975" y="2360613"/>
            <a:ext cx="627063" cy="6286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 flipH="1">
            <a:off x="2444750" y="2798763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999663" y="1350963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 flipH="1">
            <a:off x="2636838" y="4654550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2490788" y="5783263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7" name="椭圆 216"/>
          <p:cNvSpPr/>
          <p:nvPr/>
        </p:nvSpPr>
        <p:spPr>
          <a:xfrm>
            <a:off x="7702550" y="4910138"/>
            <a:ext cx="638175" cy="6381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8" name="椭圆 217"/>
          <p:cNvSpPr/>
          <p:nvPr/>
        </p:nvSpPr>
        <p:spPr>
          <a:xfrm>
            <a:off x="9159875" y="4476750"/>
            <a:ext cx="541338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9" name="椭圆 218"/>
          <p:cNvSpPr/>
          <p:nvPr/>
        </p:nvSpPr>
        <p:spPr>
          <a:xfrm>
            <a:off x="11637963" y="3808413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0" name="椭圆 219"/>
          <p:cNvSpPr/>
          <p:nvPr/>
        </p:nvSpPr>
        <p:spPr>
          <a:xfrm flipV="1">
            <a:off x="9682163" y="3733800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1" name="椭圆 220"/>
          <p:cNvSpPr/>
          <p:nvPr/>
        </p:nvSpPr>
        <p:spPr>
          <a:xfrm>
            <a:off x="6561138" y="5537200"/>
            <a:ext cx="409575" cy="409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1" cstate="print"/>
          <a:srcRect l="36905" t="33759" r="32570" b="22025"/>
          <a:stretch>
            <a:fillRect/>
          </a:stretch>
        </p:blipFill>
        <p:spPr>
          <a:xfrm rot="1501864">
            <a:off x="7973266" y="1354132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590955" y="273020"/>
            <a:ext cx="5072002" cy="6035705"/>
            <a:chOff x="3565662" y="300100"/>
            <a:chExt cx="5070953" cy="6036274"/>
          </a:xfrm>
        </p:grpSpPr>
        <p:sp>
          <p:nvSpPr>
            <p:cNvPr id="210" name="任意多边形 209"/>
            <p:cNvSpPr/>
            <p:nvPr/>
          </p:nvSpPr>
          <p:spPr>
            <a:xfrm rot="13500000" flipH="1">
              <a:off x="3565632" y="300130"/>
              <a:ext cx="5071014" cy="5070953"/>
            </a:xfrm>
            <a:custGeom>
              <a:avLst/>
              <a:gdLst>
                <a:gd name="connsiteX0" fmla="*/ 650363 w 4518605"/>
                <a:gd name="connsiteY0" fmla="*/ 3854920 h 4518605"/>
                <a:gd name="connsiteX1" fmla="*/ 657342 w 4518605"/>
                <a:gd name="connsiteY1" fmla="*/ 3861263 h 4518605"/>
                <a:gd name="connsiteX2" fmla="*/ 663685 w 4518605"/>
                <a:gd name="connsiteY2" fmla="*/ 3868242 h 4518605"/>
                <a:gd name="connsiteX3" fmla="*/ 664321 w 4518605"/>
                <a:gd name="connsiteY3" fmla="*/ 3867606 h 4518605"/>
                <a:gd name="connsiteX4" fmla="*/ 811278 w 4518605"/>
                <a:gd name="connsiteY4" fmla="*/ 4001169 h 4518605"/>
                <a:gd name="connsiteX5" fmla="*/ 2252641 w 4518605"/>
                <a:gd name="connsiteY5" fmla="*/ 4518605 h 4518605"/>
                <a:gd name="connsiteX6" fmla="*/ 4518605 w 4518605"/>
                <a:gd name="connsiteY6" fmla="*/ 2252641 h 4518605"/>
                <a:gd name="connsiteX7" fmla="*/ 4341017 w 4518605"/>
                <a:gd name="connsiteY7" fmla="*/ 234852 h 4518605"/>
                <a:gd name="connsiteX8" fmla="*/ 4376100 w 4518605"/>
                <a:gd name="connsiteY8" fmla="*/ 155826 h 4518605"/>
                <a:gd name="connsiteX9" fmla="*/ 4410691 w 4518605"/>
                <a:gd name="connsiteY9" fmla="*/ 121235 h 4518605"/>
                <a:gd name="connsiteX10" fmla="*/ 4386735 w 4518605"/>
                <a:gd name="connsiteY10" fmla="*/ 131870 h 4518605"/>
                <a:gd name="connsiteX11" fmla="*/ 4397370 w 4518605"/>
                <a:gd name="connsiteY11" fmla="*/ 107914 h 4518605"/>
                <a:gd name="connsiteX12" fmla="*/ 4362779 w 4518605"/>
                <a:gd name="connsiteY12" fmla="*/ 142505 h 4518605"/>
                <a:gd name="connsiteX13" fmla="*/ 4283753 w 4518605"/>
                <a:gd name="connsiteY13" fmla="*/ 177588 h 4518605"/>
                <a:gd name="connsiteX14" fmla="*/ 2265964 w 4518605"/>
                <a:gd name="connsiteY14" fmla="*/ 0 h 4518605"/>
                <a:gd name="connsiteX15" fmla="*/ 0 w 4518605"/>
                <a:gd name="connsiteY15" fmla="*/ 2265964 h 4518605"/>
                <a:gd name="connsiteX16" fmla="*/ 517436 w 4518605"/>
                <a:gd name="connsiteY16" fmla="*/ 3707327 h 4518605"/>
                <a:gd name="connsiteX17" fmla="*/ 650999 w 4518605"/>
                <a:gd name="connsiteY17" fmla="*/ 3854284 h 451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518605" h="4518605">
                  <a:moveTo>
                    <a:pt x="650363" y="3854920"/>
                  </a:moveTo>
                  <a:lnTo>
                    <a:pt x="657342" y="3861263"/>
                  </a:lnTo>
                  <a:lnTo>
                    <a:pt x="663685" y="3868242"/>
                  </a:lnTo>
                  <a:lnTo>
                    <a:pt x="664321" y="3867606"/>
                  </a:lnTo>
                  <a:lnTo>
                    <a:pt x="811278" y="4001169"/>
                  </a:lnTo>
                  <a:cubicBezTo>
                    <a:pt x="1202970" y="4324422"/>
                    <a:pt x="1705128" y="4518605"/>
                    <a:pt x="2252641" y="4518605"/>
                  </a:cubicBezTo>
                  <a:cubicBezTo>
                    <a:pt x="3504098" y="4518605"/>
                    <a:pt x="4518605" y="3504098"/>
                    <a:pt x="4518605" y="2252641"/>
                  </a:cubicBezTo>
                  <a:cubicBezTo>
                    <a:pt x="4518605" y="1544527"/>
                    <a:pt x="4104232" y="871931"/>
                    <a:pt x="4341017" y="234852"/>
                  </a:cubicBezTo>
                  <a:lnTo>
                    <a:pt x="4376100" y="155826"/>
                  </a:lnTo>
                  <a:lnTo>
                    <a:pt x="4410691" y="121235"/>
                  </a:lnTo>
                  <a:lnTo>
                    <a:pt x="4386735" y="131870"/>
                  </a:lnTo>
                  <a:lnTo>
                    <a:pt x="4397370" y="107914"/>
                  </a:lnTo>
                  <a:lnTo>
                    <a:pt x="4362779" y="142505"/>
                  </a:lnTo>
                  <a:lnTo>
                    <a:pt x="4283753" y="177588"/>
                  </a:lnTo>
                  <a:cubicBezTo>
                    <a:pt x="3646674" y="414373"/>
                    <a:pt x="2974078" y="0"/>
                    <a:pt x="2265964" y="0"/>
                  </a:cubicBezTo>
                  <a:cubicBezTo>
                    <a:pt x="1014507" y="0"/>
                    <a:pt x="0" y="1014507"/>
                    <a:pt x="0" y="2265964"/>
                  </a:cubicBezTo>
                  <a:cubicBezTo>
                    <a:pt x="0" y="2813477"/>
                    <a:pt x="194183" y="3315635"/>
                    <a:pt x="517436" y="3707327"/>
                  </a:cubicBezTo>
                  <a:lnTo>
                    <a:pt x="650999" y="3854284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5" name="直接连接符 224"/>
            <p:cNvCxnSpPr/>
            <p:nvPr/>
          </p:nvCxnSpPr>
          <p:spPr>
            <a:xfrm>
              <a:off x="3759267" y="2427581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3759267" y="2462509"/>
              <a:ext cx="2688669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3759267" y="3448440"/>
              <a:ext cx="4637716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6939959" y="3511946"/>
              <a:ext cx="1457024" cy="0"/>
            </a:xfrm>
            <a:prstGeom prst="line">
              <a:avLst/>
            </a:prstGeom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9" name="图片 348"/>
            <p:cNvPicPr>
              <a:picLocks noChangeAspect="1"/>
            </p:cNvPicPr>
            <p:nvPr/>
          </p:nvPicPr>
          <p:blipFill>
            <a:blip r:embed="rId2" cstate="print"/>
            <a:srcRect l="35176"/>
            <a:stretch>
              <a:fillRect/>
            </a:stretch>
          </p:blipFill>
          <p:spPr>
            <a:xfrm>
              <a:off x="3775670" y="3572820"/>
              <a:ext cx="2276311" cy="2763554"/>
            </a:xfrm>
            <a:custGeom>
              <a:avLst/>
              <a:gdLst>
                <a:gd name="connsiteX0" fmla="*/ 0 w 2501639"/>
                <a:gd name="connsiteY0" fmla="*/ 0 h 3037113"/>
                <a:gd name="connsiteX1" fmla="*/ 2501639 w 2501639"/>
                <a:gd name="connsiteY1" fmla="*/ 0 h 3037113"/>
                <a:gd name="connsiteX2" fmla="*/ 2501639 w 2501639"/>
                <a:gd name="connsiteY2" fmla="*/ 3031844 h 3037113"/>
                <a:gd name="connsiteX3" fmla="*/ 2499610 w 2501639"/>
                <a:gd name="connsiteY3" fmla="*/ 3037113 h 3037113"/>
                <a:gd name="connsiteX4" fmla="*/ 2494398 w 2501639"/>
                <a:gd name="connsiteY4" fmla="*/ 3037113 h 3037113"/>
                <a:gd name="connsiteX5" fmla="*/ 2494398 w 2501639"/>
                <a:gd name="connsiteY5" fmla="*/ 2995749 h 3037113"/>
                <a:gd name="connsiteX6" fmla="*/ 2459527 w 2501639"/>
                <a:gd name="connsiteY6" fmla="*/ 2905197 h 3037113"/>
                <a:gd name="connsiteX7" fmla="*/ 717381 w 2501639"/>
                <a:gd name="connsiteY7" fmla="*/ 1444903 h 3037113"/>
                <a:gd name="connsiteX8" fmla="*/ 19111 w 2501639"/>
                <a:gd name="connsiteY8" fmla="*/ 132437 h 3037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1639" h="3037113">
                  <a:moveTo>
                    <a:pt x="0" y="0"/>
                  </a:moveTo>
                  <a:lnTo>
                    <a:pt x="2501639" y="0"/>
                  </a:lnTo>
                  <a:lnTo>
                    <a:pt x="2501639" y="3031844"/>
                  </a:lnTo>
                  <a:lnTo>
                    <a:pt x="2499610" y="3037113"/>
                  </a:lnTo>
                  <a:lnTo>
                    <a:pt x="2494398" y="3037113"/>
                  </a:lnTo>
                  <a:lnTo>
                    <a:pt x="2494398" y="2995749"/>
                  </a:lnTo>
                  <a:lnTo>
                    <a:pt x="2459527" y="2905197"/>
                  </a:lnTo>
                  <a:cubicBezTo>
                    <a:pt x="2141873" y="2211741"/>
                    <a:pt x="1279306" y="2006828"/>
                    <a:pt x="717381" y="1444903"/>
                  </a:cubicBezTo>
                  <a:cubicBezTo>
                    <a:pt x="344970" y="1072492"/>
                    <a:pt x="112213" y="613311"/>
                    <a:pt x="19111" y="132437"/>
                  </a:cubicBezTo>
                  <a:close/>
                </a:path>
              </a:pathLst>
            </a:custGeom>
          </p:spPr>
        </p:pic>
      </p:grpSp>
      <p:sp>
        <p:nvSpPr>
          <p:cNvPr id="201" name="椭圆 200"/>
          <p:cNvSpPr/>
          <p:nvPr/>
        </p:nvSpPr>
        <p:spPr>
          <a:xfrm>
            <a:off x="8102600" y="1300163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2" name="椭圆 221"/>
          <p:cNvSpPr/>
          <p:nvPr/>
        </p:nvSpPr>
        <p:spPr>
          <a:xfrm>
            <a:off x="3444875" y="3463925"/>
            <a:ext cx="676275" cy="6778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634865" y="2548890"/>
            <a:ext cx="30670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5" presetID="3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113" grpId="0" bldLvl="0" animBg="1"/>
      <p:bldP spid="115" grpId="0" bldLvl="0" animBg="1"/>
      <p:bldP spid="117" grpId="0" bldLvl="0" animBg="1"/>
      <p:bldP spid="118" grpId="0" bldLvl="0" animBg="1"/>
      <p:bldP spid="119" grpId="0" bldLvl="0" animBg="1"/>
      <p:bldP spid="120" grpId="0" bldLvl="0" animBg="1"/>
      <p:bldP spid="121" grpId="0" bldLvl="0" animBg="1"/>
      <p:bldP spid="122" grpId="0" bldLvl="0" animBg="1"/>
      <p:bldP spid="123" grpId="0" bldLvl="0" animBg="1"/>
      <p:bldP spid="126" grpId="0" bldLvl="0" animBg="1"/>
      <p:bldP spid="127" grpId="0" bldLvl="0" animBg="1"/>
      <p:bldP spid="128" grpId="0" bldLvl="0" animBg="1"/>
      <p:bldP spid="129" grpId="0" bldLvl="0" animBg="1"/>
      <p:bldP spid="130" grpId="0" bldLvl="0" animBg="1"/>
      <p:bldP spid="131" grpId="0" bldLvl="0" animBg="1"/>
      <p:bldP spid="133" grpId="0" bldLvl="0" animBg="1"/>
      <p:bldP spid="134" grpId="0" bldLvl="0" animBg="1"/>
      <p:bldP spid="135" grpId="0" bldLvl="0" animBg="1"/>
      <p:bldP spid="136" grpId="0" bldLvl="0" animBg="1"/>
      <p:bldP spid="211" grpId="0" bldLvl="0" animBg="1"/>
      <p:bldP spid="212" grpId="0" bldLvl="0" animBg="1"/>
      <p:bldP spid="213" grpId="0" bldLvl="0" animBg="1"/>
      <p:bldP spid="214" grpId="0" bldLvl="0" animBg="1"/>
      <p:bldP spid="215" grpId="0" bldLvl="0" animBg="1"/>
      <p:bldP spid="216" grpId="0" bldLvl="0" animBg="1"/>
      <p:bldP spid="217" grpId="0" bldLvl="0" animBg="1"/>
      <p:bldP spid="218" grpId="0" bldLvl="0" animBg="1"/>
      <p:bldP spid="219" grpId="0" bldLvl="0" animBg="1"/>
      <p:bldP spid="220" grpId="0" bldLvl="0" animBg="1"/>
      <p:bldP spid="221" grpId="0" bldLvl="0" animBg="1"/>
      <p:bldP spid="197" grpId="0" bldLvl="0" animBg="1"/>
      <p:bldP spid="198" grpId="0" bldLvl="0" animBg="1"/>
      <p:bldP spid="201" grpId="0" bldLvl="0" animBg="1"/>
      <p:bldP spid="2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E329E3C-D9E5-4382-911D-E7C63B5FF534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4579938" y="2492375"/>
            <a:ext cx="2519362" cy="2519363"/>
            <a:chOff x="2532379" y="2174357"/>
            <a:chExt cx="2519411" cy="2519411"/>
          </a:xfrm>
        </p:grpSpPr>
        <p:sp>
          <p:nvSpPr>
            <p:cNvPr id="13" name="Freeform 13"/>
            <p:cNvSpPr/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6596063" y="2268538"/>
            <a:ext cx="1392237" cy="1331912"/>
            <a:chOff x="4548486" y="1951631"/>
            <a:chExt cx="1392763" cy="1332019"/>
          </a:xfrm>
        </p:grpSpPr>
        <p:sp>
          <p:nvSpPr>
            <p:cNvPr id="20574" name="Freeform 7"/>
            <p:cNvSpPr/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5" name="Freeform 14"/>
            <p:cNvSpPr/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6" name="Freeform 15"/>
            <p:cNvSpPr/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7" name="Freeform 28"/>
            <p:cNvSpPr/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79" name="Freeform 40"/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6175" y="4508500"/>
            <a:ext cx="2018030" cy="1583055"/>
            <a:chOff x="7805" y="7100"/>
            <a:chExt cx="3178" cy="2493"/>
          </a:xfrm>
        </p:grpSpPr>
        <p:sp>
          <p:nvSpPr>
            <p:cNvPr id="20568" name="Freeform 11"/>
            <p:cNvSpPr/>
            <p:nvPr/>
          </p:nvSpPr>
          <p:spPr bwMode="auto">
            <a:xfrm>
              <a:off x="9435" y="7100"/>
              <a:ext cx="1548" cy="1054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2"/>
            <p:cNvSpPr/>
            <p:nvPr/>
          </p:nvSpPr>
          <p:spPr bwMode="auto">
            <a:xfrm>
              <a:off x="7805" y="7433"/>
              <a:ext cx="1670" cy="797"/>
            </a:xfrm>
            <a:custGeom>
              <a:avLst/>
              <a:gdLst>
                <a:gd name="T0" fmla="*/ 273 w 280"/>
                <a:gd name="T1" fmla="*/ 66 h 134"/>
                <a:gd name="T2" fmla="*/ 34 w 280"/>
                <a:gd name="T3" fmla="*/ 0 h 134"/>
                <a:gd name="T4" fmla="*/ 0 w 280"/>
                <a:gd name="T5" fmla="*/ 44 h 134"/>
                <a:gd name="T6" fmla="*/ 280 w 280"/>
                <a:gd name="T7" fmla="*/ 121 h 134"/>
                <a:gd name="T8" fmla="*/ 280 w 280"/>
                <a:gd name="T9" fmla="*/ 121 h 134"/>
                <a:gd name="T10" fmla="*/ 273 w 280"/>
                <a:gd name="T11" fmla="*/ 66 h 134"/>
                <a:gd name="T12" fmla="*/ 273 w 280"/>
                <a:gd name="T13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0" h="134">
                  <a:moveTo>
                    <a:pt x="273" y="66"/>
                  </a:moveTo>
                  <a:cubicBezTo>
                    <a:pt x="184" y="77"/>
                    <a:pt x="99" y="51"/>
                    <a:pt x="34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7" y="103"/>
                    <a:pt x="176" y="134"/>
                    <a:pt x="280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3" y="6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594" y="7773"/>
              <a:ext cx="1818" cy="1820"/>
              <a:chOff x="7540" y="7705"/>
              <a:chExt cx="1818" cy="1820"/>
            </a:xfrm>
          </p:grpSpPr>
          <p:sp>
            <p:nvSpPr>
              <p:cNvPr id="32" name="Freeform 22"/>
              <p:cNvSpPr/>
              <p:nvPr/>
            </p:nvSpPr>
            <p:spPr bwMode="auto">
              <a:xfrm>
                <a:off x="7540" y="7705"/>
                <a:ext cx="1818" cy="1820"/>
              </a:xfrm>
              <a:custGeom>
                <a:avLst/>
                <a:gdLst>
                  <a:gd name="T0" fmla="*/ 116 w 305"/>
                  <a:gd name="T1" fmla="*/ 285 h 305"/>
                  <a:gd name="T2" fmla="*/ 285 w 305"/>
                  <a:gd name="T3" fmla="*/ 189 h 305"/>
                  <a:gd name="T4" fmla="*/ 189 w 305"/>
                  <a:gd name="T5" fmla="*/ 20 h 305"/>
                  <a:gd name="T6" fmla="*/ 20 w 305"/>
                  <a:gd name="T7" fmla="*/ 116 h 305"/>
                  <a:gd name="T8" fmla="*/ 116 w 305"/>
                  <a:gd name="T9" fmla="*/ 28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305">
                    <a:moveTo>
                      <a:pt x="116" y="285"/>
                    </a:moveTo>
                    <a:cubicBezTo>
                      <a:pt x="189" y="305"/>
                      <a:pt x="265" y="262"/>
                      <a:pt x="285" y="189"/>
                    </a:cubicBezTo>
                    <a:cubicBezTo>
                      <a:pt x="305" y="116"/>
                      <a:pt x="262" y="40"/>
                      <a:pt x="189" y="20"/>
                    </a:cubicBezTo>
                    <a:cubicBezTo>
                      <a:pt x="116" y="0"/>
                      <a:pt x="40" y="43"/>
                      <a:pt x="20" y="116"/>
                    </a:cubicBezTo>
                    <a:cubicBezTo>
                      <a:pt x="0" y="189"/>
                      <a:pt x="43" y="265"/>
                      <a:pt x="116" y="28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/>
              <p:nvPr/>
            </p:nvSpPr>
            <p:spPr bwMode="auto">
              <a:xfrm>
                <a:off x="7610" y="7855"/>
                <a:ext cx="1615" cy="1520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41"/>
              <p:cNvSpPr>
                <a:spLocks noEditPoints="1"/>
              </p:cNvSpPr>
              <p:nvPr/>
            </p:nvSpPr>
            <p:spPr bwMode="auto">
              <a:xfrm>
                <a:off x="8023" y="8268"/>
                <a:ext cx="797" cy="797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 bwMode="auto">
          <a:xfrm>
            <a:off x="3689350" y="3903663"/>
            <a:ext cx="1395413" cy="1319212"/>
            <a:chOff x="1642919" y="3585922"/>
            <a:chExt cx="1395655" cy="1320448"/>
          </a:xfrm>
        </p:grpSpPr>
        <p:sp>
          <p:nvSpPr>
            <p:cNvPr id="20556" name="Rectangle 44"/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557" name="Freeform 10"/>
            <p:cNvSpPr/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16"/>
            <p:cNvSpPr/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9" name="Freeform 17"/>
            <p:cNvSpPr/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26"/>
            <p:cNvSpPr/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7"/>
            <p:cNvSpPr/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62" name="Freeform 45"/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 bwMode="auto">
          <a:xfrm>
            <a:off x="6807200" y="3573463"/>
            <a:ext cx="1335088" cy="1227137"/>
            <a:chOff x="4761088" y="3256171"/>
            <a:chExt cx="1334912" cy="1226442"/>
          </a:xfrm>
        </p:grpSpPr>
        <p:sp>
          <p:nvSpPr>
            <p:cNvPr id="46" name="Freeform 9"/>
            <p:cNvSpPr/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8" name="Freeform 32"/>
            <p:cNvSpPr/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 bwMode="auto">
          <a:xfrm>
            <a:off x="4359275" y="1595438"/>
            <a:ext cx="1327150" cy="1403350"/>
            <a:chOff x="2312545" y="1277667"/>
            <a:chExt cx="1327681" cy="1404332"/>
          </a:xfrm>
        </p:grpSpPr>
        <p:sp>
          <p:nvSpPr>
            <p:cNvPr id="20531" name="Freeform 5"/>
            <p:cNvSpPr/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21"/>
            <p:cNvSpPr/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34"/>
            <p:cNvSpPr/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5"/>
            <p:cNvSpPr/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535" name="Freeform 60"/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61"/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7" name="Freeform 62"/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 bwMode="auto">
          <a:xfrm>
            <a:off x="3535363" y="2692400"/>
            <a:ext cx="1335087" cy="1236663"/>
            <a:chOff x="1488168" y="2375389"/>
            <a:chExt cx="1334911" cy="1236565"/>
          </a:xfrm>
        </p:grpSpPr>
        <p:sp>
          <p:nvSpPr>
            <p:cNvPr id="73" name="Freeform 8"/>
            <p:cNvSpPr/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19"/>
            <p:cNvSpPr/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30"/>
            <p:cNvSpPr/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31"/>
            <p:cNvSpPr/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 bwMode="auto">
          <a:xfrm>
            <a:off x="5661025" y="1444625"/>
            <a:ext cx="1228725" cy="1339850"/>
            <a:chOff x="3614192" y="1127253"/>
            <a:chExt cx="1229333" cy="1339252"/>
          </a:xfrm>
        </p:grpSpPr>
        <p:sp>
          <p:nvSpPr>
            <p:cNvPr id="81" name="Freeform 6"/>
            <p:cNvSpPr/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24"/>
            <p:cNvSpPr/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25"/>
            <p:cNvSpPr/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66"/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Oval 67"/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 bwMode="auto">
          <a:xfrm>
            <a:off x="14288" y="1500188"/>
            <a:ext cx="11871325" cy="4697095"/>
            <a:chOff x="14778" y="1500484"/>
            <a:chExt cx="11870892" cy="4697472"/>
          </a:xfrm>
        </p:grpSpPr>
        <p:grpSp>
          <p:nvGrpSpPr>
            <p:cNvPr id="20499" name="组合 125"/>
            <p:cNvGrpSpPr/>
            <p:nvPr/>
          </p:nvGrpSpPr>
          <p:grpSpPr bwMode="auto">
            <a:xfrm>
              <a:off x="6754107" y="1508422"/>
              <a:ext cx="3896533" cy="368382"/>
              <a:chOff x="6754107" y="1508422"/>
              <a:chExt cx="3896533" cy="368382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754107" y="1508422"/>
                <a:ext cx="1235665" cy="36838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商品销售记录</a:t>
                </a:r>
                <a:endPara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923415" y="1525886"/>
                <a:ext cx="2727225" cy="19985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通过销售记录展示商品的可信度，吸引更多顾客消费。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0500" name="组合 126"/>
            <p:cNvGrpSpPr/>
            <p:nvPr/>
          </p:nvGrpSpPr>
          <p:grpSpPr bwMode="auto">
            <a:xfrm>
              <a:off x="7971038" y="2595947"/>
              <a:ext cx="3805098" cy="648597"/>
              <a:chOff x="7971038" y="2595947"/>
              <a:chExt cx="3805098" cy="648597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971038" y="2595947"/>
                <a:ext cx="1187407" cy="6452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同类产品推荐</a:t>
                </a:r>
                <a:endPara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9048911" y="2613410"/>
                <a:ext cx="2727225" cy="63113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同类产品推荐是提升客户体验的方式之一，通过顾客对页面的点击了解客户需求并做出同类产品的推荐，能够提升页面转化率。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grpSp>
          <p:nvGrpSpPr>
            <p:cNvPr id="20501" name="组合 127"/>
            <p:cNvGrpSpPr/>
            <p:nvPr/>
          </p:nvGrpSpPr>
          <p:grpSpPr bwMode="auto">
            <a:xfrm>
              <a:off x="8080571" y="3775553"/>
              <a:ext cx="3805099" cy="1129913"/>
              <a:chOff x="8080571" y="3775553"/>
              <a:chExt cx="3805099" cy="1129913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8080571" y="3775553"/>
                <a:ext cx="1184867" cy="11299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相关商品推荐</a:t>
                </a:r>
                <a:endPara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9158445" y="3793017"/>
                <a:ext cx="2727225" cy="2800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相关商品推荐也是商家的组合营销手段之一，通过相关商品的推荐可以进一步提升转化率。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514049" y="2665803"/>
              <a:ext cx="1191852" cy="645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他人使用体验分享</a:t>
              </a:r>
              <a:endParaRPr lang="zh-CN" altLang="en-US" b="1" dirty="0">
                <a:solidFill>
                  <a:schemeClr val="accent4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4778" y="2641987"/>
              <a:ext cx="2771674" cy="8300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顾客可以通过他人的使用体验分享，进一步了解产品的属性，商家提供的产品信息宣传性太强，而顾客的评论却比较真实。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4278012" y="5367944"/>
              <a:ext cx="1271224" cy="645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商家其他信息</a:t>
              </a:r>
              <a:endParaRPr lang="zh-CN" altLang="en-US" b="1" dirty="0">
                <a:solidFill>
                  <a:schemeClr val="accent4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538722" y="5367944"/>
              <a:ext cx="2771674" cy="8300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商家的其他信息包括物流、售后、品牌介绍以及商家实力展示等等，这些信息的展示可以增加顾客对商家的信赖度。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396347" y="1500801"/>
              <a:ext cx="1209631" cy="645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商品信息介绍</a:t>
              </a:r>
              <a:endParaRPr lang="zh-CN" altLang="en-US" b="1" dirty="0">
                <a:solidFill>
                  <a:schemeClr val="accent4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829135" y="1500484"/>
              <a:ext cx="2773262" cy="6452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通过图片与文字的描述，对商品的属性、功能、特点进行描述，使顾客对产品有全面、感性的认识。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682951" y="4075616"/>
              <a:ext cx="1160738" cy="645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rPr>
                <a:t>同类产品对比</a:t>
              </a:r>
              <a:endParaRPr lang="zh-CN" altLang="en-US" b="1" dirty="0">
                <a:solidFill>
                  <a:schemeClr val="accent4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576" y="4116894"/>
              <a:ext cx="2773261" cy="46041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同类产品对比可以体现商品的竞争力，促使顾客购买商品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 bwMode="auto">
          <a:xfrm>
            <a:off x="4824729" y="3188018"/>
            <a:ext cx="1895159" cy="1145540"/>
            <a:chOff x="4907061" y="2919544"/>
            <a:chExt cx="1896504" cy="1145291"/>
          </a:xfrm>
        </p:grpSpPr>
        <p:grpSp>
          <p:nvGrpSpPr>
            <p:cNvPr id="20495" name="组合 122"/>
            <p:cNvGrpSpPr/>
            <p:nvPr/>
          </p:nvGrpSpPr>
          <p:grpSpPr bwMode="auto">
            <a:xfrm>
              <a:off x="4907061" y="2919544"/>
              <a:ext cx="1501804" cy="912377"/>
              <a:chOff x="4665019" y="2919544"/>
              <a:chExt cx="1501804" cy="912377"/>
            </a:xfrm>
          </p:grpSpPr>
          <p:sp>
            <p:nvSpPr>
              <p:cNvPr id="86" name="Freeform 8"/>
              <p:cNvSpPr/>
              <p:nvPr/>
            </p:nvSpPr>
            <p:spPr bwMode="auto">
              <a:xfrm>
                <a:off x="5389116" y="2919544"/>
                <a:ext cx="540133" cy="484082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+mn-lt"/>
                  <a:ea typeface="+mn-ea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4665019" y="3464572"/>
                <a:ext cx="1501804" cy="36734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l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  <a:cs typeface="Arial" panose="020B0604020202020204" pitchFamily="34" charset="0"/>
                  </a:rPr>
                  <a:t>详情页的基本构造</a:t>
                </a:r>
                <a:endPara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4998885" y="3789305"/>
              <a:ext cx="1804680" cy="27553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104" name="文本框 103"/>
          <p:cNvSpPr txBox="1"/>
          <p:nvPr/>
        </p:nvSpPr>
        <p:spPr bwMode="auto">
          <a:xfrm>
            <a:off x="401638" y="242888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详情页的基本构造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0" y="242888"/>
            <a:ext cx="2718118" cy="461962"/>
            <a:chOff x="0" y="242888"/>
            <a:chExt cx="2718828" cy="461665"/>
          </a:xfrm>
        </p:grpSpPr>
        <p:sp>
          <p:nvSpPr>
            <p:cNvPr id="16" name="矩形 15"/>
            <p:cNvSpPr/>
            <p:nvPr/>
          </p:nvSpPr>
          <p:spPr>
            <a:xfrm>
              <a:off x="0" y="242888"/>
              <a:ext cx="401743" cy="4616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1743" y="242888"/>
              <a:ext cx="2317085" cy="4600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标签的基本处理</a:t>
              </a:r>
              <a:endPara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309880" cy="368300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 bwMode="auto">
          <a:xfrm>
            <a:off x="6638925" y="1869439"/>
            <a:ext cx="4821238" cy="2764789"/>
            <a:chOff x="6639013" y="1549333"/>
            <a:chExt cx="4820607" cy="2764461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987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sz="2000" b="1" dirty="0">
                  <a:solidFill>
                    <a:schemeClr val="accent2">
                      <a:lumMod val="7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标签栏</a:t>
              </a:r>
              <a:endParaRPr lang="en-US" altLang="zh-CN" sz="2000" b="1" dirty="0">
                <a:solidFill>
                  <a:schemeClr val="accent2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23993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标签栏是用于每个板块的分割，标签栏模式排版理念是:通过标签的一系列提示，是消费者对商品的使用、性能、公司售后等有详细的了解，免除顾客的后顾之忧。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10"/>
          </p:nvPr>
        </p:nvSpPr>
        <p:spPr bwMode="auto">
          <a:xfrm>
            <a:off x="11268075" y="6048375"/>
            <a:ext cx="373063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1" cstate="print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11" name="图片框 11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" t="112" r="59759"/>
          <a:stretch>
            <a:fillRect/>
          </a:stretch>
        </p:blipFill>
        <p:spPr>
          <a:xfrm>
            <a:off x="1127760" y="1369695"/>
            <a:ext cx="3735070" cy="3611245"/>
          </a:xfrm>
          <a:prstGeom prst="ellipse">
            <a:avLst/>
          </a:prstGeom>
          <a:solidFill>
            <a:srgbClr val="EDEDED"/>
          </a:solidFill>
          <a:ln>
            <a:noFill/>
          </a:ln>
          <a:effectLst>
            <a:outerShdw dist="18000" dir="5400000" algn="tl" rotWithShape="0">
              <a:srgbClr val="000000">
                <a:alpha val="32999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E68D567-562E-4BD5-BD0C-F48F2ECD24FA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8600" y="1452563"/>
            <a:ext cx="339090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制作主视觉海报要突出商品特色，吸引顾客眼球。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3001963"/>
            <a:ext cx="3390900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主视觉海报决定了下面板块的排版样式和颜色基调。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48600" y="4597400"/>
            <a:ext cx="339090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主视觉海报一般应具备品牌、商标、广告语、商品等元素。 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3863" y="2371725"/>
            <a:ext cx="9874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1"/>
                </a:solidFill>
              </a:rPr>
              <a:t>1</a:t>
            </a:r>
            <a:endParaRPr lang="zh-CN" altLang="en-US" sz="1800" b="1">
              <a:solidFill>
                <a:schemeClr val="accent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73863" y="1352550"/>
            <a:ext cx="987425" cy="9874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98" name="Freeform 71"/>
          <p:cNvSpPr>
            <a:spLocks noEditPoints="1"/>
          </p:cNvSpPr>
          <p:nvPr/>
        </p:nvSpPr>
        <p:spPr bwMode="auto">
          <a:xfrm>
            <a:off x="7037388" y="1592263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773863" y="3894138"/>
            <a:ext cx="9874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6791325" y="2935288"/>
            <a:ext cx="985838" cy="987425"/>
            <a:chOff x="6790926" y="2936017"/>
            <a:chExt cx="986614" cy="986614"/>
          </a:xfrm>
        </p:grpSpPr>
        <p:sp>
          <p:nvSpPr>
            <p:cNvPr id="24" name="椭圆 23"/>
            <p:cNvSpPr/>
            <p:nvPr/>
          </p:nvSpPr>
          <p:spPr>
            <a:xfrm>
              <a:off x="6790926" y="2936017"/>
              <a:ext cx="986614" cy="9866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316" name="Freeform 67"/>
            <p:cNvSpPr>
              <a:spLocks noEditPoints="1"/>
            </p:cNvSpPr>
            <p:nvPr/>
          </p:nvSpPr>
          <p:spPr bwMode="auto">
            <a:xfrm>
              <a:off x="7029428" y="3174520"/>
              <a:ext cx="509610" cy="509608"/>
            </a:xfrm>
            <a:custGeom>
              <a:avLst/>
              <a:gdLst>
                <a:gd name="T0" fmla="*/ 2111259927 w 122"/>
                <a:gd name="T1" fmla="*/ 1919313219 h 122"/>
                <a:gd name="T2" fmla="*/ 1587806915 w 122"/>
                <a:gd name="T3" fmla="*/ 1378414452 h 122"/>
                <a:gd name="T4" fmla="*/ 1535463284 w 122"/>
                <a:gd name="T5" fmla="*/ 1378414452 h 122"/>
                <a:gd name="T6" fmla="*/ 1360976162 w 122"/>
                <a:gd name="T7" fmla="*/ 1203932192 h 122"/>
                <a:gd name="T8" fmla="*/ 1186493217 w 122"/>
                <a:gd name="T9" fmla="*/ 1029449931 h 122"/>
                <a:gd name="T10" fmla="*/ 1186493217 w 122"/>
                <a:gd name="T11" fmla="*/ 1029449931 h 122"/>
                <a:gd name="T12" fmla="*/ 1308632532 w 122"/>
                <a:gd name="T13" fmla="*/ 645585617 h 122"/>
                <a:gd name="T14" fmla="*/ 663040204 w 122"/>
                <a:gd name="T15" fmla="*/ 0 h 122"/>
                <a:gd name="T16" fmla="*/ 0 w 122"/>
                <a:gd name="T17" fmla="*/ 645585617 h 122"/>
                <a:gd name="T18" fmla="*/ 663040204 w 122"/>
                <a:gd name="T19" fmla="*/ 1291171233 h 122"/>
                <a:gd name="T20" fmla="*/ 1029458148 w 122"/>
                <a:gd name="T21" fmla="*/ 1169036575 h 122"/>
                <a:gd name="T22" fmla="*/ 1029458148 w 122"/>
                <a:gd name="T23" fmla="*/ 1169036575 h 122"/>
                <a:gd name="T24" fmla="*/ 1203941094 w 122"/>
                <a:gd name="T25" fmla="*/ 1343518835 h 122"/>
                <a:gd name="T26" fmla="*/ 1395871916 w 122"/>
                <a:gd name="T27" fmla="*/ 1535448904 h 122"/>
                <a:gd name="T28" fmla="*/ 1395871916 w 122"/>
                <a:gd name="T29" fmla="*/ 1570344521 h 122"/>
                <a:gd name="T30" fmla="*/ 1919324928 w 122"/>
                <a:gd name="T31" fmla="*/ 2093795479 h 122"/>
                <a:gd name="T32" fmla="*/ 2041464243 w 122"/>
                <a:gd name="T33" fmla="*/ 2041447877 h 122"/>
                <a:gd name="T34" fmla="*/ 2058912120 w 122"/>
                <a:gd name="T35" fmla="*/ 2041447877 h 122"/>
                <a:gd name="T36" fmla="*/ 2111259927 w 122"/>
                <a:gd name="T37" fmla="*/ 1919313219 h 122"/>
                <a:gd name="T38" fmla="*/ 663040204 w 122"/>
                <a:gd name="T39" fmla="*/ 1151588767 h 122"/>
                <a:gd name="T40" fmla="*/ 157035068 w 122"/>
                <a:gd name="T41" fmla="*/ 645585617 h 122"/>
                <a:gd name="T42" fmla="*/ 663040204 w 122"/>
                <a:gd name="T43" fmla="*/ 139586644 h 122"/>
                <a:gd name="T44" fmla="*/ 1169045340 w 122"/>
                <a:gd name="T45" fmla="*/ 645585617 h 122"/>
                <a:gd name="T46" fmla="*/ 663040204 w 122"/>
                <a:gd name="T47" fmla="*/ 1151588767 h 1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6791325" y="4519613"/>
            <a:ext cx="985838" cy="985837"/>
            <a:chOff x="6790926" y="4519158"/>
            <a:chExt cx="986614" cy="986614"/>
          </a:xfrm>
        </p:grpSpPr>
        <p:sp>
          <p:nvSpPr>
            <p:cNvPr id="25" name="椭圆 24"/>
            <p:cNvSpPr/>
            <p:nvPr/>
          </p:nvSpPr>
          <p:spPr>
            <a:xfrm>
              <a:off x="6790926" y="4519158"/>
              <a:ext cx="986614" cy="9866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12401" y="4702906"/>
              <a:ext cx="543664" cy="619118"/>
              <a:chOff x="3516313" y="5559425"/>
              <a:chExt cx="446088" cy="508000"/>
            </a:xfrm>
            <a:solidFill>
              <a:schemeClr val="bg1"/>
            </a:solidFill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2" name="椭圆 31"/>
          <p:cNvSpPr/>
          <p:nvPr/>
        </p:nvSpPr>
        <p:spPr>
          <a:xfrm rot="20383925">
            <a:off x="6691313" y="1373188"/>
            <a:ext cx="195262" cy="195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20383925">
            <a:off x="6589713" y="1906588"/>
            <a:ext cx="130175" cy="130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20383925">
            <a:off x="7348538" y="1260475"/>
            <a:ext cx="79375" cy="79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7200000">
            <a:off x="6552406" y="3186907"/>
            <a:ext cx="149225" cy="150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rot="7200000">
            <a:off x="6645275" y="3448050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rot="7200000">
            <a:off x="6723063" y="3125788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4217330">
            <a:off x="7557294" y="4545806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14217330">
            <a:off x="7712075" y="5311775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14217330">
            <a:off x="7604126" y="5459412"/>
            <a:ext cx="93662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73863" y="5465763"/>
            <a:ext cx="9874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401638" y="242888"/>
            <a:ext cx="29260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主视觉海报图的制作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b="5455"/>
          <a:stretch>
            <a:fillRect/>
          </a:stretch>
        </p:blipFill>
        <p:spPr>
          <a:xfrm>
            <a:off x="593725" y="1741805"/>
            <a:ext cx="5355590" cy="33756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5" grpId="0"/>
      <p:bldP spid="9" grpId="0"/>
      <p:bldP spid="7" grpId="0" animBg="1"/>
      <p:bldP spid="26" grpId="0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74535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FFC5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步骤一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805045"/>
            <a:ext cx="84709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从 Photoshop 软件主面面，点击“文件下标建”，宽度为 790 px，高度为 2689 px，分辨率为 72 ppi，颜色模式为 RGB 颜色，背景内容为白色，点击“确定”</a:t>
            </a:r>
            <a:r>
              <a:rPr 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lang="zh-CN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简单布景技巧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33" name="图片 133" descr="C:\Documents and Settings\zhaoxinglong\桌面\咖啡项目五\6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90303" y="1211263"/>
            <a:ext cx="4811395" cy="3244215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4E8276AB-F8FF-4B9B-B06B-AF11592B9CF9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rgbClr val="FFC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 bwMode="auto">
          <a:xfrm>
            <a:off x="1097915" y="4806315"/>
            <a:ext cx="1073150" cy="1073150"/>
            <a:chOff x="7026060" y="1437835"/>
            <a:chExt cx="1073580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rgbClr val="3DBC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64348" y="1759273"/>
              <a:ext cx="996714" cy="398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Century Gothic" panose="020B0502020202020204" pitchFamily="34" charset="0"/>
                </a:rPr>
                <a:t>步骤二</a:t>
              </a:r>
              <a:endParaRPr lang="zh-CN" altLang="en-US" sz="2000" b="1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2171065" y="4881245"/>
            <a:ext cx="84709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点击“文件一打开”，打开“头图”素材，如图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所示。利用移动工具把“头图”素材点击拖入到主页处，合理调整，效果如图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所示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 bwMode="auto">
          <a:xfrm>
            <a:off x="401638" y="242888"/>
            <a:ext cx="20116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简单布景技巧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8845" y="994093"/>
            <a:ext cx="5274310" cy="1213485"/>
          </a:xfrm>
          <a:prstGeom prst="rect">
            <a:avLst/>
          </a:prstGeom>
        </p:spPr>
      </p:pic>
      <p:pic>
        <p:nvPicPr>
          <p:cNvPr id="134" name="图片 134" descr="C:\Documents and Settings\zhaoxinglong\桌面\咖啡项目五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90303" y="2801620"/>
            <a:ext cx="4811395" cy="1470660"/>
          </a:xfrm>
          <a:prstGeom prst="rect">
            <a:avLst/>
          </a:prstGeom>
          <a:ln w="38100" cap="sq">
            <a:solidFill>
              <a:srgbClr val="4F81BD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文本框 99"/>
          <p:cNvSpPr txBox="1"/>
          <p:nvPr/>
        </p:nvSpPr>
        <p:spPr>
          <a:xfrm>
            <a:off x="3653155" y="229933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algn="ctr"/>
            <a:r>
              <a:rPr sz="1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</a:t>
            </a:r>
            <a:r>
              <a:rPr lang="en-US" sz="1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 </a:t>
            </a:r>
            <a:r>
              <a:rPr sz="18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“头图”素材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56635" y="441642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/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图</a:t>
            </a:r>
            <a:r>
              <a:rPr 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2 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 “</a:t>
            </a:r>
            <a:r>
              <a:rPr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头图”素材拖入主页</a:t>
            </a:r>
            <a:endParaRPr sz="1800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灯片编号占位符 1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8477CBD-9230-41AA-AD60-A751BEE4EEEA}" type="slidenum">
              <a:rPr lang="zh-CN" altLang="en-US" sz="1200">
                <a:solidFill>
                  <a:schemeClr val="bg1"/>
                </a:solidFill>
                <a:latin typeface="Century Gothic" panose="020B0502020202020204" pitchFamily="34" charset="0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0" y="242888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706850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22503" y="1304925"/>
            <a:ext cx="17068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 UI Light" panose="020B0502040204020203" pitchFamily="34" charset="-122"/>
                <a:cs typeface="Arial" panose="020B0604020202020204" pitchFamily="34" charset="0"/>
              </a:rPr>
              <a:t>注意事项：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 UI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7378065" y="183991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276465" y="1992313"/>
            <a:ext cx="3297238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（1）制作商品信息图要突出商品细节，从咖啡豆一咖啡粉一成品进行细节展示，使顾客对咖啡有更深一步的了解。</a:t>
            </a:r>
            <a:endParaRPr lang="en-US" altLang="zh-CN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（2）根据商品包装，整个排版设计定为棕色色调，视觉上更具有整体性。</a:t>
            </a:r>
            <a:endParaRPr lang="en-US" altLang="zh-CN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（3）商品介绍细致入微，展现了商品的品质。</a:t>
            </a:r>
            <a:endParaRPr lang="en-US" altLang="zh-CN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 </a:t>
            </a:r>
            <a:endParaRPr lang="en-US" altLang="zh-CN" sz="16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401638" y="242888"/>
            <a:ext cx="2621280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商品信息图的制作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rcRect l="597" t="2846" b="7148"/>
          <a:stretch>
            <a:fillRect/>
          </a:stretch>
        </p:blipFill>
        <p:spPr>
          <a:xfrm>
            <a:off x="1188720" y="1741805"/>
            <a:ext cx="5074920" cy="3374390"/>
          </a:xfrm>
          <a:prstGeom prst="bevel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bldLvl="0" animBg="1"/>
      <p:bldP spid="56" grpId="0"/>
      <p:bldP spid="58" grpId="0"/>
    </p:bldLst>
  </p:timing>
</p:sld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3940</Words>
  <Application>WPS 演示</Application>
  <PresentationFormat>自定义</PresentationFormat>
  <Paragraphs>507</Paragraphs>
  <Slides>34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微软雅黑 Light</vt:lpstr>
      <vt:lpstr>Century Gothic</vt:lpstr>
      <vt:lpstr>微软雅黑</vt:lpstr>
      <vt:lpstr>方正清刻本悦宋简体</vt:lpstr>
      <vt:lpstr>Microsoft YaHei UI Light</vt:lpstr>
      <vt:lpstr>Arial Unicode MS</vt:lpstr>
      <vt:lpstr>幼圆</vt:lpstr>
      <vt:lpstr>Wingdings</vt:lpstr>
      <vt:lpstr>微软雅黑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杨桉楠</dc:creator>
  <cp:lastModifiedBy>张凌婕</cp:lastModifiedBy>
  <cp:revision>66</cp:revision>
  <dcterms:created xsi:type="dcterms:W3CDTF">2015-02-01T03:08:00Z</dcterms:created>
  <dcterms:modified xsi:type="dcterms:W3CDTF">2018-01-14T17:27:08Z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