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657" r:id="rId3"/>
    <p:sldId id="660" r:id="rId5"/>
    <p:sldId id="452" r:id="rId6"/>
    <p:sldId id="575" r:id="rId7"/>
    <p:sldId id="576" r:id="rId8"/>
    <p:sldId id="577" r:id="rId9"/>
    <p:sldId id="578" r:id="rId10"/>
    <p:sldId id="658" r:id="rId11"/>
    <p:sldId id="579" r:id="rId12"/>
    <p:sldId id="581" r:id="rId13"/>
    <p:sldId id="582" r:id="rId14"/>
    <p:sldId id="583" r:id="rId15"/>
    <p:sldId id="585" r:id="rId16"/>
    <p:sldId id="586" r:id="rId17"/>
    <p:sldId id="661" r:id="rId18"/>
    <p:sldId id="587" r:id="rId19"/>
    <p:sldId id="588" r:id="rId20"/>
    <p:sldId id="589" r:id="rId21"/>
    <p:sldId id="678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566e72d-2147-4aee-84fa-96bbe37fd789}">
          <p14:sldIdLst>
            <p14:sldId id="660"/>
            <p14:sldId id="452"/>
            <p14:sldId id="575"/>
            <p14:sldId id="576"/>
            <p14:sldId id="577"/>
            <p14:sldId id="578"/>
            <p14:sldId id="658"/>
            <p14:sldId id="579"/>
            <p14:sldId id="581"/>
            <p14:sldId id="586"/>
            <p14:sldId id="661"/>
            <p14:sldId id="587"/>
            <p14:sldId id="588"/>
            <p14:sldId id="589"/>
            <p14:sldId id="678"/>
            <p14:sldId id="582"/>
            <p14:sldId id="657"/>
            <p14:sldId id="583"/>
            <p14:sldId id="58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0706D"/>
    <a:srgbClr val="90B0AD"/>
    <a:srgbClr val="F0F5E1"/>
    <a:srgbClr val="6EC5B5"/>
    <a:srgbClr val="528D2B"/>
    <a:srgbClr val="F4EFE9"/>
    <a:srgbClr val="6B8866"/>
    <a:srgbClr val="5B795B"/>
    <a:srgbClr val="5AAD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2" d="100"/>
          <a:sy n="82" d="100"/>
        </p:scale>
        <p:origin x="978" y="1164"/>
      </p:cViewPr>
      <p:guideLst>
        <p:guide pos="2880"/>
        <p:guide orient="horz" pos="18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3211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3878" b="11808"/>
          <a:stretch>
            <a:fillRect/>
          </a:stretch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79512" y="141480"/>
            <a:ext cx="8784976" cy="48605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883820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  <a:endParaRPr lang="en-US" dirty="0" smtClean="0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81001" y="341314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1.xml"/><Relationship Id="rId2" Type="http://schemas.openxmlformats.org/officeDocument/2006/relationships/image" Target="../media/image17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4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6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8.xml"/><Relationship Id="rId2" Type="http://schemas.openxmlformats.org/officeDocument/2006/relationships/image" Target="../media/image17.png"/><Relationship Id="rId1" Type="http://schemas.openxmlformats.org/officeDocument/2006/relationships/image" Target="../media/image7.jpe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9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6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86360"/>
            <a:ext cx="6209665" cy="364744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70915" y="4526915"/>
            <a:ext cx="720344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网站页面的配置</a:t>
            </a:r>
            <a:r>
              <a:rPr lang="en-US" altLang="zh-CN" sz="3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&amp;</a:t>
            </a:r>
            <a:r>
              <a:rPr lang="zh-CN" altLang="en-US" sz="3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网站权限</a:t>
            </a:r>
            <a:r>
              <a:rPr lang="en-US" altLang="zh-CN" sz="3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的配置</a:t>
            </a:r>
            <a:endParaRPr lang="en-US" altLang="zh-CN" sz="32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32660" y="3636645"/>
            <a:ext cx="46551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spc="3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Adobe Arabic" panose="02040503050201020203" pitchFamily="18" charset="-78"/>
                <a:sym typeface="微软雅黑" panose="020B0503020204020204" pitchFamily="34" charset="-122"/>
              </a:rPr>
              <a:t>第一章</a:t>
            </a:r>
            <a:endParaRPr lang="en-US" altLang="zh-CN" sz="3200" b="1" spc="300" dirty="0">
              <a:solidFill>
                <a:schemeClr val="bg1">
                  <a:lumMod val="5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algn="ctr"/>
            <a:r>
              <a:rPr lang="zh-CN" altLang="en-US" sz="2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电子商务网店建站</a:t>
            </a:r>
            <a:endParaRPr lang="zh-CN" altLang="en-US" sz="2400" b="1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15563" y="4526874"/>
            <a:ext cx="3289781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915563" y="5072752"/>
            <a:ext cx="3289781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71.png7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143125" y="1042035"/>
            <a:ext cx="5234940" cy="351028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异常页面的基本设置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1115" y="455231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异常页面编辑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6575" y="628015"/>
            <a:ext cx="590740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 “页面提示”文本框里编辑异常提示信息，最后点击“保存”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小组评价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824865" y="965835"/>
          <a:ext cx="7741285" cy="3268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045"/>
                <a:gridCol w="1273810"/>
                <a:gridCol w="1528445"/>
                <a:gridCol w="1402715"/>
                <a:gridCol w="890270"/>
              </a:tblGrid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小组评价等级（在符合的情况下面打“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896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熟悉文章栏目的基本设置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理解网站页面配置的方法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了解异常页面的基本</a:t>
                      </a:r>
                      <a:r>
                        <a:rPr 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设置</a:t>
                      </a:r>
                      <a:endParaRPr 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5376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03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541419" y="2421646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rPr>
              <a:t>网站前端的访问设置</a:t>
            </a:r>
            <a:endParaRPr lang="zh-CN" altLang="en-US" sz="36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72.png7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3908" y="1447165"/>
            <a:ext cx="3000375" cy="306324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网店前端的访问设置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4615" y="451040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前台访问设置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495" y="709930"/>
            <a:ext cx="32118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依次点击“站点”→“前台访问设置”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6840" y="709930"/>
            <a:ext cx="482854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在“前台访问设置”页面勾选“关闭”或 “开启”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8" name="图片 7" descr="C:\Users\Jasmine\Desktop\第一章 图片\73.png7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63365" y="1447165"/>
            <a:ext cx="4907915" cy="1564005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5488940" y="293179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前台访问权限开启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74.png7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670050" y="1057275"/>
            <a:ext cx="5962650" cy="362077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网店前端的访问设置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1895" y="461518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保存设置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0050" y="643255"/>
            <a:ext cx="694499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若选择“开启”，则输入黑名单IP地址信息，最后点击“保存”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5376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04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541419" y="2421646"/>
            <a:ext cx="4297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rPr>
              <a:t>网站后端的访问设置</a:t>
            </a:r>
            <a:endParaRPr lang="zh-CN" altLang="en-US" sz="36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75.png7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83908" y="1461135"/>
            <a:ext cx="3000375" cy="303530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网店后端的访问设置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64615" y="451040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后台访问设置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495" y="709930"/>
            <a:ext cx="32118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依次点击“站点”→“后台访问设置”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26840" y="709930"/>
            <a:ext cx="482854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在“后台访问设置”页面勾选“关闭”或 “开启”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8" name="图片 7" descr="C:\Users\Jasmine\Desktop\第一章 图片\76.png7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86873" y="1447165"/>
            <a:ext cx="4146550" cy="1564005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5488940" y="293179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后台访问权限开启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77.png7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79918" y="1057275"/>
            <a:ext cx="5384165" cy="362077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网店后端的访问设置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31895" y="461518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保存设置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0050" y="643255"/>
            <a:ext cx="694499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若选择“开启”，则输入白名单IP地址信息，最后点击“保存”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小组评价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824865" y="965835"/>
          <a:ext cx="7741285" cy="3268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045"/>
                <a:gridCol w="1273810"/>
                <a:gridCol w="1528445"/>
                <a:gridCol w="1402715"/>
                <a:gridCol w="890270"/>
              </a:tblGrid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小组评价等级（在符合的情况下面打“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896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熟悉网站前端访问的设置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理解网站权限配置的意义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了解网站后端访问的</a:t>
                      </a:r>
                      <a:r>
                        <a:rPr 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设</a:t>
                      </a: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置</a:t>
                      </a:r>
                      <a:endParaRPr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3530" y="115570"/>
            <a:ext cx="6209665" cy="364744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350770" y="3978275"/>
            <a:ext cx="465518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spc="3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Adobe Arabic" panose="02040503050201020203" pitchFamily="18" charset="-78"/>
                <a:sym typeface="微软雅黑" panose="020B0503020204020204" pitchFamily="34" charset="-122"/>
              </a:rPr>
              <a:t>Thank You</a:t>
            </a:r>
            <a:endParaRPr lang="en-US" altLang="zh-CN" sz="4000" b="1" spc="300" dirty="0">
              <a:solidFill>
                <a:schemeClr val="accent2"/>
              </a:solidFill>
              <a:latin typeface="微软雅黑 Light" panose="020B0502040204020203" charset="-122"/>
              <a:ea typeface="微软雅黑 Light" panose="020B0502040204020203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33673" y="4684989"/>
            <a:ext cx="328978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61" y="80060"/>
            <a:ext cx="2356443" cy="21189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0">
            <a:off x="3491230" y="1105535"/>
            <a:ext cx="3201035" cy="545465"/>
            <a:chOff x="1487488" y="2204864"/>
            <a:chExt cx="3864766" cy="658233"/>
          </a:xfrm>
        </p:grpSpPr>
        <p:sp>
          <p:nvSpPr>
            <p:cNvPr id="28" name="矩形: 圆角 27"/>
            <p:cNvSpPr/>
            <p:nvPr/>
          </p:nvSpPr>
          <p:spPr>
            <a:xfrm>
              <a:off x="1487488" y="231296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1</a:t>
              </a:r>
              <a:endParaRPr lang="en-US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427422" y="2300697"/>
              <a:ext cx="2718600" cy="419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  <a:cs typeface="+mn-ea"/>
                  <a:sym typeface="+mn-lt"/>
                </a:rPr>
                <a:t>文章栏目的基本设置</a:t>
              </a:r>
              <a:endParaRPr lang="zh-CN" altLang="en-US" sz="1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877220" y="2312730"/>
              <a:ext cx="442502" cy="44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3" name="任意多边形: 形状 22"/>
          <p:cNvSpPr/>
          <p:nvPr/>
        </p:nvSpPr>
        <p:spPr>
          <a:xfrm>
            <a:off x="3724275" y="1737995"/>
            <a:ext cx="545465" cy="54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>
            <a:off x="3491230" y="1899285"/>
            <a:ext cx="3201035" cy="545465"/>
            <a:chOff x="1487488" y="3110284"/>
            <a:chExt cx="3864766" cy="658233"/>
          </a:xfrm>
        </p:grpSpPr>
        <p:sp>
          <p:nvSpPr>
            <p:cNvPr id="16" name="矩形: 圆角 15"/>
            <p:cNvSpPr/>
            <p:nvPr/>
          </p:nvSpPr>
          <p:spPr>
            <a:xfrm>
              <a:off x="1487488" y="321838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754787" y="311028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2</a:t>
              </a:r>
              <a:endParaRPr lang="en-US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27421" y="3268218"/>
              <a:ext cx="2718599" cy="343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  <a:sym typeface="+mn-ea"/>
                </a:rPr>
                <a:t>异常页面的基本设置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862653" y="3218148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3491230" y="2657475"/>
            <a:ext cx="3201035" cy="545465"/>
            <a:chOff x="1487488" y="4229610"/>
            <a:chExt cx="3864766" cy="658233"/>
          </a:xfrm>
        </p:grpSpPr>
        <p:sp>
          <p:nvSpPr>
            <p:cNvPr id="10" name="矩形: 圆角 9"/>
            <p:cNvSpPr/>
            <p:nvPr/>
          </p:nvSpPr>
          <p:spPr>
            <a:xfrm>
              <a:off x="1487488" y="4338476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754787" y="422961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3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3</a:t>
              </a:r>
              <a:endParaRPr lang="en-US">
                <a:solidFill>
                  <a:schemeClr val="accent3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27421" y="4382944"/>
              <a:ext cx="2796033" cy="3526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网站前端的访问设置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862653" y="4337475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0">
            <a:off x="3491230" y="3475355"/>
            <a:ext cx="3201035" cy="547370"/>
            <a:chOff x="1487488" y="2204864"/>
            <a:chExt cx="3864766" cy="658233"/>
          </a:xfrm>
        </p:grpSpPr>
        <p:sp>
          <p:nvSpPr>
            <p:cNvPr id="22" name="矩形: 圆角 27"/>
            <p:cNvSpPr/>
            <p:nvPr/>
          </p:nvSpPr>
          <p:spPr>
            <a:xfrm>
              <a:off x="1487488" y="231296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4" name="任意多边形: 形状 2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p>
              <a:pPr algn="ctr"/>
              <a:r>
                <a:rPr lang="en-US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4</a:t>
              </a:r>
              <a:endParaRPr lang="en-US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27422" y="2300697"/>
              <a:ext cx="2718600" cy="419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Autofit/>
            </a:bodyPr>
            <a:p>
              <a:pPr algn="ctr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  <a:cs typeface="+mn-ea"/>
                  <a:sym typeface="+mn-lt"/>
                </a:rPr>
                <a:t>网站后端的访问设置</a:t>
              </a:r>
              <a:endParaRPr lang="zh-CN" altLang="en-US" sz="1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endParaRPr>
            </a:p>
          </p:txBody>
        </p:sp>
        <p:sp>
          <p:nvSpPr>
            <p:cNvPr id="27" name="任意多边形: 形状 31"/>
            <p:cNvSpPr/>
            <p:nvPr/>
          </p:nvSpPr>
          <p:spPr>
            <a:xfrm>
              <a:off x="1877220" y="2312730"/>
              <a:ext cx="442502" cy="44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01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文章栏目的基本设置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3.png6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31495" y="1190625"/>
            <a:ext cx="3358515" cy="338836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文章栏目的基本设置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1590" y="451929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文章栏目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495" y="709930"/>
            <a:ext cx="321183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依次点击“站点”→“文章栏目”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9870" y="1939290"/>
            <a:ext cx="483044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在“文章栏目”页面点击“添加文章类目”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6" name="图片 5" descr="C:\Users\Jasmine\Desktop\第一章 图片\64.png6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39870" y="2532380"/>
            <a:ext cx="4803140" cy="107442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5535930" y="391033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添加文章类目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39870" y="709930"/>
            <a:ext cx="4157980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"/>
            </a:pP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文章栏目是指企业放在店铺首页中的一系列文章，通过该类目进行汇总与归类。例如ECstore 系统中的帮助中心、公司简介和新闻公告等</a:t>
            </a:r>
            <a:endParaRPr sz="14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5.png6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312670" y="1123950"/>
            <a:ext cx="4711700" cy="347599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文章栏目的基本设置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49040" y="459994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添加文章类目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1670" y="709930"/>
            <a:ext cx="728789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 “添加文章类目” 页面依次填写相关信息，点击“保存”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6.png6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5820" y="1123950"/>
            <a:ext cx="7438390" cy="227012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文章栏目的基本设置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45535" y="327977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查看文章类目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495" y="709930"/>
            <a:ext cx="718439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Step4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在“文章栏目”页面查看刚才添加的文章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5820" y="3557905"/>
            <a:ext cx="483044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Step5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查看文章类目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6" name="图片 5" descr="C:\Users\Jasmine\Desktop\第一章 图片\67.png6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98220" y="3971925"/>
            <a:ext cx="7376795" cy="29845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3652520" y="421322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添加文章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8.png6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616835" y="1090295"/>
            <a:ext cx="4169410" cy="372110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文章栏目的基本设置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70325" y="469709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编辑文章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5480" y="630555"/>
            <a:ext cx="78130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Step6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在“添加文章页面”选择“发布”，并编辑文章内容，最后点击“保存”，这样一篇文章就发布成功了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02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异常页面的基本设置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9.png6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721360" y="1447165"/>
            <a:ext cx="3063240" cy="306324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异常页面的基本设置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3500" y="458470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异常页面管理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495" y="709930"/>
            <a:ext cx="32118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依次点击“站点”→“异常页面管理”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3195" y="2364740"/>
            <a:ext cx="45783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在“异常页面提示信息管理”页面点击 “修改”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8" name="图片 7" descr="C:\Users\Jasmine\Desktop\第一章 图片\70.png7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43375" y="2886075"/>
            <a:ext cx="4717415" cy="697230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5582920" y="372935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异常页面修改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39870" y="709930"/>
            <a:ext cx="415798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"/>
            </a:pP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异常页面是指客户在登录网页的时候，出现了由于网络连接或者操作错误而呈现给客户的信息提示页面。系统本身提供了三个异常页面，分别是“无法找到页面”、“系统错误”和“搜索为空页”</a:t>
            </a:r>
            <a:r>
              <a:rPr 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，以设置“无法找到页面”为例</a:t>
            </a:r>
            <a:endParaRPr lang="zh-CN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9" grpId="0"/>
      <p:bldP spid="100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BBAAA"/>
      </a:accent1>
      <a:accent2>
        <a:srgbClr val="FF672E"/>
      </a:accent2>
      <a:accent3>
        <a:srgbClr val="FFDF39"/>
      </a:accent3>
      <a:accent4>
        <a:srgbClr val="5BBAAA"/>
      </a:accent4>
      <a:accent5>
        <a:srgbClr val="FFDF39"/>
      </a:accent5>
      <a:accent6>
        <a:srgbClr val="FF672E"/>
      </a:accent6>
      <a:hlink>
        <a:srgbClr val="528D2B"/>
      </a:hlink>
      <a:folHlink>
        <a:srgbClr val="99A8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1219</Words>
  <Application>WPS 演示</Application>
  <PresentationFormat>全屏显示(16:9)</PresentationFormat>
  <Paragraphs>225</Paragraphs>
  <Slides>19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Roboto</vt:lpstr>
      <vt:lpstr>微软雅黑 Light</vt:lpstr>
      <vt:lpstr>Adobe Arabic</vt:lpstr>
      <vt:lpstr>Arial Unicode MS</vt:lpstr>
      <vt:lpstr>U.S. 101</vt:lpstr>
      <vt:lpstr>Open Sans Light</vt:lpstr>
      <vt:lpstr>幼圆</vt:lpstr>
      <vt:lpstr>Wingdings</vt:lpstr>
      <vt:lpstr>Calibri</vt:lpstr>
      <vt:lpstr>Segoe Print</vt:lpstr>
      <vt:lpstr>Yu Gothic UI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Jasmine 逗比</cp:lastModifiedBy>
  <cp:revision>265</cp:revision>
  <dcterms:created xsi:type="dcterms:W3CDTF">2015-12-11T17:46:00Z</dcterms:created>
  <dcterms:modified xsi:type="dcterms:W3CDTF">2018-01-22T13:43:00Z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