
<file path=[Content_Types].xml><?xml version="1.0" encoding="utf-8"?>
<Types xmlns="http://schemas.openxmlformats.org/package/2006/content-types">
  <Default Extension="jpeg" ContentType="image/jpeg"/>
  <Default Extension="vml" ContentType="application/vnd.openxmlformats-officedocument.vmlDrawing"/>
  <Default Extension="xlsx" ContentType="application/vnd.openxmlformats-officedocument.spreadsheetml.sheet"/>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57" r:id="rId4"/>
    <p:sldId id="258" r:id="rId5"/>
    <p:sldId id="275" r:id="rId6"/>
    <p:sldId id="269" r:id="rId7"/>
    <p:sldId id="272" r:id="rId8"/>
    <p:sldId id="281" r:id="rId10"/>
    <p:sldId id="259" r:id="rId11"/>
    <p:sldId id="297" r:id="rId12"/>
    <p:sldId id="282" r:id="rId13"/>
    <p:sldId id="263" r:id="rId14"/>
    <p:sldId id="266" r:id="rId15"/>
    <p:sldId id="322" r:id="rId16"/>
    <p:sldId id="283" r:id="rId17"/>
    <p:sldId id="271" r:id="rId18"/>
    <p:sldId id="267" r:id="rId19"/>
    <p:sldId id="268" r:id="rId20"/>
    <p:sldId id="315" r:id="rId21"/>
    <p:sldId id="316" r:id="rId22"/>
    <p:sldId id="262" r:id="rId23"/>
    <p:sldId id="298" r:id="rId24"/>
    <p:sldId id="313" r:id="rId25"/>
    <p:sldId id="324" r:id="rId26"/>
    <p:sldId id="280" r:id="rId27"/>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535"/>
    <a:srgbClr val="EB7614"/>
    <a:srgbClr val="C8C2AC"/>
    <a:srgbClr val="88D5D8"/>
    <a:srgbClr val="FFC73C"/>
    <a:srgbClr val="3DBCC0"/>
    <a:srgbClr val="FDFD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p:normalViewPr>
  <p:slideViewPr>
    <p:cSldViewPr snapToGrid="0">
      <p:cViewPr varScale="1">
        <p:scale>
          <a:sx n="110" d="100"/>
          <a:sy n="110" d="100"/>
        </p:scale>
        <p:origin x="-558" y="48"/>
      </p:cViewPr>
      <p:guideLst>
        <p:guide orient="horz" pos="2217"/>
        <p:guide pos="3818"/>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rgbClr val="3DBCC0"/>
              </a:solidFill>
              <a:ln w="25307">
                <a:noFill/>
              </a:ln>
            </c:spPr>
          </c:dPt>
          <c:dPt>
            <c:idx val="1"/>
            <c:bubble3D val="0"/>
            <c:spPr>
              <a:solidFill>
                <a:srgbClr val="F4EFDF"/>
              </a:solidFill>
              <a:ln w="25307">
                <a:noFill/>
              </a:ln>
            </c:spPr>
          </c:dPt>
          <c:dLbls>
            <c:delete val="1"/>
          </c:dLbls>
          <c:cat>
            <c:strRef>
              <c:f>Sheet1!$A$2:$A$3</c:f>
              <c:strCache>
                <c:ptCount val="2"/>
                <c:pt idx="0">
                  <c:v>实占百分比</c:v>
                </c:pt>
                <c:pt idx="1">
                  <c:v>余下</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85"/>
      </c:doughnutChart>
      <c:spPr>
        <a:noFill/>
        <a:ln w="25307">
          <a:noFill/>
        </a:ln>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rgbClr val="FFC535"/>
              </a:solidFill>
              <a:ln w="25307">
                <a:noFill/>
              </a:ln>
            </c:spPr>
          </c:dPt>
          <c:dPt>
            <c:idx val="1"/>
            <c:bubble3D val="0"/>
            <c:spPr>
              <a:solidFill>
                <a:srgbClr val="F4EFDF"/>
              </a:solidFill>
              <a:ln w="25307">
                <a:noFill/>
              </a:ln>
            </c:spPr>
          </c:dPt>
          <c:dLbls>
            <c:delete val="1"/>
          </c:dLbls>
          <c:cat>
            <c:strRef>
              <c:f>Sheet1!$A$2:$A$3</c:f>
              <c:strCache>
                <c:ptCount val="2"/>
                <c:pt idx="0">
                  <c:v>实占百分比</c:v>
                </c:pt>
                <c:pt idx="1">
                  <c:v>余下</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85"/>
      </c:doughnutChart>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rgbClr val="EB7513"/>
              </a:solidFill>
              <a:ln w="25307">
                <a:noFill/>
              </a:ln>
            </c:spPr>
          </c:dPt>
          <c:dPt>
            <c:idx val="1"/>
            <c:bubble3D val="0"/>
            <c:spPr>
              <a:solidFill>
                <a:srgbClr val="F4EFDF"/>
              </a:solidFill>
              <a:ln w="25307">
                <a:noFill/>
              </a:ln>
            </c:spPr>
          </c:dPt>
          <c:dLbls>
            <c:delete val="1"/>
          </c:dLbls>
          <c:cat>
            <c:strRef>
              <c:f>Sheet1!$A$2:$A$3</c:f>
              <c:strCache>
                <c:ptCount val="2"/>
                <c:pt idx="0">
                  <c:v>实占百分比</c:v>
                </c:pt>
                <c:pt idx="1">
                  <c:v>余下</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85"/>
      </c:doughnutChart>
      <c:spPr>
        <a:noFill/>
        <a:ln w="25307">
          <a:noFill/>
        </a:ln>
      </c:spPr>
    </c:plotArea>
    <c:plotVisOnly val="1"/>
    <c:dispBlanksAs val="zero"/>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chemeClr val="accent4">
                  <a:lumMod val="75000"/>
                </a:schemeClr>
              </a:solidFill>
              <a:ln w="18924">
                <a:noFill/>
              </a:ln>
              <a:effectLst/>
            </c:spPr>
          </c:dPt>
          <c:dPt>
            <c:idx val="1"/>
            <c:bubble3D val="0"/>
            <c:spPr>
              <a:solidFill>
                <a:srgbClr val="F4EFDF"/>
              </a:solidFill>
              <a:ln w="25307">
                <a:noFill/>
              </a:ln>
            </c:spPr>
          </c:dPt>
          <c:dLbls>
            <c:delete val="1"/>
          </c:dLbls>
          <c:cat>
            <c:strRef>
              <c:f>Sheet1!$A$2:$A$3</c:f>
              <c:strCache>
                <c:ptCount val="2"/>
                <c:pt idx="0">
                  <c:v>实占百分比</c:v>
                </c:pt>
                <c:pt idx="1">
                  <c:v>余下</c:v>
                </c:pt>
              </c:strCache>
            </c:strRef>
          </c:cat>
          <c:val>
            <c:numRef>
              <c:f>Sheet1!$B$2:$B$3</c:f>
              <c:numCache>
                <c:formatCode>General</c:formatCode>
                <c:ptCount val="2"/>
                <c:pt idx="0">
                  <c:v>5</c:v>
                </c:pt>
                <c:pt idx="1">
                  <c:v>95</c:v>
                </c:pt>
              </c:numCache>
            </c:numRef>
          </c:val>
        </c:ser>
        <c:dLbls>
          <c:showLegendKey val="0"/>
          <c:showVal val="0"/>
          <c:showCatName val="0"/>
          <c:showSerName val="0"/>
          <c:showPercent val="0"/>
          <c:showBubbleSize val="0"/>
          <c:showLeaderLines val="1"/>
        </c:dLbls>
        <c:firstSliceAng val="0"/>
        <c:holeSize val="85"/>
      </c:doughnutChart>
      <c:spPr>
        <a:noFill/>
        <a:ln w="25307">
          <a:noFill/>
        </a:ln>
      </c:spPr>
    </c:plotArea>
    <c:plotVisOnly val="1"/>
    <c:dispBlanksAs val="zero"/>
    <c:showDLblsOverMax val="0"/>
  </c:chart>
  <c:spPr>
    <a:noFill/>
    <a:ln>
      <a:noFill/>
    </a:ln>
    <a:effectLst/>
  </c:spPr>
  <c:txPr>
    <a:bodyPr/>
    <a:lstStyle/>
    <a:p>
      <a:pPr>
        <a:defRPr lang="zh-CN"/>
      </a:pPr>
    </a:p>
  </c:txPr>
  <c:externalData r:id="rId1">
    <c:autoUpdate val="0"/>
  </c:externalData>
</c:chartSpace>
</file>

<file path=ppt/drawings/_rels/vmlDrawing1.v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253B400B-13E7-4092-903F-9AB890B23E9A}"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a:lvl1pPr>
          </a:lstStyle>
          <a:p>
            <a:fld id="{18794712-5904-427E-9D18-2A9E9DE4742A}"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102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F73B8E4-7711-4245-A930-FC36A44B4B6A}" type="slidenum">
              <a:rPr lang="zh-CN" altLang="en-US"/>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无页码">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304588" y="6086475"/>
            <a:ext cx="298450" cy="298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椭圆 2"/>
          <p:cNvSpPr/>
          <p:nvPr userDrawn="1"/>
        </p:nvSpPr>
        <p:spPr>
          <a:xfrm>
            <a:off x="11603038" y="6034088"/>
            <a:ext cx="142875" cy="14128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椭圆 3"/>
          <p:cNvSpPr/>
          <p:nvPr userDrawn="1"/>
        </p:nvSpPr>
        <p:spPr>
          <a:xfrm>
            <a:off x="11690350" y="6248400"/>
            <a:ext cx="60325" cy="60325"/>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灯片编号占位符 4"/>
          <p:cNvSpPr>
            <a:spLocks noGrp="1"/>
          </p:cNvSpPr>
          <p:nvPr>
            <p:ph type="sldNum" sz="quarter" idx="10"/>
          </p:nvPr>
        </p:nvSpPr>
        <p:spPr>
          <a:xfrm>
            <a:off x="11239500" y="6048375"/>
            <a:ext cx="430213" cy="365125"/>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5D6424-2A38-4113-8D85-15E0655AD89C}" type="datetime1">
              <a:rPr lang="zh-CN" altLang="en-US"/>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fld id="{180F63C7-9F3E-43CD-B8B1-682246650FD3}"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fade/>
  </p:transition>
  <p:hf hdr="0" ftr="0" dt="0"/>
  <p:txStyles>
    <p:titleStyle>
      <a:lvl1pPr algn="l" rtl="0" eaLnBrk="0" fontAlgn="base" hangingPunct="0">
        <a:lnSpc>
          <a:spcPct val="90000"/>
        </a:lnSpc>
        <a:spcBef>
          <a:spcPct val="0"/>
        </a:spcBef>
        <a:spcAft>
          <a:spcPct val="0"/>
        </a:spcAft>
        <a:defRPr sz="4400" kern="1200">
          <a:solidFill>
            <a:schemeClr val="tx1"/>
          </a:solidFill>
          <a:latin typeface="微软雅黑 Light" panose="020B0502040204020203" pitchFamily="34" charset="-122"/>
          <a:ea typeface="微软雅黑 Light" panose="020B0502040204020203" pitchFamily="34" charset="-122"/>
          <a:cs typeface="+mj-cs"/>
        </a:defRPr>
      </a:lvl1pPr>
      <a:lvl2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2pPr>
      <a:lvl3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3pPr>
      <a:lvl4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4pPr>
      <a:lvl5pPr algn="l" rtl="0" eaLnBrk="0" fontAlgn="base" hangingPunct="0">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5pPr>
      <a:lvl6pPr marL="4572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6pPr>
      <a:lvl7pPr marL="9144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7pPr>
      <a:lvl8pPr marL="13716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8pPr>
      <a:lvl9pPr marL="1828800" algn="l" rtl="0" fontAlgn="base">
        <a:lnSpc>
          <a:spcPct val="90000"/>
        </a:lnSpc>
        <a:spcBef>
          <a:spcPct val="0"/>
        </a:spcBef>
        <a:spcAft>
          <a:spcPct val="0"/>
        </a:spcAft>
        <a:defRPr sz="4400">
          <a:solidFill>
            <a:schemeClr val="tx1"/>
          </a:solidFill>
          <a:latin typeface="微软雅黑 Light" panose="020B0502040204020203" pitchFamily="34" charset="-122"/>
          <a:ea typeface="微软雅黑 Light" panose="020B0502040204020203"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png"/><Relationship Id="rId1"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oleObject" Target="../embeddings/oleObject3.bin"/><Relationship Id="rId4" Type="http://schemas.openxmlformats.org/officeDocument/2006/relationships/image" Target="../media/image6.png"/><Relationship Id="rId3" Type="http://schemas.openxmlformats.org/officeDocument/2006/relationships/oleObject" Target="../embeddings/oleObject2.bin"/><Relationship Id="rId2" Type="http://schemas.openxmlformats.org/officeDocument/2006/relationships/image" Target="../media/image5.png"/><Relationship Id="rId11" Type="http://schemas.openxmlformats.org/officeDocument/2006/relationships/vmlDrawing" Target="../drawings/vmlDrawing1.vml"/><Relationship Id="rId10" Type="http://schemas.openxmlformats.org/officeDocument/2006/relationships/slideLayout" Target="../slideLayouts/slideLayout2.xml"/><Relationship Id="rId1"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4.jpe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0" Type="http://schemas.openxmlformats.org/officeDocument/2006/relationships/notesSlide" Target="../notesSlides/notesSlide1.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16.jpe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169863" y="3019425"/>
            <a:ext cx="517525"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0" y="1858963"/>
            <a:ext cx="628650" cy="627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1"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591239" y="272737"/>
            <a:ext cx="5071436" cy="6035988"/>
            <a:chOff x="3565438" y="299817"/>
            <a:chExt cx="5070953" cy="6036557"/>
          </a:xfrm>
        </p:grpSpPr>
        <p:sp>
          <p:nvSpPr>
            <p:cNvPr id="210" name="任意多边形 209"/>
            <p:cNvSpPr/>
            <p:nvPr/>
          </p:nvSpPr>
          <p:spPr>
            <a:xfrm rot="13500000" flipH="1">
              <a:off x="3565124" y="300130"/>
              <a:ext cx="5071580"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60369" y="1985579"/>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835292" y="2118307"/>
              <a:ext cx="2687381"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60369" y="3448440"/>
              <a:ext cx="463664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828" y="3511946"/>
              <a:ext cx="145718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2"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sp>
          <p:nvSpPr>
            <p:cNvPr id="71" name="文本框 226"/>
            <p:cNvSpPr txBox="1">
              <a:spLocks noChangeArrowheads="1"/>
            </p:cNvSpPr>
            <p:nvPr/>
          </p:nvSpPr>
          <p:spPr bwMode="auto">
            <a:xfrm>
              <a:off x="4113758" y="2118097"/>
              <a:ext cx="3930911" cy="193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常用的数据分析工具</a:t>
              </a:r>
              <a:endParaRPr lang="zh-CN" altLang="en-US"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en-US" altLang="zh-CN" b="1" dirty="0">
                  <a:solidFill>
                    <a:schemeClr val="bg1"/>
                  </a:solidFill>
                  <a:latin typeface="微软雅黑" panose="020B0503020204020204" pitchFamily="34" charset="-122"/>
                  <a:ea typeface="微软雅黑" panose="020B0503020204020204" pitchFamily="34" charset="-122"/>
                </a:rPr>
                <a:t>&amp;</a:t>
              </a:r>
              <a:endParaRPr lang="en-US" altLang="zh-CN"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00000"/>
                </a:lnSpc>
                <a:spcBef>
                  <a:spcPct val="0"/>
                </a:spcBef>
                <a:buFontTx/>
                <a:buNone/>
              </a:pPr>
              <a:r>
                <a:rPr lang="zh-CN" altLang="en-US" b="1" dirty="0">
                  <a:solidFill>
                    <a:schemeClr val="bg1"/>
                  </a:solidFill>
                  <a:latin typeface="微软雅黑" panose="020B0503020204020204" pitchFamily="34" charset="-122"/>
                  <a:ea typeface="微软雅黑" panose="020B0503020204020204" pitchFamily="34" charset="-122"/>
                </a:rPr>
                <a:t>网店的访问数据</a:t>
              </a:r>
              <a:endParaRPr lang="zh-CN" altLang="en-US" b="1" dirty="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spcBef>
                  <a:spcPct val="0"/>
                </a:spcBef>
                <a:buFontTx/>
                <a:buNone/>
              </a:pPr>
              <a:r>
                <a:rPr lang="zh-CN" altLang="en-US" sz="2400" b="1" dirty="0">
                  <a:solidFill>
                    <a:schemeClr val="bg1"/>
                  </a:solidFill>
                  <a:latin typeface="微软雅黑" panose="020B0503020204020204" pitchFamily="34" charset="-122"/>
                  <a:ea typeface="微软雅黑" panose="020B0503020204020204" pitchFamily="34" charset="-122"/>
                </a:rPr>
                <a:t>项目六 电子商务大数据运营</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89" grpId="0" animBg="1"/>
      <p:bldP spid="90" grpId="0" animBg="1"/>
      <p:bldP spid="91" grpId="0" animBg="1"/>
      <p:bldP spid="92" grpId="0" animBg="1"/>
      <p:bldP spid="93" grpId="0" animBg="1"/>
      <p:bldP spid="94" grpId="0" animBg="1"/>
      <p:bldP spid="95" grpId="0" animBg="1"/>
      <p:bldP spid="96"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5" grpId="0" animBg="1"/>
      <p:bldP spid="117" grpId="0" animBg="1"/>
      <p:bldP spid="118" grpId="0" animBg="1"/>
      <p:bldP spid="119" grpId="0" animBg="1"/>
      <p:bldP spid="120" grpId="0" animBg="1"/>
      <p:bldP spid="121" grpId="0" animBg="1"/>
      <p:bldP spid="122" grpId="0" animBg="1"/>
      <p:bldP spid="123" grpId="0" animBg="1"/>
      <p:bldP spid="126" grpId="0" animBg="1"/>
      <p:bldP spid="127" grpId="0" animBg="1"/>
      <p:bldP spid="128" grpId="0" animBg="1"/>
      <p:bldP spid="129" grpId="0" animBg="1"/>
      <p:bldP spid="130" grpId="0" animBg="1"/>
      <p:bldP spid="131" grpId="0" animBg="1"/>
      <p:bldP spid="133" grpId="0" animBg="1"/>
      <p:bldP spid="134" grpId="0" animBg="1"/>
      <p:bldP spid="135" grpId="0" animBg="1"/>
      <p:bldP spid="136"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197" grpId="0" animBg="1"/>
      <p:bldP spid="198" grpId="0" animBg="1"/>
      <p:bldP spid="201" grpId="0" animBg="1"/>
      <p:bldP spid="22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7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03</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283"/>
            <a:ext cx="6798310" cy="2097723"/>
            <a:chOff x="277329" y="1418629"/>
            <a:chExt cx="5444986" cy="2097813"/>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629"/>
              <a:ext cx="5444986" cy="768383"/>
            </a:xfrm>
            <a:prstGeom prst="rect">
              <a:avLst/>
            </a:prstGeom>
            <a:noFill/>
          </p:spPr>
          <p:txBody>
            <a:bodyPr wrap="square">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CRM会员管理工具的应用</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198932"/>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CRM即客户关系管理，在不同场合下，CRM可能是一个管理学术语，可能是一个软件系统，通常所指的CRM，指用计算机自动化分析销售、市场营销、客户服务以及应等流程的软件系统。</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88477CBD-9230-41AA-AD60-A751BEE4EEE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文本框 55"/>
          <p:cNvSpPr txBox="1"/>
          <p:nvPr/>
        </p:nvSpPr>
        <p:spPr>
          <a:xfrm>
            <a:off x="7429183" y="1167765"/>
            <a:ext cx="3072130" cy="460375"/>
          </a:xfrm>
          <a:prstGeom prst="rect">
            <a:avLst/>
          </a:prstGeom>
          <a:noFill/>
        </p:spPr>
        <p:txBody>
          <a:bodyPr wrap="none">
            <a:spAutoFit/>
          </a:bodyPr>
          <a:lstStyle/>
          <a:p>
            <a:pPr algn="l" eaLnBrk="1" fontAlgn="auto" hangingPunct="1">
              <a:spcBef>
                <a:spcPts val="0"/>
              </a:spcBef>
              <a:spcAft>
                <a:spcPts val="0"/>
              </a:spcAft>
              <a:defRPr/>
            </a:pPr>
            <a:r>
              <a:rPr lang="zh-CN" altLang="en-US"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CRM</a:t>
            </a:r>
            <a:r>
              <a:rPr lang="en-US" altLang="zh-CN"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客户关系管理</a:t>
            </a:r>
            <a:endParaRPr lang="zh-CN" altLang="en-US"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7" name="直接连接符 56"/>
          <p:cNvCxnSpPr/>
          <p:nvPr/>
        </p:nvCxnSpPr>
        <p:spPr>
          <a:xfrm>
            <a:off x="7484745" y="170275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7383145" y="1855470"/>
            <a:ext cx="3962400" cy="1383665"/>
          </a:xfrm>
          <a:prstGeom prst="rect">
            <a:avLst/>
          </a:prstGeom>
        </p:spPr>
        <p:txBody>
          <a:bodyPr wrap="square">
            <a:spAutoFit/>
          </a:bodyPr>
          <a:lstStyle/>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它的目标是通过</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提高客户的价值</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满意度</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赢利性</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和</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忠实度</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来缩减销售周期和销售成本、增加收入、寻找扩展业务所需的新的市场和渠道。</a:t>
            </a:r>
            <a:endPar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 </a:t>
            </a:r>
            <a:endPar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29" name="文本框 28"/>
          <p:cNvSpPr txBox="1"/>
          <p:nvPr/>
        </p:nvSpPr>
        <p:spPr bwMode="auto">
          <a:xfrm>
            <a:off x="401638" y="242888"/>
            <a:ext cx="20116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客户关系管理</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矩形 29"/>
          <p:cNvSpPr/>
          <p:nvPr/>
        </p:nvSpPr>
        <p:spPr>
          <a:xfrm>
            <a:off x="7383145" y="3147695"/>
            <a:ext cx="3962400" cy="2907665"/>
          </a:xfrm>
          <a:prstGeom prst="rect">
            <a:avLst/>
          </a:prstGeom>
        </p:spPr>
        <p:txBody>
          <a:bodyPr wrap="square">
            <a:spAutoFit/>
          </a:bodyPr>
          <a:lstStyle/>
          <a:p>
            <a:pPr eaLnBrk="1" fontAlgn="auto" hangingPunct="1">
              <a:lnSpc>
                <a:spcPct val="150000"/>
              </a:lnSpc>
              <a:spcBef>
                <a:spcPts val="0"/>
              </a:spcBef>
              <a:spcAft>
                <a:spcPts val="0"/>
              </a:spcAft>
              <a:defRPr/>
            </a:pPr>
            <a:r>
              <a:rPr lang="zh-CN" altLang="en-US"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CRM</a:t>
            </a:r>
            <a:r>
              <a:rPr lang="en-US" altLang="zh-CN"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400" b="1" dirty="0">
                <a:solidFill>
                  <a:srgbClr val="FFC535"/>
                </a:solidFill>
                <a:latin typeface="微软雅黑" panose="020B0503020204020204" pitchFamily="34" charset="-122"/>
                <a:ea typeface="微软雅黑" panose="020B0503020204020204" pitchFamily="34" charset="-122"/>
                <a:cs typeface="Arial" panose="020B0604020202020204" pitchFamily="34" charset="0"/>
              </a:rPr>
              <a:t>会员管理工具</a:t>
            </a:r>
            <a:endParaRPr lang="en-US" altLang="zh-CN" sz="2000" b="1" kern="100" dirty="0">
              <a:solidFill>
                <a:srgbClr val="FFC535"/>
              </a:solidFill>
              <a:latin typeface="微软雅黑 Light" panose="020B0502040204020203" pitchFamily="34" charset="-122"/>
              <a:ea typeface="微软雅黑 Light" panose="020B0502040204020203" pitchFamily="34" charset="-122"/>
              <a:cs typeface="Arial" panose="020B0604020202020204" pitchFamily="34" charset="0"/>
            </a:endParaRPr>
          </a:p>
          <a:p>
            <a:pPr eaLnBrk="1" fontAlgn="auto" hangingPunct="1">
              <a:lnSpc>
                <a:spcPct val="150000"/>
              </a:lnSpc>
              <a:spcBef>
                <a:spcPts val="0"/>
              </a:spcBef>
              <a:spcAft>
                <a:spcPts val="0"/>
              </a:spcAft>
              <a:defRPr/>
            </a:pPr>
            <a:endPar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a:p>
            <a:pPr eaLnBrk="1" fontAlgn="auto" hangingPunct="1">
              <a:lnSpc>
                <a:spcPct val="150000"/>
              </a:lnSpc>
              <a:spcBef>
                <a:spcPts val="0"/>
              </a:spcBef>
              <a:spcAft>
                <a:spcPts val="0"/>
              </a:spcAft>
              <a:defRPr/>
            </a:pP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根据</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电商客户购物频次</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接触点</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购物周期</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消费频次</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产品认可度</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a:t>
            </a:r>
            <a:r>
              <a:rPr lang="en-US" altLang="zh-CN" sz="1400" b="1" kern="100" dirty="0">
                <a:solidFill>
                  <a:schemeClr val="accent1"/>
                </a:solidFill>
                <a:effectLst/>
                <a:latin typeface="微软雅黑 Light" panose="020B0502040204020203" pitchFamily="34" charset="-122"/>
                <a:ea typeface="微软雅黑 Light" panose="020B0502040204020203" pitchFamily="34" charset="-122"/>
                <a:cs typeface="Arial" panose="020B0604020202020204" pitchFamily="34" charset="0"/>
              </a:rPr>
              <a:t>购物忠诚度</a:t>
            </a:r>
            <a:r>
              <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rPr>
              <a:t>等不同维度进行数据清洗和规律，分析出客户生命周期，并通过有用、有效的数据，对整个电商购物流程进行优化和精准营销、提升用户体验度、品牌黏着力、二次购买率。</a:t>
            </a:r>
            <a:endParaRPr lang="en-US" altLang="zh-CN" sz="1400" kern="100" dirty="0">
              <a:solidFill>
                <a:schemeClr val="tx1">
                  <a:lumMod val="85000"/>
                  <a:lumOff val="1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cxnSp>
        <p:nvCxnSpPr>
          <p:cNvPr id="18" name="直接连接符 17"/>
          <p:cNvCxnSpPr/>
          <p:nvPr/>
        </p:nvCxnSpPr>
        <p:spPr>
          <a:xfrm>
            <a:off x="7521575" y="3841433"/>
            <a:ext cx="2979738" cy="0"/>
          </a:xfrm>
          <a:prstGeom prst="line">
            <a:avLst/>
          </a:prstGeom>
          <a:ln>
            <a:solidFill>
              <a:schemeClr val="accent4">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67080" y="1062355"/>
            <a:ext cx="4798695" cy="479869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3"/>
              </a:solidFill>
            </a:endParaRPr>
          </a:p>
        </p:txBody>
      </p:sp>
      <p:sp>
        <p:nvSpPr>
          <p:cNvPr id="20" name="椭圆 19"/>
          <p:cNvSpPr/>
          <p:nvPr/>
        </p:nvSpPr>
        <p:spPr>
          <a:xfrm rot="10800000">
            <a:off x="5032375" y="1533525"/>
            <a:ext cx="398463" cy="4000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681038" y="4951413"/>
            <a:ext cx="223837" cy="225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椭圆 21"/>
          <p:cNvSpPr/>
          <p:nvPr/>
        </p:nvSpPr>
        <p:spPr>
          <a:xfrm>
            <a:off x="4506913" y="5511800"/>
            <a:ext cx="366712" cy="3667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椭圆 22"/>
          <p:cNvSpPr/>
          <p:nvPr/>
        </p:nvSpPr>
        <p:spPr>
          <a:xfrm>
            <a:off x="5037138" y="5056188"/>
            <a:ext cx="231775" cy="2301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rot="11047877">
            <a:off x="2403475" y="5538788"/>
            <a:ext cx="587375" cy="5889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椭圆 24"/>
          <p:cNvSpPr/>
          <p:nvPr/>
        </p:nvSpPr>
        <p:spPr>
          <a:xfrm rot="11047877">
            <a:off x="5472113" y="2025650"/>
            <a:ext cx="257175" cy="257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椭圆 25"/>
          <p:cNvSpPr/>
          <p:nvPr/>
        </p:nvSpPr>
        <p:spPr>
          <a:xfrm>
            <a:off x="366713" y="2292350"/>
            <a:ext cx="661987" cy="6619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椭圆 26"/>
          <p:cNvSpPr/>
          <p:nvPr/>
        </p:nvSpPr>
        <p:spPr>
          <a:xfrm rot="10800000">
            <a:off x="207963" y="3475038"/>
            <a:ext cx="800100" cy="800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a:off x="1201738" y="5613400"/>
            <a:ext cx="439737" cy="4397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椭圆 30"/>
          <p:cNvSpPr/>
          <p:nvPr/>
        </p:nvSpPr>
        <p:spPr>
          <a:xfrm rot="11047877">
            <a:off x="739775" y="1965325"/>
            <a:ext cx="200025" cy="2016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38" name="图片 37"/>
          <p:cNvPicPr>
            <a:picLocks noChangeAspect="1"/>
          </p:cNvPicPr>
          <p:nvPr/>
        </p:nvPicPr>
        <p:blipFill>
          <a:blip r:embed="rId1" cstate="print"/>
          <a:srcRect l="17803" t="3522" r="19120" b="3522"/>
          <a:stretch>
            <a:fillRect/>
          </a:stretch>
        </p:blipFill>
        <p:spPr>
          <a:xfrm rot="3079683">
            <a:off x="3646670" y="3879728"/>
            <a:ext cx="2264764" cy="2264764"/>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sp>
        <p:nvSpPr>
          <p:cNvPr id="33" name="文本框 32"/>
          <p:cNvSpPr txBox="1"/>
          <p:nvPr/>
        </p:nvSpPr>
        <p:spPr>
          <a:xfrm>
            <a:off x="1640840" y="2606040"/>
            <a:ext cx="2924810" cy="1445260"/>
          </a:xfrm>
          <a:prstGeom prst="rect">
            <a:avLst/>
          </a:prstGeom>
          <a:noFill/>
        </p:spPr>
        <p:txBody>
          <a:bodyPr wrap="square" rtlCol="0">
            <a:spAutoFit/>
          </a:bodyPr>
          <a:p>
            <a:pPr algn="dist"/>
            <a:r>
              <a:rPr lang="en-US" altLang="zh-CN" sz="8800" dirty="0">
                <a:solidFill>
                  <a:schemeClr val="bg1"/>
                </a:solidFill>
                <a:latin typeface="Impact" panose="020B0806030902050204" charset="0"/>
                <a:ea typeface="微软雅黑 Light" panose="020B0502040204020203" pitchFamily="34" charset="-122"/>
              </a:rPr>
              <a:t>CRM</a:t>
            </a:r>
            <a:endParaRPr lang="en-US" altLang="zh-CN" sz="8800" dirty="0">
              <a:solidFill>
                <a:schemeClr val="bg1"/>
              </a:solidFill>
              <a:latin typeface="Impact" panose="020B0806030902050204" charset="0"/>
              <a:ea typeface="微软雅黑 Light" panose="020B0502040204020203" pitchFamily="34" charset="-122"/>
            </a:endParaRP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EAA1204-840C-4FB9-952C-13C28FAB95F0}"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文本框 27"/>
          <p:cNvSpPr txBox="1"/>
          <p:nvPr/>
        </p:nvSpPr>
        <p:spPr>
          <a:xfrm>
            <a:off x="6663055" y="2171700"/>
            <a:ext cx="3234690" cy="706755"/>
          </a:xfrm>
          <a:prstGeom prst="rect">
            <a:avLst/>
          </a:prstGeom>
          <a:noFill/>
        </p:spPr>
        <p:txBody>
          <a:bodyPr wrap="none">
            <a:spAutoFit/>
          </a:bodyPr>
          <a:lstStyle/>
          <a:p>
            <a:pPr algn="l" eaLnBrk="1" fontAlgn="auto" hangingPunct="1">
              <a:spcBef>
                <a:spcPts val="0"/>
              </a:spcBef>
              <a:spcAft>
                <a:spcPts val="0"/>
              </a:spcAft>
              <a:defRPr/>
            </a:pPr>
            <a:r>
              <a:rPr lang="en-US" altLang="zh-CN" sz="4000" b="1" dirty="0">
                <a:solidFill>
                  <a:schemeClr val="accent3"/>
                </a:solidFill>
                <a:latin typeface="Century Gothic" panose="020B0502020202020204" pitchFamily="34" charset="0"/>
                <a:ea typeface="微软雅黑 Light" panose="020B0502040204020203" pitchFamily="34" charset="-122"/>
              </a:rPr>
              <a:t>会员管理工具</a:t>
            </a:r>
            <a:endParaRPr lang="en-US" altLang="zh-CN" sz="4000" b="1" dirty="0">
              <a:solidFill>
                <a:schemeClr val="accent3"/>
              </a:solidFill>
              <a:latin typeface="Century Gothic" panose="020B0502020202020204" pitchFamily="34" charset="0"/>
              <a:ea typeface="微软雅黑 Light" panose="020B0502040204020203" pitchFamily="34" charset="-122"/>
            </a:endParaRPr>
          </a:p>
        </p:txBody>
      </p:sp>
      <p:grpSp>
        <p:nvGrpSpPr>
          <p:cNvPr id="41" name="组合 40"/>
          <p:cNvGrpSpPr/>
          <p:nvPr/>
        </p:nvGrpSpPr>
        <p:grpSpPr bwMode="auto">
          <a:xfrm>
            <a:off x="6662738" y="2878138"/>
            <a:ext cx="4884737" cy="1814195"/>
            <a:chOff x="6662212" y="2878134"/>
            <a:chExt cx="4885815" cy="1813156"/>
          </a:xfrm>
        </p:grpSpPr>
        <p:sp>
          <p:nvSpPr>
            <p:cNvPr id="30" name="矩形 29"/>
            <p:cNvSpPr/>
            <p:nvPr/>
          </p:nvSpPr>
          <p:spPr>
            <a:xfrm>
              <a:off x="6662212" y="2878134"/>
              <a:ext cx="4885815" cy="1705903"/>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在传统的企业营销中，企业的客户关系管理涉及范围较少，比如只记录客户购买金额、购买商品等信息，而且没有专门的计算机软件的帮助，这些数据价值也没有得到发掘。而CRM会员管理工具的出现则是帮助企业更加科学、便利地管理客户，并对客户进行精准化营销。</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cxnSp>
          <p:nvCxnSpPr>
            <p:cNvPr id="35" name="直接连接符 34"/>
            <p:cNvCxnSpPr/>
            <p:nvPr/>
          </p:nvCxnSpPr>
          <p:spPr>
            <a:xfrm>
              <a:off x="6662212" y="4691290"/>
              <a:ext cx="4885815"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bwMode="auto">
          <a:xfrm>
            <a:off x="401638" y="242888"/>
            <a:ext cx="267335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CRM会员管理工具</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a:blip r:embed="rId1"/>
          <a:srcRect b="5841"/>
          <a:stretch>
            <a:fillRect/>
          </a:stretch>
        </p:blipFill>
        <p:spPr>
          <a:xfrm>
            <a:off x="600075" y="1597660"/>
            <a:ext cx="5446395" cy="3845560"/>
          </a:xfrm>
          <a:prstGeom prst="rect">
            <a:avLst/>
          </a:prstGeom>
        </p:spPr>
      </p:pic>
      <p:sp>
        <p:nvSpPr>
          <p:cNvPr id="3" name="矩形 2"/>
          <p:cNvSpPr/>
          <p:nvPr/>
        </p:nvSpPr>
        <p:spPr>
          <a:xfrm>
            <a:off x="350520" y="1325880"/>
            <a:ext cx="5958840" cy="4389120"/>
          </a:xfrm>
          <a:prstGeom prst="rect">
            <a:avLst/>
          </a:prstGeom>
          <a:solidFill>
            <a:srgbClr val="FDFDFD">
              <a:alpha val="33000"/>
            </a:srgbClr>
          </a:solidFill>
          <a:ln w="127000">
            <a:solidFill>
              <a:srgbClr val="FDF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BEAA1204-840C-4FB9-952C-13C28FAB95F0}"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文本框 33"/>
          <p:cNvSpPr txBox="1"/>
          <p:nvPr/>
        </p:nvSpPr>
        <p:spPr bwMode="auto">
          <a:xfrm>
            <a:off x="401638" y="242888"/>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任务评价</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780665" y="1757045"/>
          <a:ext cx="8062595" cy="3527425"/>
        </p:xfrm>
        <a:graphic>
          <a:graphicData uri="http://schemas.openxmlformats.org/drawingml/2006/table">
            <a:tbl>
              <a:tblPr firstRow="1" bandRow="1">
                <a:tableStyleId>{69C7853C-536D-4A76-A0AE-DD22124D55A5}</a:tableStyleId>
              </a:tblPr>
              <a:tblGrid>
                <a:gridCol w="2755265"/>
                <a:gridCol w="1179195"/>
                <a:gridCol w="1739265"/>
                <a:gridCol w="1381125"/>
                <a:gridCol w="1007745"/>
              </a:tblGrid>
              <a:tr h="588010">
                <a:tc rowSpan="2">
                  <a:txBody>
                    <a:bodyPr/>
                    <a:p>
                      <a:pPr indent="0" algn="ctr">
                        <a:buNone/>
                      </a:pPr>
                      <a:r>
                        <a:rPr lang="zh-CN" altLang="en-US" sz="3200">
                          <a:solidFill>
                            <a:schemeClr val="bg1"/>
                          </a:solidFill>
                          <a:latin typeface="微软雅黑" panose="020B0503020204020204" pitchFamily="34" charset="-122"/>
                          <a:ea typeface="微软雅黑" panose="020B0503020204020204" pitchFamily="34" charset="-122"/>
                        </a:rPr>
                        <a:t>主要内容</a:t>
                      </a:r>
                      <a:endParaRPr lang="zh-CN" altLang="en-US" sz="3200">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gridSpan="4">
                  <a:txBody>
                    <a:bodyPr/>
                    <a:p>
                      <a:pPr indent="0" algn="ctr">
                        <a:buNone/>
                      </a:pPr>
                      <a:r>
                        <a:rPr lang="zh-CN" altLang="en-US" sz="2000">
                          <a:solidFill>
                            <a:schemeClr val="bg1"/>
                          </a:solidFill>
                          <a:latin typeface="微软雅黑" panose="020B0503020204020204" pitchFamily="34" charset="-122"/>
                          <a:ea typeface="微软雅黑" panose="020B0503020204020204" pitchFamily="34" charset="-122"/>
                        </a:rPr>
                        <a:t>小组评价等级（在符合的情况下面打“√”）</a:t>
                      </a:r>
                      <a:endParaRPr lang="zh-CN" altLang="en-US" sz="2000">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hMerge="1">
                  <a:tcPr/>
                </a:tc>
                <a:tc hMerge="1">
                  <a:tcPr/>
                </a:tc>
                <a:tc hMerge="1">
                  <a:tcPr/>
                </a:tc>
              </a:tr>
              <a:tr h="1176020">
                <a:tc vMerge="1">
                  <a:tcPr marL="0" marR="0" marT="0" marB="1" vert="horz" anchor="ctr" anchorCtr="0"/>
                </a:tc>
                <a:tc>
                  <a:txBody>
                    <a:bodyPr/>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全都做到了</a:t>
                      </a:r>
                      <a:endParaRPr lang="zh-CN" altLang="en-US" sz="20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大部分（80%）做到了</a:t>
                      </a:r>
                      <a:endParaRPr lang="zh-CN" altLang="en-US" sz="20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基本（60%）做到了</a:t>
                      </a:r>
                      <a:endParaRPr lang="zh-CN" altLang="en-US" sz="20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b="1">
                          <a:solidFill>
                            <a:schemeClr val="bg1"/>
                          </a:solidFill>
                          <a:latin typeface="微软雅黑" panose="020B0503020204020204" pitchFamily="34" charset="-122"/>
                          <a:ea typeface="微软雅黑" panose="020B0503020204020204" pitchFamily="34" charset="-122"/>
                        </a:rPr>
                        <a:t>没做到</a:t>
                      </a:r>
                      <a:endParaRPr lang="zh-CN" altLang="en-US" sz="20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r>
              <a:tr h="587375">
                <a:tc>
                  <a:txBody>
                    <a:bodyPr/>
                    <a:p>
                      <a:pPr indent="0" algn="ctr">
                        <a:buNone/>
                      </a:pPr>
                      <a:r>
                        <a:rPr lang="zh-CN" altLang="en-US" sz="1800" b="1">
                          <a:solidFill>
                            <a:schemeClr val="bg1"/>
                          </a:solidFill>
                          <a:latin typeface="微软雅黑" panose="020B0503020204020204" pitchFamily="34" charset="-122"/>
                          <a:ea typeface="微软雅黑" panose="020B0503020204020204" pitchFamily="34" charset="-122"/>
                        </a:rPr>
                        <a:t>熟悉</a:t>
                      </a:r>
                      <a:r>
                        <a:rPr lang="en-US" altLang="zh-CN" sz="1800" b="1">
                          <a:solidFill>
                            <a:schemeClr val="bg1"/>
                          </a:solidFill>
                          <a:latin typeface="微软雅黑" panose="020B0503020204020204" pitchFamily="34" charset="-122"/>
                          <a:ea typeface="微软雅黑" panose="020B0503020204020204" pitchFamily="34" charset="-122"/>
                        </a:rPr>
                        <a:t>excel</a:t>
                      </a:r>
                      <a:r>
                        <a:rPr lang="zh-CN" altLang="en-US" sz="1800" b="1">
                          <a:solidFill>
                            <a:schemeClr val="bg1"/>
                          </a:solidFill>
                          <a:latin typeface="微软雅黑" panose="020B0503020204020204" pitchFamily="34" charset="-122"/>
                          <a:ea typeface="微软雅黑" panose="020B0503020204020204" pitchFamily="34" charset="-122"/>
                        </a:rPr>
                        <a:t>软件工具的操作</a:t>
                      </a:r>
                      <a:endParaRPr lang="zh-CN" altLang="en-US" sz="18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zh-CN" altLang="en-US" sz="1800" b="1">
                          <a:solidFill>
                            <a:schemeClr val="bg1"/>
                          </a:solidFill>
                          <a:latin typeface="微软雅黑" panose="020B0503020204020204" pitchFamily="34" charset="-122"/>
                          <a:ea typeface="微软雅黑" panose="020B0503020204020204" pitchFamily="34" charset="-122"/>
                        </a:rPr>
                        <a:t>理解数据分析工具的重要性</a:t>
                      </a:r>
                      <a:endParaRPr lang="zh-CN" altLang="en-US" sz="18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zh-CN" altLang="en-US" sz="1800" b="1">
                          <a:solidFill>
                            <a:schemeClr val="bg1"/>
                          </a:solidFill>
                          <a:latin typeface="微软雅黑" panose="020B0503020204020204" pitchFamily="34" charset="-122"/>
                          <a:ea typeface="微软雅黑" panose="020B0503020204020204" pitchFamily="34" charset="-122"/>
                        </a:rPr>
                        <a:t>了解</a:t>
                      </a:r>
                      <a:r>
                        <a:rPr lang="en-US" altLang="zh-CN" sz="1800" b="1">
                          <a:solidFill>
                            <a:schemeClr val="bg1"/>
                          </a:solidFill>
                          <a:latin typeface="微软雅黑" panose="020B0503020204020204" pitchFamily="34" charset="-122"/>
                          <a:ea typeface="微软雅黑" panose="020B0503020204020204" pitchFamily="34" charset="-122"/>
                        </a:rPr>
                        <a:t>CRM</a:t>
                      </a:r>
                      <a:r>
                        <a:rPr lang="zh-CN" altLang="en-US" sz="1800" b="1">
                          <a:solidFill>
                            <a:schemeClr val="bg1"/>
                          </a:solidFill>
                          <a:latin typeface="微软雅黑" panose="020B0503020204020204" pitchFamily="34" charset="-122"/>
                          <a:ea typeface="微软雅黑" panose="020B0503020204020204" pitchFamily="34" charset="-122"/>
                        </a:rPr>
                        <a:t>工具的基本功能</a:t>
                      </a:r>
                      <a:endParaRPr lang="zh-CN" altLang="en-US" sz="1800" b="1">
                        <a:solidFill>
                          <a:schemeClr val="bg1"/>
                        </a:solidFill>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endParaRPr lang="zh-CN" altLang="en-US" sz="1600">
                        <a:latin typeface="微软雅黑" panose="020B0503020204020204" pitchFamily="34" charset="-122"/>
                        <a:ea typeface="微软雅黑" panose="020B0503020204020204" pitchFamily="34" charset="-122"/>
                      </a:endParaRPr>
                    </a:p>
                  </a:txBody>
                  <a:tcPr marL="0" marR="0" marT="0" marB="1" vert="horz" anchor="ctr" anchorCtr="0"/>
                </a:tc>
              </a:tr>
            </a:tbl>
          </a:graphicData>
        </a:graphic>
      </p:graphicFrame>
      <p:pic>
        <p:nvPicPr>
          <p:cNvPr id="12" name="图片 11" descr="Teacher_male_512px_1185976_easyicon.net"/>
          <p:cNvPicPr>
            <a:picLocks noChangeAspect="1"/>
          </p:cNvPicPr>
          <p:nvPr/>
        </p:nvPicPr>
        <p:blipFill>
          <a:blip r:embed="rId1"/>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57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04</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466976"/>
            <a:chOff x="277329" y="1418946"/>
            <a:chExt cx="5427948" cy="2467082"/>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网站的访问数据</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568518"/>
            </a:xfrm>
            <a:prstGeom prst="rect">
              <a:avLst/>
            </a:prstGeom>
            <a:noFill/>
          </p:spPr>
          <p:txBody>
            <a:bodyPr>
              <a:spAutoFit/>
            </a:bodyPr>
            <a:lstStyle/>
            <a:p>
              <a:pPr marL="342900" indent="-342900" eaLnBrk="1" fontAlgn="auto" hangingPunct="1">
                <a:lnSpc>
                  <a:spcPct val="150000"/>
                </a:lnSpc>
                <a:spcBef>
                  <a:spcPts val="0"/>
                </a:spcBef>
                <a:spcAft>
                  <a:spcPts val="0"/>
                </a:spcAft>
                <a:buFont typeface="+mj-lt"/>
                <a:buAutoNum type="arabicPeriod"/>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网店经营概况数据</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eaLnBrk="1" fontAlgn="auto" hangingPunct="1">
                <a:lnSpc>
                  <a:spcPct val="150000"/>
                </a:lnSpc>
                <a:spcBef>
                  <a:spcPts val="0"/>
                </a:spcBef>
                <a:spcAft>
                  <a:spcPts val="0"/>
                </a:spcAft>
                <a:buFont typeface="+mj-lt"/>
                <a:buAutoNum type="arabicPeriod"/>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网店销售收入数据</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eaLnBrk="1" fontAlgn="auto" hangingPunct="1">
                <a:lnSpc>
                  <a:spcPct val="150000"/>
                </a:lnSpc>
                <a:spcBef>
                  <a:spcPts val="0"/>
                </a:spcBef>
                <a:spcAft>
                  <a:spcPts val="0"/>
                </a:spcAft>
                <a:buFont typeface="+mj-lt"/>
                <a:buAutoNum type="arabicPeriod"/>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网店商品销售数据</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342900" indent="-342900" eaLnBrk="1" fontAlgn="auto" hangingPunct="1">
                <a:lnSpc>
                  <a:spcPct val="150000"/>
                </a:lnSpc>
                <a:spcBef>
                  <a:spcPts val="0"/>
                </a:spcBef>
                <a:spcAft>
                  <a:spcPts val="0"/>
                </a:spcAft>
                <a:buFont typeface="+mj-lt"/>
                <a:buAutoNum type="arabicPeriod"/>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网店会员数据信息</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FA828987-4274-4168-9207-35F67700B711}"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4" name="组合 73"/>
          <p:cNvGrpSpPr/>
          <p:nvPr/>
        </p:nvGrpSpPr>
        <p:grpSpPr bwMode="auto">
          <a:xfrm>
            <a:off x="1568450" y="1322070"/>
            <a:ext cx="9029700" cy="4029075"/>
            <a:chOff x="1567998" y="894805"/>
            <a:chExt cx="9029701" cy="4029076"/>
          </a:xfrm>
        </p:grpSpPr>
        <p:grpSp>
          <p:nvGrpSpPr>
            <p:cNvPr id="24596" name="组合 72"/>
            <p:cNvGrpSpPr/>
            <p:nvPr/>
          </p:nvGrpSpPr>
          <p:grpSpPr bwMode="auto">
            <a:xfrm>
              <a:off x="1567998" y="894805"/>
              <a:ext cx="9029701" cy="4029076"/>
              <a:chOff x="1567998" y="894805"/>
              <a:chExt cx="9029701" cy="4029076"/>
            </a:xfrm>
          </p:grpSpPr>
          <p:grpSp>
            <p:nvGrpSpPr>
              <p:cNvPr id="24601" name="组合 5"/>
              <p:cNvGrpSpPr/>
              <p:nvPr/>
            </p:nvGrpSpPr>
            <p:grpSpPr bwMode="auto">
              <a:xfrm>
                <a:off x="1567998" y="894805"/>
                <a:ext cx="9029701" cy="4029076"/>
                <a:chOff x="1581150" y="1414463"/>
                <a:chExt cx="9029701" cy="4029076"/>
              </a:xfrm>
            </p:grpSpPr>
            <p:sp>
              <p:nvSpPr>
                <p:cNvPr id="7" name="Oval 5"/>
                <p:cNvSpPr>
                  <a:spLocks noChangeArrowheads="1"/>
                </p:cNvSpPr>
                <p:nvPr/>
              </p:nvSpPr>
              <p:spPr bwMode="auto">
                <a:xfrm>
                  <a:off x="8793164" y="2528888"/>
                  <a:ext cx="1817687" cy="1816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8" name="Freeform 6"/>
                <p:cNvSpPr/>
                <p:nvPr/>
              </p:nvSpPr>
              <p:spPr bwMode="auto">
                <a:xfrm>
                  <a:off x="8113714" y="2287588"/>
                  <a:ext cx="1330325" cy="1500188"/>
                </a:xfrm>
                <a:custGeom>
                  <a:avLst/>
                  <a:gdLst>
                    <a:gd name="T0" fmla="*/ 354 w 354"/>
                    <a:gd name="T1" fmla="*/ 74 h 399"/>
                    <a:gd name="T2" fmla="*/ 175 w 354"/>
                    <a:gd name="T3" fmla="*/ 0 h 399"/>
                    <a:gd name="T4" fmla="*/ 0 w 354"/>
                    <a:gd name="T5" fmla="*/ 333 h 399"/>
                    <a:gd name="T6" fmla="*/ 200 w 354"/>
                    <a:gd name="T7" fmla="*/ 399 h 399"/>
                    <a:gd name="T8" fmla="*/ 354 w 354"/>
                    <a:gd name="T9" fmla="*/ 74 h 399"/>
                  </a:gdLst>
                  <a:ahLst/>
                  <a:cxnLst>
                    <a:cxn ang="0">
                      <a:pos x="T0" y="T1"/>
                    </a:cxn>
                    <a:cxn ang="0">
                      <a:pos x="T2" y="T3"/>
                    </a:cxn>
                    <a:cxn ang="0">
                      <a:pos x="T4" y="T5"/>
                    </a:cxn>
                    <a:cxn ang="0">
                      <a:pos x="T6" y="T7"/>
                    </a:cxn>
                    <a:cxn ang="0">
                      <a:pos x="T8" y="T9"/>
                    </a:cxn>
                  </a:cxnLst>
                  <a:rect l="0" t="0" r="r" b="b"/>
                  <a:pathLst>
                    <a:path w="354" h="399">
                      <a:moveTo>
                        <a:pt x="354" y="74"/>
                      </a:moveTo>
                      <a:cubicBezTo>
                        <a:pt x="354" y="74"/>
                        <a:pt x="217" y="128"/>
                        <a:pt x="175" y="0"/>
                      </a:cubicBezTo>
                      <a:cubicBezTo>
                        <a:pt x="0" y="333"/>
                        <a:pt x="0" y="333"/>
                        <a:pt x="0" y="333"/>
                      </a:cubicBezTo>
                      <a:cubicBezTo>
                        <a:pt x="0" y="333"/>
                        <a:pt x="132" y="270"/>
                        <a:pt x="200" y="399"/>
                      </a:cubicBezTo>
                      <a:lnTo>
                        <a:pt x="354" y="7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14" name="Oval 7"/>
                <p:cNvSpPr>
                  <a:spLocks noChangeArrowheads="1"/>
                </p:cNvSpPr>
                <p:nvPr/>
              </p:nvSpPr>
              <p:spPr bwMode="auto">
                <a:xfrm>
                  <a:off x="8921750" y="2652713"/>
                  <a:ext cx="1565275" cy="1568450"/>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0" name="Freeform 8"/>
                <p:cNvSpPr/>
                <p:nvPr/>
              </p:nvSpPr>
              <p:spPr bwMode="auto">
                <a:xfrm>
                  <a:off x="8113714" y="2287588"/>
                  <a:ext cx="819150" cy="1252538"/>
                </a:xfrm>
                <a:custGeom>
                  <a:avLst/>
                  <a:gdLst>
                    <a:gd name="T0" fmla="*/ 175 w 218"/>
                    <a:gd name="T1" fmla="*/ 0 h 333"/>
                    <a:gd name="T2" fmla="*/ 0 w 218"/>
                    <a:gd name="T3" fmla="*/ 333 h 333"/>
                    <a:gd name="T4" fmla="*/ 94 w 218"/>
                    <a:gd name="T5" fmla="*/ 319 h 333"/>
                    <a:gd name="T6" fmla="*/ 218 w 218"/>
                    <a:gd name="T7" fmla="*/ 64 h 333"/>
                    <a:gd name="T8" fmla="*/ 175 w 218"/>
                    <a:gd name="T9" fmla="*/ 0 h 333"/>
                  </a:gdLst>
                  <a:ahLst/>
                  <a:cxnLst>
                    <a:cxn ang="0">
                      <a:pos x="T0" y="T1"/>
                    </a:cxn>
                    <a:cxn ang="0">
                      <a:pos x="T2" y="T3"/>
                    </a:cxn>
                    <a:cxn ang="0">
                      <a:pos x="T4" y="T5"/>
                    </a:cxn>
                    <a:cxn ang="0">
                      <a:pos x="T6" y="T7"/>
                    </a:cxn>
                    <a:cxn ang="0">
                      <a:pos x="T8" y="T9"/>
                    </a:cxn>
                  </a:cxnLst>
                  <a:rect l="0" t="0" r="r" b="b"/>
                  <a:pathLst>
                    <a:path w="218" h="333">
                      <a:moveTo>
                        <a:pt x="175" y="0"/>
                      </a:moveTo>
                      <a:cubicBezTo>
                        <a:pt x="0" y="333"/>
                        <a:pt x="0" y="333"/>
                        <a:pt x="0" y="333"/>
                      </a:cubicBezTo>
                      <a:cubicBezTo>
                        <a:pt x="0" y="333"/>
                        <a:pt x="44" y="312"/>
                        <a:pt x="94" y="319"/>
                      </a:cubicBezTo>
                      <a:cubicBezTo>
                        <a:pt x="169" y="259"/>
                        <a:pt x="217" y="167"/>
                        <a:pt x="218" y="64"/>
                      </a:cubicBezTo>
                      <a:cubicBezTo>
                        <a:pt x="200" y="51"/>
                        <a:pt x="185" y="31"/>
                        <a:pt x="175" y="0"/>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11" name="Oval 9"/>
                <p:cNvSpPr>
                  <a:spLocks noChangeArrowheads="1"/>
                </p:cNvSpPr>
                <p:nvPr/>
              </p:nvSpPr>
              <p:spPr bwMode="auto">
                <a:xfrm>
                  <a:off x="6589714" y="1414463"/>
                  <a:ext cx="2203450" cy="2212976"/>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12" name="Freeform 10"/>
                <p:cNvSpPr/>
                <p:nvPr/>
              </p:nvSpPr>
              <p:spPr bwMode="auto">
                <a:xfrm>
                  <a:off x="5846763" y="2493963"/>
                  <a:ext cx="1722437" cy="1633538"/>
                </a:xfrm>
                <a:custGeom>
                  <a:avLst/>
                  <a:gdLst>
                    <a:gd name="T0" fmla="*/ 198 w 459"/>
                    <a:gd name="T1" fmla="*/ 0 h 434"/>
                    <a:gd name="T2" fmla="*/ 0 w 459"/>
                    <a:gd name="T3" fmla="*/ 138 h 434"/>
                    <a:gd name="T4" fmla="*/ 198 w 459"/>
                    <a:gd name="T5" fmla="*/ 375 h 434"/>
                    <a:gd name="T6" fmla="*/ 289 w 459"/>
                    <a:gd name="T7" fmla="*/ 434 h 434"/>
                    <a:gd name="T8" fmla="*/ 459 w 459"/>
                    <a:gd name="T9" fmla="*/ 299 h 434"/>
                    <a:gd name="T10" fmla="*/ 198 w 459"/>
                    <a:gd name="T11" fmla="*/ 0 h 434"/>
                  </a:gdLst>
                  <a:ahLst/>
                  <a:cxnLst>
                    <a:cxn ang="0">
                      <a:pos x="T0" y="T1"/>
                    </a:cxn>
                    <a:cxn ang="0">
                      <a:pos x="T2" y="T3"/>
                    </a:cxn>
                    <a:cxn ang="0">
                      <a:pos x="T4" y="T5"/>
                    </a:cxn>
                    <a:cxn ang="0">
                      <a:pos x="T6" y="T7"/>
                    </a:cxn>
                    <a:cxn ang="0">
                      <a:pos x="T8" y="T9"/>
                    </a:cxn>
                    <a:cxn ang="0">
                      <a:pos x="T10" y="T11"/>
                    </a:cxn>
                  </a:cxnLst>
                  <a:rect l="0" t="0" r="r" b="b"/>
                  <a:pathLst>
                    <a:path w="459" h="434">
                      <a:moveTo>
                        <a:pt x="198" y="0"/>
                      </a:moveTo>
                      <a:cubicBezTo>
                        <a:pt x="198" y="0"/>
                        <a:pt x="192" y="132"/>
                        <a:pt x="0" y="138"/>
                      </a:cubicBezTo>
                      <a:cubicBezTo>
                        <a:pt x="198" y="375"/>
                        <a:pt x="198" y="375"/>
                        <a:pt x="198" y="375"/>
                      </a:cubicBezTo>
                      <a:cubicBezTo>
                        <a:pt x="289" y="434"/>
                        <a:pt x="289" y="434"/>
                        <a:pt x="289" y="434"/>
                      </a:cubicBezTo>
                      <a:cubicBezTo>
                        <a:pt x="289" y="434"/>
                        <a:pt x="278" y="285"/>
                        <a:pt x="459" y="299"/>
                      </a:cubicBezTo>
                      <a:lnTo>
                        <a:pt x="198"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18" name="Oval 11"/>
                <p:cNvSpPr>
                  <a:spLocks noChangeArrowheads="1"/>
                </p:cNvSpPr>
                <p:nvPr/>
              </p:nvSpPr>
              <p:spPr bwMode="auto">
                <a:xfrm>
                  <a:off x="6765925" y="1590676"/>
                  <a:ext cx="1855788" cy="185896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4" name="Freeform 12"/>
                <p:cNvSpPr/>
                <p:nvPr/>
              </p:nvSpPr>
              <p:spPr bwMode="auto">
                <a:xfrm>
                  <a:off x="5846763" y="2941638"/>
                  <a:ext cx="1182687" cy="1185863"/>
                </a:xfrm>
                <a:custGeom>
                  <a:avLst/>
                  <a:gdLst>
                    <a:gd name="T0" fmla="*/ 100 w 315"/>
                    <a:gd name="T1" fmla="*/ 0 h 315"/>
                    <a:gd name="T2" fmla="*/ 0 w 315"/>
                    <a:gd name="T3" fmla="*/ 19 h 315"/>
                    <a:gd name="T4" fmla="*/ 198 w 315"/>
                    <a:gd name="T5" fmla="*/ 256 h 315"/>
                    <a:gd name="T6" fmla="*/ 289 w 315"/>
                    <a:gd name="T7" fmla="*/ 315 h 315"/>
                    <a:gd name="T8" fmla="*/ 315 w 315"/>
                    <a:gd name="T9" fmla="*/ 229 h 315"/>
                    <a:gd name="T10" fmla="*/ 100 w 315"/>
                    <a:gd name="T11" fmla="*/ 0 h 315"/>
                  </a:gdLst>
                  <a:ahLst/>
                  <a:cxnLst>
                    <a:cxn ang="0">
                      <a:pos x="T0" y="T1"/>
                    </a:cxn>
                    <a:cxn ang="0">
                      <a:pos x="T2" y="T3"/>
                    </a:cxn>
                    <a:cxn ang="0">
                      <a:pos x="T4" y="T5"/>
                    </a:cxn>
                    <a:cxn ang="0">
                      <a:pos x="T6" y="T7"/>
                    </a:cxn>
                    <a:cxn ang="0">
                      <a:pos x="T8" y="T9"/>
                    </a:cxn>
                    <a:cxn ang="0">
                      <a:pos x="T10" y="T11"/>
                    </a:cxn>
                  </a:cxnLst>
                  <a:rect l="0" t="0" r="r" b="b"/>
                  <a:pathLst>
                    <a:path w="315" h="315">
                      <a:moveTo>
                        <a:pt x="100" y="0"/>
                      </a:moveTo>
                      <a:cubicBezTo>
                        <a:pt x="74" y="11"/>
                        <a:pt x="42" y="18"/>
                        <a:pt x="0" y="19"/>
                      </a:cubicBezTo>
                      <a:cubicBezTo>
                        <a:pt x="198" y="256"/>
                        <a:pt x="198" y="256"/>
                        <a:pt x="198" y="256"/>
                      </a:cubicBezTo>
                      <a:cubicBezTo>
                        <a:pt x="289" y="315"/>
                        <a:pt x="289" y="315"/>
                        <a:pt x="289" y="315"/>
                      </a:cubicBezTo>
                      <a:cubicBezTo>
                        <a:pt x="289" y="315"/>
                        <a:pt x="286" y="268"/>
                        <a:pt x="315" y="229"/>
                      </a:cubicBezTo>
                      <a:cubicBezTo>
                        <a:pt x="280" y="125"/>
                        <a:pt x="201" y="41"/>
                        <a:pt x="100" y="0"/>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20" name="Oval 13"/>
                <p:cNvSpPr>
                  <a:spLocks noChangeArrowheads="1"/>
                </p:cNvSpPr>
                <p:nvPr/>
              </p:nvSpPr>
              <p:spPr bwMode="auto">
                <a:xfrm>
                  <a:off x="4497388" y="3006726"/>
                  <a:ext cx="2433638" cy="2436813"/>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24621" name="Freeform 14"/>
                <p:cNvSpPr/>
                <p:nvPr/>
              </p:nvSpPr>
              <p:spPr bwMode="auto">
                <a:xfrm>
                  <a:off x="3190875" y="2559051"/>
                  <a:ext cx="2144713" cy="2316163"/>
                </a:xfrm>
                <a:custGeom>
                  <a:avLst/>
                  <a:gdLst>
                    <a:gd name="T0" fmla="*/ 2147483646 w 571"/>
                    <a:gd name="T1" fmla="*/ 1922719850 h 616"/>
                    <a:gd name="T2" fmla="*/ 2147483646 w 571"/>
                    <a:gd name="T3" fmla="*/ 0 h 616"/>
                    <a:gd name="T4" fmla="*/ 0 w 571"/>
                    <a:gd name="T5" fmla="*/ 2147483646 h 616"/>
                    <a:gd name="T6" fmla="*/ 2147483646 w 571"/>
                    <a:gd name="T7" fmla="*/ 2147483646 h 616"/>
                    <a:gd name="T8" fmla="*/ 2147483646 w 571"/>
                    <a:gd name="T9" fmla="*/ 1922719850 h 6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1" h="616">
                      <a:moveTo>
                        <a:pt x="571" y="136"/>
                      </a:moveTo>
                      <a:cubicBezTo>
                        <a:pt x="571" y="136"/>
                        <a:pt x="396" y="179"/>
                        <a:pt x="329" y="0"/>
                      </a:cubicBezTo>
                      <a:cubicBezTo>
                        <a:pt x="0" y="506"/>
                        <a:pt x="0" y="506"/>
                        <a:pt x="0" y="506"/>
                      </a:cubicBezTo>
                      <a:cubicBezTo>
                        <a:pt x="0" y="506"/>
                        <a:pt x="309" y="429"/>
                        <a:pt x="398" y="616"/>
                      </a:cubicBezTo>
                      <a:lnTo>
                        <a:pt x="571" y="13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622" name="Oval 15"/>
                <p:cNvSpPr>
                  <a:spLocks noChangeArrowheads="1"/>
                </p:cNvSpPr>
                <p:nvPr/>
              </p:nvSpPr>
              <p:spPr bwMode="auto">
                <a:xfrm>
                  <a:off x="4670425" y="3182938"/>
                  <a:ext cx="2087563" cy="208756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18" name="Freeform 16"/>
                <p:cNvSpPr/>
                <p:nvPr/>
              </p:nvSpPr>
              <p:spPr bwMode="auto">
                <a:xfrm>
                  <a:off x="3190875" y="2559051"/>
                  <a:ext cx="1473200" cy="1903412"/>
                </a:xfrm>
                <a:custGeom>
                  <a:avLst/>
                  <a:gdLst>
                    <a:gd name="T0" fmla="*/ 329 w 392"/>
                    <a:gd name="T1" fmla="*/ 0 h 506"/>
                    <a:gd name="T2" fmla="*/ 0 w 392"/>
                    <a:gd name="T3" fmla="*/ 506 h 506"/>
                    <a:gd name="T4" fmla="*/ 179 w 392"/>
                    <a:gd name="T5" fmla="*/ 492 h 506"/>
                    <a:gd name="T6" fmla="*/ 392 w 392"/>
                    <a:gd name="T7" fmla="*/ 119 h 506"/>
                    <a:gd name="T8" fmla="*/ 391 w 392"/>
                    <a:gd name="T9" fmla="*/ 93 h 506"/>
                    <a:gd name="T10" fmla="*/ 329 w 392"/>
                    <a:gd name="T11" fmla="*/ 0 h 506"/>
                  </a:gdLst>
                  <a:ahLst/>
                  <a:cxnLst>
                    <a:cxn ang="0">
                      <a:pos x="T0" y="T1"/>
                    </a:cxn>
                    <a:cxn ang="0">
                      <a:pos x="T2" y="T3"/>
                    </a:cxn>
                    <a:cxn ang="0">
                      <a:pos x="T4" y="T5"/>
                    </a:cxn>
                    <a:cxn ang="0">
                      <a:pos x="T6" y="T7"/>
                    </a:cxn>
                    <a:cxn ang="0">
                      <a:pos x="T8" y="T9"/>
                    </a:cxn>
                    <a:cxn ang="0">
                      <a:pos x="T10" y="T11"/>
                    </a:cxn>
                  </a:cxnLst>
                  <a:rect l="0" t="0" r="r" b="b"/>
                  <a:pathLst>
                    <a:path w="392" h="506">
                      <a:moveTo>
                        <a:pt x="329" y="0"/>
                      </a:moveTo>
                      <a:cubicBezTo>
                        <a:pt x="0" y="506"/>
                        <a:pt x="0" y="506"/>
                        <a:pt x="0" y="506"/>
                      </a:cubicBezTo>
                      <a:cubicBezTo>
                        <a:pt x="0" y="506"/>
                        <a:pt x="85" y="485"/>
                        <a:pt x="179" y="492"/>
                      </a:cubicBezTo>
                      <a:cubicBezTo>
                        <a:pt x="307" y="417"/>
                        <a:pt x="392" y="278"/>
                        <a:pt x="392" y="119"/>
                      </a:cubicBezTo>
                      <a:cubicBezTo>
                        <a:pt x="392" y="110"/>
                        <a:pt x="391" y="102"/>
                        <a:pt x="391" y="93"/>
                      </a:cubicBezTo>
                      <a:cubicBezTo>
                        <a:pt x="367" y="72"/>
                        <a:pt x="345" y="42"/>
                        <a:pt x="329" y="0"/>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Arial" panose="020B0604020202020204" pitchFamily="34" charset="0"/>
                    <a:ea typeface="+mn-ea"/>
                    <a:cs typeface="Arial" panose="020B0604020202020204" pitchFamily="34" charset="0"/>
                  </a:endParaRPr>
                </a:p>
              </p:txBody>
            </p:sp>
            <p:sp>
              <p:nvSpPr>
                <p:cNvPr id="24624" name="Oval 17"/>
                <p:cNvSpPr>
                  <a:spLocks noChangeArrowheads="1"/>
                </p:cNvSpPr>
                <p:nvPr/>
              </p:nvSpPr>
              <p:spPr bwMode="auto">
                <a:xfrm>
                  <a:off x="1581150" y="1546226"/>
                  <a:ext cx="2916238" cy="2922588"/>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sp>
              <p:nvSpPr>
                <p:cNvPr id="24625" name="Oval 18"/>
                <p:cNvSpPr>
                  <a:spLocks noChangeArrowheads="1"/>
                </p:cNvSpPr>
                <p:nvPr/>
              </p:nvSpPr>
              <p:spPr bwMode="auto">
                <a:xfrm>
                  <a:off x="1835150" y="1801813"/>
                  <a:ext cx="2408238" cy="241141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800">
                    <a:latin typeface="Arial" panose="020B0604020202020204" pitchFamily="34" charset="0"/>
                    <a:ea typeface="宋体" panose="02010600030101010101" pitchFamily="2" charset="-122"/>
                    <a:cs typeface="Arial" panose="020B0604020202020204" pitchFamily="34" charset="0"/>
                  </a:endParaRPr>
                </a:p>
              </p:txBody>
            </p:sp>
          </p:grpSp>
          <p:sp>
            <p:nvSpPr>
              <p:cNvPr id="41" name="Freeform 54"/>
              <p:cNvSpPr>
                <a:spLocks noEditPoints="1"/>
              </p:cNvSpPr>
              <p:nvPr/>
            </p:nvSpPr>
            <p:spPr bwMode="auto">
              <a:xfrm>
                <a:off x="7459212" y="1259930"/>
                <a:ext cx="495300" cy="485775"/>
              </a:xfrm>
              <a:custGeom>
                <a:avLst/>
                <a:gdLst>
                  <a:gd name="T0" fmla="*/ 112 w 112"/>
                  <a:gd name="T1" fmla="*/ 93 h 110"/>
                  <a:gd name="T2" fmla="*/ 0 w 112"/>
                  <a:gd name="T3" fmla="*/ 93 h 110"/>
                  <a:gd name="T4" fmla="*/ 9 w 112"/>
                  <a:gd name="T5" fmla="*/ 86 h 110"/>
                  <a:gd name="T6" fmla="*/ 103 w 112"/>
                  <a:gd name="T7" fmla="*/ 86 h 110"/>
                  <a:gd name="T8" fmla="*/ 29 w 112"/>
                  <a:gd name="T9" fmla="*/ 4 h 110"/>
                  <a:gd name="T10" fmla="*/ 29 w 112"/>
                  <a:gd name="T11" fmla="*/ 24 h 110"/>
                  <a:gd name="T12" fmla="*/ 29 w 112"/>
                  <a:gd name="T13" fmla="*/ 4 h 110"/>
                  <a:gd name="T14" fmla="*/ 73 w 112"/>
                  <a:gd name="T15" fmla="*/ 14 h 110"/>
                  <a:gd name="T16" fmla="*/ 93 w 112"/>
                  <a:gd name="T17" fmla="*/ 14 h 110"/>
                  <a:gd name="T18" fmla="*/ 73 w 112"/>
                  <a:gd name="T19" fmla="*/ 62 h 110"/>
                  <a:gd name="T20" fmla="*/ 80 w 112"/>
                  <a:gd name="T21" fmla="*/ 89 h 110"/>
                  <a:gd name="T22" fmla="*/ 86 w 112"/>
                  <a:gd name="T23" fmla="*/ 89 h 110"/>
                  <a:gd name="T24" fmla="*/ 94 w 112"/>
                  <a:gd name="T25" fmla="*/ 59 h 110"/>
                  <a:gd name="T26" fmla="*/ 99 w 112"/>
                  <a:gd name="T27" fmla="*/ 36 h 110"/>
                  <a:gd name="T28" fmla="*/ 78 w 112"/>
                  <a:gd name="T29" fmla="*/ 26 h 110"/>
                  <a:gd name="T30" fmla="*/ 78 w 112"/>
                  <a:gd name="T31" fmla="*/ 35 h 110"/>
                  <a:gd name="T32" fmla="*/ 73 w 112"/>
                  <a:gd name="T33" fmla="*/ 62 h 110"/>
                  <a:gd name="T34" fmla="*/ 67 w 112"/>
                  <a:gd name="T35" fmla="*/ 11 h 110"/>
                  <a:gd name="T36" fmla="*/ 45 w 112"/>
                  <a:gd name="T37" fmla="*/ 11 h 110"/>
                  <a:gd name="T38" fmla="*/ 67 w 112"/>
                  <a:gd name="T39" fmla="*/ 60 h 110"/>
                  <a:gd name="T40" fmla="*/ 73 w 112"/>
                  <a:gd name="T41" fmla="*/ 35 h 110"/>
                  <a:gd name="T42" fmla="*/ 49 w 112"/>
                  <a:gd name="T43" fmla="*/ 24 h 110"/>
                  <a:gd name="T44" fmla="*/ 39 w 112"/>
                  <a:gd name="T45" fmla="*/ 51 h 110"/>
                  <a:gd name="T46" fmla="*/ 45 w 112"/>
                  <a:gd name="T47" fmla="*/ 93 h 110"/>
                  <a:gd name="T48" fmla="*/ 56 w 112"/>
                  <a:gd name="T49" fmla="*/ 72 h 110"/>
                  <a:gd name="T50" fmla="*/ 67 w 112"/>
                  <a:gd name="T51" fmla="*/ 93 h 110"/>
                  <a:gd name="T52" fmla="*/ 39 w 112"/>
                  <a:gd name="T53" fmla="*/ 62 h 110"/>
                  <a:gd name="T54" fmla="*/ 34 w 112"/>
                  <a:gd name="T55" fmla="*/ 35 h 110"/>
                  <a:gd name="T56" fmla="*/ 34 w 112"/>
                  <a:gd name="T57" fmla="*/ 26 h 110"/>
                  <a:gd name="T58" fmla="*/ 13 w 112"/>
                  <a:gd name="T59" fmla="*/ 36 h 110"/>
                  <a:gd name="T60" fmla="*/ 18 w 112"/>
                  <a:gd name="T61" fmla="*/ 59 h 110"/>
                  <a:gd name="T62" fmla="*/ 26 w 112"/>
                  <a:gd name="T63" fmla="*/ 89 h 110"/>
                  <a:gd name="T64" fmla="*/ 32 w 112"/>
                  <a:gd name="T65" fmla="*/ 89 h 110"/>
                  <a:gd name="T66" fmla="*/ 39 w 112"/>
                  <a:gd name="T67" fmla="*/ 6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2" h="110">
                    <a:moveTo>
                      <a:pt x="100" y="82"/>
                    </a:moveTo>
                    <a:cubicBezTo>
                      <a:pt x="107" y="85"/>
                      <a:pt x="112" y="89"/>
                      <a:pt x="112" y="93"/>
                    </a:cubicBezTo>
                    <a:cubicBezTo>
                      <a:pt x="112" y="102"/>
                      <a:pt x="87" y="110"/>
                      <a:pt x="56" y="110"/>
                    </a:cubicBezTo>
                    <a:cubicBezTo>
                      <a:pt x="25" y="110"/>
                      <a:pt x="0" y="102"/>
                      <a:pt x="0" y="93"/>
                    </a:cubicBezTo>
                    <a:cubicBezTo>
                      <a:pt x="0" y="89"/>
                      <a:pt x="5" y="85"/>
                      <a:pt x="12" y="82"/>
                    </a:cubicBezTo>
                    <a:cubicBezTo>
                      <a:pt x="10" y="83"/>
                      <a:pt x="9" y="85"/>
                      <a:pt x="9" y="86"/>
                    </a:cubicBezTo>
                    <a:cubicBezTo>
                      <a:pt x="9" y="92"/>
                      <a:pt x="30" y="98"/>
                      <a:pt x="56" y="98"/>
                    </a:cubicBezTo>
                    <a:cubicBezTo>
                      <a:pt x="82" y="98"/>
                      <a:pt x="103" y="92"/>
                      <a:pt x="103" y="86"/>
                    </a:cubicBezTo>
                    <a:cubicBezTo>
                      <a:pt x="103" y="85"/>
                      <a:pt x="102" y="83"/>
                      <a:pt x="100" y="82"/>
                    </a:cubicBezTo>
                    <a:close/>
                    <a:moveTo>
                      <a:pt x="29" y="4"/>
                    </a:moveTo>
                    <a:cubicBezTo>
                      <a:pt x="34" y="4"/>
                      <a:pt x="39" y="9"/>
                      <a:pt x="39" y="14"/>
                    </a:cubicBezTo>
                    <a:cubicBezTo>
                      <a:pt x="39" y="20"/>
                      <a:pt x="34" y="24"/>
                      <a:pt x="29" y="24"/>
                    </a:cubicBezTo>
                    <a:cubicBezTo>
                      <a:pt x="23" y="24"/>
                      <a:pt x="19" y="20"/>
                      <a:pt x="19" y="14"/>
                    </a:cubicBezTo>
                    <a:cubicBezTo>
                      <a:pt x="19" y="9"/>
                      <a:pt x="23" y="4"/>
                      <a:pt x="29" y="4"/>
                    </a:cubicBezTo>
                    <a:close/>
                    <a:moveTo>
                      <a:pt x="83" y="4"/>
                    </a:moveTo>
                    <a:cubicBezTo>
                      <a:pt x="78" y="4"/>
                      <a:pt x="73" y="9"/>
                      <a:pt x="73" y="14"/>
                    </a:cubicBezTo>
                    <a:cubicBezTo>
                      <a:pt x="73" y="20"/>
                      <a:pt x="78" y="24"/>
                      <a:pt x="83" y="24"/>
                    </a:cubicBezTo>
                    <a:cubicBezTo>
                      <a:pt x="89" y="24"/>
                      <a:pt x="93" y="20"/>
                      <a:pt x="93" y="14"/>
                    </a:cubicBezTo>
                    <a:cubicBezTo>
                      <a:pt x="93" y="9"/>
                      <a:pt x="89" y="4"/>
                      <a:pt x="83" y="4"/>
                    </a:cubicBezTo>
                    <a:close/>
                    <a:moveTo>
                      <a:pt x="73" y="62"/>
                    </a:moveTo>
                    <a:cubicBezTo>
                      <a:pt x="73" y="89"/>
                      <a:pt x="73" y="89"/>
                      <a:pt x="73" y="89"/>
                    </a:cubicBezTo>
                    <a:cubicBezTo>
                      <a:pt x="80" y="89"/>
                      <a:pt x="80" y="89"/>
                      <a:pt x="80" y="89"/>
                    </a:cubicBezTo>
                    <a:cubicBezTo>
                      <a:pt x="83" y="70"/>
                      <a:pt x="83" y="70"/>
                      <a:pt x="83" y="70"/>
                    </a:cubicBezTo>
                    <a:cubicBezTo>
                      <a:pt x="86" y="89"/>
                      <a:pt x="86" y="89"/>
                      <a:pt x="86" y="89"/>
                    </a:cubicBezTo>
                    <a:cubicBezTo>
                      <a:pt x="94" y="89"/>
                      <a:pt x="94" y="89"/>
                      <a:pt x="94" y="89"/>
                    </a:cubicBezTo>
                    <a:cubicBezTo>
                      <a:pt x="94" y="59"/>
                      <a:pt x="94" y="59"/>
                      <a:pt x="94" y="59"/>
                    </a:cubicBezTo>
                    <a:cubicBezTo>
                      <a:pt x="97" y="58"/>
                      <a:pt x="99" y="55"/>
                      <a:pt x="99" y="51"/>
                    </a:cubicBezTo>
                    <a:cubicBezTo>
                      <a:pt x="99" y="36"/>
                      <a:pt x="99" y="36"/>
                      <a:pt x="99" y="36"/>
                    </a:cubicBezTo>
                    <a:cubicBezTo>
                      <a:pt x="99" y="30"/>
                      <a:pt x="95" y="26"/>
                      <a:pt x="89" y="26"/>
                    </a:cubicBezTo>
                    <a:cubicBezTo>
                      <a:pt x="78" y="26"/>
                      <a:pt x="78" y="26"/>
                      <a:pt x="78" y="26"/>
                    </a:cubicBezTo>
                    <a:cubicBezTo>
                      <a:pt x="77" y="26"/>
                      <a:pt x="76" y="26"/>
                      <a:pt x="75" y="26"/>
                    </a:cubicBezTo>
                    <a:cubicBezTo>
                      <a:pt x="77" y="29"/>
                      <a:pt x="78" y="32"/>
                      <a:pt x="78" y="35"/>
                    </a:cubicBezTo>
                    <a:cubicBezTo>
                      <a:pt x="78" y="51"/>
                      <a:pt x="78" y="51"/>
                      <a:pt x="78" y="51"/>
                    </a:cubicBezTo>
                    <a:cubicBezTo>
                      <a:pt x="78" y="55"/>
                      <a:pt x="76" y="59"/>
                      <a:pt x="73" y="62"/>
                    </a:cubicBezTo>
                    <a:close/>
                    <a:moveTo>
                      <a:pt x="56" y="0"/>
                    </a:moveTo>
                    <a:cubicBezTo>
                      <a:pt x="62" y="0"/>
                      <a:pt x="67" y="5"/>
                      <a:pt x="67" y="11"/>
                    </a:cubicBezTo>
                    <a:cubicBezTo>
                      <a:pt x="67" y="17"/>
                      <a:pt x="62" y="22"/>
                      <a:pt x="56" y="22"/>
                    </a:cubicBezTo>
                    <a:cubicBezTo>
                      <a:pt x="50" y="22"/>
                      <a:pt x="45" y="17"/>
                      <a:pt x="45" y="11"/>
                    </a:cubicBezTo>
                    <a:cubicBezTo>
                      <a:pt x="45" y="5"/>
                      <a:pt x="50" y="0"/>
                      <a:pt x="56" y="0"/>
                    </a:cubicBezTo>
                    <a:close/>
                    <a:moveTo>
                      <a:pt x="67" y="60"/>
                    </a:moveTo>
                    <a:cubicBezTo>
                      <a:pt x="70" y="59"/>
                      <a:pt x="73" y="55"/>
                      <a:pt x="73" y="51"/>
                    </a:cubicBezTo>
                    <a:cubicBezTo>
                      <a:pt x="73" y="35"/>
                      <a:pt x="73" y="35"/>
                      <a:pt x="73" y="35"/>
                    </a:cubicBezTo>
                    <a:cubicBezTo>
                      <a:pt x="73" y="29"/>
                      <a:pt x="68" y="24"/>
                      <a:pt x="62" y="24"/>
                    </a:cubicBezTo>
                    <a:cubicBezTo>
                      <a:pt x="49" y="24"/>
                      <a:pt x="49" y="24"/>
                      <a:pt x="49" y="24"/>
                    </a:cubicBezTo>
                    <a:cubicBezTo>
                      <a:pt x="44" y="24"/>
                      <a:pt x="39" y="29"/>
                      <a:pt x="39" y="35"/>
                    </a:cubicBezTo>
                    <a:cubicBezTo>
                      <a:pt x="39" y="51"/>
                      <a:pt x="39" y="51"/>
                      <a:pt x="39" y="51"/>
                    </a:cubicBezTo>
                    <a:cubicBezTo>
                      <a:pt x="39" y="55"/>
                      <a:pt x="41" y="59"/>
                      <a:pt x="45" y="60"/>
                    </a:cubicBezTo>
                    <a:cubicBezTo>
                      <a:pt x="45" y="93"/>
                      <a:pt x="45" y="93"/>
                      <a:pt x="45" y="93"/>
                    </a:cubicBezTo>
                    <a:cubicBezTo>
                      <a:pt x="53" y="93"/>
                      <a:pt x="53" y="93"/>
                      <a:pt x="53" y="93"/>
                    </a:cubicBezTo>
                    <a:cubicBezTo>
                      <a:pt x="56" y="72"/>
                      <a:pt x="56" y="72"/>
                      <a:pt x="56" y="72"/>
                    </a:cubicBezTo>
                    <a:cubicBezTo>
                      <a:pt x="59" y="93"/>
                      <a:pt x="59" y="93"/>
                      <a:pt x="59" y="93"/>
                    </a:cubicBezTo>
                    <a:cubicBezTo>
                      <a:pt x="67" y="93"/>
                      <a:pt x="67" y="93"/>
                      <a:pt x="67" y="93"/>
                    </a:cubicBezTo>
                    <a:cubicBezTo>
                      <a:pt x="67" y="60"/>
                      <a:pt x="67" y="60"/>
                      <a:pt x="67" y="60"/>
                    </a:cubicBezTo>
                    <a:close/>
                    <a:moveTo>
                      <a:pt x="39" y="62"/>
                    </a:moveTo>
                    <a:cubicBezTo>
                      <a:pt x="36" y="59"/>
                      <a:pt x="34" y="55"/>
                      <a:pt x="34" y="51"/>
                    </a:cubicBezTo>
                    <a:cubicBezTo>
                      <a:pt x="34" y="35"/>
                      <a:pt x="34" y="35"/>
                      <a:pt x="34" y="35"/>
                    </a:cubicBezTo>
                    <a:cubicBezTo>
                      <a:pt x="34" y="32"/>
                      <a:pt x="35" y="29"/>
                      <a:pt x="37" y="26"/>
                    </a:cubicBezTo>
                    <a:cubicBezTo>
                      <a:pt x="36" y="26"/>
                      <a:pt x="35" y="26"/>
                      <a:pt x="34" y="26"/>
                    </a:cubicBezTo>
                    <a:cubicBezTo>
                      <a:pt x="23" y="26"/>
                      <a:pt x="23" y="26"/>
                      <a:pt x="23" y="26"/>
                    </a:cubicBezTo>
                    <a:cubicBezTo>
                      <a:pt x="17" y="26"/>
                      <a:pt x="13" y="30"/>
                      <a:pt x="13" y="36"/>
                    </a:cubicBezTo>
                    <a:cubicBezTo>
                      <a:pt x="13" y="51"/>
                      <a:pt x="13" y="51"/>
                      <a:pt x="13" y="51"/>
                    </a:cubicBezTo>
                    <a:cubicBezTo>
                      <a:pt x="13" y="55"/>
                      <a:pt x="15" y="58"/>
                      <a:pt x="18" y="59"/>
                    </a:cubicBezTo>
                    <a:cubicBezTo>
                      <a:pt x="18" y="89"/>
                      <a:pt x="18" y="89"/>
                      <a:pt x="18" y="89"/>
                    </a:cubicBezTo>
                    <a:cubicBezTo>
                      <a:pt x="26" y="89"/>
                      <a:pt x="26" y="89"/>
                      <a:pt x="26" y="89"/>
                    </a:cubicBezTo>
                    <a:cubicBezTo>
                      <a:pt x="29" y="70"/>
                      <a:pt x="29" y="70"/>
                      <a:pt x="29" y="70"/>
                    </a:cubicBezTo>
                    <a:cubicBezTo>
                      <a:pt x="32" y="89"/>
                      <a:pt x="32" y="89"/>
                      <a:pt x="32" y="89"/>
                    </a:cubicBezTo>
                    <a:cubicBezTo>
                      <a:pt x="39" y="89"/>
                      <a:pt x="39" y="89"/>
                      <a:pt x="39" y="89"/>
                    </a:cubicBezTo>
                    <a:lnTo>
                      <a:pt x="39" y="62"/>
                    </a:lnTo>
                    <a:close/>
                  </a:path>
                </a:pathLst>
              </a:cu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45" name="文本框 44"/>
              <p:cNvSpPr txBox="1"/>
              <p:nvPr/>
            </p:nvSpPr>
            <p:spPr>
              <a:xfrm>
                <a:off x="7110279" y="1842225"/>
                <a:ext cx="1193800" cy="645160"/>
              </a:xfrm>
              <a:prstGeom prst="rect">
                <a:avLst/>
              </a:prstGeom>
              <a:noFill/>
            </p:spPr>
            <p:txBody>
              <a:bodyPr wrap="square">
                <a:spAutoFit/>
              </a:bodyPr>
              <a:lstStyle/>
              <a:p>
                <a:pPr algn="ctr" eaLnBrk="1" fontAlgn="auto" hangingPunct="1">
                  <a:spcBef>
                    <a:spcPts val="0"/>
                  </a:spcBef>
                  <a:spcAft>
                    <a:spcPts val="0"/>
                  </a:spcAft>
                  <a:defRPr/>
                </a:pPr>
                <a:r>
                  <a:rPr lang="zh-CN" altLang="en-US" sz="1800" b="1" dirty="0">
                    <a:solidFill>
                      <a:schemeClr val="accent3"/>
                    </a:solidFill>
                    <a:latin typeface="微软雅黑 Light" panose="020B0502040204020203" pitchFamily="34" charset="-122"/>
                    <a:ea typeface="微软雅黑 Light" panose="020B0502040204020203" pitchFamily="34" charset="-122"/>
                    <a:cs typeface="Arial" panose="020B0604020202020204" pitchFamily="34" charset="0"/>
                  </a:rPr>
                  <a:t>网店商品销售数据</a:t>
                </a:r>
                <a:endParaRPr lang="zh-CN" altLang="en-US" sz="1800" b="1" dirty="0">
                  <a:solidFill>
                    <a:schemeClr val="accent3"/>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nvGrpSpPr>
              <p:cNvPr id="24604" name="组合 50"/>
              <p:cNvGrpSpPr/>
              <p:nvPr/>
            </p:nvGrpSpPr>
            <p:grpSpPr bwMode="auto">
              <a:xfrm>
                <a:off x="2325235" y="1468011"/>
                <a:ext cx="1308735" cy="1489570"/>
                <a:chOff x="2121732" y="1222786"/>
                <a:chExt cx="1308735" cy="1489570"/>
              </a:xfrm>
            </p:grpSpPr>
            <p:sp>
              <p:nvSpPr>
                <p:cNvPr id="24609" name="Freeform 72"/>
                <p:cNvSpPr>
                  <a:spLocks noEditPoints="1"/>
                </p:cNvSpPr>
                <p:nvPr/>
              </p:nvSpPr>
              <p:spPr bwMode="auto">
                <a:xfrm>
                  <a:off x="2454117" y="1222786"/>
                  <a:ext cx="642952" cy="685292"/>
                </a:xfrm>
                <a:custGeom>
                  <a:avLst/>
                  <a:gdLst>
                    <a:gd name="T0" fmla="*/ 409632262 w 358"/>
                    <a:gd name="T1" fmla="*/ 939739843 h 382"/>
                    <a:gd name="T2" fmla="*/ 1038597362 w 358"/>
                    <a:gd name="T3" fmla="*/ 202751352 h 382"/>
                    <a:gd name="T4" fmla="*/ 1074076459 w 358"/>
                    <a:gd name="T5" fmla="*/ 363665807 h 382"/>
                    <a:gd name="T6" fmla="*/ 1083753067 w 358"/>
                    <a:gd name="T7" fmla="*/ 572855675 h 382"/>
                    <a:gd name="T8" fmla="*/ 1090204138 w 358"/>
                    <a:gd name="T9" fmla="*/ 788480471 h 382"/>
                    <a:gd name="T10" fmla="*/ 1035371827 w 358"/>
                    <a:gd name="T11" fmla="*/ 1010541988 h 382"/>
                    <a:gd name="T12" fmla="*/ 874098632 w 358"/>
                    <a:gd name="T13" fmla="*/ 1229385145 h 382"/>
                    <a:gd name="T14" fmla="*/ 554777778 w 358"/>
                    <a:gd name="T15" fmla="*/ 727333408 h 382"/>
                    <a:gd name="T16" fmla="*/ 396731915 w 358"/>
                    <a:gd name="T17" fmla="*/ 634002737 h 382"/>
                    <a:gd name="T18" fmla="*/ 403181191 w 358"/>
                    <a:gd name="T19" fmla="*/ 669402913 h 382"/>
                    <a:gd name="T20" fmla="*/ 561228850 w 358"/>
                    <a:gd name="T21" fmla="*/ 759515223 h 382"/>
                    <a:gd name="T22" fmla="*/ 554777778 w 358"/>
                    <a:gd name="T23" fmla="*/ 727333408 h 382"/>
                    <a:gd name="T24" fmla="*/ 928930943 w 358"/>
                    <a:gd name="T25" fmla="*/ 437686313 h 382"/>
                    <a:gd name="T26" fmla="*/ 848294346 w 358"/>
                    <a:gd name="T27" fmla="*/ 402286138 h 382"/>
                    <a:gd name="T28" fmla="*/ 551552243 w 358"/>
                    <a:gd name="T29" fmla="*/ 225279878 h 382"/>
                    <a:gd name="T30" fmla="*/ 477366717 w 358"/>
                    <a:gd name="T31" fmla="*/ 173787898 h 382"/>
                    <a:gd name="T32" fmla="*/ 551552243 w 358"/>
                    <a:gd name="T33" fmla="*/ 225279878 h 382"/>
                    <a:gd name="T34" fmla="*/ 657993126 w 358"/>
                    <a:gd name="T35" fmla="*/ 125512486 h 382"/>
                    <a:gd name="T36" fmla="*/ 622512233 w 358"/>
                    <a:gd name="T37" fmla="*/ 205969713 h 382"/>
                    <a:gd name="T38" fmla="*/ 832166667 w 358"/>
                    <a:gd name="T39" fmla="*/ 331483993 h 382"/>
                    <a:gd name="T40" fmla="*/ 883775239 w 358"/>
                    <a:gd name="T41" fmla="*/ 257463487 h 382"/>
                    <a:gd name="T42" fmla="*/ 832166667 w 358"/>
                    <a:gd name="T43" fmla="*/ 331483993 h 382"/>
                    <a:gd name="T44" fmla="*/ 803138642 w 358"/>
                    <a:gd name="T45" fmla="*/ 177006259 h 382"/>
                    <a:gd name="T46" fmla="*/ 728953116 w 358"/>
                    <a:gd name="T47" fmla="*/ 228498239 h 382"/>
                    <a:gd name="T48" fmla="*/ 587033136 w 358"/>
                    <a:gd name="T49" fmla="*/ 672621274 h 382"/>
                    <a:gd name="T50" fmla="*/ 428985477 w 358"/>
                    <a:gd name="T51" fmla="*/ 579290603 h 382"/>
                    <a:gd name="T52" fmla="*/ 435436548 w 358"/>
                    <a:gd name="T53" fmla="*/ 611474211 h 382"/>
                    <a:gd name="T54" fmla="*/ 593484207 w 358"/>
                    <a:gd name="T55" fmla="*/ 704804882 h 382"/>
                    <a:gd name="T56" fmla="*/ 587033136 w 358"/>
                    <a:gd name="T57" fmla="*/ 672621274 h 382"/>
                    <a:gd name="T58" fmla="*/ 506396538 w 358"/>
                    <a:gd name="T59" fmla="*/ 334702353 h 382"/>
                    <a:gd name="T60" fmla="*/ 599935278 w 358"/>
                    <a:gd name="T61" fmla="*/ 627566016 h 382"/>
                    <a:gd name="T62" fmla="*/ 716050973 w 358"/>
                    <a:gd name="T63" fmla="*/ 289645301 h 382"/>
                    <a:gd name="T64" fmla="*/ 438662084 w 358"/>
                    <a:gd name="T65" fmla="*/ 765951945 h 382"/>
                    <a:gd name="T66" fmla="*/ 416083334 w 358"/>
                    <a:gd name="T67" fmla="*/ 695149800 h 38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文本框 42"/>
                <p:cNvSpPr txBox="1"/>
                <p:nvPr/>
              </p:nvSpPr>
              <p:spPr>
                <a:xfrm>
                  <a:off x="2121732" y="2080671"/>
                  <a:ext cx="1308735" cy="631685"/>
                </a:xfrm>
                <a:prstGeom prst="rect">
                  <a:avLst/>
                </a:prstGeom>
                <a:noFill/>
              </p:spPr>
              <p:txBody>
                <a:bodyPr wrap="square">
                  <a:spAutoFit/>
                </a:bodyPr>
                <a:lstStyle/>
                <a:p>
                  <a:pPr algn="ctr" eaLnBrk="1" fontAlgn="auto" hangingPunct="1">
                    <a:spcBef>
                      <a:spcPts val="0"/>
                    </a:spcBef>
                    <a:spcAft>
                      <a:spcPts val="0"/>
                    </a:spcAft>
                    <a:defRPr/>
                  </a:pPr>
                  <a:r>
                    <a:rPr lang="zh-CN" altLang="en-US" sz="2000" b="1" dirty="0">
                      <a:solidFill>
                        <a:schemeClr val="accent1">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网店经营概况数据</a:t>
                  </a:r>
                  <a:endParaRPr lang="zh-CN" altLang="en-US" sz="2000" b="1" dirty="0">
                    <a:solidFill>
                      <a:schemeClr val="accent1">
                        <a:lumMod val="7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grpSp>
            <p:nvGrpSpPr>
              <p:cNvPr id="24606" name="组合 52"/>
              <p:cNvGrpSpPr/>
              <p:nvPr/>
            </p:nvGrpSpPr>
            <p:grpSpPr bwMode="auto">
              <a:xfrm>
                <a:off x="9127798" y="2510880"/>
                <a:ext cx="1122680" cy="1482596"/>
                <a:chOff x="8924295" y="2265655"/>
                <a:chExt cx="1122680" cy="1482596"/>
              </a:xfrm>
            </p:grpSpPr>
            <p:sp>
              <p:nvSpPr>
                <p:cNvPr id="46" name="文本框 45"/>
                <p:cNvSpPr txBox="1"/>
                <p:nvPr/>
              </p:nvSpPr>
              <p:spPr>
                <a:xfrm>
                  <a:off x="8924295" y="2775560"/>
                  <a:ext cx="1122680" cy="972691"/>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4">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网店会员数据信息</a:t>
                  </a:r>
                  <a:endParaRPr lang="zh-CN" altLang="en-US" b="1" dirty="0">
                    <a:solidFill>
                      <a:schemeClr val="accent4">
                        <a:lumMod val="7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52" name="Freeform 28"/>
                <p:cNvSpPr>
                  <a:spLocks noEditPoints="1"/>
                </p:cNvSpPr>
                <p:nvPr/>
              </p:nvSpPr>
              <p:spPr bwMode="auto">
                <a:xfrm>
                  <a:off x="9151184" y="2265655"/>
                  <a:ext cx="711200" cy="530225"/>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accent4"/>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4597" name="组合 71"/>
            <p:cNvGrpSpPr/>
            <p:nvPr/>
          </p:nvGrpSpPr>
          <p:grpSpPr bwMode="auto">
            <a:xfrm>
              <a:off x="5147967" y="2952637"/>
              <a:ext cx="1107440" cy="1317625"/>
              <a:chOff x="5147967" y="2952637"/>
              <a:chExt cx="1107440" cy="1317625"/>
            </a:xfrm>
          </p:grpSpPr>
          <p:sp>
            <p:nvSpPr>
              <p:cNvPr id="24598" name="Freeform 16"/>
              <p:cNvSpPr>
                <a:spLocks noEditPoints="1"/>
              </p:cNvSpPr>
              <p:nvPr/>
            </p:nvSpPr>
            <p:spPr bwMode="auto">
              <a:xfrm>
                <a:off x="5407809" y="2952637"/>
                <a:ext cx="578853" cy="558715"/>
              </a:xfrm>
              <a:custGeom>
                <a:avLst/>
                <a:gdLst>
                  <a:gd name="T0" fmla="*/ 1460082098 w 97"/>
                  <a:gd name="T1" fmla="*/ 2147483646 h 94"/>
                  <a:gd name="T2" fmla="*/ 1744973255 w 97"/>
                  <a:gd name="T3" fmla="*/ 2147483646 h 94"/>
                  <a:gd name="T4" fmla="*/ 1531304887 w 97"/>
                  <a:gd name="T5" fmla="*/ 2147483646 h 94"/>
                  <a:gd name="T6" fmla="*/ 213668368 w 97"/>
                  <a:gd name="T7" fmla="*/ 2147483646 h 94"/>
                  <a:gd name="T8" fmla="*/ 320505535 w 97"/>
                  <a:gd name="T9" fmla="*/ 2147483646 h 94"/>
                  <a:gd name="T10" fmla="*/ 71222789 w 97"/>
                  <a:gd name="T11" fmla="*/ 2147483646 h 94"/>
                  <a:gd name="T12" fmla="*/ 356119914 w 97"/>
                  <a:gd name="T13" fmla="*/ 1943068119 h 94"/>
                  <a:gd name="T14" fmla="*/ 249282746 w 97"/>
                  <a:gd name="T15" fmla="*/ 1519122310 h 94"/>
                  <a:gd name="T16" fmla="*/ 35614378 w 97"/>
                  <a:gd name="T17" fmla="*/ 1024528772 h 94"/>
                  <a:gd name="T18" fmla="*/ 1388859309 w 97"/>
                  <a:gd name="T19" fmla="*/ 1024528772 h 94"/>
                  <a:gd name="T20" fmla="*/ 1460082098 w 97"/>
                  <a:gd name="T21" fmla="*/ 1448468638 h 94"/>
                  <a:gd name="T22" fmla="*/ 1673750466 w 97"/>
                  <a:gd name="T23" fmla="*/ 1943068119 h 94"/>
                  <a:gd name="T24" fmla="*/ 2147483646 w 97"/>
                  <a:gd name="T25" fmla="*/ 35329808 h 94"/>
                  <a:gd name="T26" fmla="*/ 1958647590 w 97"/>
                  <a:gd name="T27" fmla="*/ 529929290 h 94"/>
                  <a:gd name="T28" fmla="*/ 1709364844 w 97"/>
                  <a:gd name="T29" fmla="*/ 706572387 h 94"/>
                  <a:gd name="T30" fmla="*/ 1958647590 w 97"/>
                  <a:gd name="T31" fmla="*/ 1130512252 h 94"/>
                  <a:gd name="T32" fmla="*/ 1923033212 w 97"/>
                  <a:gd name="T33" fmla="*/ 1589781926 h 94"/>
                  <a:gd name="T34" fmla="*/ 1923033212 w 97"/>
                  <a:gd name="T35" fmla="*/ 2049051600 h 94"/>
                  <a:gd name="T36" fmla="*/ 2029870379 w 97"/>
                  <a:gd name="T37" fmla="*/ 2147483646 h 94"/>
                  <a:gd name="T38" fmla="*/ 1958647590 w 97"/>
                  <a:gd name="T39" fmla="*/ 2147483646 h 94"/>
                  <a:gd name="T40" fmla="*/ 2147483646 w 97"/>
                  <a:gd name="T41" fmla="*/ 2147483646 h 94"/>
                  <a:gd name="T42" fmla="*/ 2147483646 w 97"/>
                  <a:gd name="T43" fmla="*/ 2147483646 h 94"/>
                  <a:gd name="T44" fmla="*/ 2147483646 w 97"/>
                  <a:gd name="T45" fmla="*/ 2147483646 h 94"/>
                  <a:gd name="T46" fmla="*/ 2147483646 w 97"/>
                  <a:gd name="T47" fmla="*/ 2147483646 h 94"/>
                  <a:gd name="T48" fmla="*/ 2147483646 w 97"/>
                  <a:gd name="T49" fmla="*/ 1695765407 h 94"/>
                  <a:gd name="T50" fmla="*/ 2147483646 w 97"/>
                  <a:gd name="T51" fmla="*/ 1236495733 h 94"/>
                  <a:gd name="T52" fmla="*/ 2147483646 w 97"/>
                  <a:gd name="T53" fmla="*/ 1059852636 h 94"/>
                  <a:gd name="T54" fmla="*/ 2147483646 w 97"/>
                  <a:gd name="T55" fmla="*/ 635912770 h 94"/>
                  <a:gd name="T56" fmla="*/ 2147483646 w 97"/>
                  <a:gd name="T57" fmla="*/ 176643097 h 94"/>
                  <a:gd name="T58" fmla="*/ 2147483646 w 97"/>
                  <a:gd name="T59" fmla="*/ 635912770 h 94"/>
                  <a:gd name="T60" fmla="*/ 2147483646 w 97"/>
                  <a:gd name="T61" fmla="*/ 741896251 h 94"/>
                  <a:gd name="T62" fmla="*/ 2147483646 w 97"/>
                  <a:gd name="T63" fmla="*/ 635912770 h 94"/>
                  <a:gd name="T64" fmla="*/ 2147483646 w 97"/>
                  <a:gd name="T65" fmla="*/ 176643097 h 94"/>
                  <a:gd name="T66" fmla="*/ 2101093169 w 97"/>
                  <a:gd name="T67" fmla="*/ 176643097 h 94"/>
                  <a:gd name="T68" fmla="*/ 2147483646 w 97"/>
                  <a:gd name="T69" fmla="*/ 1165842060 h 94"/>
                  <a:gd name="T70" fmla="*/ 2147483646 w 97"/>
                  <a:gd name="T71" fmla="*/ 1271825541 h 94"/>
                  <a:gd name="T72" fmla="*/ 2147483646 w 97"/>
                  <a:gd name="T73" fmla="*/ 1165842060 h 94"/>
                  <a:gd name="T74" fmla="*/ 2147483646 w 97"/>
                  <a:gd name="T75" fmla="*/ 1695765407 h 94"/>
                  <a:gd name="T76" fmla="*/ 2147483646 w 97"/>
                  <a:gd name="T77" fmla="*/ 1766425023 h 94"/>
                  <a:gd name="T78" fmla="*/ 2147483646 w 97"/>
                  <a:gd name="T79" fmla="*/ 1695765407 h 94"/>
                  <a:gd name="T80" fmla="*/ 2147483646 w 97"/>
                  <a:gd name="T81" fmla="*/ 2147483646 h 94"/>
                  <a:gd name="T82" fmla="*/ 2147483646 w 97"/>
                  <a:gd name="T83" fmla="*/ 2147483646 h 94"/>
                  <a:gd name="T84" fmla="*/ 2147483646 w 97"/>
                  <a:gd name="T85" fmla="*/ 2147483646 h 94"/>
                  <a:gd name="T86" fmla="*/ 2147483646 w 97"/>
                  <a:gd name="T87" fmla="*/ 2147483646 h 94"/>
                  <a:gd name="T88" fmla="*/ 2147483646 w 97"/>
                  <a:gd name="T89" fmla="*/ 2147483646 h 94"/>
                  <a:gd name="T90" fmla="*/ 356119914 w 97"/>
                  <a:gd name="T91" fmla="*/ 2147483646 h 94"/>
                  <a:gd name="T92" fmla="*/ 1424467720 w 97"/>
                  <a:gd name="T93" fmla="*/ 2147483646 h 94"/>
                  <a:gd name="T94" fmla="*/ 1460082098 w 97"/>
                  <a:gd name="T95" fmla="*/ 2147483646 h 94"/>
                  <a:gd name="T96" fmla="*/ 1210799352 w 97"/>
                  <a:gd name="T97" fmla="*/ 1519122310 h 94"/>
                  <a:gd name="T98" fmla="*/ 498565492 w 97"/>
                  <a:gd name="T99" fmla="*/ 1589781926 h 94"/>
                  <a:gd name="T100" fmla="*/ 1566913298 w 97"/>
                  <a:gd name="T101" fmla="*/ 1589781926 h 94"/>
                  <a:gd name="T102" fmla="*/ 712233860 w 97"/>
                  <a:gd name="T103" fmla="*/ 1024528772 h 94"/>
                  <a:gd name="T104" fmla="*/ 712233860 w 97"/>
                  <a:gd name="T105" fmla="*/ 1130512252 h 94"/>
                  <a:gd name="T106" fmla="*/ 1210799352 w 97"/>
                  <a:gd name="T107" fmla="*/ 2049051600 h 94"/>
                  <a:gd name="T108" fmla="*/ 320505535 w 97"/>
                  <a:gd name="T109" fmla="*/ 2049051600 h 94"/>
                  <a:gd name="T110" fmla="*/ 1175184974 w 97"/>
                  <a:gd name="T111" fmla="*/ 2119711216 h 9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7" h="94">
                    <a:moveTo>
                      <a:pt x="40" y="58"/>
                    </a:moveTo>
                    <a:cubicBezTo>
                      <a:pt x="40" y="58"/>
                      <a:pt x="40" y="58"/>
                      <a:pt x="40" y="58"/>
                    </a:cubicBezTo>
                    <a:cubicBezTo>
                      <a:pt x="41" y="58"/>
                      <a:pt x="41" y="59"/>
                      <a:pt x="41" y="59"/>
                    </a:cubicBezTo>
                    <a:cubicBezTo>
                      <a:pt x="41" y="67"/>
                      <a:pt x="41" y="67"/>
                      <a:pt x="41" y="67"/>
                    </a:cubicBezTo>
                    <a:cubicBezTo>
                      <a:pt x="41" y="67"/>
                      <a:pt x="42" y="67"/>
                      <a:pt x="42" y="67"/>
                    </a:cubicBezTo>
                    <a:cubicBezTo>
                      <a:pt x="45" y="68"/>
                      <a:pt x="47" y="68"/>
                      <a:pt x="48" y="69"/>
                    </a:cubicBezTo>
                    <a:cubicBezTo>
                      <a:pt x="49" y="70"/>
                      <a:pt x="49" y="70"/>
                      <a:pt x="49" y="71"/>
                    </a:cubicBezTo>
                    <a:cubicBezTo>
                      <a:pt x="49" y="74"/>
                      <a:pt x="49" y="77"/>
                      <a:pt x="49" y="80"/>
                    </a:cubicBezTo>
                    <a:cubicBezTo>
                      <a:pt x="49" y="80"/>
                      <a:pt x="49" y="81"/>
                      <a:pt x="48" y="81"/>
                    </a:cubicBezTo>
                    <a:cubicBezTo>
                      <a:pt x="47" y="82"/>
                      <a:pt x="46" y="83"/>
                      <a:pt x="44" y="83"/>
                    </a:cubicBezTo>
                    <a:cubicBezTo>
                      <a:pt x="44" y="90"/>
                      <a:pt x="44" y="90"/>
                      <a:pt x="44" y="90"/>
                    </a:cubicBezTo>
                    <a:cubicBezTo>
                      <a:pt x="44" y="90"/>
                      <a:pt x="44" y="91"/>
                      <a:pt x="43" y="91"/>
                    </a:cubicBezTo>
                    <a:cubicBezTo>
                      <a:pt x="42" y="92"/>
                      <a:pt x="40" y="93"/>
                      <a:pt x="37" y="93"/>
                    </a:cubicBezTo>
                    <a:cubicBezTo>
                      <a:pt x="34" y="94"/>
                      <a:pt x="29" y="94"/>
                      <a:pt x="24" y="94"/>
                    </a:cubicBezTo>
                    <a:cubicBezTo>
                      <a:pt x="19" y="94"/>
                      <a:pt x="15" y="94"/>
                      <a:pt x="12" y="93"/>
                    </a:cubicBezTo>
                    <a:cubicBezTo>
                      <a:pt x="9" y="93"/>
                      <a:pt x="7" y="92"/>
                      <a:pt x="6" y="91"/>
                    </a:cubicBezTo>
                    <a:cubicBezTo>
                      <a:pt x="5" y="91"/>
                      <a:pt x="5" y="90"/>
                      <a:pt x="5" y="90"/>
                    </a:cubicBezTo>
                    <a:cubicBezTo>
                      <a:pt x="5" y="87"/>
                      <a:pt x="5" y="84"/>
                      <a:pt x="5" y="81"/>
                    </a:cubicBezTo>
                    <a:cubicBezTo>
                      <a:pt x="5" y="80"/>
                      <a:pt x="5" y="80"/>
                      <a:pt x="5" y="79"/>
                    </a:cubicBezTo>
                    <a:cubicBezTo>
                      <a:pt x="6" y="79"/>
                      <a:pt x="8" y="78"/>
                      <a:pt x="9" y="78"/>
                    </a:cubicBezTo>
                    <a:cubicBezTo>
                      <a:pt x="9" y="72"/>
                      <a:pt x="9" y="72"/>
                      <a:pt x="9" y="72"/>
                    </a:cubicBezTo>
                    <a:cubicBezTo>
                      <a:pt x="9" y="72"/>
                      <a:pt x="9" y="72"/>
                      <a:pt x="8" y="72"/>
                    </a:cubicBezTo>
                    <a:cubicBezTo>
                      <a:pt x="6" y="71"/>
                      <a:pt x="4" y="71"/>
                      <a:pt x="2" y="70"/>
                    </a:cubicBezTo>
                    <a:cubicBezTo>
                      <a:pt x="2" y="69"/>
                      <a:pt x="2" y="69"/>
                      <a:pt x="2" y="68"/>
                    </a:cubicBezTo>
                    <a:cubicBezTo>
                      <a:pt x="2" y="65"/>
                      <a:pt x="2" y="62"/>
                      <a:pt x="2" y="59"/>
                    </a:cubicBezTo>
                    <a:cubicBezTo>
                      <a:pt x="2" y="59"/>
                      <a:pt x="2" y="58"/>
                      <a:pt x="2" y="58"/>
                    </a:cubicBezTo>
                    <a:cubicBezTo>
                      <a:pt x="3" y="57"/>
                      <a:pt x="6" y="56"/>
                      <a:pt x="8" y="56"/>
                    </a:cubicBezTo>
                    <a:cubicBezTo>
                      <a:pt x="9" y="55"/>
                      <a:pt x="9" y="55"/>
                      <a:pt x="10" y="55"/>
                    </a:cubicBezTo>
                    <a:cubicBezTo>
                      <a:pt x="9" y="55"/>
                      <a:pt x="9" y="54"/>
                      <a:pt x="9" y="54"/>
                    </a:cubicBezTo>
                    <a:cubicBezTo>
                      <a:pt x="9" y="51"/>
                      <a:pt x="9" y="48"/>
                      <a:pt x="9" y="45"/>
                    </a:cubicBezTo>
                    <a:cubicBezTo>
                      <a:pt x="9" y="45"/>
                      <a:pt x="9" y="44"/>
                      <a:pt x="10" y="44"/>
                    </a:cubicBezTo>
                    <a:cubicBezTo>
                      <a:pt x="9" y="44"/>
                      <a:pt x="8" y="43"/>
                      <a:pt x="7" y="43"/>
                    </a:cubicBezTo>
                    <a:cubicBezTo>
                      <a:pt x="4" y="43"/>
                      <a:pt x="2" y="42"/>
                      <a:pt x="1" y="41"/>
                    </a:cubicBezTo>
                    <a:cubicBezTo>
                      <a:pt x="1" y="40"/>
                      <a:pt x="0" y="40"/>
                      <a:pt x="0" y="39"/>
                    </a:cubicBezTo>
                    <a:cubicBezTo>
                      <a:pt x="0" y="37"/>
                      <a:pt x="0" y="34"/>
                      <a:pt x="0" y="31"/>
                    </a:cubicBezTo>
                    <a:cubicBezTo>
                      <a:pt x="0" y="30"/>
                      <a:pt x="1" y="30"/>
                      <a:pt x="1" y="29"/>
                    </a:cubicBezTo>
                    <a:cubicBezTo>
                      <a:pt x="2" y="28"/>
                      <a:pt x="4" y="27"/>
                      <a:pt x="7" y="27"/>
                    </a:cubicBezTo>
                    <a:cubicBezTo>
                      <a:pt x="11" y="26"/>
                      <a:pt x="15" y="26"/>
                      <a:pt x="20" y="26"/>
                    </a:cubicBezTo>
                    <a:cubicBezTo>
                      <a:pt x="25" y="26"/>
                      <a:pt x="30" y="26"/>
                      <a:pt x="33" y="27"/>
                    </a:cubicBezTo>
                    <a:cubicBezTo>
                      <a:pt x="36" y="27"/>
                      <a:pt x="38" y="28"/>
                      <a:pt x="39" y="29"/>
                    </a:cubicBezTo>
                    <a:cubicBezTo>
                      <a:pt x="40" y="30"/>
                      <a:pt x="40" y="30"/>
                      <a:pt x="40" y="31"/>
                    </a:cubicBezTo>
                    <a:cubicBezTo>
                      <a:pt x="40" y="34"/>
                      <a:pt x="40" y="37"/>
                      <a:pt x="40" y="39"/>
                    </a:cubicBezTo>
                    <a:cubicBezTo>
                      <a:pt x="40" y="40"/>
                      <a:pt x="40" y="41"/>
                      <a:pt x="39" y="41"/>
                    </a:cubicBezTo>
                    <a:cubicBezTo>
                      <a:pt x="40" y="41"/>
                      <a:pt x="41" y="41"/>
                      <a:pt x="41" y="41"/>
                    </a:cubicBezTo>
                    <a:cubicBezTo>
                      <a:pt x="44" y="42"/>
                      <a:pt x="46" y="42"/>
                      <a:pt x="47" y="43"/>
                    </a:cubicBezTo>
                    <a:cubicBezTo>
                      <a:pt x="48" y="44"/>
                      <a:pt x="48" y="45"/>
                      <a:pt x="48" y="45"/>
                    </a:cubicBezTo>
                    <a:cubicBezTo>
                      <a:pt x="48" y="48"/>
                      <a:pt x="48" y="51"/>
                      <a:pt x="48" y="54"/>
                    </a:cubicBezTo>
                    <a:cubicBezTo>
                      <a:pt x="48" y="55"/>
                      <a:pt x="48" y="55"/>
                      <a:pt x="47" y="55"/>
                    </a:cubicBezTo>
                    <a:cubicBezTo>
                      <a:pt x="46" y="56"/>
                      <a:pt x="44" y="57"/>
                      <a:pt x="41" y="58"/>
                    </a:cubicBezTo>
                    <a:cubicBezTo>
                      <a:pt x="41" y="58"/>
                      <a:pt x="41" y="58"/>
                      <a:pt x="40" y="58"/>
                    </a:cubicBezTo>
                    <a:close/>
                    <a:moveTo>
                      <a:pt x="74" y="0"/>
                    </a:moveTo>
                    <a:cubicBezTo>
                      <a:pt x="69" y="0"/>
                      <a:pt x="64" y="1"/>
                      <a:pt x="61" y="1"/>
                    </a:cubicBezTo>
                    <a:cubicBezTo>
                      <a:pt x="58" y="2"/>
                      <a:pt x="56" y="2"/>
                      <a:pt x="55" y="4"/>
                    </a:cubicBezTo>
                    <a:cubicBezTo>
                      <a:pt x="54" y="4"/>
                      <a:pt x="54" y="4"/>
                      <a:pt x="54" y="5"/>
                    </a:cubicBezTo>
                    <a:cubicBezTo>
                      <a:pt x="54" y="8"/>
                      <a:pt x="54" y="11"/>
                      <a:pt x="54" y="14"/>
                    </a:cubicBezTo>
                    <a:cubicBezTo>
                      <a:pt x="54" y="14"/>
                      <a:pt x="54" y="15"/>
                      <a:pt x="55" y="15"/>
                    </a:cubicBezTo>
                    <a:cubicBezTo>
                      <a:pt x="55" y="16"/>
                      <a:pt x="55" y="16"/>
                      <a:pt x="55" y="16"/>
                    </a:cubicBezTo>
                    <a:cubicBezTo>
                      <a:pt x="55" y="16"/>
                      <a:pt x="55" y="16"/>
                      <a:pt x="55" y="16"/>
                    </a:cubicBezTo>
                    <a:cubicBezTo>
                      <a:pt x="52" y="16"/>
                      <a:pt x="49" y="17"/>
                      <a:pt x="48" y="18"/>
                    </a:cubicBezTo>
                    <a:cubicBezTo>
                      <a:pt x="48" y="19"/>
                      <a:pt x="48" y="19"/>
                      <a:pt x="48" y="20"/>
                    </a:cubicBezTo>
                    <a:cubicBezTo>
                      <a:pt x="48" y="23"/>
                      <a:pt x="48" y="26"/>
                      <a:pt x="48" y="28"/>
                    </a:cubicBezTo>
                    <a:cubicBezTo>
                      <a:pt x="48" y="29"/>
                      <a:pt x="48" y="30"/>
                      <a:pt x="48" y="30"/>
                    </a:cubicBezTo>
                    <a:cubicBezTo>
                      <a:pt x="50" y="31"/>
                      <a:pt x="52" y="32"/>
                      <a:pt x="55" y="32"/>
                    </a:cubicBezTo>
                    <a:cubicBezTo>
                      <a:pt x="55" y="32"/>
                      <a:pt x="55" y="32"/>
                      <a:pt x="55" y="32"/>
                    </a:cubicBezTo>
                    <a:cubicBezTo>
                      <a:pt x="55" y="33"/>
                      <a:pt x="54" y="33"/>
                      <a:pt x="54" y="33"/>
                    </a:cubicBezTo>
                    <a:cubicBezTo>
                      <a:pt x="54" y="34"/>
                      <a:pt x="53" y="34"/>
                      <a:pt x="53" y="35"/>
                    </a:cubicBezTo>
                    <a:cubicBezTo>
                      <a:pt x="53" y="37"/>
                      <a:pt x="53" y="40"/>
                      <a:pt x="53" y="43"/>
                    </a:cubicBezTo>
                    <a:cubicBezTo>
                      <a:pt x="53" y="44"/>
                      <a:pt x="54" y="44"/>
                      <a:pt x="54" y="45"/>
                    </a:cubicBezTo>
                    <a:cubicBezTo>
                      <a:pt x="55" y="46"/>
                      <a:pt x="56" y="46"/>
                      <a:pt x="58" y="47"/>
                    </a:cubicBezTo>
                    <a:cubicBezTo>
                      <a:pt x="57" y="47"/>
                      <a:pt x="56" y="47"/>
                      <a:pt x="55" y="48"/>
                    </a:cubicBezTo>
                    <a:cubicBezTo>
                      <a:pt x="55" y="48"/>
                      <a:pt x="54" y="49"/>
                      <a:pt x="54" y="50"/>
                    </a:cubicBezTo>
                    <a:cubicBezTo>
                      <a:pt x="54" y="52"/>
                      <a:pt x="54" y="55"/>
                      <a:pt x="54" y="58"/>
                    </a:cubicBezTo>
                    <a:cubicBezTo>
                      <a:pt x="54" y="59"/>
                      <a:pt x="55" y="59"/>
                      <a:pt x="55" y="60"/>
                    </a:cubicBezTo>
                    <a:cubicBezTo>
                      <a:pt x="56" y="60"/>
                      <a:pt x="58" y="61"/>
                      <a:pt x="60" y="62"/>
                    </a:cubicBezTo>
                    <a:cubicBezTo>
                      <a:pt x="59" y="62"/>
                      <a:pt x="58" y="62"/>
                      <a:pt x="58" y="63"/>
                    </a:cubicBezTo>
                    <a:cubicBezTo>
                      <a:pt x="57" y="63"/>
                      <a:pt x="57" y="64"/>
                      <a:pt x="57" y="64"/>
                    </a:cubicBezTo>
                    <a:cubicBezTo>
                      <a:pt x="57" y="67"/>
                      <a:pt x="57" y="70"/>
                      <a:pt x="57" y="73"/>
                    </a:cubicBezTo>
                    <a:cubicBezTo>
                      <a:pt x="57" y="74"/>
                      <a:pt x="57" y="74"/>
                      <a:pt x="58" y="74"/>
                    </a:cubicBezTo>
                    <a:cubicBezTo>
                      <a:pt x="58" y="75"/>
                      <a:pt x="59" y="75"/>
                      <a:pt x="59" y="75"/>
                    </a:cubicBezTo>
                    <a:cubicBezTo>
                      <a:pt x="57" y="76"/>
                      <a:pt x="56" y="76"/>
                      <a:pt x="55" y="77"/>
                    </a:cubicBezTo>
                    <a:cubicBezTo>
                      <a:pt x="55" y="78"/>
                      <a:pt x="54" y="78"/>
                      <a:pt x="54" y="79"/>
                    </a:cubicBezTo>
                    <a:cubicBezTo>
                      <a:pt x="54" y="82"/>
                      <a:pt x="54" y="85"/>
                      <a:pt x="54" y="87"/>
                    </a:cubicBezTo>
                    <a:cubicBezTo>
                      <a:pt x="54" y="88"/>
                      <a:pt x="55" y="88"/>
                      <a:pt x="55" y="89"/>
                    </a:cubicBezTo>
                    <a:cubicBezTo>
                      <a:pt x="56" y="90"/>
                      <a:pt x="59" y="91"/>
                      <a:pt x="61" y="91"/>
                    </a:cubicBezTo>
                    <a:cubicBezTo>
                      <a:pt x="65" y="92"/>
                      <a:pt x="69" y="92"/>
                      <a:pt x="74" y="92"/>
                    </a:cubicBezTo>
                    <a:cubicBezTo>
                      <a:pt x="79" y="92"/>
                      <a:pt x="84" y="92"/>
                      <a:pt x="87" y="91"/>
                    </a:cubicBezTo>
                    <a:cubicBezTo>
                      <a:pt x="90" y="91"/>
                      <a:pt x="92" y="90"/>
                      <a:pt x="93" y="89"/>
                    </a:cubicBezTo>
                    <a:cubicBezTo>
                      <a:pt x="94" y="89"/>
                      <a:pt x="94" y="88"/>
                      <a:pt x="94" y="87"/>
                    </a:cubicBezTo>
                    <a:cubicBezTo>
                      <a:pt x="94" y="85"/>
                      <a:pt x="94" y="82"/>
                      <a:pt x="94" y="79"/>
                    </a:cubicBezTo>
                    <a:cubicBezTo>
                      <a:pt x="94" y="78"/>
                      <a:pt x="94" y="78"/>
                      <a:pt x="93" y="77"/>
                    </a:cubicBezTo>
                    <a:cubicBezTo>
                      <a:pt x="93" y="77"/>
                      <a:pt x="92" y="77"/>
                      <a:pt x="92" y="76"/>
                    </a:cubicBezTo>
                    <a:cubicBezTo>
                      <a:pt x="93" y="76"/>
                      <a:pt x="95" y="75"/>
                      <a:pt x="96" y="75"/>
                    </a:cubicBezTo>
                    <a:cubicBezTo>
                      <a:pt x="96" y="74"/>
                      <a:pt x="96" y="74"/>
                      <a:pt x="97" y="73"/>
                    </a:cubicBezTo>
                    <a:cubicBezTo>
                      <a:pt x="97" y="70"/>
                      <a:pt x="97" y="67"/>
                      <a:pt x="97" y="64"/>
                    </a:cubicBezTo>
                    <a:cubicBezTo>
                      <a:pt x="97" y="64"/>
                      <a:pt x="96" y="63"/>
                      <a:pt x="96" y="63"/>
                    </a:cubicBezTo>
                    <a:cubicBezTo>
                      <a:pt x="95" y="62"/>
                      <a:pt x="93" y="61"/>
                      <a:pt x="91" y="61"/>
                    </a:cubicBezTo>
                    <a:cubicBezTo>
                      <a:pt x="92" y="60"/>
                      <a:pt x="93" y="60"/>
                      <a:pt x="93" y="60"/>
                    </a:cubicBezTo>
                    <a:cubicBezTo>
                      <a:pt x="94" y="59"/>
                      <a:pt x="94" y="59"/>
                      <a:pt x="94" y="58"/>
                    </a:cubicBezTo>
                    <a:cubicBezTo>
                      <a:pt x="94" y="55"/>
                      <a:pt x="94" y="52"/>
                      <a:pt x="94" y="50"/>
                    </a:cubicBezTo>
                    <a:cubicBezTo>
                      <a:pt x="94" y="49"/>
                      <a:pt x="94" y="48"/>
                      <a:pt x="93" y="48"/>
                    </a:cubicBezTo>
                    <a:cubicBezTo>
                      <a:pt x="92" y="47"/>
                      <a:pt x="91" y="47"/>
                      <a:pt x="90" y="46"/>
                    </a:cubicBezTo>
                    <a:cubicBezTo>
                      <a:pt x="91" y="46"/>
                      <a:pt x="91" y="45"/>
                      <a:pt x="92" y="45"/>
                    </a:cubicBezTo>
                    <a:cubicBezTo>
                      <a:pt x="93" y="44"/>
                      <a:pt x="93" y="44"/>
                      <a:pt x="93" y="43"/>
                    </a:cubicBezTo>
                    <a:cubicBezTo>
                      <a:pt x="93" y="40"/>
                      <a:pt x="93" y="37"/>
                      <a:pt x="93" y="35"/>
                    </a:cubicBezTo>
                    <a:cubicBezTo>
                      <a:pt x="93" y="34"/>
                      <a:pt x="93" y="34"/>
                      <a:pt x="92" y="33"/>
                    </a:cubicBezTo>
                    <a:cubicBezTo>
                      <a:pt x="91" y="32"/>
                      <a:pt x="89" y="31"/>
                      <a:pt x="86" y="31"/>
                    </a:cubicBezTo>
                    <a:cubicBezTo>
                      <a:pt x="86" y="31"/>
                      <a:pt x="86" y="31"/>
                      <a:pt x="85" y="31"/>
                    </a:cubicBezTo>
                    <a:cubicBezTo>
                      <a:pt x="86" y="31"/>
                      <a:pt x="86" y="30"/>
                      <a:pt x="86" y="30"/>
                    </a:cubicBezTo>
                    <a:cubicBezTo>
                      <a:pt x="87" y="30"/>
                      <a:pt x="87" y="29"/>
                      <a:pt x="87" y="28"/>
                    </a:cubicBezTo>
                    <a:cubicBezTo>
                      <a:pt x="87" y="26"/>
                      <a:pt x="87" y="23"/>
                      <a:pt x="87" y="20"/>
                    </a:cubicBezTo>
                    <a:cubicBezTo>
                      <a:pt x="87" y="19"/>
                      <a:pt x="87" y="19"/>
                      <a:pt x="86" y="18"/>
                    </a:cubicBezTo>
                    <a:cubicBezTo>
                      <a:pt x="86" y="18"/>
                      <a:pt x="86" y="18"/>
                      <a:pt x="86" y="18"/>
                    </a:cubicBezTo>
                    <a:cubicBezTo>
                      <a:pt x="86" y="18"/>
                      <a:pt x="86" y="18"/>
                      <a:pt x="86" y="18"/>
                    </a:cubicBezTo>
                    <a:cubicBezTo>
                      <a:pt x="89" y="17"/>
                      <a:pt x="91" y="16"/>
                      <a:pt x="92" y="15"/>
                    </a:cubicBezTo>
                    <a:cubicBezTo>
                      <a:pt x="93" y="15"/>
                      <a:pt x="93" y="15"/>
                      <a:pt x="93" y="14"/>
                    </a:cubicBezTo>
                    <a:cubicBezTo>
                      <a:pt x="93" y="11"/>
                      <a:pt x="93" y="8"/>
                      <a:pt x="93" y="5"/>
                    </a:cubicBezTo>
                    <a:cubicBezTo>
                      <a:pt x="93" y="5"/>
                      <a:pt x="93" y="4"/>
                      <a:pt x="93" y="3"/>
                    </a:cubicBezTo>
                    <a:cubicBezTo>
                      <a:pt x="91" y="2"/>
                      <a:pt x="89" y="2"/>
                      <a:pt x="86" y="1"/>
                    </a:cubicBezTo>
                    <a:cubicBezTo>
                      <a:pt x="83" y="1"/>
                      <a:pt x="79" y="0"/>
                      <a:pt x="74" y="0"/>
                    </a:cubicBezTo>
                    <a:close/>
                    <a:moveTo>
                      <a:pt x="78" y="18"/>
                    </a:moveTo>
                    <a:cubicBezTo>
                      <a:pt x="78" y="18"/>
                      <a:pt x="79" y="19"/>
                      <a:pt x="79" y="19"/>
                    </a:cubicBezTo>
                    <a:cubicBezTo>
                      <a:pt x="81" y="19"/>
                      <a:pt x="82" y="19"/>
                      <a:pt x="82" y="19"/>
                    </a:cubicBezTo>
                    <a:cubicBezTo>
                      <a:pt x="82" y="20"/>
                      <a:pt x="81" y="20"/>
                      <a:pt x="79" y="20"/>
                    </a:cubicBezTo>
                    <a:cubicBezTo>
                      <a:pt x="76" y="21"/>
                      <a:pt x="72" y="21"/>
                      <a:pt x="67" y="21"/>
                    </a:cubicBezTo>
                    <a:cubicBezTo>
                      <a:pt x="63" y="21"/>
                      <a:pt x="58" y="21"/>
                      <a:pt x="55" y="20"/>
                    </a:cubicBezTo>
                    <a:cubicBezTo>
                      <a:pt x="53" y="20"/>
                      <a:pt x="52" y="20"/>
                      <a:pt x="52" y="19"/>
                    </a:cubicBezTo>
                    <a:cubicBezTo>
                      <a:pt x="52" y="19"/>
                      <a:pt x="53" y="19"/>
                      <a:pt x="55" y="19"/>
                    </a:cubicBezTo>
                    <a:cubicBezTo>
                      <a:pt x="57" y="18"/>
                      <a:pt x="60" y="18"/>
                      <a:pt x="63" y="18"/>
                    </a:cubicBezTo>
                    <a:cubicBezTo>
                      <a:pt x="66" y="18"/>
                      <a:pt x="70" y="18"/>
                      <a:pt x="74" y="18"/>
                    </a:cubicBezTo>
                    <a:cubicBezTo>
                      <a:pt x="75" y="18"/>
                      <a:pt x="76" y="18"/>
                      <a:pt x="78" y="18"/>
                    </a:cubicBezTo>
                    <a:close/>
                    <a:moveTo>
                      <a:pt x="86" y="4"/>
                    </a:moveTo>
                    <a:cubicBezTo>
                      <a:pt x="88" y="4"/>
                      <a:pt x="89" y="4"/>
                      <a:pt x="89" y="5"/>
                    </a:cubicBezTo>
                    <a:cubicBezTo>
                      <a:pt x="89" y="5"/>
                      <a:pt x="88" y="5"/>
                      <a:pt x="86" y="5"/>
                    </a:cubicBezTo>
                    <a:cubicBezTo>
                      <a:pt x="83" y="6"/>
                      <a:pt x="78" y="6"/>
                      <a:pt x="74" y="6"/>
                    </a:cubicBezTo>
                    <a:cubicBezTo>
                      <a:pt x="69" y="6"/>
                      <a:pt x="65" y="6"/>
                      <a:pt x="62" y="5"/>
                    </a:cubicBezTo>
                    <a:cubicBezTo>
                      <a:pt x="60" y="5"/>
                      <a:pt x="59" y="5"/>
                      <a:pt x="59" y="5"/>
                    </a:cubicBezTo>
                    <a:cubicBezTo>
                      <a:pt x="59" y="4"/>
                      <a:pt x="60" y="4"/>
                      <a:pt x="62" y="4"/>
                    </a:cubicBezTo>
                    <a:cubicBezTo>
                      <a:pt x="65" y="3"/>
                      <a:pt x="69" y="3"/>
                      <a:pt x="74" y="3"/>
                    </a:cubicBezTo>
                    <a:cubicBezTo>
                      <a:pt x="78" y="3"/>
                      <a:pt x="83" y="3"/>
                      <a:pt x="86" y="4"/>
                    </a:cubicBezTo>
                    <a:close/>
                    <a:moveTo>
                      <a:pt x="78" y="33"/>
                    </a:moveTo>
                    <a:cubicBezTo>
                      <a:pt x="81" y="33"/>
                      <a:pt x="83" y="33"/>
                      <a:pt x="85" y="33"/>
                    </a:cubicBezTo>
                    <a:cubicBezTo>
                      <a:pt x="87" y="34"/>
                      <a:pt x="88" y="34"/>
                      <a:pt x="88" y="34"/>
                    </a:cubicBezTo>
                    <a:cubicBezTo>
                      <a:pt x="88" y="34"/>
                      <a:pt x="87" y="35"/>
                      <a:pt x="85" y="35"/>
                    </a:cubicBezTo>
                    <a:cubicBezTo>
                      <a:pt x="82" y="35"/>
                      <a:pt x="78" y="36"/>
                      <a:pt x="73" y="36"/>
                    </a:cubicBezTo>
                    <a:cubicBezTo>
                      <a:pt x="68" y="36"/>
                      <a:pt x="64" y="35"/>
                      <a:pt x="61" y="35"/>
                    </a:cubicBezTo>
                    <a:cubicBezTo>
                      <a:pt x="59" y="35"/>
                      <a:pt x="58" y="34"/>
                      <a:pt x="58" y="34"/>
                    </a:cubicBezTo>
                    <a:cubicBezTo>
                      <a:pt x="58" y="34"/>
                      <a:pt x="59" y="34"/>
                      <a:pt x="61" y="33"/>
                    </a:cubicBezTo>
                    <a:cubicBezTo>
                      <a:pt x="62" y="33"/>
                      <a:pt x="62" y="33"/>
                      <a:pt x="63" y="33"/>
                    </a:cubicBezTo>
                    <a:cubicBezTo>
                      <a:pt x="64" y="33"/>
                      <a:pt x="66" y="33"/>
                      <a:pt x="67" y="33"/>
                    </a:cubicBezTo>
                    <a:cubicBezTo>
                      <a:pt x="71" y="33"/>
                      <a:pt x="75" y="33"/>
                      <a:pt x="78" y="33"/>
                    </a:cubicBezTo>
                    <a:close/>
                    <a:moveTo>
                      <a:pt x="82" y="48"/>
                    </a:moveTo>
                    <a:cubicBezTo>
                      <a:pt x="83" y="48"/>
                      <a:pt x="85" y="48"/>
                      <a:pt x="86" y="48"/>
                    </a:cubicBezTo>
                    <a:cubicBezTo>
                      <a:pt x="88" y="49"/>
                      <a:pt x="89" y="49"/>
                      <a:pt x="89" y="49"/>
                    </a:cubicBezTo>
                    <a:cubicBezTo>
                      <a:pt x="89" y="49"/>
                      <a:pt x="88" y="49"/>
                      <a:pt x="86" y="50"/>
                    </a:cubicBezTo>
                    <a:cubicBezTo>
                      <a:pt x="83" y="50"/>
                      <a:pt x="79" y="51"/>
                      <a:pt x="74" y="51"/>
                    </a:cubicBezTo>
                    <a:cubicBezTo>
                      <a:pt x="69" y="51"/>
                      <a:pt x="65" y="50"/>
                      <a:pt x="62" y="50"/>
                    </a:cubicBezTo>
                    <a:cubicBezTo>
                      <a:pt x="60" y="49"/>
                      <a:pt x="59" y="49"/>
                      <a:pt x="59" y="49"/>
                    </a:cubicBezTo>
                    <a:cubicBezTo>
                      <a:pt x="59" y="49"/>
                      <a:pt x="60" y="49"/>
                      <a:pt x="62" y="48"/>
                    </a:cubicBezTo>
                    <a:cubicBezTo>
                      <a:pt x="63" y="48"/>
                      <a:pt x="64" y="48"/>
                      <a:pt x="66" y="48"/>
                    </a:cubicBezTo>
                    <a:cubicBezTo>
                      <a:pt x="68" y="48"/>
                      <a:pt x="70" y="48"/>
                      <a:pt x="73" y="48"/>
                    </a:cubicBezTo>
                    <a:cubicBezTo>
                      <a:pt x="76" y="48"/>
                      <a:pt x="79" y="48"/>
                      <a:pt x="82" y="48"/>
                    </a:cubicBezTo>
                    <a:close/>
                    <a:moveTo>
                      <a:pt x="84" y="62"/>
                    </a:moveTo>
                    <a:cubicBezTo>
                      <a:pt x="86" y="63"/>
                      <a:pt x="87" y="63"/>
                      <a:pt x="89" y="63"/>
                    </a:cubicBezTo>
                    <a:cubicBezTo>
                      <a:pt x="91" y="63"/>
                      <a:pt x="92" y="64"/>
                      <a:pt x="92" y="64"/>
                    </a:cubicBezTo>
                    <a:cubicBezTo>
                      <a:pt x="92" y="64"/>
                      <a:pt x="91" y="64"/>
                      <a:pt x="89" y="65"/>
                    </a:cubicBezTo>
                    <a:cubicBezTo>
                      <a:pt x="86" y="65"/>
                      <a:pt x="82" y="65"/>
                      <a:pt x="77" y="65"/>
                    </a:cubicBezTo>
                    <a:cubicBezTo>
                      <a:pt x="72" y="65"/>
                      <a:pt x="68" y="65"/>
                      <a:pt x="65" y="65"/>
                    </a:cubicBezTo>
                    <a:cubicBezTo>
                      <a:pt x="63" y="64"/>
                      <a:pt x="62" y="64"/>
                      <a:pt x="62" y="64"/>
                    </a:cubicBezTo>
                    <a:cubicBezTo>
                      <a:pt x="62" y="64"/>
                      <a:pt x="63" y="63"/>
                      <a:pt x="65" y="63"/>
                    </a:cubicBezTo>
                    <a:cubicBezTo>
                      <a:pt x="66" y="63"/>
                      <a:pt x="67" y="63"/>
                      <a:pt x="68" y="63"/>
                    </a:cubicBezTo>
                    <a:cubicBezTo>
                      <a:pt x="70" y="63"/>
                      <a:pt x="72" y="63"/>
                      <a:pt x="74" y="63"/>
                    </a:cubicBezTo>
                    <a:cubicBezTo>
                      <a:pt x="78" y="63"/>
                      <a:pt x="81" y="63"/>
                      <a:pt x="84" y="62"/>
                    </a:cubicBezTo>
                    <a:close/>
                    <a:moveTo>
                      <a:pt x="85" y="77"/>
                    </a:moveTo>
                    <a:cubicBezTo>
                      <a:pt x="85" y="77"/>
                      <a:pt x="86" y="77"/>
                      <a:pt x="86" y="78"/>
                    </a:cubicBezTo>
                    <a:cubicBezTo>
                      <a:pt x="88" y="78"/>
                      <a:pt x="89" y="78"/>
                      <a:pt x="89" y="78"/>
                    </a:cubicBezTo>
                    <a:cubicBezTo>
                      <a:pt x="89" y="79"/>
                      <a:pt x="88" y="79"/>
                      <a:pt x="86" y="79"/>
                    </a:cubicBezTo>
                    <a:cubicBezTo>
                      <a:pt x="83" y="80"/>
                      <a:pt x="79" y="80"/>
                      <a:pt x="74" y="80"/>
                    </a:cubicBezTo>
                    <a:cubicBezTo>
                      <a:pt x="69" y="80"/>
                      <a:pt x="65" y="80"/>
                      <a:pt x="62" y="79"/>
                    </a:cubicBezTo>
                    <a:cubicBezTo>
                      <a:pt x="60" y="79"/>
                      <a:pt x="59" y="79"/>
                      <a:pt x="59" y="78"/>
                    </a:cubicBezTo>
                    <a:cubicBezTo>
                      <a:pt x="59" y="78"/>
                      <a:pt x="60" y="78"/>
                      <a:pt x="62" y="78"/>
                    </a:cubicBezTo>
                    <a:cubicBezTo>
                      <a:pt x="63" y="77"/>
                      <a:pt x="65" y="77"/>
                      <a:pt x="66" y="77"/>
                    </a:cubicBezTo>
                    <a:cubicBezTo>
                      <a:pt x="69" y="77"/>
                      <a:pt x="73" y="78"/>
                      <a:pt x="77" y="78"/>
                    </a:cubicBezTo>
                    <a:cubicBezTo>
                      <a:pt x="80" y="78"/>
                      <a:pt x="82" y="78"/>
                      <a:pt x="85" y="77"/>
                    </a:cubicBezTo>
                    <a:close/>
                    <a:moveTo>
                      <a:pt x="10" y="81"/>
                    </a:moveTo>
                    <a:cubicBezTo>
                      <a:pt x="10" y="81"/>
                      <a:pt x="10" y="81"/>
                      <a:pt x="10" y="80"/>
                    </a:cubicBezTo>
                    <a:cubicBezTo>
                      <a:pt x="9" y="80"/>
                      <a:pt x="9" y="80"/>
                      <a:pt x="9" y="81"/>
                    </a:cubicBezTo>
                    <a:cubicBezTo>
                      <a:pt x="9" y="81"/>
                      <a:pt x="10" y="81"/>
                      <a:pt x="10" y="81"/>
                    </a:cubicBezTo>
                    <a:close/>
                    <a:moveTo>
                      <a:pt x="40" y="70"/>
                    </a:moveTo>
                    <a:cubicBezTo>
                      <a:pt x="40" y="70"/>
                      <a:pt x="40" y="70"/>
                      <a:pt x="40" y="70"/>
                    </a:cubicBezTo>
                    <a:cubicBezTo>
                      <a:pt x="39" y="71"/>
                      <a:pt x="37" y="71"/>
                      <a:pt x="34" y="72"/>
                    </a:cubicBezTo>
                    <a:cubicBezTo>
                      <a:pt x="34" y="72"/>
                      <a:pt x="34" y="72"/>
                      <a:pt x="33" y="72"/>
                    </a:cubicBezTo>
                    <a:cubicBezTo>
                      <a:pt x="36" y="72"/>
                      <a:pt x="39" y="72"/>
                      <a:pt x="41" y="71"/>
                    </a:cubicBezTo>
                    <a:cubicBezTo>
                      <a:pt x="43" y="71"/>
                      <a:pt x="44" y="71"/>
                      <a:pt x="44" y="71"/>
                    </a:cubicBezTo>
                    <a:cubicBezTo>
                      <a:pt x="44" y="70"/>
                      <a:pt x="43" y="70"/>
                      <a:pt x="41" y="70"/>
                    </a:cubicBezTo>
                    <a:cubicBezTo>
                      <a:pt x="41" y="70"/>
                      <a:pt x="41" y="70"/>
                      <a:pt x="40" y="70"/>
                    </a:cubicBezTo>
                    <a:close/>
                    <a:moveTo>
                      <a:pt x="34" y="43"/>
                    </a:moveTo>
                    <a:cubicBezTo>
                      <a:pt x="33" y="43"/>
                      <a:pt x="33" y="43"/>
                      <a:pt x="33" y="43"/>
                    </a:cubicBezTo>
                    <a:cubicBezTo>
                      <a:pt x="30" y="44"/>
                      <a:pt x="25" y="44"/>
                      <a:pt x="20" y="44"/>
                    </a:cubicBezTo>
                    <a:cubicBezTo>
                      <a:pt x="18" y="44"/>
                      <a:pt x="17" y="44"/>
                      <a:pt x="15" y="44"/>
                    </a:cubicBezTo>
                    <a:cubicBezTo>
                      <a:pt x="14" y="44"/>
                      <a:pt x="14" y="45"/>
                      <a:pt x="14" y="45"/>
                    </a:cubicBezTo>
                    <a:cubicBezTo>
                      <a:pt x="14" y="45"/>
                      <a:pt x="15" y="45"/>
                      <a:pt x="17" y="45"/>
                    </a:cubicBezTo>
                    <a:cubicBezTo>
                      <a:pt x="20" y="46"/>
                      <a:pt x="24" y="46"/>
                      <a:pt x="29" y="46"/>
                    </a:cubicBezTo>
                    <a:cubicBezTo>
                      <a:pt x="33" y="46"/>
                      <a:pt x="38" y="46"/>
                      <a:pt x="41" y="45"/>
                    </a:cubicBezTo>
                    <a:cubicBezTo>
                      <a:pt x="43" y="45"/>
                      <a:pt x="44" y="45"/>
                      <a:pt x="44" y="45"/>
                    </a:cubicBezTo>
                    <a:cubicBezTo>
                      <a:pt x="44" y="44"/>
                      <a:pt x="43" y="44"/>
                      <a:pt x="41" y="44"/>
                    </a:cubicBezTo>
                    <a:cubicBezTo>
                      <a:pt x="39" y="44"/>
                      <a:pt x="36" y="43"/>
                      <a:pt x="34" y="43"/>
                    </a:cubicBezTo>
                    <a:close/>
                    <a:moveTo>
                      <a:pt x="32" y="30"/>
                    </a:moveTo>
                    <a:cubicBezTo>
                      <a:pt x="29" y="29"/>
                      <a:pt x="25" y="29"/>
                      <a:pt x="20" y="29"/>
                    </a:cubicBezTo>
                    <a:cubicBezTo>
                      <a:pt x="15" y="29"/>
                      <a:pt x="11" y="29"/>
                      <a:pt x="8" y="30"/>
                    </a:cubicBezTo>
                    <a:cubicBezTo>
                      <a:pt x="6" y="30"/>
                      <a:pt x="5" y="30"/>
                      <a:pt x="5" y="30"/>
                    </a:cubicBezTo>
                    <a:cubicBezTo>
                      <a:pt x="5" y="31"/>
                      <a:pt x="6" y="31"/>
                      <a:pt x="8" y="31"/>
                    </a:cubicBezTo>
                    <a:cubicBezTo>
                      <a:pt x="11" y="32"/>
                      <a:pt x="15" y="32"/>
                      <a:pt x="20" y="32"/>
                    </a:cubicBezTo>
                    <a:cubicBezTo>
                      <a:pt x="25" y="32"/>
                      <a:pt x="29" y="32"/>
                      <a:pt x="32" y="31"/>
                    </a:cubicBezTo>
                    <a:cubicBezTo>
                      <a:pt x="34" y="31"/>
                      <a:pt x="35" y="31"/>
                      <a:pt x="35" y="30"/>
                    </a:cubicBezTo>
                    <a:cubicBezTo>
                      <a:pt x="35" y="30"/>
                      <a:pt x="34" y="30"/>
                      <a:pt x="32" y="30"/>
                    </a:cubicBezTo>
                    <a:close/>
                    <a:moveTo>
                      <a:pt x="34" y="58"/>
                    </a:moveTo>
                    <a:cubicBezTo>
                      <a:pt x="32" y="58"/>
                      <a:pt x="31" y="59"/>
                      <a:pt x="29" y="59"/>
                    </a:cubicBezTo>
                    <a:cubicBezTo>
                      <a:pt x="24" y="59"/>
                      <a:pt x="19" y="58"/>
                      <a:pt x="16" y="58"/>
                    </a:cubicBezTo>
                    <a:cubicBezTo>
                      <a:pt x="15" y="58"/>
                      <a:pt x="15" y="58"/>
                      <a:pt x="15" y="58"/>
                    </a:cubicBezTo>
                    <a:cubicBezTo>
                      <a:pt x="13" y="58"/>
                      <a:pt x="11" y="58"/>
                      <a:pt x="9" y="58"/>
                    </a:cubicBezTo>
                    <a:cubicBezTo>
                      <a:pt x="7" y="59"/>
                      <a:pt x="6" y="59"/>
                      <a:pt x="6" y="59"/>
                    </a:cubicBezTo>
                    <a:cubicBezTo>
                      <a:pt x="6" y="59"/>
                      <a:pt x="7" y="59"/>
                      <a:pt x="9" y="60"/>
                    </a:cubicBezTo>
                    <a:cubicBezTo>
                      <a:pt x="12" y="60"/>
                      <a:pt x="17" y="61"/>
                      <a:pt x="21" y="61"/>
                    </a:cubicBezTo>
                    <a:cubicBezTo>
                      <a:pt x="26" y="61"/>
                      <a:pt x="30" y="60"/>
                      <a:pt x="33" y="60"/>
                    </a:cubicBezTo>
                    <a:cubicBezTo>
                      <a:pt x="35" y="59"/>
                      <a:pt x="36" y="59"/>
                      <a:pt x="36" y="59"/>
                    </a:cubicBezTo>
                    <a:cubicBezTo>
                      <a:pt x="36" y="59"/>
                      <a:pt x="36" y="59"/>
                      <a:pt x="34" y="5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文本框 43"/>
              <p:cNvSpPr txBox="1"/>
              <p:nvPr/>
            </p:nvSpPr>
            <p:spPr>
              <a:xfrm>
                <a:off x="5147967" y="3625102"/>
                <a:ext cx="1107440" cy="645160"/>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2">
                        <a:lumMod val="75000"/>
                      </a:schemeClr>
                    </a:solidFill>
                    <a:latin typeface="微软雅黑 Light" panose="020B0502040204020203" pitchFamily="34" charset="-122"/>
                    <a:ea typeface="微软雅黑 Light" panose="020B0502040204020203" pitchFamily="34" charset="-122"/>
                    <a:cs typeface="Arial" panose="020B0604020202020204" pitchFamily="34" charset="0"/>
                  </a:rPr>
                  <a:t>网店销售收入数据</a:t>
                </a:r>
                <a:endParaRPr lang="zh-CN" altLang="en-US" b="1" dirty="0">
                  <a:solidFill>
                    <a:schemeClr val="accent2">
                      <a:lumMod val="75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grpSp>
      <p:sp>
        <p:nvSpPr>
          <p:cNvPr id="56" name="椭圆 55"/>
          <p:cNvSpPr/>
          <p:nvPr/>
        </p:nvSpPr>
        <p:spPr>
          <a:xfrm rot="2715566">
            <a:off x="3014663" y="4420870"/>
            <a:ext cx="381000" cy="381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7" name="椭圆 56"/>
          <p:cNvSpPr/>
          <p:nvPr/>
        </p:nvSpPr>
        <p:spPr>
          <a:xfrm rot="2715566">
            <a:off x="2351088" y="4514533"/>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8" name="椭圆 57"/>
          <p:cNvSpPr/>
          <p:nvPr/>
        </p:nvSpPr>
        <p:spPr>
          <a:xfrm rot="2715566">
            <a:off x="4210050" y="1780858"/>
            <a:ext cx="187325" cy="1873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1311275" y="2460308"/>
            <a:ext cx="152400" cy="1539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0" name="椭圆 59"/>
          <p:cNvSpPr/>
          <p:nvPr/>
        </p:nvSpPr>
        <p:spPr>
          <a:xfrm>
            <a:off x="4419600" y="1955483"/>
            <a:ext cx="317500" cy="3159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 name="椭圆 60"/>
          <p:cNvSpPr/>
          <p:nvPr/>
        </p:nvSpPr>
        <p:spPr>
          <a:xfrm>
            <a:off x="6961188" y="4052570"/>
            <a:ext cx="317500" cy="3159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2" name="椭圆 61"/>
          <p:cNvSpPr/>
          <p:nvPr/>
        </p:nvSpPr>
        <p:spPr>
          <a:xfrm>
            <a:off x="6961188" y="4505008"/>
            <a:ext cx="177800" cy="1778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3" name="椭圆 62"/>
          <p:cNvSpPr/>
          <p:nvPr/>
        </p:nvSpPr>
        <p:spPr>
          <a:xfrm>
            <a:off x="4419600" y="4619308"/>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椭圆 64"/>
          <p:cNvSpPr/>
          <p:nvPr/>
        </p:nvSpPr>
        <p:spPr>
          <a:xfrm rot="15358016">
            <a:off x="7852569" y="1089502"/>
            <a:ext cx="206375" cy="204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6" name="椭圆 65"/>
          <p:cNvSpPr/>
          <p:nvPr/>
        </p:nvSpPr>
        <p:spPr>
          <a:xfrm rot="15358016">
            <a:off x="8257382" y="1351439"/>
            <a:ext cx="100012" cy="1016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7" name="椭圆 66"/>
          <p:cNvSpPr/>
          <p:nvPr/>
        </p:nvSpPr>
        <p:spPr>
          <a:xfrm rot="15358016">
            <a:off x="6334918" y="2105502"/>
            <a:ext cx="100013" cy="101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accent6"/>
              </a:solidFill>
            </a:endParaRPr>
          </a:p>
        </p:txBody>
      </p:sp>
      <p:sp>
        <p:nvSpPr>
          <p:cNvPr id="68" name="椭圆 67"/>
          <p:cNvSpPr/>
          <p:nvPr/>
        </p:nvSpPr>
        <p:spPr>
          <a:xfrm rot="15358016">
            <a:off x="10645775" y="3158808"/>
            <a:ext cx="204787" cy="2047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9" name="椭圆 68"/>
          <p:cNvSpPr/>
          <p:nvPr/>
        </p:nvSpPr>
        <p:spPr>
          <a:xfrm rot="15358016">
            <a:off x="10507662" y="3515996"/>
            <a:ext cx="373063" cy="3730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0" name="椭圆 69"/>
          <p:cNvSpPr/>
          <p:nvPr/>
        </p:nvSpPr>
        <p:spPr>
          <a:xfrm rot="15358016">
            <a:off x="8540750" y="3649345"/>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4" name="文本框 63"/>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网站的访问数据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 calcmode="lin" valueType="num">
                                      <p:cBhvr>
                                        <p:cTn id="10" dur="500" fill="hold"/>
                                        <p:tgtEl>
                                          <p:spTgt spid="56"/>
                                        </p:tgtEl>
                                        <p:attrNameLst>
                                          <p:attrName>ppt_w</p:attrName>
                                        </p:attrNameLst>
                                      </p:cBhvr>
                                      <p:tavLst>
                                        <p:tav tm="0">
                                          <p:val>
                                            <p:fltVal val="0"/>
                                          </p:val>
                                        </p:tav>
                                        <p:tav tm="100000">
                                          <p:val>
                                            <p:strVal val="#ppt_w"/>
                                          </p:val>
                                        </p:tav>
                                      </p:tavLst>
                                    </p:anim>
                                    <p:anim calcmode="lin" valueType="num">
                                      <p:cBhvr>
                                        <p:cTn id="11" dur="500" fill="hold"/>
                                        <p:tgtEl>
                                          <p:spTgt spid="56"/>
                                        </p:tgtEl>
                                        <p:attrNameLst>
                                          <p:attrName>ppt_h</p:attrName>
                                        </p:attrNameLst>
                                      </p:cBhvr>
                                      <p:tavLst>
                                        <p:tav tm="0">
                                          <p:val>
                                            <p:fltVal val="0"/>
                                          </p:val>
                                        </p:tav>
                                        <p:tav tm="100000">
                                          <p:val>
                                            <p:strVal val="#ppt_h"/>
                                          </p:val>
                                        </p:tav>
                                      </p:tavLst>
                                    </p:anim>
                                    <p:animEffect transition="in" filter="fade">
                                      <p:cBhvr>
                                        <p:cTn id="12" dur="500"/>
                                        <p:tgtEl>
                                          <p:spTgt spid="56"/>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 calcmode="lin" valueType="num">
                                      <p:cBhvr>
                                        <p:cTn id="15" dur="500" fill="hold"/>
                                        <p:tgtEl>
                                          <p:spTgt spid="57"/>
                                        </p:tgtEl>
                                        <p:attrNameLst>
                                          <p:attrName>ppt_w</p:attrName>
                                        </p:attrNameLst>
                                      </p:cBhvr>
                                      <p:tavLst>
                                        <p:tav tm="0">
                                          <p:val>
                                            <p:fltVal val="0"/>
                                          </p:val>
                                        </p:tav>
                                        <p:tav tm="100000">
                                          <p:val>
                                            <p:strVal val="#ppt_w"/>
                                          </p:val>
                                        </p:tav>
                                      </p:tavLst>
                                    </p:anim>
                                    <p:anim calcmode="lin" valueType="num">
                                      <p:cBhvr>
                                        <p:cTn id="16" dur="500" fill="hold"/>
                                        <p:tgtEl>
                                          <p:spTgt spid="57"/>
                                        </p:tgtEl>
                                        <p:attrNameLst>
                                          <p:attrName>ppt_h</p:attrName>
                                        </p:attrNameLst>
                                      </p:cBhvr>
                                      <p:tavLst>
                                        <p:tav tm="0">
                                          <p:val>
                                            <p:fltVal val="0"/>
                                          </p:val>
                                        </p:tav>
                                        <p:tav tm="100000">
                                          <p:val>
                                            <p:strVal val="#ppt_h"/>
                                          </p:val>
                                        </p:tav>
                                      </p:tavLst>
                                    </p:anim>
                                    <p:animEffect transition="in" filter="fade">
                                      <p:cBhvr>
                                        <p:cTn id="17" dur="500"/>
                                        <p:tgtEl>
                                          <p:spTgt spid="57"/>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500" fill="hold"/>
                                        <p:tgtEl>
                                          <p:spTgt spid="58"/>
                                        </p:tgtEl>
                                        <p:attrNameLst>
                                          <p:attrName>ppt_w</p:attrName>
                                        </p:attrNameLst>
                                      </p:cBhvr>
                                      <p:tavLst>
                                        <p:tav tm="0">
                                          <p:val>
                                            <p:fltVal val="0"/>
                                          </p:val>
                                        </p:tav>
                                        <p:tav tm="100000">
                                          <p:val>
                                            <p:strVal val="#ppt_w"/>
                                          </p:val>
                                        </p:tav>
                                      </p:tavLst>
                                    </p:anim>
                                    <p:anim calcmode="lin" valueType="num">
                                      <p:cBhvr>
                                        <p:cTn id="21" dur="500" fill="hold"/>
                                        <p:tgtEl>
                                          <p:spTgt spid="58"/>
                                        </p:tgtEl>
                                        <p:attrNameLst>
                                          <p:attrName>ppt_h</p:attrName>
                                        </p:attrNameLst>
                                      </p:cBhvr>
                                      <p:tavLst>
                                        <p:tav tm="0">
                                          <p:val>
                                            <p:fltVal val="0"/>
                                          </p:val>
                                        </p:tav>
                                        <p:tav tm="100000">
                                          <p:val>
                                            <p:strVal val="#ppt_h"/>
                                          </p:val>
                                        </p:tav>
                                      </p:tavLst>
                                    </p:anim>
                                    <p:animEffect transition="in" filter="fade">
                                      <p:cBhvr>
                                        <p:cTn id="22" dur="500"/>
                                        <p:tgtEl>
                                          <p:spTgt spid="58"/>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Effect transition="in" filter="fade">
                                      <p:cBhvr>
                                        <p:cTn id="32" dur="500"/>
                                        <p:tgtEl>
                                          <p:spTgt spid="6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fltVal val="0"/>
                                          </p:val>
                                        </p:tav>
                                        <p:tav tm="100000">
                                          <p:val>
                                            <p:strVal val="#ppt_h"/>
                                          </p:val>
                                        </p:tav>
                                      </p:tavLst>
                                    </p:anim>
                                    <p:animEffect transition="in" filter="fade">
                                      <p:cBhvr>
                                        <p:cTn id="37" dur="500"/>
                                        <p:tgtEl>
                                          <p:spTgt spid="61"/>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p:cTn id="45" dur="500" fill="hold"/>
                                        <p:tgtEl>
                                          <p:spTgt spid="63"/>
                                        </p:tgtEl>
                                        <p:attrNameLst>
                                          <p:attrName>ppt_w</p:attrName>
                                        </p:attrNameLst>
                                      </p:cBhvr>
                                      <p:tavLst>
                                        <p:tav tm="0">
                                          <p:val>
                                            <p:fltVal val="0"/>
                                          </p:val>
                                        </p:tav>
                                        <p:tav tm="100000">
                                          <p:val>
                                            <p:strVal val="#ppt_w"/>
                                          </p:val>
                                        </p:tav>
                                      </p:tavLst>
                                    </p:anim>
                                    <p:anim calcmode="lin" valueType="num">
                                      <p:cBhvr>
                                        <p:cTn id="46" dur="500" fill="hold"/>
                                        <p:tgtEl>
                                          <p:spTgt spid="63"/>
                                        </p:tgtEl>
                                        <p:attrNameLst>
                                          <p:attrName>ppt_h</p:attrName>
                                        </p:attrNameLst>
                                      </p:cBhvr>
                                      <p:tavLst>
                                        <p:tav tm="0">
                                          <p:val>
                                            <p:fltVal val="0"/>
                                          </p:val>
                                        </p:tav>
                                        <p:tav tm="100000">
                                          <p:val>
                                            <p:strVal val="#ppt_h"/>
                                          </p:val>
                                        </p:tav>
                                      </p:tavLst>
                                    </p:anim>
                                    <p:animEffect transition="in" filter="fade">
                                      <p:cBhvr>
                                        <p:cTn id="47" dur="500"/>
                                        <p:tgtEl>
                                          <p:spTgt spid="6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5"/>
                                        </p:tgtEl>
                                        <p:attrNameLst>
                                          <p:attrName>style.visibility</p:attrName>
                                        </p:attrNameLst>
                                      </p:cBhvr>
                                      <p:to>
                                        <p:strVal val="visible"/>
                                      </p:to>
                                    </p:set>
                                    <p:anim calcmode="lin" valueType="num">
                                      <p:cBhvr>
                                        <p:cTn id="50" dur="500" fill="hold"/>
                                        <p:tgtEl>
                                          <p:spTgt spid="65"/>
                                        </p:tgtEl>
                                        <p:attrNameLst>
                                          <p:attrName>ppt_w</p:attrName>
                                        </p:attrNameLst>
                                      </p:cBhvr>
                                      <p:tavLst>
                                        <p:tav tm="0">
                                          <p:val>
                                            <p:fltVal val="0"/>
                                          </p:val>
                                        </p:tav>
                                        <p:tav tm="100000">
                                          <p:val>
                                            <p:strVal val="#ppt_w"/>
                                          </p:val>
                                        </p:tav>
                                      </p:tavLst>
                                    </p:anim>
                                    <p:anim calcmode="lin" valueType="num">
                                      <p:cBhvr>
                                        <p:cTn id="51" dur="500" fill="hold"/>
                                        <p:tgtEl>
                                          <p:spTgt spid="65"/>
                                        </p:tgtEl>
                                        <p:attrNameLst>
                                          <p:attrName>ppt_h</p:attrName>
                                        </p:attrNameLst>
                                      </p:cBhvr>
                                      <p:tavLst>
                                        <p:tav tm="0">
                                          <p:val>
                                            <p:fltVal val="0"/>
                                          </p:val>
                                        </p:tav>
                                        <p:tav tm="100000">
                                          <p:val>
                                            <p:strVal val="#ppt_h"/>
                                          </p:val>
                                        </p:tav>
                                      </p:tavLst>
                                    </p:anim>
                                    <p:animEffect transition="in" filter="fade">
                                      <p:cBhvr>
                                        <p:cTn id="52" dur="500"/>
                                        <p:tgtEl>
                                          <p:spTgt spid="6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 calcmode="lin" valueType="num">
                                      <p:cBhvr>
                                        <p:cTn id="55" dur="500" fill="hold"/>
                                        <p:tgtEl>
                                          <p:spTgt spid="66"/>
                                        </p:tgtEl>
                                        <p:attrNameLst>
                                          <p:attrName>ppt_w</p:attrName>
                                        </p:attrNameLst>
                                      </p:cBhvr>
                                      <p:tavLst>
                                        <p:tav tm="0">
                                          <p:val>
                                            <p:fltVal val="0"/>
                                          </p:val>
                                        </p:tav>
                                        <p:tav tm="100000">
                                          <p:val>
                                            <p:strVal val="#ppt_w"/>
                                          </p:val>
                                        </p:tav>
                                      </p:tavLst>
                                    </p:anim>
                                    <p:anim calcmode="lin" valueType="num">
                                      <p:cBhvr>
                                        <p:cTn id="56" dur="500" fill="hold"/>
                                        <p:tgtEl>
                                          <p:spTgt spid="66"/>
                                        </p:tgtEl>
                                        <p:attrNameLst>
                                          <p:attrName>ppt_h</p:attrName>
                                        </p:attrNameLst>
                                      </p:cBhvr>
                                      <p:tavLst>
                                        <p:tav tm="0">
                                          <p:val>
                                            <p:fltVal val="0"/>
                                          </p:val>
                                        </p:tav>
                                        <p:tav tm="100000">
                                          <p:val>
                                            <p:strVal val="#ppt_h"/>
                                          </p:val>
                                        </p:tav>
                                      </p:tavLst>
                                    </p:anim>
                                    <p:animEffect transition="in" filter="fade">
                                      <p:cBhvr>
                                        <p:cTn id="57" dur="500"/>
                                        <p:tgtEl>
                                          <p:spTgt spid="6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p:cTn id="60" dur="500" fill="hold"/>
                                        <p:tgtEl>
                                          <p:spTgt spid="67"/>
                                        </p:tgtEl>
                                        <p:attrNameLst>
                                          <p:attrName>ppt_w</p:attrName>
                                        </p:attrNameLst>
                                      </p:cBhvr>
                                      <p:tavLst>
                                        <p:tav tm="0">
                                          <p:val>
                                            <p:fltVal val="0"/>
                                          </p:val>
                                        </p:tav>
                                        <p:tav tm="100000">
                                          <p:val>
                                            <p:strVal val="#ppt_w"/>
                                          </p:val>
                                        </p:tav>
                                      </p:tavLst>
                                    </p:anim>
                                    <p:anim calcmode="lin" valueType="num">
                                      <p:cBhvr>
                                        <p:cTn id="61" dur="500" fill="hold"/>
                                        <p:tgtEl>
                                          <p:spTgt spid="67"/>
                                        </p:tgtEl>
                                        <p:attrNameLst>
                                          <p:attrName>ppt_h</p:attrName>
                                        </p:attrNameLst>
                                      </p:cBhvr>
                                      <p:tavLst>
                                        <p:tav tm="0">
                                          <p:val>
                                            <p:fltVal val="0"/>
                                          </p:val>
                                        </p:tav>
                                        <p:tav tm="100000">
                                          <p:val>
                                            <p:strVal val="#ppt_h"/>
                                          </p:val>
                                        </p:tav>
                                      </p:tavLst>
                                    </p:anim>
                                    <p:animEffect transition="in" filter="fade">
                                      <p:cBhvr>
                                        <p:cTn id="62" dur="500"/>
                                        <p:tgtEl>
                                          <p:spTgt spid="6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 calcmode="lin" valueType="num">
                                      <p:cBhvr>
                                        <p:cTn id="65" dur="500" fill="hold"/>
                                        <p:tgtEl>
                                          <p:spTgt spid="68"/>
                                        </p:tgtEl>
                                        <p:attrNameLst>
                                          <p:attrName>ppt_w</p:attrName>
                                        </p:attrNameLst>
                                      </p:cBhvr>
                                      <p:tavLst>
                                        <p:tav tm="0">
                                          <p:val>
                                            <p:fltVal val="0"/>
                                          </p:val>
                                        </p:tav>
                                        <p:tav tm="100000">
                                          <p:val>
                                            <p:strVal val="#ppt_w"/>
                                          </p:val>
                                        </p:tav>
                                      </p:tavLst>
                                    </p:anim>
                                    <p:anim calcmode="lin" valueType="num">
                                      <p:cBhvr>
                                        <p:cTn id="66" dur="500" fill="hold"/>
                                        <p:tgtEl>
                                          <p:spTgt spid="68"/>
                                        </p:tgtEl>
                                        <p:attrNameLst>
                                          <p:attrName>ppt_h</p:attrName>
                                        </p:attrNameLst>
                                      </p:cBhvr>
                                      <p:tavLst>
                                        <p:tav tm="0">
                                          <p:val>
                                            <p:fltVal val="0"/>
                                          </p:val>
                                        </p:tav>
                                        <p:tav tm="100000">
                                          <p:val>
                                            <p:strVal val="#ppt_h"/>
                                          </p:val>
                                        </p:tav>
                                      </p:tavLst>
                                    </p:anim>
                                    <p:animEffect transition="in" filter="fade">
                                      <p:cBhvr>
                                        <p:cTn id="67" dur="500"/>
                                        <p:tgtEl>
                                          <p:spTgt spid="68"/>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p:cTn id="70" dur="500" fill="hold"/>
                                        <p:tgtEl>
                                          <p:spTgt spid="69"/>
                                        </p:tgtEl>
                                        <p:attrNameLst>
                                          <p:attrName>ppt_w</p:attrName>
                                        </p:attrNameLst>
                                      </p:cBhvr>
                                      <p:tavLst>
                                        <p:tav tm="0">
                                          <p:val>
                                            <p:fltVal val="0"/>
                                          </p:val>
                                        </p:tav>
                                        <p:tav tm="100000">
                                          <p:val>
                                            <p:strVal val="#ppt_w"/>
                                          </p:val>
                                        </p:tav>
                                      </p:tavLst>
                                    </p:anim>
                                    <p:anim calcmode="lin" valueType="num">
                                      <p:cBhvr>
                                        <p:cTn id="71" dur="500" fill="hold"/>
                                        <p:tgtEl>
                                          <p:spTgt spid="69"/>
                                        </p:tgtEl>
                                        <p:attrNameLst>
                                          <p:attrName>ppt_h</p:attrName>
                                        </p:attrNameLst>
                                      </p:cBhvr>
                                      <p:tavLst>
                                        <p:tav tm="0">
                                          <p:val>
                                            <p:fltVal val="0"/>
                                          </p:val>
                                        </p:tav>
                                        <p:tav tm="100000">
                                          <p:val>
                                            <p:strVal val="#ppt_h"/>
                                          </p:val>
                                        </p:tav>
                                      </p:tavLst>
                                    </p:anim>
                                    <p:animEffect transition="in" filter="fade">
                                      <p:cBhvr>
                                        <p:cTn id="72" dur="500"/>
                                        <p:tgtEl>
                                          <p:spTgt spid="69"/>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animEffect transition="in" filter="fade">
                                      <p:cBhvr>
                                        <p:cTn id="7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65" grpId="0" bldLvl="0" animBg="1"/>
      <p:bldP spid="66" grpId="0" bldLvl="0" animBg="1"/>
      <p:bldP spid="67" grpId="0" bldLvl="0" animBg="1"/>
      <p:bldP spid="68" grpId="0" bldLvl="0" animBg="1"/>
      <p:bldP spid="69" grpId="0" bldLvl="0" animBg="1"/>
      <p:bldP spid="7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2C03D9D1-ED24-47C4-A690-B4B507B1F270}"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pic>
        <p:nvPicPr>
          <p:cNvPr id="175" name="图片 175"/>
          <p:cNvPicPr>
            <a:picLocks noChangeAspect="1"/>
          </p:cNvPicPr>
          <p:nvPr/>
        </p:nvPicPr>
        <p:blipFill>
          <a:blip r:embed="rId1"/>
          <a:stretch>
            <a:fillRect/>
          </a:stretch>
        </p:blipFill>
        <p:spPr>
          <a:xfrm>
            <a:off x="401955" y="1833245"/>
            <a:ext cx="4471035" cy="2762250"/>
          </a:xfrm>
          <a:prstGeom prst="rect">
            <a:avLst/>
          </a:prstGeom>
        </p:spPr>
      </p:pic>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135"/>
          <p:cNvSpPr>
            <a:spLocks noEditPoints="1"/>
          </p:cNvSpPr>
          <p:nvPr/>
        </p:nvSpPr>
        <p:spPr bwMode="auto">
          <a:xfrm>
            <a:off x="220345" y="1645920"/>
            <a:ext cx="4794250" cy="3835400"/>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accent3"/>
          </a:solidFill>
          <a:ln>
            <a:noFill/>
          </a:ln>
        </p:spPr>
        <p:txBody>
          <a:bodyPr/>
          <a:lstStyle/>
          <a:p>
            <a:pPr eaLnBrk="1" fontAlgn="auto" hangingPunct="1">
              <a:spcBef>
                <a:spcPts val="0"/>
              </a:spcBef>
              <a:spcAft>
                <a:spcPts val="0"/>
              </a:spcAft>
              <a:defRPr/>
            </a:pPr>
            <a:endParaRPr lang="zh-CN" altLang="en-US">
              <a:latin typeface="+mn-lt"/>
              <a:ea typeface="+mn-ea"/>
            </a:endParaRPr>
          </a:p>
        </p:txBody>
      </p:sp>
      <p:grpSp>
        <p:nvGrpSpPr>
          <p:cNvPr id="19" name="组合 18"/>
          <p:cNvGrpSpPr/>
          <p:nvPr/>
        </p:nvGrpSpPr>
        <p:grpSpPr bwMode="auto">
          <a:xfrm>
            <a:off x="5622925" y="2058670"/>
            <a:ext cx="6324600" cy="2444433"/>
            <a:chOff x="5623560" y="1479512"/>
            <a:chExt cx="6324600" cy="2443064"/>
          </a:xfrm>
        </p:grpSpPr>
        <p:grpSp>
          <p:nvGrpSpPr>
            <p:cNvPr id="18452" name="组合 17"/>
            <p:cNvGrpSpPr/>
            <p:nvPr/>
          </p:nvGrpSpPr>
          <p:grpSpPr bwMode="auto">
            <a:xfrm>
              <a:off x="5623560" y="1479512"/>
              <a:ext cx="6324600" cy="2443064"/>
              <a:chOff x="5623560" y="1479512"/>
              <a:chExt cx="6324600" cy="2443064"/>
            </a:xfrm>
          </p:grpSpPr>
          <p:sp>
            <p:nvSpPr>
              <p:cNvPr id="15" name="矩形 14"/>
              <p:cNvSpPr/>
              <p:nvPr/>
            </p:nvSpPr>
            <p:spPr>
              <a:xfrm>
                <a:off x="5623560" y="1479512"/>
                <a:ext cx="6324600" cy="43473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矩形 16"/>
              <p:cNvSpPr/>
              <p:nvPr/>
            </p:nvSpPr>
            <p:spPr>
              <a:xfrm>
                <a:off x="5791835" y="1985641"/>
                <a:ext cx="6156325" cy="1936935"/>
              </a:xfrm>
              <a:prstGeom prst="rect">
                <a:avLst/>
              </a:prstGeom>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网店经营概况数据是指一段时间内网店的主要经营数据，包括订单数据、商品销售数据、会员数据等。通过这几项数据，可以查看网店的基本经营情况。</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a:p>
                <a:pPr marL="285750" indent="-285750" eaLnBrk="1" fontAlgn="auto" hangingPunct="1">
                  <a:lnSpc>
                    <a:spcPct val="150000"/>
                  </a:lnSpc>
                  <a:spcBef>
                    <a:spcPts val="0"/>
                  </a:spcBef>
                  <a:spcAft>
                    <a:spcPts val="0"/>
                  </a:spcAft>
                  <a:buFont typeface="Wingdings" panose="05000000000000000000" charset="0"/>
                  <a:buChar char=""/>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首先需要登录 CRM 系统，登录后在页面首页就可以看到网店的经营状况数据，经营状况数据包括。</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18453" name="文本框 15"/>
            <p:cNvSpPr txBox="1">
              <a:spLocks noChangeArrowheads="1"/>
            </p:cNvSpPr>
            <p:nvPr/>
          </p:nvSpPr>
          <p:spPr bwMode="auto">
            <a:xfrm>
              <a:off x="5897880" y="1512293"/>
              <a:ext cx="2016760" cy="36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l" eaLnBrk="1" hangingPunct="1">
                <a:lnSpc>
                  <a:spcPct val="100000"/>
                </a:lnSpc>
                <a:spcBef>
                  <a:spcPct val="0"/>
                </a:spcBef>
                <a:buFontTx/>
                <a:buNone/>
              </a:pPr>
              <a:r>
                <a:rPr lang="zh-CN" altLang="en-US" sz="1800" b="1">
                  <a:solidFill>
                    <a:schemeClr val="bg1"/>
                  </a:solidFill>
                </a:rPr>
                <a:t>网店经营概况数据</a:t>
              </a:r>
              <a:endParaRPr lang="zh-CN" altLang="en-US" sz="1800" b="1">
                <a:solidFill>
                  <a:schemeClr val="bg1"/>
                </a:solidFill>
              </a:endParaRPr>
            </a:p>
          </p:txBody>
        </p:sp>
      </p:grpSp>
      <p:sp>
        <p:nvSpPr>
          <p:cNvPr id="18441" name="文本框 29"/>
          <p:cNvSpPr txBox="1">
            <a:spLocks noChangeArrowheads="1"/>
          </p:cNvSpPr>
          <p:nvPr/>
        </p:nvSpPr>
        <p:spPr bwMode="auto">
          <a:xfrm>
            <a:off x="5514975" y="1891983"/>
            <a:ext cx="49688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4400">
                <a:solidFill>
                  <a:schemeClr val="bg1"/>
                </a:solidFill>
                <a:latin typeface="Century Gothic" panose="020B0502020202020204" pitchFamily="34" charset="0"/>
              </a:rPr>
              <a:t>1</a:t>
            </a:r>
            <a:endParaRPr lang="zh-CN" altLang="en-US" sz="4400">
              <a:solidFill>
                <a:schemeClr val="bg1"/>
              </a:solidFill>
              <a:latin typeface="Century Gothic" panose="020B0502020202020204" pitchFamily="34" charset="0"/>
            </a:endParaRPr>
          </a:p>
        </p:txBody>
      </p:sp>
      <p:sp>
        <p:nvSpPr>
          <p:cNvPr id="18442" name="文本框 30"/>
          <p:cNvSpPr txBox="1">
            <a:spLocks noChangeArrowheads="1"/>
          </p:cNvSpPr>
          <p:nvPr/>
        </p:nvSpPr>
        <p:spPr bwMode="auto">
          <a:xfrm>
            <a:off x="5514975" y="3069908"/>
            <a:ext cx="49688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4400">
                <a:solidFill>
                  <a:schemeClr val="bg1"/>
                </a:solidFill>
                <a:latin typeface="Century Gothic" panose="020B0502020202020204" pitchFamily="34" charset="0"/>
              </a:rPr>
              <a:t>2</a:t>
            </a:r>
            <a:endParaRPr lang="zh-CN" altLang="en-US" sz="4400">
              <a:solidFill>
                <a:schemeClr val="bg1"/>
              </a:solidFill>
              <a:latin typeface="Century Gothic" panose="020B0502020202020204" pitchFamily="34" charset="0"/>
            </a:endParaRPr>
          </a:p>
        </p:txBody>
      </p:sp>
      <p:sp>
        <p:nvSpPr>
          <p:cNvPr id="33" name="文本框 32"/>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网店经营概况数据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457835" y="1743075"/>
            <a:ext cx="1073150" cy="1073150"/>
            <a:chOff x="7026060" y="1437835"/>
            <a:chExt cx="1073580" cy="1073578"/>
          </a:xfrm>
        </p:grpSpPr>
        <p:sp>
          <p:nvSpPr>
            <p:cNvPr id="60" name="椭圆 59"/>
            <p:cNvSpPr/>
            <p:nvPr/>
          </p:nvSpPr>
          <p:spPr>
            <a:xfrm>
              <a:off x="7026060" y="1437835"/>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314323" y="1591145"/>
              <a:ext cx="496134" cy="76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Century Gothic" panose="020B0502020202020204" pitchFamily="34" charset="0"/>
                </a:rPr>
                <a:t>1</a:t>
              </a:r>
              <a:endParaRPr lang="en-US" altLang="zh-CN" sz="4400" b="1">
                <a:solidFill>
                  <a:schemeClr val="bg1"/>
                </a:solidFill>
                <a:latin typeface="Century Gothic" panose="020B0502020202020204" pitchFamily="34" charset="0"/>
              </a:endParaRPr>
            </a:p>
          </p:txBody>
        </p:sp>
      </p:grpSp>
      <p:sp>
        <p:nvSpPr>
          <p:cNvPr id="62" name="矩形 61"/>
          <p:cNvSpPr/>
          <p:nvPr/>
        </p:nvSpPr>
        <p:spPr>
          <a:xfrm>
            <a:off x="1704023" y="2049463"/>
            <a:ext cx="3397250" cy="398780"/>
          </a:xfrm>
          <a:prstGeom prst="rect">
            <a:avLst/>
          </a:prstGeom>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订单统计分析</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78" name="组合 77"/>
          <p:cNvGrpSpPr/>
          <p:nvPr/>
        </p:nvGrpSpPr>
        <p:grpSpPr bwMode="auto">
          <a:xfrm>
            <a:off x="457200" y="4300855"/>
            <a:ext cx="1073150" cy="1073150"/>
            <a:chOff x="7026060" y="2898238"/>
            <a:chExt cx="1073580" cy="1073578"/>
          </a:xfrm>
        </p:grpSpPr>
        <p:sp>
          <p:nvSpPr>
            <p:cNvPr id="64" name="椭圆 63"/>
            <p:cNvSpPr/>
            <p:nvPr/>
          </p:nvSpPr>
          <p:spPr>
            <a:xfrm>
              <a:off x="7026060" y="2898238"/>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399" name="文本框 23"/>
            <p:cNvSpPr txBox="1">
              <a:spLocks noChangeArrowheads="1"/>
            </p:cNvSpPr>
            <p:nvPr/>
          </p:nvSpPr>
          <p:spPr bwMode="auto">
            <a:xfrm>
              <a:off x="7314958" y="3050913"/>
              <a:ext cx="496134" cy="768656"/>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lvl="0" algn="ctr" eaLnBrk="1" hangingPunct="1">
                <a:lnSpc>
                  <a:spcPct val="100000"/>
                </a:lnSpc>
                <a:buNone/>
              </a:pPr>
              <a:r>
                <a:rPr lang="en-US" altLang="zh-CN" sz="4400" b="1">
                  <a:solidFill>
                    <a:schemeClr val="bg1"/>
                  </a:solidFill>
                  <a:latin typeface="Century Gothic" panose="020B0502020202020204" pitchFamily="34" charset="0"/>
                  <a:sym typeface="+mn-ea"/>
                </a:rPr>
                <a:t>2</a:t>
              </a:r>
              <a:endParaRPr lang="en-US" altLang="zh-CN" sz="4400" b="1">
                <a:solidFill>
                  <a:schemeClr val="bg1"/>
                </a:solidFill>
                <a:latin typeface="Century Gothic" panose="020B0502020202020204" pitchFamily="34" charset="0"/>
                <a:sym typeface="+mn-ea"/>
              </a:endParaRPr>
            </a:p>
          </p:txBody>
        </p:sp>
      </p:grpSp>
      <p:sp>
        <p:nvSpPr>
          <p:cNvPr id="67" name="矩形 66"/>
          <p:cNvSpPr/>
          <p:nvPr/>
        </p:nvSpPr>
        <p:spPr>
          <a:xfrm>
            <a:off x="1703388" y="4637723"/>
            <a:ext cx="3397250" cy="398780"/>
          </a:xfrm>
          <a:prstGeom prst="rect">
            <a:avLst/>
          </a:prstGeom>
        </p:spPr>
        <p:txBody>
          <a:bodyPr>
            <a:spAutoFit/>
          </a:bodyPr>
          <a:lstStyle/>
          <a:p>
            <a:pPr lvl="0" algn="l"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近12个月订单与会员走势</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54" name="文本框 53"/>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网店经营概况数据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699510" y="1657350"/>
            <a:ext cx="7982585" cy="1381125"/>
          </a:xfrm>
          <a:prstGeom prst="rect">
            <a:avLst/>
          </a:prstGeom>
        </p:spPr>
      </p:pic>
      <p:pic>
        <p:nvPicPr>
          <p:cNvPr id="200" name="图片 20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13680" y="3953510"/>
            <a:ext cx="6722745" cy="1767840"/>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200"/>
                                        </p:tgtEl>
                                        <p:attrNameLst>
                                          <p:attrName>style.visibility</p:attrName>
                                        </p:attrNameLst>
                                      </p:cBhvr>
                                      <p:to>
                                        <p:strVal val="visible"/>
                                      </p:to>
                                    </p:set>
                                    <p:anim calcmode="lin" valueType="num">
                                      <p:cBhvr additive="base">
                                        <p:cTn id="30" dur="500" fill="hold"/>
                                        <p:tgtEl>
                                          <p:spTgt spid="200"/>
                                        </p:tgtEl>
                                        <p:attrNameLst>
                                          <p:attrName>ppt_x</p:attrName>
                                        </p:attrNameLst>
                                      </p:cBhvr>
                                      <p:tavLst>
                                        <p:tav tm="0">
                                          <p:val>
                                            <p:strVal val="1+#ppt_w/2"/>
                                          </p:val>
                                        </p:tav>
                                        <p:tav tm="100000">
                                          <p:val>
                                            <p:strVal val="#ppt_x"/>
                                          </p:val>
                                        </p:tav>
                                      </p:tavLst>
                                    </p:anim>
                                    <p:anim calcmode="lin" valueType="num">
                                      <p:cBhvr additive="base">
                                        <p:cTn id="31" dur="500" fill="hold"/>
                                        <p:tgtEl>
                                          <p:spTgt spid="2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457835" y="1743075"/>
            <a:ext cx="1073150" cy="1073150"/>
            <a:chOff x="7026060" y="1437835"/>
            <a:chExt cx="1073580" cy="1073578"/>
          </a:xfrm>
        </p:grpSpPr>
        <p:sp>
          <p:nvSpPr>
            <p:cNvPr id="60" name="椭圆 59"/>
            <p:cNvSpPr/>
            <p:nvPr/>
          </p:nvSpPr>
          <p:spPr>
            <a:xfrm>
              <a:off x="7026060" y="1437835"/>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314323" y="1591145"/>
              <a:ext cx="496134" cy="76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Century Gothic" panose="020B0502020202020204" pitchFamily="34" charset="0"/>
                </a:rPr>
                <a:t>3</a:t>
              </a:r>
              <a:endParaRPr lang="en-US" altLang="zh-CN" sz="4400" b="1">
                <a:solidFill>
                  <a:schemeClr val="bg1"/>
                </a:solidFill>
                <a:latin typeface="Century Gothic" panose="020B0502020202020204" pitchFamily="34" charset="0"/>
              </a:endParaRPr>
            </a:p>
          </p:txBody>
        </p:sp>
      </p:grpSp>
      <p:sp>
        <p:nvSpPr>
          <p:cNvPr id="62" name="矩形 61"/>
          <p:cNvSpPr/>
          <p:nvPr/>
        </p:nvSpPr>
        <p:spPr>
          <a:xfrm>
            <a:off x="1704023" y="2049463"/>
            <a:ext cx="3397250" cy="706755"/>
          </a:xfrm>
          <a:prstGeom prst="rect">
            <a:avLst/>
          </a:prstGeom>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近12个月会员成功购买频次占比</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78" name="组合 77"/>
          <p:cNvGrpSpPr/>
          <p:nvPr/>
        </p:nvGrpSpPr>
        <p:grpSpPr bwMode="auto">
          <a:xfrm>
            <a:off x="457200" y="4300855"/>
            <a:ext cx="1073150" cy="1073150"/>
            <a:chOff x="7026060" y="2898238"/>
            <a:chExt cx="1073580" cy="1073578"/>
          </a:xfrm>
        </p:grpSpPr>
        <p:sp>
          <p:nvSpPr>
            <p:cNvPr id="64" name="椭圆 63"/>
            <p:cNvSpPr/>
            <p:nvPr/>
          </p:nvSpPr>
          <p:spPr>
            <a:xfrm>
              <a:off x="7026060" y="2898238"/>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399" name="文本框 23"/>
            <p:cNvSpPr txBox="1">
              <a:spLocks noChangeArrowheads="1"/>
            </p:cNvSpPr>
            <p:nvPr/>
          </p:nvSpPr>
          <p:spPr bwMode="auto">
            <a:xfrm>
              <a:off x="7314958" y="3050913"/>
              <a:ext cx="496134" cy="768656"/>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lvl="0" algn="ctr" eaLnBrk="1" hangingPunct="1">
                <a:lnSpc>
                  <a:spcPct val="100000"/>
                </a:lnSpc>
                <a:buNone/>
              </a:pPr>
              <a:r>
                <a:rPr lang="en-US" altLang="zh-CN" sz="4400" b="1">
                  <a:solidFill>
                    <a:schemeClr val="bg1"/>
                  </a:solidFill>
                  <a:latin typeface="Century Gothic" panose="020B0502020202020204" pitchFamily="34" charset="0"/>
                  <a:sym typeface="+mn-ea"/>
                </a:rPr>
                <a:t>2</a:t>
              </a:r>
              <a:endParaRPr lang="en-US" altLang="zh-CN" sz="4400" b="1">
                <a:solidFill>
                  <a:schemeClr val="bg1"/>
                </a:solidFill>
                <a:latin typeface="Century Gothic" panose="020B0502020202020204" pitchFamily="34" charset="0"/>
                <a:sym typeface="+mn-ea"/>
              </a:endParaRPr>
            </a:p>
          </p:txBody>
        </p:sp>
      </p:grpSp>
      <p:sp>
        <p:nvSpPr>
          <p:cNvPr id="67" name="矩形 66"/>
          <p:cNvSpPr/>
          <p:nvPr/>
        </p:nvSpPr>
        <p:spPr>
          <a:xfrm>
            <a:off x="1703388" y="4637723"/>
            <a:ext cx="3397250" cy="706755"/>
          </a:xfrm>
          <a:prstGeom prst="rect">
            <a:avLst/>
          </a:prstGeom>
        </p:spPr>
        <p:txBody>
          <a:bodyPr>
            <a:spAutoFit/>
          </a:bodyPr>
          <a:lstStyle/>
          <a:p>
            <a:pPr lvl="0" algn="l"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近3个月会员成功购买金额排名</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54" name="文本框 53"/>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网店经营概况数据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3"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637530" y="901383"/>
            <a:ext cx="5274310" cy="2757805"/>
          </a:xfrm>
          <a:prstGeom prst="rect">
            <a:avLst/>
          </a:prstGeom>
        </p:spPr>
      </p:pic>
      <p:pic>
        <p:nvPicPr>
          <p:cNvPr id="5" name="图片 4" descr="03"/>
          <p:cNvPicPr>
            <a:picLocks noChangeAspect="1"/>
          </p:cNvPicPr>
          <p:nvPr/>
        </p:nvPicPr>
        <p:blipFill>
          <a:blip r:embed="rId2"/>
          <a:stretch>
            <a:fillRect/>
          </a:stretch>
        </p:blipFill>
        <p:spPr>
          <a:xfrm>
            <a:off x="5591175" y="3914775"/>
            <a:ext cx="5366385" cy="236156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1+#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4E8276AB-F8FF-4B9B-B06B-AF11592B9CF9}"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7" name="组合 76"/>
          <p:cNvGrpSpPr/>
          <p:nvPr/>
        </p:nvGrpSpPr>
        <p:grpSpPr bwMode="auto">
          <a:xfrm>
            <a:off x="457835" y="1743075"/>
            <a:ext cx="1073150" cy="1073150"/>
            <a:chOff x="7026060" y="1437835"/>
            <a:chExt cx="1073580" cy="1073578"/>
          </a:xfrm>
        </p:grpSpPr>
        <p:sp>
          <p:nvSpPr>
            <p:cNvPr id="60" name="椭圆 59"/>
            <p:cNvSpPr/>
            <p:nvPr/>
          </p:nvSpPr>
          <p:spPr>
            <a:xfrm>
              <a:off x="7026060" y="1437835"/>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402" name="文本框 23"/>
            <p:cNvSpPr txBox="1">
              <a:spLocks noChangeArrowheads="1"/>
            </p:cNvSpPr>
            <p:nvPr/>
          </p:nvSpPr>
          <p:spPr bwMode="auto">
            <a:xfrm>
              <a:off x="7314323" y="1591145"/>
              <a:ext cx="496134" cy="76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 typeface="Arial" panose="020B0604020202020204" pitchFamily="34" charset="0"/>
                <a:buNone/>
              </a:pPr>
              <a:r>
                <a:rPr lang="en-US" altLang="zh-CN" sz="4400" b="1">
                  <a:solidFill>
                    <a:schemeClr val="bg1"/>
                  </a:solidFill>
                  <a:latin typeface="Century Gothic" panose="020B0502020202020204" pitchFamily="34" charset="0"/>
                </a:rPr>
                <a:t>3</a:t>
              </a:r>
              <a:endParaRPr lang="en-US" altLang="zh-CN" sz="4400" b="1">
                <a:solidFill>
                  <a:schemeClr val="bg1"/>
                </a:solidFill>
                <a:latin typeface="Century Gothic" panose="020B0502020202020204" pitchFamily="34" charset="0"/>
              </a:endParaRPr>
            </a:p>
          </p:txBody>
        </p:sp>
      </p:grpSp>
      <p:sp>
        <p:nvSpPr>
          <p:cNvPr id="62" name="矩形 61"/>
          <p:cNvSpPr/>
          <p:nvPr/>
        </p:nvSpPr>
        <p:spPr>
          <a:xfrm>
            <a:off x="1704023" y="2049463"/>
            <a:ext cx="3397250" cy="398780"/>
          </a:xfrm>
          <a:prstGeom prst="rect">
            <a:avLst/>
          </a:prstGeom>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rPr>
              <a:t>近3个月热销商品排名</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78" name="组合 77"/>
          <p:cNvGrpSpPr/>
          <p:nvPr/>
        </p:nvGrpSpPr>
        <p:grpSpPr bwMode="auto">
          <a:xfrm>
            <a:off x="457200" y="4300855"/>
            <a:ext cx="1073150" cy="1073150"/>
            <a:chOff x="7026060" y="2898238"/>
            <a:chExt cx="1073580" cy="1073578"/>
          </a:xfrm>
        </p:grpSpPr>
        <p:sp>
          <p:nvSpPr>
            <p:cNvPr id="64" name="椭圆 63"/>
            <p:cNvSpPr/>
            <p:nvPr/>
          </p:nvSpPr>
          <p:spPr>
            <a:xfrm>
              <a:off x="7026060" y="2898238"/>
              <a:ext cx="1073580" cy="10735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6399" name="文本框 23"/>
            <p:cNvSpPr txBox="1">
              <a:spLocks noChangeArrowheads="1"/>
            </p:cNvSpPr>
            <p:nvPr/>
          </p:nvSpPr>
          <p:spPr bwMode="auto">
            <a:xfrm>
              <a:off x="7314958" y="3050913"/>
              <a:ext cx="496134" cy="768656"/>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lvl="0" algn="ctr" eaLnBrk="1" hangingPunct="1">
                <a:lnSpc>
                  <a:spcPct val="100000"/>
                </a:lnSpc>
                <a:buNone/>
              </a:pPr>
              <a:r>
                <a:rPr lang="en-US" altLang="zh-CN" sz="4400" b="1">
                  <a:solidFill>
                    <a:schemeClr val="bg1"/>
                  </a:solidFill>
                  <a:latin typeface="Century Gothic" panose="020B0502020202020204" pitchFamily="34" charset="0"/>
                  <a:sym typeface="+mn-ea"/>
                </a:rPr>
                <a:t>2</a:t>
              </a:r>
              <a:endParaRPr lang="en-US" altLang="zh-CN" sz="4400" b="1">
                <a:solidFill>
                  <a:schemeClr val="bg1"/>
                </a:solidFill>
                <a:latin typeface="Century Gothic" panose="020B0502020202020204" pitchFamily="34" charset="0"/>
                <a:sym typeface="+mn-ea"/>
              </a:endParaRPr>
            </a:p>
          </p:txBody>
        </p:sp>
      </p:grpSp>
      <p:sp>
        <p:nvSpPr>
          <p:cNvPr id="67" name="矩形 66"/>
          <p:cNvSpPr/>
          <p:nvPr/>
        </p:nvSpPr>
        <p:spPr>
          <a:xfrm>
            <a:off x="1703388" y="4637723"/>
            <a:ext cx="3397250" cy="398780"/>
          </a:xfrm>
          <a:prstGeom prst="rect">
            <a:avLst/>
          </a:prstGeom>
        </p:spPr>
        <p:txBody>
          <a:bodyPr>
            <a:spAutoFit/>
          </a:bodyPr>
          <a:lstStyle/>
          <a:p>
            <a:pPr lvl="0" algn="l" eaLnBrk="1" fontAlgn="auto" hangingPunct="1">
              <a:spcBef>
                <a:spcPts val="0"/>
              </a:spcBef>
              <a:spcAft>
                <a:spcPts val="0"/>
              </a:spcAft>
              <a:defRPr/>
            </a:pPr>
            <a:r>
              <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近1个月订单状态数据</a:t>
            </a:r>
            <a:endParaRPr lang="en-US" altLang="zh-CN" sz="20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54" name="文本框 53"/>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网店经营概况数据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68" name="图片 16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00955" y="4023360"/>
            <a:ext cx="5274310" cy="1811020"/>
          </a:xfrm>
          <a:prstGeom prst="rect">
            <a:avLst/>
          </a:prstGeom>
        </p:spPr>
      </p:pic>
      <p:pic>
        <p:nvPicPr>
          <p:cNvPr id="2" name="图片 1" descr="04"/>
          <p:cNvPicPr>
            <a:picLocks noChangeAspect="1"/>
          </p:cNvPicPr>
          <p:nvPr/>
        </p:nvPicPr>
        <p:blipFill>
          <a:blip r:embed="rId2"/>
          <a:stretch>
            <a:fillRect/>
          </a:stretch>
        </p:blipFill>
        <p:spPr>
          <a:xfrm>
            <a:off x="5010150" y="1093470"/>
            <a:ext cx="5455920" cy="237426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p:cTn id="7" dur="500" fill="hold"/>
                                        <p:tgtEl>
                                          <p:spTgt spid="77"/>
                                        </p:tgtEl>
                                        <p:attrNameLst>
                                          <p:attrName>ppt_w</p:attrName>
                                        </p:attrNameLst>
                                      </p:cBhvr>
                                      <p:tavLst>
                                        <p:tav tm="0">
                                          <p:val>
                                            <p:fltVal val="0"/>
                                          </p:val>
                                        </p:tav>
                                        <p:tav tm="100000">
                                          <p:val>
                                            <p:strVal val="#ppt_w"/>
                                          </p:val>
                                        </p:tav>
                                      </p:tavLst>
                                    </p:anim>
                                    <p:anim calcmode="lin" valueType="num">
                                      <p:cBhvr>
                                        <p:cTn id="8" dur="500" fill="hold"/>
                                        <p:tgtEl>
                                          <p:spTgt spid="77"/>
                                        </p:tgtEl>
                                        <p:attrNameLst>
                                          <p:attrName>ppt_h</p:attrName>
                                        </p:attrNameLst>
                                      </p:cBhvr>
                                      <p:tavLst>
                                        <p:tav tm="0">
                                          <p:val>
                                            <p:fltVal val="0"/>
                                          </p:val>
                                        </p:tav>
                                        <p:tav tm="100000">
                                          <p:val>
                                            <p:strVal val="#ppt_h"/>
                                          </p:val>
                                        </p:tav>
                                      </p:tavLst>
                                    </p:anim>
                                    <p:animEffect transition="in" filter="fade">
                                      <p:cBhvr>
                                        <p:cTn id="9" dur="500"/>
                                        <p:tgtEl>
                                          <p:spTgt spid="77"/>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500"/>
                                        <p:tgtEl>
                                          <p:spTgt spid="62"/>
                                        </p:tgtEl>
                                      </p:cBhvr>
                                    </p:animEffect>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p:cTn id="21" dur="500" fill="hold"/>
                                        <p:tgtEl>
                                          <p:spTgt spid="78"/>
                                        </p:tgtEl>
                                        <p:attrNameLst>
                                          <p:attrName>ppt_w</p:attrName>
                                        </p:attrNameLst>
                                      </p:cBhvr>
                                      <p:tavLst>
                                        <p:tav tm="0">
                                          <p:val>
                                            <p:fltVal val="0"/>
                                          </p:val>
                                        </p:tav>
                                        <p:tav tm="100000">
                                          <p:val>
                                            <p:strVal val="#ppt_w"/>
                                          </p:val>
                                        </p:tav>
                                      </p:tavLst>
                                    </p:anim>
                                    <p:anim calcmode="lin" valueType="num">
                                      <p:cBhvr>
                                        <p:cTn id="22" dur="500" fill="hold"/>
                                        <p:tgtEl>
                                          <p:spTgt spid="78"/>
                                        </p:tgtEl>
                                        <p:attrNameLst>
                                          <p:attrName>ppt_h</p:attrName>
                                        </p:attrNameLst>
                                      </p:cBhvr>
                                      <p:tavLst>
                                        <p:tav tm="0">
                                          <p:val>
                                            <p:fltVal val="0"/>
                                          </p:val>
                                        </p:tav>
                                        <p:tav tm="100000">
                                          <p:val>
                                            <p:strVal val="#ppt_h"/>
                                          </p:val>
                                        </p:tav>
                                      </p:tavLst>
                                    </p:anim>
                                    <p:animEffect transition="in" filter="fade">
                                      <p:cBhvr>
                                        <p:cTn id="23" dur="500"/>
                                        <p:tgtEl>
                                          <p:spTgt spid="7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wipe(left)">
                                      <p:cBhvr>
                                        <p:cTn id="26" dur="500"/>
                                        <p:tgtEl>
                                          <p:spTgt spid="67"/>
                                        </p:tgtEl>
                                      </p:cBhvr>
                                    </p:animEffect>
                                  </p:childTnLst>
                                </p:cTn>
                              </p:par>
                            </p:childTnLst>
                          </p:cTn>
                        </p:par>
                        <p:par>
                          <p:cTn id="27" fill="hold">
                            <p:stCondLst>
                              <p:cond delay="1500"/>
                            </p:stCondLst>
                            <p:childTnLst>
                              <p:par>
                                <p:cTn id="28" presetID="2" presetClass="entr" presetSubtype="2" fill="hold" nodeType="afterEffect">
                                  <p:stCondLst>
                                    <p:cond delay="0"/>
                                  </p:stCondLst>
                                  <p:childTnLst>
                                    <p:set>
                                      <p:cBhvr>
                                        <p:cTn id="29" dur="1" fill="hold">
                                          <p:stCondLst>
                                            <p:cond delay="0"/>
                                          </p:stCondLst>
                                        </p:cTn>
                                        <p:tgtEl>
                                          <p:spTgt spid="168"/>
                                        </p:tgtEl>
                                        <p:attrNameLst>
                                          <p:attrName>style.visibility</p:attrName>
                                        </p:attrNameLst>
                                      </p:cBhvr>
                                      <p:to>
                                        <p:strVal val="visible"/>
                                      </p:to>
                                    </p:set>
                                    <p:anim calcmode="lin" valueType="num">
                                      <p:cBhvr additive="base">
                                        <p:cTn id="30" dur="500" fill="hold"/>
                                        <p:tgtEl>
                                          <p:spTgt spid="168"/>
                                        </p:tgtEl>
                                        <p:attrNameLst>
                                          <p:attrName>ppt_x</p:attrName>
                                        </p:attrNameLst>
                                      </p:cBhvr>
                                      <p:tavLst>
                                        <p:tav tm="0">
                                          <p:val>
                                            <p:strVal val="1+#ppt_w/2"/>
                                          </p:val>
                                        </p:tav>
                                        <p:tav tm="100000">
                                          <p:val>
                                            <p:strVal val="#ppt_x"/>
                                          </p:val>
                                        </p:tav>
                                      </p:tavLst>
                                    </p:anim>
                                    <p:anim calcmode="lin" valueType="num">
                                      <p:cBhvr additive="base">
                                        <p:cTn id="31" dur="500" fill="hold"/>
                                        <p:tgtEl>
                                          <p:spTgt spid="1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椭圆 185"/>
          <p:cNvSpPr/>
          <p:nvPr/>
        </p:nvSpPr>
        <p:spPr>
          <a:xfrm rot="247877">
            <a:off x="5138738" y="2833688"/>
            <a:ext cx="88900" cy="904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88" name="椭圆 187"/>
          <p:cNvSpPr/>
          <p:nvPr/>
        </p:nvSpPr>
        <p:spPr>
          <a:xfrm rot="10800000">
            <a:off x="5075238" y="5627688"/>
            <a:ext cx="371475" cy="3730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89" name="椭圆 188"/>
          <p:cNvSpPr/>
          <p:nvPr/>
        </p:nvSpPr>
        <p:spPr>
          <a:xfrm rot="10800000">
            <a:off x="5349875" y="3590925"/>
            <a:ext cx="192088" cy="1905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1" name="椭圆 190"/>
          <p:cNvSpPr/>
          <p:nvPr/>
        </p:nvSpPr>
        <p:spPr>
          <a:xfrm rot="10800000">
            <a:off x="4916488" y="3005138"/>
            <a:ext cx="485775" cy="4841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2" name="椭圆 191"/>
          <p:cNvSpPr/>
          <p:nvPr/>
        </p:nvSpPr>
        <p:spPr>
          <a:xfrm rot="10800000">
            <a:off x="5340350" y="2749550"/>
            <a:ext cx="304800" cy="3048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93" name="椭圆 192"/>
          <p:cNvSpPr/>
          <p:nvPr/>
        </p:nvSpPr>
        <p:spPr>
          <a:xfrm rot="10800000">
            <a:off x="6315075" y="1282700"/>
            <a:ext cx="400050" cy="4000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5" name="椭圆 194"/>
          <p:cNvSpPr/>
          <p:nvPr/>
        </p:nvSpPr>
        <p:spPr>
          <a:xfrm rot="10800000">
            <a:off x="6781800" y="4119563"/>
            <a:ext cx="404813" cy="40481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7" name="组合 16"/>
          <p:cNvGrpSpPr/>
          <p:nvPr/>
        </p:nvGrpSpPr>
        <p:grpSpPr bwMode="auto">
          <a:xfrm>
            <a:off x="5591175" y="2770188"/>
            <a:ext cx="1368425" cy="1477962"/>
            <a:chOff x="5591459" y="2770428"/>
            <a:chExt cx="1368690" cy="1477955"/>
          </a:xfrm>
        </p:grpSpPr>
        <p:grpSp>
          <p:nvGrpSpPr>
            <p:cNvPr id="7229" name="组合 11"/>
            <p:cNvGrpSpPr/>
            <p:nvPr/>
          </p:nvGrpSpPr>
          <p:grpSpPr bwMode="auto">
            <a:xfrm>
              <a:off x="5591459" y="2770428"/>
              <a:ext cx="1368690" cy="1368690"/>
              <a:chOff x="6096000" y="1504950"/>
              <a:chExt cx="1085850" cy="1085850"/>
            </a:xfrm>
          </p:grpSpPr>
          <p:sp>
            <p:nvSpPr>
              <p:cNvPr id="5" name="椭圆 4"/>
              <p:cNvSpPr/>
              <p:nvPr/>
            </p:nvSpPr>
            <p:spPr>
              <a:xfrm>
                <a:off x="6096000" y="1504950"/>
                <a:ext cx="1085850" cy="108563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latin typeface="Century Gothic" panose="020B0502020202020204" pitchFamily="34" charset="0"/>
                </a:endParaRPr>
              </a:p>
            </p:txBody>
          </p:sp>
          <p:sp>
            <p:nvSpPr>
              <p:cNvPr id="7232" name="文本框 7"/>
              <p:cNvSpPr txBox="1">
                <a:spLocks noChangeArrowheads="1"/>
              </p:cNvSpPr>
              <p:nvPr/>
            </p:nvSpPr>
            <p:spPr bwMode="auto">
              <a:xfrm>
                <a:off x="6190509" y="1586210"/>
                <a:ext cx="896834" cy="879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6600">
                    <a:solidFill>
                      <a:schemeClr val="bg1"/>
                    </a:solidFill>
                    <a:latin typeface="Century Gothic" panose="020B0502020202020204" pitchFamily="34" charset="0"/>
                  </a:rPr>
                  <a:t>02</a:t>
                </a:r>
                <a:endParaRPr lang="zh-CN" altLang="en-US" sz="6600">
                  <a:solidFill>
                    <a:schemeClr val="bg1"/>
                  </a:solidFill>
                  <a:latin typeface="Century Gothic" panose="020B0502020202020204" pitchFamily="34" charset="0"/>
                </a:endParaRPr>
              </a:p>
            </p:txBody>
          </p:sp>
        </p:grpSp>
        <p:pic>
          <p:nvPicPr>
            <p:cNvPr id="182" name="图片 181"/>
            <p:cNvPicPr>
              <a:picLocks noChangeAspect="1"/>
            </p:cNvPicPr>
            <p:nvPr/>
          </p:nvPicPr>
          <p:blipFill>
            <a:blip r:embed="rId1" cstate="print"/>
            <a:srcRect l="43447" t="18711" r="10242" b="14206"/>
            <a:stretch>
              <a:fillRect/>
            </a:stretch>
          </p:blipFill>
          <p:spPr>
            <a:xfrm rot="1293395">
              <a:off x="5652795" y="3032900"/>
              <a:ext cx="1215483" cy="1215483"/>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6" name="组合 15"/>
          <p:cNvGrpSpPr/>
          <p:nvPr/>
        </p:nvGrpSpPr>
        <p:grpSpPr bwMode="auto">
          <a:xfrm>
            <a:off x="5232400" y="1684338"/>
            <a:ext cx="1176338" cy="1085850"/>
            <a:chOff x="5231859" y="1684578"/>
            <a:chExt cx="1177200" cy="1085850"/>
          </a:xfrm>
        </p:grpSpPr>
        <p:grpSp>
          <p:nvGrpSpPr>
            <p:cNvPr id="7225" name="组合 10"/>
            <p:cNvGrpSpPr/>
            <p:nvPr/>
          </p:nvGrpSpPr>
          <p:grpSpPr bwMode="auto">
            <a:xfrm>
              <a:off x="5323209" y="1684578"/>
              <a:ext cx="1085850" cy="1085850"/>
              <a:chOff x="1276350" y="1504950"/>
              <a:chExt cx="1085850" cy="1085850"/>
            </a:xfrm>
          </p:grpSpPr>
          <p:sp>
            <p:nvSpPr>
              <p:cNvPr id="3" name="椭圆 2"/>
              <p:cNvSpPr/>
              <p:nvPr/>
            </p:nvSpPr>
            <p:spPr>
              <a:xfrm>
                <a:off x="1277143" y="1504950"/>
                <a:ext cx="1085057" cy="10858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7228" name="文本框 6"/>
              <p:cNvSpPr txBox="1">
                <a:spLocks noChangeArrowheads="1"/>
              </p:cNvSpPr>
              <p:nvPr/>
            </p:nvSpPr>
            <p:spPr bwMode="auto">
              <a:xfrm>
                <a:off x="1343825" y="1586210"/>
                <a:ext cx="950902"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01</a:t>
                </a:r>
                <a:endParaRPr lang="zh-CN" altLang="en-US" sz="5400">
                  <a:solidFill>
                    <a:schemeClr val="bg1"/>
                  </a:solidFill>
                  <a:latin typeface="Century Gothic" panose="020B0502020202020204" pitchFamily="34" charset="0"/>
                </a:endParaRPr>
              </a:p>
            </p:txBody>
          </p:sp>
        </p:grpSp>
        <p:pic>
          <p:nvPicPr>
            <p:cNvPr id="183" name="图片 182"/>
            <p:cNvPicPr>
              <a:picLocks noChangeAspect="1"/>
            </p:cNvPicPr>
            <p:nvPr/>
          </p:nvPicPr>
          <p:blipFill>
            <a:blip r:embed="rId1" cstate="print"/>
            <a:srcRect l="43447" t="18711" r="10242" b="14206"/>
            <a:stretch>
              <a:fillRect/>
            </a:stretch>
          </p:blipFill>
          <p:spPr>
            <a:xfrm rot="19343822">
              <a:off x="5231859" y="1742018"/>
              <a:ext cx="1019877" cy="1019877"/>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18" name="组合 17"/>
          <p:cNvGrpSpPr/>
          <p:nvPr/>
        </p:nvGrpSpPr>
        <p:grpSpPr bwMode="auto">
          <a:xfrm>
            <a:off x="4905375" y="3916363"/>
            <a:ext cx="1531938" cy="1531937"/>
            <a:chOff x="4905512" y="3916438"/>
            <a:chExt cx="1531210" cy="1531210"/>
          </a:xfrm>
        </p:grpSpPr>
        <p:grpSp>
          <p:nvGrpSpPr>
            <p:cNvPr id="7221" name="组合 13"/>
            <p:cNvGrpSpPr/>
            <p:nvPr/>
          </p:nvGrpSpPr>
          <p:grpSpPr bwMode="auto">
            <a:xfrm>
              <a:off x="4905512" y="3916438"/>
              <a:ext cx="1531210" cy="1531210"/>
              <a:chOff x="1276350" y="4991100"/>
              <a:chExt cx="1085850" cy="1085850"/>
            </a:xfrm>
          </p:grpSpPr>
          <p:sp>
            <p:nvSpPr>
              <p:cNvPr id="4" name="椭圆 3"/>
              <p:cNvSpPr/>
              <p:nvPr/>
            </p:nvSpPr>
            <p:spPr>
              <a:xfrm>
                <a:off x="1276350" y="4991100"/>
                <a:ext cx="1085850" cy="1085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latin typeface="Century Gothic" panose="020B0502020202020204" pitchFamily="34" charset="0"/>
                </a:endParaRPr>
              </a:p>
            </p:txBody>
          </p:sp>
          <p:sp>
            <p:nvSpPr>
              <p:cNvPr id="7224" name="文本框 8"/>
              <p:cNvSpPr txBox="1">
                <a:spLocks noChangeArrowheads="1"/>
              </p:cNvSpPr>
              <p:nvPr/>
            </p:nvSpPr>
            <p:spPr bwMode="auto">
              <a:xfrm>
                <a:off x="1454258" y="5175970"/>
                <a:ext cx="730029" cy="720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6000">
                    <a:solidFill>
                      <a:schemeClr val="bg1"/>
                    </a:solidFill>
                    <a:latin typeface="Century Gothic" panose="020B0502020202020204" pitchFamily="34" charset="0"/>
                  </a:rPr>
                  <a:t>03</a:t>
                </a:r>
                <a:endParaRPr lang="zh-CN" altLang="en-US" sz="6000">
                  <a:solidFill>
                    <a:schemeClr val="bg1"/>
                  </a:solidFill>
                  <a:latin typeface="Century Gothic" panose="020B0502020202020204" pitchFamily="34" charset="0"/>
                </a:endParaRPr>
              </a:p>
            </p:txBody>
          </p:sp>
        </p:grpSp>
        <p:pic>
          <p:nvPicPr>
            <p:cNvPr id="184" name="图片 183"/>
            <p:cNvPicPr>
              <a:picLocks noChangeAspect="1"/>
            </p:cNvPicPr>
            <p:nvPr/>
          </p:nvPicPr>
          <p:blipFill>
            <a:blip r:embed="rId1" cstate="print"/>
            <a:srcRect l="43447" t="18711" r="10242" b="14206"/>
            <a:stretch>
              <a:fillRect/>
            </a:stretch>
          </p:blipFill>
          <p:spPr>
            <a:xfrm rot="19161339">
              <a:off x="4923632" y="4154443"/>
              <a:ext cx="1152845" cy="115284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98" name="椭圆 197"/>
          <p:cNvSpPr/>
          <p:nvPr/>
        </p:nvSpPr>
        <p:spPr>
          <a:xfrm rot="10800000">
            <a:off x="6435725" y="4940300"/>
            <a:ext cx="233363" cy="233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20" name="组合 19"/>
          <p:cNvGrpSpPr/>
          <p:nvPr/>
        </p:nvGrpSpPr>
        <p:grpSpPr bwMode="auto">
          <a:xfrm>
            <a:off x="149225" y="2009146"/>
            <a:ext cx="11761788" cy="2914975"/>
            <a:chOff x="149471" y="2008697"/>
            <a:chExt cx="11761547" cy="2915669"/>
          </a:xfrm>
        </p:grpSpPr>
        <p:grpSp>
          <p:nvGrpSpPr>
            <p:cNvPr id="7197" name="组合 213"/>
            <p:cNvGrpSpPr/>
            <p:nvPr/>
          </p:nvGrpSpPr>
          <p:grpSpPr bwMode="auto">
            <a:xfrm>
              <a:off x="411404" y="2008697"/>
              <a:ext cx="4767164" cy="460485"/>
              <a:chOff x="411404" y="2008697"/>
              <a:chExt cx="4767164" cy="460485"/>
            </a:xfrm>
          </p:grpSpPr>
          <p:cxnSp>
            <p:nvCxnSpPr>
              <p:cNvPr id="209" name="直接连接符 208"/>
              <p:cNvCxnSpPr/>
              <p:nvPr/>
            </p:nvCxnSpPr>
            <p:spPr>
              <a:xfrm>
                <a:off x="411404" y="2451715"/>
                <a:ext cx="4767164"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1" name="文本框 210"/>
              <p:cNvSpPr txBox="1"/>
              <p:nvPr/>
            </p:nvSpPr>
            <p:spPr>
              <a:xfrm>
                <a:off x="2229054" y="2008697"/>
                <a:ext cx="2908240" cy="460485"/>
              </a:xfrm>
              <a:prstGeom prst="rect">
                <a:avLst/>
              </a:prstGeom>
              <a:noFill/>
            </p:spPr>
            <p:txBody>
              <a:bodyPr>
                <a:spAutoFit/>
              </a:bodyPr>
              <a:lstStyle/>
              <a:p>
                <a:pPr algn="r" eaLnBrk="1" fontAlgn="auto" hangingPunct="1">
                  <a:spcBef>
                    <a:spcPts val="0"/>
                  </a:spcBef>
                  <a:spcAft>
                    <a:spcPts val="0"/>
                  </a:spcAft>
                  <a:defRPr/>
                </a:pPr>
                <a:r>
                  <a:rPr lang="en-US" altLang="zh-CN" sz="2400" dirty="0">
                    <a:solidFill>
                      <a:schemeClr val="tx1">
                        <a:lumMod val="75000"/>
                        <a:lumOff val="25000"/>
                      </a:schemeClr>
                    </a:solidFill>
                    <a:latin typeface="微软雅黑" panose="020B0503020204020204" pitchFamily="34" charset="-122"/>
                    <a:ea typeface="微软雅黑" panose="020B0503020204020204" pitchFamily="34" charset="-122"/>
                  </a:rPr>
                  <a:t>E</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xcel软件的应用</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198" name="组合 214"/>
            <p:cNvGrpSpPr/>
            <p:nvPr/>
          </p:nvGrpSpPr>
          <p:grpSpPr bwMode="auto">
            <a:xfrm>
              <a:off x="149471" y="4455530"/>
              <a:ext cx="4767165" cy="468836"/>
              <a:chOff x="410332" y="2317217"/>
              <a:chExt cx="4767165" cy="468836"/>
            </a:xfrm>
          </p:grpSpPr>
          <p:cxnSp>
            <p:nvCxnSpPr>
              <p:cNvPr id="216" name="直接连接符 215"/>
              <p:cNvCxnSpPr/>
              <p:nvPr/>
            </p:nvCxnSpPr>
            <p:spPr>
              <a:xfrm>
                <a:off x="410332" y="2786053"/>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10" name="文本框 216"/>
              <p:cNvSpPr txBox="1">
                <a:spLocks noChangeArrowheads="1"/>
              </p:cNvSpPr>
              <p:nvPr/>
            </p:nvSpPr>
            <p:spPr bwMode="auto">
              <a:xfrm>
                <a:off x="1483460" y="2317217"/>
                <a:ext cx="3653715" cy="460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CRM会员管理工具的应用</a:t>
                </a:r>
                <a:endParaRPr lang="zh-CN" altLang="en-US" sz="2400">
                  <a:solidFill>
                    <a:srgbClr val="404040"/>
                  </a:solidFill>
                  <a:latin typeface="微软雅黑" panose="020B0503020204020204" pitchFamily="34" charset="-122"/>
                  <a:ea typeface="微软雅黑" panose="020B0503020204020204" pitchFamily="34" charset="-122"/>
                </a:endParaRPr>
              </a:p>
            </p:txBody>
          </p:sp>
        </p:grpSp>
        <p:grpSp>
          <p:nvGrpSpPr>
            <p:cNvPr id="7199" name="组合 219"/>
            <p:cNvGrpSpPr/>
            <p:nvPr/>
          </p:nvGrpSpPr>
          <p:grpSpPr bwMode="auto">
            <a:xfrm>
              <a:off x="7010337" y="3222372"/>
              <a:ext cx="4900681" cy="475255"/>
              <a:chOff x="277330" y="1958857"/>
              <a:chExt cx="4900681" cy="475255"/>
            </a:xfrm>
          </p:grpSpPr>
          <p:cxnSp>
            <p:nvCxnSpPr>
              <p:cNvPr id="221" name="直接连接符 220"/>
              <p:cNvCxnSpPr/>
              <p:nvPr/>
            </p:nvCxnSpPr>
            <p:spPr>
              <a:xfrm>
                <a:off x="410846" y="2434112"/>
                <a:ext cx="4767165"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7206" name="文本框 221"/>
              <p:cNvSpPr txBox="1">
                <a:spLocks noChangeArrowheads="1"/>
              </p:cNvSpPr>
              <p:nvPr/>
            </p:nvSpPr>
            <p:spPr bwMode="auto">
              <a:xfrm>
                <a:off x="277330" y="1958857"/>
                <a:ext cx="3242879" cy="460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数据图表工具的应用</a:t>
                </a:r>
                <a:endParaRPr lang="zh-CN" altLang="en-US" sz="2400">
                  <a:solidFill>
                    <a:srgbClr val="404040"/>
                  </a:solidFill>
                  <a:latin typeface="微软雅黑" panose="020B0503020204020204" pitchFamily="34" charset="-122"/>
                  <a:ea typeface="微软雅黑" panose="020B0503020204020204" pitchFamily="34" charset="-122"/>
                </a:endParaRPr>
              </a:p>
            </p:txBody>
          </p:sp>
        </p:grpSp>
      </p:grpSp>
      <p:sp>
        <p:nvSpPr>
          <p:cNvPr id="230" name="椭圆 229"/>
          <p:cNvSpPr/>
          <p:nvPr/>
        </p:nvSpPr>
        <p:spPr>
          <a:xfrm rot="10800000">
            <a:off x="6854825" y="2268538"/>
            <a:ext cx="242888" cy="242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1" name="椭圆 230"/>
          <p:cNvSpPr/>
          <p:nvPr/>
        </p:nvSpPr>
        <p:spPr>
          <a:xfrm rot="10800000">
            <a:off x="6507163" y="1958975"/>
            <a:ext cx="188912" cy="188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2" name="椭圆 231"/>
          <p:cNvSpPr/>
          <p:nvPr/>
        </p:nvSpPr>
        <p:spPr>
          <a:xfrm rot="10800000">
            <a:off x="6538913" y="2301875"/>
            <a:ext cx="152400" cy="152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233" name="椭圆 232"/>
          <p:cNvSpPr/>
          <p:nvPr/>
        </p:nvSpPr>
        <p:spPr>
          <a:xfrm rot="10800000">
            <a:off x="7067550" y="4816475"/>
            <a:ext cx="152400" cy="1539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15" name="组合 14"/>
          <p:cNvGrpSpPr/>
          <p:nvPr/>
        </p:nvGrpSpPr>
        <p:grpSpPr bwMode="auto">
          <a:xfrm>
            <a:off x="4905375" y="-1123950"/>
            <a:ext cx="2343150" cy="2343150"/>
            <a:chOff x="4905189" y="-1123733"/>
            <a:chExt cx="2342574" cy="2342574"/>
          </a:xfrm>
        </p:grpSpPr>
        <p:sp>
          <p:nvSpPr>
            <p:cNvPr id="202" name="任意多边形 201"/>
            <p:cNvSpPr/>
            <p:nvPr/>
          </p:nvSpPr>
          <p:spPr>
            <a:xfrm rot="13500000" flipH="1">
              <a:off x="4905189" y="-1123733"/>
              <a:ext cx="2342574" cy="2342574"/>
            </a:xfrm>
            <a:custGeom>
              <a:avLst/>
              <a:gdLst>
                <a:gd name="connsiteX0" fmla="*/ 0 w 2342574"/>
                <a:gd name="connsiteY0" fmla="*/ 116757 h 2342574"/>
                <a:gd name="connsiteX1" fmla="*/ 2225818 w 2342574"/>
                <a:gd name="connsiteY1" fmla="*/ 2342574 h 2342574"/>
                <a:gd name="connsiteX2" fmla="*/ 2307225 w 2342574"/>
                <a:gd name="connsiteY2" fmla="*/ 2080322 h 2342574"/>
                <a:gd name="connsiteX3" fmla="*/ 2342574 w 2342574"/>
                <a:gd name="connsiteY3" fmla="*/ 1729671 h 2342574"/>
                <a:gd name="connsiteX4" fmla="*/ 2206215 w 2342574"/>
                <a:gd name="connsiteY4" fmla="*/ 180329 h 2342574"/>
                <a:gd name="connsiteX5" fmla="*/ 2233153 w 2342574"/>
                <a:gd name="connsiteY5" fmla="*/ 119650 h 2342574"/>
                <a:gd name="connsiteX6" fmla="*/ 2259713 w 2342574"/>
                <a:gd name="connsiteY6" fmla="*/ 93089 h 2342574"/>
                <a:gd name="connsiteX7" fmla="*/ 2241319 w 2342574"/>
                <a:gd name="connsiteY7" fmla="*/ 101255 h 2342574"/>
                <a:gd name="connsiteX8" fmla="*/ 2249485 w 2342574"/>
                <a:gd name="connsiteY8" fmla="*/ 82861 h 2342574"/>
                <a:gd name="connsiteX9" fmla="*/ 2222925 w 2342574"/>
                <a:gd name="connsiteY9" fmla="*/ 109421 h 2342574"/>
                <a:gd name="connsiteX10" fmla="*/ 2162245 w 2342574"/>
                <a:gd name="connsiteY10" fmla="*/ 136359 h 2342574"/>
                <a:gd name="connsiteX11" fmla="*/ 612904 w 2342574"/>
                <a:gd name="connsiteY11" fmla="*/ 0 h 2342574"/>
                <a:gd name="connsiteX12" fmla="*/ 262254 w 2342574"/>
                <a:gd name="connsiteY12" fmla="*/ 35349 h 234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42574" h="2342574">
                  <a:moveTo>
                    <a:pt x="0" y="116757"/>
                  </a:moveTo>
                  <a:lnTo>
                    <a:pt x="2225818" y="2342574"/>
                  </a:lnTo>
                  <a:lnTo>
                    <a:pt x="2307225" y="2080322"/>
                  </a:lnTo>
                  <a:cubicBezTo>
                    <a:pt x="2330403" y="1967058"/>
                    <a:pt x="2342574" y="1849786"/>
                    <a:pt x="2342574" y="1729671"/>
                  </a:cubicBezTo>
                  <a:cubicBezTo>
                    <a:pt x="2342574" y="1185952"/>
                    <a:pt x="2024401" y="669505"/>
                    <a:pt x="2206215" y="180329"/>
                  </a:cubicBezTo>
                  <a:lnTo>
                    <a:pt x="2233153" y="119650"/>
                  </a:lnTo>
                  <a:lnTo>
                    <a:pt x="2259713" y="93089"/>
                  </a:lnTo>
                  <a:lnTo>
                    <a:pt x="2241319" y="101255"/>
                  </a:lnTo>
                  <a:lnTo>
                    <a:pt x="2249485" y="82861"/>
                  </a:lnTo>
                  <a:lnTo>
                    <a:pt x="2222925" y="109421"/>
                  </a:lnTo>
                  <a:lnTo>
                    <a:pt x="2162245" y="136359"/>
                  </a:lnTo>
                  <a:cubicBezTo>
                    <a:pt x="1673070" y="318173"/>
                    <a:pt x="1156623" y="0"/>
                    <a:pt x="612904" y="0"/>
                  </a:cubicBezTo>
                  <a:cubicBezTo>
                    <a:pt x="492789" y="0"/>
                    <a:pt x="375517" y="12172"/>
                    <a:pt x="262254" y="35349"/>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7192" name="组合 206"/>
            <p:cNvGrpSpPr/>
            <p:nvPr/>
          </p:nvGrpSpPr>
          <p:grpSpPr bwMode="auto">
            <a:xfrm>
              <a:off x="5482116" y="-75988"/>
              <a:ext cx="1188720" cy="1037377"/>
              <a:chOff x="5437105" y="14100"/>
              <a:chExt cx="1188720" cy="1037377"/>
            </a:xfrm>
          </p:grpSpPr>
          <p:sp>
            <p:nvSpPr>
              <p:cNvPr id="7194" name="文本框 202"/>
              <p:cNvSpPr txBox="1">
                <a:spLocks noChangeArrowheads="1"/>
              </p:cNvSpPr>
              <p:nvPr/>
            </p:nvSpPr>
            <p:spPr bwMode="auto">
              <a:xfrm>
                <a:off x="5939099" y="14100"/>
                <a:ext cx="184731"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endParaRPr lang="zh-CN" altLang="en-US" sz="4400">
                  <a:solidFill>
                    <a:schemeClr val="bg1"/>
                  </a:solidFill>
                  <a:latin typeface="方正清刻本悦宋简体" pitchFamily="2" charset="-122"/>
                  <a:ea typeface="方正清刻本悦宋简体" pitchFamily="2" charset="-122"/>
                </a:endParaRPr>
              </a:p>
            </p:txBody>
          </p:sp>
          <p:cxnSp>
            <p:nvCxnSpPr>
              <p:cNvPr id="205" name="直接连接符 204"/>
              <p:cNvCxnSpPr/>
              <p:nvPr/>
            </p:nvCxnSpPr>
            <p:spPr>
              <a:xfrm>
                <a:off x="5437886" y="723286"/>
                <a:ext cx="1187158" cy="0"/>
              </a:xfrm>
              <a:prstGeom prst="line">
                <a:avLst/>
              </a:prstGeom>
              <a:ln>
                <a:solidFill>
                  <a:schemeClr val="bg1">
                    <a:alpha val="54000"/>
                  </a:schemeClr>
                </a:solidFill>
              </a:ln>
            </p:spPr>
            <p:style>
              <a:lnRef idx="1">
                <a:schemeClr val="accent1"/>
              </a:lnRef>
              <a:fillRef idx="0">
                <a:schemeClr val="accent1"/>
              </a:fillRef>
              <a:effectRef idx="0">
                <a:schemeClr val="accent1"/>
              </a:effectRef>
              <a:fontRef idx="minor">
                <a:schemeClr val="tx1"/>
              </a:fontRef>
            </p:style>
          </p:cxnSp>
          <p:sp>
            <p:nvSpPr>
              <p:cNvPr id="7196" name="文本框 205"/>
              <p:cNvSpPr txBox="1">
                <a:spLocks noChangeArrowheads="1"/>
              </p:cNvSpPr>
              <p:nvPr/>
            </p:nvSpPr>
            <p:spPr bwMode="auto">
              <a:xfrm>
                <a:off x="5473780" y="743700"/>
                <a:ext cx="11153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400">
                    <a:solidFill>
                      <a:schemeClr val="bg1"/>
                    </a:solidFill>
                  </a:rPr>
                  <a:t>CONTENTS</a:t>
                </a:r>
                <a:endParaRPr lang="zh-CN" altLang="en-US" sz="1400">
                  <a:solidFill>
                    <a:schemeClr val="bg1"/>
                  </a:solidFill>
                </a:endParaRPr>
              </a:p>
            </p:txBody>
          </p:sp>
        </p:grpSp>
        <p:pic>
          <p:nvPicPr>
            <p:cNvPr id="7193"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99810" y="-192446"/>
              <a:ext cx="1792379" cy="117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椭圆 1"/>
          <p:cNvSpPr/>
          <p:nvPr/>
        </p:nvSpPr>
        <p:spPr>
          <a:xfrm rot="10800000">
            <a:off x="5454650" y="6227763"/>
            <a:ext cx="190500" cy="1920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8" name="椭圆 7"/>
          <p:cNvSpPr/>
          <p:nvPr/>
        </p:nvSpPr>
        <p:spPr>
          <a:xfrm rot="247877" flipH="1">
            <a:off x="6086475" y="6538913"/>
            <a:ext cx="96838" cy="968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grpSp>
        <p:nvGrpSpPr>
          <p:cNvPr id="9" name="组合 8"/>
          <p:cNvGrpSpPr/>
          <p:nvPr/>
        </p:nvGrpSpPr>
        <p:grpSpPr bwMode="auto">
          <a:xfrm>
            <a:off x="5741988" y="5356225"/>
            <a:ext cx="1436687" cy="1150938"/>
            <a:chOff x="5741798" y="5356201"/>
            <a:chExt cx="1437191" cy="1150765"/>
          </a:xfrm>
        </p:grpSpPr>
        <p:grpSp>
          <p:nvGrpSpPr>
            <p:cNvPr id="10" name="组合 12"/>
            <p:cNvGrpSpPr/>
            <p:nvPr/>
          </p:nvGrpSpPr>
          <p:grpSpPr bwMode="auto">
            <a:xfrm>
              <a:off x="5741798" y="5366388"/>
              <a:ext cx="1085850" cy="1085850"/>
              <a:chOff x="6099500" y="4991100"/>
              <a:chExt cx="1085850" cy="1085850"/>
            </a:xfrm>
          </p:grpSpPr>
          <p:sp>
            <p:nvSpPr>
              <p:cNvPr id="11" name="椭圆 10"/>
              <p:cNvSpPr/>
              <p:nvPr/>
            </p:nvSpPr>
            <p:spPr>
              <a:xfrm>
                <a:off x="6099500" y="4990436"/>
                <a:ext cx="1086231" cy="10872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Century Gothic" panose="020B0502020202020204" pitchFamily="34" charset="0"/>
                </a:endParaRPr>
              </a:p>
            </p:txBody>
          </p:sp>
          <p:sp>
            <p:nvSpPr>
              <p:cNvPr id="12" name="文本框 9"/>
              <p:cNvSpPr txBox="1">
                <a:spLocks noChangeArrowheads="1"/>
              </p:cNvSpPr>
              <p:nvPr/>
            </p:nvSpPr>
            <p:spPr bwMode="auto">
              <a:xfrm>
                <a:off x="6156555" y="5072360"/>
                <a:ext cx="97174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5400">
                    <a:solidFill>
                      <a:schemeClr val="bg1"/>
                    </a:solidFill>
                    <a:latin typeface="Century Gothic" panose="020B0502020202020204" pitchFamily="34" charset="0"/>
                  </a:rPr>
                  <a:t>04</a:t>
                </a:r>
                <a:endParaRPr lang="zh-CN" altLang="en-US" sz="5400">
                  <a:solidFill>
                    <a:schemeClr val="bg1"/>
                  </a:solidFill>
                  <a:latin typeface="Century Gothic" panose="020B0502020202020204" pitchFamily="34" charset="0"/>
                </a:endParaRPr>
              </a:p>
            </p:txBody>
          </p:sp>
        </p:grpSp>
        <p:pic>
          <p:nvPicPr>
            <p:cNvPr id="13" name="图片 12"/>
            <p:cNvPicPr>
              <a:picLocks noChangeAspect="1"/>
            </p:cNvPicPr>
            <p:nvPr/>
          </p:nvPicPr>
          <p:blipFill>
            <a:blip r:embed="rId1" cstate="print"/>
            <a:srcRect l="43447" t="18711" r="10242" b="14206"/>
            <a:stretch>
              <a:fillRect/>
            </a:stretch>
          </p:blipFill>
          <p:spPr>
            <a:xfrm rot="1714423">
              <a:off x="6028224" y="5356201"/>
              <a:ext cx="1150765" cy="1150765"/>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grpSp>
        <p:nvGrpSpPr>
          <p:cNvPr id="22" name="组合 21"/>
          <p:cNvGrpSpPr/>
          <p:nvPr/>
        </p:nvGrpSpPr>
        <p:grpSpPr>
          <a:xfrm>
            <a:off x="6847205" y="5694680"/>
            <a:ext cx="4900295" cy="461644"/>
            <a:chOff x="10783" y="8728"/>
            <a:chExt cx="7717" cy="727"/>
          </a:xfrm>
        </p:grpSpPr>
        <p:sp>
          <p:nvSpPr>
            <p:cNvPr id="14" name="文本框 226"/>
            <p:cNvSpPr txBox="1">
              <a:spLocks noChangeArrowheads="1"/>
            </p:cNvSpPr>
            <p:nvPr/>
          </p:nvSpPr>
          <p:spPr bwMode="auto">
            <a:xfrm>
              <a:off x="10783" y="8728"/>
              <a:ext cx="457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r>
                <a:rPr lang="zh-CN" altLang="en-US" sz="2400">
                  <a:solidFill>
                    <a:srgbClr val="404040"/>
                  </a:solidFill>
                  <a:latin typeface="微软雅黑" panose="020B0503020204020204" pitchFamily="34" charset="-122"/>
                  <a:ea typeface="微软雅黑" panose="020B0503020204020204" pitchFamily="34" charset="-122"/>
                </a:rPr>
                <a:t>网站访问数据</a:t>
              </a:r>
              <a:endParaRPr lang="zh-CN" altLang="en-US" sz="2400">
                <a:solidFill>
                  <a:srgbClr val="404040"/>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10992" y="9455"/>
              <a:ext cx="750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86"/>
                                        </p:tgtEl>
                                        <p:attrNameLst>
                                          <p:attrName>style.visibility</p:attrName>
                                        </p:attrNameLst>
                                      </p:cBhvr>
                                      <p:to>
                                        <p:strVal val="visible"/>
                                      </p:to>
                                    </p:set>
                                    <p:anim calcmode="lin" valueType="num">
                                      <p:cBhvr>
                                        <p:cTn id="11" dur="500" fill="hold"/>
                                        <p:tgtEl>
                                          <p:spTgt spid="186"/>
                                        </p:tgtEl>
                                        <p:attrNameLst>
                                          <p:attrName>ppt_w</p:attrName>
                                        </p:attrNameLst>
                                      </p:cBhvr>
                                      <p:tavLst>
                                        <p:tav tm="0">
                                          <p:val>
                                            <p:fltVal val="0"/>
                                          </p:val>
                                        </p:tav>
                                        <p:tav tm="100000">
                                          <p:val>
                                            <p:strVal val="#ppt_w"/>
                                          </p:val>
                                        </p:tav>
                                      </p:tavLst>
                                    </p:anim>
                                    <p:anim calcmode="lin" valueType="num">
                                      <p:cBhvr>
                                        <p:cTn id="12" dur="500" fill="hold"/>
                                        <p:tgtEl>
                                          <p:spTgt spid="18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88"/>
                                        </p:tgtEl>
                                        <p:attrNameLst>
                                          <p:attrName>style.visibility</p:attrName>
                                        </p:attrNameLst>
                                      </p:cBhvr>
                                      <p:to>
                                        <p:strVal val="visible"/>
                                      </p:to>
                                    </p:set>
                                    <p:anim calcmode="lin" valueType="num">
                                      <p:cBhvr>
                                        <p:cTn id="15" dur="500" fill="hold"/>
                                        <p:tgtEl>
                                          <p:spTgt spid="188"/>
                                        </p:tgtEl>
                                        <p:attrNameLst>
                                          <p:attrName>ppt_w</p:attrName>
                                        </p:attrNameLst>
                                      </p:cBhvr>
                                      <p:tavLst>
                                        <p:tav tm="0">
                                          <p:val>
                                            <p:fltVal val="0"/>
                                          </p:val>
                                        </p:tav>
                                        <p:tav tm="100000">
                                          <p:val>
                                            <p:strVal val="#ppt_w"/>
                                          </p:val>
                                        </p:tav>
                                      </p:tavLst>
                                    </p:anim>
                                    <p:anim calcmode="lin" valueType="num">
                                      <p:cBhvr>
                                        <p:cTn id="16" dur="500" fill="hold"/>
                                        <p:tgtEl>
                                          <p:spTgt spid="188"/>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89"/>
                                        </p:tgtEl>
                                        <p:attrNameLst>
                                          <p:attrName>style.visibility</p:attrName>
                                        </p:attrNameLst>
                                      </p:cBhvr>
                                      <p:to>
                                        <p:strVal val="visible"/>
                                      </p:to>
                                    </p:set>
                                    <p:anim calcmode="lin" valueType="num">
                                      <p:cBhvr>
                                        <p:cTn id="19" dur="500" fill="hold"/>
                                        <p:tgtEl>
                                          <p:spTgt spid="189"/>
                                        </p:tgtEl>
                                        <p:attrNameLst>
                                          <p:attrName>ppt_w</p:attrName>
                                        </p:attrNameLst>
                                      </p:cBhvr>
                                      <p:tavLst>
                                        <p:tav tm="0">
                                          <p:val>
                                            <p:fltVal val="0"/>
                                          </p:val>
                                        </p:tav>
                                        <p:tav tm="100000">
                                          <p:val>
                                            <p:strVal val="#ppt_w"/>
                                          </p:val>
                                        </p:tav>
                                      </p:tavLst>
                                    </p:anim>
                                    <p:anim calcmode="lin" valueType="num">
                                      <p:cBhvr>
                                        <p:cTn id="20" dur="500" fill="hold"/>
                                        <p:tgtEl>
                                          <p:spTgt spid="189"/>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191"/>
                                        </p:tgtEl>
                                        <p:attrNameLst>
                                          <p:attrName>style.visibility</p:attrName>
                                        </p:attrNameLst>
                                      </p:cBhvr>
                                      <p:to>
                                        <p:strVal val="visible"/>
                                      </p:to>
                                    </p:set>
                                    <p:anim calcmode="lin" valueType="num">
                                      <p:cBhvr>
                                        <p:cTn id="23" dur="500" fill="hold"/>
                                        <p:tgtEl>
                                          <p:spTgt spid="191"/>
                                        </p:tgtEl>
                                        <p:attrNameLst>
                                          <p:attrName>ppt_w</p:attrName>
                                        </p:attrNameLst>
                                      </p:cBhvr>
                                      <p:tavLst>
                                        <p:tav tm="0">
                                          <p:val>
                                            <p:fltVal val="0"/>
                                          </p:val>
                                        </p:tav>
                                        <p:tav tm="100000">
                                          <p:val>
                                            <p:strVal val="#ppt_w"/>
                                          </p:val>
                                        </p:tav>
                                      </p:tavLst>
                                    </p:anim>
                                    <p:anim calcmode="lin" valueType="num">
                                      <p:cBhvr>
                                        <p:cTn id="24" dur="500" fill="hold"/>
                                        <p:tgtEl>
                                          <p:spTgt spid="191"/>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92"/>
                                        </p:tgtEl>
                                        <p:attrNameLst>
                                          <p:attrName>style.visibility</p:attrName>
                                        </p:attrNameLst>
                                      </p:cBhvr>
                                      <p:to>
                                        <p:strVal val="visible"/>
                                      </p:to>
                                    </p:set>
                                    <p:anim calcmode="lin" valueType="num">
                                      <p:cBhvr>
                                        <p:cTn id="27" dur="500" fill="hold"/>
                                        <p:tgtEl>
                                          <p:spTgt spid="192"/>
                                        </p:tgtEl>
                                        <p:attrNameLst>
                                          <p:attrName>ppt_w</p:attrName>
                                        </p:attrNameLst>
                                      </p:cBhvr>
                                      <p:tavLst>
                                        <p:tav tm="0">
                                          <p:val>
                                            <p:fltVal val="0"/>
                                          </p:val>
                                        </p:tav>
                                        <p:tav tm="100000">
                                          <p:val>
                                            <p:strVal val="#ppt_w"/>
                                          </p:val>
                                        </p:tav>
                                      </p:tavLst>
                                    </p:anim>
                                    <p:anim calcmode="lin" valueType="num">
                                      <p:cBhvr>
                                        <p:cTn id="28" dur="500" fill="hold"/>
                                        <p:tgtEl>
                                          <p:spTgt spid="192"/>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93"/>
                                        </p:tgtEl>
                                        <p:attrNameLst>
                                          <p:attrName>style.visibility</p:attrName>
                                        </p:attrNameLst>
                                      </p:cBhvr>
                                      <p:to>
                                        <p:strVal val="visible"/>
                                      </p:to>
                                    </p:set>
                                    <p:anim calcmode="lin" valueType="num">
                                      <p:cBhvr>
                                        <p:cTn id="31" dur="500" fill="hold"/>
                                        <p:tgtEl>
                                          <p:spTgt spid="193"/>
                                        </p:tgtEl>
                                        <p:attrNameLst>
                                          <p:attrName>ppt_w</p:attrName>
                                        </p:attrNameLst>
                                      </p:cBhvr>
                                      <p:tavLst>
                                        <p:tav tm="0">
                                          <p:val>
                                            <p:fltVal val="0"/>
                                          </p:val>
                                        </p:tav>
                                        <p:tav tm="100000">
                                          <p:val>
                                            <p:strVal val="#ppt_w"/>
                                          </p:val>
                                        </p:tav>
                                      </p:tavLst>
                                    </p:anim>
                                    <p:anim calcmode="lin" valueType="num">
                                      <p:cBhvr>
                                        <p:cTn id="32" dur="500" fill="hold"/>
                                        <p:tgtEl>
                                          <p:spTgt spid="193"/>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200"/>
                                  </p:stCondLst>
                                  <p:childTnLst>
                                    <p:set>
                                      <p:cBhvr>
                                        <p:cTn id="34" dur="1" fill="hold">
                                          <p:stCondLst>
                                            <p:cond delay="0"/>
                                          </p:stCondLst>
                                        </p:cTn>
                                        <p:tgtEl>
                                          <p:spTgt spid="195"/>
                                        </p:tgtEl>
                                        <p:attrNameLst>
                                          <p:attrName>style.visibility</p:attrName>
                                        </p:attrNameLst>
                                      </p:cBhvr>
                                      <p:to>
                                        <p:strVal val="visible"/>
                                      </p:to>
                                    </p:set>
                                    <p:anim calcmode="lin" valueType="num">
                                      <p:cBhvr>
                                        <p:cTn id="35" dur="500" fill="hold"/>
                                        <p:tgtEl>
                                          <p:spTgt spid="195"/>
                                        </p:tgtEl>
                                        <p:attrNameLst>
                                          <p:attrName>ppt_w</p:attrName>
                                        </p:attrNameLst>
                                      </p:cBhvr>
                                      <p:tavLst>
                                        <p:tav tm="0">
                                          <p:val>
                                            <p:fltVal val="0"/>
                                          </p:val>
                                        </p:tav>
                                        <p:tav tm="100000">
                                          <p:val>
                                            <p:strVal val="#ppt_w"/>
                                          </p:val>
                                        </p:tav>
                                      </p:tavLst>
                                    </p:anim>
                                    <p:anim calcmode="lin" valueType="num">
                                      <p:cBhvr>
                                        <p:cTn id="36" dur="500" fill="hold"/>
                                        <p:tgtEl>
                                          <p:spTgt spid="195"/>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20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0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198"/>
                                        </p:tgtEl>
                                        <p:attrNameLst>
                                          <p:attrName>style.visibility</p:attrName>
                                        </p:attrNameLst>
                                      </p:cBhvr>
                                      <p:to>
                                        <p:strVal val="visible"/>
                                      </p:to>
                                    </p:set>
                                    <p:anim calcmode="lin" valueType="num">
                                      <p:cBhvr>
                                        <p:cTn id="51" dur="500" fill="hold"/>
                                        <p:tgtEl>
                                          <p:spTgt spid="198"/>
                                        </p:tgtEl>
                                        <p:attrNameLst>
                                          <p:attrName>ppt_w</p:attrName>
                                        </p:attrNameLst>
                                      </p:cBhvr>
                                      <p:tavLst>
                                        <p:tav tm="0">
                                          <p:val>
                                            <p:fltVal val="0"/>
                                          </p:val>
                                        </p:tav>
                                        <p:tav tm="100000">
                                          <p:val>
                                            <p:strVal val="#ppt_w"/>
                                          </p:val>
                                        </p:tav>
                                      </p:tavLst>
                                    </p:anim>
                                    <p:anim calcmode="lin" valueType="num">
                                      <p:cBhvr>
                                        <p:cTn id="52" dur="500" fill="hold"/>
                                        <p:tgtEl>
                                          <p:spTgt spid="198"/>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230"/>
                                        </p:tgtEl>
                                        <p:attrNameLst>
                                          <p:attrName>style.visibility</p:attrName>
                                        </p:attrNameLst>
                                      </p:cBhvr>
                                      <p:to>
                                        <p:strVal val="visible"/>
                                      </p:to>
                                    </p:set>
                                    <p:anim calcmode="lin" valueType="num">
                                      <p:cBhvr>
                                        <p:cTn id="55" dur="500" fill="hold"/>
                                        <p:tgtEl>
                                          <p:spTgt spid="230"/>
                                        </p:tgtEl>
                                        <p:attrNameLst>
                                          <p:attrName>ppt_w</p:attrName>
                                        </p:attrNameLst>
                                      </p:cBhvr>
                                      <p:tavLst>
                                        <p:tav tm="0">
                                          <p:val>
                                            <p:fltVal val="0"/>
                                          </p:val>
                                        </p:tav>
                                        <p:tav tm="100000">
                                          <p:val>
                                            <p:strVal val="#ppt_w"/>
                                          </p:val>
                                        </p:tav>
                                      </p:tavLst>
                                    </p:anim>
                                    <p:anim calcmode="lin" valueType="num">
                                      <p:cBhvr>
                                        <p:cTn id="56" dur="500" fill="hold"/>
                                        <p:tgtEl>
                                          <p:spTgt spid="230"/>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231"/>
                                        </p:tgtEl>
                                        <p:attrNameLst>
                                          <p:attrName>style.visibility</p:attrName>
                                        </p:attrNameLst>
                                      </p:cBhvr>
                                      <p:to>
                                        <p:strVal val="visible"/>
                                      </p:to>
                                    </p:set>
                                    <p:anim calcmode="lin" valueType="num">
                                      <p:cBhvr>
                                        <p:cTn id="59" dur="500" fill="hold"/>
                                        <p:tgtEl>
                                          <p:spTgt spid="231"/>
                                        </p:tgtEl>
                                        <p:attrNameLst>
                                          <p:attrName>ppt_w</p:attrName>
                                        </p:attrNameLst>
                                      </p:cBhvr>
                                      <p:tavLst>
                                        <p:tav tm="0">
                                          <p:val>
                                            <p:fltVal val="0"/>
                                          </p:val>
                                        </p:tav>
                                        <p:tav tm="100000">
                                          <p:val>
                                            <p:strVal val="#ppt_w"/>
                                          </p:val>
                                        </p:tav>
                                      </p:tavLst>
                                    </p:anim>
                                    <p:anim calcmode="lin" valueType="num">
                                      <p:cBhvr>
                                        <p:cTn id="60" dur="500" fill="hold"/>
                                        <p:tgtEl>
                                          <p:spTgt spid="231"/>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232"/>
                                        </p:tgtEl>
                                        <p:attrNameLst>
                                          <p:attrName>style.visibility</p:attrName>
                                        </p:attrNameLst>
                                      </p:cBhvr>
                                      <p:to>
                                        <p:strVal val="visible"/>
                                      </p:to>
                                    </p:set>
                                    <p:anim calcmode="lin" valueType="num">
                                      <p:cBhvr>
                                        <p:cTn id="63" dur="500" fill="hold"/>
                                        <p:tgtEl>
                                          <p:spTgt spid="232"/>
                                        </p:tgtEl>
                                        <p:attrNameLst>
                                          <p:attrName>ppt_w</p:attrName>
                                        </p:attrNameLst>
                                      </p:cBhvr>
                                      <p:tavLst>
                                        <p:tav tm="0">
                                          <p:val>
                                            <p:fltVal val="0"/>
                                          </p:val>
                                        </p:tav>
                                        <p:tav tm="100000">
                                          <p:val>
                                            <p:strVal val="#ppt_w"/>
                                          </p:val>
                                        </p:tav>
                                      </p:tavLst>
                                    </p:anim>
                                    <p:anim calcmode="lin" valueType="num">
                                      <p:cBhvr>
                                        <p:cTn id="64" dur="500" fill="hold"/>
                                        <p:tgtEl>
                                          <p:spTgt spid="232"/>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233"/>
                                        </p:tgtEl>
                                        <p:attrNameLst>
                                          <p:attrName>style.visibility</p:attrName>
                                        </p:attrNameLst>
                                      </p:cBhvr>
                                      <p:to>
                                        <p:strVal val="visible"/>
                                      </p:to>
                                    </p:set>
                                    <p:anim calcmode="lin" valueType="num">
                                      <p:cBhvr>
                                        <p:cTn id="67" dur="500" fill="hold"/>
                                        <p:tgtEl>
                                          <p:spTgt spid="233"/>
                                        </p:tgtEl>
                                        <p:attrNameLst>
                                          <p:attrName>ppt_w</p:attrName>
                                        </p:attrNameLst>
                                      </p:cBhvr>
                                      <p:tavLst>
                                        <p:tav tm="0">
                                          <p:val>
                                            <p:fltVal val="0"/>
                                          </p:val>
                                        </p:tav>
                                        <p:tav tm="100000">
                                          <p:val>
                                            <p:strVal val="#ppt_w"/>
                                          </p:val>
                                        </p:tav>
                                      </p:tavLst>
                                    </p:anim>
                                    <p:anim calcmode="lin" valueType="num">
                                      <p:cBhvr>
                                        <p:cTn id="68" dur="500" fill="hold"/>
                                        <p:tgtEl>
                                          <p:spTgt spid="233"/>
                                        </p:tgtEl>
                                        <p:attrNameLst>
                                          <p:attrName>ppt_h</p:attrName>
                                        </p:attrNameLst>
                                      </p:cBhvr>
                                      <p:tavLst>
                                        <p:tav tm="0">
                                          <p:val>
                                            <p:fltVal val="0"/>
                                          </p:val>
                                        </p:tav>
                                        <p:tav tm="100000">
                                          <p:val>
                                            <p:strVal val="#ppt_h"/>
                                          </p:val>
                                        </p:tav>
                                      </p:tavLst>
                                    </p:anim>
                                  </p:childTnLst>
                                </p:cTn>
                              </p:par>
                              <p:par>
                                <p:cTn id="69" presetID="16" presetClass="entr" presetSubtype="37" fill="hold" nodeType="withEffect">
                                  <p:stCondLst>
                                    <p:cond delay="300"/>
                                  </p:stCondLst>
                                  <p:childTnLst>
                                    <p:set>
                                      <p:cBhvr>
                                        <p:cTn id="70" dur="1" fill="hold">
                                          <p:stCondLst>
                                            <p:cond delay="0"/>
                                          </p:stCondLst>
                                        </p:cTn>
                                        <p:tgtEl>
                                          <p:spTgt spid="20"/>
                                        </p:tgtEl>
                                        <p:attrNameLst>
                                          <p:attrName>style.visibility</p:attrName>
                                        </p:attrNameLst>
                                      </p:cBhvr>
                                      <p:to>
                                        <p:strVal val="visible"/>
                                      </p:to>
                                    </p:set>
                                    <p:animEffect transition="in" filter="barn(outVertical)">
                                      <p:cBhvr>
                                        <p:cTn id="71" dur="500"/>
                                        <p:tgtEl>
                                          <p:spTgt spid="20"/>
                                        </p:tgtEl>
                                      </p:cBhvr>
                                    </p:animEffect>
                                  </p:childTnLst>
                                </p:cTn>
                              </p:par>
                              <p:par>
                                <p:cTn id="72" presetID="23" presetClass="entr" presetSubtype="16" fill="hold" grpId="0" nodeType="with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p:cTn id="74" dur="500" fill="hold"/>
                                        <p:tgtEl>
                                          <p:spTgt spid="2"/>
                                        </p:tgtEl>
                                        <p:attrNameLst>
                                          <p:attrName>ppt_w</p:attrName>
                                        </p:attrNameLst>
                                      </p:cBhvr>
                                      <p:tavLst>
                                        <p:tav tm="0">
                                          <p:val>
                                            <p:fltVal val="0"/>
                                          </p:val>
                                        </p:tav>
                                        <p:tav tm="100000">
                                          <p:val>
                                            <p:strVal val="#ppt_w"/>
                                          </p:val>
                                        </p:tav>
                                      </p:tavLst>
                                    </p:anim>
                                    <p:anim calcmode="lin" valueType="num">
                                      <p:cBhvr>
                                        <p:cTn id="75" dur="500" fill="hold"/>
                                        <p:tgtEl>
                                          <p:spTgt spid="2"/>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200"/>
                                  </p:stCondLst>
                                  <p:childTnLst>
                                    <p:set>
                                      <p:cBhvr>
                                        <p:cTn id="77" dur="1" fill="hold">
                                          <p:stCondLst>
                                            <p:cond delay="0"/>
                                          </p:stCondLst>
                                        </p:cTn>
                                        <p:tgtEl>
                                          <p:spTgt spid="8"/>
                                        </p:tgtEl>
                                        <p:attrNameLst>
                                          <p:attrName>style.visibility</p:attrName>
                                        </p:attrNameLst>
                                      </p:cBhvr>
                                      <p:to>
                                        <p:strVal val="visible"/>
                                      </p:to>
                                    </p:set>
                                    <p:anim calcmode="lin" valueType="num">
                                      <p:cBhvr>
                                        <p:cTn id="78" dur="500" fill="hold"/>
                                        <p:tgtEl>
                                          <p:spTgt spid="8"/>
                                        </p:tgtEl>
                                        <p:attrNameLst>
                                          <p:attrName>ppt_w</p:attrName>
                                        </p:attrNameLst>
                                      </p:cBhvr>
                                      <p:tavLst>
                                        <p:tav tm="0">
                                          <p:val>
                                            <p:fltVal val="0"/>
                                          </p:val>
                                        </p:tav>
                                        <p:tav tm="100000">
                                          <p:val>
                                            <p:strVal val="#ppt_w"/>
                                          </p:val>
                                        </p:tav>
                                      </p:tavLst>
                                    </p:anim>
                                    <p:anim calcmode="lin" valueType="num">
                                      <p:cBhvr>
                                        <p:cTn id="79" dur="500" fill="hold"/>
                                        <p:tgtEl>
                                          <p:spTgt spid="8"/>
                                        </p:tgtEl>
                                        <p:attrNameLst>
                                          <p:attrName>ppt_h</p:attrName>
                                        </p:attrNameLst>
                                      </p:cBhvr>
                                      <p:tavLst>
                                        <p:tav tm="0">
                                          <p:val>
                                            <p:fltVal val="0"/>
                                          </p:val>
                                        </p:tav>
                                        <p:tav tm="100000">
                                          <p:val>
                                            <p:strVal val="#ppt_h"/>
                                          </p:val>
                                        </p:tav>
                                      </p:tavLst>
                                    </p:anim>
                                  </p:childTnLst>
                                </p:cTn>
                              </p:par>
                              <p:par>
                                <p:cTn id="80" presetID="23" presetClass="entr" presetSubtype="16" fill="hold" nodeType="withEffect">
                                  <p:stCondLst>
                                    <p:cond delay="0"/>
                                  </p:stCondLst>
                                  <p:childTnLst>
                                    <p:set>
                                      <p:cBhvr>
                                        <p:cTn id="81" dur="1" fill="hold">
                                          <p:stCondLst>
                                            <p:cond delay="0"/>
                                          </p:stCondLst>
                                        </p:cTn>
                                        <p:tgtEl>
                                          <p:spTgt spid="9"/>
                                        </p:tgtEl>
                                        <p:attrNameLst>
                                          <p:attrName>style.visibility</p:attrName>
                                        </p:attrNameLst>
                                      </p:cBhvr>
                                      <p:to>
                                        <p:strVal val="visible"/>
                                      </p:to>
                                    </p:set>
                                    <p:anim calcmode="lin" valueType="num">
                                      <p:cBhvr>
                                        <p:cTn id="82" dur="500" fill="hold"/>
                                        <p:tgtEl>
                                          <p:spTgt spid="9"/>
                                        </p:tgtEl>
                                        <p:attrNameLst>
                                          <p:attrName>ppt_w</p:attrName>
                                        </p:attrNameLst>
                                      </p:cBhvr>
                                      <p:tavLst>
                                        <p:tav tm="0">
                                          <p:val>
                                            <p:fltVal val="0"/>
                                          </p:val>
                                        </p:tav>
                                        <p:tav tm="100000">
                                          <p:val>
                                            <p:strVal val="#ppt_w"/>
                                          </p:val>
                                        </p:tav>
                                      </p:tavLst>
                                    </p:anim>
                                    <p:anim calcmode="lin" valueType="num">
                                      <p:cBhvr>
                                        <p:cTn id="83" dur="500" fill="hold"/>
                                        <p:tgtEl>
                                          <p:spTgt spid="9"/>
                                        </p:tgtEl>
                                        <p:attrNameLst>
                                          <p:attrName>ppt_h</p:attrName>
                                        </p:attrNameLst>
                                      </p:cBhvr>
                                      <p:tavLst>
                                        <p:tav tm="0">
                                          <p:val>
                                            <p:fltVal val="0"/>
                                          </p:val>
                                        </p:tav>
                                        <p:tav tm="100000">
                                          <p:val>
                                            <p:strVal val="#ppt_h"/>
                                          </p:val>
                                        </p:tav>
                                      </p:tavLst>
                                    </p:anim>
                                  </p:childTnLst>
                                </p:cTn>
                              </p:par>
                              <p:par>
                                <p:cTn id="84" presetID="16" presetClass="entr" presetSubtype="37" fill="hold" nodeType="withEffect">
                                  <p:stCondLst>
                                    <p:cond delay="300"/>
                                  </p:stCondLst>
                                  <p:childTnLst>
                                    <p:set>
                                      <p:cBhvr>
                                        <p:cTn id="85" dur="1" fill="hold">
                                          <p:stCondLst>
                                            <p:cond delay="0"/>
                                          </p:stCondLst>
                                        </p:cTn>
                                        <p:tgtEl>
                                          <p:spTgt spid="22"/>
                                        </p:tgtEl>
                                        <p:attrNameLst>
                                          <p:attrName>style.visibility</p:attrName>
                                        </p:attrNameLst>
                                      </p:cBhvr>
                                      <p:to>
                                        <p:strVal val="visible"/>
                                      </p:to>
                                    </p:set>
                                    <p:animEffect transition="in" filter="barn(outVertical)">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animBg="1"/>
      <p:bldP spid="188" grpId="0" animBg="1"/>
      <p:bldP spid="189" grpId="0" animBg="1"/>
      <p:bldP spid="191" grpId="0" animBg="1"/>
      <p:bldP spid="192" grpId="0" animBg="1"/>
      <p:bldP spid="193" grpId="0" animBg="1"/>
      <p:bldP spid="195" grpId="0" animBg="1"/>
      <p:bldP spid="198" grpId="0" animBg="1"/>
      <p:bldP spid="230" grpId="0" animBg="1"/>
      <p:bldP spid="231" grpId="0" animBg="1"/>
      <p:bldP spid="232" grpId="0" animBg="1"/>
      <p:bldP spid="233" grpId="0" animBg="1"/>
      <p:bldP spid="2" grpId="0" bldLvl="0" animBg="1"/>
      <p:bldP spid="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011805" y="2978150"/>
            <a:ext cx="3050540" cy="337185"/>
          </a:xfrm>
          <a:prstGeom prst="rect">
            <a:avLst/>
          </a:prstGeom>
        </p:spPr>
        <p:txBody>
          <a:bodyPr wrap="square">
            <a:spAutoFit/>
          </a:bodyPr>
          <a:lstStyle/>
          <a:p>
            <a:pPr eaLnBrk="1" fontAlgn="auto" hangingPunct="1">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点击“销售报表——销售统计” 。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7655560" y="4646613"/>
            <a:ext cx="3390900" cy="1198880"/>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进入“销售统计”界面后，点击“数据明细”，即可看到一段时间内的网店销售收入金额数据。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9" name="文本框 8"/>
          <p:cNvSpPr txBox="1">
            <a:spLocks noChangeArrowheads="1"/>
          </p:cNvSpPr>
          <p:nvPr/>
        </p:nvSpPr>
        <p:spPr bwMode="auto">
          <a:xfrm>
            <a:off x="1921828" y="3656330"/>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sz="1800" b="1">
                <a:solidFill>
                  <a:schemeClr val="accent1"/>
                </a:solidFill>
              </a:rPr>
              <a:t>步骤一</a:t>
            </a:r>
            <a:endParaRPr lang="zh-CN" altLang="en-US" sz="1800" b="1">
              <a:solidFill>
                <a:schemeClr val="accent1"/>
              </a:solidFill>
            </a:endParaRPr>
          </a:p>
        </p:txBody>
      </p:sp>
      <p:sp>
        <p:nvSpPr>
          <p:cNvPr id="7" name="椭圆 6"/>
          <p:cNvSpPr/>
          <p:nvPr/>
        </p:nvSpPr>
        <p:spPr>
          <a:xfrm>
            <a:off x="1921828" y="2637155"/>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2185353" y="2876868"/>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文本框 25"/>
          <p:cNvSpPr txBox="1"/>
          <p:nvPr/>
        </p:nvSpPr>
        <p:spPr>
          <a:xfrm>
            <a:off x="6651943" y="5605463"/>
            <a:ext cx="987425" cy="368300"/>
          </a:xfrm>
          <a:prstGeom prst="rect">
            <a:avLst/>
          </a:prstGeom>
          <a:noFill/>
        </p:spPr>
        <p:txBody>
          <a:bodyPr>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rPr>
              <a:t>步骤二</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6669405" y="4646613"/>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矩形 29"/>
          <p:cNvSpPr/>
          <p:nvPr/>
        </p:nvSpPr>
        <p:spPr>
          <a:xfrm>
            <a:off x="2139315" y="894715"/>
            <a:ext cx="7371080" cy="1014730"/>
          </a:xfrm>
          <a:prstGeom prst="rect">
            <a:avLst/>
          </a:prstGeom>
        </p:spPr>
        <p:txBody>
          <a:bodyPr wrap="square">
            <a:spAutoFit/>
          </a:bodyPr>
          <a:lstStyle/>
          <a:p>
            <a:pPr algn="ctr" eaLnBrk="1" fontAlgn="auto" hangingPunct="1">
              <a:lnSpc>
                <a:spcPct val="150000"/>
              </a:lnSpc>
              <a:spcBef>
                <a:spcPts val="0"/>
              </a:spcBef>
              <a:spcAft>
                <a:spcPts val="0"/>
              </a:spcAft>
              <a:defRPr/>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网店销售收入数据是指一段时间内网店商品的销售收入金额，查看销售收入数据可以了解网店经营的盈亏状况。</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rot="20383925">
            <a:off x="1839278" y="2657793"/>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1737678" y="3191193"/>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2496503" y="2545080"/>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6430486" y="4898232"/>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6523355" y="5159375"/>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6601143" y="4837113"/>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网店销售收入数据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67" name="图片 167"/>
          <p:cNvPicPr>
            <a:picLocks noChangeAspect="1"/>
          </p:cNvPicPr>
          <p:nvPr/>
        </p:nvPicPr>
        <p:blipFill>
          <a:blip r:embed="rId1"/>
          <a:srcRect l="1395" r="6977" b="7273"/>
          <a:stretch>
            <a:fillRect/>
          </a:stretch>
        </p:blipFill>
        <p:spPr>
          <a:xfrm>
            <a:off x="6907530" y="2366645"/>
            <a:ext cx="3002280" cy="1748790"/>
          </a:xfrm>
          <a:prstGeom prst="rect">
            <a:avLst/>
          </a:prstGeom>
        </p:spPr>
      </p:pic>
      <p:pic>
        <p:nvPicPr>
          <p:cNvPr id="183" name="图片 183"/>
          <p:cNvPicPr>
            <a:picLocks noChangeAspect="1"/>
          </p:cNvPicPr>
          <p:nvPr/>
        </p:nvPicPr>
        <p:blipFill>
          <a:blip r:embed="rId2"/>
          <a:srcRect t="5601"/>
          <a:stretch>
            <a:fillRect/>
          </a:stretch>
        </p:blipFill>
        <p:spPr>
          <a:xfrm>
            <a:off x="784860" y="4521518"/>
            <a:ext cx="5276850" cy="1444625"/>
          </a:xfrm>
          <a:prstGeom prst="rect">
            <a:avLst/>
          </a:prstGeom>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par>
                                <p:cTn id="13" presetID="53" presetClass="entr" presetSubtype="16"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11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10" presetClass="entr" presetSubtype="0" fill="hold" grpId="0" nodeType="withEffect">
                                  <p:stCondLst>
                                    <p:cond delay="11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200"/>
                            </p:stCondLst>
                            <p:childTnLst>
                              <p:par>
                                <p:cTn id="35" presetID="2" presetClass="entr" presetSubtype="2" fill="hold" nodeType="afterEffect">
                                  <p:stCondLst>
                                    <p:cond delay="0"/>
                                  </p:stCondLst>
                                  <p:childTnLst>
                                    <p:set>
                                      <p:cBhvr>
                                        <p:cTn id="36" dur="1" fill="hold">
                                          <p:stCondLst>
                                            <p:cond delay="0"/>
                                          </p:stCondLst>
                                        </p:cTn>
                                        <p:tgtEl>
                                          <p:spTgt spid="167"/>
                                        </p:tgtEl>
                                        <p:attrNameLst>
                                          <p:attrName>style.visibility</p:attrName>
                                        </p:attrNameLst>
                                      </p:cBhvr>
                                      <p:to>
                                        <p:strVal val="visible"/>
                                      </p:to>
                                    </p:set>
                                    <p:anim calcmode="lin" valueType="num">
                                      <p:cBhvr additive="base">
                                        <p:cTn id="37" dur="500" fill="hold"/>
                                        <p:tgtEl>
                                          <p:spTgt spid="167"/>
                                        </p:tgtEl>
                                        <p:attrNameLst>
                                          <p:attrName>ppt_x</p:attrName>
                                        </p:attrNameLst>
                                      </p:cBhvr>
                                      <p:tavLst>
                                        <p:tav tm="0">
                                          <p:val>
                                            <p:strVal val="1+#ppt_w/2"/>
                                          </p:val>
                                        </p:tav>
                                        <p:tav tm="100000">
                                          <p:val>
                                            <p:strVal val="#ppt_x"/>
                                          </p:val>
                                        </p:tav>
                                      </p:tavLst>
                                    </p:anim>
                                    <p:anim calcmode="lin" valueType="num">
                                      <p:cBhvr additive="base">
                                        <p:cTn id="38" dur="500" fill="hold"/>
                                        <p:tgtEl>
                                          <p:spTgt spid="167"/>
                                        </p:tgtEl>
                                        <p:attrNameLst>
                                          <p:attrName>ppt_y</p:attrName>
                                        </p:attrNameLst>
                                      </p:cBhvr>
                                      <p:tavLst>
                                        <p:tav tm="0">
                                          <p:val>
                                            <p:strVal val="#ppt_y"/>
                                          </p:val>
                                        </p:tav>
                                        <p:tav tm="100000">
                                          <p:val>
                                            <p:strVal val="#ppt_y"/>
                                          </p:val>
                                        </p:tav>
                                      </p:tavLst>
                                    </p:anim>
                                  </p:childTnLst>
                                </p:cTn>
                              </p:par>
                            </p:childTnLst>
                          </p:cTn>
                        </p:par>
                        <p:par>
                          <p:cTn id="39" fill="hold">
                            <p:stCondLst>
                              <p:cond delay="1700"/>
                            </p:stCondLst>
                            <p:childTnLst>
                              <p:par>
                                <p:cTn id="40" presetID="53" presetClass="entr" presetSubtype="16"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2200"/>
                            </p:stCondLst>
                            <p:childTnLst>
                              <p:par>
                                <p:cTn id="67" presetID="2" presetClass="entr" presetSubtype="8" fill="hold" nodeType="afterEffect">
                                  <p:stCondLst>
                                    <p:cond delay="0"/>
                                  </p:stCondLst>
                                  <p:childTnLst>
                                    <p:set>
                                      <p:cBhvr>
                                        <p:cTn id="68" dur="1" fill="hold">
                                          <p:stCondLst>
                                            <p:cond delay="0"/>
                                          </p:stCondLst>
                                        </p:cTn>
                                        <p:tgtEl>
                                          <p:spTgt spid="183"/>
                                        </p:tgtEl>
                                        <p:attrNameLst>
                                          <p:attrName>style.visibility</p:attrName>
                                        </p:attrNameLst>
                                      </p:cBhvr>
                                      <p:to>
                                        <p:strVal val="visible"/>
                                      </p:to>
                                    </p:set>
                                    <p:anim calcmode="lin" valueType="num">
                                      <p:cBhvr additive="base">
                                        <p:cTn id="69" dur="500" fill="hold"/>
                                        <p:tgtEl>
                                          <p:spTgt spid="183"/>
                                        </p:tgtEl>
                                        <p:attrNameLst>
                                          <p:attrName>ppt_x</p:attrName>
                                        </p:attrNameLst>
                                      </p:cBhvr>
                                      <p:tavLst>
                                        <p:tav tm="0">
                                          <p:val>
                                            <p:strVal val="0-#ppt_w/2"/>
                                          </p:val>
                                        </p:tav>
                                        <p:tav tm="100000">
                                          <p:val>
                                            <p:strVal val="#ppt_x"/>
                                          </p:val>
                                        </p:tav>
                                      </p:tavLst>
                                    </p:anim>
                                    <p:anim calcmode="lin" valueType="num">
                                      <p:cBhvr additive="base">
                                        <p:cTn id="70" dur="500" fill="hold"/>
                                        <p:tgtEl>
                                          <p:spTgt spid="1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9" grpId="0"/>
      <p:bldP spid="7" grpId="0" bldLvl="0" animBg="1"/>
      <p:bldP spid="26" grpId="0"/>
      <p:bldP spid="30" grpId="0"/>
      <p:bldP spid="32" grpId="0" bldLvl="0" animBg="1"/>
      <p:bldP spid="33" grpId="0" bldLvl="0" animBg="1"/>
      <p:bldP spid="34" grpId="0" bldLvl="0" animBg="1"/>
      <p:bldP spid="40" grpId="0" bldLvl="0" animBg="1"/>
      <p:bldP spid="41" grpId="0" bldLvl="0" animBg="1"/>
      <p:bldP spid="4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1842135" y="2302193"/>
            <a:ext cx="3390900" cy="337185"/>
          </a:xfrm>
          <a:prstGeom prst="rect">
            <a:avLst/>
          </a:prstGeom>
        </p:spPr>
        <p:txBody>
          <a:bodyPr wrap="square">
            <a:spAutoFit/>
          </a:bodyPr>
          <a:lstStyle/>
          <a:p>
            <a:pPr lvl="0" algn="l" eaLnBrk="1" fontAlgn="auto" hangingPunct="1">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点击“商品分析——商品销量”</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12" name="矩形 11"/>
          <p:cNvSpPr/>
          <p:nvPr/>
        </p:nvSpPr>
        <p:spPr>
          <a:xfrm>
            <a:off x="3248025" y="3512503"/>
            <a:ext cx="3390900" cy="829945"/>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点击“数据明细”即可看到一段时间内的每种商品的销售收入金额数据。</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9" name="文本框 8"/>
          <p:cNvSpPr txBox="1">
            <a:spLocks noChangeArrowheads="1"/>
          </p:cNvSpPr>
          <p:nvPr/>
        </p:nvSpPr>
        <p:spPr bwMode="auto">
          <a:xfrm>
            <a:off x="736918" y="3077845"/>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sz="1800" b="1">
                <a:solidFill>
                  <a:schemeClr val="accent1"/>
                </a:solidFill>
              </a:rPr>
              <a:t>步骤一</a:t>
            </a:r>
            <a:endParaRPr lang="zh-CN" altLang="en-US" sz="1800" b="1">
              <a:solidFill>
                <a:schemeClr val="accent1"/>
              </a:solidFill>
            </a:endParaRPr>
          </a:p>
        </p:txBody>
      </p:sp>
      <p:sp>
        <p:nvSpPr>
          <p:cNvPr id="7" name="椭圆 6"/>
          <p:cNvSpPr/>
          <p:nvPr/>
        </p:nvSpPr>
        <p:spPr>
          <a:xfrm>
            <a:off x="736918" y="2058670"/>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1000443" y="2298383"/>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文本框 25"/>
          <p:cNvSpPr txBox="1"/>
          <p:nvPr/>
        </p:nvSpPr>
        <p:spPr>
          <a:xfrm>
            <a:off x="2173288" y="4404678"/>
            <a:ext cx="987425" cy="368300"/>
          </a:xfrm>
          <a:prstGeom prst="rect">
            <a:avLst/>
          </a:prstGeom>
          <a:noFill/>
        </p:spPr>
        <p:txBody>
          <a:bodyPr>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rPr>
              <a:t>步骤二</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2190750" y="3445828"/>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矩形 29"/>
          <p:cNvSpPr/>
          <p:nvPr/>
        </p:nvSpPr>
        <p:spPr>
          <a:xfrm>
            <a:off x="2190750" y="782955"/>
            <a:ext cx="7810500" cy="1014730"/>
          </a:xfrm>
          <a:prstGeom prst="rect">
            <a:avLst/>
          </a:prstGeom>
        </p:spPr>
        <p:txBody>
          <a:bodyPr wrap="square">
            <a:spAutoFit/>
          </a:bodyPr>
          <a:lstStyle/>
          <a:p>
            <a:pPr lvl="0" algn="ctr" eaLnBrk="1" fontAlgn="auto" hangingPunct="1">
              <a:lnSpc>
                <a:spcPct val="150000"/>
              </a:lnSpc>
              <a:spcBef>
                <a:spcPts val="0"/>
              </a:spcBef>
              <a:spcAft>
                <a:spcPts val="0"/>
              </a:spcAft>
              <a:defRPr/>
            </a:pPr>
            <a:r>
              <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rPr>
              <a:t>网店商品销售收入数据是指一段时间内网店商品的销售量和销售金额数据，查看商品销售 数据可以了解网店经营的盈亏状况。</a:t>
            </a:r>
            <a:endParaRPr lang="zh-CN" altLang="en-US" sz="2000" dirty="0">
              <a:solidFill>
                <a:schemeClr val="bg1">
                  <a:lumMod val="65000"/>
                </a:schemeClr>
              </a:solidFill>
              <a:latin typeface="微软雅黑" panose="020B0503020204020204" pitchFamily="34" charset="-122"/>
              <a:ea typeface="微软雅黑" panose="020B0503020204020204" pitchFamily="34" charset="-122"/>
              <a:sym typeface="+mn-ea"/>
            </a:endParaRPr>
          </a:p>
        </p:txBody>
      </p:sp>
      <p:sp>
        <p:nvSpPr>
          <p:cNvPr id="32" name="椭圆 31"/>
          <p:cNvSpPr/>
          <p:nvPr/>
        </p:nvSpPr>
        <p:spPr>
          <a:xfrm rot="20383925">
            <a:off x="654368" y="2079308"/>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552768" y="2612708"/>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1311593" y="1966595"/>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1951831" y="3697447"/>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2044700" y="3958590"/>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2122488" y="3636328"/>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网店商品销售数据</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76" name="图片 176"/>
          <p:cNvPicPr>
            <a:picLocks noChangeAspect="1"/>
          </p:cNvPicPr>
          <p:nvPr/>
        </p:nvPicPr>
        <p:blipFill>
          <a:blip r:embed="rId1"/>
          <a:srcRect r="9102"/>
          <a:stretch>
            <a:fillRect/>
          </a:stretch>
        </p:blipFill>
        <p:spPr>
          <a:xfrm>
            <a:off x="5233035" y="2075180"/>
            <a:ext cx="3731260" cy="1204595"/>
          </a:xfrm>
          <a:prstGeom prst="rect">
            <a:avLst/>
          </a:prstGeom>
        </p:spPr>
      </p:pic>
      <p:pic>
        <p:nvPicPr>
          <p:cNvPr id="2" name="图片 1" descr="01"/>
          <p:cNvPicPr>
            <a:picLocks noChangeAspect="1"/>
          </p:cNvPicPr>
          <p:nvPr/>
        </p:nvPicPr>
        <p:blipFill>
          <a:blip r:embed="rId2"/>
          <a:srcRect l="18459" t="9776"/>
          <a:stretch>
            <a:fillRect/>
          </a:stretch>
        </p:blipFill>
        <p:spPr>
          <a:xfrm>
            <a:off x="4293235" y="4444365"/>
            <a:ext cx="6214745" cy="196913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par>
                                <p:cTn id="13" presetID="53" presetClass="entr" presetSubtype="16"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11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10" presetClass="entr" presetSubtype="0" fill="hold" grpId="0" nodeType="withEffect">
                                  <p:stCondLst>
                                    <p:cond delay="11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200"/>
                            </p:stCondLst>
                            <p:childTnLst>
                              <p:par>
                                <p:cTn id="35" presetID="2" presetClass="entr" presetSubtype="2" fill="hold" nodeType="afterEffect">
                                  <p:stCondLst>
                                    <p:cond delay="0"/>
                                  </p:stCondLst>
                                  <p:childTnLst>
                                    <p:set>
                                      <p:cBhvr>
                                        <p:cTn id="36" dur="1" fill="hold">
                                          <p:stCondLst>
                                            <p:cond delay="0"/>
                                          </p:stCondLst>
                                        </p:cTn>
                                        <p:tgtEl>
                                          <p:spTgt spid="176"/>
                                        </p:tgtEl>
                                        <p:attrNameLst>
                                          <p:attrName>style.visibility</p:attrName>
                                        </p:attrNameLst>
                                      </p:cBhvr>
                                      <p:to>
                                        <p:strVal val="visible"/>
                                      </p:to>
                                    </p:set>
                                    <p:anim calcmode="lin" valueType="num">
                                      <p:cBhvr additive="base">
                                        <p:cTn id="37" dur="500" fill="hold"/>
                                        <p:tgtEl>
                                          <p:spTgt spid="176"/>
                                        </p:tgtEl>
                                        <p:attrNameLst>
                                          <p:attrName>ppt_x</p:attrName>
                                        </p:attrNameLst>
                                      </p:cBhvr>
                                      <p:tavLst>
                                        <p:tav tm="0">
                                          <p:val>
                                            <p:strVal val="1+#ppt_w/2"/>
                                          </p:val>
                                        </p:tav>
                                        <p:tav tm="100000">
                                          <p:val>
                                            <p:strVal val="#ppt_x"/>
                                          </p:val>
                                        </p:tav>
                                      </p:tavLst>
                                    </p:anim>
                                    <p:anim calcmode="lin" valueType="num">
                                      <p:cBhvr additive="base">
                                        <p:cTn id="38" dur="500" fill="hold"/>
                                        <p:tgtEl>
                                          <p:spTgt spid="176"/>
                                        </p:tgtEl>
                                        <p:attrNameLst>
                                          <p:attrName>ppt_y</p:attrName>
                                        </p:attrNameLst>
                                      </p:cBhvr>
                                      <p:tavLst>
                                        <p:tav tm="0">
                                          <p:val>
                                            <p:strVal val="#ppt_y"/>
                                          </p:val>
                                        </p:tav>
                                        <p:tav tm="100000">
                                          <p:val>
                                            <p:strVal val="#ppt_y"/>
                                          </p:val>
                                        </p:tav>
                                      </p:tavLst>
                                    </p:anim>
                                  </p:childTnLst>
                                </p:cTn>
                              </p:par>
                            </p:childTnLst>
                          </p:cTn>
                        </p:par>
                        <p:par>
                          <p:cTn id="39" fill="hold">
                            <p:stCondLst>
                              <p:cond delay="1700"/>
                            </p:stCondLst>
                            <p:childTnLst>
                              <p:par>
                                <p:cTn id="40" presetID="53" presetClass="entr" presetSubtype="16"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2200"/>
                            </p:stCondLst>
                            <p:childTnLst>
                              <p:par>
                                <p:cTn id="67" presetID="2" presetClass="entr" presetSubtype="2"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additive="base">
                                        <p:cTn id="69" dur="500" fill="hold"/>
                                        <p:tgtEl>
                                          <p:spTgt spid="2"/>
                                        </p:tgtEl>
                                        <p:attrNameLst>
                                          <p:attrName>ppt_x</p:attrName>
                                        </p:attrNameLst>
                                      </p:cBhvr>
                                      <p:tavLst>
                                        <p:tav tm="0">
                                          <p:val>
                                            <p:strVal val="1+#ppt_w/2"/>
                                          </p:val>
                                        </p:tav>
                                        <p:tav tm="100000">
                                          <p:val>
                                            <p:strVal val="#ppt_x"/>
                                          </p:val>
                                        </p:tav>
                                      </p:tavLst>
                                    </p:anim>
                                    <p:anim calcmode="lin" valueType="num">
                                      <p:cBhvr additive="base">
                                        <p:cTn id="7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9" grpId="0"/>
      <p:bldP spid="7" grpId="0" bldLvl="0" animBg="1"/>
      <p:bldP spid="26" grpId="0"/>
      <p:bldP spid="30" grpId="0"/>
      <p:bldP spid="32" grpId="0" bldLvl="0" animBg="1"/>
      <p:bldP spid="33" grpId="0" bldLvl="0" animBg="1"/>
      <p:bldP spid="34" grpId="0" bldLvl="0" animBg="1"/>
      <p:bldP spid="40" grpId="0" bldLvl="0" animBg="1"/>
      <p:bldP spid="41" grpId="0" bldLvl="0" animBg="1"/>
      <p:bldP spid="4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E68D567-562E-4BD5-BD0C-F48F2ECD24FA}"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011805" y="2978150"/>
            <a:ext cx="3050540" cy="337185"/>
          </a:xfrm>
          <a:prstGeom prst="rect">
            <a:avLst/>
          </a:prstGeom>
        </p:spPr>
        <p:txBody>
          <a:bodyPr wrap="square">
            <a:spAutoFit/>
          </a:bodyPr>
          <a:lstStyle/>
          <a:p>
            <a:pPr eaLnBrk="1" fontAlgn="auto" hangingPunct="1">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点击“会员管理——会员列表”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2" name="矩形 11"/>
          <p:cNvSpPr/>
          <p:nvPr/>
        </p:nvSpPr>
        <p:spPr>
          <a:xfrm>
            <a:off x="7655560" y="4646613"/>
            <a:ext cx="3390900" cy="1938020"/>
          </a:xfrm>
          <a:prstGeom prst="rect">
            <a:avLst/>
          </a:prstGeom>
        </p:spPr>
        <p:txBody>
          <a:bodyPr wrap="square">
            <a:spAutoFit/>
          </a:bodyPr>
          <a:lstStyle/>
          <a:p>
            <a:pPr lvl="0" algn="l"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rPr>
              <a:t>点击“全部”即可看到全部会员的基本信息，包括：会员名、来源店铺、会员标签、地区、订单总金额、会员积分、会员等级、第一次下单时间、更新时间等数据信息。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9" name="文本框 8"/>
          <p:cNvSpPr txBox="1">
            <a:spLocks noChangeArrowheads="1"/>
          </p:cNvSpPr>
          <p:nvPr/>
        </p:nvSpPr>
        <p:spPr bwMode="auto">
          <a:xfrm>
            <a:off x="1921828" y="3656330"/>
            <a:ext cx="987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zh-CN" altLang="en-US" sz="1800" b="1">
                <a:solidFill>
                  <a:schemeClr val="accent1"/>
                </a:solidFill>
              </a:rPr>
              <a:t>步骤一</a:t>
            </a:r>
            <a:endParaRPr lang="zh-CN" altLang="en-US" sz="1800" b="1">
              <a:solidFill>
                <a:schemeClr val="accent1"/>
              </a:solidFill>
            </a:endParaRPr>
          </a:p>
        </p:txBody>
      </p:sp>
      <p:sp>
        <p:nvSpPr>
          <p:cNvPr id="7" name="椭圆 6"/>
          <p:cNvSpPr/>
          <p:nvPr/>
        </p:nvSpPr>
        <p:spPr>
          <a:xfrm>
            <a:off x="1921828" y="2637155"/>
            <a:ext cx="987425" cy="98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98" name="Freeform 71"/>
          <p:cNvSpPr>
            <a:spLocks noEditPoints="1"/>
          </p:cNvSpPr>
          <p:nvPr/>
        </p:nvSpPr>
        <p:spPr bwMode="auto">
          <a:xfrm>
            <a:off x="2185353" y="2876868"/>
            <a:ext cx="460375" cy="508000"/>
          </a:xfrm>
          <a:custGeom>
            <a:avLst/>
            <a:gdLst>
              <a:gd name="T0" fmla="*/ 1768584970 w 110"/>
              <a:gd name="T1" fmla="*/ 329325574 h 122"/>
              <a:gd name="T2" fmla="*/ 752964239 w 110"/>
              <a:gd name="T3" fmla="*/ 329325574 h 122"/>
              <a:gd name="T4" fmla="*/ 1155708659 w 110"/>
              <a:gd name="T5" fmla="*/ 34664754 h 122"/>
              <a:gd name="T6" fmla="*/ 1348329559 w 110"/>
              <a:gd name="T7" fmla="*/ 34664754 h 122"/>
              <a:gd name="T8" fmla="*/ 1768584970 w 110"/>
              <a:gd name="T9" fmla="*/ 329325574 h 122"/>
              <a:gd name="T10" fmla="*/ 1786095961 w 110"/>
              <a:gd name="T11" fmla="*/ 450654295 h 122"/>
              <a:gd name="T12" fmla="*/ 735453248 w 110"/>
              <a:gd name="T13" fmla="*/ 450654295 h 122"/>
              <a:gd name="T14" fmla="*/ 595365320 w 110"/>
              <a:gd name="T15" fmla="*/ 1109305443 h 122"/>
              <a:gd name="T16" fmla="*/ 1190730641 w 110"/>
              <a:gd name="T17" fmla="*/ 2114612459 h 122"/>
              <a:gd name="T18" fmla="*/ 1208241632 w 110"/>
              <a:gd name="T19" fmla="*/ 2114612459 h 122"/>
              <a:gd name="T20" fmla="*/ 1208241632 w 110"/>
              <a:gd name="T21" fmla="*/ 1369297344 h 122"/>
              <a:gd name="T22" fmla="*/ 1085668881 w 110"/>
              <a:gd name="T23" fmla="*/ 1213303869 h 122"/>
              <a:gd name="T24" fmla="*/ 1260774605 w 110"/>
              <a:gd name="T25" fmla="*/ 1039971770 h 122"/>
              <a:gd name="T26" fmla="*/ 1435884514 w 110"/>
              <a:gd name="T27" fmla="*/ 1213303869 h 122"/>
              <a:gd name="T28" fmla="*/ 1313307577 w 110"/>
              <a:gd name="T29" fmla="*/ 1369297344 h 122"/>
              <a:gd name="T30" fmla="*/ 1313307577 w 110"/>
              <a:gd name="T31" fmla="*/ 2114612459 h 122"/>
              <a:gd name="T32" fmla="*/ 1330818568 w 110"/>
              <a:gd name="T33" fmla="*/ 2114612459 h 122"/>
              <a:gd name="T34" fmla="*/ 1926183889 w 110"/>
              <a:gd name="T35" fmla="*/ 1109305443 h 122"/>
              <a:gd name="T36" fmla="*/ 1786095961 w 110"/>
              <a:gd name="T37" fmla="*/ 450654295 h 122"/>
              <a:gd name="T38" fmla="*/ 998113926 w 110"/>
              <a:gd name="T39" fmla="*/ 2010614033 h 122"/>
              <a:gd name="T40" fmla="*/ 17510991 w 110"/>
              <a:gd name="T41" fmla="*/ 2010614033 h 122"/>
              <a:gd name="T42" fmla="*/ 0 w 110"/>
              <a:gd name="T43" fmla="*/ 2062613246 h 122"/>
              <a:gd name="T44" fmla="*/ 17510991 w 110"/>
              <a:gd name="T45" fmla="*/ 2114612459 h 122"/>
              <a:gd name="T46" fmla="*/ 998113926 w 110"/>
              <a:gd name="T47" fmla="*/ 2114612459 h 122"/>
              <a:gd name="T48" fmla="*/ 1033135908 w 110"/>
              <a:gd name="T49" fmla="*/ 2062613246 h 122"/>
              <a:gd name="T50" fmla="*/ 998113926 w 110"/>
              <a:gd name="T51" fmla="*/ 2010614033 h 1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0" h="122">
                <a:moveTo>
                  <a:pt x="101" y="19"/>
                </a:moveTo>
                <a:cubicBezTo>
                  <a:pt x="43" y="19"/>
                  <a:pt x="43" y="19"/>
                  <a:pt x="43" y="19"/>
                </a:cubicBezTo>
                <a:cubicBezTo>
                  <a:pt x="43" y="0"/>
                  <a:pt x="44" y="2"/>
                  <a:pt x="66" y="2"/>
                </a:cubicBezTo>
                <a:cubicBezTo>
                  <a:pt x="77" y="2"/>
                  <a:pt x="77" y="2"/>
                  <a:pt x="77" y="2"/>
                </a:cubicBezTo>
                <a:cubicBezTo>
                  <a:pt x="100" y="2"/>
                  <a:pt x="101" y="0"/>
                  <a:pt x="101" y="19"/>
                </a:cubicBezTo>
                <a:close/>
                <a:moveTo>
                  <a:pt x="102" y="26"/>
                </a:moveTo>
                <a:cubicBezTo>
                  <a:pt x="42" y="26"/>
                  <a:pt x="42" y="26"/>
                  <a:pt x="42" y="26"/>
                </a:cubicBezTo>
                <a:cubicBezTo>
                  <a:pt x="34" y="64"/>
                  <a:pt x="34" y="64"/>
                  <a:pt x="34" y="64"/>
                </a:cubicBezTo>
                <a:cubicBezTo>
                  <a:pt x="64" y="64"/>
                  <a:pt x="58" y="122"/>
                  <a:pt x="68" y="122"/>
                </a:cubicBezTo>
                <a:cubicBezTo>
                  <a:pt x="68" y="122"/>
                  <a:pt x="69" y="122"/>
                  <a:pt x="69" y="122"/>
                </a:cubicBezTo>
                <a:cubicBezTo>
                  <a:pt x="69" y="79"/>
                  <a:pt x="69" y="79"/>
                  <a:pt x="69" y="79"/>
                </a:cubicBezTo>
                <a:cubicBezTo>
                  <a:pt x="65" y="78"/>
                  <a:pt x="62" y="74"/>
                  <a:pt x="62" y="70"/>
                </a:cubicBezTo>
                <a:cubicBezTo>
                  <a:pt x="62" y="65"/>
                  <a:pt x="67" y="60"/>
                  <a:pt x="72" y="60"/>
                </a:cubicBezTo>
                <a:cubicBezTo>
                  <a:pt x="77" y="60"/>
                  <a:pt x="82" y="65"/>
                  <a:pt x="82" y="70"/>
                </a:cubicBezTo>
                <a:cubicBezTo>
                  <a:pt x="82" y="74"/>
                  <a:pt x="79" y="78"/>
                  <a:pt x="75" y="79"/>
                </a:cubicBezTo>
                <a:cubicBezTo>
                  <a:pt x="75" y="122"/>
                  <a:pt x="75" y="122"/>
                  <a:pt x="75" y="122"/>
                </a:cubicBezTo>
                <a:cubicBezTo>
                  <a:pt x="75" y="122"/>
                  <a:pt x="76" y="122"/>
                  <a:pt x="76" y="122"/>
                </a:cubicBezTo>
                <a:cubicBezTo>
                  <a:pt x="85" y="122"/>
                  <a:pt x="79" y="64"/>
                  <a:pt x="110" y="64"/>
                </a:cubicBezTo>
                <a:lnTo>
                  <a:pt x="102" y="26"/>
                </a:lnTo>
                <a:close/>
                <a:moveTo>
                  <a:pt x="57" y="116"/>
                </a:moveTo>
                <a:cubicBezTo>
                  <a:pt x="1" y="116"/>
                  <a:pt x="1" y="116"/>
                  <a:pt x="1" y="116"/>
                </a:cubicBezTo>
                <a:cubicBezTo>
                  <a:pt x="0" y="116"/>
                  <a:pt x="0" y="117"/>
                  <a:pt x="0" y="119"/>
                </a:cubicBezTo>
                <a:cubicBezTo>
                  <a:pt x="0" y="121"/>
                  <a:pt x="0" y="122"/>
                  <a:pt x="1" y="122"/>
                </a:cubicBezTo>
                <a:cubicBezTo>
                  <a:pt x="57" y="122"/>
                  <a:pt x="57" y="122"/>
                  <a:pt x="57" y="122"/>
                </a:cubicBezTo>
                <a:cubicBezTo>
                  <a:pt x="58" y="122"/>
                  <a:pt x="59" y="121"/>
                  <a:pt x="59" y="119"/>
                </a:cubicBezTo>
                <a:cubicBezTo>
                  <a:pt x="59" y="117"/>
                  <a:pt x="58" y="116"/>
                  <a:pt x="57" y="11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文本框 25"/>
          <p:cNvSpPr txBox="1"/>
          <p:nvPr/>
        </p:nvSpPr>
        <p:spPr>
          <a:xfrm>
            <a:off x="6651943" y="5605463"/>
            <a:ext cx="987425" cy="368300"/>
          </a:xfrm>
          <a:prstGeom prst="rect">
            <a:avLst/>
          </a:prstGeom>
          <a:noFill/>
        </p:spPr>
        <p:txBody>
          <a:bodyPr>
            <a:spAutoFit/>
          </a:bodyPr>
          <a:lstStyle/>
          <a:p>
            <a:pPr algn="ctr" eaLnBrk="1" fontAlgn="auto" hangingPunct="1">
              <a:spcBef>
                <a:spcPts val="0"/>
              </a:spcBef>
              <a:spcAft>
                <a:spcPts val="0"/>
              </a:spcAft>
              <a:defRPr/>
            </a:pPr>
            <a:r>
              <a:rPr lang="zh-CN" altLang="en-US" b="1" dirty="0">
                <a:solidFill>
                  <a:schemeClr val="accent3"/>
                </a:solidFill>
                <a:latin typeface="微软雅黑 Light" panose="020B0502040204020203" pitchFamily="34" charset="-122"/>
                <a:ea typeface="微软雅黑 Light" panose="020B0502040204020203" pitchFamily="34" charset="-122"/>
              </a:rPr>
              <a:t>步骤二</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nvGrpSpPr>
          <p:cNvPr id="29" name="组合 28"/>
          <p:cNvGrpSpPr/>
          <p:nvPr/>
        </p:nvGrpSpPr>
        <p:grpSpPr bwMode="auto">
          <a:xfrm>
            <a:off x="6669405" y="4646613"/>
            <a:ext cx="985838" cy="987425"/>
            <a:chOff x="6790926" y="2936017"/>
            <a:chExt cx="986614" cy="986614"/>
          </a:xfrm>
        </p:grpSpPr>
        <p:sp>
          <p:nvSpPr>
            <p:cNvPr id="24" name="椭圆 23"/>
            <p:cNvSpPr/>
            <p:nvPr/>
          </p:nvSpPr>
          <p:spPr>
            <a:xfrm>
              <a:off x="6790926" y="2936017"/>
              <a:ext cx="986614" cy="9866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16" name="Freeform 67"/>
            <p:cNvSpPr>
              <a:spLocks noEditPoints="1"/>
            </p:cNvSpPr>
            <p:nvPr/>
          </p:nvSpPr>
          <p:spPr bwMode="auto">
            <a:xfrm>
              <a:off x="7029428" y="3174520"/>
              <a:ext cx="509610" cy="509608"/>
            </a:xfrm>
            <a:custGeom>
              <a:avLst/>
              <a:gdLst>
                <a:gd name="T0" fmla="*/ 2111259927 w 122"/>
                <a:gd name="T1" fmla="*/ 1919313219 h 122"/>
                <a:gd name="T2" fmla="*/ 1587806915 w 122"/>
                <a:gd name="T3" fmla="*/ 1378414452 h 122"/>
                <a:gd name="T4" fmla="*/ 1535463284 w 122"/>
                <a:gd name="T5" fmla="*/ 1378414452 h 122"/>
                <a:gd name="T6" fmla="*/ 1360976162 w 122"/>
                <a:gd name="T7" fmla="*/ 1203932192 h 122"/>
                <a:gd name="T8" fmla="*/ 1186493217 w 122"/>
                <a:gd name="T9" fmla="*/ 1029449931 h 122"/>
                <a:gd name="T10" fmla="*/ 1186493217 w 122"/>
                <a:gd name="T11" fmla="*/ 1029449931 h 122"/>
                <a:gd name="T12" fmla="*/ 1308632532 w 122"/>
                <a:gd name="T13" fmla="*/ 645585617 h 122"/>
                <a:gd name="T14" fmla="*/ 663040204 w 122"/>
                <a:gd name="T15" fmla="*/ 0 h 122"/>
                <a:gd name="T16" fmla="*/ 0 w 122"/>
                <a:gd name="T17" fmla="*/ 645585617 h 122"/>
                <a:gd name="T18" fmla="*/ 663040204 w 122"/>
                <a:gd name="T19" fmla="*/ 1291171233 h 122"/>
                <a:gd name="T20" fmla="*/ 1029458148 w 122"/>
                <a:gd name="T21" fmla="*/ 1169036575 h 122"/>
                <a:gd name="T22" fmla="*/ 1029458148 w 122"/>
                <a:gd name="T23" fmla="*/ 1169036575 h 122"/>
                <a:gd name="T24" fmla="*/ 1203941094 w 122"/>
                <a:gd name="T25" fmla="*/ 1343518835 h 122"/>
                <a:gd name="T26" fmla="*/ 1395871916 w 122"/>
                <a:gd name="T27" fmla="*/ 1535448904 h 122"/>
                <a:gd name="T28" fmla="*/ 1395871916 w 122"/>
                <a:gd name="T29" fmla="*/ 1570344521 h 122"/>
                <a:gd name="T30" fmla="*/ 1919324928 w 122"/>
                <a:gd name="T31" fmla="*/ 2093795479 h 122"/>
                <a:gd name="T32" fmla="*/ 2041464243 w 122"/>
                <a:gd name="T33" fmla="*/ 2041447877 h 122"/>
                <a:gd name="T34" fmla="*/ 2058912120 w 122"/>
                <a:gd name="T35" fmla="*/ 2041447877 h 122"/>
                <a:gd name="T36" fmla="*/ 2111259927 w 122"/>
                <a:gd name="T37" fmla="*/ 1919313219 h 122"/>
                <a:gd name="T38" fmla="*/ 663040204 w 122"/>
                <a:gd name="T39" fmla="*/ 1151588767 h 122"/>
                <a:gd name="T40" fmla="*/ 157035068 w 122"/>
                <a:gd name="T41" fmla="*/ 645585617 h 122"/>
                <a:gd name="T42" fmla="*/ 663040204 w 122"/>
                <a:gd name="T43" fmla="*/ 139586644 h 122"/>
                <a:gd name="T44" fmla="*/ 1169045340 w 122"/>
                <a:gd name="T45" fmla="*/ 645585617 h 122"/>
                <a:gd name="T46" fmla="*/ 663040204 w 122"/>
                <a:gd name="T47" fmla="*/ 1151588767 h 1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2" h="122">
                  <a:moveTo>
                    <a:pt x="121" y="110"/>
                  </a:moveTo>
                  <a:cubicBezTo>
                    <a:pt x="91" y="79"/>
                    <a:pt x="91" y="79"/>
                    <a:pt x="91" y="79"/>
                  </a:cubicBezTo>
                  <a:cubicBezTo>
                    <a:pt x="90" y="79"/>
                    <a:pt x="89" y="79"/>
                    <a:pt x="88" y="79"/>
                  </a:cubicBezTo>
                  <a:cubicBezTo>
                    <a:pt x="78" y="69"/>
                    <a:pt x="78" y="69"/>
                    <a:pt x="78" y="69"/>
                  </a:cubicBezTo>
                  <a:cubicBezTo>
                    <a:pt x="68" y="59"/>
                    <a:pt x="68" y="59"/>
                    <a:pt x="68" y="59"/>
                  </a:cubicBezTo>
                  <a:cubicBezTo>
                    <a:pt x="68" y="59"/>
                    <a:pt x="68" y="59"/>
                    <a:pt x="68" y="59"/>
                  </a:cubicBezTo>
                  <a:cubicBezTo>
                    <a:pt x="72" y="53"/>
                    <a:pt x="75" y="45"/>
                    <a:pt x="75" y="37"/>
                  </a:cubicBezTo>
                  <a:cubicBezTo>
                    <a:pt x="75" y="17"/>
                    <a:pt x="58" y="0"/>
                    <a:pt x="38" y="0"/>
                  </a:cubicBezTo>
                  <a:cubicBezTo>
                    <a:pt x="17" y="0"/>
                    <a:pt x="0" y="17"/>
                    <a:pt x="0" y="37"/>
                  </a:cubicBezTo>
                  <a:cubicBezTo>
                    <a:pt x="0" y="58"/>
                    <a:pt x="17" y="74"/>
                    <a:pt x="38" y="74"/>
                  </a:cubicBezTo>
                  <a:cubicBezTo>
                    <a:pt x="46" y="74"/>
                    <a:pt x="53" y="72"/>
                    <a:pt x="59" y="67"/>
                  </a:cubicBezTo>
                  <a:cubicBezTo>
                    <a:pt x="59" y="67"/>
                    <a:pt x="59" y="67"/>
                    <a:pt x="59" y="67"/>
                  </a:cubicBezTo>
                  <a:cubicBezTo>
                    <a:pt x="69" y="77"/>
                    <a:pt x="69" y="77"/>
                    <a:pt x="69" y="77"/>
                  </a:cubicBezTo>
                  <a:cubicBezTo>
                    <a:pt x="80" y="88"/>
                    <a:pt x="80" y="88"/>
                    <a:pt x="80" y="88"/>
                  </a:cubicBezTo>
                  <a:cubicBezTo>
                    <a:pt x="79" y="89"/>
                    <a:pt x="79" y="90"/>
                    <a:pt x="80" y="90"/>
                  </a:cubicBezTo>
                  <a:cubicBezTo>
                    <a:pt x="110" y="120"/>
                    <a:pt x="110" y="120"/>
                    <a:pt x="110" y="120"/>
                  </a:cubicBezTo>
                  <a:cubicBezTo>
                    <a:pt x="111" y="122"/>
                    <a:pt x="115" y="120"/>
                    <a:pt x="117" y="117"/>
                  </a:cubicBezTo>
                  <a:cubicBezTo>
                    <a:pt x="118" y="117"/>
                    <a:pt x="118" y="117"/>
                    <a:pt x="118" y="117"/>
                  </a:cubicBezTo>
                  <a:cubicBezTo>
                    <a:pt x="121" y="114"/>
                    <a:pt x="122" y="111"/>
                    <a:pt x="121" y="110"/>
                  </a:cubicBezTo>
                  <a:close/>
                  <a:moveTo>
                    <a:pt x="38" y="66"/>
                  </a:moveTo>
                  <a:cubicBezTo>
                    <a:pt x="22" y="66"/>
                    <a:pt x="9" y="53"/>
                    <a:pt x="9" y="37"/>
                  </a:cubicBezTo>
                  <a:cubicBezTo>
                    <a:pt x="9" y="21"/>
                    <a:pt x="22" y="8"/>
                    <a:pt x="38" y="8"/>
                  </a:cubicBezTo>
                  <a:cubicBezTo>
                    <a:pt x="54" y="8"/>
                    <a:pt x="67" y="21"/>
                    <a:pt x="67" y="37"/>
                  </a:cubicBezTo>
                  <a:cubicBezTo>
                    <a:pt x="67" y="53"/>
                    <a:pt x="54" y="66"/>
                    <a:pt x="38" y="6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30" name="矩形 29"/>
          <p:cNvSpPr/>
          <p:nvPr/>
        </p:nvSpPr>
        <p:spPr>
          <a:xfrm>
            <a:off x="2139315" y="894715"/>
            <a:ext cx="7371080" cy="1014730"/>
          </a:xfrm>
          <a:prstGeom prst="rect">
            <a:avLst/>
          </a:prstGeom>
        </p:spPr>
        <p:txBody>
          <a:bodyPr wrap="square">
            <a:spAutoFit/>
          </a:bodyPr>
          <a:lstStyle/>
          <a:p>
            <a:pPr algn="ctr" eaLnBrk="1" fontAlgn="auto" hangingPunct="1">
              <a:lnSpc>
                <a:spcPct val="150000"/>
              </a:lnSpc>
              <a:spcBef>
                <a:spcPts val="0"/>
              </a:spcBef>
              <a:spcAft>
                <a:spcPts val="0"/>
              </a:spcAft>
              <a:defRPr/>
            </a:pPr>
            <a:r>
              <a:rPr lang="zh-CN" altLang="en-US" sz="2000" dirty="0">
                <a:solidFill>
                  <a:schemeClr val="bg1">
                    <a:lumMod val="65000"/>
                  </a:schemeClr>
                </a:solidFill>
                <a:latin typeface="微软雅黑" panose="020B0503020204020204" pitchFamily="34" charset="-122"/>
                <a:ea typeface="微软雅黑" panose="020B0503020204020204" pitchFamily="34" charset="-122"/>
              </a:rPr>
              <a:t>网店会员数据是指一段时间内网店会员的信息和消费情况，查看网店会员数据也可以了解网店经营的盈亏状况。</a:t>
            </a:r>
            <a:endParaRPr lang="zh-CN" altLang="en-US" sz="20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rot="20383925">
            <a:off x="1839278" y="2657793"/>
            <a:ext cx="195262"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rot="20383925">
            <a:off x="1737678" y="3191193"/>
            <a:ext cx="130175" cy="130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椭圆 33"/>
          <p:cNvSpPr/>
          <p:nvPr/>
        </p:nvSpPr>
        <p:spPr>
          <a:xfrm rot="20383925">
            <a:off x="2496503" y="2545080"/>
            <a:ext cx="79375" cy="79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rot="7200000">
            <a:off x="6430486" y="4898232"/>
            <a:ext cx="149225" cy="1508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7200000">
            <a:off x="6523355" y="5159375"/>
            <a:ext cx="98425" cy="984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7200000">
            <a:off x="6601143" y="4837113"/>
            <a:ext cx="60325" cy="603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2621280" cy="460375"/>
          </a:xfrm>
          <a:prstGeom prst="rect">
            <a:avLst/>
          </a:prstGeom>
          <a:noFill/>
        </p:spPr>
        <p:txBody>
          <a:bodyPr wrap="none">
            <a:spAutoFit/>
          </a:bodyPr>
          <a:lstStyle/>
          <a:p>
            <a:pPr algn="l"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rPr>
              <a:t>网店会员数据信息</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69" name="图片 169"/>
          <p:cNvPicPr>
            <a:picLocks noChangeAspect="1"/>
          </p:cNvPicPr>
          <p:nvPr/>
        </p:nvPicPr>
        <p:blipFill>
          <a:blip r:embed="rId1"/>
          <a:srcRect r="8218"/>
          <a:stretch>
            <a:fillRect/>
          </a:stretch>
        </p:blipFill>
        <p:spPr>
          <a:xfrm>
            <a:off x="6672580" y="2376805"/>
            <a:ext cx="2811780" cy="1758315"/>
          </a:xfrm>
          <a:prstGeom prst="rect">
            <a:avLst/>
          </a:prstGeom>
        </p:spPr>
      </p:pic>
      <p:pic>
        <p:nvPicPr>
          <p:cNvPr id="2" name="图片 1" descr="02"/>
          <p:cNvPicPr>
            <a:picLocks noChangeAspect="1"/>
          </p:cNvPicPr>
          <p:nvPr/>
        </p:nvPicPr>
        <p:blipFill>
          <a:blip r:embed="rId2"/>
          <a:stretch>
            <a:fillRect/>
          </a:stretch>
        </p:blipFill>
        <p:spPr>
          <a:xfrm>
            <a:off x="521335" y="4371975"/>
            <a:ext cx="5541010" cy="204152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53" presetClass="entr" presetSubtype="16" fill="hold" grpId="0" nodeType="withEffect">
                                  <p:stCondLst>
                                    <p:cond delay="110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par>
                                <p:cTn id="13" presetID="53" presetClass="entr" presetSubtype="16"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110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22" presetClass="entr" presetSubtype="8" fill="hold" grpId="0" nodeType="withEffect">
                                  <p:stCondLst>
                                    <p:cond delay="110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10" presetClass="entr" presetSubtype="0" fill="hold" grpId="0" nodeType="withEffect">
                                  <p:stCondLst>
                                    <p:cond delay="110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500"/>
                                        <p:tgtEl>
                                          <p:spTgt spid="9"/>
                                        </p:tgtEl>
                                      </p:cBhvr>
                                    </p:animEffect>
                                  </p:childTnLst>
                                </p:cTn>
                              </p:par>
                            </p:childTnLst>
                          </p:cTn>
                        </p:par>
                        <p:par>
                          <p:cTn id="34" fill="hold">
                            <p:stCondLst>
                              <p:cond delay="1200"/>
                            </p:stCondLst>
                            <p:childTnLst>
                              <p:par>
                                <p:cTn id="35" presetID="2" presetClass="entr" presetSubtype="2" fill="hold" nodeType="afterEffect">
                                  <p:stCondLst>
                                    <p:cond delay="0"/>
                                  </p:stCondLst>
                                  <p:childTnLst>
                                    <p:set>
                                      <p:cBhvr>
                                        <p:cTn id="36" dur="1" fill="hold">
                                          <p:stCondLst>
                                            <p:cond delay="0"/>
                                          </p:stCondLst>
                                        </p:cTn>
                                        <p:tgtEl>
                                          <p:spTgt spid="169"/>
                                        </p:tgtEl>
                                        <p:attrNameLst>
                                          <p:attrName>style.visibility</p:attrName>
                                        </p:attrNameLst>
                                      </p:cBhvr>
                                      <p:to>
                                        <p:strVal val="visible"/>
                                      </p:to>
                                    </p:set>
                                    <p:anim calcmode="lin" valueType="num">
                                      <p:cBhvr additive="base">
                                        <p:cTn id="37" dur="500" fill="hold"/>
                                        <p:tgtEl>
                                          <p:spTgt spid="169"/>
                                        </p:tgtEl>
                                        <p:attrNameLst>
                                          <p:attrName>ppt_x</p:attrName>
                                        </p:attrNameLst>
                                      </p:cBhvr>
                                      <p:tavLst>
                                        <p:tav tm="0">
                                          <p:val>
                                            <p:strVal val="1+#ppt_w/2"/>
                                          </p:val>
                                        </p:tav>
                                        <p:tav tm="100000">
                                          <p:val>
                                            <p:strVal val="#ppt_x"/>
                                          </p:val>
                                        </p:tav>
                                      </p:tavLst>
                                    </p:anim>
                                    <p:anim calcmode="lin" valueType="num">
                                      <p:cBhvr additive="base">
                                        <p:cTn id="38" dur="500" fill="hold"/>
                                        <p:tgtEl>
                                          <p:spTgt spid="169"/>
                                        </p:tgtEl>
                                        <p:attrNameLst>
                                          <p:attrName>ppt_y</p:attrName>
                                        </p:attrNameLst>
                                      </p:cBhvr>
                                      <p:tavLst>
                                        <p:tav tm="0">
                                          <p:val>
                                            <p:strVal val="#ppt_y"/>
                                          </p:val>
                                        </p:tav>
                                        <p:tav tm="100000">
                                          <p:val>
                                            <p:strVal val="#ppt_y"/>
                                          </p:val>
                                        </p:tav>
                                      </p:tavLst>
                                    </p:anim>
                                  </p:childTnLst>
                                </p:cTn>
                              </p:par>
                            </p:childTnLst>
                          </p:cTn>
                        </p:par>
                        <p:par>
                          <p:cTn id="39" fill="hold">
                            <p:stCondLst>
                              <p:cond delay="1700"/>
                            </p:stCondLst>
                            <p:childTnLst>
                              <p:par>
                                <p:cTn id="40" presetID="53" presetClass="entr" presetSubtype="16"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2200"/>
                            </p:stCondLst>
                            <p:childTnLst>
                              <p:par>
                                <p:cTn id="67" presetID="2" presetClass="entr" presetSubtype="8"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additive="base">
                                        <p:cTn id="69" dur="500" fill="hold"/>
                                        <p:tgtEl>
                                          <p:spTgt spid="2"/>
                                        </p:tgtEl>
                                        <p:attrNameLst>
                                          <p:attrName>ppt_x</p:attrName>
                                        </p:attrNameLst>
                                      </p:cBhvr>
                                      <p:tavLst>
                                        <p:tav tm="0">
                                          <p:val>
                                            <p:strVal val="0-#ppt_w/2"/>
                                          </p:val>
                                        </p:tav>
                                        <p:tav tm="100000">
                                          <p:val>
                                            <p:strVal val="#ppt_x"/>
                                          </p:val>
                                        </p:tav>
                                      </p:tavLst>
                                    </p:anim>
                                    <p:anim calcmode="lin" valueType="num">
                                      <p:cBhvr additive="base">
                                        <p:cTn id="7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9" grpId="0"/>
      <p:bldP spid="7" grpId="0" bldLvl="0" animBg="1"/>
      <p:bldP spid="26" grpId="0"/>
      <p:bldP spid="30" grpId="0"/>
      <p:bldP spid="32" grpId="0" bldLvl="0" animBg="1"/>
      <p:bldP spid="33" grpId="0" bldLvl="0" animBg="1"/>
      <p:bldP spid="34" grpId="0" bldLvl="0" animBg="1"/>
      <p:bldP spid="40" grpId="0" bldLvl="0" animBg="1"/>
      <p:bldP spid="41" grpId="0" bldLvl="0" animBg="1"/>
      <p:bldP spid="42"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242888"/>
            <a:ext cx="401638" cy="4619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文本框 34"/>
          <p:cNvSpPr txBox="1"/>
          <p:nvPr/>
        </p:nvSpPr>
        <p:spPr bwMode="auto">
          <a:xfrm>
            <a:off x="401638" y="242888"/>
            <a:ext cx="1402080" cy="460375"/>
          </a:xfrm>
          <a:prstGeom prst="rect">
            <a:avLst/>
          </a:prstGeom>
          <a:noFill/>
        </p:spPr>
        <p:txBody>
          <a:bodyPr wrap="none">
            <a:spAutoFit/>
          </a:bodyPr>
          <a:lstStyle/>
          <a:p>
            <a:pPr eaLnBrk="1" fontAlgn="auto" hangingPunct="1">
              <a:spcBef>
                <a:spcPts val="0"/>
              </a:spcBef>
              <a:spcAft>
                <a:spcPts val="0"/>
              </a:spcAft>
              <a:defRPr/>
            </a:pPr>
            <a:r>
              <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780665" y="1757045"/>
          <a:ext cx="8428355" cy="3527425"/>
        </p:xfrm>
        <a:graphic>
          <a:graphicData uri="http://schemas.openxmlformats.org/drawingml/2006/table">
            <a:tbl>
              <a:tblPr firstRow="1" bandRow="1">
                <a:tableStyleId>{284E427A-3D55-4303-BF80-6455036E1DE7}</a:tableStyleId>
              </a:tblPr>
              <a:tblGrid>
                <a:gridCol w="2880360"/>
                <a:gridCol w="1232535"/>
                <a:gridCol w="1786890"/>
                <a:gridCol w="1581785"/>
                <a:gridCol w="946785"/>
              </a:tblGrid>
              <a:tr h="588010">
                <a:tc rowSpan="2">
                  <a:txBody>
                    <a:bodyPr/>
                    <a:p>
                      <a:pPr indent="0" algn="ctr">
                        <a:buNone/>
                      </a:pPr>
                      <a:r>
                        <a:rPr lang="zh-CN" altLang="en-US" sz="3200">
                          <a:latin typeface="微软雅黑" panose="020B0503020204020204" pitchFamily="34" charset="-122"/>
                          <a:ea typeface="微软雅黑" panose="020B0503020204020204" pitchFamily="34" charset="-122"/>
                        </a:rPr>
                        <a:t>主要内容</a:t>
                      </a:r>
                      <a:endParaRPr lang="zh-CN" altLang="en-US" sz="3200">
                        <a:latin typeface="微软雅黑" panose="020B0503020204020204" pitchFamily="34" charset="-122"/>
                        <a:ea typeface="微软雅黑" panose="020B0503020204020204" pitchFamily="34" charset="-122"/>
                      </a:endParaRPr>
                    </a:p>
                  </a:txBody>
                  <a:tcPr marL="0" marR="0" marT="0" marB="1" vert="horz" anchor="ctr" anchorCtr="0"/>
                </a:tc>
                <a:tc gridSpan="4">
                  <a:txBody>
                    <a:bodyPr/>
                    <a:p>
                      <a:pPr indent="0" algn="ctr">
                        <a:buNone/>
                      </a:pPr>
                      <a:r>
                        <a:rPr lang="zh-CN" altLang="en-US" sz="2000">
                          <a:latin typeface="微软雅黑" panose="020B0503020204020204" pitchFamily="34" charset="-122"/>
                          <a:ea typeface="微软雅黑" panose="020B0503020204020204" pitchFamily="34" charset="-122"/>
                        </a:rPr>
                        <a:t>小组评价等级（在符合的情况下面打“√”）</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hMerge="1">
                  <a:tcPr/>
                </a:tc>
                <a:tc hMerge="1">
                  <a:tcPr/>
                </a:tc>
                <a:tc hMerge="1">
                  <a:tcPr/>
                </a:tc>
              </a:tr>
              <a:tr h="1176020">
                <a:tc vMerge="1">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全都做到了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大部分（80%）做到了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基本（60%）做到了</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zh-CN" altLang="en-US" sz="2000">
                          <a:latin typeface="微软雅黑" panose="020B0503020204020204" pitchFamily="34" charset="-122"/>
                          <a:ea typeface="微软雅黑" panose="020B0503020204020204" pitchFamily="34" charset="-122"/>
                        </a:rPr>
                        <a:t>没做到</a:t>
                      </a:r>
                      <a:endParaRPr lang="zh-CN" altLang="en-US" sz="2000">
                        <a:latin typeface="微软雅黑" panose="020B0503020204020204" pitchFamily="34" charset="-122"/>
                        <a:ea typeface="微软雅黑" panose="020B0503020204020204" pitchFamily="34" charset="-122"/>
                      </a:endParaRPr>
                    </a:p>
                  </a:txBody>
                  <a:tcPr marL="0" marR="0" marT="0" marB="1" vert="horz" anchor="ctr" anchorCtr="0"/>
                </a:tc>
              </a:tr>
              <a:tr h="587375">
                <a:tc>
                  <a:txBody>
                    <a:bodyPr/>
                    <a:p>
                      <a:pPr indent="0" algn="ctr">
                        <a:buNone/>
                      </a:pPr>
                      <a:r>
                        <a:rPr lang="en-US" altLang="zh-CN" sz="1800">
                          <a:latin typeface="微软雅黑" panose="020B0503020204020204" pitchFamily="34" charset="-122"/>
                          <a:ea typeface="微软雅黑" panose="020B0503020204020204" pitchFamily="34" charset="-122"/>
                        </a:rPr>
                        <a:t>熟悉网店经营数据的项目</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en-US" altLang="zh-CN" sz="1800">
                          <a:latin typeface="微软雅黑" panose="020B0503020204020204" pitchFamily="34" charset="-122"/>
                          <a:ea typeface="微软雅黑" panose="020B0503020204020204" pitchFamily="34" charset="-122"/>
                        </a:rPr>
                        <a:t>理解网站访问数据的重要性</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r>
              <a:tr h="588010">
                <a:tc>
                  <a:txBody>
                    <a:bodyPr/>
                    <a:p>
                      <a:pPr indent="0" algn="ctr">
                        <a:buNone/>
                      </a:pPr>
                      <a:r>
                        <a:rPr lang="en-US" altLang="zh-CN" sz="1800">
                          <a:latin typeface="微软雅黑" panose="020B0503020204020204" pitchFamily="34" charset="-122"/>
                          <a:ea typeface="微软雅黑" panose="020B0503020204020204" pitchFamily="34" charset="-122"/>
                        </a:rPr>
                        <a:t>了解网店会员信息的内容</a:t>
                      </a:r>
                      <a:endParaRPr lang="en-US" altLang="zh-CN" sz="18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r>
                        <a:rPr lang="en-US" altLang="zh-CN" sz="1600">
                          <a:latin typeface="微软雅黑" panose="020B0503020204020204" pitchFamily="34" charset="-122"/>
                          <a:ea typeface="微软雅黑" panose="020B0503020204020204" pitchFamily="34" charset="-122"/>
                        </a:rPr>
                        <a:t> </a:t>
                      </a:r>
                      <a:endParaRPr lang="en-US" altLang="zh-CN" sz="1600">
                        <a:latin typeface="微软雅黑" panose="020B0503020204020204" pitchFamily="34" charset="-122"/>
                        <a:ea typeface="微软雅黑" panose="020B0503020204020204" pitchFamily="34" charset="-122"/>
                      </a:endParaRPr>
                    </a:p>
                  </a:txBody>
                  <a:tcPr marL="0" marR="0" marT="0" marB="1" vert="horz" anchor="ctr" anchorCtr="0"/>
                </a:tc>
                <a:tc>
                  <a:txBody>
                    <a:bodyPr/>
                    <a:p>
                      <a:pPr indent="0" algn="ctr">
                        <a:buNone/>
                      </a:pPr>
                      <a:endParaRPr lang="zh-CN" altLang="en-US" sz="1600">
                        <a:latin typeface="微软雅黑" panose="020B0503020204020204" pitchFamily="34" charset="-122"/>
                        <a:ea typeface="微软雅黑" panose="020B0503020204020204" pitchFamily="34" charset="-122"/>
                      </a:endParaRPr>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06780" y="1131570"/>
            <a:ext cx="2011045" cy="2011045"/>
          </a:xfrm>
          <a:prstGeom prst="rect">
            <a:avLst/>
          </a:prstGeo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椭圆 85"/>
          <p:cNvSpPr/>
          <p:nvPr/>
        </p:nvSpPr>
        <p:spPr>
          <a:xfrm rot="11047877" flipV="1">
            <a:off x="8308975" y="5719763"/>
            <a:ext cx="176213" cy="176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8" name="椭圆 87"/>
          <p:cNvSpPr/>
          <p:nvPr/>
        </p:nvSpPr>
        <p:spPr>
          <a:xfrm rot="11047877">
            <a:off x="3890963" y="52355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9" name="椭圆 88"/>
          <p:cNvSpPr/>
          <p:nvPr/>
        </p:nvSpPr>
        <p:spPr>
          <a:xfrm rot="11047877">
            <a:off x="4294188" y="6721475"/>
            <a:ext cx="123825" cy="123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0" name="椭圆 89"/>
          <p:cNvSpPr/>
          <p:nvPr/>
        </p:nvSpPr>
        <p:spPr>
          <a:xfrm rot="11047877">
            <a:off x="8826500" y="5873750"/>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1" name="椭圆 90"/>
          <p:cNvSpPr/>
          <p:nvPr/>
        </p:nvSpPr>
        <p:spPr>
          <a:xfrm rot="11047877">
            <a:off x="7078663" y="6456363"/>
            <a:ext cx="452437" cy="4524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2" name="椭圆 91"/>
          <p:cNvSpPr/>
          <p:nvPr/>
        </p:nvSpPr>
        <p:spPr>
          <a:xfrm rot="11047877" flipH="1">
            <a:off x="8724900" y="4476750"/>
            <a:ext cx="138113"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3" name="椭圆 92"/>
          <p:cNvSpPr/>
          <p:nvPr/>
        </p:nvSpPr>
        <p:spPr>
          <a:xfrm rot="11047877" flipH="1">
            <a:off x="4899025" y="6496050"/>
            <a:ext cx="139700" cy="1381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4" name="椭圆 93"/>
          <p:cNvSpPr/>
          <p:nvPr/>
        </p:nvSpPr>
        <p:spPr>
          <a:xfrm rot="11047877" flipH="1">
            <a:off x="7996238" y="4240213"/>
            <a:ext cx="422275" cy="4222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5" name="椭圆 94"/>
          <p:cNvSpPr/>
          <p:nvPr/>
        </p:nvSpPr>
        <p:spPr>
          <a:xfrm>
            <a:off x="55563" y="3451225"/>
            <a:ext cx="519112" cy="5191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椭圆 95"/>
          <p:cNvSpPr/>
          <p:nvPr/>
        </p:nvSpPr>
        <p:spPr>
          <a:xfrm>
            <a:off x="6731000" y="6753225"/>
            <a:ext cx="271463" cy="2714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8" name="椭圆 97"/>
          <p:cNvSpPr/>
          <p:nvPr/>
        </p:nvSpPr>
        <p:spPr>
          <a:xfrm>
            <a:off x="10213975" y="3238500"/>
            <a:ext cx="501650" cy="5000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9" name="椭圆 98"/>
          <p:cNvSpPr/>
          <p:nvPr/>
        </p:nvSpPr>
        <p:spPr>
          <a:xfrm flipV="1">
            <a:off x="10110788" y="4351338"/>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0" name="椭圆 99"/>
          <p:cNvSpPr/>
          <p:nvPr/>
        </p:nvSpPr>
        <p:spPr>
          <a:xfrm flipV="1">
            <a:off x="4464050" y="5535613"/>
            <a:ext cx="384175" cy="3841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1" name="椭圆 100"/>
          <p:cNvSpPr/>
          <p:nvPr/>
        </p:nvSpPr>
        <p:spPr>
          <a:xfrm>
            <a:off x="1817688" y="6245225"/>
            <a:ext cx="471487" cy="471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椭圆 101"/>
          <p:cNvSpPr/>
          <p:nvPr/>
        </p:nvSpPr>
        <p:spPr>
          <a:xfrm>
            <a:off x="11842750" y="3402013"/>
            <a:ext cx="271463" cy="2714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 name="椭圆 102"/>
          <p:cNvSpPr/>
          <p:nvPr/>
        </p:nvSpPr>
        <p:spPr>
          <a:xfrm>
            <a:off x="11102975" y="4179888"/>
            <a:ext cx="269875"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4" name="椭圆 103"/>
          <p:cNvSpPr/>
          <p:nvPr/>
        </p:nvSpPr>
        <p:spPr>
          <a:xfrm>
            <a:off x="9615488" y="6046788"/>
            <a:ext cx="271462" cy="2714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5" name="椭圆 104"/>
          <p:cNvSpPr/>
          <p:nvPr/>
        </p:nvSpPr>
        <p:spPr>
          <a:xfrm>
            <a:off x="2860675" y="6430963"/>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椭圆 105"/>
          <p:cNvSpPr/>
          <p:nvPr/>
        </p:nvSpPr>
        <p:spPr>
          <a:xfrm>
            <a:off x="7159625" y="5703888"/>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7" name="椭圆 106"/>
          <p:cNvSpPr/>
          <p:nvPr/>
        </p:nvSpPr>
        <p:spPr>
          <a:xfrm>
            <a:off x="9618663" y="2452688"/>
            <a:ext cx="282575" cy="2857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8" name="椭圆 107"/>
          <p:cNvSpPr/>
          <p:nvPr/>
        </p:nvSpPr>
        <p:spPr>
          <a:xfrm>
            <a:off x="169863" y="4748213"/>
            <a:ext cx="550862"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9" name="椭圆 108"/>
          <p:cNvSpPr/>
          <p:nvPr/>
        </p:nvSpPr>
        <p:spPr>
          <a:xfrm flipH="1">
            <a:off x="1428750" y="5278438"/>
            <a:ext cx="368300" cy="3683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0" name="椭圆 109"/>
          <p:cNvSpPr/>
          <p:nvPr/>
        </p:nvSpPr>
        <p:spPr>
          <a:xfrm>
            <a:off x="3117850" y="5554663"/>
            <a:ext cx="608013" cy="6080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1" name="椭圆 110"/>
          <p:cNvSpPr/>
          <p:nvPr/>
        </p:nvSpPr>
        <p:spPr>
          <a:xfrm>
            <a:off x="6462713" y="6118225"/>
            <a:ext cx="344487" cy="346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2" name="椭圆 111"/>
          <p:cNvSpPr/>
          <p:nvPr/>
        </p:nvSpPr>
        <p:spPr>
          <a:xfrm>
            <a:off x="8501063" y="5019675"/>
            <a:ext cx="247650" cy="247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3" name="椭圆 112"/>
          <p:cNvSpPr/>
          <p:nvPr/>
        </p:nvSpPr>
        <p:spPr>
          <a:xfrm>
            <a:off x="8526463" y="6335713"/>
            <a:ext cx="1100137" cy="11001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5" name="椭圆 114"/>
          <p:cNvSpPr/>
          <p:nvPr/>
        </p:nvSpPr>
        <p:spPr>
          <a:xfrm>
            <a:off x="5118100" y="6583363"/>
            <a:ext cx="728663" cy="7286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7" name="椭圆 116"/>
          <p:cNvSpPr/>
          <p:nvPr/>
        </p:nvSpPr>
        <p:spPr>
          <a:xfrm flipH="1">
            <a:off x="3421063" y="4489450"/>
            <a:ext cx="309562" cy="3111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8" name="椭圆 117"/>
          <p:cNvSpPr/>
          <p:nvPr/>
        </p:nvSpPr>
        <p:spPr>
          <a:xfrm>
            <a:off x="9518650" y="5357813"/>
            <a:ext cx="350838" cy="3524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9" name="椭圆 118"/>
          <p:cNvSpPr/>
          <p:nvPr/>
        </p:nvSpPr>
        <p:spPr>
          <a:xfrm>
            <a:off x="7937500" y="6753225"/>
            <a:ext cx="361950" cy="36036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0" name="椭圆 119"/>
          <p:cNvSpPr/>
          <p:nvPr/>
        </p:nvSpPr>
        <p:spPr>
          <a:xfrm>
            <a:off x="10304463" y="5583238"/>
            <a:ext cx="522287" cy="522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1" name="椭圆 120"/>
          <p:cNvSpPr/>
          <p:nvPr/>
        </p:nvSpPr>
        <p:spPr>
          <a:xfrm flipH="1">
            <a:off x="5786438" y="6280150"/>
            <a:ext cx="315912" cy="3159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2" name="椭圆 121"/>
          <p:cNvSpPr/>
          <p:nvPr/>
        </p:nvSpPr>
        <p:spPr>
          <a:xfrm flipH="1">
            <a:off x="787400" y="4184650"/>
            <a:ext cx="415925" cy="4175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3" name="椭圆 122"/>
          <p:cNvSpPr/>
          <p:nvPr/>
        </p:nvSpPr>
        <p:spPr>
          <a:xfrm rot="11047877">
            <a:off x="4237038" y="6276975"/>
            <a:ext cx="123825" cy="1238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6" name="椭圆 125"/>
          <p:cNvSpPr/>
          <p:nvPr/>
        </p:nvSpPr>
        <p:spPr>
          <a:xfrm>
            <a:off x="4870450" y="5681663"/>
            <a:ext cx="669925" cy="669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7" name="椭圆 126"/>
          <p:cNvSpPr/>
          <p:nvPr/>
        </p:nvSpPr>
        <p:spPr>
          <a:xfrm>
            <a:off x="7967663" y="6008688"/>
            <a:ext cx="439737" cy="4397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8" name="椭圆 127"/>
          <p:cNvSpPr/>
          <p:nvPr/>
        </p:nvSpPr>
        <p:spPr>
          <a:xfrm>
            <a:off x="6088063" y="6635750"/>
            <a:ext cx="549275" cy="549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9" name="椭圆 128"/>
          <p:cNvSpPr/>
          <p:nvPr/>
        </p:nvSpPr>
        <p:spPr>
          <a:xfrm>
            <a:off x="11652250" y="4589463"/>
            <a:ext cx="728663" cy="7302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0" name="椭圆 129"/>
          <p:cNvSpPr/>
          <p:nvPr/>
        </p:nvSpPr>
        <p:spPr>
          <a:xfrm>
            <a:off x="10537825" y="6399213"/>
            <a:ext cx="412750" cy="412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1" name="椭圆 130"/>
          <p:cNvSpPr/>
          <p:nvPr/>
        </p:nvSpPr>
        <p:spPr>
          <a:xfrm>
            <a:off x="465138" y="5934075"/>
            <a:ext cx="730250" cy="7286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椭圆 132"/>
          <p:cNvSpPr/>
          <p:nvPr/>
        </p:nvSpPr>
        <p:spPr>
          <a:xfrm>
            <a:off x="4124325" y="5864225"/>
            <a:ext cx="282575" cy="2841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4" name="椭圆 133"/>
          <p:cNvSpPr/>
          <p:nvPr/>
        </p:nvSpPr>
        <p:spPr>
          <a:xfrm rot="11047877" flipH="1">
            <a:off x="7205663" y="5405438"/>
            <a:ext cx="138112" cy="1381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5" name="椭圆 134"/>
          <p:cNvSpPr/>
          <p:nvPr/>
        </p:nvSpPr>
        <p:spPr>
          <a:xfrm>
            <a:off x="3779838" y="6300788"/>
            <a:ext cx="990600" cy="9906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6" name="椭圆 135"/>
          <p:cNvSpPr/>
          <p:nvPr/>
        </p:nvSpPr>
        <p:spPr>
          <a:xfrm>
            <a:off x="1812925" y="3538538"/>
            <a:ext cx="490538" cy="49053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1" name="椭圆 210"/>
          <p:cNvSpPr/>
          <p:nvPr/>
        </p:nvSpPr>
        <p:spPr>
          <a:xfrm flipH="1">
            <a:off x="11687175" y="2138363"/>
            <a:ext cx="444500" cy="4445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2" name="椭圆 211"/>
          <p:cNvSpPr/>
          <p:nvPr/>
        </p:nvSpPr>
        <p:spPr>
          <a:xfrm>
            <a:off x="-434975" y="2360613"/>
            <a:ext cx="627063" cy="6286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3" name="椭圆 212"/>
          <p:cNvSpPr/>
          <p:nvPr/>
        </p:nvSpPr>
        <p:spPr>
          <a:xfrm flipH="1">
            <a:off x="2444750" y="2798763"/>
            <a:ext cx="266700" cy="268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4" name="椭圆 213"/>
          <p:cNvSpPr/>
          <p:nvPr/>
        </p:nvSpPr>
        <p:spPr>
          <a:xfrm rot="11047877" flipV="1">
            <a:off x="9999663" y="135096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 name="椭圆 214"/>
          <p:cNvSpPr/>
          <p:nvPr/>
        </p:nvSpPr>
        <p:spPr>
          <a:xfrm flipH="1">
            <a:off x="2636838" y="4654550"/>
            <a:ext cx="601662" cy="6000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6" name="椭圆 215"/>
          <p:cNvSpPr/>
          <p:nvPr/>
        </p:nvSpPr>
        <p:spPr>
          <a:xfrm>
            <a:off x="2490788" y="5783263"/>
            <a:ext cx="382587" cy="3825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7" name="椭圆 216"/>
          <p:cNvSpPr/>
          <p:nvPr/>
        </p:nvSpPr>
        <p:spPr>
          <a:xfrm>
            <a:off x="7702550" y="4910138"/>
            <a:ext cx="638175" cy="6381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8" name="椭圆 217"/>
          <p:cNvSpPr/>
          <p:nvPr/>
        </p:nvSpPr>
        <p:spPr>
          <a:xfrm>
            <a:off x="9159875" y="4476750"/>
            <a:ext cx="541338"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9" name="椭圆 218"/>
          <p:cNvSpPr/>
          <p:nvPr/>
        </p:nvSpPr>
        <p:spPr>
          <a:xfrm>
            <a:off x="11637963" y="3808413"/>
            <a:ext cx="541337" cy="5429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0" name="椭圆 219"/>
          <p:cNvSpPr/>
          <p:nvPr/>
        </p:nvSpPr>
        <p:spPr>
          <a:xfrm flipV="1">
            <a:off x="9682163" y="3733800"/>
            <a:ext cx="274637" cy="276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1" name="椭圆 220"/>
          <p:cNvSpPr/>
          <p:nvPr/>
        </p:nvSpPr>
        <p:spPr>
          <a:xfrm>
            <a:off x="6561138" y="5537200"/>
            <a:ext cx="409575" cy="40957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pic>
        <p:nvPicPr>
          <p:cNvPr id="196" name="图片 195"/>
          <p:cNvPicPr>
            <a:picLocks noChangeAspect="1"/>
          </p:cNvPicPr>
          <p:nvPr/>
        </p:nvPicPr>
        <p:blipFill>
          <a:blip r:embed="rId1" cstate="print"/>
          <a:srcRect l="36905" t="33759" r="32570" b="22025"/>
          <a:stretch>
            <a:fillRect/>
          </a:stretch>
        </p:blipFill>
        <p:spPr>
          <a:xfrm rot="1501864">
            <a:off x="7973266" y="1354132"/>
            <a:ext cx="407562" cy="407562"/>
          </a:xfrm>
          <a:custGeom>
            <a:avLst/>
            <a:gdLst>
              <a:gd name="connsiteX0" fmla="*/ 588998 w 1177996"/>
              <a:gd name="connsiteY0" fmla="*/ 0 h 1177994"/>
              <a:gd name="connsiteX1" fmla="*/ 1177996 w 1177996"/>
              <a:gd name="connsiteY1" fmla="*/ 588997 h 1177994"/>
              <a:gd name="connsiteX2" fmla="*/ 588998 w 1177996"/>
              <a:gd name="connsiteY2" fmla="*/ 1177994 h 1177994"/>
              <a:gd name="connsiteX3" fmla="*/ 0 w 1177996"/>
              <a:gd name="connsiteY3" fmla="*/ 588997 h 1177994"/>
              <a:gd name="connsiteX4" fmla="*/ 588998 w 1177996"/>
              <a:gd name="connsiteY4" fmla="*/ 0 h 1177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996" h="1177994">
                <a:moveTo>
                  <a:pt x="588998" y="0"/>
                </a:moveTo>
                <a:cubicBezTo>
                  <a:pt x="914293" y="0"/>
                  <a:pt x="1177996" y="263703"/>
                  <a:pt x="1177996" y="588997"/>
                </a:cubicBezTo>
                <a:cubicBezTo>
                  <a:pt x="1177996" y="914291"/>
                  <a:pt x="914293" y="1177994"/>
                  <a:pt x="588998" y="1177994"/>
                </a:cubicBezTo>
                <a:cubicBezTo>
                  <a:pt x="263703" y="1177994"/>
                  <a:pt x="0" y="914291"/>
                  <a:pt x="0" y="588997"/>
                </a:cubicBezTo>
                <a:cubicBezTo>
                  <a:pt x="0" y="263703"/>
                  <a:pt x="263703" y="0"/>
                  <a:pt x="588998" y="0"/>
                </a:cubicBezTo>
                <a:close/>
              </a:path>
            </a:pathLst>
          </a:custGeom>
        </p:spPr>
      </p:pic>
      <p:sp>
        <p:nvSpPr>
          <p:cNvPr id="197" name="椭圆 196"/>
          <p:cNvSpPr/>
          <p:nvPr/>
        </p:nvSpPr>
        <p:spPr>
          <a:xfrm>
            <a:off x="11261725" y="5419725"/>
            <a:ext cx="271463" cy="2714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8" name="椭圆 197"/>
          <p:cNvSpPr/>
          <p:nvPr/>
        </p:nvSpPr>
        <p:spPr>
          <a:xfrm flipV="1">
            <a:off x="11339513" y="6289675"/>
            <a:ext cx="276225" cy="2746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 name="组合 2"/>
          <p:cNvGrpSpPr/>
          <p:nvPr/>
        </p:nvGrpSpPr>
        <p:grpSpPr bwMode="auto">
          <a:xfrm>
            <a:off x="3590955" y="273020"/>
            <a:ext cx="5072002" cy="6035705"/>
            <a:chOff x="3565662" y="300100"/>
            <a:chExt cx="5070953" cy="6036274"/>
          </a:xfrm>
        </p:grpSpPr>
        <p:sp>
          <p:nvSpPr>
            <p:cNvPr id="210" name="任意多边形 209"/>
            <p:cNvSpPr/>
            <p:nvPr/>
          </p:nvSpPr>
          <p:spPr>
            <a:xfrm rot="13500000" flipH="1">
              <a:off x="3565632" y="300130"/>
              <a:ext cx="5071014" cy="5070953"/>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25" name="直接连接符 224"/>
            <p:cNvCxnSpPr/>
            <p:nvPr/>
          </p:nvCxnSpPr>
          <p:spPr>
            <a:xfrm>
              <a:off x="3759267" y="2427581"/>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3759267" y="2462509"/>
              <a:ext cx="2688669"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3759267" y="3448440"/>
              <a:ext cx="4637716"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6939959" y="3511946"/>
              <a:ext cx="1457024" cy="0"/>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349" name="图片 348"/>
            <p:cNvPicPr>
              <a:picLocks noChangeAspect="1"/>
            </p:cNvPicPr>
            <p:nvPr/>
          </p:nvPicPr>
          <p:blipFill>
            <a:blip r:embed="rId2" cstate="print"/>
            <a:srcRect l="35176"/>
            <a:stretch>
              <a:fillRect/>
            </a:stretch>
          </p:blipFill>
          <p:spPr>
            <a:xfrm>
              <a:off x="3775670" y="3572820"/>
              <a:ext cx="2276311" cy="2763554"/>
            </a:xfrm>
            <a:custGeom>
              <a:avLst/>
              <a:gdLst>
                <a:gd name="connsiteX0" fmla="*/ 0 w 2501639"/>
                <a:gd name="connsiteY0" fmla="*/ 0 h 3037113"/>
                <a:gd name="connsiteX1" fmla="*/ 2501639 w 2501639"/>
                <a:gd name="connsiteY1" fmla="*/ 0 h 3037113"/>
                <a:gd name="connsiteX2" fmla="*/ 2501639 w 2501639"/>
                <a:gd name="connsiteY2" fmla="*/ 3031844 h 3037113"/>
                <a:gd name="connsiteX3" fmla="*/ 2499610 w 2501639"/>
                <a:gd name="connsiteY3" fmla="*/ 3037113 h 3037113"/>
                <a:gd name="connsiteX4" fmla="*/ 2494398 w 2501639"/>
                <a:gd name="connsiteY4" fmla="*/ 3037113 h 3037113"/>
                <a:gd name="connsiteX5" fmla="*/ 2494398 w 2501639"/>
                <a:gd name="connsiteY5" fmla="*/ 2995749 h 3037113"/>
                <a:gd name="connsiteX6" fmla="*/ 2459527 w 2501639"/>
                <a:gd name="connsiteY6" fmla="*/ 2905197 h 3037113"/>
                <a:gd name="connsiteX7" fmla="*/ 717381 w 2501639"/>
                <a:gd name="connsiteY7" fmla="*/ 1444903 h 3037113"/>
                <a:gd name="connsiteX8" fmla="*/ 19111 w 2501639"/>
                <a:gd name="connsiteY8" fmla="*/ 132437 h 3037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01639" h="3037113">
                  <a:moveTo>
                    <a:pt x="0" y="0"/>
                  </a:moveTo>
                  <a:lnTo>
                    <a:pt x="2501639" y="0"/>
                  </a:lnTo>
                  <a:lnTo>
                    <a:pt x="2501639" y="3031844"/>
                  </a:lnTo>
                  <a:lnTo>
                    <a:pt x="2499610" y="3037113"/>
                  </a:lnTo>
                  <a:lnTo>
                    <a:pt x="2494398" y="3037113"/>
                  </a:lnTo>
                  <a:lnTo>
                    <a:pt x="2494398" y="2995749"/>
                  </a:lnTo>
                  <a:lnTo>
                    <a:pt x="2459527" y="2905197"/>
                  </a:lnTo>
                  <a:cubicBezTo>
                    <a:pt x="2141873" y="2211741"/>
                    <a:pt x="1279306" y="2006828"/>
                    <a:pt x="717381" y="1444903"/>
                  </a:cubicBezTo>
                  <a:cubicBezTo>
                    <a:pt x="344970" y="1072492"/>
                    <a:pt x="112213" y="613311"/>
                    <a:pt x="19111" y="132437"/>
                  </a:cubicBezTo>
                  <a:close/>
                </a:path>
              </a:pathLst>
            </a:custGeom>
          </p:spPr>
        </p:pic>
      </p:grpSp>
      <p:sp>
        <p:nvSpPr>
          <p:cNvPr id="201" name="椭圆 200"/>
          <p:cNvSpPr/>
          <p:nvPr/>
        </p:nvSpPr>
        <p:spPr>
          <a:xfrm>
            <a:off x="8102600" y="1300163"/>
            <a:ext cx="477838" cy="47783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2" name="椭圆 221"/>
          <p:cNvSpPr/>
          <p:nvPr/>
        </p:nvSpPr>
        <p:spPr>
          <a:xfrm>
            <a:off x="3444875" y="3463925"/>
            <a:ext cx="676275" cy="67786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文本框 1"/>
          <p:cNvSpPr txBox="1"/>
          <p:nvPr/>
        </p:nvSpPr>
        <p:spPr>
          <a:xfrm>
            <a:off x="4634865" y="2548890"/>
            <a:ext cx="3067050" cy="768350"/>
          </a:xfrm>
          <a:prstGeom prst="rect">
            <a:avLst/>
          </a:prstGeom>
          <a:noFill/>
        </p:spPr>
        <p:txBody>
          <a:bodyPr wrap="square" rtlCol="0">
            <a:spAutoFit/>
          </a:bodyPr>
          <a:p>
            <a:pPr algn="dist"/>
            <a:r>
              <a:rPr lang="zh-CN" altLang="en-US" sz="4400" b="1" dirty="0">
                <a:solidFill>
                  <a:schemeClr val="bg1"/>
                </a:solidFill>
                <a:latin typeface="微软雅黑" panose="020B0503020204020204" pitchFamily="34" charset="-122"/>
                <a:ea typeface="微软雅黑" panose="020B0503020204020204" pitchFamily="34" charset="-122"/>
              </a:rPr>
              <a:t>感谢观看</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500"/>
                                        <p:tgtEl>
                                          <p:spTgt spid="86"/>
                                        </p:tgtEl>
                                      </p:cBhvr>
                                    </p:animEffect>
                                    <p:anim calcmode="lin" valueType="num">
                                      <p:cBhvr>
                                        <p:cTn id="8" dur="500" fill="hold"/>
                                        <p:tgtEl>
                                          <p:spTgt spid="86"/>
                                        </p:tgtEl>
                                        <p:attrNameLst>
                                          <p:attrName>ppt_x</p:attrName>
                                        </p:attrNameLst>
                                      </p:cBhvr>
                                      <p:tavLst>
                                        <p:tav tm="0">
                                          <p:val>
                                            <p:strVal val="#ppt_x"/>
                                          </p:val>
                                        </p:tav>
                                        <p:tav tm="100000">
                                          <p:val>
                                            <p:strVal val="#ppt_x"/>
                                          </p:val>
                                        </p:tav>
                                      </p:tavLst>
                                    </p:anim>
                                    <p:anim calcmode="lin" valueType="num">
                                      <p:cBhvr>
                                        <p:cTn id="9" dur="500" fill="hold"/>
                                        <p:tgtEl>
                                          <p:spTgt spid="8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8"/>
                                        </p:tgtEl>
                                        <p:attrNameLst>
                                          <p:attrName>style.visibility</p:attrName>
                                        </p:attrNameLst>
                                      </p:cBhvr>
                                      <p:to>
                                        <p:strVal val="visible"/>
                                      </p:to>
                                    </p:set>
                                    <p:animEffect transition="in" filter="fade">
                                      <p:cBhvr>
                                        <p:cTn id="12" dur="500"/>
                                        <p:tgtEl>
                                          <p:spTgt spid="88"/>
                                        </p:tgtEl>
                                      </p:cBhvr>
                                    </p:animEffect>
                                    <p:anim calcmode="lin" valueType="num">
                                      <p:cBhvr>
                                        <p:cTn id="13" dur="500" fill="hold"/>
                                        <p:tgtEl>
                                          <p:spTgt spid="88"/>
                                        </p:tgtEl>
                                        <p:attrNameLst>
                                          <p:attrName>ppt_x</p:attrName>
                                        </p:attrNameLst>
                                      </p:cBhvr>
                                      <p:tavLst>
                                        <p:tav tm="0">
                                          <p:val>
                                            <p:strVal val="#ppt_x"/>
                                          </p:val>
                                        </p:tav>
                                        <p:tav tm="100000">
                                          <p:val>
                                            <p:strVal val="#ppt_x"/>
                                          </p:val>
                                        </p:tav>
                                      </p:tavLst>
                                    </p:anim>
                                    <p:anim calcmode="lin" valueType="num">
                                      <p:cBhvr>
                                        <p:cTn id="14" dur="500" fill="hold"/>
                                        <p:tgtEl>
                                          <p:spTgt spid="8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9"/>
                                        </p:tgtEl>
                                        <p:attrNameLst>
                                          <p:attrName>style.visibility</p:attrName>
                                        </p:attrNameLst>
                                      </p:cBhvr>
                                      <p:to>
                                        <p:strVal val="visible"/>
                                      </p:to>
                                    </p:set>
                                    <p:animEffect transition="in" filter="fade">
                                      <p:cBhvr>
                                        <p:cTn id="17" dur="500"/>
                                        <p:tgtEl>
                                          <p:spTgt spid="89"/>
                                        </p:tgtEl>
                                      </p:cBhvr>
                                    </p:animEffect>
                                    <p:anim calcmode="lin" valueType="num">
                                      <p:cBhvr>
                                        <p:cTn id="18" dur="500" fill="hold"/>
                                        <p:tgtEl>
                                          <p:spTgt spid="89"/>
                                        </p:tgtEl>
                                        <p:attrNameLst>
                                          <p:attrName>ppt_x</p:attrName>
                                        </p:attrNameLst>
                                      </p:cBhvr>
                                      <p:tavLst>
                                        <p:tav tm="0">
                                          <p:val>
                                            <p:strVal val="#ppt_x"/>
                                          </p:val>
                                        </p:tav>
                                        <p:tav tm="100000">
                                          <p:val>
                                            <p:strVal val="#ppt_x"/>
                                          </p:val>
                                        </p:tav>
                                      </p:tavLst>
                                    </p:anim>
                                    <p:anim calcmode="lin" valueType="num">
                                      <p:cBhvr>
                                        <p:cTn id="19" dur="500" fill="hold"/>
                                        <p:tgtEl>
                                          <p:spTgt spid="8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anim calcmode="lin" valueType="num">
                                      <p:cBhvr>
                                        <p:cTn id="23" dur="500" fill="hold"/>
                                        <p:tgtEl>
                                          <p:spTgt spid="90"/>
                                        </p:tgtEl>
                                        <p:attrNameLst>
                                          <p:attrName>ppt_x</p:attrName>
                                        </p:attrNameLst>
                                      </p:cBhvr>
                                      <p:tavLst>
                                        <p:tav tm="0">
                                          <p:val>
                                            <p:strVal val="#ppt_x"/>
                                          </p:val>
                                        </p:tav>
                                        <p:tav tm="100000">
                                          <p:val>
                                            <p:strVal val="#ppt_x"/>
                                          </p:val>
                                        </p:tav>
                                      </p:tavLst>
                                    </p:anim>
                                    <p:anim calcmode="lin" valueType="num">
                                      <p:cBhvr>
                                        <p:cTn id="24" dur="500" fill="hold"/>
                                        <p:tgtEl>
                                          <p:spTgt spid="9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anim calcmode="lin" valueType="num">
                                      <p:cBhvr>
                                        <p:cTn id="28" dur="500" fill="hold"/>
                                        <p:tgtEl>
                                          <p:spTgt spid="91"/>
                                        </p:tgtEl>
                                        <p:attrNameLst>
                                          <p:attrName>ppt_x</p:attrName>
                                        </p:attrNameLst>
                                      </p:cBhvr>
                                      <p:tavLst>
                                        <p:tav tm="0">
                                          <p:val>
                                            <p:strVal val="#ppt_x"/>
                                          </p:val>
                                        </p:tav>
                                        <p:tav tm="100000">
                                          <p:val>
                                            <p:strVal val="#ppt_x"/>
                                          </p:val>
                                        </p:tav>
                                      </p:tavLst>
                                    </p:anim>
                                    <p:anim calcmode="lin" valueType="num">
                                      <p:cBhvr>
                                        <p:cTn id="29" dur="500" fill="hold"/>
                                        <p:tgtEl>
                                          <p:spTgt spid="9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2"/>
                                        </p:tgtEl>
                                        <p:attrNameLst>
                                          <p:attrName>style.visibility</p:attrName>
                                        </p:attrNameLst>
                                      </p:cBhvr>
                                      <p:to>
                                        <p:strVal val="visible"/>
                                      </p:to>
                                    </p:set>
                                    <p:animEffect transition="in" filter="fade">
                                      <p:cBhvr>
                                        <p:cTn id="32" dur="500"/>
                                        <p:tgtEl>
                                          <p:spTgt spid="92"/>
                                        </p:tgtEl>
                                      </p:cBhvr>
                                    </p:animEffect>
                                    <p:anim calcmode="lin" valueType="num">
                                      <p:cBhvr>
                                        <p:cTn id="33" dur="500" fill="hold"/>
                                        <p:tgtEl>
                                          <p:spTgt spid="92"/>
                                        </p:tgtEl>
                                        <p:attrNameLst>
                                          <p:attrName>ppt_x</p:attrName>
                                        </p:attrNameLst>
                                      </p:cBhvr>
                                      <p:tavLst>
                                        <p:tav tm="0">
                                          <p:val>
                                            <p:strVal val="#ppt_x"/>
                                          </p:val>
                                        </p:tav>
                                        <p:tav tm="100000">
                                          <p:val>
                                            <p:strVal val="#ppt_x"/>
                                          </p:val>
                                        </p:tav>
                                      </p:tavLst>
                                    </p:anim>
                                    <p:anim calcmode="lin" valueType="num">
                                      <p:cBhvr>
                                        <p:cTn id="34" dur="500" fill="hold"/>
                                        <p:tgtEl>
                                          <p:spTgt spid="9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fade">
                                      <p:cBhvr>
                                        <p:cTn id="37" dur="500"/>
                                        <p:tgtEl>
                                          <p:spTgt spid="93"/>
                                        </p:tgtEl>
                                      </p:cBhvr>
                                    </p:animEffect>
                                    <p:anim calcmode="lin" valueType="num">
                                      <p:cBhvr>
                                        <p:cTn id="38" dur="500" fill="hold"/>
                                        <p:tgtEl>
                                          <p:spTgt spid="93"/>
                                        </p:tgtEl>
                                        <p:attrNameLst>
                                          <p:attrName>ppt_x</p:attrName>
                                        </p:attrNameLst>
                                      </p:cBhvr>
                                      <p:tavLst>
                                        <p:tav tm="0">
                                          <p:val>
                                            <p:strVal val="#ppt_x"/>
                                          </p:val>
                                        </p:tav>
                                        <p:tav tm="100000">
                                          <p:val>
                                            <p:strVal val="#ppt_x"/>
                                          </p:val>
                                        </p:tav>
                                      </p:tavLst>
                                    </p:anim>
                                    <p:anim calcmode="lin" valueType="num">
                                      <p:cBhvr>
                                        <p:cTn id="39" dur="500" fill="hold"/>
                                        <p:tgtEl>
                                          <p:spTgt spid="9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500"/>
                                        <p:tgtEl>
                                          <p:spTgt spid="94"/>
                                        </p:tgtEl>
                                      </p:cBhvr>
                                    </p:animEffect>
                                    <p:anim calcmode="lin" valueType="num">
                                      <p:cBhvr>
                                        <p:cTn id="43" dur="500" fill="hold"/>
                                        <p:tgtEl>
                                          <p:spTgt spid="94"/>
                                        </p:tgtEl>
                                        <p:attrNameLst>
                                          <p:attrName>ppt_x</p:attrName>
                                        </p:attrNameLst>
                                      </p:cBhvr>
                                      <p:tavLst>
                                        <p:tav tm="0">
                                          <p:val>
                                            <p:strVal val="#ppt_x"/>
                                          </p:val>
                                        </p:tav>
                                        <p:tav tm="100000">
                                          <p:val>
                                            <p:strVal val="#ppt_x"/>
                                          </p:val>
                                        </p:tav>
                                      </p:tavLst>
                                    </p:anim>
                                    <p:anim calcmode="lin" valueType="num">
                                      <p:cBhvr>
                                        <p:cTn id="44" dur="500" fill="hold"/>
                                        <p:tgtEl>
                                          <p:spTgt spid="9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
                                  </p:stCondLst>
                                  <p:childTnLst>
                                    <p:set>
                                      <p:cBhvr>
                                        <p:cTn id="46" dur="1" fill="hold">
                                          <p:stCondLst>
                                            <p:cond delay="0"/>
                                          </p:stCondLst>
                                        </p:cTn>
                                        <p:tgtEl>
                                          <p:spTgt spid="95"/>
                                        </p:tgtEl>
                                        <p:attrNameLst>
                                          <p:attrName>style.visibility</p:attrName>
                                        </p:attrNameLst>
                                      </p:cBhvr>
                                      <p:to>
                                        <p:strVal val="visible"/>
                                      </p:to>
                                    </p:set>
                                    <p:animEffect transition="in" filter="fade">
                                      <p:cBhvr>
                                        <p:cTn id="47" dur="500"/>
                                        <p:tgtEl>
                                          <p:spTgt spid="95"/>
                                        </p:tgtEl>
                                      </p:cBhvr>
                                    </p:animEffect>
                                    <p:anim calcmode="lin" valueType="num">
                                      <p:cBhvr>
                                        <p:cTn id="48" dur="500" fill="hold"/>
                                        <p:tgtEl>
                                          <p:spTgt spid="95"/>
                                        </p:tgtEl>
                                        <p:attrNameLst>
                                          <p:attrName>ppt_x</p:attrName>
                                        </p:attrNameLst>
                                      </p:cBhvr>
                                      <p:tavLst>
                                        <p:tav tm="0">
                                          <p:val>
                                            <p:strVal val="#ppt_x"/>
                                          </p:val>
                                        </p:tav>
                                        <p:tav tm="100000">
                                          <p:val>
                                            <p:strVal val="#ppt_x"/>
                                          </p:val>
                                        </p:tav>
                                      </p:tavLst>
                                    </p:anim>
                                    <p:anim calcmode="lin" valueType="num">
                                      <p:cBhvr>
                                        <p:cTn id="49" dur="500" fill="hold"/>
                                        <p:tgtEl>
                                          <p:spTgt spid="9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500"/>
                                        <p:tgtEl>
                                          <p:spTgt spid="96"/>
                                        </p:tgtEl>
                                      </p:cBhvr>
                                    </p:animEffect>
                                    <p:anim calcmode="lin" valueType="num">
                                      <p:cBhvr>
                                        <p:cTn id="53" dur="500" fill="hold"/>
                                        <p:tgtEl>
                                          <p:spTgt spid="96"/>
                                        </p:tgtEl>
                                        <p:attrNameLst>
                                          <p:attrName>ppt_x</p:attrName>
                                        </p:attrNameLst>
                                      </p:cBhvr>
                                      <p:tavLst>
                                        <p:tav tm="0">
                                          <p:val>
                                            <p:strVal val="#ppt_x"/>
                                          </p:val>
                                        </p:tav>
                                        <p:tav tm="100000">
                                          <p:val>
                                            <p:strVal val="#ppt_x"/>
                                          </p:val>
                                        </p:tav>
                                      </p:tavLst>
                                    </p:anim>
                                    <p:anim calcmode="lin" valueType="num">
                                      <p:cBhvr>
                                        <p:cTn id="54" dur="5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0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
                                  </p:stCondLst>
                                  <p:childTnLst>
                                    <p:set>
                                      <p:cBhvr>
                                        <p:cTn id="61" dur="1" fill="hold">
                                          <p:stCondLst>
                                            <p:cond delay="0"/>
                                          </p:stCondLst>
                                        </p:cTn>
                                        <p:tgtEl>
                                          <p:spTgt spid="99"/>
                                        </p:tgtEl>
                                        <p:attrNameLst>
                                          <p:attrName>style.visibility</p:attrName>
                                        </p:attrNameLst>
                                      </p:cBhvr>
                                      <p:to>
                                        <p:strVal val="visible"/>
                                      </p:to>
                                    </p:set>
                                    <p:animEffect transition="in" filter="fade">
                                      <p:cBhvr>
                                        <p:cTn id="62" dur="500"/>
                                        <p:tgtEl>
                                          <p:spTgt spid="99"/>
                                        </p:tgtEl>
                                      </p:cBhvr>
                                    </p:animEffect>
                                    <p:anim calcmode="lin" valueType="num">
                                      <p:cBhvr>
                                        <p:cTn id="63" dur="500" fill="hold"/>
                                        <p:tgtEl>
                                          <p:spTgt spid="99"/>
                                        </p:tgtEl>
                                        <p:attrNameLst>
                                          <p:attrName>ppt_x</p:attrName>
                                        </p:attrNameLst>
                                      </p:cBhvr>
                                      <p:tavLst>
                                        <p:tav tm="0">
                                          <p:val>
                                            <p:strVal val="#ppt_x"/>
                                          </p:val>
                                        </p:tav>
                                        <p:tav tm="100000">
                                          <p:val>
                                            <p:strVal val="#ppt_x"/>
                                          </p:val>
                                        </p:tav>
                                      </p:tavLst>
                                    </p:anim>
                                    <p:anim calcmode="lin" valueType="num">
                                      <p:cBhvr>
                                        <p:cTn id="64" dur="500" fill="hold"/>
                                        <p:tgtEl>
                                          <p:spTgt spid="9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00"/>
                                  </p:stCondLst>
                                  <p:childTnLst>
                                    <p:set>
                                      <p:cBhvr>
                                        <p:cTn id="66" dur="1" fill="hold">
                                          <p:stCondLst>
                                            <p:cond delay="0"/>
                                          </p:stCondLst>
                                        </p:cTn>
                                        <p:tgtEl>
                                          <p:spTgt spid="100"/>
                                        </p:tgtEl>
                                        <p:attrNameLst>
                                          <p:attrName>style.visibility</p:attrName>
                                        </p:attrNameLst>
                                      </p:cBhvr>
                                      <p:to>
                                        <p:strVal val="visible"/>
                                      </p:to>
                                    </p:set>
                                    <p:animEffect transition="in" filter="fade">
                                      <p:cBhvr>
                                        <p:cTn id="67" dur="500"/>
                                        <p:tgtEl>
                                          <p:spTgt spid="100"/>
                                        </p:tgtEl>
                                      </p:cBhvr>
                                    </p:animEffect>
                                    <p:anim calcmode="lin" valueType="num">
                                      <p:cBhvr>
                                        <p:cTn id="68" dur="500" fill="hold"/>
                                        <p:tgtEl>
                                          <p:spTgt spid="100"/>
                                        </p:tgtEl>
                                        <p:attrNameLst>
                                          <p:attrName>ppt_x</p:attrName>
                                        </p:attrNameLst>
                                      </p:cBhvr>
                                      <p:tavLst>
                                        <p:tav tm="0">
                                          <p:val>
                                            <p:strVal val="#ppt_x"/>
                                          </p:val>
                                        </p:tav>
                                        <p:tav tm="100000">
                                          <p:val>
                                            <p:strVal val="#ppt_x"/>
                                          </p:val>
                                        </p:tav>
                                      </p:tavLst>
                                    </p:anim>
                                    <p:anim calcmode="lin" valueType="num">
                                      <p:cBhvr>
                                        <p:cTn id="69" dur="500" fill="hold"/>
                                        <p:tgtEl>
                                          <p:spTgt spid="10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00"/>
                                  </p:stCondLst>
                                  <p:childTnLst>
                                    <p:set>
                                      <p:cBhvr>
                                        <p:cTn id="71" dur="1" fill="hold">
                                          <p:stCondLst>
                                            <p:cond delay="0"/>
                                          </p:stCondLst>
                                        </p:cTn>
                                        <p:tgtEl>
                                          <p:spTgt spid="101"/>
                                        </p:tgtEl>
                                        <p:attrNameLst>
                                          <p:attrName>style.visibility</p:attrName>
                                        </p:attrNameLst>
                                      </p:cBhvr>
                                      <p:to>
                                        <p:strVal val="visible"/>
                                      </p:to>
                                    </p:set>
                                    <p:animEffect transition="in" filter="fade">
                                      <p:cBhvr>
                                        <p:cTn id="72" dur="500"/>
                                        <p:tgtEl>
                                          <p:spTgt spid="101"/>
                                        </p:tgtEl>
                                      </p:cBhvr>
                                    </p:animEffect>
                                    <p:anim calcmode="lin" valueType="num">
                                      <p:cBhvr>
                                        <p:cTn id="73" dur="500" fill="hold"/>
                                        <p:tgtEl>
                                          <p:spTgt spid="101"/>
                                        </p:tgtEl>
                                        <p:attrNameLst>
                                          <p:attrName>ppt_x</p:attrName>
                                        </p:attrNameLst>
                                      </p:cBhvr>
                                      <p:tavLst>
                                        <p:tav tm="0">
                                          <p:val>
                                            <p:strVal val="#ppt_x"/>
                                          </p:val>
                                        </p:tav>
                                        <p:tav tm="100000">
                                          <p:val>
                                            <p:strVal val="#ppt_x"/>
                                          </p:val>
                                        </p:tav>
                                      </p:tavLst>
                                    </p:anim>
                                    <p:anim calcmode="lin" valueType="num">
                                      <p:cBhvr>
                                        <p:cTn id="74" dur="500" fill="hold"/>
                                        <p:tgtEl>
                                          <p:spTgt spid="10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
                                  </p:stCondLst>
                                  <p:childTnLst>
                                    <p:set>
                                      <p:cBhvr>
                                        <p:cTn id="76" dur="1" fill="hold">
                                          <p:stCondLst>
                                            <p:cond delay="0"/>
                                          </p:stCondLst>
                                        </p:cTn>
                                        <p:tgtEl>
                                          <p:spTgt spid="102"/>
                                        </p:tgtEl>
                                        <p:attrNameLst>
                                          <p:attrName>style.visibility</p:attrName>
                                        </p:attrNameLst>
                                      </p:cBhvr>
                                      <p:to>
                                        <p:strVal val="visible"/>
                                      </p:to>
                                    </p:set>
                                    <p:animEffect transition="in" filter="fade">
                                      <p:cBhvr>
                                        <p:cTn id="77" dur="500"/>
                                        <p:tgtEl>
                                          <p:spTgt spid="102"/>
                                        </p:tgtEl>
                                      </p:cBhvr>
                                    </p:animEffect>
                                    <p:anim calcmode="lin" valueType="num">
                                      <p:cBhvr>
                                        <p:cTn id="78" dur="500" fill="hold"/>
                                        <p:tgtEl>
                                          <p:spTgt spid="102"/>
                                        </p:tgtEl>
                                        <p:attrNameLst>
                                          <p:attrName>ppt_x</p:attrName>
                                        </p:attrNameLst>
                                      </p:cBhvr>
                                      <p:tavLst>
                                        <p:tav tm="0">
                                          <p:val>
                                            <p:strVal val="#ppt_x"/>
                                          </p:val>
                                        </p:tav>
                                        <p:tav tm="100000">
                                          <p:val>
                                            <p:strVal val="#ppt_x"/>
                                          </p:val>
                                        </p:tav>
                                      </p:tavLst>
                                    </p:anim>
                                    <p:anim calcmode="lin" valueType="num">
                                      <p:cBhvr>
                                        <p:cTn id="79" dur="500" fill="hold"/>
                                        <p:tgtEl>
                                          <p:spTgt spid="10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400"/>
                                  </p:stCondLst>
                                  <p:childTnLst>
                                    <p:set>
                                      <p:cBhvr>
                                        <p:cTn id="81" dur="1" fill="hold">
                                          <p:stCondLst>
                                            <p:cond delay="0"/>
                                          </p:stCondLst>
                                        </p:cTn>
                                        <p:tgtEl>
                                          <p:spTgt spid="103"/>
                                        </p:tgtEl>
                                        <p:attrNameLst>
                                          <p:attrName>style.visibility</p:attrName>
                                        </p:attrNameLst>
                                      </p:cBhvr>
                                      <p:to>
                                        <p:strVal val="visible"/>
                                      </p:to>
                                    </p:set>
                                    <p:animEffect transition="in" filter="fade">
                                      <p:cBhvr>
                                        <p:cTn id="82" dur="500"/>
                                        <p:tgtEl>
                                          <p:spTgt spid="103"/>
                                        </p:tgtEl>
                                      </p:cBhvr>
                                    </p:animEffect>
                                    <p:anim calcmode="lin" valueType="num">
                                      <p:cBhvr>
                                        <p:cTn id="83" dur="500" fill="hold"/>
                                        <p:tgtEl>
                                          <p:spTgt spid="103"/>
                                        </p:tgtEl>
                                        <p:attrNameLst>
                                          <p:attrName>ppt_x</p:attrName>
                                        </p:attrNameLst>
                                      </p:cBhvr>
                                      <p:tavLst>
                                        <p:tav tm="0">
                                          <p:val>
                                            <p:strVal val="#ppt_x"/>
                                          </p:val>
                                        </p:tav>
                                        <p:tav tm="100000">
                                          <p:val>
                                            <p:strVal val="#ppt_x"/>
                                          </p:val>
                                        </p:tav>
                                      </p:tavLst>
                                    </p:anim>
                                    <p:anim calcmode="lin" valueType="num">
                                      <p:cBhvr>
                                        <p:cTn id="84" dur="500" fill="hold"/>
                                        <p:tgtEl>
                                          <p:spTgt spid="10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
                                  </p:stCondLst>
                                  <p:childTnLst>
                                    <p:set>
                                      <p:cBhvr>
                                        <p:cTn id="86" dur="1" fill="hold">
                                          <p:stCondLst>
                                            <p:cond delay="0"/>
                                          </p:stCondLst>
                                        </p:cTn>
                                        <p:tgtEl>
                                          <p:spTgt spid="104"/>
                                        </p:tgtEl>
                                        <p:attrNameLst>
                                          <p:attrName>style.visibility</p:attrName>
                                        </p:attrNameLst>
                                      </p:cBhvr>
                                      <p:to>
                                        <p:strVal val="visible"/>
                                      </p:to>
                                    </p:set>
                                    <p:animEffect transition="in" filter="fade">
                                      <p:cBhvr>
                                        <p:cTn id="87" dur="500"/>
                                        <p:tgtEl>
                                          <p:spTgt spid="104"/>
                                        </p:tgtEl>
                                      </p:cBhvr>
                                    </p:animEffect>
                                    <p:anim calcmode="lin" valueType="num">
                                      <p:cBhvr>
                                        <p:cTn id="88" dur="500" fill="hold"/>
                                        <p:tgtEl>
                                          <p:spTgt spid="104"/>
                                        </p:tgtEl>
                                        <p:attrNameLst>
                                          <p:attrName>ppt_x</p:attrName>
                                        </p:attrNameLst>
                                      </p:cBhvr>
                                      <p:tavLst>
                                        <p:tav tm="0">
                                          <p:val>
                                            <p:strVal val="#ppt_x"/>
                                          </p:val>
                                        </p:tav>
                                        <p:tav tm="100000">
                                          <p:val>
                                            <p:strVal val="#ppt_x"/>
                                          </p:val>
                                        </p:tav>
                                      </p:tavLst>
                                    </p:anim>
                                    <p:anim calcmode="lin" valueType="num">
                                      <p:cBhvr>
                                        <p:cTn id="89" dur="500" fill="hold"/>
                                        <p:tgtEl>
                                          <p:spTgt spid="10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400"/>
                                  </p:stCondLst>
                                  <p:childTnLst>
                                    <p:set>
                                      <p:cBhvr>
                                        <p:cTn id="91" dur="1" fill="hold">
                                          <p:stCondLst>
                                            <p:cond delay="0"/>
                                          </p:stCondLst>
                                        </p:cTn>
                                        <p:tgtEl>
                                          <p:spTgt spid="105"/>
                                        </p:tgtEl>
                                        <p:attrNameLst>
                                          <p:attrName>style.visibility</p:attrName>
                                        </p:attrNameLst>
                                      </p:cBhvr>
                                      <p:to>
                                        <p:strVal val="visible"/>
                                      </p:to>
                                    </p:set>
                                    <p:animEffect transition="in" filter="fade">
                                      <p:cBhvr>
                                        <p:cTn id="92" dur="500"/>
                                        <p:tgtEl>
                                          <p:spTgt spid="105"/>
                                        </p:tgtEl>
                                      </p:cBhvr>
                                    </p:animEffect>
                                    <p:anim calcmode="lin" valueType="num">
                                      <p:cBhvr>
                                        <p:cTn id="93" dur="500" fill="hold"/>
                                        <p:tgtEl>
                                          <p:spTgt spid="105"/>
                                        </p:tgtEl>
                                        <p:attrNameLst>
                                          <p:attrName>ppt_x</p:attrName>
                                        </p:attrNameLst>
                                      </p:cBhvr>
                                      <p:tavLst>
                                        <p:tav tm="0">
                                          <p:val>
                                            <p:strVal val="#ppt_x"/>
                                          </p:val>
                                        </p:tav>
                                        <p:tav tm="100000">
                                          <p:val>
                                            <p:strVal val="#ppt_x"/>
                                          </p:val>
                                        </p:tav>
                                      </p:tavLst>
                                    </p:anim>
                                    <p:anim calcmode="lin" valueType="num">
                                      <p:cBhvr>
                                        <p:cTn id="94" dur="500" fill="hold"/>
                                        <p:tgtEl>
                                          <p:spTgt spid="10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anim calcmode="lin" valueType="num">
                                      <p:cBhvr>
                                        <p:cTn id="98" dur="500" fill="hold"/>
                                        <p:tgtEl>
                                          <p:spTgt spid="106"/>
                                        </p:tgtEl>
                                        <p:attrNameLst>
                                          <p:attrName>ppt_x</p:attrName>
                                        </p:attrNameLst>
                                      </p:cBhvr>
                                      <p:tavLst>
                                        <p:tav tm="0">
                                          <p:val>
                                            <p:strVal val="#ppt_x"/>
                                          </p:val>
                                        </p:tav>
                                        <p:tav tm="100000">
                                          <p:val>
                                            <p:strVal val="#ppt_x"/>
                                          </p:val>
                                        </p:tav>
                                      </p:tavLst>
                                    </p:anim>
                                    <p:anim calcmode="lin" valueType="num">
                                      <p:cBhvr>
                                        <p:cTn id="99" dur="500" fill="hold"/>
                                        <p:tgtEl>
                                          <p:spTgt spid="10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400"/>
                                  </p:stCondLst>
                                  <p:childTnLst>
                                    <p:set>
                                      <p:cBhvr>
                                        <p:cTn id="101" dur="1" fill="hold">
                                          <p:stCondLst>
                                            <p:cond delay="0"/>
                                          </p:stCondLst>
                                        </p:cTn>
                                        <p:tgtEl>
                                          <p:spTgt spid="107"/>
                                        </p:tgtEl>
                                        <p:attrNameLst>
                                          <p:attrName>style.visibility</p:attrName>
                                        </p:attrNameLst>
                                      </p:cBhvr>
                                      <p:to>
                                        <p:strVal val="visible"/>
                                      </p:to>
                                    </p:set>
                                    <p:animEffect transition="in" filter="fade">
                                      <p:cBhvr>
                                        <p:cTn id="102" dur="500"/>
                                        <p:tgtEl>
                                          <p:spTgt spid="107"/>
                                        </p:tgtEl>
                                      </p:cBhvr>
                                    </p:animEffect>
                                    <p:anim calcmode="lin" valueType="num">
                                      <p:cBhvr>
                                        <p:cTn id="103" dur="500" fill="hold"/>
                                        <p:tgtEl>
                                          <p:spTgt spid="107"/>
                                        </p:tgtEl>
                                        <p:attrNameLst>
                                          <p:attrName>ppt_x</p:attrName>
                                        </p:attrNameLst>
                                      </p:cBhvr>
                                      <p:tavLst>
                                        <p:tav tm="0">
                                          <p:val>
                                            <p:strVal val="#ppt_x"/>
                                          </p:val>
                                        </p:tav>
                                        <p:tav tm="100000">
                                          <p:val>
                                            <p:strVal val="#ppt_x"/>
                                          </p:val>
                                        </p:tav>
                                      </p:tavLst>
                                    </p:anim>
                                    <p:anim calcmode="lin" valueType="num">
                                      <p:cBhvr>
                                        <p:cTn id="104" dur="500" fill="hold"/>
                                        <p:tgtEl>
                                          <p:spTgt spid="10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00"/>
                                  </p:stCondLst>
                                  <p:childTnLst>
                                    <p:set>
                                      <p:cBhvr>
                                        <p:cTn id="106" dur="1" fill="hold">
                                          <p:stCondLst>
                                            <p:cond delay="0"/>
                                          </p:stCondLst>
                                        </p:cTn>
                                        <p:tgtEl>
                                          <p:spTgt spid="108"/>
                                        </p:tgtEl>
                                        <p:attrNameLst>
                                          <p:attrName>style.visibility</p:attrName>
                                        </p:attrNameLst>
                                      </p:cBhvr>
                                      <p:to>
                                        <p:strVal val="visible"/>
                                      </p:to>
                                    </p:set>
                                    <p:animEffect transition="in" filter="fade">
                                      <p:cBhvr>
                                        <p:cTn id="107" dur="500"/>
                                        <p:tgtEl>
                                          <p:spTgt spid="108"/>
                                        </p:tgtEl>
                                      </p:cBhvr>
                                    </p:animEffect>
                                    <p:anim calcmode="lin" valueType="num">
                                      <p:cBhvr>
                                        <p:cTn id="108" dur="500" fill="hold"/>
                                        <p:tgtEl>
                                          <p:spTgt spid="108"/>
                                        </p:tgtEl>
                                        <p:attrNameLst>
                                          <p:attrName>ppt_x</p:attrName>
                                        </p:attrNameLst>
                                      </p:cBhvr>
                                      <p:tavLst>
                                        <p:tav tm="0">
                                          <p:val>
                                            <p:strVal val="#ppt_x"/>
                                          </p:val>
                                        </p:tav>
                                        <p:tav tm="100000">
                                          <p:val>
                                            <p:strVal val="#ppt_x"/>
                                          </p:val>
                                        </p:tav>
                                      </p:tavLst>
                                    </p:anim>
                                    <p:anim calcmode="lin" valueType="num">
                                      <p:cBhvr>
                                        <p:cTn id="109" dur="500" fill="hold"/>
                                        <p:tgtEl>
                                          <p:spTgt spid="10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300"/>
                                  </p:stCondLst>
                                  <p:childTnLst>
                                    <p:set>
                                      <p:cBhvr>
                                        <p:cTn id="111" dur="1" fill="hold">
                                          <p:stCondLst>
                                            <p:cond delay="0"/>
                                          </p:stCondLst>
                                        </p:cTn>
                                        <p:tgtEl>
                                          <p:spTgt spid="109"/>
                                        </p:tgtEl>
                                        <p:attrNameLst>
                                          <p:attrName>style.visibility</p:attrName>
                                        </p:attrNameLst>
                                      </p:cBhvr>
                                      <p:to>
                                        <p:strVal val="visible"/>
                                      </p:to>
                                    </p:set>
                                    <p:animEffect transition="in" filter="fade">
                                      <p:cBhvr>
                                        <p:cTn id="112" dur="500"/>
                                        <p:tgtEl>
                                          <p:spTgt spid="109"/>
                                        </p:tgtEl>
                                      </p:cBhvr>
                                    </p:animEffect>
                                    <p:anim calcmode="lin" valueType="num">
                                      <p:cBhvr>
                                        <p:cTn id="113" dur="500" fill="hold"/>
                                        <p:tgtEl>
                                          <p:spTgt spid="109"/>
                                        </p:tgtEl>
                                        <p:attrNameLst>
                                          <p:attrName>ppt_x</p:attrName>
                                        </p:attrNameLst>
                                      </p:cBhvr>
                                      <p:tavLst>
                                        <p:tav tm="0">
                                          <p:val>
                                            <p:strVal val="#ppt_x"/>
                                          </p:val>
                                        </p:tav>
                                        <p:tav tm="100000">
                                          <p:val>
                                            <p:strVal val="#ppt_x"/>
                                          </p:val>
                                        </p:tav>
                                      </p:tavLst>
                                    </p:anim>
                                    <p:anim calcmode="lin" valueType="num">
                                      <p:cBhvr>
                                        <p:cTn id="114" dur="500" fill="hold"/>
                                        <p:tgtEl>
                                          <p:spTgt spid="10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300"/>
                                  </p:stCondLst>
                                  <p:childTnLst>
                                    <p:set>
                                      <p:cBhvr>
                                        <p:cTn id="116" dur="1" fill="hold">
                                          <p:stCondLst>
                                            <p:cond delay="0"/>
                                          </p:stCondLst>
                                        </p:cTn>
                                        <p:tgtEl>
                                          <p:spTgt spid="110"/>
                                        </p:tgtEl>
                                        <p:attrNameLst>
                                          <p:attrName>style.visibility</p:attrName>
                                        </p:attrNameLst>
                                      </p:cBhvr>
                                      <p:to>
                                        <p:strVal val="visible"/>
                                      </p:to>
                                    </p:set>
                                    <p:animEffect transition="in" filter="fade">
                                      <p:cBhvr>
                                        <p:cTn id="117" dur="500"/>
                                        <p:tgtEl>
                                          <p:spTgt spid="110"/>
                                        </p:tgtEl>
                                      </p:cBhvr>
                                    </p:animEffect>
                                    <p:anim calcmode="lin" valueType="num">
                                      <p:cBhvr>
                                        <p:cTn id="118" dur="500" fill="hold"/>
                                        <p:tgtEl>
                                          <p:spTgt spid="110"/>
                                        </p:tgtEl>
                                        <p:attrNameLst>
                                          <p:attrName>ppt_x</p:attrName>
                                        </p:attrNameLst>
                                      </p:cBhvr>
                                      <p:tavLst>
                                        <p:tav tm="0">
                                          <p:val>
                                            <p:strVal val="#ppt_x"/>
                                          </p:val>
                                        </p:tav>
                                        <p:tav tm="100000">
                                          <p:val>
                                            <p:strVal val="#ppt_x"/>
                                          </p:val>
                                        </p:tav>
                                      </p:tavLst>
                                    </p:anim>
                                    <p:anim calcmode="lin" valueType="num">
                                      <p:cBhvr>
                                        <p:cTn id="119" dur="500" fill="hold"/>
                                        <p:tgtEl>
                                          <p:spTgt spid="11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300"/>
                                  </p:stCondLst>
                                  <p:childTnLst>
                                    <p:set>
                                      <p:cBhvr>
                                        <p:cTn id="121" dur="1" fill="hold">
                                          <p:stCondLst>
                                            <p:cond delay="0"/>
                                          </p:stCondLst>
                                        </p:cTn>
                                        <p:tgtEl>
                                          <p:spTgt spid="111"/>
                                        </p:tgtEl>
                                        <p:attrNameLst>
                                          <p:attrName>style.visibility</p:attrName>
                                        </p:attrNameLst>
                                      </p:cBhvr>
                                      <p:to>
                                        <p:strVal val="visible"/>
                                      </p:to>
                                    </p:set>
                                    <p:animEffect transition="in" filter="fade">
                                      <p:cBhvr>
                                        <p:cTn id="122" dur="500"/>
                                        <p:tgtEl>
                                          <p:spTgt spid="111"/>
                                        </p:tgtEl>
                                      </p:cBhvr>
                                    </p:animEffect>
                                    <p:anim calcmode="lin" valueType="num">
                                      <p:cBhvr>
                                        <p:cTn id="123" dur="500" fill="hold"/>
                                        <p:tgtEl>
                                          <p:spTgt spid="111"/>
                                        </p:tgtEl>
                                        <p:attrNameLst>
                                          <p:attrName>ppt_x</p:attrName>
                                        </p:attrNameLst>
                                      </p:cBhvr>
                                      <p:tavLst>
                                        <p:tav tm="0">
                                          <p:val>
                                            <p:strVal val="#ppt_x"/>
                                          </p:val>
                                        </p:tav>
                                        <p:tav tm="100000">
                                          <p:val>
                                            <p:strVal val="#ppt_x"/>
                                          </p:val>
                                        </p:tav>
                                      </p:tavLst>
                                    </p:anim>
                                    <p:anim calcmode="lin" valueType="num">
                                      <p:cBhvr>
                                        <p:cTn id="124" dur="500" fill="hold"/>
                                        <p:tgtEl>
                                          <p:spTgt spid="11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300"/>
                                  </p:stCondLst>
                                  <p:childTnLst>
                                    <p:set>
                                      <p:cBhvr>
                                        <p:cTn id="126" dur="1" fill="hold">
                                          <p:stCondLst>
                                            <p:cond delay="0"/>
                                          </p:stCondLst>
                                        </p:cTn>
                                        <p:tgtEl>
                                          <p:spTgt spid="112"/>
                                        </p:tgtEl>
                                        <p:attrNameLst>
                                          <p:attrName>style.visibility</p:attrName>
                                        </p:attrNameLst>
                                      </p:cBhvr>
                                      <p:to>
                                        <p:strVal val="visible"/>
                                      </p:to>
                                    </p:set>
                                    <p:animEffect transition="in" filter="fade">
                                      <p:cBhvr>
                                        <p:cTn id="127" dur="500"/>
                                        <p:tgtEl>
                                          <p:spTgt spid="112"/>
                                        </p:tgtEl>
                                      </p:cBhvr>
                                    </p:animEffect>
                                    <p:anim calcmode="lin" valueType="num">
                                      <p:cBhvr>
                                        <p:cTn id="128" dur="500" fill="hold"/>
                                        <p:tgtEl>
                                          <p:spTgt spid="112"/>
                                        </p:tgtEl>
                                        <p:attrNameLst>
                                          <p:attrName>ppt_x</p:attrName>
                                        </p:attrNameLst>
                                      </p:cBhvr>
                                      <p:tavLst>
                                        <p:tav tm="0">
                                          <p:val>
                                            <p:strVal val="#ppt_x"/>
                                          </p:val>
                                        </p:tav>
                                        <p:tav tm="100000">
                                          <p:val>
                                            <p:strVal val="#ppt_x"/>
                                          </p:val>
                                        </p:tav>
                                      </p:tavLst>
                                    </p:anim>
                                    <p:anim calcmode="lin" valueType="num">
                                      <p:cBhvr>
                                        <p:cTn id="129" dur="500" fill="hold"/>
                                        <p:tgtEl>
                                          <p:spTgt spid="11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300"/>
                                  </p:stCondLst>
                                  <p:childTnLst>
                                    <p:set>
                                      <p:cBhvr>
                                        <p:cTn id="131" dur="1" fill="hold">
                                          <p:stCondLst>
                                            <p:cond delay="0"/>
                                          </p:stCondLst>
                                        </p:cTn>
                                        <p:tgtEl>
                                          <p:spTgt spid="113"/>
                                        </p:tgtEl>
                                        <p:attrNameLst>
                                          <p:attrName>style.visibility</p:attrName>
                                        </p:attrNameLst>
                                      </p:cBhvr>
                                      <p:to>
                                        <p:strVal val="visible"/>
                                      </p:to>
                                    </p:set>
                                    <p:animEffect transition="in" filter="fade">
                                      <p:cBhvr>
                                        <p:cTn id="132" dur="500"/>
                                        <p:tgtEl>
                                          <p:spTgt spid="113"/>
                                        </p:tgtEl>
                                      </p:cBhvr>
                                    </p:animEffect>
                                    <p:anim calcmode="lin" valueType="num">
                                      <p:cBhvr>
                                        <p:cTn id="133" dur="500" fill="hold"/>
                                        <p:tgtEl>
                                          <p:spTgt spid="113"/>
                                        </p:tgtEl>
                                        <p:attrNameLst>
                                          <p:attrName>ppt_x</p:attrName>
                                        </p:attrNameLst>
                                      </p:cBhvr>
                                      <p:tavLst>
                                        <p:tav tm="0">
                                          <p:val>
                                            <p:strVal val="#ppt_x"/>
                                          </p:val>
                                        </p:tav>
                                        <p:tav tm="100000">
                                          <p:val>
                                            <p:strVal val="#ppt_x"/>
                                          </p:val>
                                        </p:tav>
                                      </p:tavLst>
                                    </p:anim>
                                    <p:anim calcmode="lin" valueType="num">
                                      <p:cBhvr>
                                        <p:cTn id="134" dur="500" fill="hold"/>
                                        <p:tgtEl>
                                          <p:spTgt spid="11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300"/>
                                  </p:stCondLst>
                                  <p:childTnLst>
                                    <p:set>
                                      <p:cBhvr>
                                        <p:cTn id="136" dur="1" fill="hold">
                                          <p:stCondLst>
                                            <p:cond delay="0"/>
                                          </p:stCondLst>
                                        </p:cTn>
                                        <p:tgtEl>
                                          <p:spTgt spid="115"/>
                                        </p:tgtEl>
                                        <p:attrNameLst>
                                          <p:attrName>style.visibility</p:attrName>
                                        </p:attrNameLst>
                                      </p:cBhvr>
                                      <p:to>
                                        <p:strVal val="visible"/>
                                      </p:to>
                                    </p:set>
                                    <p:animEffect transition="in" filter="fade">
                                      <p:cBhvr>
                                        <p:cTn id="137" dur="500"/>
                                        <p:tgtEl>
                                          <p:spTgt spid="115"/>
                                        </p:tgtEl>
                                      </p:cBhvr>
                                    </p:animEffect>
                                    <p:anim calcmode="lin" valueType="num">
                                      <p:cBhvr>
                                        <p:cTn id="138" dur="500" fill="hold"/>
                                        <p:tgtEl>
                                          <p:spTgt spid="115"/>
                                        </p:tgtEl>
                                        <p:attrNameLst>
                                          <p:attrName>ppt_x</p:attrName>
                                        </p:attrNameLst>
                                      </p:cBhvr>
                                      <p:tavLst>
                                        <p:tav tm="0">
                                          <p:val>
                                            <p:strVal val="#ppt_x"/>
                                          </p:val>
                                        </p:tav>
                                        <p:tav tm="100000">
                                          <p:val>
                                            <p:strVal val="#ppt_x"/>
                                          </p:val>
                                        </p:tav>
                                      </p:tavLst>
                                    </p:anim>
                                    <p:anim calcmode="lin" valueType="num">
                                      <p:cBhvr>
                                        <p:cTn id="139" dur="500" fill="hold"/>
                                        <p:tgtEl>
                                          <p:spTgt spid="115"/>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600"/>
                                  </p:stCondLst>
                                  <p:childTnLst>
                                    <p:set>
                                      <p:cBhvr>
                                        <p:cTn id="141" dur="1" fill="hold">
                                          <p:stCondLst>
                                            <p:cond delay="0"/>
                                          </p:stCondLst>
                                        </p:cTn>
                                        <p:tgtEl>
                                          <p:spTgt spid="117"/>
                                        </p:tgtEl>
                                        <p:attrNameLst>
                                          <p:attrName>style.visibility</p:attrName>
                                        </p:attrNameLst>
                                      </p:cBhvr>
                                      <p:to>
                                        <p:strVal val="visible"/>
                                      </p:to>
                                    </p:set>
                                    <p:animEffect transition="in" filter="fade">
                                      <p:cBhvr>
                                        <p:cTn id="142" dur="500"/>
                                        <p:tgtEl>
                                          <p:spTgt spid="117"/>
                                        </p:tgtEl>
                                      </p:cBhvr>
                                    </p:animEffect>
                                    <p:anim calcmode="lin" valueType="num">
                                      <p:cBhvr>
                                        <p:cTn id="143" dur="500" fill="hold"/>
                                        <p:tgtEl>
                                          <p:spTgt spid="117"/>
                                        </p:tgtEl>
                                        <p:attrNameLst>
                                          <p:attrName>ppt_x</p:attrName>
                                        </p:attrNameLst>
                                      </p:cBhvr>
                                      <p:tavLst>
                                        <p:tav tm="0">
                                          <p:val>
                                            <p:strVal val="#ppt_x"/>
                                          </p:val>
                                        </p:tav>
                                        <p:tav tm="100000">
                                          <p:val>
                                            <p:strVal val="#ppt_x"/>
                                          </p:val>
                                        </p:tav>
                                      </p:tavLst>
                                    </p:anim>
                                    <p:anim calcmode="lin" valueType="num">
                                      <p:cBhvr>
                                        <p:cTn id="144" dur="500" fill="hold"/>
                                        <p:tgtEl>
                                          <p:spTgt spid="117"/>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600"/>
                                  </p:stCondLst>
                                  <p:childTnLst>
                                    <p:set>
                                      <p:cBhvr>
                                        <p:cTn id="146" dur="1" fill="hold">
                                          <p:stCondLst>
                                            <p:cond delay="0"/>
                                          </p:stCondLst>
                                        </p:cTn>
                                        <p:tgtEl>
                                          <p:spTgt spid="118"/>
                                        </p:tgtEl>
                                        <p:attrNameLst>
                                          <p:attrName>style.visibility</p:attrName>
                                        </p:attrNameLst>
                                      </p:cBhvr>
                                      <p:to>
                                        <p:strVal val="visible"/>
                                      </p:to>
                                    </p:set>
                                    <p:animEffect transition="in" filter="fade">
                                      <p:cBhvr>
                                        <p:cTn id="147" dur="500"/>
                                        <p:tgtEl>
                                          <p:spTgt spid="118"/>
                                        </p:tgtEl>
                                      </p:cBhvr>
                                    </p:animEffect>
                                    <p:anim calcmode="lin" valueType="num">
                                      <p:cBhvr>
                                        <p:cTn id="148" dur="500" fill="hold"/>
                                        <p:tgtEl>
                                          <p:spTgt spid="118"/>
                                        </p:tgtEl>
                                        <p:attrNameLst>
                                          <p:attrName>ppt_x</p:attrName>
                                        </p:attrNameLst>
                                      </p:cBhvr>
                                      <p:tavLst>
                                        <p:tav tm="0">
                                          <p:val>
                                            <p:strVal val="#ppt_x"/>
                                          </p:val>
                                        </p:tav>
                                        <p:tav tm="100000">
                                          <p:val>
                                            <p:strVal val="#ppt_x"/>
                                          </p:val>
                                        </p:tav>
                                      </p:tavLst>
                                    </p:anim>
                                    <p:anim calcmode="lin" valueType="num">
                                      <p:cBhvr>
                                        <p:cTn id="149" dur="500" fill="hold"/>
                                        <p:tgtEl>
                                          <p:spTgt spid="118"/>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600"/>
                                  </p:stCondLst>
                                  <p:childTnLst>
                                    <p:set>
                                      <p:cBhvr>
                                        <p:cTn id="151" dur="1" fill="hold">
                                          <p:stCondLst>
                                            <p:cond delay="0"/>
                                          </p:stCondLst>
                                        </p:cTn>
                                        <p:tgtEl>
                                          <p:spTgt spid="119"/>
                                        </p:tgtEl>
                                        <p:attrNameLst>
                                          <p:attrName>style.visibility</p:attrName>
                                        </p:attrNameLst>
                                      </p:cBhvr>
                                      <p:to>
                                        <p:strVal val="visible"/>
                                      </p:to>
                                    </p:set>
                                    <p:animEffect transition="in" filter="fade">
                                      <p:cBhvr>
                                        <p:cTn id="152" dur="500"/>
                                        <p:tgtEl>
                                          <p:spTgt spid="119"/>
                                        </p:tgtEl>
                                      </p:cBhvr>
                                    </p:animEffect>
                                    <p:anim calcmode="lin" valueType="num">
                                      <p:cBhvr>
                                        <p:cTn id="153" dur="500" fill="hold"/>
                                        <p:tgtEl>
                                          <p:spTgt spid="119"/>
                                        </p:tgtEl>
                                        <p:attrNameLst>
                                          <p:attrName>ppt_x</p:attrName>
                                        </p:attrNameLst>
                                      </p:cBhvr>
                                      <p:tavLst>
                                        <p:tav tm="0">
                                          <p:val>
                                            <p:strVal val="#ppt_x"/>
                                          </p:val>
                                        </p:tav>
                                        <p:tav tm="100000">
                                          <p:val>
                                            <p:strVal val="#ppt_x"/>
                                          </p:val>
                                        </p:tav>
                                      </p:tavLst>
                                    </p:anim>
                                    <p:anim calcmode="lin" valueType="num">
                                      <p:cBhvr>
                                        <p:cTn id="154" dur="500" fill="hold"/>
                                        <p:tgtEl>
                                          <p:spTgt spid="119"/>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600"/>
                                  </p:stCondLst>
                                  <p:childTnLst>
                                    <p:set>
                                      <p:cBhvr>
                                        <p:cTn id="156" dur="1" fill="hold">
                                          <p:stCondLst>
                                            <p:cond delay="0"/>
                                          </p:stCondLst>
                                        </p:cTn>
                                        <p:tgtEl>
                                          <p:spTgt spid="120"/>
                                        </p:tgtEl>
                                        <p:attrNameLst>
                                          <p:attrName>style.visibility</p:attrName>
                                        </p:attrNameLst>
                                      </p:cBhvr>
                                      <p:to>
                                        <p:strVal val="visible"/>
                                      </p:to>
                                    </p:set>
                                    <p:animEffect transition="in" filter="fade">
                                      <p:cBhvr>
                                        <p:cTn id="157" dur="500"/>
                                        <p:tgtEl>
                                          <p:spTgt spid="120"/>
                                        </p:tgtEl>
                                      </p:cBhvr>
                                    </p:animEffect>
                                    <p:anim calcmode="lin" valueType="num">
                                      <p:cBhvr>
                                        <p:cTn id="158" dur="500" fill="hold"/>
                                        <p:tgtEl>
                                          <p:spTgt spid="120"/>
                                        </p:tgtEl>
                                        <p:attrNameLst>
                                          <p:attrName>ppt_x</p:attrName>
                                        </p:attrNameLst>
                                      </p:cBhvr>
                                      <p:tavLst>
                                        <p:tav tm="0">
                                          <p:val>
                                            <p:strVal val="#ppt_x"/>
                                          </p:val>
                                        </p:tav>
                                        <p:tav tm="100000">
                                          <p:val>
                                            <p:strVal val="#ppt_x"/>
                                          </p:val>
                                        </p:tav>
                                      </p:tavLst>
                                    </p:anim>
                                    <p:anim calcmode="lin" valueType="num">
                                      <p:cBhvr>
                                        <p:cTn id="159" dur="500" fill="hold"/>
                                        <p:tgtEl>
                                          <p:spTgt spid="120"/>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600"/>
                                  </p:stCondLst>
                                  <p:childTnLst>
                                    <p:set>
                                      <p:cBhvr>
                                        <p:cTn id="161" dur="1" fill="hold">
                                          <p:stCondLst>
                                            <p:cond delay="0"/>
                                          </p:stCondLst>
                                        </p:cTn>
                                        <p:tgtEl>
                                          <p:spTgt spid="121"/>
                                        </p:tgtEl>
                                        <p:attrNameLst>
                                          <p:attrName>style.visibility</p:attrName>
                                        </p:attrNameLst>
                                      </p:cBhvr>
                                      <p:to>
                                        <p:strVal val="visible"/>
                                      </p:to>
                                    </p:set>
                                    <p:animEffect transition="in" filter="fade">
                                      <p:cBhvr>
                                        <p:cTn id="162" dur="500"/>
                                        <p:tgtEl>
                                          <p:spTgt spid="121"/>
                                        </p:tgtEl>
                                      </p:cBhvr>
                                    </p:animEffect>
                                    <p:anim calcmode="lin" valueType="num">
                                      <p:cBhvr>
                                        <p:cTn id="163" dur="500" fill="hold"/>
                                        <p:tgtEl>
                                          <p:spTgt spid="121"/>
                                        </p:tgtEl>
                                        <p:attrNameLst>
                                          <p:attrName>ppt_x</p:attrName>
                                        </p:attrNameLst>
                                      </p:cBhvr>
                                      <p:tavLst>
                                        <p:tav tm="0">
                                          <p:val>
                                            <p:strVal val="#ppt_x"/>
                                          </p:val>
                                        </p:tav>
                                        <p:tav tm="100000">
                                          <p:val>
                                            <p:strVal val="#ppt_x"/>
                                          </p:val>
                                        </p:tav>
                                      </p:tavLst>
                                    </p:anim>
                                    <p:anim calcmode="lin" valueType="num">
                                      <p:cBhvr>
                                        <p:cTn id="164" dur="500" fill="hold"/>
                                        <p:tgtEl>
                                          <p:spTgt spid="121"/>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600"/>
                                  </p:stCondLst>
                                  <p:childTnLst>
                                    <p:set>
                                      <p:cBhvr>
                                        <p:cTn id="166" dur="1" fill="hold">
                                          <p:stCondLst>
                                            <p:cond delay="0"/>
                                          </p:stCondLst>
                                        </p:cTn>
                                        <p:tgtEl>
                                          <p:spTgt spid="122"/>
                                        </p:tgtEl>
                                        <p:attrNameLst>
                                          <p:attrName>style.visibility</p:attrName>
                                        </p:attrNameLst>
                                      </p:cBhvr>
                                      <p:to>
                                        <p:strVal val="visible"/>
                                      </p:to>
                                    </p:set>
                                    <p:animEffect transition="in" filter="fade">
                                      <p:cBhvr>
                                        <p:cTn id="167" dur="500"/>
                                        <p:tgtEl>
                                          <p:spTgt spid="122"/>
                                        </p:tgtEl>
                                      </p:cBhvr>
                                    </p:animEffect>
                                    <p:anim calcmode="lin" valueType="num">
                                      <p:cBhvr>
                                        <p:cTn id="168" dur="500" fill="hold"/>
                                        <p:tgtEl>
                                          <p:spTgt spid="122"/>
                                        </p:tgtEl>
                                        <p:attrNameLst>
                                          <p:attrName>ppt_x</p:attrName>
                                        </p:attrNameLst>
                                      </p:cBhvr>
                                      <p:tavLst>
                                        <p:tav tm="0">
                                          <p:val>
                                            <p:strVal val="#ppt_x"/>
                                          </p:val>
                                        </p:tav>
                                        <p:tav tm="100000">
                                          <p:val>
                                            <p:strVal val="#ppt_x"/>
                                          </p:val>
                                        </p:tav>
                                      </p:tavLst>
                                    </p:anim>
                                    <p:anim calcmode="lin" valueType="num">
                                      <p:cBhvr>
                                        <p:cTn id="169" dur="500" fill="hold"/>
                                        <p:tgtEl>
                                          <p:spTgt spid="122"/>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600"/>
                                  </p:stCondLst>
                                  <p:childTnLst>
                                    <p:set>
                                      <p:cBhvr>
                                        <p:cTn id="171" dur="1" fill="hold">
                                          <p:stCondLst>
                                            <p:cond delay="0"/>
                                          </p:stCondLst>
                                        </p:cTn>
                                        <p:tgtEl>
                                          <p:spTgt spid="123"/>
                                        </p:tgtEl>
                                        <p:attrNameLst>
                                          <p:attrName>style.visibility</p:attrName>
                                        </p:attrNameLst>
                                      </p:cBhvr>
                                      <p:to>
                                        <p:strVal val="visible"/>
                                      </p:to>
                                    </p:set>
                                    <p:animEffect transition="in" filter="fade">
                                      <p:cBhvr>
                                        <p:cTn id="172" dur="500"/>
                                        <p:tgtEl>
                                          <p:spTgt spid="123"/>
                                        </p:tgtEl>
                                      </p:cBhvr>
                                    </p:animEffect>
                                    <p:anim calcmode="lin" valueType="num">
                                      <p:cBhvr>
                                        <p:cTn id="173" dur="500" fill="hold"/>
                                        <p:tgtEl>
                                          <p:spTgt spid="123"/>
                                        </p:tgtEl>
                                        <p:attrNameLst>
                                          <p:attrName>ppt_x</p:attrName>
                                        </p:attrNameLst>
                                      </p:cBhvr>
                                      <p:tavLst>
                                        <p:tav tm="0">
                                          <p:val>
                                            <p:strVal val="#ppt_x"/>
                                          </p:val>
                                        </p:tav>
                                        <p:tav tm="100000">
                                          <p:val>
                                            <p:strVal val="#ppt_x"/>
                                          </p:val>
                                        </p:tav>
                                      </p:tavLst>
                                    </p:anim>
                                    <p:anim calcmode="lin" valueType="num">
                                      <p:cBhvr>
                                        <p:cTn id="174" dur="500" fill="hold"/>
                                        <p:tgtEl>
                                          <p:spTgt spid="123"/>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200"/>
                                  </p:stCondLst>
                                  <p:childTnLst>
                                    <p:set>
                                      <p:cBhvr>
                                        <p:cTn id="176" dur="1" fill="hold">
                                          <p:stCondLst>
                                            <p:cond delay="0"/>
                                          </p:stCondLst>
                                        </p:cTn>
                                        <p:tgtEl>
                                          <p:spTgt spid="126"/>
                                        </p:tgtEl>
                                        <p:attrNameLst>
                                          <p:attrName>style.visibility</p:attrName>
                                        </p:attrNameLst>
                                      </p:cBhvr>
                                      <p:to>
                                        <p:strVal val="visible"/>
                                      </p:to>
                                    </p:set>
                                    <p:animEffect transition="in" filter="fade">
                                      <p:cBhvr>
                                        <p:cTn id="177" dur="500"/>
                                        <p:tgtEl>
                                          <p:spTgt spid="126"/>
                                        </p:tgtEl>
                                      </p:cBhvr>
                                    </p:animEffect>
                                    <p:anim calcmode="lin" valueType="num">
                                      <p:cBhvr>
                                        <p:cTn id="178" dur="500" fill="hold"/>
                                        <p:tgtEl>
                                          <p:spTgt spid="126"/>
                                        </p:tgtEl>
                                        <p:attrNameLst>
                                          <p:attrName>ppt_x</p:attrName>
                                        </p:attrNameLst>
                                      </p:cBhvr>
                                      <p:tavLst>
                                        <p:tav tm="0">
                                          <p:val>
                                            <p:strVal val="#ppt_x"/>
                                          </p:val>
                                        </p:tav>
                                        <p:tav tm="100000">
                                          <p:val>
                                            <p:strVal val="#ppt_x"/>
                                          </p:val>
                                        </p:tav>
                                      </p:tavLst>
                                    </p:anim>
                                    <p:anim calcmode="lin" valueType="num">
                                      <p:cBhvr>
                                        <p:cTn id="179" dur="500" fill="hold"/>
                                        <p:tgtEl>
                                          <p:spTgt spid="126"/>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200"/>
                                  </p:stCondLst>
                                  <p:childTnLst>
                                    <p:set>
                                      <p:cBhvr>
                                        <p:cTn id="181" dur="1" fill="hold">
                                          <p:stCondLst>
                                            <p:cond delay="0"/>
                                          </p:stCondLst>
                                        </p:cTn>
                                        <p:tgtEl>
                                          <p:spTgt spid="127"/>
                                        </p:tgtEl>
                                        <p:attrNameLst>
                                          <p:attrName>style.visibility</p:attrName>
                                        </p:attrNameLst>
                                      </p:cBhvr>
                                      <p:to>
                                        <p:strVal val="visible"/>
                                      </p:to>
                                    </p:set>
                                    <p:animEffect transition="in" filter="fade">
                                      <p:cBhvr>
                                        <p:cTn id="182" dur="500"/>
                                        <p:tgtEl>
                                          <p:spTgt spid="127"/>
                                        </p:tgtEl>
                                      </p:cBhvr>
                                    </p:animEffect>
                                    <p:anim calcmode="lin" valueType="num">
                                      <p:cBhvr>
                                        <p:cTn id="183" dur="500" fill="hold"/>
                                        <p:tgtEl>
                                          <p:spTgt spid="127"/>
                                        </p:tgtEl>
                                        <p:attrNameLst>
                                          <p:attrName>ppt_x</p:attrName>
                                        </p:attrNameLst>
                                      </p:cBhvr>
                                      <p:tavLst>
                                        <p:tav tm="0">
                                          <p:val>
                                            <p:strVal val="#ppt_x"/>
                                          </p:val>
                                        </p:tav>
                                        <p:tav tm="100000">
                                          <p:val>
                                            <p:strVal val="#ppt_x"/>
                                          </p:val>
                                        </p:tav>
                                      </p:tavLst>
                                    </p:anim>
                                    <p:anim calcmode="lin" valueType="num">
                                      <p:cBhvr>
                                        <p:cTn id="184" dur="500" fill="hold"/>
                                        <p:tgtEl>
                                          <p:spTgt spid="127"/>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200"/>
                                  </p:stCondLst>
                                  <p:childTnLst>
                                    <p:set>
                                      <p:cBhvr>
                                        <p:cTn id="186" dur="1" fill="hold">
                                          <p:stCondLst>
                                            <p:cond delay="0"/>
                                          </p:stCondLst>
                                        </p:cTn>
                                        <p:tgtEl>
                                          <p:spTgt spid="128"/>
                                        </p:tgtEl>
                                        <p:attrNameLst>
                                          <p:attrName>style.visibility</p:attrName>
                                        </p:attrNameLst>
                                      </p:cBhvr>
                                      <p:to>
                                        <p:strVal val="visible"/>
                                      </p:to>
                                    </p:set>
                                    <p:animEffect transition="in" filter="fade">
                                      <p:cBhvr>
                                        <p:cTn id="187" dur="500"/>
                                        <p:tgtEl>
                                          <p:spTgt spid="128"/>
                                        </p:tgtEl>
                                      </p:cBhvr>
                                    </p:animEffect>
                                    <p:anim calcmode="lin" valueType="num">
                                      <p:cBhvr>
                                        <p:cTn id="188" dur="500" fill="hold"/>
                                        <p:tgtEl>
                                          <p:spTgt spid="128"/>
                                        </p:tgtEl>
                                        <p:attrNameLst>
                                          <p:attrName>ppt_x</p:attrName>
                                        </p:attrNameLst>
                                      </p:cBhvr>
                                      <p:tavLst>
                                        <p:tav tm="0">
                                          <p:val>
                                            <p:strVal val="#ppt_x"/>
                                          </p:val>
                                        </p:tav>
                                        <p:tav tm="100000">
                                          <p:val>
                                            <p:strVal val="#ppt_x"/>
                                          </p:val>
                                        </p:tav>
                                      </p:tavLst>
                                    </p:anim>
                                    <p:anim calcmode="lin" valueType="num">
                                      <p:cBhvr>
                                        <p:cTn id="189" dur="500" fill="hold"/>
                                        <p:tgtEl>
                                          <p:spTgt spid="128"/>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200"/>
                                  </p:stCondLst>
                                  <p:childTnLst>
                                    <p:set>
                                      <p:cBhvr>
                                        <p:cTn id="191" dur="1" fill="hold">
                                          <p:stCondLst>
                                            <p:cond delay="0"/>
                                          </p:stCondLst>
                                        </p:cTn>
                                        <p:tgtEl>
                                          <p:spTgt spid="129"/>
                                        </p:tgtEl>
                                        <p:attrNameLst>
                                          <p:attrName>style.visibility</p:attrName>
                                        </p:attrNameLst>
                                      </p:cBhvr>
                                      <p:to>
                                        <p:strVal val="visible"/>
                                      </p:to>
                                    </p:set>
                                    <p:animEffect transition="in" filter="fade">
                                      <p:cBhvr>
                                        <p:cTn id="192" dur="500"/>
                                        <p:tgtEl>
                                          <p:spTgt spid="129"/>
                                        </p:tgtEl>
                                      </p:cBhvr>
                                    </p:animEffect>
                                    <p:anim calcmode="lin" valueType="num">
                                      <p:cBhvr>
                                        <p:cTn id="193" dur="500" fill="hold"/>
                                        <p:tgtEl>
                                          <p:spTgt spid="129"/>
                                        </p:tgtEl>
                                        <p:attrNameLst>
                                          <p:attrName>ppt_x</p:attrName>
                                        </p:attrNameLst>
                                      </p:cBhvr>
                                      <p:tavLst>
                                        <p:tav tm="0">
                                          <p:val>
                                            <p:strVal val="#ppt_x"/>
                                          </p:val>
                                        </p:tav>
                                        <p:tav tm="100000">
                                          <p:val>
                                            <p:strVal val="#ppt_x"/>
                                          </p:val>
                                        </p:tav>
                                      </p:tavLst>
                                    </p:anim>
                                    <p:anim calcmode="lin" valueType="num">
                                      <p:cBhvr>
                                        <p:cTn id="194" dur="500" fill="hold"/>
                                        <p:tgtEl>
                                          <p:spTgt spid="129"/>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200"/>
                                  </p:stCondLst>
                                  <p:childTnLst>
                                    <p:set>
                                      <p:cBhvr>
                                        <p:cTn id="196" dur="1" fill="hold">
                                          <p:stCondLst>
                                            <p:cond delay="0"/>
                                          </p:stCondLst>
                                        </p:cTn>
                                        <p:tgtEl>
                                          <p:spTgt spid="130"/>
                                        </p:tgtEl>
                                        <p:attrNameLst>
                                          <p:attrName>style.visibility</p:attrName>
                                        </p:attrNameLst>
                                      </p:cBhvr>
                                      <p:to>
                                        <p:strVal val="visible"/>
                                      </p:to>
                                    </p:set>
                                    <p:animEffect transition="in" filter="fade">
                                      <p:cBhvr>
                                        <p:cTn id="197" dur="500"/>
                                        <p:tgtEl>
                                          <p:spTgt spid="130"/>
                                        </p:tgtEl>
                                      </p:cBhvr>
                                    </p:animEffect>
                                    <p:anim calcmode="lin" valueType="num">
                                      <p:cBhvr>
                                        <p:cTn id="198" dur="500" fill="hold"/>
                                        <p:tgtEl>
                                          <p:spTgt spid="130"/>
                                        </p:tgtEl>
                                        <p:attrNameLst>
                                          <p:attrName>ppt_x</p:attrName>
                                        </p:attrNameLst>
                                      </p:cBhvr>
                                      <p:tavLst>
                                        <p:tav tm="0">
                                          <p:val>
                                            <p:strVal val="#ppt_x"/>
                                          </p:val>
                                        </p:tav>
                                        <p:tav tm="100000">
                                          <p:val>
                                            <p:strVal val="#ppt_x"/>
                                          </p:val>
                                        </p:tav>
                                      </p:tavLst>
                                    </p:anim>
                                    <p:anim calcmode="lin" valueType="num">
                                      <p:cBhvr>
                                        <p:cTn id="199" dur="500" fill="hold"/>
                                        <p:tgtEl>
                                          <p:spTgt spid="130"/>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200"/>
                                  </p:stCondLst>
                                  <p:childTnLst>
                                    <p:set>
                                      <p:cBhvr>
                                        <p:cTn id="201" dur="1" fill="hold">
                                          <p:stCondLst>
                                            <p:cond delay="0"/>
                                          </p:stCondLst>
                                        </p:cTn>
                                        <p:tgtEl>
                                          <p:spTgt spid="131"/>
                                        </p:tgtEl>
                                        <p:attrNameLst>
                                          <p:attrName>style.visibility</p:attrName>
                                        </p:attrNameLst>
                                      </p:cBhvr>
                                      <p:to>
                                        <p:strVal val="visible"/>
                                      </p:to>
                                    </p:set>
                                    <p:animEffect transition="in" filter="fade">
                                      <p:cBhvr>
                                        <p:cTn id="202" dur="500"/>
                                        <p:tgtEl>
                                          <p:spTgt spid="131"/>
                                        </p:tgtEl>
                                      </p:cBhvr>
                                    </p:animEffect>
                                    <p:anim calcmode="lin" valueType="num">
                                      <p:cBhvr>
                                        <p:cTn id="203" dur="500" fill="hold"/>
                                        <p:tgtEl>
                                          <p:spTgt spid="131"/>
                                        </p:tgtEl>
                                        <p:attrNameLst>
                                          <p:attrName>ppt_x</p:attrName>
                                        </p:attrNameLst>
                                      </p:cBhvr>
                                      <p:tavLst>
                                        <p:tav tm="0">
                                          <p:val>
                                            <p:strVal val="#ppt_x"/>
                                          </p:val>
                                        </p:tav>
                                        <p:tav tm="100000">
                                          <p:val>
                                            <p:strVal val="#ppt_x"/>
                                          </p:val>
                                        </p:tav>
                                      </p:tavLst>
                                    </p:anim>
                                    <p:anim calcmode="lin" valueType="num">
                                      <p:cBhvr>
                                        <p:cTn id="204" dur="500" fill="hold"/>
                                        <p:tgtEl>
                                          <p:spTgt spid="131"/>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200"/>
                                  </p:stCondLst>
                                  <p:childTnLst>
                                    <p:set>
                                      <p:cBhvr>
                                        <p:cTn id="206" dur="1" fill="hold">
                                          <p:stCondLst>
                                            <p:cond delay="0"/>
                                          </p:stCondLst>
                                        </p:cTn>
                                        <p:tgtEl>
                                          <p:spTgt spid="133"/>
                                        </p:tgtEl>
                                        <p:attrNameLst>
                                          <p:attrName>style.visibility</p:attrName>
                                        </p:attrNameLst>
                                      </p:cBhvr>
                                      <p:to>
                                        <p:strVal val="visible"/>
                                      </p:to>
                                    </p:set>
                                    <p:animEffect transition="in" filter="fade">
                                      <p:cBhvr>
                                        <p:cTn id="207" dur="500"/>
                                        <p:tgtEl>
                                          <p:spTgt spid="133"/>
                                        </p:tgtEl>
                                      </p:cBhvr>
                                    </p:animEffect>
                                    <p:anim calcmode="lin" valueType="num">
                                      <p:cBhvr>
                                        <p:cTn id="208" dur="500" fill="hold"/>
                                        <p:tgtEl>
                                          <p:spTgt spid="133"/>
                                        </p:tgtEl>
                                        <p:attrNameLst>
                                          <p:attrName>ppt_x</p:attrName>
                                        </p:attrNameLst>
                                      </p:cBhvr>
                                      <p:tavLst>
                                        <p:tav tm="0">
                                          <p:val>
                                            <p:strVal val="#ppt_x"/>
                                          </p:val>
                                        </p:tav>
                                        <p:tav tm="100000">
                                          <p:val>
                                            <p:strVal val="#ppt_x"/>
                                          </p:val>
                                        </p:tav>
                                      </p:tavLst>
                                    </p:anim>
                                    <p:anim calcmode="lin" valueType="num">
                                      <p:cBhvr>
                                        <p:cTn id="209" dur="500" fill="hold"/>
                                        <p:tgtEl>
                                          <p:spTgt spid="133"/>
                                        </p:tgtEl>
                                        <p:attrNameLst>
                                          <p:attrName>ppt_y</p:attrName>
                                        </p:attrNameLst>
                                      </p:cBhvr>
                                      <p:tavLst>
                                        <p:tav tm="0">
                                          <p:val>
                                            <p:strVal val="#ppt_y+.1"/>
                                          </p:val>
                                        </p:tav>
                                        <p:tav tm="100000">
                                          <p:val>
                                            <p:strVal val="#ppt_y"/>
                                          </p:val>
                                        </p:tav>
                                      </p:tavLst>
                                    </p:anim>
                                  </p:childTnLst>
                                </p:cTn>
                              </p:par>
                              <p:par>
                                <p:cTn id="210" presetID="42" presetClass="entr" presetSubtype="0" fill="hold" grpId="0" nodeType="withEffect">
                                  <p:stCondLst>
                                    <p:cond delay="400"/>
                                  </p:stCondLst>
                                  <p:childTnLst>
                                    <p:set>
                                      <p:cBhvr>
                                        <p:cTn id="211" dur="1" fill="hold">
                                          <p:stCondLst>
                                            <p:cond delay="0"/>
                                          </p:stCondLst>
                                        </p:cTn>
                                        <p:tgtEl>
                                          <p:spTgt spid="134"/>
                                        </p:tgtEl>
                                        <p:attrNameLst>
                                          <p:attrName>style.visibility</p:attrName>
                                        </p:attrNameLst>
                                      </p:cBhvr>
                                      <p:to>
                                        <p:strVal val="visible"/>
                                      </p:to>
                                    </p:set>
                                    <p:animEffect transition="in" filter="fade">
                                      <p:cBhvr>
                                        <p:cTn id="212" dur="500"/>
                                        <p:tgtEl>
                                          <p:spTgt spid="134"/>
                                        </p:tgtEl>
                                      </p:cBhvr>
                                    </p:animEffect>
                                    <p:anim calcmode="lin" valueType="num">
                                      <p:cBhvr>
                                        <p:cTn id="213" dur="500" fill="hold"/>
                                        <p:tgtEl>
                                          <p:spTgt spid="134"/>
                                        </p:tgtEl>
                                        <p:attrNameLst>
                                          <p:attrName>ppt_x</p:attrName>
                                        </p:attrNameLst>
                                      </p:cBhvr>
                                      <p:tavLst>
                                        <p:tav tm="0">
                                          <p:val>
                                            <p:strVal val="#ppt_x"/>
                                          </p:val>
                                        </p:tav>
                                        <p:tav tm="100000">
                                          <p:val>
                                            <p:strVal val="#ppt_x"/>
                                          </p:val>
                                        </p:tav>
                                      </p:tavLst>
                                    </p:anim>
                                    <p:anim calcmode="lin" valueType="num">
                                      <p:cBhvr>
                                        <p:cTn id="214" dur="500" fill="hold"/>
                                        <p:tgtEl>
                                          <p:spTgt spid="134"/>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400"/>
                                  </p:stCondLst>
                                  <p:childTnLst>
                                    <p:set>
                                      <p:cBhvr>
                                        <p:cTn id="216" dur="1" fill="hold">
                                          <p:stCondLst>
                                            <p:cond delay="0"/>
                                          </p:stCondLst>
                                        </p:cTn>
                                        <p:tgtEl>
                                          <p:spTgt spid="135"/>
                                        </p:tgtEl>
                                        <p:attrNameLst>
                                          <p:attrName>style.visibility</p:attrName>
                                        </p:attrNameLst>
                                      </p:cBhvr>
                                      <p:to>
                                        <p:strVal val="visible"/>
                                      </p:to>
                                    </p:set>
                                    <p:animEffect transition="in" filter="fade">
                                      <p:cBhvr>
                                        <p:cTn id="217" dur="500"/>
                                        <p:tgtEl>
                                          <p:spTgt spid="135"/>
                                        </p:tgtEl>
                                      </p:cBhvr>
                                    </p:animEffect>
                                    <p:anim calcmode="lin" valueType="num">
                                      <p:cBhvr>
                                        <p:cTn id="218" dur="500" fill="hold"/>
                                        <p:tgtEl>
                                          <p:spTgt spid="135"/>
                                        </p:tgtEl>
                                        <p:attrNameLst>
                                          <p:attrName>ppt_x</p:attrName>
                                        </p:attrNameLst>
                                      </p:cBhvr>
                                      <p:tavLst>
                                        <p:tav tm="0">
                                          <p:val>
                                            <p:strVal val="#ppt_x"/>
                                          </p:val>
                                        </p:tav>
                                        <p:tav tm="100000">
                                          <p:val>
                                            <p:strVal val="#ppt_x"/>
                                          </p:val>
                                        </p:tav>
                                      </p:tavLst>
                                    </p:anim>
                                    <p:anim calcmode="lin" valueType="num">
                                      <p:cBhvr>
                                        <p:cTn id="219" dur="500" fill="hold"/>
                                        <p:tgtEl>
                                          <p:spTgt spid="135"/>
                                        </p:tgtEl>
                                        <p:attrNameLst>
                                          <p:attrName>ppt_y</p:attrName>
                                        </p:attrNameLst>
                                      </p:cBhvr>
                                      <p:tavLst>
                                        <p:tav tm="0">
                                          <p:val>
                                            <p:strVal val="#ppt_y+.1"/>
                                          </p:val>
                                        </p:tav>
                                        <p:tav tm="100000">
                                          <p:val>
                                            <p:strVal val="#ppt_y"/>
                                          </p:val>
                                        </p:tav>
                                      </p:tavLst>
                                    </p:anim>
                                  </p:childTnLst>
                                </p:cTn>
                              </p:par>
                              <p:par>
                                <p:cTn id="220" presetID="42" presetClass="entr" presetSubtype="0" fill="hold" grpId="0" nodeType="withEffect">
                                  <p:stCondLst>
                                    <p:cond delay="4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500"/>
                                        <p:tgtEl>
                                          <p:spTgt spid="136"/>
                                        </p:tgtEl>
                                      </p:cBhvr>
                                    </p:animEffect>
                                    <p:anim calcmode="lin" valueType="num">
                                      <p:cBhvr>
                                        <p:cTn id="223" dur="500" fill="hold"/>
                                        <p:tgtEl>
                                          <p:spTgt spid="136"/>
                                        </p:tgtEl>
                                        <p:attrNameLst>
                                          <p:attrName>ppt_x</p:attrName>
                                        </p:attrNameLst>
                                      </p:cBhvr>
                                      <p:tavLst>
                                        <p:tav tm="0">
                                          <p:val>
                                            <p:strVal val="#ppt_x"/>
                                          </p:val>
                                        </p:tav>
                                        <p:tav tm="100000">
                                          <p:val>
                                            <p:strVal val="#ppt_x"/>
                                          </p:val>
                                        </p:tav>
                                      </p:tavLst>
                                    </p:anim>
                                    <p:anim calcmode="lin" valueType="num">
                                      <p:cBhvr>
                                        <p:cTn id="224" dur="500" fill="hold"/>
                                        <p:tgtEl>
                                          <p:spTgt spid="136"/>
                                        </p:tgtEl>
                                        <p:attrNameLst>
                                          <p:attrName>ppt_y</p:attrName>
                                        </p:attrNameLst>
                                      </p:cBhvr>
                                      <p:tavLst>
                                        <p:tav tm="0">
                                          <p:val>
                                            <p:strVal val="#ppt_y+.1"/>
                                          </p:val>
                                        </p:tav>
                                        <p:tav tm="100000">
                                          <p:val>
                                            <p:strVal val="#ppt_y"/>
                                          </p:val>
                                        </p:tav>
                                      </p:tavLst>
                                    </p:anim>
                                  </p:childTnLst>
                                </p:cTn>
                              </p:par>
                              <p:par>
                                <p:cTn id="225" presetID="42" presetClass="entr" presetSubtype="0" fill="hold" grpId="0" nodeType="withEffect">
                                  <p:stCondLst>
                                    <p:cond delay="400"/>
                                  </p:stCondLst>
                                  <p:childTnLst>
                                    <p:set>
                                      <p:cBhvr>
                                        <p:cTn id="226" dur="1" fill="hold">
                                          <p:stCondLst>
                                            <p:cond delay="0"/>
                                          </p:stCondLst>
                                        </p:cTn>
                                        <p:tgtEl>
                                          <p:spTgt spid="211"/>
                                        </p:tgtEl>
                                        <p:attrNameLst>
                                          <p:attrName>style.visibility</p:attrName>
                                        </p:attrNameLst>
                                      </p:cBhvr>
                                      <p:to>
                                        <p:strVal val="visible"/>
                                      </p:to>
                                    </p:set>
                                    <p:animEffect transition="in" filter="fade">
                                      <p:cBhvr>
                                        <p:cTn id="227" dur="500"/>
                                        <p:tgtEl>
                                          <p:spTgt spid="211"/>
                                        </p:tgtEl>
                                      </p:cBhvr>
                                    </p:animEffect>
                                    <p:anim calcmode="lin" valueType="num">
                                      <p:cBhvr>
                                        <p:cTn id="228" dur="500" fill="hold"/>
                                        <p:tgtEl>
                                          <p:spTgt spid="211"/>
                                        </p:tgtEl>
                                        <p:attrNameLst>
                                          <p:attrName>ppt_x</p:attrName>
                                        </p:attrNameLst>
                                      </p:cBhvr>
                                      <p:tavLst>
                                        <p:tav tm="0">
                                          <p:val>
                                            <p:strVal val="#ppt_x"/>
                                          </p:val>
                                        </p:tav>
                                        <p:tav tm="100000">
                                          <p:val>
                                            <p:strVal val="#ppt_x"/>
                                          </p:val>
                                        </p:tav>
                                      </p:tavLst>
                                    </p:anim>
                                    <p:anim calcmode="lin" valueType="num">
                                      <p:cBhvr>
                                        <p:cTn id="229" dur="500" fill="hold"/>
                                        <p:tgtEl>
                                          <p:spTgt spid="211"/>
                                        </p:tgtEl>
                                        <p:attrNameLst>
                                          <p:attrName>ppt_y</p:attrName>
                                        </p:attrNameLst>
                                      </p:cBhvr>
                                      <p:tavLst>
                                        <p:tav tm="0">
                                          <p:val>
                                            <p:strVal val="#ppt_y+.1"/>
                                          </p:val>
                                        </p:tav>
                                        <p:tav tm="100000">
                                          <p:val>
                                            <p:strVal val="#ppt_y"/>
                                          </p:val>
                                        </p:tav>
                                      </p:tavLst>
                                    </p:anim>
                                  </p:childTnLst>
                                </p:cTn>
                              </p:par>
                              <p:par>
                                <p:cTn id="230" presetID="42" presetClass="entr" presetSubtype="0" fill="hold" grpId="0" nodeType="withEffect">
                                  <p:stCondLst>
                                    <p:cond delay="400"/>
                                  </p:stCondLst>
                                  <p:childTnLst>
                                    <p:set>
                                      <p:cBhvr>
                                        <p:cTn id="231" dur="1" fill="hold">
                                          <p:stCondLst>
                                            <p:cond delay="0"/>
                                          </p:stCondLst>
                                        </p:cTn>
                                        <p:tgtEl>
                                          <p:spTgt spid="212"/>
                                        </p:tgtEl>
                                        <p:attrNameLst>
                                          <p:attrName>style.visibility</p:attrName>
                                        </p:attrNameLst>
                                      </p:cBhvr>
                                      <p:to>
                                        <p:strVal val="visible"/>
                                      </p:to>
                                    </p:set>
                                    <p:animEffect transition="in" filter="fade">
                                      <p:cBhvr>
                                        <p:cTn id="232" dur="500"/>
                                        <p:tgtEl>
                                          <p:spTgt spid="212"/>
                                        </p:tgtEl>
                                      </p:cBhvr>
                                    </p:animEffect>
                                    <p:anim calcmode="lin" valueType="num">
                                      <p:cBhvr>
                                        <p:cTn id="233" dur="500" fill="hold"/>
                                        <p:tgtEl>
                                          <p:spTgt spid="212"/>
                                        </p:tgtEl>
                                        <p:attrNameLst>
                                          <p:attrName>ppt_x</p:attrName>
                                        </p:attrNameLst>
                                      </p:cBhvr>
                                      <p:tavLst>
                                        <p:tav tm="0">
                                          <p:val>
                                            <p:strVal val="#ppt_x"/>
                                          </p:val>
                                        </p:tav>
                                        <p:tav tm="100000">
                                          <p:val>
                                            <p:strVal val="#ppt_x"/>
                                          </p:val>
                                        </p:tav>
                                      </p:tavLst>
                                    </p:anim>
                                    <p:anim calcmode="lin" valueType="num">
                                      <p:cBhvr>
                                        <p:cTn id="234" dur="500" fill="hold"/>
                                        <p:tgtEl>
                                          <p:spTgt spid="212"/>
                                        </p:tgtEl>
                                        <p:attrNameLst>
                                          <p:attrName>ppt_y</p:attrName>
                                        </p:attrNameLst>
                                      </p:cBhvr>
                                      <p:tavLst>
                                        <p:tav tm="0">
                                          <p:val>
                                            <p:strVal val="#ppt_y+.1"/>
                                          </p:val>
                                        </p:tav>
                                        <p:tav tm="100000">
                                          <p:val>
                                            <p:strVal val="#ppt_y"/>
                                          </p:val>
                                        </p:tav>
                                      </p:tavLst>
                                    </p:anim>
                                  </p:childTnLst>
                                </p:cTn>
                              </p:par>
                              <p:par>
                                <p:cTn id="235" presetID="42" presetClass="entr" presetSubtype="0" fill="hold" grpId="0" nodeType="withEffect">
                                  <p:stCondLst>
                                    <p:cond delay="400"/>
                                  </p:stCondLst>
                                  <p:childTnLst>
                                    <p:set>
                                      <p:cBhvr>
                                        <p:cTn id="236" dur="1" fill="hold">
                                          <p:stCondLst>
                                            <p:cond delay="0"/>
                                          </p:stCondLst>
                                        </p:cTn>
                                        <p:tgtEl>
                                          <p:spTgt spid="213"/>
                                        </p:tgtEl>
                                        <p:attrNameLst>
                                          <p:attrName>style.visibility</p:attrName>
                                        </p:attrNameLst>
                                      </p:cBhvr>
                                      <p:to>
                                        <p:strVal val="visible"/>
                                      </p:to>
                                    </p:set>
                                    <p:animEffect transition="in" filter="fade">
                                      <p:cBhvr>
                                        <p:cTn id="237" dur="500"/>
                                        <p:tgtEl>
                                          <p:spTgt spid="213"/>
                                        </p:tgtEl>
                                      </p:cBhvr>
                                    </p:animEffect>
                                    <p:anim calcmode="lin" valueType="num">
                                      <p:cBhvr>
                                        <p:cTn id="238" dur="500" fill="hold"/>
                                        <p:tgtEl>
                                          <p:spTgt spid="213"/>
                                        </p:tgtEl>
                                        <p:attrNameLst>
                                          <p:attrName>ppt_x</p:attrName>
                                        </p:attrNameLst>
                                      </p:cBhvr>
                                      <p:tavLst>
                                        <p:tav tm="0">
                                          <p:val>
                                            <p:strVal val="#ppt_x"/>
                                          </p:val>
                                        </p:tav>
                                        <p:tav tm="100000">
                                          <p:val>
                                            <p:strVal val="#ppt_x"/>
                                          </p:val>
                                        </p:tav>
                                      </p:tavLst>
                                    </p:anim>
                                    <p:anim calcmode="lin" valueType="num">
                                      <p:cBhvr>
                                        <p:cTn id="239" dur="500" fill="hold"/>
                                        <p:tgtEl>
                                          <p:spTgt spid="213"/>
                                        </p:tgtEl>
                                        <p:attrNameLst>
                                          <p:attrName>ppt_y</p:attrName>
                                        </p:attrNameLst>
                                      </p:cBhvr>
                                      <p:tavLst>
                                        <p:tav tm="0">
                                          <p:val>
                                            <p:strVal val="#ppt_y+.1"/>
                                          </p:val>
                                        </p:tav>
                                        <p:tav tm="100000">
                                          <p:val>
                                            <p:strVal val="#ppt_y"/>
                                          </p:val>
                                        </p:tav>
                                      </p:tavLst>
                                    </p:anim>
                                  </p:childTnLst>
                                </p:cTn>
                              </p:par>
                              <p:par>
                                <p:cTn id="240" presetID="42" presetClass="entr" presetSubtype="0" fill="hold" grpId="0" nodeType="withEffect">
                                  <p:stCondLst>
                                    <p:cond delay="400"/>
                                  </p:stCondLst>
                                  <p:childTnLst>
                                    <p:set>
                                      <p:cBhvr>
                                        <p:cTn id="241" dur="1" fill="hold">
                                          <p:stCondLst>
                                            <p:cond delay="0"/>
                                          </p:stCondLst>
                                        </p:cTn>
                                        <p:tgtEl>
                                          <p:spTgt spid="214"/>
                                        </p:tgtEl>
                                        <p:attrNameLst>
                                          <p:attrName>style.visibility</p:attrName>
                                        </p:attrNameLst>
                                      </p:cBhvr>
                                      <p:to>
                                        <p:strVal val="visible"/>
                                      </p:to>
                                    </p:set>
                                    <p:animEffect transition="in" filter="fade">
                                      <p:cBhvr>
                                        <p:cTn id="242" dur="500"/>
                                        <p:tgtEl>
                                          <p:spTgt spid="214"/>
                                        </p:tgtEl>
                                      </p:cBhvr>
                                    </p:animEffect>
                                    <p:anim calcmode="lin" valueType="num">
                                      <p:cBhvr>
                                        <p:cTn id="243" dur="500" fill="hold"/>
                                        <p:tgtEl>
                                          <p:spTgt spid="214"/>
                                        </p:tgtEl>
                                        <p:attrNameLst>
                                          <p:attrName>ppt_x</p:attrName>
                                        </p:attrNameLst>
                                      </p:cBhvr>
                                      <p:tavLst>
                                        <p:tav tm="0">
                                          <p:val>
                                            <p:strVal val="#ppt_x"/>
                                          </p:val>
                                        </p:tav>
                                        <p:tav tm="100000">
                                          <p:val>
                                            <p:strVal val="#ppt_x"/>
                                          </p:val>
                                        </p:tav>
                                      </p:tavLst>
                                    </p:anim>
                                    <p:anim calcmode="lin" valueType="num">
                                      <p:cBhvr>
                                        <p:cTn id="244" dur="500" fill="hold"/>
                                        <p:tgtEl>
                                          <p:spTgt spid="214"/>
                                        </p:tgtEl>
                                        <p:attrNameLst>
                                          <p:attrName>ppt_y</p:attrName>
                                        </p:attrNameLst>
                                      </p:cBhvr>
                                      <p:tavLst>
                                        <p:tav tm="0">
                                          <p:val>
                                            <p:strVal val="#ppt_y+.1"/>
                                          </p:val>
                                        </p:tav>
                                        <p:tav tm="100000">
                                          <p:val>
                                            <p:strVal val="#ppt_y"/>
                                          </p:val>
                                        </p:tav>
                                      </p:tavLst>
                                    </p:anim>
                                  </p:childTnLst>
                                </p:cTn>
                              </p:par>
                              <p:par>
                                <p:cTn id="245" presetID="42" presetClass="entr" presetSubtype="0" fill="hold" grpId="0" nodeType="withEffect">
                                  <p:stCondLst>
                                    <p:cond delay="400"/>
                                  </p:stCondLst>
                                  <p:childTnLst>
                                    <p:set>
                                      <p:cBhvr>
                                        <p:cTn id="246" dur="1" fill="hold">
                                          <p:stCondLst>
                                            <p:cond delay="0"/>
                                          </p:stCondLst>
                                        </p:cTn>
                                        <p:tgtEl>
                                          <p:spTgt spid="215"/>
                                        </p:tgtEl>
                                        <p:attrNameLst>
                                          <p:attrName>style.visibility</p:attrName>
                                        </p:attrNameLst>
                                      </p:cBhvr>
                                      <p:to>
                                        <p:strVal val="visible"/>
                                      </p:to>
                                    </p:set>
                                    <p:animEffect transition="in" filter="fade">
                                      <p:cBhvr>
                                        <p:cTn id="247" dur="500"/>
                                        <p:tgtEl>
                                          <p:spTgt spid="215"/>
                                        </p:tgtEl>
                                      </p:cBhvr>
                                    </p:animEffect>
                                    <p:anim calcmode="lin" valueType="num">
                                      <p:cBhvr>
                                        <p:cTn id="248" dur="500" fill="hold"/>
                                        <p:tgtEl>
                                          <p:spTgt spid="215"/>
                                        </p:tgtEl>
                                        <p:attrNameLst>
                                          <p:attrName>ppt_x</p:attrName>
                                        </p:attrNameLst>
                                      </p:cBhvr>
                                      <p:tavLst>
                                        <p:tav tm="0">
                                          <p:val>
                                            <p:strVal val="#ppt_x"/>
                                          </p:val>
                                        </p:tav>
                                        <p:tav tm="100000">
                                          <p:val>
                                            <p:strVal val="#ppt_x"/>
                                          </p:val>
                                        </p:tav>
                                      </p:tavLst>
                                    </p:anim>
                                    <p:anim calcmode="lin" valueType="num">
                                      <p:cBhvr>
                                        <p:cTn id="249" dur="500" fill="hold"/>
                                        <p:tgtEl>
                                          <p:spTgt spid="215"/>
                                        </p:tgtEl>
                                        <p:attrNameLst>
                                          <p:attrName>ppt_y</p:attrName>
                                        </p:attrNameLst>
                                      </p:cBhvr>
                                      <p:tavLst>
                                        <p:tav tm="0">
                                          <p:val>
                                            <p:strVal val="#ppt_y+.1"/>
                                          </p:val>
                                        </p:tav>
                                        <p:tav tm="100000">
                                          <p:val>
                                            <p:strVal val="#ppt_y"/>
                                          </p:val>
                                        </p:tav>
                                      </p:tavLst>
                                    </p:anim>
                                  </p:childTnLst>
                                </p:cTn>
                              </p:par>
                              <p:par>
                                <p:cTn id="250" presetID="42" presetClass="entr" presetSubtype="0" fill="hold" grpId="0" nodeType="withEffect">
                                  <p:stCondLst>
                                    <p:cond delay="400"/>
                                  </p:stCondLst>
                                  <p:childTnLst>
                                    <p:set>
                                      <p:cBhvr>
                                        <p:cTn id="251" dur="1" fill="hold">
                                          <p:stCondLst>
                                            <p:cond delay="0"/>
                                          </p:stCondLst>
                                        </p:cTn>
                                        <p:tgtEl>
                                          <p:spTgt spid="216"/>
                                        </p:tgtEl>
                                        <p:attrNameLst>
                                          <p:attrName>style.visibility</p:attrName>
                                        </p:attrNameLst>
                                      </p:cBhvr>
                                      <p:to>
                                        <p:strVal val="visible"/>
                                      </p:to>
                                    </p:set>
                                    <p:animEffect transition="in" filter="fade">
                                      <p:cBhvr>
                                        <p:cTn id="252" dur="500"/>
                                        <p:tgtEl>
                                          <p:spTgt spid="216"/>
                                        </p:tgtEl>
                                      </p:cBhvr>
                                    </p:animEffect>
                                    <p:anim calcmode="lin" valueType="num">
                                      <p:cBhvr>
                                        <p:cTn id="253" dur="500" fill="hold"/>
                                        <p:tgtEl>
                                          <p:spTgt spid="216"/>
                                        </p:tgtEl>
                                        <p:attrNameLst>
                                          <p:attrName>ppt_x</p:attrName>
                                        </p:attrNameLst>
                                      </p:cBhvr>
                                      <p:tavLst>
                                        <p:tav tm="0">
                                          <p:val>
                                            <p:strVal val="#ppt_x"/>
                                          </p:val>
                                        </p:tav>
                                        <p:tav tm="100000">
                                          <p:val>
                                            <p:strVal val="#ppt_x"/>
                                          </p:val>
                                        </p:tav>
                                      </p:tavLst>
                                    </p:anim>
                                    <p:anim calcmode="lin" valueType="num">
                                      <p:cBhvr>
                                        <p:cTn id="254" dur="500" fill="hold"/>
                                        <p:tgtEl>
                                          <p:spTgt spid="216"/>
                                        </p:tgtEl>
                                        <p:attrNameLst>
                                          <p:attrName>ppt_y</p:attrName>
                                        </p:attrNameLst>
                                      </p:cBhvr>
                                      <p:tavLst>
                                        <p:tav tm="0">
                                          <p:val>
                                            <p:strVal val="#ppt_y+.1"/>
                                          </p:val>
                                        </p:tav>
                                        <p:tav tm="100000">
                                          <p:val>
                                            <p:strVal val="#ppt_y"/>
                                          </p:val>
                                        </p:tav>
                                      </p:tavLst>
                                    </p:anim>
                                  </p:childTnLst>
                                </p:cTn>
                              </p:par>
                              <p:par>
                                <p:cTn id="255" presetID="42" presetClass="entr" presetSubtype="0" fill="hold" grpId="0" nodeType="withEffect">
                                  <p:stCondLst>
                                    <p:cond delay="800"/>
                                  </p:stCondLst>
                                  <p:childTnLst>
                                    <p:set>
                                      <p:cBhvr>
                                        <p:cTn id="256" dur="1" fill="hold">
                                          <p:stCondLst>
                                            <p:cond delay="0"/>
                                          </p:stCondLst>
                                        </p:cTn>
                                        <p:tgtEl>
                                          <p:spTgt spid="217"/>
                                        </p:tgtEl>
                                        <p:attrNameLst>
                                          <p:attrName>style.visibility</p:attrName>
                                        </p:attrNameLst>
                                      </p:cBhvr>
                                      <p:to>
                                        <p:strVal val="visible"/>
                                      </p:to>
                                    </p:set>
                                    <p:animEffect transition="in" filter="fade">
                                      <p:cBhvr>
                                        <p:cTn id="257" dur="500"/>
                                        <p:tgtEl>
                                          <p:spTgt spid="217"/>
                                        </p:tgtEl>
                                      </p:cBhvr>
                                    </p:animEffect>
                                    <p:anim calcmode="lin" valueType="num">
                                      <p:cBhvr>
                                        <p:cTn id="258" dur="500" fill="hold"/>
                                        <p:tgtEl>
                                          <p:spTgt spid="217"/>
                                        </p:tgtEl>
                                        <p:attrNameLst>
                                          <p:attrName>ppt_x</p:attrName>
                                        </p:attrNameLst>
                                      </p:cBhvr>
                                      <p:tavLst>
                                        <p:tav tm="0">
                                          <p:val>
                                            <p:strVal val="#ppt_x"/>
                                          </p:val>
                                        </p:tav>
                                        <p:tav tm="100000">
                                          <p:val>
                                            <p:strVal val="#ppt_x"/>
                                          </p:val>
                                        </p:tav>
                                      </p:tavLst>
                                    </p:anim>
                                    <p:anim calcmode="lin" valueType="num">
                                      <p:cBhvr>
                                        <p:cTn id="259" dur="500" fill="hold"/>
                                        <p:tgtEl>
                                          <p:spTgt spid="217"/>
                                        </p:tgtEl>
                                        <p:attrNameLst>
                                          <p:attrName>ppt_y</p:attrName>
                                        </p:attrNameLst>
                                      </p:cBhvr>
                                      <p:tavLst>
                                        <p:tav tm="0">
                                          <p:val>
                                            <p:strVal val="#ppt_y+.1"/>
                                          </p:val>
                                        </p:tav>
                                        <p:tav tm="100000">
                                          <p:val>
                                            <p:strVal val="#ppt_y"/>
                                          </p:val>
                                        </p:tav>
                                      </p:tavLst>
                                    </p:anim>
                                  </p:childTnLst>
                                </p:cTn>
                              </p:par>
                              <p:par>
                                <p:cTn id="260" presetID="42" presetClass="entr" presetSubtype="0" fill="hold" grpId="0" nodeType="withEffect">
                                  <p:stCondLst>
                                    <p:cond delay="800"/>
                                  </p:stCondLst>
                                  <p:childTnLst>
                                    <p:set>
                                      <p:cBhvr>
                                        <p:cTn id="261" dur="1" fill="hold">
                                          <p:stCondLst>
                                            <p:cond delay="0"/>
                                          </p:stCondLst>
                                        </p:cTn>
                                        <p:tgtEl>
                                          <p:spTgt spid="218"/>
                                        </p:tgtEl>
                                        <p:attrNameLst>
                                          <p:attrName>style.visibility</p:attrName>
                                        </p:attrNameLst>
                                      </p:cBhvr>
                                      <p:to>
                                        <p:strVal val="visible"/>
                                      </p:to>
                                    </p:set>
                                    <p:animEffect transition="in" filter="fade">
                                      <p:cBhvr>
                                        <p:cTn id="262" dur="500"/>
                                        <p:tgtEl>
                                          <p:spTgt spid="218"/>
                                        </p:tgtEl>
                                      </p:cBhvr>
                                    </p:animEffect>
                                    <p:anim calcmode="lin" valueType="num">
                                      <p:cBhvr>
                                        <p:cTn id="263" dur="500" fill="hold"/>
                                        <p:tgtEl>
                                          <p:spTgt spid="218"/>
                                        </p:tgtEl>
                                        <p:attrNameLst>
                                          <p:attrName>ppt_x</p:attrName>
                                        </p:attrNameLst>
                                      </p:cBhvr>
                                      <p:tavLst>
                                        <p:tav tm="0">
                                          <p:val>
                                            <p:strVal val="#ppt_x"/>
                                          </p:val>
                                        </p:tav>
                                        <p:tav tm="100000">
                                          <p:val>
                                            <p:strVal val="#ppt_x"/>
                                          </p:val>
                                        </p:tav>
                                      </p:tavLst>
                                    </p:anim>
                                    <p:anim calcmode="lin" valueType="num">
                                      <p:cBhvr>
                                        <p:cTn id="264" dur="500" fill="hold"/>
                                        <p:tgtEl>
                                          <p:spTgt spid="218"/>
                                        </p:tgtEl>
                                        <p:attrNameLst>
                                          <p:attrName>ppt_y</p:attrName>
                                        </p:attrNameLst>
                                      </p:cBhvr>
                                      <p:tavLst>
                                        <p:tav tm="0">
                                          <p:val>
                                            <p:strVal val="#ppt_y+.1"/>
                                          </p:val>
                                        </p:tav>
                                        <p:tav tm="100000">
                                          <p:val>
                                            <p:strVal val="#ppt_y"/>
                                          </p:val>
                                        </p:tav>
                                      </p:tavLst>
                                    </p:anim>
                                  </p:childTnLst>
                                </p:cTn>
                              </p:par>
                              <p:par>
                                <p:cTn id="265" presetID="42" presetClass="entr" presetSubtype="0" fill="hold" grpId="0" nodeType="withEffect">
                                  <p:stCondLst>
                                    <p:cond delay="800"/>
                                  </p:stCondLst>
                                  <p:childTnLst>
                                    <p:set>
                                      <p:cBhvr>
                                        <p:cTn id="266" dur="1" fill="hold">
                                          <p:stCondLst>
                                            <p:cond delay="0"/>
                                          </p:stCondLst>
                                        </p:cTn>
                                        <p:tgtEl>
                                          <p:spTgt spid="219"/>
                                        </p:tgtEl>
                                        <p:attrNameLst>
                                          <p:attrName>style.visibility</p:attrName>
                                        </p:attrNameLst>
                                      </p:cBhvr>
                                      <p:to>
                                        <p:strVal val="visible"/>
                                      </p:to>
                                    </p:set>
                                    <p:animEffect transition="in" filter="fade">
                                      <p:cBhvr>
                                        <p:cTn id="267" dur="500"/>
                                        <p:tgtEl>
                                          <p:spTgt spid="219"/>
                                        </p:tgtEl>
                                      </p:cBhvr>
                                    </p:animEffect>
                                    <p:anim calcmode="lin" valueType="num">
                                      <p:cBhvr>
                                        <p:cTn id="268" dur="500" fill="hold"/>
                                        <p:tgtEl>
                                          <p:spTgt spid="219"/>
                                        </p:tgtEl>
                                        <p:attrNameLst>
                                          <p:attrName>ppt_x</p:attrName>
                                        </p:attrNameLst>
                                      </p:cBhvr>
                                      <p:tavLst>
                                        <p:tav tm="0">
                                          <p:val>
                                            <p:strVal val="#ppt_x"/>
                                          </p:val>
                                        </p:tav>
                                        <p:tav tm="100000">
                                          <p:val>
                                            <p:strVal val="#ppt_x"/>
                                          </p:val>
                                        </p:tav>
                                      </p:tavLst>
                                    </p:anim>
                                    <p:anim calcmode="lin" valueType="num">
                                      <p:cBhvr>
                                        <p:cTn id="269" dur="500" fill="hold"/>
                                        <p:tgtEl>
                                          <p:spTgt spid="219"/>
                                        </p:tgtEl>
                                        <p:attrNameLst>
                                          <p:attrName>ppt_y</p:attrName>
                                        </p:attrNameLst>
                                      </p:cBhvr>
                                      <p:tavLst>
                                        <p:tav tm="0">
                                          <p:val>
                                            <p:strVal val="#ppt_y+.1"/>
                                          </p:val>
                                        </p:tav>
                                        <p:tav tm="100000">
                                          <p:val>
                                            <p:strVal val="#ppt_y"/>
                                          </p:val>
                                        </p:tav>
                                      </p:tavLst>
                                    </p:anim>
                                  </p:childTnLst>
                                </p:cTn>
                              </p:par>
                              <p:par>
                                <p:cTn id="270" presetID="42" presetClass="entr" presetSubtype="0" fill="hold" grpId="0" nodeType="withEffect">
                                  <p:stCondLst>
                                    <p:cond delay="800"/>
                                  </p:stCondLst>
                                  <p:childTnLst>
                                    <p:set>
                                      <p:cBhvr>
                                        <p:cTn id="271" dur="1" fill="hold">
                                          <p:stCondLst>
                                            <p:cond delay="0"/>
                                          </p:stCondLst>
                                        </p:cTn>
                                        <p:tgtEl>
                                          <p:spTgt spid="220"/>
                                        </p:tgtEl>
                                        <p:attrNameLst>
                                          <p:attrName>style.visibility</p:attrName>
                                        </p:attrNameLst>
                                      </p:cBhvr>
                                      <p:to>
                                        <p:strVal val="visible"/>
                                      </p:to>
                                    </p:set>
                                    <p:animEffect transition="in" filter="fade">
                                      <p:cBhvr>
                                        <p:cTn id="272" dur="500"/>
                                        <p:tgtEl>
                                          <p:spTgt spid="220"/>
                                        </p:tgtEl>
                                      </p:cBhvr>
                                    </p:animEffect>
                                    <p:anim calcmode="lin" valueType="num">
                                      <p:cBhvr>
                                        <p:cTn id="273" dur="500" fill="hold"/>
                                        <p:tgtEl>
                                          <p:spTgt spid="220"/>
                                        </p:tgtEl>
                                        <p:attrNameLst>
                                          <p:attrName>ppt_x</p:attrName>
                                        </p:attrNameLst>
                                      </p:cBhvr>
                                      <p:tavLst>
                                        <p:tav tm="0">
                                          <p:val>
                                            <p:strVal val="#ppt_x"/>
                                          </p:val>
                                        </p:tav>
                                        <p:tav tm="100000">
                                          <p:val>
                                            <p:strVal val="#ppt_x"/>
                                          </p:val>
                                        </p:tav>
                                      </p:tavLst>
                                    </p:anim>
                                    <p:anim calcmode="lin" valueType="num">
                                      <p:cBhvr>
                                        <p:cTn id="274" dur="500" fill="hold"/>
                                        <p:tgtEl>
                                          <p:spTgt spid="220"/>
                                        </p:tgtEl>
                                        <p:attrNameLst>
                                          <p:attrName>ppt_y</p:attrName>
                                        </p:attrNameLst>
                                      </p:cBhvr>
                                      <p:tavLst>
                                        <p:tav tm="0">
                                          <p:val>
                                            <p:strVal val="#ppt_y+.1"/>
                                          </p:val>
                                        </p:tav>
                                        <p:tav tm="100000">
                                          <p:val>
                                            <p:strVal val="#ppt_y"/>
                                          </p:val>
                                        </p:tav>
                                      </p:tavLst>
                                    </p:anim>
                                  </p:childTnLst>
                                </p:cTn>
                              </p:par>
                              <p:par>
                                <p:cTn id="275" presetID="42" presetClass="entr" presetSubtype="0" fill="hold" grpId="0" nodeType="withEffect">
                                  <p:stCondLst>
                                    <p:cond delay="800"/>
                                  </p:stCondLst>
                                  <p:childTnLst>
                                    <p:set>
                                      <p:cBhvr>
                                        <p:cTn id="276" dur="1" fill="hold">
                                          <p:stCondLst>
                                            <p:cond delay="0"/>
                                          </p:stCondLst>
                                        </p:cTn>
                                        <p:tgtEl>
                                          <p:spTgt spid="221"/>
                                        </p:tgtEl>
                                        <p:attrNameLst>
                                          <p:attrName>style.visibility</p:attrName>
                                        </p:attrNameLst>
                                      </p:cBhvr>
                                      <p:to>
                                        <p:strVal val="visible"/>
                                      </p:to>
                                    </p:set>
                                    <p:animEffect transition="in" filter="fade">
                                      <p:cBhvr>
                                        <p:cTn id="277" dur="500"/>
                                        <p:tgtEl>
                                          <p:spTgt spid="221"/>
                                        </p:tgtEl>
                                      </p:cBhvr>
                                    </p:animEffect>
                                    <p:anim calcmode="lin" valueType="num">
                                      <p:cBhvr>
                                        <p:cTn id="278" dur="500" fill="hold"/>
                                        <p:tgtEl>
                                          <p:spTgt spid="221"/>
                                        </p:tgtEl>
                                        <p:attrNameLst>
                                          <p:attrName>ppt_x</p:attrName>
                                        </p:attrNameLst>
                                      </p:cBhvr>
                                      <p:tavLst>
                                        <p:tav tm="0">
                                          <p:val>
                                            <p:strVal val="#ppt_x"/>
                                          </p:val>
                                        </p:tav>
                                        <p:tav tm="100000">
                                          <p:val>
                                            <p:strVal val="#ppt_x"/>
                                          </p:val>
                                        </p:tav>
                                      </p:tavLst>
                                    </p:anim>
                                    <p:anim calcmode="lin" valueType="num">
                                      <p:cBhvr>
                                        <p:cTn id="279" dur="500" fill="hold"/>
                                        <p:tgtEl>
                                          <p:spTgt spid="221"/>
                                        </p:tgtEl>
                                        <p:attrNameLst>
                                          <p:attrName>ppt_y</p:attrName>
                                        </p:attrNameLst>
                                      </p:cBhvr>
                                      <p:tavLst>
                                        <p:tav tm="0">
                                          <p:val>
                                            <p:strVal val="#ppt_y+.1"/>
                                          </p:val>
                                        </p:tav>
                                        <p:tav tm="100000">
                                          <p:val>
                                            <p:strVal val="#ppt_y"/>
                                          </p:val>
                                        </p:tav>
                                      </p:tavLst>
                                    </p:anim>
                                  </p:childTnLst>
                                </p:cTn>
                              </p:par>
                              <p:par>
                                <p:cTn id="280" presetID="42" presetClass="entr" presetSubtype="0" fill="hold" nodeType="withEffect">
                                  <p:stCondLst>
                                    <p:cond delay="800"/>
                                  </p:stCondLst>
                                  <p:childTnLst>
                                    <p:set>
                                      <p:cBhvr>
                                        <p:cTn id="281" dur="1" fill="hold">
                                          <p:stCondLst>
                                            <p:cond delay="0"/>
                                          </p:stCondLst>
                                        </p:cTn>
                                        <p:tgtEl>
                                          <p:spTgt spid="196"/>
                                        </p:tgtEl>
                                        <p:attrNameLst>
                                          <p:attrName>style.visibility</p:attrName>
                                        </p:attrNameLst>
                                      </p:cBhvr>
                                      <p:to>
                                        <p:strVal val="visible"/>
                                      </p:to>
                                    </p:set>
                                    <p:animEffect transition="in" filter="fade">
                                      <p:cBhvr>
                                        <p:cTn id="282" dur="500"/>
                                        <p:tgtEl>
                                          <p:spTgt spid="196"/>
                                        </p:tgtEl>
                                      </p:cBhvr>
                                    </p:animEffect>
                                    <p:anim calcmode="lin" valueType="num">
                                      <p:cBhvr>
                                        <p:cTn id="283" dur="500" fill="hold"/>
                                        <p:tgtEl>
                                          <p:spTgt spid="196"/>
                                        </p:tgtEl>
                                        <p:attrNameLst>
                                          <p:attrName>ppt_x</p:attrName>
                                        </p:attrNameLst>
                                      </p:cBhvr>
                                      <p:tavLst>
                                        <p:tav tm="0">
                                          <p:val>
                                            <p:strVal val="#ppt_x"/>
                                          </p:val>
                                        </p:tav>
                                        <p:tav tm="100000">
                                          <p:val>
                                            <p:strVal val="#ppt_x"/>
                                          </p:val>
                                        </p:tav>
                                      </p:tavLst>
                                    </p:anim>
                                    <p:anim calcmode="lin" valueType="num">
                                      <p:cBhvr>
                                        <p:cTn id="284" dur="500" fill="hold"/>
                                        <p:tgtEl>
                                          <p:spTgt spid="196"/>
                                        </p:tgtEl>
                                        <p:attrNameLst>
                                          <p:attrName>ppt_y</p:attrName>
                                        </p:attrNameLst>
                                      </p:cBhvr>
                                      <p:tavLst>
                                        <p:tav tm="0">
                                          <p:val>
                                            <p:strVal val="#ppt_y+.1"/>
                                          </p:val>
                                        </p:tav>
                                        <p:tav tm="100000">
                                          <p:val>
                                            <p:strVal val="#ppt_y"/>
                                          </p:val>
                                        </p:tav>
                                      </p:tavLst>
                                    </p:anim>
                                  </p:childTnLst>
                                </p:cTn>
                              </p:par>
                              <p:par>
                                <p:cTn id="285" presetID="42" presetClass="entr" presetSubtype="0" fill="hold" grpId="0" nodeType="withEffect">
                                  <p:stCondLst>
                                    <p:cond delay="800"/>
                                  </p:stCondLst>
                                  <p:childTnLst>
                                    <p:set>
                                      <p:cBhvr>
                                        <p:cTn id="286" dur="1" fill="hold">
                                          <p:stCondLst>
                                            <p:cond delay="0"/>
                                          </p:stCondLst>
                                        </p:cTn>
                                        <p:tgtEl>
                                          <p:spTgt spid="197"/>
                                        </p:tgtEl>
                                        <p:attrNameLst>
                                          <p:attrName>style.visibility</p:attrName>
                                        </p:attrNameLst>
                                      </p:cBhvr>
                                      <p:to>
                                        <p:strVal val="visible"/>
                                      </p:to>
                                    </p:set>
                                    <p:animEffect transition="in" filter="fade">
                                      <p:cBhvr>
                                        <p:cTn id="287" dur="500"/>
                                        <p:tgtEl>
                                          <p:spTgt spid="197"/>
                                        </p:tgtEl>
                                      </p:cBhvr>
                                    </p:animEffect>
                                    <p:anim calcmode="lin" valueType="num">
                                      <p:cBhvr>
                                        <p:cTn id="288" dur="500" fill="hold"/>
                                        <p:tgtEl>
                                          <p:spTgt spid="197"/>
                                        </p:tgtEl>
                                        <p:attrNameLst>
                                          <p:attrName>ppt_x</p:attrName>
                                        </p:attrNameLst>
                                      </p:cBhvr>
                                      <p:tavLst>
                                        <p:tav tm="0">
                                          <p:val>
                                            <p:strVal val="#ppt_x"/>
                                          </p:val>
                                        </p:tav>
                                        <p:tav tm="100000">
                                          <p:val>
                                            <p:strVal val="#ppt_x"/>
                                          </p:val>
                                        </p:tav>
                                      </p:tavLst>
                                    </p:anim>
                                    <p:anim calcmode="lin" valueType="num">
                                      <p:cBhvr>
                                        <p:cTn id="289" dur="500" fill="hold"/>
                                        <p:tgtEl>
                                          <p:spTgt spid="197"/>
                                        </p:tgtEl>
                                        <p:attrNameLst>
                                          <p:attrName>ppt_y</p:attrName>
                                        </p:attrNameLst>
                                      </p:cBhvr>
                                      <p:tavLst>
                                        <p:tav tm="0">
                                          <p:val>
                                            <p:strVal val="#ppt_y+.1"/>
                                          </p:val>
                                        </p:tav>
                                        <p:tav tm="100000">
                                          <p:val>
                                            <p:strVal val="#ppt_y"/>
                                          </p:val>
                                        </p:tav>
                                      </p:tavLst>
                                    </p:anim>
                                  </p:childTnLst>
                                </p:cTn>
                              </p:par>
                              <p:par>
                                <p:cTn id="290" presetID="42" presetClass="entr" presetSubtype="0" fill="hold" grpId="0" nodeType="withEffect">
                                  <p:stCondLst>
                                    <p:cond delay="400"/>
                                  </p:stCondLst>
                                  <p:childTnLst>
                                    <p:set>
                                      <p:cBhvr>
                                        <p:cTn id="291" dur="1" fill="hold">
                                          <p:stCondLst>
                                            <p:cond delay="0"/>
                                          </p:stCondLst>
                                        </p:cTn>
                                        <p:tgtEl>
                                          <p:spTgt spid="198"/>
                                        </p:tgtEl>
                                        <p:attrNameLst>
                                          <p:attrName>style.visibility</p:attrName>
                                        </p:attrNameLst>
                                      </p:cBhvr>
                                      <p:to>
                                        <p:strVal val="visible"/>
                                      </p:to>
                                    </p:set>
                                    <p:animEffect transition="in" filter="fade">
                                      <p:cBhvr>
                                        <p:cTn id="292" dur="500"/>
                                        <p:tgtEl>
                                          <p:spTgt spid="198"/>
                                        </p:tgtEl>
                                      </p:cBhvr>
                                    </p:animEffect>
                                    <p:anim calcmode="lin" valueType="num">
                                      <p:cBhvr>
                                        <p:cTn id="293" dur="500" fill="hold"/>
                                        <p:tgtEl>
                                          <p:spTgt spid="198"/>
                                        </p:tgtEl>
                                        <p:attrNameLst>
                                          <p:attrName>ppt_x</p:attrName>
                                        </p:attrNameLst>
                                      </p:cBhvr>
                                      <p:tavLst>
                                        <p:tav tm="0">
                                          <p:val>
                                            <p:strVal val="#ppt_x"/>
                                          </p:val>
                                        </p:tav>
                                        <p:tav tm="100000">
                                          <p:val>
                                            <p:strVal val="#ppt_x"/>
                                          </p:val>
                                        </p:tav>
                                      </p:tavLst>
                                    </p:anim>
                                    <p:anim calcmode="lin" valueType="num">
                                      <p:cBhvr>
                                        <p:cTn id="294" dur="500" fill="hold"/>
                                        <p:tgtEl>
                                          <p:spTgt spid="198"/>
                                        </p:tgtEl>
                                        <p:attrNameLst>
                                          <p:attrName>ppt_y</p:attrName>
                                        </p:attrNameLst>
                                      </p:cBhvr>
                                      <p:tavLst>
                                        <p:tav tm="0">
                                          <p:val>
                                            <p:strVal val="#ppt_y+.1"/>
                                          </p:val>
                                        </p:tav>
                                        <p:tav tm="100000">
                                          <p:val>
                                            <p:strVal val="#ppt_y"/>
                                          </p:val>
                                        </p:tav>
                                      </p:tavLst>
                                    </p:anim>
                                  </p:childTnLst>
                                </p:cTn>
                              </p:par>
                              <p:par>
                                <p:cTn id="295" presetID="42" presetClass="entr" presetSubtype="0" fill="hold" grpId="0" nodeType="withEffect">
                                  <p:stCondLst>
                                    <p:cond delay="400"/>
                                  </p:stCondLst>
                                  <p:childTnLst>
                                    <p:set>
                                      <p:cBhvr>
                                        <p:cTn id="296" dur="1" fill="hold">
                                          <p:stCondLst>
                                            <p:cond delay="0"/>
                                          </p:stCondLst>
                                        </p:cTn>
                                        <p:tgtEl>
                                          <p:spTgt spid="201"/>
                                        </p:tgtEl>
                                        <p:attrNameLst>
                                          <p:attrName>style.visibility</p:attrName>
                                        </p:attrNameLst>
                                      </p:cBhvr>
                                      <p:to>
                                        <p:strVal val="visible"/>
                                      </p:to>
                                    </p:set>
                                    <p:animEffect transition="in" filter="fade">
                                      <p:cBhvr>
                                        <p:cTn id="297" dur="500"/>
                                        <p:tgtEl>
                                          <p:spTgt spid="201"/>
                                        </p:tgtEl>
                                      </p:cBhvr>
                                    </p:animEffect>
                                    <p:anim calcmode="lin" valueType="num">
                                      <p:cBhvr>
                                        <p:cTn id="298" dur="500" fill="hold"/>
                                        <p:tgtEl>
                                          <p:spTgt spid="201"/>
                                        </p:tgtEl>
                                        <p:attrNameLst>
                                          <p:attrName>ppt_x</p:attrName>
                                        </p:attrNameLst>
                                      </p:cBhvr>
                                      <p:tavLst>
                                        <p:tav tm="0">
                                          <p:val>
                                            <p:strVal val="#ppt_x"/>
                                          </p:val>
                                        </p:tav>
                                        <p:tav tm="100000">
                                          <p:val>
                                            <p:strVal val="#ppt_x"/>
                                          </p:val>
                                        </p:tav>
                                      </p:tavLst>
                                    </p:anim>
                                    <p:anim calcmode="lin" valueType="num">
                                      <p:cBhvr>
                                        <p:cTn id="299" dur="500" fill="hold"/>
                                        <p:tgtEl>
                                          <p:spTgt spid="201"/>
                                        </p:tgtEl>
                                        <p:attrNameLst>
                                          <p:attrName>ppt_y</p:attrName>
                                        </p:attrNameLst>
                                      </p:cBhvr>
                                      <p:tavLst>
                                        <p:tav tm="0">
                                          <p:val>
                                            <p:strVal val="#ppt_y+.1"/>
                                          </p:val>
                                        </p:tav>
                                        <p:tav tm="100000">
                                          <p:val>
                                            <p:strVal val="#ppt_y"/>
                                          </p:val>
                                        </p:tav>
                                      </p:tavLst>
                                    </p:anim>
                                  </p:childTnLst>
                                </p:cTn>
                              </p:par>
                              <p:par>
                                <p:cTn id="300" presetID="42" presetClass="entr" presetSubtype="0" fill="hold" grpId="0" nodeType="withEffect">
                                  <p:stCondLst>
                                    <p:cond delay="400"/>
                                  </p:stCondLst>
                                  <p:childTnLst>
                                    <p:set>
                                      <p:cBhvr>
                                        <p:cTn id="301" dur="1" fill="hold">
                                          <p:stCondLst>
                                            <p:cond delay="0"/>
                                          </p:stCondLst>
                                        </p:cTn>
                                        <p:tgtEl>
                                          <p:spTgt spid="222"/>
                                        </p:tgtEl>
                                        <p:attrNameLst>
                                          <p:attrName>style.visibility</p:attrName>
                                        </p:attrNameLst>
                                      </p:cBhvr>
                                      <p:to>
                                        <p:strVal val="visible"/>
                                      </p:to>
                                    </p:set>
                                    <p:animEffect transition="in" filter="fade">
                                      <p:cBhvr>
                                        <p:cTn id="302" dur="500"/>
                                        <p:tgtEl>
                                          <p:spTgt spid="222"/>
                                        </p:tgtEl>
                                      </p:cBhvr>
                                    </p:animEffect>
                                    <p:anim calcmode="lin" valueType="num">
                                      <p:cBhvr>
                                        <p:cTn id="303" dur="500" fill="hold"/>
                                        <p:tgtEl>
                                          <p:spTgt spid="222"/>
                                        </p:tgtEl>
                                        <p:attrNameLst>
                                          <p:attrName>ppt_x</p:attrName>
                                        </p:attrNameLst>
                                      </p:cBhvr>
                                      <p:tavLst>
                                        <p:tav tm="0">
                                          <p:val>
                                            <p:strVal val="#ppt_x"/>
                                          </p:val>
                                        </p:tav>
                                        <p:tav tm="100000">
                                          <p:val>
                                            <p:strVal val="#ppt_x"/>
                                          </p:val>
                                        </p:tav>
                                      </p:tavLst>
                                    </p:anim>
                                    <p:anim calcmode="lin" valueType="num">
                                      <p:cBhvr>
                                        <p:cTn id="304" dur="500" fill="hold"/>
                                        <p:tgtEl>
                                          <p:spTgt spid="222"/>
                                        </p:tgtEl>
                                        <p:attrNameLst>
                                          <p:attrName>ppt_y</p:attrName>
                                        </p:attrNameLst>
                                      </p:cBhvr>
                                      <p:tavLst>
                                        <p:tav tm="0">
                                          <p:val>
                                            <p:strVal val="#ppt_y+.1"/>
                                          </p:val>
                                        </p:tav>
                                        <p:tav tm="100000">
                                          <p:val>
                                            <p:strVal val="#ppt_y"/>
                                          </p:val>
                                        </p:tav>
                                      </p:tavLst>
                                    </p:anim>
                                  </p:childTnLst>
                                </p:cTn>
                              </p:par>
                              <p:par>
                                <p:cTn id="305" presetID="37" presetClass="entr" presetSubtype="0" fill="hold" nodeType="withEffect">
                                  <p:stCondLst>
                                    <p:cond delay="800"/>
                                  </p:stCondLst>
                                  <p:childTnLst>
                                    <p:set>
                                      <p:cBhvr>
                                        <p:cTn id="306" dur="1" fill="hold">
                                          <p:stCondLst>
                                            <p:cond delay="0"/>
                                          </p:stCondLst>
                                        </p:cTn>
                                        <p:tgtEl>
                                          <p:spTgt spid="3"/>
                                        </p:tgtEl>
                                        <p:attrNameLst>
                                          <p:attrName>style.visibility</p:attrName>
                                        </p:attrNameLst>
                                      </p:cBhvr>
                                      <p:to>
                                        <p:strVal val="visible"/>
                                      </p:to>
                                    </p:set>
                                    <p:animEffect transition="in" filter="fade">
                                      <p:cBhvr>
                                        <p:cTn id="307" dur="500"/>
                                        <p:tgtEl>
                                          <p:spTgt spid="3"/>
                                        </p:tgtEl>
                                      </p:cBhvr>
                                    </p:animEffect>
                                    <p:anim calcmode="lin" valueType="num">
                                      <p:cBhvr>
                                        <p:cTn id="308" dur="500" fill="hold"/>
                                        <p:tgtEl>
                                          <p:spTgt spid="3"/>
                                        </p:tgtEl>
                                        <p:attrNameLst>
                                          <p:attrName>ppt_x</p:attrName>
                                        </p:attrNameLst>
                                      </p:cBhvr>
                                      <p:tavLst>
                                        <p:tav tm="0">
                                          <p:val>
                                            <p:strVal val="#ppt_x"/>
                                          </p:val>
                                        </p:tav>
                                        <p:tav tm="100000">
                                          <p:val>
                                            <p:strVal val="#ppt_x"/>
                                          </p:val>
                                        </p:tav>
                                      </p:tavLst>
                                    </p:anim>
                                    <p:anim calcmode="lin" valueType="num">
                                      <p:cBhvr>
                                        <p:cTn id="309" dur="450" decel="100000" fill="hold"/>
                                        <p:tgtEl>
                                          <p:spTgt spid="3"/>
                                        </p:tgtEl>
                                        <p:attrNameLst>
                                          <p:attrName>ppt_y</p:attrName>
                                        </p:attrNameLst>
                                      </p:cBhvr>
                                      <p:tavLst>
                                        <p:tav tm="0">
                                          <p:val>
                                            <p:strVal val="#ppt_y+1"/>
                                          </p:val>
                                        </p:tav>
                                        <p:tav tm="100000">
                                          <p:val>
                                            <p:strVal val="#ppt_y-.03"/>
                                          </p:val>
                                        </p:tav>
                                      </p:tavLst>
                                    </p:anim>
                                    <p:anim calcmode="lin" valueType="num">
                                      <p:cBhvr>
                                        <p:cTn id="310" dur="50" accel="100000" fill="hold">
                                          <p:stCondLst>
                                            <p:cond delay="45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8" grpId="0" animBg="1"/>
      <p:bldP spid="89" grpId="0" animBg="1"/>
      <p:bldP spid="90" grpId="0" animBg="1"/>
      <p:bldP spid="91" grpId="0" animBg="1"/>
      <p:bldP spid="92" grpId="0" animBg="1"/>
      <p:bldP spid="93" grpId="0" animBg="1"/>
      <p:bldP spid="94" grpId="0" animBg="1"/>
      <p:bldP spid="95" grpId="0" animBg="1"/>
      <p:bldP spid="96"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5" grpId="0" animBg="1"/>
      <p:bldP spid="117" grpId="0" animBg="1"/>
      <p:bldP spid="118" grpId="0" animBg="1"/>
      <p:bldP spid="119" grpId="0" animBg="1"/>
      <p:bldP spid="120" grpId="0" animBg="1"/>
      <p:bldP spid="121" grpId="0" animBg="1"/>
      <p:bldP spid="122" grpId="0" animBg="1"/>
      <p:bldP spid="123" grpId="0" animBg="1"/>
      <p:bldP spid="126" grpId="0" animBg="1"/>
      <p:bldP spid="127" grpId="0" animBg="1"/>
      <p:bldP spid="128" grpId="0" animBg="1"/>
      <p:bldP spid="129" grpId="0" animBg="1"/>
      <p:bldP spid="130" grpId="0" animBg="1"/>
      <p:bldP spid="131" grpId="0" animBg="1"/>
      <p:bldP spid="133" grpId="0" animBg="1"/>
      <p:bldP spid="134" grpId="0" animBg="1"/>
      <p:bldP spid="135" grpId="0" animBg="1"/>
      <p:bldP spid="136"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197" grpId="0" animBg="1"/>
      <p:bldP spid="198" grpId="0" animBg="1"/>
      <p:bldP spid="201" grpId="0" animBg="1"/>
      <p:bldP spid="22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212"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01</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2097405"/>
            <a:chOff x="277329" y="1418946"/>
            <a:chExt cx="5427948" cy="2097496"/>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en-US" altLang="zh-CN" sz="4400" dirty="0">
                  <a:solidFill>
                    <a:schemeClr val="tx1">
                      <a:lumMod val="75000"/>
                      <a:lumOff val="25000"/>
                    </a:schemeClr>
                  </a:solidFill>
                  <a:latin typeface="微软雅黑" panose="020B0503020204020204" pitchFamily="34" charset="-122"/>
                  <a:ea typeface="微软雅黑" panose="020B0503020204020204" pitchFamily="34" charset="-122"/>
                  <a:sym typeface="+mn-ea"/>
                </a:rPr>
                <a:t>E</a:t>
              </a: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sym typeface="+mn-ea"/>
                </a:rPr>
                <a:t>xcel软件的应用</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1198932"/>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Excel 是微软办公套装软件的一个重要的组成部分，它可以进行各种数据的处理、统计分析和辅助决策操作，广泛地应用于管理、统计财经、金融等众多领域。</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0E329E3C-D9E5-4382-911D-E7C63B5FF534}"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p:cNvGrpSpPr/>
          <p:nvPr/>
        </p:nvGrpSpPr>
        <p:grpSpPr bwMode="auto">
          <a:xfrm>
            <a:off x="4579938" y="2492375"/>
            <a:ext cx="2519362" cy="2519363"/>
            <a:chOff x="2532379" y="2174357"/>
            <a:chExt cx="2519411" cy="2519411"/>
          </a:xfrm>
        </p:grpSpPr>
        <p:sp>
          <p:nvSpPr>
            <p:cNvPr id="13" name="Freeform 13"/>
            <p:cNvSpPr/>
            <p:nvPr/>
          </p:nvSpPr>
          <p:spPr bwMode="auto">
            <a:xfrm>
              <a:off x="2532379" y="2174357"/>
              <a:ext cx="2519411" cy="2519411"/>
            </a:xfrm>
            <a:custGeom>
              <a:avLst/>
              <a:gdLst>
                <a:gd name="T0" fmla="*/ 533 w 666"/>
                <a:gd name="T1" fmla="*/ 77 h 666"/>
                <a:gd name="T2" fmla="*/ 293 w 666"/>
                <a:gd name="T3" fmla="*/ 11 h 666"/>
                <a:gd name="T4" fmla="*/ 293 w 666"/>
                <a:gd name="T5" fmla="*/ 11 h 666"/>
                <a:gd name="T6" fmla="*/ 77 w 666"/>
                <a:gd name="T7" fmla="*/ 134 h 666"/>
                <a:gd name="T8" fmla="*/ 11 w 666"/>
                <a:gd name="T9" fmla="*/ 373 h 666"/>
                <a:gd name="T10" fmla="*/ 11 w 666"/>
                <a:gd name="T11" fmla="*/ 373 h 666"/>
                <a:gd name="T12" fmla="*/ 134 w 666"/>
                <a:gd name="T13" fmla="*/ 589 h 666"/>
                <a:gd name="T14" fmla="*/ 373 w 666"/>
                <a:gd name="T15" fmla="*/ 655 h 666"/>
                <a:gd name="T16" fmla="*/ 373 w 666"/>
                <a:gd name="T17" fmla="*/ 655 h 666"/>
                <a:gd name="T18" fmla="*/ 589 w 666"/>
                <a:gd name="T19" fmla="*/ 533 h 666"/>
                <a:gd name="T20" fmla="*/ 655 w 666"/>
                <a:gd name="T21" fmla="*/ 293 h 666"/>
                <a:gd name="T22" fmla="*/ 655 w 666"/>
                <a:gd name="T23" fmla="*/ 293 h 666"/>
                <a:gd name="T24" fmla="*/ 533 w 666"/>
                <a:gd name="T25" fmla="*/ 77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66" h="666">
                  <a:moveTo>
                    <a:pt x="533" y="77"/>
                  </a:moveTo>
                  <a:cubicBezTo>
                    <a:pt x="467" y="26"/>
                    <a:pt x="382" y="0"/>
                    <a:pt x="293" y="11"/>
                  </a:cubicBezTo>
                  <a:cubicBezTo>
                    <a:pt x="293" y="11"/>
                    <a:pt x="293" y="11"/>
                    <a:pt x="293" y="11"/>
                  </a:cubicBezTo>
                  <a:cubicBezTo>
                    <a:pt x="204" y="22"/>
                    <a:pt x="128" y="68"/>
                    <a:pt x="77" y="134"/>
                  </a:cubicBezTo>
                  <a:cubicBezTo>
                    <a:pt x="26" y="199"/>
                    <a:pt x="0" y="284"/>
                    <a:pt x="11" y="373"/>
                  </a:cubicBezTo>
                  <a:cubicBezTo>
                    <a:pt x="11" y="373"/>
                    <a:pt x="11" y="373"/>
                    <a:pt x="11" y="373"/>
                  </a:cubicBezTo>
                  <a:cubicBezTo>
                    <a:pt x="22" y="462"/>
                    <a:pt x="68" y="538"/>
                    <a:pt x="134" y="589"/>
                  </a:cubicBezTo>
                  <a:cubicBezTo>
                    <a:pt x="199" y="640"/>
                    <a:pt x="284" y="666"/>
                    <a:pt x="373" y="655"/>
                  </a:cubicBezTo>
                  <a:cubicBezTo>
                    <a:pt x="373" y="655"/>
                    <a:pt x="373" y="655"/>
                    <a:pt x="373" y="655"/>
                  </a:cubicBezTo>
                  <a:cubicBezTo>
                    <a:pt x="462" y="644"/>
                    <a:pt x="538" y="598"/>
                    <a:pt x="589" y="533"/>
                  </a:cubicBezTo>
                  <a:cubicBezTo>
                    <a:pt x="640" y="467"/>
                    <a:pt x="666" y="382"/>
                    <a:pt x="655" y="293"/>
                  </a:cubicBezTo>
                  <a:cubicBezTo>
                    <a:pt x="655" y="293"/>
                    <a:pt x="655" y="293"/>
                    <a:pt x="655" y="293"/>
                  </a:cubicBezTo>
                  <a:cubicBezTo>
                    <a:pt x="644" y="204"/>
                    <a:pt x="598" y="128"/>
                    <a:pt x="533" y="7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16" name="Freeform 39"/>
            <p:cNvSpPr>
              <a:spLocks noEditPoints="1"/>
            </p:cNvSpPr>
            <p:nvPr/>
          </p:nvSpPr>
          <p:spPr bwMode="auto">
            <a:xfrm>
              <a:off x="3708739" y="2942722"/>
              <a:ext cx="166691" cy="163516"/>
            </a:xfrm>
            <a:custGeom>
              <a:avLst/>
              <a:gdLst>
                <a:gd name="T0" fmla="*/ 0 w 44"/>
                <a:gd name="T1" fmla="*/ 21 h 43"/>
                <a:gd name="T2" fmla="*/ 22 w 44"/>
                <a:gd name="T3" fmla="*/ 43 h 43"/>
                <a:gd name="T4" fmla="*/ 44 w 44"/>
                <a:gd name="T5" fmla="*/ 21 h 43"/>
                <a:gd name="T6" fmla="*/ 22 w 44"/>
                <a:gd name="T7" fmla="*/ 0 h 43"/>
                <a:gd name="T8" fmla="*/ 0 w 44"/>
                <a:gd name="T9" fmla="*/ 21 h 43"/>
                <a:gd name="T10" fmla="*/ 22 w 44"/>
                <a:gd name="T11" fmla="*/ 36 h 43"/>
                <a:gd name="T12" fmla="*/ 7 w 44"/>
                <a:gd name="T13" fmla="*/ 21 h 43"/>
                <a:gd name="T14" fmla="*/ 22 w 44"/>
                <a:gd name="T15" fmla="*/ 7 h 43"/>
                <a:gd name="T16" fmla="*/ 37 w 44"/>
                <a:gd name="T17" fmla="*/ 21 h 43"/>
                <a:gd name="T18" fmla="*/ 22 w 44"/>
                <a:gd name="T19"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3">
                  <a:moveTo>
                    <a:pt x="0" y="21"/>
                  </a:moveTo>
                  <a:cubicBezTo>
                    <a:pt x="0" y="33"/>
                    <a:pt x="10" y="43"/>
                    <a:pt x="22" y="43"/>
                  </a:cubicBezTo>
                  <a:cubicBezTo>
                    <a:pt x="34" y="43"/>
                    <a:pt x="44" y="33"/>
                    <a:pt x="44" y="21"/>
                  </a:cubicBezTo>
                  <a:cubicBezTo>
                    <a:pt x="44" y="9"/>
                    <a:pt x="34" y="0"/>
                    <a:pt x="22" y="0"/>
                  </a:cubicBezTo>
                  <a:cubicBezTo>
                    <a:pt x="10" y="0"/>
                    <a:pt x="0" y="9"/>
                    <a:pt x="0" y="21"/>
                  </a:cubicBezTo>
                  <a:close/>
                  <a:moveTo>
                    <a:pt x="22" y="36"/>
                  </a:moveTo>
                  <a:cubicBezTo>
                    <a:pt x="14" y="36"/>
                    <a:pt x="7" y="29"/>
                    <a:pt x="7" y="21"/>
                  </a:cubicBezTo>
                  <a:cubicBezTo>
                    <a:pt x="7" y="13"/>
                    <a:pt x="14" y="7"/>
                    <a:pt x="22" y="7"/>
                  </a:cubicBezTo>
                  <a:cubicBezTo>
                    <a:pt x="30" y="7"/>
                    <a:pt x="37" y="13"/>
                    <a:pt x="37" y="21"/>
                  </a:cubicBezTo>
                  <a:cubicBezTo>
                    <a:pt x="37" y="29"/>
                    <a:pt x="30" y="36"/>
                    <a:pt x="22" y="3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17" name="组合 16"/>
          <p:cNvGrpSpPr/>
          <p:nvPr/>
        </p:nvGrpSpPr>
        <p:grpSpPr bwMode="auto">
          <a:xfrm>
            <a:off x="6596063" y="2268538"/>
            <a:ext cx="1392237" cy="1331912"/>
            <a:chOff x="4548486" y="1951631"/>
            <a:chExt cx="1392763" cy="1332019"/>
          </a:xfrm>
        </p:grpSpPr>
        <p:sp>
          <p:nvSpPr>
            <p:cNvPr id="20574" name="Freeform 7"/>
            <p:cNvSpPr/>
            <p:nvPr/>
          </p:nvSpPr>
          <p:spPr bwMode="auto">
            <a:xfrm>
              <a:off x="4548486" y="2300183"/>
              <a:ext cx="669626" cy="983467"/>
            </a:xfrm>
            <a:custGeom>
              <a:avLst/>
              <a:gdLst>
                <a:gd name="T0" fmla="*/ 1746134917 w 177"/>
                <a:gd name="T1" fmla="*/ 2147483646 h 260"/>
                <a:gd name="T2" fmla="*/ 1746134917 w 177"/>
                <a:gd name="T3" fmla="*/ 2147483646 h 260"/>
                <a:gd name="T4" fmla="*/ 2147483646 w 177"/>
                <a:gd name="T5" fmla="*/ 2147483646 h 260"/>
                <a:gd name="T6" fmla="*/ 472317105 w 177"/>
                <a:gd name="T7" fmla="*/ 0 h 260"/>
                <a:gd name="T8" fmla="*/ 0 w 177"/>
                <a:gd name="T9" fmla="*/ 629543705 h 260"/>
                <a:gd name="T10" fmla="*/ 1746134917 w 177"/>
                <a:gd name="T11" fmla="*/ 2147483646 h 2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7" h="260">
                  <a:moveTo>
                    <a:pt x="122" y="260"/>
                  </a:moveTo>
                  <a:cubicBezTo>
                    <a:pt x="122" y="260"/>
                    <a:pt x="122" y="260"/>
                    <a:pt x="122" y="260"/>
                  </a:cubicBezTo>
                  <a:cubicBezTo>
                    <a:pt x="177" y="253"/>
                    <a:pt x="177" y="253"/>
                    <a:pt x="177" y="253"/>
                  </a:cubicBezTo>
                  <a:cubicBezTo>
                    <a:pt x="164" y="149"/>
                    <a:pt x="110" y="60"/>
                    <a:pt x="33" y="0"/>
                  </a:cubicBezTo>
                  <a:cubicBezTo>
                    <a:pt x="0" y="44"/>
                    <a:pt x="0" y="44"/>
                    <a:pt x="0" y="44"/>
                  </a:cubicBezTo>
                  <a:cubicBezTo>
                    <a:pt x="65" y="95"/>
                    <a:pt x="111" y="171"/>
                    <a:pt x="122" y="2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5" name="Freeform 14"/>
            <p:cNvSpPr/>
            <p:nvPr/>
          </p:nvSpPr>
          <p:spPr bwMode="auto">
            <a:xfrm>
              <a:off x="4756749" y="1951631"/>
              <a:ext cx="1184500" cy="1184500"/>
            </a:xfrm>
            <a:custGeom>
              <a:avLst/>
              <a:gdLst>
                <a:gd name="T0" fmla="*/ 2147483646 w 313"/>
                <a:gd name="T1" fmla="*/ 1274593903 h 313"/>
                <a:gd name="T2" fmla="*/ 1274593903 w 313"/>
                <a:gd name="T3" fmla="*/ 529887778 h 313"/>
                <a:gd name="T4" fmla="*/ 529887778 w 313"/>
                <a:gd name="T5" fmla="*/ 2147483646 h 313"/>
                <a:gd name="T6" fmla="*/ 2147483646 w 313"/>
                <a:gd name="T7" fmla="*/ 2147483646 h 313"/>
                <a:gd name="T8" fmla="*/ 2147483646 w 313"/>
                <a:gd name="T9" fmla="*/ 1274593903 h 3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3">
                  <a:moveTo>
                    <a:pt x="276" y="89"/>
                  </a:moveTo>
                  <a:cubicBezTo>
                    <a:pt x="238" y="23"/>
                    <a:pt x="154" y="0"/>
                    <a:pt x="89" y="37"/>
                  </a:cubicBezTo>
                  <a:cubicBezTo>
                    <a:pt x="23" y="75"/>
                    <a:pt x="0" y="159"/>
                    <a:pt x="37" y="224"/>
                  </a:cubicBezTo>
                  <a:cubicBezTo>
                    <a:pt x="74" y="290"/>
                    <a:pt x="158" y="313"/>
                    <a:pt x="224" y="276"/>
                  </a:cubicBezTo>
                  <a:cubicBezTo>
                    <a:pt x="290" y="239"/>
                    <a:pt x="313" y="155"/>
                    <a:pt x="276" y="8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6" name="Freeform 15"/>
            <p:cNvSpPr/>
            <p:nvPr/>
          </p:nvSpPr>
          <p:spPr bwMode="auto">
            <a:xfrm>
              <a:off x="4855096" y="2045638"/>
              <a:ext cx="1036980" cy="995037"/>
            </a:xfrm>
            <a:custGeom>
              <a:avLst/>
              <a:gdLst>
                <a:gd name="T0" fmla="*/ 2091183708 w 274"/>
                <a:gd name="T1" fmla="*/ 2147483646 h 263"/>
                <a:gd name="T2" fmla="*/ 300788538 w 274"/>
                <a:gd name="T3" fmla="*/ 2147483646 h 263"/>
                <a:gd name="T4" fmla="*/ 128907211 w 274"/>
                <a:gd name="T5" fmla="*/ 1402790299 h 263"/>
                <a:gd name="T6" fmla="*/ 973977788 w 274"/>
                <a:gd name="T7" fmla="*/ 314912185 h 263"/>
                <a:gd name="T8" fmla="*/ 1647167038 w 274"/>
                <a:gd name="T9" fmla="*/ 100199848 h 263"/>
                <a:gd name="T10" fmla="*/ 2147483646 w 274"/>
                <a:gd name="T11" fmla="*/ 987678266 h 263"/>
                <a:gd name="T12" fmla="*/ 2147483646 w 274"/>
                <a:gd name="T13" fmla="*/ 2147483646 h 263"/>
                <a:gd name="T14" fmla="*/ 2091183708 w 274"/>
                <a:gd name="T15" fmla="*/ 2147483646 h 263"/>
                <a:gd name="T16" fmla="*/ 2091183708 w 274"/>
                <a:gd name="T17" fmla="*/ 2147483646 h 2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3">
                  <a:moveTo>
                    <a:pt x="146" y="257"/>
                  </a:moveTo>
                  <a:cubicBezTo>
                    <a:pt x="95" y="263"/>
                    <a:pt x="46" y="238"/>
                    <a:pt x="21" y="194"/>
                  </a:cubicBezTo>
                  <a:cubicBezTo>
                    <a:pt x="4" y="165"/>
                    <a:pt x="0" y="131"/>
                    <a:pt x="9" y="98"/>
                  </a:cubicBezTo>
                  <a:cubicBezTo>
                    <a:pt x="18" y="66"/>
                    <a:pt x="39" y="39"/>
                    <a:pt x="68" y="22"/>
                  </a:cubicBezTo>
                  <a:cubicBezTo>
                    <a:pt x="83" y="14"/>
                    <a:pt x="98" y="9"/>
                    <a:pt x="115" y="7"/>
                  </a:cubicBezTo>
                  <a:cubicBezTo>
                    <a:pt x="165" y="0"/>
                    <a:pt x="215" y="25"/>
                    <a:pt x="240" y="69"/>
                  </a:cubicBezTo>
                  <a:cubicBezTo>
                    <a:pt x="274" y="130"/>
                    <a:pt x="253" y="207"/>
                    <a:pt x="193" y="241"/>
                  </a:cubicBezTo>
                  <a:cubicBezTo>
                    <a:pt x="178" y="249"/>
                    <a:pt x="162" y="255"/>
                    <a:pt x="146" y="257"/>
                  </a:cubicBezTo>
                  <a:cubicBezTo>
                    <a:pt x="146" y="257"/>
                    <a:pt x="146" y="257"/>
                    <a:pt x="146" y="2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7" name="Freeform 28"/>
            <p:cNvSpPr/>
            <p:nvPr/>
          </p:nvSpPr>
          <p:spPr bwMode="auto">
            <a:xfrm>
              <a:off x="4756749" y="1951631"/>
              <a:ext cx="1184500" cy="1184500"/>
            </a:xfrm>
            <a:custGeom>
              <a:avLst/>
              <a:gdLst>
                <a:gd name="T0" fmla="*/ 529887778 w 313"/>
                <a:gd name="T1" fmla="*/ 2147483646 h 313"/>
                <a:gd name="T2" fmla="*/ 2147483646 w 313"/>
                <a:gd name="T3" fmla="*/ 2147483646 h 313"/>
                <a:gd name="T4" fmla="*/ 2147483646 w 313"/>
                <a:gd name="T5" fmla="*/ 1274593903 h 313"/>
                <a:gd name="T6" fmla="*/ 1274593903 w 313"/>
                <a:gd name="T7" fmla="*/ 529887778 h 313"/>
                <a:gd name="T8" fmla="*/ 529887778 w 313"/>
                <a:gd name="T9" fmla="*/ 2147483646 h 3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3">
                  <a:moveTo>
                    <a:pt x="37" y="224"/>
                  </a:moveTo>
                  <a:cubicBezTo>
                    <a:pt x="74" y="290"/>
                    <a:pt x="158" y="313"/>
                    <a:pt x="224" y="276"/>
                  </a:cubicBezTo>
                  <a:cubicBezTo>
                    <a:pt x="290" y="239"/>
                    <a:pt x="313" y="155"/>
                    <a:pt x="276" y="89"/>
                  </a:cubicBezTo>
                  <a:cubicBezTo>
                    <a:pt x="238" y="23"/>
                    <a:pt x="154" y="0"/>
                    <a:pt x="89" y="37"/>
                  </a:cubicBezTo>
                  <a:cubicBezTo>
                    <a:pt x="23" y="75"/>
                    <a:pt x="0" y="159"/>
                    <a:pt x="37" y="2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9"/>
            <p:cNvSpPr/>
            <p:nvPr/>
          </p:nvSpPr>
          <p:spPr bwMode="auto">
            <a:xfrm>
              <a:off x="4805758" y="2045301"/>
              <a:ext cx="1086260" cy="995443"/>
            </a:xfrm>
            <a:custGeom>
              <a:avLst/>
              <a:gdLst>
                <a:gd name="T0" fmla="*/ 159 w 287"/>
                <a:gd name="T1" fmla="*/ 257 h 263"/>
                <a:gd name="T2" fmla="*/ 34 w 287"/>
                <a:gd name="T3" fmla="*/ 194 h 263"/>
                <a:gd name="T4" fmla="*/ 81 w 287"/>
                <a:gd name="T5" fmla="*/ 22 h 263"/>
                <a:gd name="T6" fmla="*/ 128 w 287"/>
                <a:gd name="T7" fmla="*/ 7 h 263"/>
                <a:gd name="T8" fmla="*/ 253 w 287"/>
                <a:gd name="T9" fmla="*/ 69 h 263"/>
                <a:gd name="T10" fmla="*/ 206 w 287"/>
                <a:gd name="T11" fmla="*/ 241 h 263"/>
                <a:gd name="T12" fmla="*/ 159 w 287"/>
                <a:gd name="T13" fmla="*/ 257 h 263"/>
              </a:gdLst>
              <a:ahLst/>
              <a:cxnLst>
                <a:cxn ang="0">
                  <a:pos x="T0" y="T1"/>
                </a:cxn>
                <a:cxn ang="0">
                  <a:pos x="T2" y="T3"/>
                </a:cxn>
                <a:cxn ang="0">
                  <a:pos x="T4" y="T5"/>
                </a:cxn>
                <a:cxn ang="0">
                  <a:pos x="T6" y="T7"/>
                </a:cxn>
                <a:cxn ang="0">
                  <a:pos x="T8" y="T9"/>
                </a:cxn>
                <a:cxn ang="0">
                  <a:pos x="T10" y="T11"/>
                </a:cxn>
                <a:cxn ang="0">
                  <a:pos x="T12" y="T13"/>
                </a:cxn>
              </a:cxnLst>
              <a:rect l="0" t="0" r="r" b="b"/>
              <a:pathLst>
                <a:path w="287" h="263">
                  <a:moveTo>
                    <a:pt x="159" y="257"/>
                  </a:moveTo>
                  <a:cubicBezTo>
                    <a:pt x="108" y="263"/>
                    <a:pt x="59" y="238"/>
                    <a:pt x="34" y="194"/>
                  </a:cubicBezTo>
                  <a:cubicBezTo>
                    <a:pt x="0" y="133"/>
                    <a:pt x="21" y="56"/>
                    <a:pt x="81" y="22"/>
                  </a:cubicBezTo>
                  <a:cubicBezTo>
                    <a:pt x="96" y="14"/>
                    <a:pt x="111" y="9"/>
                    <a:pt x="128" y="7"/>
                  </a:cubicBezTo>
                  <a:cubicBezTo>
                    <a:pt x="178" y="0"/>
                    <a:pt x="228" y="25"/>
                    <a:pt x="253" y="69"/>
                  </a:cubicBezTo>
                  <a:cubicBezTo>
                    <a:pt x="287" y="130"/>
                    <a:pt x="266" y="207"/>
                    <a:pt x="206" y="241"/>
                  </a:cubicBezTo>
                  <a:cubicBezTo>
                    <a:pt x="191" y="249"/>
                    <a:pt x="175" y="255"/>
                    <a:pt x="159" y="25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79" name="Freeform 40"/>
            <p:cNvSpPr>
              <a:spLocks noEditPoints="1"/>
            </p:cNvSpPr>
            <p:nvPr/>
          </p:nvSpPr>
          <p:spPr bwMode="auto">
            <a:xfrm>
              <a:off x="5093731" y="2291505"/>
              <a:ext cx="507643" cy="503304"/>
            </a:xfrm>
            <a:custGeom>
              <a:avLst/>
              <a:gdLst>
                <a:gd name="T0" fmla="*/ 1262958958 w 134"/>
                <a:gd name="T1" fmla="*/ 1904623432 h 133"/>
                <a:gd name="T2" fmla="*/ 1320368078 w 134"/>
                <a:gd name="T3" fmla="*/ 1718457715 h 133"/>
                <a:gd name="T4" fmla="*/ 1851385386 w 134"/>
                <a:gd name="T5" fmla="*/ 1475009949 h 133"/>
                <a:gd name="T6" fmla="*/ 1923144891 w 134"/>
                <a:gd name="T7" fmla="*/ 1288844233 h 133"/>
                <a:gd name="T8" fmla="*/ 1923144891 w 134"/>
                <a:gd name="T9" fmla="*/ 658741683 h 133"/>
                <a:gd name="T10" fmla="*/ 1593051925 w 134"/>
                <a:gd name="T11" fmla="*/ 587140066 h 133"/>
                <a:gd name="T12" fmla="*/ 1593051925 w 134"/>
                <a:gd name="T13" fmla="*/ 71601616 h 133"/>
                <a:gd name="T14" fmla="*/ 330092967 w 134"/>
                <a:gd name="T15" fmla="*/ 0 h 133"/>
                <a:gd name="T16" fmla="*/ 258333461 w 134"/>
                <a:gd name="T17" fmla="*/ 458256400 h 133"/>
                <a:gd name="T18" fmla="*/ 258333461 w 134"/>
                <a:gd name="T19" fmla="*/ 816268266 h 133"/>
                <a:gd name="T20" fmla="*/ 588426428 w 134"/>
                <a:gd name="T21" fmla="*/ 887869883 h 133"/>
                <a:gd name="T22" fmla="*/ 57409120 w 134"/>
                <a:gd name="T23" fmla="*/ 1016753549 h 133"/>
                <a:gd name="T24" fmla="*/ 0 w 134"/>
                <a:gd name="T25" fmla="*/ 1475009949 h 133"/>
                <a:gd name="T26" fmla="*/ 0 w 134"/>
                <a:gd name="T27" fmla="*/ 1833021815 h 133"/>
                <a:gd name="T28" fmla="*/ 57409120 w 134"/>
                <a:gd name="T29" fmla="*/ 1059716033 h 133"/>
                <a:gd name="T30" fmla="*/ 1277313132 w 134"/>
                <a:gd name="T31" fmla="*/ 1088355165 h 133"/>
                <a:gd name="T32" fmla="*/ 43054945 w 134"/>
                <a:gd name="T33" fmla="*/ 1475009949 h 133"/>
                <a:gd name="T34" fmla="*/ 57409120 w 134"/>
                <a:gd name="T35" fmla="*/ 1059716033 h 133"/>
                <a:gd name="T36" fmla="*/ 301388407 w 134"/>
                <a:gd name="T37" fmla="*/ 701704166 h 133"/>
                <a:gd name="T38" fmla="*/ 588426428 w 134"/>
                <a:gd name="T39" fmla="*/ 844907399 h 133"/>
                <a:gd name="T40" fmla="*/ 301388407 w 134"/>
                <a:gd name="T41" fmla="*/ 816268266 h 133"/>
                <a:gd name="T42" fmla="*/ 1521292420 w 134"/>
                <a:gd name="T43" fmla="*/ 42962484 h 133"/>
                <a:gd name="T44" fmla="*/ 1549996979 w 134"/>
                <a:gd name="T45" fmla="*/ 458256400 h 133"/>
                <a:gd name="T46" fmla="*/ 301388407 w 134"/>
                <a:gd name="T47" fmla="*/ 71601616 h 133"/>
                <a:gd name="T48" fmla="*/ 631481373 w 134"/>
                <a:gd name="T49" fmla="*/ 658741683 h 133"/>
                <a:gd name="T50" fmla="*/ 1851385386 w 134"/>
                <a:gd name="T51" fmla="*/ 630102550 h 133"/>
                <a:gd name="T52" fmla="*/ 1880089946 w 134"/>
                <a:gd name="T53" fmla="*/ 1045396466 h 133"/>
                <a:gd name="T54" fmla="*/ 1262958958 w 134"/>
                <a:gd name="T55" fmla="*/ 1016753549 h 133"/>
                <a:gd name="T56" fmla="*/ 631481373 w 134"/>
                <a:gd name="T57" fmla="*/ 658741683 h 133"/>
                <a:gd name="T58" fmla="*/ 1320368078 w 134"/>
                <a:gd name="T59" fmla="*/ 1432047465 h 133"/>
                <a:gd name="T60" fmla="*/ 1880089946 w 134"/>
                <a:gd name="T61" fmla="*/ 1288844233 h 133"/>
                <a:gd name="T62" fmla="*/ 1851385386 w 134"/>
                <a:gd name="T63" fmla="*/ 1432047465 h 133"/>
                <a:gd name="T64" fmla="*/ 1277313132 w 134"/>
                <a:gd name="T65" fmla="*/ 1833021815 h 133"/>
                <a:gd name="T66" fmla="*/ 57409120 w 134"/>
                <a:gd name="T67" fmla="*/ 1861660948 h 133"/>
                <a:gd name="T68" fmla="*/ 43054945 w 134"/>
                <a:gd name="T69" fmla="*/ 1718457715 h 1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4" h="133">
                  <a:moveTo>
                    <a:pt x="4" y="133"/>
                  </a:moveTo>
                  <a:cubicBezTo>
                    <a:pt x="88" y="133"/>
                    <a:pt x="88" y="133"/>
                    <a:pt x="88" y="133"/>
                  </a:cubicBezTo>
                  <a:cubicBezTo>
                    <a:pt x="90" y="133"/>
                    <a:pt x="92" y="131"/>
                    <a:pt x="92" y="128"/>
                  </a:cubicBezTo>
                  <a:cubicBezTo>
                    <a:pt x="92" y="120"/>
                    <a:pt x="92" y="120"/>
                    <a:pt x="92" y="120"/>
                  </a:cubicBezTo>
                  <a:cubicBezTo>
                    <a:pt x="92" y="103"/>
                    <a:pt x="92" y="103"/>
                    <a:pt x="92" y="103"/>
                  </a:cubicBezTo>
                  <a:cubicBezTo>
                    <a:pt x="129" y="103"/>
                    <a:pt x="129" y="103"/>
                    <a:pt x="129" y="103"/>
                  </a:cubicBezTo>
                  <a:cubicBezTo>
                    <a:pt x="132" y="103"/>
                    <a:pt x="134" y="101"/>
                    <a:pt x="134" y="98"/>
                  </a:cubicBezTo>
                  <a:cubicBezTo>
                    <a:pt x="134" y="90"/>
                    <a:pt x="134" y="90"/>
                    <a:pt x="134" y="90"/>
                  </a:cubicBezTo>
                  <a:cubicBezTo>
                    <a:pt x="134" y="73"/>
                    <a:pt x="134" y="73"/>
                    <a:pt x="134" y="73"/>
                  </a:cubicBezTo>
                  <a:cubicBezTo>
                    <a:pt x="134" y="46"/>
                    <a:pt x="134" y="46"/>
                    <a:pt x="134" y="46"/>
                  </a:cubicBezTo>
                  <a:cubicBezTo>
                    <a:pt x="134" y="43"/>
                    <a:pt x="132" y="41"/>
                    <a:pt x="129" y="41"/>
                  </a:cubicBezTo>
                  <a:cubicBezTo>
                    <a:pt x="111" y="41"/>
                    <a:pt x="111" y="41"/>
                    <a:pt x="111" y="41"/>
                  </a:cubicBezTo>
                  <a:cubicBezTo>
                    <a:pt x="111" y="32"/>
                    <a:pt x="111" y="32"/>
                    <a:pt x="111" y="32"/>
                  </a:cubicBezTo>
                  <a:cubicBezTo>
                    <a:pt x="111" y="5"/>
                    <a:pt x="111" y="5"/>
                    <a:pt x="111" y="5"/>
                  </a:cubicBezTo>
                  <a:cubicBezTo>
                    <a:pt x="111" y="2"/>
                    <a:pt x="108" y="0"/>
                    <a:pt x="106" y="0"/>
                  </a:cubicBezTo>
                  <a:cubicBezTo>
                    <a:pt x="23" y="0"/>
                    <a:pt x="23" y="0"/>
                    <a:pt x="23" y="0"/>
                  </a:cubicBezTo>
                  <a:cubicBezTo>
                    <a:pt x="20" y="0"/>
                    <a:pt x="18" y="2"/>
                    <a:pt x="18" y="5"/>
                  </a:cubicBezTo>
                  <a:cubicBezTo>
                    <a:pt x="18" y="32"/>
                    <a:pt x="18" y="32"/>
                    <a:pt x="18" y="32"/>
                  </a:cubicBezTo>
                  <a:cubicBezTo>
                    <a:pt x="18" y="49"/>
                    <a:pt x="18" y="49"/>
                    <a:pt x="18" y="49"/>
                  </a:cubicBezTo>
                  <a:cubicBezTo>
                    <a:pt x="18" y="57"/>
                    <a:pt x="18" y="57"/>
                    <a:pt x="18" y="57"/>
                  </a:cubicBezTo>
                  <a:cubicBezTo>
                    <a:pt x="18" y="60"/>
                    <a:pt x="20" y="62"/>
                    <a:pt x="23" y="62"/>
                  </a:cubicBezTo>
                  <a:cubicBezTo>
                    <a:pt x="41" y="62"/>
                    <a:pt x="41" y="62"/>
                    <a:pt x="41" y="62"/>
                  </a:cubicBezTo>
                  <a:cubicBezTo>
                    <a:pt x="41" y="71"/>
                    <a:pt x="41" y="71"/>
                    <a:pt x="41" y="71"/>
                  </a:cubicBezTo>
                  <a:cubicBezTo>
                    <a:pt x="4" y="71"/>
                    <a:pt x="4" y="71"/>
                    <a:pt x="4" y="71"/>
                  </a:cubicBezTo>
                  <a:cubicBezTo>
                    <a:pt x="2" y="71"/>
                    <a:pt x="0" y="73"/>
                    <a:pt x="0" y="76"/>
                  </a:cubicBezTo>
                  <a:cubicBezTo>
                    <a:pt x="0" y="103"/>
                    <a:pt x="0" y="103"/>
                    <a:pt x="0" y="103"/>
                  </a:cubicBezTo>
                  <a:cubicBezTo>
                    <a:pt x="0" y="120"/>
                    <a:pt x="0" y="120"/>
                    <a:pt x="0" y="120"/>
                  </a:cubicBezTo>
                  <a:cubicBezTo>
                    <a:pt x="0" y="128"/>
                    <a:pt x="0" y="128"/>
                    <a:pt x="0" y="128"/>
                  </a:cubicBezTo>
                  <a:cubicBezTo>
                    <a:pt x="0" y="131"/>
                    <a:pt x="2" y="133"/>
                    <a:pt x="4" y="133"/>
                  </a:cubicBezTo>
                  <a:close/>
                  <a:moveTo>
                    <a:pt x="4" y="74"/>
                  </a:moveTo>
                  <a:cubicBezTo>
                    <a:pt x="88" y="74"/>
                    <a:pt x="88" y="74"/>
                    <a:pt x="88" y="74"/>
                  </a:cubicBezTo>
                  <a:cubicBezTo>
                    <a:pt x="89" y="74"/>
                    <a:pt x="89" y="75"/>
                    <a:pt x="89" y="76"/>
                  </a:cubicBezTo>
                  <a:cubicBezTo>
                    <a:pt x="89" y="103"/>
                    <a:pt x="89" y="103"/>
                    <a:pt x="89" y="103"/>
                  </a:cubicBezTo>
                  <a:cubicBezTo>
                    <a:pt x="3" y="103"/>
                    <a:pt x="3" y="103"/>
                    <a:pt x="3" y="103"/>
                  </a:cubicBezTo>
                  <a:cubicBezTo>
                    <a:pt x="3" y="76"/>
                    <a:pt x="3" y="76"/>
                    <a:pt x="3" y="76"/>
                  </a:cubicBezTo>
                  <a:cubicBezTo>
                    <a:pt x="3" y="75"/>
                    <a:pt x="3" y="74"/>
                    <a:pt x="4" y="74"/>
                  </a:cubicBezTo>
                  <a:close/>
                  <a:moveTo>
                    <a:pt x="21" y="57"/>
                  </a:moveTo>
                  <a:cubicBezTo>
                    <a:pt x="21" y="49"/>
                    <a:pt x="21" y="49"/>
                    <a:pt x="21" y="49"/>
                  </a:cubicBezTo>
                  <a:cubicBezTo>
                    <a:pt x="41" y="49"/>
                    <a:pt x="41" y="49"/>
                    <a:pt x="41" y="49"/>
                  </a:cubicBezTo>
                  <a:cubicBezTo>
                    <a:pt x="41" y="59"/>
                    <a:pt x="41" y="59"/>
                    <a:pt x="41" y="59"/>
                  </a:cubicBezTo>
                  <a:cubicBezTo>
                    <a:pt x="23" y="59"/>
                    <a:pt x="23" y="59"/>
                    <a:pt x="23" y="59"/>
                  </a:cubicBezTo>
                  <a:cubicBezTo>
                    <a:pt x="22" y="59"/>
                    <a:pt x="21" y="59"/>
                    <a:pt x="21" y="57"/>
                  </a:cubicBezTo>
                  <a:close/>
                  <a:moveTo>
                    <a:pt x="23" y="3"/>
                  </a:moveTo>
                  <a:cubicBezTo>
                    <a:pt x="106" y="3"/>
                    <a:pt x="106" y="3"/>
                    <a:pt x="106" y="3"/>
                  </a:cubicBezTo>
                  <a:cubicBezTo>
                    <a:pt x="107" y="3"/>
                    <a:pt x="108" y="4"/>
                    <a:pt x="108" y="5"/>
                  </a:cubicBezTo>
                  <a:cubicBezTo>
                    <a:pt x="108" y="32"/>
                    <a:pt x="108" y="32"/>
                    <a:pt x="108" y="32"/>
                  </a:cubicBezTo>
                  <a:cubicBezTo>
                    <a:pt x="21" y="32"/>
                    <a:pt x="21" y="32"/>
                    <a:pt x="21" y="32"/>
                  </a:cubicBezTo>
                  <a:cubicBezTo>
                    <a:pt x="21" y="5"/>
                    <a:pt x="21" y="5"/>
                    <a:pt x="21" y="5"/>
                  </a:cubicBezTo>
                  <a:cubicBezTo>
                    <a:pt x="21" y="4"/>
                    <a:pt x="22" y="3"/>
                    <a:pt x="23" y="3"/>
                  </a:cubicBezTo>
                  <a:close/>
                  <a:moveTo>
                    <a:pt x="44" y="46"/>
                  </a:moveTo>
                  <a:cubicBezTo>
                    <a:pt x="44" y="45"/>
                    <a:pt x="45" y="44"/>
                    <a:pt x="46" y="44"/>
                  </a:cubicBezTo>
                  <a:cubicBezTo>
                    <a:pt x="129" y="44"/>
                    <a:pt x="129" y="44"/>
                    <a:pt x="129" y="44"/>
                  </a:cubicBezTo>
                  <a:cubicBezTo>
                    <a:pt x="130" y="44"/>
                    <a:pt x="131" y="45"/>
                    <a:pt x="131" y="46"/>
                  </a:cubicBezTo>
                  <a:cubicBezTo>
                    <a:pt x="131" y="73"/>
                    <a:pt x="131" y="73"/>
                    <a:pt x="131" y="73"/>
                  </a:cubicBezTo>
                  <a:cubicBezTo>
                    <a:pt x="91" y="73"/>
                    <a:pt x="91" y="73"/>
                    <a:pt x="91" y="73"/>
                  </a:cubicBezTo>
                  <a:cubicBezTo>
                    <a:pt x="91" y="72"/>
                    <a:pt x="89" y="71"/>
                    <a:pt x="88" y="71"/>
                  </a:cubicBezTo>
                  <a:cubicBezTo>
                    <a:pt x="44" y="71"/>
                    <a:pt x="44" y="71"/>
                    <a:pt x="44" y="71"/>
                  </a:cubicBezTo>
                  <a:lnTo>
                    <a:pt x="44" y="46"/>
                  </a:lnTo>
                  <a:close/>
                  <a:moveTo>
                    <a:pt x="129" y="100"/>
                  </a:moveTo>
                  <a:cubicBezTo>
                    <a:pt x="92" y="100"/>
                    <a:pt x="92" y="100"/>
                    <a:pt x="92" y="100"/>
                  </a:cubicBezTo>
                  <a:cubicBezTo>
                    <a:pt x="92" y="90"/>
                    <a:pt x="92" y="90"/>
                    <a:pt x="92" y="90"/>
                  </a:cubicBezTo>
                  <a:cubicBezTo>
                    <a:pt x="131" y="90"/>
                    <a:pt x="131" y="90"/>
                    <a:pt x="131" y="90"/>
                  </a:cubicBezTo>
                  <a:cubicBezTo>
                    <a:pt x="131" y="98"/>
                    <a:pt x="131" y="98"/>
                    <a:pt x="131" y="98"/>
                  </a:cubicBezTo>
                  <a:cubicBezTo>
                    <a:pt x="131" y="100"/>
                    <a:pt x="130" y="100"/>
                    <a:pt x="129" y="100"/>
                  </a:cubicBezTo>
                  <a:close/>
                  <a:moveTo>
                    <a:pt x="89" y="120"/>
                  </a:moveTo>
                  <a:cubicBezTo>
                    <a:pt x="89" y="128"/>
                    <a:pt x="89" y="128"/>
                    <a:pt x="89" y="128"/>
                  </a:cubicBezTo>
                  <a:cubicBezTo>
                    <a:pt x="89" y="129"/>
                    <a:pt x="89" y="130"/>
                    <a:pt x="88" y="130"/>
                  </a:cubicBezTo>
                  <a:cubicBezTo>
                    <a:pt x="4" y="130"/>
                    <a:pt x="4" y="130"/>
                    <a:pt x="4" y="130"/>
                  </a:cubicBezTo>
                  <a:cubicBezTo>
                    <a:pt x="3" y="130"/>
                    <a:pt x="3" y="129"/>
                    <a:pt x="3" y="128"/>
                  </a:cubicBezTo>
                  <a:cubicBezTo>
                    <a:pt x="3" y="120"/>
                    <a:pt x="3" y="120"/>
                    <a:pt x="3" y="120"/>
                  </a:cubicBezTo>
                  <a:lnTo>
                    <a:pt x="89" y="12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 name="组合 1"/>
          <p:cNvGrpSpPr/>
          <p:nvPr/>
        </p:nvGrpSpPr>
        <p:grpSpPr>
          <a:xfrm>
            <a:off x="4956175" y="4507865"/>
            <a:ext cx="2020570" cy="1530350"/>
            <a:chOff x="7805" y="7099"/>
            <a:chExt cx="3182" cy="2410"/>
          </a:xfrm>
        </p:grpSpPr>
        <p:sp>
          <p:nvSpPr>
            <p:cNvPr id="34" name="Freeform 12"/>
            <p:cNvSpPr/>
            <p:nvPr/>
          </p:nvSpPr>
          <p:spPr bwMode="auto">
            <a:xfrm>
              <a:off x="7805" y="7433"/>
              <a:ext cx="1670" cy="797"/>
            </a:xfrm>
            <a:custGeom>
              <a:avLst/>
              <a:gdLst>
                <a:gd name="T0" fmla="*/ 273 w 280"/>
                <a:gd name="T1" fmla="*/ 66 h 134"/>
                <a:gd name="T2" fmla="*/ 34 w 280"/>
                <a:gd name="T3" fmla="*/ 0 h 134"/>
                <a:gd name="T4" fmla="*/ 0 w 280"/>
                <a:gd name="T5" fmla="*/ 44 h 134"/>
                <a:gd name="T6" fmla="*/ 280 w 280"/>
                <a:gd name="T7" fmla="*/ 121 h 134"/>
                <a:gd name="T8" fmla="*/ 280 w 280"/>
                <a:gd name="T9" fmla="*/ 121 h 134"/>
                <a:gd name="T10" fmla="*/ 273 w 280"/>
                <a:gd name="T11" fmla="*/ 66 h 134"/>
                <a:gd name="T12" fmla="*/ 273 w 280"/>
                <a:gd name="T13" fmla="*/ 66 h 134"/>
              </a:gdLst>
              <a:ahLst/>
              <a:cxnLst>
                <a:cxn ang="0">
                  <a:pos x="T0" y="T1"/>
                </a:cxn>
                <a:cxn ang="0">
                  <a:pos x="T2" y="T3"/>
                </a:cxn>
                <a:cxn ang="0">
                  <a:pos x="T4" y="T5"/>
                </a:cxn>
                <a:cxn ang="0">
                  <a:pos x="T6" y="T7"/>
                </a:cxn>
                <a:cxn ang="0">
                  <a:pos x="T8" y="T9"/>
                </a:cxn>
                <a:cxn ang="0">
                  <a:pos x="T10" y="T11"/>
                </a:cxn>
                <a:cxn ang="0">
                  <a:pos x="T12" y="T13"/>
                </a:cxn>
              </a:cxnLst>
              <a:rect l="0" t="0" r="r" b="b"/>
              <a:pathLst>
                <a:path w="280" h="134">
                  <a:moveTo>
                    <a:pt x="273" y="66"/>
                  </a:moveTo>
                  <a:cubicBezTo>
                    <a:pt x="184" y="77"/>
                    <a:pt x="99" y="51"/>
                    <a:pt x="34" y="0"/>
                  </a:cubicBezTo>
                  <a:cubicBezTo>
                    <a:pt x="0" y="44"/>
                    <a:pt x="0" y="44"/>
                    <a:pt x="0" y="44"/>
                  </a:cubicBezTo>
                  <a:cubicBezTo>
                    <a:pt x="77" y="103"/>
                    <a:pt x="176" y="134"/>
                    <a:pt x="280" y="121"/>
                  </a:cubicBezTo>
                  <a:cubicBezTo>
                    <a:pt x="280" y="121"/>
                    <a:pt x="280" y="121"/>
                    <a:pt x="280" y="121"/>
                  </a:cubicBezTo>
                  <a:cubicBezTo>
                    <a:pt x="273" y="66"/>
                    <a:pt x="273" y="66"/>
                    <a:pt x="273" y="66"/>
                  </a:cubicBezTo>
                  <a:cubicBezTo>
                    <a:pt x="273" y="66"/>
                    <a:pt x="273" y="66"/>
                    <a:pt x="273" y="66"/>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nvGrpSpPr>
            <p:cNvPr id="24" name="组合 23"/>
            <p:cNvGrpSpPr/>
            <p:nvPr/>
          </p:nvGrpSpPr>
          <p:grpSpPr bwMode="auto">
            <a:xfrm>
              <a:off x="8515" y="7099"/>
              <a:ext cx="2472" cy="2410"/>
              <a:chOff x="4082785" y="4047492"/>
              <a:chExt cx="1570954" cy="1531396"/>
            </a:xfrm>
          </p:grpSpPr>
          <p:sp>
            <p:nvSpPr>
              <p:cNvPr id="20568" name="Freeform 11"/>
              <p:cNvSpPr/>
              <p:nvPr/>
            </p:nvSpPr>
            <p:spPr bwMode="auto">
              <a:xfrm>
                <a:off x="4670272" y="4047492"/>
                <a:ext cx="983467" cy="669626"/>
              </a:xfrm>
              <a:custGeom>
                <a:avLst/>
                <a:gdLst>
                  <a:gd name="T0" fmla="*/ 0 w 260"/>
                  <a:gd name="T1" fmla="*/ 1746134917 h 177"/>
                  <a:gd name="T2" fmla="*/ 100154766 w 260"/>
                  <a:gd name="T3" fmla="*/ 2147483646 h 177"/>
                  <a:gd name="T4" fmla="*/ 2147483646 w 260"/>
                  <a:gd name="T5" fmla="*/ 472317105 h 177"/>
                  <a:gd name="T6" fmla="*/ 2147483646 w 260"/>
                  <a:gd name="T7" fmla="*/ 0 h 177"/>
                  <a:gd name="T8" fmla="*/ 0 w 260"/>
                  <a:gd name="T9" fmla="*/ 1746134917 h 17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77">
                    <a:moveTo>
                      <a:pt x="0" y="122"/>
                    </a:moveTo>
                    <a:cubicBezTo>
                      <a:pt x="7" y="177"/>
                      <a:pt x="7" y="177"/>
                      <a:pt x="7" y="177"/>
                    </a:cubicBezTo>
                    <a:cubicBezTo>
                      <a:pt x="111" y="164"/>
                      <a:pt x="200" y="110"/>
                      <a:pt x="260" y="33"/>
                    </a:cubicBezTo>
                    <a:cubicBezTo>
                      <a:pt x="216" y="0"/>
                      <a:pt x="216" y="0"/>
                      <a:pt x="216" y="0"/>
                    </a:cubicBezTo>
                    <a:cubicBezTo>
                      <a:pt x="165" y="65"/>
                      <a:pt x="89" y="111"/>
                      <a:pt x="0" y="12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69" name="Freeform 20"/>
              <p:cNvSpPr/>
              <p:nvPr/>
            </p:nvSpPr>
            <p:spPr bwMode="auto">
              <a:xfrm>
                <a:off x="4133404" y="4485505"/>
                <a:ext cx="1084706" cy="995037"/>
              </a:xfrm>
              <a:custGeom>
                <a:avLst/>
                <a:gdLst>
                  <a:gd name="T0" fmla="*/ 2147483646 w 287"/>
                  <a:gd name="T1" fmla="*/ 2147483646 h 263"/>
                  <a:gd name="T2" fmla="*/ 485668608 w 287"/>
                  <a:gd name="T3" fmla="*/ 2147483646 h 263"/>
                  <a:gd name="T4" fmla="*/ 1157033591 w 287"/>
                  <a:gd name="T5" fmla="*/ 314912185 h 263"/>
                  <a:gd name="T6" fmla="*/ 1828394796 w 287"/>
                  <a:gd name="T7" fmla="*/ 100199848 h 263"/>
                  <a:gd name="T8" fmla="*/ 2147483646 w 287"/>
                  <a:gd name="T9" fmla="*/ 1001994692 h 263"/>
                  <a:gd name="T10" fmla="*/ 2147483646 w 287"/>
                  <a:gd name="T11" fmla="*/ 2147483646 h 263"/>
                  <a:gd name="T12" fmla="*/ 2147483646 w 287"/>
                  <a:gd name="T13" fmla="*/ 2147483646 h 263"/>
                  <a:gd name="T14" fmla="*/ 2147483646 w 287"/>
                  <a:gd name="T15" fmla="*/ 2147483646 h 26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87" h="263">
                    <a:moveTo>
                      <a:pt x="159" y="257"/>
                    </a:moveTo>
                    <a:cubicBezTo>
                      <a:pt x="109" y="263"/>
                      <a:pt x="59" y="238"/>
                      <a:pt x="34" y="194"/>
                    </a:cubicBezTo>
                    <a:cubicBezTo>
                      <a:pt x="0" y="134"/>
                      <a:pt x="21" y="57"/>
                      <a:pt x="81" y="22"/>
                    </a:cubicBezTo>
                    <a:cubicBezTo>
                      <a:pt x="96" y="14"/>
                      <a:pt x="112" y="9"/>
                      <a:pt x="128" y="7"/>
                    </a:cubicBezTo>
                    <a:cubicBezTo>
                      <a:pt x="179" y="0"/>
                      <a:pt x="228" y="25"/>
                      <a:pt x="253" y="70"/>
                    </a:cubicBezTo>
                    <a:cubicBezTo>
                      <a:pt x="287" y="130"/>
                      <a:pt x="266" y="207"/>
                      <a:pt x="206" y="241"/>
                    </a:cubicBezTo>
                    <a:cubicBezTo>
                      <a:pt x="191" y="249"/>
                      <a:pt x="176" y="255"/>
                      <a:pt x="159" y="257"/>
                    </a:cubicBezTo>
                    <a:cubicBezTo>
                      <a:pt x="159" y="257"/>
                      <a:pt x="159" y="257"/>
                      <a:pt x="159" y="25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0" name="Freeform 36"/>
              <p:cNvSpPr/>
              <p:nvPr/>
            </p:nvSpPr>
            <p:spPr bwMode="auto">
              <a:xfrm>
                <a:off x="4082785" y="4391496"/>
                <a:ext cx="1184500" cy="1187392"/>
              </a:xfrm>
              <a:custGeom>
                <a:avLst/>
                <a:gdLst>
                  <a:gd name="T0" fmla="*/ 1274593903 w 313"/>
                  <a:gd name="T1" fmla="*/ 529092800 h 314"/>
                  <a:gd name="T2" fmla="*/ 529887778 w 313"/>
                  <a:gd name="T3" fmla="*/ 2147483646 h 314"/>
                  <a:gd name="T4" fmla="*/ 2147483646 w 313"/>
                  <a:gd name="T5" fmla="*/ 2147483646 h 314"/>
                  <a:gd name="T6" fmla="*/ 2147483646 w 313"/>
                  <a:gd name="T7" fmla="*/ 1272680023 h 314"/>
                  <a:gd name="T8" fmla="*/ 1274593903 w 313"/>
                  <a:gd name="T9" fmla="*/ 529092800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89" y="37"/>
                    </a:moveTo>
                    <a:cubicBezTo>
                      <a:pt x="23" y="75"/>
                      <a:pt x="0" y="159"/>
                      <a:pt x="37" y="225"/>
                    </a:cubicBezTo>
                    <a:cubicBezTo>
                      <a:pt x="75" y="290"/>
                      <a:pt x="159" y="314"/>
                      <a:pt x="224" y="276"/>
                    </a:cubicBezTo>
                    <a:cubicBezTo>
                      <a:pt x="290" y="239"/>
                      <a:pt x="313" y="155"/>
                      <a:pt x="276" y="89"/>
                    </a:cubicBezTo>
                    <a:cubicBezTo>
                      <a:pt x="239" y="23"/>
                      <a:pt x="155" y="0"/>
                      <a:pt x="89" y="3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37"/>
              <p:cNvSpPr/>
              <p:nvPr/>
            </p:nvSpPr>
            <p:spPr bwMode="auto">
              <a:xfrm>
                <a:off x="4179062" y="4485942"/>
                <a:ext cx="986549" cy="994454"/>
              </a:xfrm>
              <a:custGeom>
                <a:avLst/>
                <a:gdLst>
                  <a:gd name="T0" fmla="*/ 146 w 261"/>
                  <a:gd name="T1" fmla="*/ 257 h 263"/>
                  <a:gd name="T2" fmla="*/ 21 w 261"/>
                  <a:gd name="T3" fmla="*/ 194 h 263"/>
                  <a:gd name="T4" fmla="*/ 9 w 261"/>
                  <a:gd name="T5" fmla="*/ 98 h 263"/>
                  <a:gd name="T6" fmla="*/ 68 w 261"/>
                  <a:gd name="T7" fmla="*/ 22 h 263"/>
                  <a:gd name="T8" fmla="*/ 115 w 261"/>
                  <a:gd name="T9" fmla="*/ 7 h 263"/>
                  <a:gd name="T10" fmla="*/ 240 w 261"/>
                  <a:gd name="T11" fmla="*/ 70 h 263"/>
                  <a:gd name="T12" fmla="*/ 252 w 261"/>
                  <a:gd name="T13" fmla="*/ 165 h 263"/>
                  <a:gd name="T14" fmla="*/ 193 w 261"/>
                  <a:gd name="T15" fmla="*/ 241 h 263"/>
                  <a:gd name="T16" fmla="*/ 146 w 261"/>
                  <a:gd name="T17" fmla="*/ 25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63">
                    <a:moveTo>
                      <a:pt x="146" y="257"/>
                    </a:moveTo>
                    <a:cubicBezTo>
                      <a:pt x="96" y="263"/>
                      <a:pt x="46" y="238"/>
                      <a:pt x="21" y="194"/>
                    </a:cubicBezTo>
                    <a:cubicBezTo>
                      <a:pt x="5" y="165"/>
                      <a:pt x="0" y="131"/>
                      <a:pt x="9" y="98"/>
                    </a:cubicBezTo>
                    <a:cubicBezTo>
                      <a:pt x="18" y="66"/>
                      <a:pt x="39" y="39"/>
                      <a:pt x="68" y="22"/>
                    </a:cubicBezTo>
                    <a:cubicBezTo>
                      <a:pt x="83" y="14"/>
                      <a:pt x="99" y="9"/>
                      <a:pt x="115" y="7"/>
                    </a:cubicBezTo>
                    <a:cubicBezTo>
                      <a:pt x="166" y="0"/>
                      <a:pt x="215" y="25"/>
                      <a:pt x="240" y="70"/>
                    </a:cubicBezTo>
                    <a:cubicBezTo>
                      <a:pt x="257" y="99"/>
                      <a:pt x="261" y="133"/>
                      <a:pt x="252" y="165"/>
                    </a:cubicBezTo>
                    <a:cubicBezTo>
                      <a:pt x="243" y="198"/>
                      <a:pt x="222" y="225"/>
                      <a:pt x="193" y="241"/>
                    </a:cubicBezTo>
                    <a:cubicBezTo>
                      <a:pt x="178" y="249"/>
                      <a:pt x="163" y="255"/>
                      <a:pt x="146" y="257"/>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72" name="Freeform 42"/>
              <p:cNvSpPr>
                <a:spLocks noEditPoints="1"/>
              </p:cNvSpPr>
              <p:nvPr/>
            </p:nvSpPr>
            <p:spPr bwMode="auto">
              <a:xfrm>
                <a:off x="4428445" y="4735710"/>
                <a:ext cx="506196" cy="484503"/>
              </a:xfrm>
              <a:custGeom>
                <a:avLst/>
                <a:gdLst>
                  <a:gd name="T0" fmla="*/ 1127340045 w 134"/>
                  <a:gd name="T1" fmla="*/ 0 h 128"/>
                  <a:gd name="T2" fmla="*/ 513724721 w 134"/>
                  <a:gd name="T3" fmla="*/ 272222553 h 128"/>
                  <a:gd name="T4" fmla="*/ 0 w 134"/>
                  <a:gd name="T5" fmla="*/ 272222553 h 128"/>
                  <a:gd name="T6" fmla="*/ 0 w 134"/>
                  <a:gd name="T7" fmla="*/ 444156770 h 128"/>
                  <a:gd name="T8" fmla="*/ 0 w 134"/>
                  <a:gd name="T9" fmla="*/ 558775796 h 128"/>
                  <a:gd name="T10" fmla="*/ 0 w 134"/>
                  <a:gd name="T11" fmla="*/ 1504396956 h 128"/>
                  <a:gd name="T12" fmla="*/ 313943515 w 134"/>
                  <a:gd name="T13" fmla="*/ 1833930914 h 128"/>
                  <a:gd name="T14" fmla="*/ 1912196943 w 134"/>
                  <a:gd name="T15" fmla="*/ 1833930914 h 128"/>
                  <a:gd name="T16" fmla="*/ 1912196943 w 134"/>
                  <a:gd name="T17" fmla="*/ 845329039 h 128"/>
                  <a:gd name="T18" fmla="*/ 1912196943 w 134"/>
                  <a:gd name="T19" fmla="*/ 515791295 h 128"/>
                  <a:gd name="T20" fmla="*/ 1912196943 w 134"/>
                  <a:gd name="T21" fmla="*/ 401172269 h 128"/>
                  <a:gd name="T22" fmla="*/ 1398472222 w 134"/>
                  <a:gd name="T23" fmla="*/ 272222553 h 128"/>
                  <a:gd name="T24" fmla="*/ 1769495002 w 134"/>
                  <a:gd name="T25" fmla="*/ 1690654293 h 128"/>
                  <a:gd name="T26" fmla="*/ 1598253429 w 134"/>
                  <a:gd name="T27" fmla="*/ 1790946414 h 128"/>
                  <a:gd name="T28" fmla="*/ 242592544 w 134"/>
                  <a:gd name="T29" fmla="*/ 1733638793 h 128"/>
                  <a:gd name="T30" fmla="*/ 99890603 w 134"/>
                  <a:gd name="T31" fmla="*/ 1590362172 h 128"/>
                  <a:gd name="T32" fmla="*/ 42811338 w 134"/>
                  <a:gd name="T33" fmla="*/ 845329039 h 128"/>
                  <a:gd name="T34" fmla="*/ 142701941 w 134"/>
                  <a:gd name="T35" fmla="*/ 659067917 h 128"/>
                  <a:gd name="T36" fmla="*/ 313943515 w 134"/>
                  <a:gd name="T37" fmla="*/ 558775796 h 128"/>
                  <a:gd name="T38" fmla="*/ 1669604399 w 134"/>
                  <a:gd name="T39" fmla="*/ 616087201 h 128"/>
                  <a:gd name="T40" fmla="*/ 1812306340 w 134"/>
                  <a:gd name="T41" fmla="*/ 759363823 h 128"/>
                  <a:gd name="T42" fmla="*/ 1869385606 w 134"/>
                  <a:gd name="T43" fmla="*/ 1518723861 h 128"/>
                  <a:gd name="T44" fmla="*/ 1869385606 w 134"/>
                  <a:gd name="T45" fmla="*/ 515791295 h 128"/>
                  <a:gd name="T46" fmla="*/ 313943515 w 134"/>
                  <a:gd name="T47" fmla="*/ 515791295 h 128"/>
                  <a:gd name="T48" fmla="*/ 42811338 w 134"/>
                  <a:gd name="T49" fmla="*/ 444156770 h 128"/>
                  <a:gd name="T50" fmla="*/ 656426662 w 134"/>
                  <a:gd name="T51" fmla="*/ 444156770 h 128"/>
                  <a:gd name="T52" fmla="*/ 1398472222 w 134"/>
                  <a:gd name="T53" fmla="*/ 444156770 h 128"/>
                  <a:gd name="T54" fmla="*/ 1869385606 w 134"/>
                  <a:gd name="T55" fmla="*/ 515791295 h 128"/>
                  <a:gd name="T56" fmla="*/ 513724721 w 134"/>
                  <a:gd name="T57" fmla="*/ 315207053 h 128"/>
                  <a:gd name="T58" fmla="*/ 42811338 w 134"/>
                  <a:gd name="T59" fmla="*/ 401172269 h 128"/>
                  <a:gd name="T60" fmla="*/ 784856898 w 134"/>
                  <a:gd name="T61" fmla="*/ 143276622 h 128"/>
                  <a:gd name="T62" fmla="*/ 1255770281 w 134"/>
                  <a:gd name="T63" fmla="*/ 272222553 h 128"/>
                  <a:gd name="T64" fmla="*/ 656426662 w 134"/>
                  <a:gd name="T65" fmla="*/ 272222553 h 128"/>
                  <a:gd name="T66" fmla="*/ 784856898 w 134"/>
                  <a:gd name="T67" fmla="*/ 143276622 h 128"/>
                  <a:gd name="T68" fmla="*/ 1255770281 w 134"/>
                  <a:gd name="T69" fmla="*/ 315207053 h 128"/>
                  <a:gd name="T70" fmla="*/ 656426662 w 134"/>
                  <a:gd name="T71" fmla="*/ 401172269 h 128"/>
                  <a:gd name="T72" fmla="*/ 1869385606 w 134"/>
                  <a:gd name="T73" fmla="*/ 401172269 h 128"/>
                  <a:gd name="T74" fmla="*/ 1398472222 w 134"/>
                  <a:gd name="T75" fmla="*/ 315207053 h 128"/>
                  <a:gd name="T76" fmla="*/ 1869385606 w 134"/>
                  <a:gd name="T77" fmla="*/ 401172269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4" h="128">
                    <a:moveTo>
                      <a:pt x="98" y="19"/>
                    </a:moveTo>
                    <a:cubicBezTo>
                      <a:pt x="98" y="9"/>
                      <a:pt x="90" y="0"/>
                      <a:pt x="79" y="0"/>
                    </a:cubicBezTo>
                    <a:cubicBezTo>
                      <a:pt x="55" y="0"/>
                      <a:pt x="55" y="0"/>
                      <a:pt x="55" y="0"/>
                    </a:cubicBezTo>
                    <a:cubicBezTo>
                      <a:pt x="44" y="0"/>
                      <a:pt x="36" y="9"/>
                      <a:pt x="36" y="19"/>
                    </a:cubicBezTo>
                    <a:cubicBezTo>
                      <a:pt x="36" y="19"/>
                      <a:pt x="36" y="19"/>
                      <a:pt x="36" y="19"/>
                    </a:cubicBezTo>
                    <a:cubicBezTo>
                      <a:pt x="0" y="19"/>
                      <a:pt x="0" y="19"/>
                      <a:pt x="0" y="19"/>
                    </a:cubicBezTo>
                    <a:cubicBezTo>
                      <a:pt x="0" y="28"/>
                      <a:pt x="0" y="28"/>
                      <a:pt x="0" y="28"/>
                    </a:cubicBezTo>
                    <a:cubicBezTo>
                      <a:pt x="0" y="31"/>
                      <a:pt x="0" y="31"/>
                      <a:pt x="0" y="31"/>
                    </a:cubicBezTo>
                    <a:cubicBezTo>
                      <a:pt x="0" y="36"/>
                      <a:pt x="0" y="36"/>
                      <a:pt x="0" y="36"/>
                    </a:cubicBezTo>
                    <a:cubicBezTo>
                      <a:pt x="0" y="39"/>
                      <a:pt x="0" y="39"/>
                      <a:pt x="0" y="39"/>
                    </a:cubicBezTo>
                    <a:cubicBezTo>
                      <a:pt x="0" y="59"/>
                      <a:pt x="0" y="59"/>
                      <a:pt x="0" y="59"/>
                    </a:cubicBezTo>
                    <a:cubicBezTo>
                      <a:pt x="0" y="105"/>
                      <a:pt x="0" y="105"/>
                      <a:pt x="0" y="105"/>
                    </a:cubicBezTo>
                    <a:cubicBezTo>
                      <a:pt x="0" y="128"/>
                      <a:pt x="0" y="128"/>
                      <a:pt x="0" y="128"/>
                    </a:cubicBezTo>
                    <a:cubicBezTo>
                      <a:pt x="22" y="128"/>
                      <a:pt x="22" y="128"/>
                      <a:pt x="22" y="128"/>
                    </a:cubicBezTo>
                    <a:cubicBezTo>
                      <a:pt x="112" y="128"/>
                      <a:pt x="112" y="128"/>
                      <a:pt x="112" y="128"/>
                    </a:cubicBezTo>
                    <a:cubicBezTo>
                      <a:pt x="134" y="128"/>
                      <a:pt x="134" y="128"/>
                      <a:pt x="134" y="128"/>
                    </a:cubicBezTo>
                    <a:cubicBezTo>
                      <a:pt x="134" y="105"/>
                      <a:pt x="134" y="105"/>
                      <a:pt x="134" y="105"/>
                    </a:cubicBezTo>
                    <a:cubicBezTo>
                      <a:pt x="134" y="59"/>
                      <a:pt x="134" y="59"/>
                      <a:pt x="134" y="59"/>
                    </a:cubicBezTo>
                    <a:cubicBezTo>
                      <a:pt x="134" y="39"/>
                      <a:pt x="134" y="39"/>
                      <a:pt x="134" y="39"/>
                    </a:cubicBezTo>
                    <a:cubicBezTo>
                      <a:pt x="134" y="36"/>
                      <a:pt x="134" y="36"/>
                      <a:pt x="134" y="36"/>
                    </a:cubicBezTo>
                    <a:cubicBezTo>
                      <a:pt x="134" y="31"/>
                      <a:pt x="134" y="31"/>
                      <a:pt x="134" y="31"/>
                    </a:cubicBezTo>
                    <a:cubicBezTo>
                      <a:pt x="134" y="28"/>
                      <a:pt x="134" y="28"/>
                      <a:pt x="134" y="28"/>
                    </a:cubicBezTo>
                    <a:cubicBezTo>
                      <a:pt x="134" y="19"/>
                      <a:pt x="134" y="19"/>
                      <a:pt x="134" y="19"/>
                    </a:cubicBezTo>
                    <a:cubicBezTo>
                      <a:pt x="98" y="19"/>
                      <a:pt x="98" y="19"/>
                      <a:pt x="98" y="19"/>
                    </a:cubicBezTo>
                    <a:close/>
                    <a:moveTo>
                      <a:pt x="127" y="111"/>
                    </a:moveTo>
                    <a:cubicBezTo>
                      <a:pt x="127" y="114"/>
                      <a:pt x="126" y="116"/>
                      <a:pt x="124" y="118"/>
                    </a:cubicBezTo>
                    <a:cubicBezTo>
                      <a:pt x="122" y="120"/>
                      <a:pt x="120" y="121"/>
                      <a:pt x="117" y="121"/>
                    </a:cubicBezTo>
                    <a:cubicBezTo>
                      <a:pt x="115" y="121"/>
                      <a:pt x="112" y="123"/>
                      <a:pt x="112" y="125"/>
                    </a:cubicBezTo>
                    <a:cubicBezTo>
                      <a:pt x="22" y="125"/>
                      <a:pt x="22" y="125"/>
                      <a:pt x="22" y="125"/>
                    </a:cubicBezTo>
                    <a:cubicBezTo>
                      <a:pt x="21" y="123"/>
                      <a:pt x="19" y="121"/>
                      <a:pt x="17" y="121"/>
                    </a:cubicBezTo>
                    <a:cubicBezTo>
                      <a:pt x="14" y="121"/>
                      <a:pt x="12" y="120"/>
                      <a:pt x="10" y="118"/>
                    </a:cubicBezTo>
                    <a:cubicBezTo>
                      <a:pt x="8" y="116"/>
                      <a:pt x="7" y="114"/>
                      <a:pt x="7" y="111"/>
                    </a:cubicBezTo>
                    <a:cubicBezTo>
                      <a:pt x="7" y="108"/>
                      <a:pt x="5" y="106"/>
                      <a:pt x="3" y="106"/>
                    </a:cubicBezTo>
                    <a:cubicBezTo>
                      <a:pt x="3" y="59"/>
                      <a:pt x="3" y="59"/>
                      <a:pt x="3" y="59"/>
                    </a:cubicBezTo>
                    <a:cubicBezTo>
                      <a:pt x="5" y="58"/>
                      <a:pt x="7" y="56"/>
                      <a:pt x="7" y="53"/>
                    </a:cubicBezTo>
                    <a:cubicBezTo>
                      <a:pt x="7" y="51"/>
                      <a:pt x="8" y="48"/>
                      <a:pt x="10" y="46"/>
                    </a:cubicBezTo>
                    <a:cubicBezTo>
                      <a:pt x="12" y="44"/>
                      <a:pt x="14" y="43"/>
                      <a:pt x="17" y="43"/>
                    </a:cubicBezTo>
                    <a:cubicBezTo>
                      <a:pt x="19" y="43"/>
                      <a:pt x="21" y="42"/>
                      <a:pt x="22" y="39"/>
                    </a:cubicBezTo>
                    <a:cubicBezTo>
                      <a:pt x="112" y="39"/>
                      <a:pt x="112" y="39"/>
                      <a:pt x="112" y="39"/>
                    </a:cubicBezTo>
                    <a:cubicBezTo>
                      <a:pt x="112" y="42"/>
                      <a:pt x="115" y="43"/>
                      <a:pt x="117" y="43"/>
                    </a:cubicBezTo>
                    <a:cubicBezTo>
                      <a:pt x="120" y="43"/>
                      <a:pt x="122" y="44"/>
                      <a:pt x="124" y="46"/>
                    </a:cubicBezTo>
                    <a:cubicBezTo>
                      <a:pt x="126" y="48"/>
                      <a:pt x="127" y="51"/>
                      <a:pt x="127" y="53"/>
                    </a:cubicBezTo>
                    <a:cubicBezTo>
                      <a:pt x="127" y="56"/>
                      <a:pt x="129" y="58"/>
                      <a:pt x="131" y="59"/>
                    </a:cubicBezTo>
                    <a:cubicBezTo>
                      <a:pt x="131" y="106"/>
                      <a:pt x="131" y="106"/>
                      <a:pt x="131" y="106"/>
                    </a:cubicBezTo>
                    <a:cubicBezTo>
                      <a:pt x="129" y="106"/>
                      <a:pt x="127" y="108"/>
                      <a:pt x="127" y="111"/>
                    </a:cubicBezTo>
                    <a:close/>
                    <a:moveTo>
                      <a:pt x="131" y="36"/>
                    </a:moveTo>
                    <a:cubicBezTo>
                      <a:pt x="112" y="36"/>
                      <a:pt x="112" y="36"/>
                      <a:pt x="112" y="36"/>
                    </a:cubicBezTo>
                    <a:cubicBezTo>
                      <a:pt x="22" y="36"/>
                      <a:pt x="22" y="36"/>
                      <a:pt x="22" y="36"/>
                    </a:cubicBezTo>
                    <a:cubicBezTo>
                      <a:pt x="3" y="36"/>
                      <a:pt x="3" y="36"/>
                      <a:pt x="3" y="36"/>
                    </a:cubicBezTo>
                    <a:cubicBezTo>
                      <a:pt x="3" y="31"/>
                      <a:pt x="3" y="31"/>
                      <a:pt x="3" y="31"/>
                    </a:cubicBezTo>
                    <a:cubicBezTo>
                      <a:pt x="36" y="31"/>
                      <a:pt x="36" y="31"/>
                      <a:pt x="36" y="31"/>
                    </a:cubicBezTo>
                    <a:cubicBezTo>
                      <a:pt x="46" y="31"/>
                      <a:pt x="46" y="31"/>
                      <a:pt x="46" y="31"/>
                    </a:cubicBezTo>
                    <a:cubicBezTo>
                      <a:pt x="88" y="31"/>
                      <a:pt x="88" y="31"/>
                      <a:pt x="88" y="31"/>
                    </a:cubicBezTo>
                    <a:cubicBezTo>
                      <a:pt x="98" y="31"/>
                      <a:pt x="98" y="31"/>
                      <a:pt x="98" y="31"/>
                    </a:cubicBezTo>
                    <a:cubicBezTo>
                      <a:pt x="131" y="31"/>
                      <a:pt x="131" y="31"/>
                      <a:pt x="131" y="31"/>
                    </a:cubicBezTo>
                    <a:lnTo>
                      <a:pt x="131" y="36"/>
                    </a:lnTo>
                    <a:close/>
                    <a:moveTo>
                      <a:pt x="3" y="22"/>
                    </a:moveTo>
                    <a:cubicBezTo>
                      <a:pt x="36" y="22"/>
                      <a:pt x="36" y="22"/>
                      <a:pt x="36" y="22"/>
                    </a:cubicBezTo>
                    <a:cubicBezTo>
                      <a:pt x="36" y="28"/>
                      <a:pt x="36" y="28"/>
                      <a:pt x="36" y="28"/>
                    </a:cubicBezTo>
                    <a:cubicBezTo>
                      <a:pt x="3" y="28"/>
                      <a:pt x="3" y="28"/>
                      <a:pt x="3" y="28"/>
                    </a:cubicBezTo>
                    <a:lnTo>
                      <a:pt x="3" y="22"/>
                    </a:lnTo>
                    <a:close/>
                    <a:moveTo>
                      <a:pt x="55" y="10"/>
                    </a:moveTo>
                    <a:cubicBezTo>
                      <a:pt x="79" y="10"/>
                      <a:pt x="79" y="10"/>
                      <a:pt x="79" y="10"/>
                    </a:cubicBezTo>
                    <a:cubicBezTo>
                      <a:pt x="84" y="10"/>
                      <a:pt x="88" y="14"/>
                      <a:pt x="88" y="19"/>
                    </a:cubicBezTo>
                    <a:cubicBezTo>
                      <a:pt x="88" y="19"/>
                      <a:pt x="88" y="19"/>
                      <a:pt x="88" y="19"/>
                    </a:cubicBezTo>
                    <a:cubicBezTo>
                      <a:pt x="46" y="19"/>
                      <a:pt x="46" y="19"/>
                      <a:pt x="46" y="19"/>
                    </a:cubicBezTo>
                    <a:cubicBezTo>
                      <a:pt x="46" y="19"/>
                      <a:pt x="46" y="19"/>
                      <a:pt x="46" y="19"/>
                    </a:cubicBezTo>
                    <a:cubicBezTo>
                      <a:pt x="46" y="14"/>
                      <a:pt x="50" y="10"/>
                      <a:pt x="55" y="10"/>
                    </a:cubicBezTo>
                    <a:close/>
                    <a:moveTo>
                      <a:pt x="46" y="22"/>
                    </a:moveTo>
                    <a:cubicBezTo>
                      <a:pt x="88" y="22"/>
                      <a:pt x="88" y="22"/>
                      <a:pt x="88" y="22"/>
                    </a:cubicBezTo>
                    <a:cubicBezTo>
                      <a:pt x="88" y="28"/>
                      <a:pt x="88" y="28"/>
                      <a:pt x="88" y="28"/>
                    </a:cubicBezTo>
                    <a:cubicBezTo>
                      <a:pt x="46" y="28"/>
                      <a:pt x="46" y="28"/>
                      <a:pt x="46" y="28"/>
                    </a:cubicBezTo>
                    <a:lnTo>
                      <a:pt x="46" y="22"/>
                    </a:lnTo>
                    <a:close/>
                    <a:moveTo>
                      <a:pt x="131" y="28"/>
                    </a:moveTo>
                    <a:cubicBezTo>
                      <a:pt x="98" y="28"/>
                      <a:pt x="98" y="28"/>
                      <a:pt x="98" y="28"/>
                    </a:cubicBezTo>
                    <a:cubicBezTo>
                      <a:pt x="98" y="22"/>
                      <a:pt x="98" y="22"/>
                      <a:pt x="98" y="22"/>
                    </a:cubicBezTo>
                    <a:cubicBezTo>
                      <a:pt x="131" y="22"/>
                      <a:pt x="131" y="22"/>
                      <a:pt x="131" y="22"/>
                    </a:cubicBezTo>
                    <a:lnTo>
                      <a:pt x="131" y="2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3" name="Freeform 43"/>
              <p:cNvSpPr>
                <a:spLocks noEditPoints="1"/>
              </p:cNvSpPr>
              <p:nvPr/>
            </p:nvSpPr>
            <p:spPr bwMode="auto">
              <a:xfrm>
                <a:off x="4545593" y="4916495"/>
                <a:ext cx="267561" cy="269007"/>
              </a:xfrm>
              <a:custGeom>
                <a:avLst/>
                <a:gdLst>
                  <a:gd name="T0" fmla="*/ 0 w 71"/>
                  <a:gd name="T1" fmla="*/ 502433088 h 71"/>
                  <a:gd name="T2" fmla="*/ 1008294207 w 71"/>
                  <a:gd name="T3" fmla="*/ 502433088 h 71"/>
                  <a:gd name="T4" fmla="*/ 28402919 w 71"/>
                  <a:gd name="T5" fmla="*/ 516788969 h 71"/>
                  <a:gd name="T6" fmla="*/ 255622504 w 71"/>
                  <a:gd name="T7" fmla="*/ 875670829 h 71"/>
                  <a:gd name="T8" fmla="*/ 28402919 w 71"/>
                  <a:gd name="T9" fmla="*/ 516788969 h 71"/>
                  <a:gd name="T10" fmla="*/ 411836674 w 71"/>
                  <a:gd name="T11" fmla="*/ 861314948 h 71"/>
                  <a:gd name="T12" fmla="*/ 497045432 w 71"/>
                  <a:gd name="T13" fmla="*/ 990510296 h 71"/>
                  <a:gd name="T14" fmla="*/ 596457533 w 71"/>
                  <a:gd name="T15" fmla="*/ 157907109 h 71"/>
                  <a:gd name="T16" fmla="*/ 497045432 w 71"/>
                  <a:gd name="T17" fmla="*/ 28711761 h 71"/>
                  <a:gd name="T18" fmla="*/ 298228766 w 71"/>
                  <a:gd name="T19" fmla="*/ 890026709 h 71"/>
                  <a:gd name="T20" fmla="*/ 426040018 w 71"/>
                  <a:gd name="T21" fmla="*/ 976158204 h 71"/>
                  <a:gd name="T22" fmla="*/ 695865866 w 71"/>
                  <a:gd name="T23" fmla="*/ 129195348 h 71"/>
                  <a:gd name="T24" fmla="*/ 568054614 w 71"/>
                  <a:gd name="T25" fmla="*/ 43063853 h 71"/>
                  <a:gd name="T26" fmla="*/ 284025423 w 71"/>
                  <a:gd name="T27" fmla="*/ 861314948 h 71"/>
                  <a:gd name="T28" fmla="*/ 326631686 w 71"/>
                  <a:gd name="T29" fmla="*/ 516788969 h 71"/>
                  <a:gd name="T30" fmla="*/ 170417515 w 71"/>
                  <a:gd name="T31" fmla="*/ 488077208 h 71"/>
                  <a:gd name="T32" fmla="*/ 369234180 w 71"/>
                  <a:gd name="T33" fmla="*/ 186618870 h 71"/>
                  <a:gd name="T34" fmla="*/ 170417515 w 71"/>
                  <a:gd name="T35" fmla="*/ 488077208 h 71"/>
                  <a:gd name="T36" fmla="*/ 724268785 w 71"/>
                  <a:gd name="T37" fmla="*/ 861314948 h 71"/>
                  <a:gd name="T38" fmla="*/ 667462946 w 71"/>
                  <a:gd name="T39" fmla="*/ 516788969 h 71"/>
                  <a:gd name="T40" fmla="*/ 724268785 w 71"/>
                  <a:gd name="T41" fmla="*/ 143551228 h 71"/>
                  <a:gd name="T42" fmla="*/ 667462946 w 71"/>
                  <a:gd name="T43" fmla="*/ 488077208 h 71"/>
                  <a:gd name="T44" fmla="*/ 724268785 w 71"/>
                  <a:gd name="T45" fmla="*/ 143551228 h 71"/>
                  <a:gd name="T46" fmla="*/ 397637099 w 71"/>
                  <a:gd name="T47" fmla="*/ 186618870 h 71"/>
                  <a:gd name="T48" fmla="*/ 639060027 w 71"/>
                  <a:gd name="T49" fmla="*/ 488077208 h 71"/>
                  <a:gd name="T50" fmla="*/ 639060027 w 71"/>
                  <a:gd name="T51" fmla="*/ 516788969 h 71"/>
                  <a:gd name="T52" fmla="*/ 397637099 w 71"/>
                  <a:gd name="T53" fmla="*/ 818247306 h 71"/>
                  <a:gd name="T54" fmla="*/ 639060027 w 71"/>
                  <a:gd name="T55" fmla="*/ 516788969 h 71"/>
                  <a:gd name="T56" fmla="*/ 298228766 w 71"/>
                  <a:gd name="T57" fmla="*/ 129195348 h 71"/>
                  <a:gd name="T58" fmla="*/ 383437524 w 71"/>
                  <a:gd name="T59" fmla="*/ 143551228 h 71"/>
                  <a:gd name="T60" fmla="*/ 695865866 w 71"/>
                  <a:gd name="T61" fmla="*/ 890026709 h 71"/>
                  <a:gd name="T62" fmla="*/ 624856684 w 71"/>
                  <a:gd name="T63" fmla="*/ 861314948 h 71"/>
                  <a:gd name="T64" fmla="*/ 667462946 w 71"/>
                  <a:gd name="T65" fmla="*/ 57419734 h 71"/>
                  <a:gd name="T66" fmla="*/ 724268785 w 71"/>
                  <a:gd name="T67" fmla="*/ 114843256 h 71"/>
                  <a:gd name="T68" fmla="*/ 241422928 w 71"/>
                  <a:gd name="T69" fmla="*/ 100487375 h 71"/>
                  <a:gd name="T70" fmla="*/ 269825847 w 71"/>
                  <a:gd name="T71" fmla="*/ 114843256 h 71"/>
                  <a:gd name="T72" fmla="*/ 255622504 w 71"/>
                  <a:gd name="T73" fmla="*/ 129195348 h 71"/>
                  <a:gd name="T74" fmla="*/ 28402919 w 71"/>
                  <a:gd name="T75" fmla="*/ 488077208 h 71"/>
                  <a:gd name="T76" fmla="*/ 269825847 w 71"/>
                  <a:gd name="T77" fmla="*/ 904378801 h 71"/>
                  <a:gd name="T78" fmla="*/ 255622504 w 71"/>
                  <a:gd name="T79" fmla="*/ 918734682 h 71"/>
                  <a:gd name="T80" fmla="*/ 724268785 w 71"/>
                  <a:gd name="T81" fmla="*/ 904378801 h 71"/>
                  <a:gd name="T82" fmla="*/ 667462946 w 71"/>
                  <a:gd name="T83" fmla="*/ 961802323 h 71"/>
                  <a:gd name="T84" fmla="*/ 781074623 w 71"/>
                  <a:gd name="T85" fmla="*/ 890026709 h 71"/>
                  <a:gd name="T86" fmla="*/ 866279612 w 71"/>
                  <a:gd name="T87" fmla="*/ 516788969 h 71"/>
                  <a:gd name="T88" fmla="*/ 781074623 w 71"/>
                  <a:gd name="T89" fmla="*/ 890026709 h 71"/>
                  <a:gd name="T90" fmla="*/ 752671704 w 71"/>
                  <a:gd name="T91" fmla="*/ 129195348 h 71"/>
                  <a:gd name="T92" fmla="*/ 979891288 w 71"/>
                  <a:gd name="T93" fmla="*/ 488077208 h 7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1" h="71">
                    <a:moveTo>
                      <a:pt x="35" y="0"/>
                    </a:moveTo>
                    <a:cubicBezTo>
                      <a:pt x="16" y="0"/>
                      <a:pt x="0" y="16"/>
                      <a:pt x="0" y="35"/>
                    </a:cubicBezTo>
                    <a:cubicBezTo>
                      <a:pt x="0" y="55"/>
                      <a:pt x="16" y="71"/>
                      <a:pt x="35" y="71"/>
                    </a:cubicBezTo>
                    <a:cubicBezTo>
                      <a:pt x="55" y="71"/>
                      <a:pt x="71" y="55"/>
                      <a:pt x="71" y="35"/>
                    </a:cubicBezTo>
                    <a:cubicBezTo>
                      <a:pt x="71" y="16"/>
                      <a:pt x="55" y="0"/>
                      <a:pt x="35" y="0"/>
                    </a:cubicBezTo>
                    <a:close/>
                    <a:moveTo>
                      <a:pt x="2" y="36"/>
                    </a:moveTo>
                    <a:cubicBezTo>
                      <a:pt x="9" y="36"/>
                      <a:pt x="9" y="36"/>
                      <a:pt x="9" y="36"/>
                    </a:cubicBezTo>
                    <a:cubicBezTo>
                      <a:pt x="10" y="46"/>
                      <a:pt x="13" y="55"/>
                      <a:pt x="18" y="61"/>
                    </a:cubicBezTo>
                    <a:cubicBezTo>
                      <a:pt x="17" y="62"/>
                      <a:pt x="16" y="62"/>
                      <a:pt x="15" y="63"/>
                    </a:cubicBezTo>
                    <a:cubicBezTo>
                      <a:pt x="7" y="56"/>
                      <a:pt x="2" y="47"/>
                      <a:pt x="2" y="36"/>
                    </a:cubicBezTo>
                    <a:close/>
                    <a:moveTo>
                      <a:pt x="35" y="69"/>
                    </a:moveTo>
                    <a:cubicBezTo>
                      <a:pt x="33" y="69"/>
                      <a:pt x="31" y="65"/>
                      <a:pt x="29" y="60"/>
                    </a:cubicBezTo>
                    <a:cubicBezTo>
                      <a:pt x="33" y="59"/>
                      <a:pt x="37" y="59"/>
                      <a:pt x="42" y="60"/>
                    </a:cubicBezTo>
                    <a:cubicBezTo>
                      <a:pt x="40" y="65"/>
                      <a:pt x="37" y="69"/>
                      <a:pt x="35" y="69"/>
                    </a:cubicBezTo>
                    <a:close/>
                    <a:moveTo>
                      <a:pt x="35" y="2"/>
                    </a:moveTo>
                    <a:cubicBezTo>
                      <a:pt x="37" y="2"/>
                      <a:pt x="40" y="5"/>
                      <a:pt x="42" y="11"/>
                    </a:cubicBezTo>
                    <a:cubicBezTo>
                      <a:pt x="37" y="12"/>
                      <a:pt x="33" y="12"/>
                      <a:pt x="29" y="11"/>
                    </a:cubicBezTo>
                    <a:cubicBezTo>
                      <a:pt x="31" y="5"/>
                      <a:pt x="33" y="2"/>
                      <a:pt x="35" y="2"/>
                    </a:cubicBezTo>
                    <a:close/>
                    <a:moveTo>
                      <a:pt x="30" y="68"/>
                    </a:moveTo>
                    <a:cubicBezTo>
                      <a:pt x="27" y="67"/>
                      <a:pt x="24" y="65"/>
                      <a:pt x="21" y="62"/>
                    </a:cubicBezTo>
                    <a:cubicBezTo>
                      <a:pt x="23" y="61"/>
                      <a:pt x="25" y="61"/>
                      <a:pt x="27" y="60"/>
                    </a:cubicBezTo>
                    <a:cubicBezTo>
                      <a:pt x="28" y="63"/>
                      <a:pt x="29" y="66"/>
                      <a:pt x="30" y="68"/>
                    </a:cubicBezTo>
                    <a:close/>
                    <a:moveTo>
                      <a:pt x="40" y="3"/>
                    </a:moveTo>
                    <a:cubicBezTo>
                      <a:pt x="43" y="4"/>
                      <a:pt x="47" y="6"/>
                      <a:pt x="49" y="9"/>
                    </a:cubicBezTo>
                    <a:cubicBezTo>
                      <a:pt x="48" y="9"/>
                      <a:pt x="46" y="10"/>
                      <a:pt x="44" y="10"/>
                    </a:cubicBezTo>
                    <a:cubicBezTo>
                      <a:pt x="43" y="7"/>
                      <a:pt x="42" y="5"/>
                      <a:pt x="40" y="3"/>
                    </a:cubicBezTo>
                    <a:close/>
                    <a:moveTo>
                      <a:pt x="26" y="58"/>
                    </a:moveTo>
                    <a:cubicBezTo>
                      <a:pt x="24" y="58"/>
                      <a:pt x="22" y="59"/>
                      <a:pt x="20" y="60"/>
                    </a:cubicBezTo>
                    <a:cubicBezTo>
                      <a:pt x="15" y="54"/>
                      <a:pt x="12" y="45"/>
                      <a:pt x="12" y="36"/>
                    </a:cubicBezTo>
                    <a:cubicBezTo>
                      <a:pt x="23" y="36"/>
                      <a:pt x="23" y="36"/>
                      <a:pt x="23" y="36"/>
                    </a:cubicBezTo>
                    <a:cubicBezTo>
                      <a:pt x="24" y="44"/>
                      <a:pt x="24" y="52"/>
                      <a:pt x="26" y="58"/>
                    </a:cubicBezTo>
                    <a:close/>
                    <a:moveTo>
                      <a:pt x="12" y="34"/>
                    </a:moveTo>
                    <a:cubicBezTo>
                      <a:pt x="12" y="25"/>
                      <a:pt x="15" y="16"/>
                      <a:pt x="20" y="10"/>
                    </a:cubicBezTo>
                    <a:cubicBezTo>
                      <a:pt x="22" y="11"/>
                      <a:pt x="24" y="12"/>
                      <a:pt x="26" y="13"/>
                    </a:cubicBezTo>
                    <a:cubicBezTo>
                      <a:pt x="24" y="19"/>
                      <a:pt x="24" y="26"/>
                      <a:pt x="23" y="34"/>
                    </a:cubicBezTo>
                    <a:lnTo>
                      <a:pt x="12" y="34"/>
                    </a:lnTo>
                    <a:close/>
                    <a:moveTo>
                      <a:pt x="59" y="36"/>
                    </a:moveTo>
                    <a:cubicBezTo>
                      <a:pt x="58" y="45"/>
                      <a:pt x="56" y="54"/>
                      <a:pt x="51" y="60"/>
                    </a:cubicBezTo>
                    <a:cubicBezTo>
                      <a:pt x="49" y="59"/>
                      <a:pt x="47" y="58"/>
                      <a:pt x="44" y="58"/>
                    </a:cubicBezTo>
                    <a:cubicBezTo>
                      <a:pt x="46" y="52"/>
                      <a:pt x="47" y="44"/>
                      <a:pt x="47" y="36"/>
                    </a:cubicBezTo>
                    <a:lnTo>
                      <a:pt x="59" y="36"/>
                    </a:lnTo>
                    <a:close/>
                    <a:moveTo>
                      <a:pt x="51" y="10"/>
                    </a:moveTo>
                    <a:cubicBezTo>
                      <a:pt x="56" y="16"/>
                      <a:pt x="58" y="25"/>
                      <a:pt x="59" y="34"/>
                    </a:cubicBezTo>
                    <a:cubicBezTo>
                      <a:pt x="47" y="34"/>
                      <a:pt x="47" y="34"/>
                      <a:pt x="47" y="34"/>
                    </a:cubicBezTo>
                    <a:cubicBezTo>
                      <a:pt x="47" y="26"/>
                      <a:pt x="46" y="19"/>
                      <a:pt x="44" y="13"/>
                    </a:cubicBezTo>
                    <a:cubicBezTo>
                      <a:pt x="47" y="12"/>
                      <a:pt x="49" y="11"/>
                      <a:pt x="51" y="10"/>
                    </a:cubicBezTo>
                    <a:close/>
                    <a:moveTo>
                      <a:pt x="26" y="34"/>
                    </a:moveTo>
                    <a:cubicBezTo>
                      <a:pt x="26" y="26"/>
                      <a:pt x="27" y="19"/>
                      <a:pt x="28" y="13"/>
                    </a:cubicBezTo>
                    <a:cubicBezTo>
                      <a:pt x="33" y="14"/>
                      <a:pt x="38" y="14"/>
                      <a:pt x="42" y="13"/>
                    </a:cubicBezTo>
                    <a:cubicBezTo>
                      <a:pt x="44" y="19"/>
                      <a:pt x="45" y="26"/>
                      <a:pt x="45" y="34"/>
                    </a:cubicBezTo>
                    <a:lnTo>
                      <a:pt x="26" y="34"/>
                    </a:lnTo>
                    <a:close/>
                    <a:moveTo>
                      <a:pt x="45" y="36"/>
                    </a:moveTo>
                    <a:cubicBezTo>
                      <a:pt x="45" y="44"/>
                      <a:pt x="44" y="51"/>
                      <a:pt x="42" y="57"/>
                    </a:cubicBezTo>
                    <a:cubicBezTo>
                      <a:pt x="38" y="56"/>
                      <a:pt x="33" y="56"/>
                      <a:pt x="28" y="57"/>
                    </a:cubicBezTo>
                    <a:cubicBezTo>
                      <a:pt x="27" y="52"/>
                      <a:pt x="26" y="44"/>
                      <a:pt x="26" y="36"/>
                    </a:cubicBezTo>
                    <a:lnTo>
                      <a:pt x="45" y="36"/>
                    </a:lnTo>
                    <a:close/>
                    <a:moveTo>
                      <a:pt x="27" y="10"/>
                    </a:moveTo>
                    <a:cubicBezTo>
                      <a:pt x="25" y="10"/>
                      <a:pt x="23" y="9"/>
                      <a:pt x="21" y="9"/>
                    </a:cubicBezTo>
                    <a:cubicBezTo>
                      <a:pt x="24" y="6"/>
                      <a:pt x="27" y="4"/>
                      <a:pt x="30" y="3"/>
                    </a:cubicBezTo>
                    <a:cubicBezTo>
                      <a:pt x="29" y="5"/>
                      <a:pt x="28" y="7"/>
                      <a:pt x="27" y="10"/>
                    </a:cubicBezTo>
                    <a:close/>
                    <a:moveTo>
                      <a:pt x="44" y="60"/>
                    </a:moveTo>
                    <a:cubicBezTo>
                      <a:pt x="46" y="61"/>
                      <a:pt x="48" y="61"/>
                      <a:pt x="49" y="62"/>
                    </a:cubicBezTo>
                    <a:cubicBezTo>
                      <a:pt x="47" y="65"/>
                      <a:pt x="43" y="67"/>
                      <a:pt x="40" y="68"/>
                    </a:cubicBezTo>
                    <a:cubicBezTo>
                      <a:pt x="42" y="66"/>
                      <a:pt x="43" y="63"/>
                      <a:pt x="44" y="60"/>
                    </a:cubicBezTo>
                    <a:close/>
                    <a:moveTo>
                      <a:pt x="51" y="8"/>
                    </a:moveTo>
                    <a:cubicBezTo>
                      <a:pt x="50" y="6"/>
                      <a:pt x="49" y="5"/>
                      <a:pt x="47" y="4"/>
                    </a:cubicBezTo>
                    <a:cubicBezTo>
                      <a:pt x="49" y="4"/>
                      <a:pt x="51" y="5"/>
                      <a:pt x="53" y="7"/>
                    </a:cubicBezTo>
                    <a:cubicBezTo>
                      <a:pt x="52" y="7"/>
                      <a:pt x="52" y="7"/>
                      <a:pt x="51" y="8"/>
                    </a:cubicBezTo>
                    <a:close/>
                    <a:moveTo>
                      <a:pt x="19" y="8"/>
                    </a:moveTo>
                    <a:cubicBezTo>
                      <a:pt x="19" y="7"/>
                      <a:pt x="18" y="7"/>
                      <a:pt x="17" y="7"/>
                    </a:cubicBezTo>
                    <a:cubicBezTo>
                      <a:pt x="19" y="5"/>
                      <a:pt x="21" y="5"/>
                      <a:pt x="23" y="4"/>
                    </a:cubicBezTo>
                    <a:cubicBezTo>
                      <a:pt x="22" y="5"/>
                      <a:pt x="20" y="6"/>
                      <a:pt x="19" y="8"/>
                    </a:cubicBezTo>
                    <a:close/>
                    <a:moveTo>
                      <a:pt x="15" y="8"/>
                    </a:moveTo>
                    <a:cubicBezTo>
                      <a:pt x="16" y="8"/>
                      <a:pt x="17" y="9"/>
                      <a:pt x="18" y="9"/>
                    </a:cubicBezTo>
                    <a:cubicBezTo>
                      <a:pt x="13" y="16"/>
                      <a:pt x="10" y="25"/>
                      <a:pt x="9" y="34"/>
                    </a:cubicBezTo>
                    <a:cubicBezTo>
                      <a:pt x="2" y="34"/>
                      <a:pt x="2" y="34"/>
                      <a:pt x="2" y="34"/>
                    </a:cubicBezTo>
                    <a:cubicBezTo>
                      <a:pt x="2" y="24"/>
                      <a:pt x="7" y="14"/>
                      <a:pt x="15" y="8"/>
                    </a:cubicBezTo>
                    <a:close/>
                    <a:moveTo>
                      <a:pt x="19" y="63"/>
                    </a:moveTo>
                    <a:cubicBezTo>
                      <a:pt x="20" y="64"/>
                      <a:pt x="22" y="66"/>
                      <a:pt x="23" y="67"/>
                    </a:cubicBezTo>
                    <a:cubicBezTo>
                      <a:pt x="21" y="66"/>
                      <a:pt x="19" y="65"/>
                      <a:pt x="18" y="64"/>
                    </a:cubicBezTo>
                    <a:cubicBezTo>
                      <a:pt x="18" y="64"/>
                      <a:pt x="19" y="63"/>
                      <a:pt x="19" y="63"/>
                    </a:cubicBezTo>
                    <a:close/>
                    <a:moveTo>
                      <a:pt x="51" y="63"/>
                    </a:moveTo>
                    <a:cubicBezTo>
                      <a:pt x="52" y="63"/>
                      <a:pt x="52" y="64"/>
                      <a:pt x="53" y="64"/>
                    </a:cubicBezTo>
                    <a:cubicBezTo>
                      <a:pt x="51" y="65"/>
                      <a:pt x="49" y="66"/>
                      <a:pt x="47" y="67"/>
                    </a:cubicBezTo>
                    <a:cubicBezTo>
                      <a:pt x="49" y="66"/>
                      <a:pt x="50" y="64"/>
                      <a:pt x="51" y="63"/>
                    </a:cubicBezTo>
                    <a:close/>
                    <a:moveTo>
                      <a:pt x="55" y="62"/>
                    </a:moveTo>
                    <a:cubicBezTo>
                      <a:pt x="54" y="62"/>
                      <a:pt x="54" y="62"/>
                      <a:pt x="53" y="61"/>
                    </a:cubicBezTo>
                    <a:cubicBezTo>
                      <a:pt x="58" y="55"/>
                      <a:pt x="61" y="46"/>
                      <a:pt x="61" y="36"/>
                    </a:cubicBezTo>
                    <a:cubicBezTo>
                      <a:pt x="69" y="36"/>
                      <a:pt x="69" y="36"/>
                      <a:pt x="69" y="36"/>
                    </a:cubicBezTo>
                    <a:cubicBezTo>
                      <a:pt x="69" y="47"/>
                      <a:pt x="63" y="56"/>
                      <a:pt x="55" y="62"/>
                    </a:cubicBezTo>
                    <a:close/>
                    <a:moveTo>
                      <a:pt x="61" y="34"/>
                    </a:moveTo>
                    <a:cubicBezTo>
                      <a:pt x="61" y="25"/>
                      <a:pt x="58" y="16"/>
                      <a:pt x="53" y="9"/>
                    </a:cubicBezTo>
                    <a:cubicBezTo>
                      <a:pt x="54" y="9"/>
                      <a:pt x="54" y="8"/>
                      <a:pt x="55" y="8"/>
                    </a:cubicBezTo>
                    <a:cubicBezTo>
                      <a:pt x="63" y="14"/>
                      <a:pt x="69" y="24"/>
                      <a:pt x="69" y="34"/>
                    </a:cubicBezTo>
                    <a:lnTo>
                      <a:pt x="61" y="3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37" name="组合 36"/>
          <p:cNvGrpSpPr/>
          <p:nvPr/>
        </p:nvGrpSpPr>
        <p:grpSpPr bwMode="auto">
          <a:xfrm>
            <a:off x="3689350" y="3903663"/>
            <a:ext cx="1395413" cy="1319212"/>
            <a:chOff x="1642919" y="3585922"/>
            <a:chExt cx="1395655" cy="1320448"/>
          </a:xfrm>
        </p:grpSpPr>
        <p:sp>
          <p:nvSpPr>
            <p:cNvPr id="20556" name="Rectangle 44"/>
            <p:cNvSpPr>
              <a:spLocks noChangeArrowheads="1"/>
            </p:cNvSpPr>
            <p:nvPr/>
          </p:nvSpPr>
          <p:spPr bwMode="auto">
            <a:xfrm>
              <a:off x="2263371" y="4489843"/>
              <a:ext cx="124380" cy="2314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eaLnBrk="1" hangingPunct="1">
                <a:lnSpc>
                  <a:spcPct val="100000"/>
                </a:lnSpc>
                <a:spcBef>
                  <a:spcPct val="0"/>
                </a:spcBef>
                <a:buFontTx/>
                <a:buNone/>
              </a:pPr>
              <a:endParaRPr lang="zh-CN" altLang="en-US" sz="1600">
                <a:latin typeface="Arial" panose="020B0604020202020204" pitchFamily="34" charset="0"/>
                <a:ea typeface="宋体" panose="02010600030101010101" pitchFamily="2" charset="-122"/>
                <a:cs typeface="Arial" panose="020B0604020202020204" pitchFamily="34" charset="0"/>
              </a:endParaRPr>
            </a:p>
          </p:txBody>
        </p:sp>
        <p:sp>
          <p:nvSpPr>
            <p:cNvPr id="20557" name="Freeform 10"/>
            <p:cNvSpPr/>
            <p:nvPr/>
          </p:nvSpPr>
          <p:spPr bwMode="auto">
            <a:xfrm>
              <a:off x="2366056" y="3585922"/>
              <a:ext cx="672518" cy="983467"/>
            </a:xfrm>
            <a:custGeom>
              <a:avLst/>
              <a:gdLst>
                <a:gd name="T0" fmla="*/ 785111870 w 178"/>
                <a:gd name="T1" fmla="*/ 0 h 260"/>
                <a:gd name="T2" fmla="*/ 0 w 178"/>
                <a:gd name="T3" fmla="*/ 100154766 h 260"/>
                <a:gd name="T4" fmla="*/ 0 w 178"/>
                <a:gd name="T5" fmla="*/ 100154766 h 260"/>
                <a:gd name="T6" fmla="*/ 2055562602 w 178"/>
                <a:gd name="T7" fmla="*/ 2147483646 h 260"/>
                <a:gd name="T8" fmla="*/ 2147483646 w 178"/>
                <a:gd name="T9" fmla="*/ 2147483646 h 260"/>
                <a:gd name="T10" fmla="*/ 785111870 w 178"/>
                <a:gd name="T11" fmla="*/ 0 h 26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8" h="260">
                  <a:moveTo>
                    <a:pt x="55" y="0"/>
                  </a:moveTo>
                  <a:cubicBezTo>
                    <a:pt x="0" y="7"/>
                    <a:pt x="0" y="7"/>
                    <a:pt x="0" y="7"/>
                  </a:cubicBezTo>
                  <a:cubicBezTo>
                    <a:pt x="0" y="7"/>
                    <a:pt x="0" y="7"/>
                    <a:pt x="0" y="7"/>
                  </a:cubicBezTo>
                  <a:cubicBezTo>
                    <a:pt x="13" y="111"/>
                    <a:pt x="67" y="200"/>
                    <a:pt x="144" y="260"/>
                  </a:cubicBezTo>
                  <a:cubicBezTo>
                    <a:pt x="178" y="216"/>
                    <a:pt x="178" y="216"/>
                    <a:pt x="178" y="216"/>
                  </a:cubicBezTo>
                  <a:cubicBezTo>
                    <a:pt x="112" y="165"/>
                    <a:pt x="66" y="89"/>
                    <a:pt x="55"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58" name="Freeform 16"/>
            <p:cNvSpPr/>
            <p:nvPr/>
          </p:nvSpPr>
          <p:spPr bwMode="auto">
            <a:xfrm>
              <a:off x="1642919" y="3717532"/>
              <a:ext cx="1184500" cy="1188838"/>
            </a:xfrm>
            <a:custGeom>
              <a:avLst/>
              <a:gdLst>
                <a:gd name="T0" fmla="*/ 2147483646 w 313"/>
                <a:gd name="T1" fmla="*/ 1275782191 h 314"/>
                <a:gd name="T2" fmla="*/ 1274593903 w 313"/>
                <a:gd name="T3" fmla="*/ 544714970 h 314"/>
                <a:gd name="T4" fmla="*/ 529887778 w 313"/>
                <a:gd name="T5" fmla="*/ 2147483646 h 314"/>
                <a:gd name="T6" fmla="*/ 2147483646 w 313"/>
                <a:gd name="T7" fmla="*/ 2147483646 h 314"/>
                <a:gd name="T8" fmla="*/ 2147483646 w 313"/>
                <a:gd name="T9" fmla="*/ 1275782191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276" y="89"/>
                  </a:moveTo>
                  <a:cubicBezTo>
                    <a:pt x="239" y="23"/>
                    <a:pt x="155" y="0"/>
                    <a:pt x="89" y="38"/>
                  </a:cubicBezTo>
                  <a:cubicBezTo>
                    <a:pt x="23" y="75"/>
                    <a:pt x="0" y="159"/>
                    <a:pt x="37" y="225"/>
                  </a:cubicBezTo>
                  <a:cubicBezTo>
                    <a:pt x="75" y="291"/>
                    <a:pt x="159" y="314"/>
                    <a:pt x="224" y="276"/>
                  </a:cubicBezTo>
                  <a:cubicBezTo>
                    <a:pt x="290" y="239"/>
                    <a:pt x="313" y="155"/>
                    <a:pt x="276" y="8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59" name="Freeform 17"/>
            <p:cNvSpPr/>
            <p:nvPr/>
          </p:nvSpPr>
          <p:spPr bwMode="auto">
            <a:xfrm>
              <a:off x="1692092" y="3815879"/>
              <a:ext cx="1036980" cy="992145"/>
            </a:xfrm>
            <a:custGeom>
              <a:avLst/>
              <a:gdLst>
                <a:gd name="T0" fmla="*/ 2147483646 w 274"/>
                <a:gd name="T1" fmla="*/ 2147483646 h 262"/>
                <a:gd name="T2" fmla="*/ 486987002 w 274"/>
                <a:gd name="T3" fmla="*/ 2147483646 h 262"/>
                <a:gd name="T4" fmla="*/ 1160176252 w 274"/>
                <a:gd name="T5" fmla="*/ 315479389 h 262"/>
                <a:gd name="T6" fmla="*/ 1833369286 w 274"/>
                <a:gd name="T7" fmla="*/ 86040178 h 262"/>
                <a:gd name="T8" fmla="*/ 2147483646 w 274"/>
                <a:gd name="T9" fmla="*/ 989456363 h 262"/>
                <a:gd name="T10" fmla="*/ 2147483646 w 274"/>
                <a:gd name="T11" fmla="*/ 2147483646 h 262"/>
                <a:gd name="T12" fmla="*/ 2147483646 w 274"/>
                <a:gd name="T13" fmla="*/ 2147483646 h 262"/>
                <a:gd name="T14" fmla="*/ 2147483646 w 274"/>
                <a:gd name="T15" fmla="*/ 2147483646 h 262"/>
                <a:gd name="T16" fmla="*/ 2147483646 w 274"/>
                <a:gd name="T17" fmla="*/ 2147483646 h 2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2">
                  <a:moveTo>
                    <a:pt x="159" y="256"/>
                  </a:moveTo>
                  <a:cubicBezTo>
                    <a:pt x="108" y="262"/>
                    <a:pt x="59" y="238"/>
                    <a:pt x="34" y="193"/>
                  </a:cubicBezTo>
                  <a:cubicBezTo>
                    <a:pt x="0" y="133"/>
                    <a:pt x="21" y="56"/>
                    <a:pt x="81" y="22"/>
                  </a:cubicBezTo>
                  <a:cubicBezTo>
                    <a:pt x="96" y="13"/>
                    <a:pt x="111" y="8"/>
                    <a:pt x="128" y="6"/>
                  </a:cubicBezTo>
                  <a:cubicBezTo>
                    <a:pt x="179" y="0"/>
                    <a:pt x="228" y="24"/>
                    <a:pt x="253" y="69"/>
                  </a:cubicBezTo>
                  <a:cubicBezTo>
                    <a:pt x="270" y="98"/>
                    <a:pt x="274" y="132"/>
                    <a:pt x="265" y="164"/>
                  </a:cubicBezTo>
                  <a:cubicBezTo>
                    <a:pt x="256" y="197"/>
                    <a:pt x="235" y="224"/>
                    <a:pt x="206" y="241"/>
                  </a:cubicBezTo>
                  <a:cubicBezTo>
                    <a:pt x="191" y="249"/>
                    <a:pt x="176" y="254"/>
                    <a:pt x="159" y="256"/>
                  </a:cubicBezTo>
                  <a:cubicBezTo>
                    <a:pt x="159" y="256"/>
                    <a:pt x="159" y="256"/>
                    <a:pt x="159" y="2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60" name="Freeform 26"/>
            <p:cNvSpPr/>
            <p:nvPr/>
          </p:nvSpPr>
          <p:spPr bwMode="auto">
            <a:xfrm>
              <a:off x="1642919" y="3717532"/>
              <a:ext cx="1184500" cy="1188838"/>
            </a:xfrm>
            <a:custGeom>
              <a:avLst/>
              <a:gdLst>
                <a:gd name="T0" fmla="*/ 529887778 w 313"/>
                <a:gd name="T1" fmla="*/ 2147483646 h 314"/>
                <a:gd name="T2" fmla="*/ 2147483646 w 313"/>
                <a:gd name="T3" fmla="*/ 2147483646 h 314"/>
                <a:gd name="T4" fmla="*/ 2147483646 w 313"/>
                <a:gd name="T5" fmla="*/ 1275782191 h 314"/>
                <a:gd name="T6" fmla="*/ 1274593903 w 313"/>
                <a:gd name="T7" fmla="*/ 544714970 h 314"/>
                <a:gd name="T8" fmla="*/ 529887778 w 313"/>
                <a:gd name="T9" fmla="*/ 2147483646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3" h="314">
                  <a:moveTo>
                    <a:pt x="37" y="225"/>
                  </a:moveTo>
                  <a:cubicBezTo>
                    <a:pt x="75" y="291"/>
                    <a:pt x="159" y="314"/>
                    <a:pt x="224" y="276"/>
                  </a:cubicBezTo>
                  <a:cubicBezTo>
                    <a:pt x="290" y="239"/>
                    <a:pt x="313" y="155"/>
                    <a:pt x="276" y="89"/>
                  </a:cubicBezTo>
                  <a:cubicBezTo>
                    <a:pt x="239" y="23"/>
                    <a:pt x="155" y="0"/>
                    <a:pt x="89" y="38"/>
                  </a:cubicBezTo>
                  <a:cubicBezTo>
                    <a:pt x="23" y="75"/>
                    <a:pt x="0" y="159"/>
                    <a:pt x="37" y="22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27"/>
            <p:cNvSpPr/>
            <p:nvPr/>
          </p:nvSpPr>
          <p:spPr bwMode="auto">
            <a:xfrm>
              <a:off x="1692141" y="3816325"/>
              <a:ext cx="1086038" cy="991528"/>
            </a:xfrm>
            <a:custGeom>
              <a:avLst/>
              <a:gdLst>
                <a:gd name="T0" fmla="*/ 159 w 287"/>
                <a:gd name="T1" fmla="*/ 256 h 262"/>
                <a:gd name="T2" fmla="*/ 34 w 287"/>
                <a:gd name="T3" fmla="*/ 193 h 262"/>
                <a:gd name="T4" fmla="*/ 81 w 287"/>
                <a:gd name="T5" fmla="*/ 22 h 262"/>
                <a:gd name="T6" fmla="*/ 128 w 287"/>
                <a:gd name="T7" fmla="*/ 6 h 262"/>
                <a:gd name="T8" fmla="*/ 253 w 287"/>
                <a:gd name="T9" fmla="*/ 69 h 262"/>
                <a:gd name="T10" fmla="*/ 206 w 287"/>
                <a:gd name="T11" fmla="*/ 241 h 262"/>
                <a:gd name="T12" fmla="*/ 159 w 287"/>
                <a:gd name="T13" fmla="*/ 256 h 262"/>
                <a:gd name="T14" fmla="*/ 159 w 287"/>
                <a:gd name="T15" fmla="*/ 256 h 2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 h="262">
                  <a:moveTo>
                    <a:pt x="159" y="256"/>
                  </a:moveTo>
                  <a:cubicBezTo>
                    <a:pt x="108" y="262"/>
                    <a:pt x="59" y="238"/>
                    <a:pt x="34" y="193"/>
                  </a:cubicBezTo>
                  <a:cubicBezTo>
                    <a:pt x="0" y="133"/>
                    <a:pt x="21" y="56"/>
                    <a:pt x="81" y="22"/>
                  </a:cubicBezTo>
                  <a:cubicBezTo>
                    <a:pt x="96" y="13"/>
                    <a:pt x="111" y="8"/>
                    <a:pt x="128" y="6"/>
                  </a:cubicBezTo>
                  <a:cubicBezTo>
                    <a:pt x="179" y="0"/>
                    <a:pt x="228" y="24"/>
                    <a:pt x="253" y="69"/>
                  </a:cubicBezTo>
                  <a:cubicBezTo>
                    <a:pt x="287" y="129"/>
                    <a:pt x="266" y="206"/>
                    <a:pt x="206" y="241"/>
                  </a:cubicBezTo>
                  <a:cubicBezTo>
                    <a:pt x="191" y="249"/>
                    <a:pt x="176" y="254"/>
                    <a:pt x="159" y="256"/>
                  </a:cubicBezTo>
                  <a:cubicBezTo>
                    <a:pt x="159" y="256"/>
                    <a:pt x="159" y="256"/>
                    <a:pt x="159" y="25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62" name="Freeform 45"/>
            <p:cNvSpPr>
              <a:spLocks noEditPoints="1"/>
            </p:cNvSpPr>
            <p:nvPr/>
          </p:nvSpPr>
          <p:spPr bwMode="auto">
            <a:xfrm>
              <a:off x="1979901" y="4061746"/>
              <a:ext cx="510536" cy="510536"/>
            </a:xfrm>
            <a:custGeom>
              <a:avLst/>
              <a:gdLst>
                <a:gd name="T0" fmla="*/ 1644686051 w 135"/>
                <a:gd name="T1" fmla="*/ 328936454 h 135"/>
                <a:gd name="T2" fmla="*/ 286032521 w 135"/>
                <a:gd name="T3" fmla="*/ 0 h 135"/>
                <a:gd name="T4" fmla="*/ 271729950 w 135"/>
                <a:gd name="T5" fmla="*/ 629271547 h 135"/>
                <a:gd name="T6" fmla="*/ 0 w 135"/>
                <a:gd name="T7" fmla="*/ 1330052169 h 135"/>
                <a:gd name="T8" fmla="*/ 286032521 w 135"/>
                <a:gd name="T9" fmla="*/ 1587479547 h 135"/>
                <a:gd name="T10" fmla="*/ 1644686051 w 135"/>
                <a:gd name="T11" fmla="*/ 1930718573 h 135"/>
                <a:gd name="T12" fmla="*/ 1658988623 w 135"/>
                <a:gd name="T13" fmla="*/ 1287144454 h 135"/>
                <a:gd name="T14" fmla="*/ 1930718573 w 135"/>
                <a:gd name="T15" fmla="*/ 586367614 h 135"/>
                <a:gd name="T16" fmla="*/ 328936454 w 135"/>
                <a:gd name="T17" fmla="*/ 100110437 h 135"/>
                <a:gd name="T18" fmla="*/ 1601782119 w 135"/>
                <a:gd name="T19" fmla="*/ 171619513 h 135"/>
                <a:gd name="T20" fmla="*/ 328936454 w 135"/>
                <a:gd name="T21" fmla="*/ 100110437 h 135"/>
                <a:gd name="T22" fmla="*/ 1601782119 w 135"/>
                <a:gd name="T23" fmla="*/ 328936454 h 135"/>
                <a:gd name="T24" fmla="*/ 1272845665 w 135"/>
                <a:gd name="T25" fmla="*/ 286032521 h 135"/>
                <a:gd name="T26" fmla="*/ 328936454 w 135"/>
                <a:gd name="T27" fmla="*/ 286032521 h 135"/>
                <a:gd name="T28" fmla="*/ 1058318438 w 135"/>
                <a:gd name="T29" fmla="*/ 343239025 h 135"/>
                <a:gd name="T30" fmla="*/ 386142958 w 135"/>
                <a:gd name="T31" fmla="*/ 429046891 h 135"/>
                <a:gd name="T32" fmla="*/ 915304068 w 135"/>
                <a:gd name="T33" fmla="*/ 500555967 h 135"/>
                <a:gd name="T34" fmla="*/ 386142958 w 135"/>
                <a:gd name="T35" fmla="*/ 586367614 h 135"/>
                <a:gd name="T36" fmla="*/ 943905429 w 135"/>
                <a:gd name="T37" fmla="*/ 657872908 h 135"/>
                <a:gd name="T38" fmla="*/ 386142958 w 135"/>
                <a:gd name="T39" fmla="*/ 743684555 h 135"/>
                <a:gd name="T40" fmla="*/ 1101226152 w 135"/>
                <a:gd name="T41" fmla="*/ 815193631 h 135"/>
                <a:gd name="T42" fmla="*/ 386142958 w 135"/>
                <a:gd name="T43" fmla="*/ 901001496 h 135"/>
                <a:gd name="T44" fmla="*/ 1258543093 w 135"/>
                <a:gd name="T45" fmla="*/ 986813144 h 135"/>
                <a:gd name="T46" fmla="*/ 657872908 w 135"/>
                <a:gd name="T47" fmla="*/ 915304068 h 135"/>
                <a:gd name="T48" fmla="*/ 386142958 w 135"/>
                <a:gd name="T49" fmla="*/ 986813144 h 135"/>
                <a:gd name="T50" fmla="*/ 657872908 w 135"/>
                <a:gd name="T51" fmla="*/ 1058318438 h 135"/>
                <a:gd name="T52" fmla="*/ 328936454 w 135"/>
                <a:gd name="T53" fmla="*/ 1115524942 h 135"/>
                <a:gd name="T54" fmla="*/ 271729950 w 135"/>
                <a:gd name="T55" fmla="*/ 1544575614 h 135"/>
                <a:gd name="T56" fmla="*/ 42903933 w 135"/>
                <a:gd name="T57" fmla="*/ 1044019648 h 135"/>
                <a:gd name="T58" fmla="*/ 271729950 w 135"/>
                <a:gd name="T59" fmla="*/ 1158432656 h 135"/>
                <a:gd name="T60" fmla="*/ 700780622 w 135"/>
                <a:gd name="T61" fmla="*/ 1015414505 h 135"/>
                <a:gd name="T62" fmla="*/ 700780622 w 135"/>
                <a:gd name="T63" fmla="*/ 1687589984 h 135"/>
                <a:gd name="T64" fmla="*/ 271729950 w 135"/>
                <a:gd name="T65" fmla="*/ 1544575614 h 135"/>
                <a:gd name="T66" fmla="*/ 328936454 w 135"/>
                <a:gd name="T67" fmla="*/ 1887814640 h 135"/>
                <a:gd name="T68" fmla="*/ 657872908 w 135"/>
                <a:gd name="T69" fmla="*/ 1587479547 h 135"/>
                <a:gd name="T70" fmla="*/ 901001496 w 135"/>
                <a:gd name="T71" fmla="*/ 1544575614 h 135"/>
                <a:gd name="T72" fmla="*/ 1544575614 w 135"/>
                <a:gd name="T73" fmla="*/ 1458763967 h 135"/>
                <a:gd name="T74" fmla="*/ 1058318438 w 135"/>
                <a:gd name="T75" fmla="*/ 1372956102 h 135"/>
                <a:gd name="T76" fmla="*/ 1544575614 w 135"/>
                <a:gd name="T77" fmla="*/ 1301447026 h 135"/>
                <a:gd name="T78" fmla="*/ 958208001 w 135"/>
                <a:gd name="T79" fmla="*/ 1215639160 h 135"/>
                <a:gd name="T80" fmla="*/ 1544575614 w 135"/>
                <a:gd name="T81" fmla="*/ 1144130085 h 135"/>
                <a:gd name="T82" fmla="*/ 800891059 w 135"/>
                <a:gd name="T83" fmla="*/ 1058318438 h 135"/>
                <a:gd name="T84" fmla="*/ 1544575614 w 135"/>
                <a:gd name="T85" fmla="*/ 986813144 h 135"/>
                <a:gd name="T86" fmla="*/ 1272845665 w 135"/>
                <a:gd name="T87" fmla="*/ 901001496 h 135"/>
                <a:gd name="T88" fmla="*/ 1544575614 w 135"/>
                <a:gd name="T89" fmla="*/ 815193631 h 135"/>
                <a:gd name="T90" fmla="*/ 1272845665 w 135"/>
                <a:gd name="T91" fmla="*/ 800891059 h 135"/>
                <a:gd name="T92" fmla="*/ 1601782119 w 135"/>
                <a:gd name="T93" fmla="*/ 1887814640 h 135"/>
                <a:gd name="T94" fmla="*/ 1787704203 w 135"/>
                <a:gd name="T95" fmla="*/ 786588488 h 135"/>
                <a:gd name="T96" fmla="*/ 1229937950 w 135"/>
                <a:gd name="T97" fmla="*/ 757987127 h 135"/>
                <a:gd name="T98" fmla="*/ 915304068 w 135"/>
                <a:gd name="T99" fmla="*/ 557762471 h 135"/>
                <a:gd name="T100" fmla="*/ 1229937950 w 135"/>
                <a:gd name="T101" fmla="*/ 371840387 h 135"/>
                <a:gd name="T102" fmla="*/ 1887814640 w 135"/>
                <a:gd name="T103" fmla="*/ 586367614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35" h="135">
                  <a:moveTo>
                    <a:pt x="116" y="23"/>
                  </a:moveTo>
                  <a:cubicBezTo>
                    <a:pt x="115" y="23"/>
                    <a:pt x="115" y="23"/>
                    <a:pt x="115" y="23"/>
                  </a:cubicBezTo>
                  <a:cubicBezTo>
                    <a:pt x="115" y="0"/>
                    <a:pt x="115" y="0"/>
                    <a:pt x="115" y="0"/>
                  </a:cubicBezTo>
                  <a:cubicBezTo>
                    <a:pt x="20" y="0"/>
                    <a:pt x="20" y="0"/>
                    <a:pt x="20" y="0"/>
                  </a:cubicBezTo>
                  <a:cubicBezTo>
                    <a:pt x="20" y="44"/>
                    <a:pt x="20" y="44"/>
                    <a:pt x="20" y="44"/>
                  </a:cubicBezTo>
                  <a:cubicBezTo>
                    <a:pt x="19" y="44"/>
                    <a:pt x="19" y="44"/>
                    <a:pt x="19" y="44"/>
                  </a:cubicBezTo>
                  <a:cubicBezTo>
                    <a:pt x="9" y="44"/>
                    <a:pt x="0" y="52"/>
                    <a:pt x="0" y="62"/>
                  </a:cubicBezTo>
                  <a:cubicBezTo>
                    <a:pt x="0" y="93"/>
                    <a:pt x="0" y="93"/>
                    <a:pt x="0" y="93"/>
                  </a:cubicBezTo>
                  <a:cubicBezTo>
                    <a:pt x="0" y="103"/>
                    <a:pt x="9" y="111"/>
                    <a:pt x="19" y="111"/>
                  </a:cubicBezTo>
                  <a:cubicBezTo>
                    <a:pt x="20" y="111"/>
                    <a:pt x="20" y="111"/>
                    <a:pt x="20" y="111"/>
                  </a:cubicBezTo>
                  <a:cubicBezTo>
                    <a:pt x="20" y="135"/>
                    <a:pt x="20" y="135"/>
                    <a:pt x="20" y="135"/>
                  </a:cubicBezTo>
                  <a:cubicBezTo>
                    <a:pt x="115" y="135"/>
                    <a:pt x="115" y="135"/>
                    <a:pt x="115" y="135"/>
                  </a:cubicBezTo>
                  <a:cubicBezTo>
                    <a:pt x="115" y="90"/>
                    <a:pt x="115" y="90"/>
                    <a:pt x="115" y="90"/>
                  </a:cubicBezTo>
                  <a:cubicBezTo>
                    <a:pt x="116" y="90"/>
                    <a:pt x="116" y="90"/>
                    <a:pt x="116" y="90"/>
                  </a:cubicBezTo>
                  <a:cubicBezTo>
                    <a:pt x="126" y="90"/>
                    <a:pt x="135" y="82"/>
                    <a:pt x="135" y="71"/>
                  </a:cubicBezTo>
                  <a:cubicBezTo>
                    <a:pt x="135" y="41"/>
                    <a:pt x="135" y="41"/>
                    <a:pt x="135" y="41"/>
                  </a:cubicBezTo>
                  <a:cubicBezTo>
                    <a:pt x="135" y="31"/>
                    <a:pt x="126" y="23"/>
                    <a:pt x="116" y="23"/>
                  </a:cubicBezTo>
                  <a:close/>
                  <a:moveTo>
                    <a:pt x="23" y="7"/>
                  </a:moveTo>
                  <a:cubicBezTo>
                    <a:pt x="112" y="7"/>
                    <a:pt x="112" y="7"/>
                    <a:pt x="112" y="7"/>
                  </a:cubicBezTo>
                  <a:cubicBezTo>
                    <a:pt x="112" y="12"/>
                    <a:pt x="112" y="12"/>
                    <a:pt x="112" y="12"/>
                  </a:cubicBezTo>
                  <a:cubicBezTo>
                    <a:pt x="23" y="12"/>
                    <a:pt x="23" y="12"/>
                    <a:pt x="23" y="12"/>
                  </a:cubicBezTo>
                  <a:lnTo>
                    <a:pt x="23" y="7"/>
                  </a:lnTo>
                  <a:close/>
                  <a:moveTo>
                    <a:pt x="112" y="20"/>
                  </a:moveTo>
                  <a:cubicBezTo>
                    <a:pt x="112" y="23"/>
                    <a:pt x="112" y="23"/>
                    <a:pt x="112" y="23"/>
                  </a:cubicBezTo>
                  <a:cubicBezTo>
                    <a:pt x="89" y="23"/>
                    <a:pt x="89" y="23"/>
                    <a:pt x="89" y="23"/>
                  </a:cubicBezTo>
                  <a:cubicBezTo>
                    <a:pt x="89" y="20"/>
                    <a:pt x="89" y="20"/>
                    <a:pt x="89" y="20"/>
                  </a:cubicBezTo>
                  <a:lnTo>
                    <a:pt x="112" y="20"/>
                  </a:lnTo>
                  <a:close/>
                  <a:moveTo>
                    <a:pt x="23" y="20"/>
                  </a:moveTo>
                  <a:cubicBezTo>
                    <a:pt x="79" y="20"/>
                    <a:pt x="79" y="20"/>
                    <a:pt x="79" y="20"/>
                  </a:cubicBezTo>
                  <a:cubicBezTo>
                    <a:pt x="74" y="24"/>
                    <a:pt x="74" y="24"/>
                    <a:pt x="74" y="24"/>
                  </a:cubicBezTo>
                  <a:cubicBezTo>
                    <a:pt x="27" y="24"/>
                    <a:pt x="27" y="24"/>
                    <a:pt x="27" y="24"/>
                  </a:cubicBezTo>
                  <a:cubicBezTo>
                    <a:pt x="27" y="30"/>
                    <a:pt x="27" y="30"/>
                    <a:pt x="27" y="30"/>
                  </a:cubicBezTo>
                  <a:cubicBezTo>
                    <a:pt x="69" y="30"/>
                    <a:pt x="69" y="30"/>
                    <a:pt x="69" y="30"/>
                  </a:cubicBezTo>
                  <a:cubicBezTo>
                    <a:pt x="64" y="35"/>
                    <a:pt x="64" y="35"/>
                    <a:pt x="64" y="35"/>
                  </a:cubicBezTo>
                  <a:cubicBezTo>
                    <a:pt x="27" y="35"/>
                    <a:pt x="27" y="35"/>
                    <a:pt x="27" y="35"/>
                  </a:cubicBezTo>
                  <a:cubicBezTo>
                    <a:pt x="27" y="41"/>
                    <a:pt x="27" y="41"/>
                    <a:pt x="27" y="41"/>
                  </a:cubicBezTo>
                  <a:cubicBezTo>
                    <a:pt x="61" y="41"/>
                    <a:pt x="61" y="41"/>
                    <a:pt x="61" y="41"/>
                  </a:cubicBezTo>
                  <a:cubicBezTo>
                    <a:pt x="66" y="46"/>
                    <a:pt x="66" y="46"/>
                    <a:pt x="66" y="46"/>
                  </a:cubicBezTo>
                  <a:cubicBezTo>
                    <a:pt x="27" y="46"/>
                    <a:pt x="27" y="46"/>
                    <a:pt x="27" y="46"/>
                  </a:cubicBezTo>
                  <a:cubicBezTo>
                    <a:pt x="27" y="52"/>
                    <a:pt x="27" y="52"/>
                    <a:pt x="27" y="52"/>
                  </a:cubicBezTo>
                  <a:cubicBezTo>
                    <a:pt x="72" y="52"/>
                    <a:pt x="72" y="52"/>
                    <a:pt x="72" y="52"/>
                  </a:cubicBezTo>
                  <a:cubicBezTo>
                    <a:pt x="77" y="57"/>
                    <a:pt x="77" y="57"/>
                    <a:pt x="77" y="57"/>
                  </a:cubicBezTo>
                  <a:cubicBezTo>
                    <a:pt x="27" y="57"/>
                    <a:pt x="27" y="57"/>
                    <a:pt x="27" y="57"/>
                  </a:cubicBezTo>
                  <a:cubicBezTo>
                    <a:pt x="27" y="63"/>
                    <a:pt x="27" y="63"/>
                    <a:pt x="27" y="63"/>
                  </a:cubicBezTo>
                  <a:cubicBezTo>
                    <a:pt x="82" y="63"/>
                    <a:pt x="82" y="63"/>
                    <a:pt x="82" y="63"/>
                  </a:cubicBezTo>
                  <a:cubicBezTo>
                    <a:pt x="88" y="69"/>
                    <a:pt x="88" y="69"/>
                    <a:pt x="88" y="69"/>
                  </a:cubicBezTo>
                  <a:cubicBezTo>
                    <a:pt x="50" y="69"/>
                    <a:pt x="50" y="69"/>
                    <a:pt x="50" y="69"/>
                  </a:cubicBezTo>
                  <a:cubicBezTo>
                    <a:pt x="46" y="64"/>
                    <a:pt x="46" y="64"/>
                    <a:pt x="46" y="64"/>
                  </a:cubicBezTo>
                  <a:cubicBezTo>
                    <a:pt x="46" y="69"/>
                    <a:pt x="46" y="69"/>
                    <a:pt x="46" y="69"/>
                  </a:cubicBezTo>
                  <a:cubicBezTo>
                    <a:pt x="27" y="69"/>
                    <a:pt x="27" y="69"/>
                    <a:pt x="27" y="69"/>
                  </a:cubicBezTo>
                  <a:cubicBezTo>
                    <a:pt x="27" y="74"/>
                    <a:pt x="27" y="74"/>
                    <a:pt x="27" y="74"/>
                  </a:cubicBezTo>
                  <a:cubicBezTo>
                    <a:pt x="46" y="74"/>
                    <a:pt x="46" y="74"/>
                    <a:pt x="46" y="74"/>
                  </a:cubicBezTo>
                  <a:cubicBezTo>
                    <a:pt x="46" y="78"/>
                    <a:pt x="46" y="78"/>
                    <a:pt x="46" y="78"/>
                  </a:cubicBezTo>
                  <a:cubicBezTo>
                    <a:pt x="23" y="78"/>
                    <a:pt x="23" y="78"/>
                    <a:pt x="23" y="78"/>
                  </a:cubicBezTo>
                  <a:lnTo>
                    <a:pt x="23" y="20"/>
                  </a:lnTo>
                  <a:close/>
                  <a:moveTo>
                    <a:pt x="19" y="108"/>
                  </a:moveTo>
                  <a:cubicBezTo>
                    <a:pt x="10" y="108"/>
                    <a:pt x="3" y="101"/>
                    <a:pt x="3" y="93"/>
                  </a:cubicBezTo>
                  <a:cubicBezTo>
                    <a:pt x="3" y="73"/>
                    <a:pt x="3" y="73"/>
                    <a:pt x="3" y="73"/>
                  </a:cubicBezTo>
                  <a:cubicBezTo>
                    <a:pt x="5" y="75"/>
                    <a:pt x="7" y="77"/>
                    <a:pt x="10" y="79"/>
                  </a:cubicBezTo>
                  <a:cubicBezTo>
                    <a:pt x="13" y="80"/>
                    <a:pt x="16" y="81"/>
                    <a:pt x="19" y="81"/>
                  </a:cubicBezTo>
                  <a:cubicBezTo>
                    <a:pt x="49" y="81"/>
                    <a:pt x="49" y="81"/>
                    <a:pt x="49" y="81"/>
                  </a:cubicBezTo>
                  <a:cubicBezTo>
                    <a:pt x="49" y="71"/>
                    <a:pt x="49" y="71"/>
                    <a:pt x="49" y="71"/>
                  </a:cubicBezTo>
                  <a:cubicBezTo>
                    <a:pt x="71" y="95"/>
                    <a:pt x="71" y="95"/>
                    <a:pt x="71" y="95"/>
                  </a:cubicBezTo>
                  <a:cubicBezTo>
                    <a:pt x="49" y="118"/>
                    <a:pt x="49" y="118"/>
                    <a:pt x="49" y="118"/>
                  </a:cubicBezTo>
                  <a:cubicBezTo>
                    <a:pt x="49" y="108"/>
                    <a:pt x="49" y="108"/>
                    <a:pt x="49" y="108"/>
                  </a:cubicBezTo>
                  <a:lnTo>
                    <a:pt x="19" y="108"/>
                  </a:lnTo>
                  <a:close/>
                  <a:moveTo>
                    <a:pt x="112" y="132"/>
                  </a:moveTo>
                  <a:cubicBezTo>
                    <a:pt x="23" y="132"/>
                    <a:pt x="23" y="132"/>
                    <a:pt x="23" y="132"/>
                  </a:cubicBezTo>
                  <a:cubicBezTo>
                    <a:pt x="23" y="111"/>
                    <a:pt x="23" y="111"/>
                    <a:pt x="23" y="111"/>
                  </a:cubicBezTo>
                  <a:cubicBezTo>
                    <a:pt x="46" y="111"/>
                    <a:pt x="46" y="111"/>
                    <a:pt x="46" y="111"/>
                  </a:cubicBezTo>
                  <a:cubicBezTo>
                    <a:pt x="46" y="125"/>
                    <a:pt x="46" y="125"/>
                    <a:pt x="46" y="125"/>
                  </a:cubicBezTo>
                  <a:cubicBezTo>
                    <a:pt x="63" y="108"/>
                    <a:pt x="63" y="108"/>
                    <a:pt x="63" y="108"/>
                  </a:cubicBezTo>
                  <a:cubicBezTo>
                    <a:pt x="108" y="108"/>
                    <a:pt x="108" y="108"/>
                    <a:pt x="108" y="108"/>
                  </a:cubicBezTo>
                  <a:cubicBezTo>
                    <a:pt x="108" y="102"/>
                    <a:pt x="108" y="102"/>
                    <a:pt x="108" y="102"/>
                  </a:cubicBezTo>
                  <a:cubicBezTo>
                    <a:pt x="68" y="102"/>
                    <a:pt x="68" y="102"/>
                    <a:pt x="68" y="102"/>
                  </a:cubicBezTo>
                  <a:cubicBezTo>
                    <a:pt x="74" y="96"/>
                    <a:pt x="74" y="96"/>
                    <a:pt x="74" y="96"/>
                  </a:cubicBezTo>
                  <a:cubicBezTo>
                    <a:pt x="108" y="96"/>
                    <a:pt x="108" y="96"/>
                    <a:pt x="108" y="96"/>
                  </a:cubicBezTo>
                  <a:cubicBezTo>
                    <a:pt x="108" y="91"/>
                    <a:pt x="108" y="91"/>
                    <a:pt x="108" y="91"/>
                  </a:cubicBezTo>
                  <a:cubicBezTo>
                    <a:pt x="72" y="91"/>
                    <a:pt x="72" y="91"/>
                    <a:pt x="72" y="91"/>
                  </a:cubicBezTo>
                  <a:cubicBezTo>
                    <a:pt x="67" y="85"/>
                    <a:pt x="67" y="85"/>
                    <a:pt x="67" y="85"/>
                  </a:cubicBezTo>
                  <a:cubicBezTo>
                    <a:pt x="108" y="85"/>
                    <a:pt x="108" y="85"/>
                    <a:pt x="108" y="85"/>
                  </a:cubicBezTo>
                  <a:cubicBezTo>
                    <a:pt x="108" y="80"/>
                    <a:pt x="108" y="80"/>
                    <a:pt x="108" y="80"/>
                  </a:cubicBezTo>
                  <a:cubicBezTo>
                    <a:pt x="61" y="80"/>
                    <a:pt x="61" y="80"/>
                    <a:pt x="61" y="80"/>
                  </a:cubicBezTo>
                  <a:cubicBezTo>
                    <a:pt x="56" y="74"/>
                    <a:pt x="56" y="74"/>
                    <a:pt x="56" y="74"/>
                  </a:cubicBezTo>
                  <a:cubicBezTo>
                    <a:pt x="108" y="74"/>
                    <a:pt x="108" y="74"/>
                    <a:pt x="108" y="74"/>
                  </a:cubicBezTo>
                  <a:cubicBezTo>
                    <a:pt x="108" y="69"/>
                    <a:pt x="108" y="69"/>
                    <a:pt x="108" y="69"/>
                  </a:cubicBezTo>
                  <a:cubicBezTo>
                    <a:pt x="89" y="69"/>
                    <a:pt x="89" y="69"/>
                    <a:pt x="89" y="69"/>
                  </a:cubicBezTo>
                  <a:cubicBezTo>
                    <a:pt x="89" y="63"/>
                    <a:pt x="89" y="63"/>
                    <a:pt x="89" y="63"/>
                  </a:cubicBezTo>
                  <a:cubicBezTo>
                    <a:pt x="108" y="63"/>
                    <a:pt x="108" y="63"/>
                    <a:pt x="108" y="63"/>
                  </a:cubicBezTo>
                  <a:cubicBezTo>
                    <a:pt x="108" y="57"/>
                    <a:pt x="108" y="57"/>
                    <a:pt x="108" y="57"/>
                  </a:cubicBezTo>
                  <a:cubicBezTo>
                    <a:pt x="89" y="57"/>
                    <a:pt x="89" y="57"/>
                    <a:pt x="89" y="57"/>
                  </a:cubicBezTo>
                  <a:cubicBezTo>
                    <a:pt x="89" y="56"/>
                    <a:pt x="89" y="56"/>
                    <a:pt x="89" y="56"/>
                  </a:cubicBezTo>
                  <a:cubicBezTo>
                    <a:pt x="112" y="56"/>
                    <a:pt x="112" y="56"/>
                    <a:pt x="112" y="56"/>
                  </a:cubicBezTo>
                  <a:lnTo>
                    <a:pt x="112" y="132"/>
                  </a:lnTo>
                  <a:close/>
                  <a:moveTo>
                    <a:pt x="132" y="61"/>
                  </a:moveTo>
                  <a:cubicBezTo>
                    <a:pt x="130" y="59"/>
                    <a:pt x="128" y="56"/>
                    <a:pt x="125" y="55"/>
                  </a:cubicBezTo>
                  <a:cubicBezTo>
                    <a:pt x="122" y="54"/>
                    <a:pt x="119" y="53"/>
                    <a:pt x="116" y="53"/>
                  </a:cubicBezTo>
                  <a:cubicBezTo>
                    <a:pt x="86" y="53"/>
                    <a:pt x="86" y="53"/>
                    <a:pt x="86" y="53"/>
                  </a:cubicBezTo>
                  <a:cubicBezTo>
                    <a:pt x="86" y="63"/>
                    <a:pt x="86" y="63"/>
                    <a:pt x="86" y="63"/>
                  </a:cubicBezTo>
                  <a:cubicBezTo>
                    <a:pt x="64" y="39"/>
                    <a:pt x="64" y="39"/>
                    <a:pt x="64" y="39"/>
                  </a:cubicBezTo>
                  <a:cubicBezTo>
                    <a:pt x="86" y="16"/>
                    <a:pt x="86" y="16"/>
                    <a:pt x="86" y="16"/>
                  </a:cubicBezTo>
                  <a:cubicBezTo>
                    <a:pt x="86" y="26"/>
                    <a:pt x="86" y="26"/>
                    <a:pt x="86" y="26"/>
                  </a:cubicBezTo>
                  <a:cubicBezTo>
                    <a:pt x="116" y="26"/>
                    <a:pt x="116" y="26"/>
                    <a:pt x="116" y="26"/>
                  </a:cubicBezTo>
                  <a:cubicBezTo>
                    <a:pt x="125" y="26"/>
                    <a:pt x="132" y="33"/>
                    <a:pt x="132" y="41"/>
                  </a:cubicBezTo>
                  <a:lnTo>
                    <a:pt x="132" y="6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5" name="组合 44"/>
          <p:cNvGrpSpPr/>
          <p:nvPr/>
        </p:nvGrpSpPr>
        <p:grpSpPr bwMode="auto">
          <a:xfrm>
            <a:off x="6807200" y="3573463"/>
            <a:ext cx="1335088" cy="1227137"/>
            <a:chOff x="4761088" y="3256171"/>
            <a:chExt cx="1334912" cy="1226442"/>
          </a:xfrm>
        </p:grpSpPr>
        <p:sp>
          <p:nvSpPr>
            <p:cNvPr id="46" name="Freeform 9"/>
            <p:cNvSpPr/>
            <p:nvPr/>
          </p:nvSpPr>
          <p:spPr bwMode="auto">
            <a:xfrm>
              <a:off x="4761088" y="3256171"/>
              <a:ext cx="506346" cy="1059849"/>
            </a:xfrm>
            <a:custGeom>
              <a:avLst/>
              <a:gdLst>
                <a:gd name="T0" fmla="*/ 66 w 134"/>
                <a:gd name="T1" fmla="*/ 7 h 280"/>
                <a:gd name="T2" fmla="*/ 0 w 134"/>
                <a:gd name="T3" fmla="*/ 247 h 280"/>
                <a:gd name="T4" fmla="*/ 44 w 134"/>
                <a:gd name="T5" fmla="*/ 280 h 280"/>
                <a:gd name="T6" fmla="*/ 121 w 134"/>
                <a:gd name="T7" fmla="*/ 0 h 280"/>
                <a:gd name="T8" fmla="*/ 66 w 134"/>
                <a:gd name="T9" fmla="*/ 7 h 280"/>
              </a:gdLst>
              <a:ahLst/>
              <a:cxnLst>
                <a:cxn ang="0">
                  <a:pos x="T0" y="T1"/>
                </a:cxn>
                <a:cxn ang="0">
                  <a:pos x="T2" y="T3"/>
                </a:cxn>
                <a:cxn ang="0">
                  <a:pos x="T4" y="T5"/>
                </a:cxn>
                <a:cxn ang="0">
                  <a:pos x="T6" y="T7"/>
                </a:cxn>
                <a:cxn ang="0">
                  <a:pos x="T8" y="T9"/>
                </a:cxn>
              </a:cxnLst>
              <a:rect l="0" t="0" r="r" b="b"/>
              <a:pathLst>
                <a:path w="134" h="280">
                  <a:moveTo>
                    <a:pt x="66" y="7"/>
                  </a:moveTo>
                  <a:cubicBezTo>
                    <a:pt x="77" y="96"/>
                    <a:pt x="51" y="181"/>
                    <a:pt x="0" y="247"/>
                  </a:cubicBezTo>
                  <a:cubicBezTo>
                    <a:pt x="44" y="280"/>
                    <a:pt x="44" y="280"/>
                    <a:pt x="44" y="280"/>
                  </a:cubicBezTo>
                  <a:cubicBezTo>
                    <a:pt x="104" y="204"/>
                    <a:pt x="134" y="104"/>
                    <a:pt x="121" y="0"/>
                  </a:cubicBezTo>
                  <a:lnTo>
                    <a:pt x="66" y="7"/>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7" name="Freeform 18"/>
            <p:cNvSpPr/>
            <p:nvPr/>
          </p:nvSpPr>
          <p:spPr bwMode="auto">
            <a:xfrm>
              <a:off x="4988071" y="3422764"/>
              <a:ext cx="1058722" cy="961480"/>
            </a:xfrm>
            <a:custGeom>
              <a:avLst/>
              <a:gdLst>
                <a:gd name="T0" fmla="*/ 155 w 280"/>
                <a:gd name="T1" fmla="*/ 252 h 254"/>
                <a:gd name="T2" fmla="*/ 107 w 280"/>
                <a:gd name="T3" fmla="*/ 248 h 254"/>
                <a:gd name="T4" fmla="*/ 19 w 280"/>
                <a:gd name="T5" fmla="*/ 94 h 254"/>
                <a:gd name="T6" fmla="*/ 125 w 280"/>
                <a:gd name="T7" fmla="*/ 2 h 254"/>
                <a:gd name="T8" fmla="*/ 174 w 280"/>
                <a:gd name="T9" fmla="*/ 6 h 254"/>
                <a:gd name="T10" fmla="*/ 262 w 280"/>
                <a:gd name="T11" fmla="*/ 160 h 254"/>
                <a:gd name="T12" fmla="*/ 156 w 280"/>
                <a:gd name="T13" fmla="*/ 252 h 254"/>
                <a:gd name="T14" fmla="*/ 155 w 280"/>
                <a:gd name="T15" fmla="*/ 252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54">
                  <a:moveTo>
                    <a:pt x="155" y="252"/>
                  </a:moveTo>
                  <a:cubicBezTo>
                    <a:pt x="139" y="254"/>
                    <a:pt x="123" y="253"/>
                    <a:pt x="107" y="248"/>
                  </a:cubicBezTo>
                  <a:cubicBezTo>
                    <a:pt x="40" y="230"/>
                    <a:pt x="0" y="161"/>
                    <a:pt x="19" y="94"/>
                  </a:cubicBezTo>
                  <a:cubicBezTo>
                    <a:pt x="32" y="44"/>
                    <a:pt x="74" y="8"/>
                    <a:pt x="125" y="2"/>
                  </a:cubicBezTo>
                  <a:cubicBezTo>
                    <a:pt x="141" y="0"/>
                    <a:pt x="158" y="1"/>
                    <a:pt x="174" y="6"/>
                  </a:cubicBezTo>
                  <a:cubicBezTo>
                    <a:pt x="240" y="24"/>
                    <a:pt x="280" y="94"/>
                    <a:pt x="262" y="160"/>
                  </a:cubicBezTo>
                  <a:cubicBezTo>
                    <a:pt x="248" y="210"/>
                    <a:pt x="206" y="246"/>
                    <a:pt x="156" y="252"/>
                  </a:cubicBezTo>
                  <a:cubicBezTo>
                    <a:pt x="156" y="252"/>
                    <a:pt x="156" y="252"/>
                    <a:pt x="155" y="252"/>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8" name="Freeform 32"/>
            <p:cNvSpPr/>
            <p:nvPr/>
          </p:nvSpPr>
          <p:spPr bwMode="auto">
            <a:xfrm>
              <a:off x="4942039" y="3329155"/>
              <a:ext cx="1153961" cy="1153458"/>
            </a:xfrm>
            <a:custGeom>
              <a:avLst/>
              <a:gdLst>
                <a:gd name="T0" fmla="*/ 20 w 305"/>
                <a:gd name="T1" fmla="*/ 116 h 305"/>
                <a:gd name="T2" fmla="*/ 116 w 305"/>
                <a:gd name="T3" fmla="*/ 284 h 305"/>
                <a:gd name="T4" fmla="*/ 284 w 305"/>
                <a:gd name="T5" fmla="*/ 188 h 305"/>
                <a:gd name="T6" fmla="*/ 189 w 305"/>
                <a:gd name="T7" fmla="*/ 20 h 305"/>
                <a:gd name="T8" fmla="*/ 20 w 305"/>
                <a:gd name="T9" fmla="*/ 116 h 305"/>
              </a:gdLst>
              <a:ahLst/>
              <a:cxnLst>
                <a:cxn ang="0">
                  <a:pos x="T0" y="T1"/>
                </a:cxn>
                <a:cxn ang="0">
                  <a:pos x="T2" y="T3"/>
                </a:cxn>
                <a:cxn ang="0">
                  <a:pos x="T4" y="T5"/>
                </a:cxn>
                <a:cxn ang="0">
                  <a:pos x="T6" y="T7"/>
                </a:cxn>
                <a:cxn ang="0">
                  <a:pos x="T8" y="T9"/>
                </a:cxn>
              </a:cxnLst>
              <a:rect l="0" t="0" r="r" b="b"/>
              <a:pathLst>
                <a:path w="305" h="305">
                  <a:moveTo>
                    <a:pt x="20" y="116"/>
                  </a:moveTo>
                  <a:cubicBezTo>
                    <a:pt x="0" y="189"/>
                    <a:pt x="43" y="264"/>
                    <a:pt x="116" y="284"/>
                  </a:cubicBezTo>
                  <a:cubicBezTo>
                    <a:pt x="189" y="305"/>
                    <a:pt x="264" y="261"/>
                    <a:pt x="284" y="188"/>
                  </a:cubicBezTo>
                  <a:cubicBezTo>
                    <a:pt x="305" y="115"/>
                    <a:pt x="262" y="40"/>
                    <a:pt x="189" y="20"/>
                  </a:cubicBezTo>
                  <a:cubicBezTo>
                    <a:pt x="116" y="0"/>
                    <a:pt x="40" y="43"/>
                    <a:pt x="20" y="116"/>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49" name="Freeform 33"/>
            <p:cNvSpPr/>
            <p:nvPr/>
          </p:nvSpPr>
          <p:spPr bwMode="auto">
            <a:xfrm>
              <a:off x="4988071" y="3422764"/>
              <a:ext cx="1020627" cy="961480"/>
            </a:xfrm>
            <a:custGeom>
              <a:avLst/>
              <a:gdLst>
                <a:gd name="T0" fmla="*/ 156 w 270"/>
                <a:gd name="T1" fmla="*/ 252 h 254"/>
                <a:gd name="T2" fmla="*/ 107 w 270"/>
                <a:gd name="T3" fmla="*/ 248 h 254"/>
                <a:gd name="T4" fmla="*/ 19 w 270"/>
                <a:gd name="T5" fmla="*/ 94 h 254"/>
                <a:gd name="T6" fmla="*/ 125 w 270"/>
                <a:gd name="T7" fmla="*/ 2 h 254"/>
                <a:gd name="T8" fmla="*/ 174 w 270"/>
                <a:gd name="T9" fmla="*/ 6 h 254"/>
                <a:gd name="T10" fmla="*/ 250 w 270"/>
                <a:gd name="T11" fmla="*/ 65 h 254"/>
                <a:gd name="T12" fmla="*/ 262 w 270"/>
                <a:gd name="T13" fmla="*/ 160 h 254"/>
                <a:gd name="T14" fmla="*/ 156 w 270"/>
                <a:gd name="T15" fmla="*/ 252 h 254"/>
                <a:gd name="T16" fmla="*/ 156 w 270"/>
                <a:gd name="T1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54">
                  <a:moveTo>
                    <a:pt x="156" y="252"/>
                  </a:moveTo>
                  <a:cubicBezTo>
                    <a:pt x="139" y="254"/>
                    <a:pt x="123" y="253"/>
                    <a:pt x="107" y="248"/>
                  </a:cubicBezTo>
                  <a:cubicBezTo>
                    <a:pt x="40" y="230"/>
                    <a:pt x="0" y="161"/>
                    <a:pt x="19" y="94"/>
                  </a:cubicBezTo>
                  <a:cubicBezTo>
                    <a:pt x="32" y="44"/>
                    <a:pt x="74" y="8"/>
                    <a:pt x="125" y="2"/>
                  </a:cubicBezTo>
                  <a:cubicBezTo>
                    <a:pt x="141" y="0"/>
                    <a:pt x="158" y="1"/>
                    <a:pt x="174" y="6"/>
                  </a:cubicBezTo>
                  <a:cubicBezTo>
                    <a:pt x="206" y="15"/>
                    <a:pt x="233" y="36"/>
                    <a:pt x="250" y="65"/>
                  </a:cubicBezTo>
                  <a:cubicBezTo>
                    <a:pt x="266" y="94"/>
                    <a:pt x="270" y="128"/>
                    <a:pt x="262" y="160"/>
                  </a:cubicBezTo>
                  <a:cubicBezTo>
                    <a:pt x="248" y="210"/>
                    <a:pt x="206" y="246"/>
                    <a:pt x="156" y="252"/>
                  </a:cubicBezTo>
                  <a:cubicBezTo>
                    <a:pt x="156" y="252"/>
                    <a:pt x="156" y="252"/>
                    <a:pt x="156"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0" name="Freeform 46"/>
            <p:cNvSpPr>
              <a:spLocks noEditPoints="1"/>
            </p:cNvSpPr>
            <p:nvPr/>
          </p:nvSpPr>
          <p:spPr bwMode="auto">
            <a:xfrm>
              <a:off x="5302355" y="3665514"/>
              <a:ext cx="506345" cy="350638"/>
            </a:xfrm>
            <a:custGeom>
              <a:avLst/>
              <a:gdLst>
                <a:gd name="T0" fmla="*/ 129 w 134"/>
                <a:gd name="T1" fmla="*/ 0 h 93"/>
                <a:gd name="T2" fmla="*/ 5 w 134"/>
                <a:gd name="T3" fmla="*/ 0 h 93"/>
                <a:gd name="T4" fmla="*/ 0 w 134"/>
                <a:gd name="T5" fmla="*/ 5 h 93"/>
                <a:gd name="T6" fmla="*/ 0 w 134"/>
                <a:gd name="T7" fmla="*/ 74 h 93"/>
                <a:gd name="T8" fmla="*/ 5 w 134"/>
                <a:gd name="T9" fmla="*/ 79 h 93"/>
                <a:gd name="T10" fmla="*/ 52 w 134"/>
                <a:gd name="T11" fmla="*/ 79 h 93"/>
                <a:gd name="T12" fmla="*/ 52 w 134"/>
                <a:gd name="T13" fmla="*/ 86 h 93"/>
                <a:gd name="T14" fmla="*/ 42 w 134"/>
                <a:gd name="T15" fmla="*/ 86 h 93"/>
                <a:gd name="T16" fmla="*/ 42 w 134"/>
                <a:gd name="T17" fmla="*/ 93 h 93"/>
                <a:gd name="T18" fmla="*/ 92 w 134"/>
                <a:gd name="T19" fmla="*/ 93 h 93"/>
                <a:gd name="T20" fmla="*/ 92 w 134"/>
                <a:gd name="T21" fmla="*/ 86 h 93"/>
                <a:gd name="T22" fmla="*/ 83 w 134"/>
                <a:gd name="T23" fmla="*/ 86 h 93"/>
                <a:gd name="T24" fmla="*/ 83 w 134"/>
                <a:gd name="T25" fmla="*/ 79 h 93"/>
                <a:gd name="T26" fmla="*/ 129 w 134"/>
                <a:gd name="T27" fmla="*/ 79 h 93"/>
                <a:gd name="T28" fmla="*/ 134 w 134"/>
                <a:gd name="T29" fmla="*/ 74 h 93"/>
                <a:gd name="T30" fmla="*/ 134 w 134"/>
                <a:gd name="T31" fmla="*/ 5 h 93"/>
                <a:gd name="T32" fmla="*/ 129 w 134"/>
                <a:gd name="T33" fmla="*/ 0 h 93"/>
                <a:gd name="T34" fmla="*/ 80 w 134"/>
                <a:gd name="T35" fmla="*/ 86 h 93"/>
                <a:gd name="T36" fmla="*/ 55 w 134"/>
                <a:gd name="T37" fmla="*/ 86 h 93"/>
                <a:gd name="T38" fmla="*/ 55 w 134"/>
                <a:gd name="T39" fmla="*/ 79 h 93"/>
                <a:gd name="T40" fmla="*/ 80 w 134"/>
                <a:gd name="T41" fmla="*/ 79 h 93"/>
                <a:gd name="T42" fmla="*/ 80 w 134"/>
                <a:gd name="T43" fmla="*/ 86 h 93"/>
                <a:gd name="T44" fmla="*/ 127 w 134"/>
                <a:gd name="T45" fmla="*/ 8 h 93"/>
                <a:gd name="T46" fmla="*/ 127 w 134"/>
                <a:gd name="T47" fmla="*/ 71 h 93"/>
                <a:gd name="T48" fmla="*/ 8 w 134"/>
                <a:gd name="T49" fmla="*/ 71 h 93"/>
                <a:gd name="T50" fmla="*/ 8 w 134"/>
                <a:gd name="T51" fmla="*/ 8 h 93"/>
                <a:gd name="T52" fmla="*/ 127 w 134"/>
                <a:gd name="T53" fmla="*/ 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 h="93">
                  <a:moveTo>
                    <a:pt x="129" y="0"/>
                  </a:moveTo>
                  <a:cubicBezTo>
                    <a:pt x="5" y="0"/>
                    <a:pt x="5" y="0"/>
                    <a:pt x="5" y="0"/>
                  </a:cubicBezTo>
                  <a:cubicBezTo>
                    <a:pt x="2" y="0"/>
                    <a:pt x="0" y="3"/>
                    <a:pt x="0" y="5"/>
                  </a:cubicBezTo>
                  <a:cubicBezTo>
                    <a:pt x="0" y="74"/>
                    <a:pt x="0" y="74"/>
                    <a:pt x="0" y="74"/>
                  </a:cubicBezTo>
                  <a:cubicBezTo>
                    <a:pt x="0" y="77"/>
                    <a:pt x="2" y="79"/>
                    <a:pt x="5" y="79"/>
                  </a:cubicBezTo>
                  <a:cubicBezTo>
                    <a:pt x="52" y="79"/>
                    <a:pt x="52" y="79"/>
                    <a:pt x="52" y="79"/>
                  </a:cubicBezTo>
                  <a:cubicBezTo>
                    <a:pt x="52" y="86"/>
                    <a:pt x="52" y="86"/>
                    <a:pt x="52" y="86"/>
                  </a:cubicBezTo>
                  <a:cubicBezTo>
                    <a:pt x="42" y="86"/>
                    <a:pt x="42" y="86"/>
                    <a:pt x="42" y="86"/>
                  </a:cubicBezTo>
                  <a:cubicBezTo>
                    <a:pt x="42" y="93"/>
                    <a:pt x="42" y="93"/>
                    <a:pt x="42" y="93"/>
                  </a:cubicBezTo>
                  <a:cubicBezTo>
                    <a:pt x="92" y="93"/>
                    <a:pt x="92" y="93"/>
                    <a:pt x="92" y="93"/>
                  </a:cubicBezTo>
                  <a:cubicBezTo>
                    <a:pt x="92" y="86"/>
                    <a:pt x="92" y="86"/>
                    <a:pt x="92" y="86"/>
                  </a:cubicBezTo>
                  <a:cubicBezTo>
                    <a:pt x="83" y="86"/>
                    <a:pt x="83" y="86"/>
                    <a:pt x="83" y="86"/>
                  </a:cubicBezTo>
                  <a:cubicBezTo>
                    <a:pt x="83" y="79"/>
                    <a:pt x="83" y="79"/>
                    <a:pt x="83" y="79"/>
                  </a:cubicBezTo>
                  <a:cubicBezTo>
                    <a:pt x="129" y="79"/>
                    <a:pt x="129" y="79"/>
                    <a:pt x="129" y="79"/>
                  </a:cubicBezTo>
                  <a:cubicBezTo>
                    <a:pt x="132" y="79"/>
                    <a:pt x="134" y="77"/>
                    <a:pt x="134" y="74"/>
                  </a:cubicBezTo>
                  <a:cubicBezTo>
                    <a:pt x="134" y="5"/>
                    <a:pt x="134" y="5"/>
                    <a:pt x="134" y="5"/>
                  </a:cubicBezTo>
                  <a:cubicBezTo>
                    <a:pt x="134" y="3"/>
                    <a:pt x="132" y="0"/>
                    <a:pt x="129" y="0"/>
                  </a:cubicBezTo>
                  <a:close/>
                  <a:moveTo>
                    <a:pt x="80" y="86"/>
                  </a:moveTo>
                  <a:cubicBezTo>
                    <a:pt x="55" y="86"/>
                    <a:pt x="55" y="86"/>
                    <a:pt x="55" y="86"/>
                  </a:cubicBezTo>
                  <a:cubicBezTo>
                    <a:pt x="55" y="79"/>
                    <a:pt x="55" y="79"/>
                    <a:pt x="55" y="79"/>
                  </a:cubicBezTo>
                  <a:cubicBezTo>
                    <a:pt x="80" y="79"/>
                    <a:pt x="80" y="79"/>
                    <a:pt x="80" y="79"/>
                  </a:cubicBezTo>
                  <a:lnTo>
                    <a:pt x="80" y="86"/>
                  </a:lnTo>
                  <a:close/>
                  <a:moveTo>
                    <a:pt x="127" y="8"/>
                  </a:moveTo>
                  <a:cubicBezTo>
                    <a:pt x="127" y="71"/>
                    <a:pt x="127" y="71"/>
                    <a:pt x="127" y="71"/>
                  </a:cubicBezTo>
                  <a:cubicBezTo>
                    <a:pt x="8" y="71"/>
                    <a:pt x="8" y="71"/>
                    <a:pt x="8" y="71"/>
                  </a:cubicBezTo>
                  <a:cubicBezTo>
                    <a:pt x="8" y="8"/>
                    <a:pt x="8" y="8"/>
                    <a:pt x="8" y="8"/>
                  </a:cubicBezTo>
                  <a:lnTo>
                    <a:pt x="127" y="8"/>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1" name="Freeform 47"/>
            <p:cNvSpPr>
              <a:spLocks noEditPoints="1"/>
            </p:cNvSpPr>
            <p:nvPr/>
          </p:nvSpPr>
          <p:spPr bwMode="auto">
            <a:xfrm>
              <a:off x="5357909" y="3714698"/>
              <a:ext cx="95237" cy="207845"/>
            </a:xfrm>
            <a:custGeom>
              <a:avLst/>
              <a:gdLst>
                <a:gd name="T0" fmla="*/ 25 w 25"/>
                <a:gd name="T1" fmla="*/ 47 h 55"/>
                <a:gd name="T2" fmla="*/ 25 w 25"/>
                <a:gd name="T3" fmla="*/ 36 h 55"/>
                <a:gd name="T4" fmla="*/ 25 w 25"/>
                <a:gd name="T5" fmla="*/ 24 h 55"/>
                <a:gd name="T6" fmla="*/ 25 w 25"/>
                <a:gd name="T7" fmla="*/ 13 h 55"/>
                <a:gd name="T8" fmla="*/ 13 w 25"/>
                <a:gd name="T9" fmla="*/ 0 h 55"/>
                <a:gd name="T10" fmla="*/ 0 w 25"/>
                <a:gd name="T11" fmla="*/ 13 h 55"/>
                <a:gd name="T12" fmla="*/ 0 w 25"/>
                <a:gd name="T13" fmla="*/ 24 h 55"/>
                <a:gd name="T14" fmla="*/ 0 w 25"/>
                <a:gd name="T15" fmla="*/ 36 h 55"/>
                <a:gd name="T16" fmla="*/ 0 w 25"/>
                <a:gd name="T17" fmla="*/ 47 h 55"/>
                <a:gd name="T18" fmla="*/ 22 w 25"/>
                <a:gd name="T19" fmla="*/ 46 h 55"/>
                <a:gd name="T20" fmla="*/ 13 w 25"/>
                <a:gd name="T21" fmla="*/ 52 h 55"/>
                <a:gd name="T22" fmla="*/ 3 w 25"/>
                <a:gd name="T23" fmla="*/ 46 h 55"/>
                <a:gd name="T24" fmla="*/ 4 w 25"/>
                <a:gd name="T25" fmla="*/ 47 h 55"/>
                <a:gd name="T26" fmla="*/ 6 w 25"/>
                <a:gd name="T27" fmla="*/ 48 h 55"/>
                <a:gd name="T28" fmla="*/ 7 w 25"/>
                <a:gd name="T29" fmla="*/ 48 h 55"/>
                <a:gd name="T30" fmla="*/ 9 w 25"/>
                <a:gd name="T31" fmla="*/ 49 h 55"/>
                <a:gd name="T32" fmla="*/ 10 w 25"/>
                <a:gd name="T33" fmla="*/ 49 h 55"/>
                <a:gd name="T34" fmla="*/ 11 w 25"/>
                <a:gd name="T35" fmla="*/ 49 h 55"/>
                <a:gd name="T36" fmla="*/ 14 w 25"/>
                <a:gd name="T37" fmla="*/ 49 h 55"/>
                <a:gd name="T38" fmla="*/ 16 w 25"/>
                <a:gd name="T39" fmla="*/ 49 h 55"/>
                <a:gd name="T40" fmla="*/ 17 w 25"/>
                <a:gd name="T41" fmla="*/ 49 h 55"/>
                <a:gd name="T42" fmla="*/ 19 w 25"/>
                <a:gd name="T43" fmla="*/ 48 h 55"/>
                <a:gd name="T44" fmla="*/ 20 w 25"/>
                <a:gd name="T45" fmla="*/ 48 h 55"/>
                <a:gd name="T46" fmla="*/ 21 w 25"/>
                <a:gd name="T47" fmla="*/ 47 h 55"/>
                <a:gd name="T48" fmla="*/ 22 w 25"/>
                <a:gd name="T49" fmla="*/ 46 h 55"/>
                <a:gd name="T50" fmla="*/ 13 w 25"/>
                <a:gd name="T51" fmla="*/ 10 h 55"/>
                <a:gd name="T52" fmla="*/ 5 w 25"/>
                <a:gd name="T53" fmla="*/ 7 h 55"/>
                <a:gd name="T54" fmla="*/ 21 w 25"/>
                <a:gd name="T55" fmla="*/ 7 h 55"/>
                <a:gd name="T56" fmla="*/ 3 w 25"/>
                <a:gd name="T57" fmla="*/ 12 h 55"/>
                <a:gd name="T58" fmla="*/ 22 w 25"/>
                <a:gd name="T59" fmla="*/ 12 h 55"/>
                <a:gd name="T60" fmla="*/ 21 w 25"/>
                <a:gd name="T61" fmla="*/ 15 h 55"/>
                <a:gd name="T62" fmla="*/ 4 w 25"/>
                <a:gd name="T63" fmla="*/ 15 h 55"/>
                <a:gd name="T64" fmla="*/ 3 w 25"/>
                <a:gd name="T65" fmla="*/ 12 h 55"/>
                <a:gd name="T66" fmla="*/ 13 w 25"/>
                <a:gd name="T67" fmla="*/ 20 h 55"/>
                <a:gd name="T68" fmla="*/ 22 w 25"/>
                <a:gd name="T69" fmla="*/ 19 h 55"/>
                <a:gd name="T70" fmla="*/ 13 w 25"/>
                <a:gd name="T71" fmla="*/ 23 h 55"/>
                <a:gd name="T72" fmla="*/ 3 w 25"/>
                <a:gd name="T73" fmla="*/ 19 h 55"/>
                <a:gd name="T74" fmla="*/ 3 w 25"/>
                <a:gd name="T75" fmla="*/ 23 h 55"/>
                <a:gd name="T76" fmla="*/ 22 w 25"/>
                <a:gd name="T77" fmla="*/ 23 h 55"/>
                <a:gd name="T78" fmla="*/ 21 w 25"/>
                <a:gd name="T79" fmla="*/ 26 h 55"/>
                <a:gd name="T80" fmla="*/ 4 w 25"/>
                <a:gd name="T81" fmla="*/ 26 h 55"/>
                <a:gd name="T82" fmla="*/ 3 w 25"/>
                <a:gd name="T83" fmla="*/ 23 h 55"/>
                <a:gd name="T84" fmla="*/ 13 w 25"/>
                <a:gd name="T85" fmla="*/ 32 h 55"/>
                <a:gd name="T86" fmla="*/ 22 w 25"/>
                <a:gd name="T87" fmla="*/ 30 h 55"/>
                <a:gd name="T88" fmla="*/ 13 w 25"/>
                <a:gd name="T89" fmla="*/ 34 h 55"/>
                <a:gd name="T90" fmla="*/ 3 w 25"/>
                <a:gd name="T91" fmla="*/ 30 h 55"/>
                <a:gd name="T92" fmla="*/ 3 w 25"/>
                <a:gd name="T93" fmla="*/ 35 h 55"/>
                <a:gd name="T94" fmla="*/ 22 w 25"/>
                <a:gd name="T95" fmla="*/ 35 h 55"/>
                <a:gd name="T96" fmla="*/ 21 w 25"/>
                <a:gd name="T97" fmla="*/ 38 h 55"/>
                <a:gd name="T98" fmla="*/ 10 w 25"/>
                <a:gd name="T99" fmla="*/ 40 h 55"/>
                <a:gd name="T100" fmla="*/ 3 w 25"/>
                <a:gd name="T101" fmla="*/ 36 h 55"/>
                <a:gd name="T102" fmla="*/ 3 w 25"/>
                <a:gd name="T103" fmla="*/ 41 h 55"/>
                <a:gd name="T104" fmla="*/ 22 w 25"/>
                <a:gd name="T105" fmla="*/ 41 h 55"/>
                <a:gd name="T106" fmla="*/ 21 w 25"/>
                <a:gd name="T107" fmla="*/ 43 h 55"/>
                <a:gd name="T108" fmla="*/ 4 w 25"/>
                <a:gd name="T109" fmla="*/ 43 h 55"/>
                <a:gd name="T110" fmla="*/ 3 w 25"/>
                <a:gd name="T111"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 h="55">
                  <a:moveTo>
                    <a:pt x="13" y="55"/>
                  </a:moveTo>
                  <a:cubicBezTo>
                    <a:pt x="20" y="55"/>
                    <a:pt x="25" y="52"/>
                    <a:pt x="25" y="47"/>
                  </a:cubicBezTo>
                  <a:cubicBezTo>
                    <a:pt x="25" y="42"/>
                    <a:pt x="25" y="42"/>
                    <a:pt x="25" y="42"/>
                  </a:cubicBezTo>
                  <a:cubicBezTo>
                    <a:pt x="25" y="36"/>
                    <a:pt x="25" y="36"/>
                    <a:pt x="25" y="36"/>
                  </a:cubicBezTo>
                  <a:cubicBezTo>
                    <a:pt x="25" y="30"/>
                    <a:pt x="25" y="30"/>
                    <a:pt x="25" y="30"/>
                  </a:cubicBezTo>
                  <a:cubicBezTo>
                    <a:pt x="25" y="24"/>
                    <a:pt x="25" y="24"/>
                    <a:pt x="25" y="24"/>
                  </a:cubicBezTo>
                  <a:cubicBezTo>
                    <a:pt x="25" y="19"/>
                    <a:pt x="25" y="19"/>
                    <a:pt x="25" y="19"/>
                  </a:cubicBezTo>
                  <a:cubicBezTo>
                    <a:pt x="25" y="13"/>
                    <a:pt x="25" y="13"/>
                    <a:pt x="25" y="13"/>
                  </a:cubicBezTo>
                  <a:cubicBezTo>
                    <a:pt x="25" y="7"/>
                    <a:pt x="25" y="7"/>
                    <a:pt x="25" y="7"/>
                  </a:cubicBezTo>
                  <a:cubicBezTo>
                    <a:pt x="25" y="3"/>
                    <a:pt x="20" y="0"/>
                    <a:pt x="13" y="0"/>
                  </a:cubicBezTo>
                  <a:cubicBezTo>
                    <a:pt x="6" y="0"/>
                    <a:pt x="0" y="3"/>
                    <a:pt x="0" y="7"/>
                  </a:cubicBezTo>
                  <a:cubicBezTo>
                    <a:pt x="0" y="13"/>
                    <a:pt x="0" y="13"/>
                    <a:pt x="0" y="13"/>
                  </a:cubicBezTo>
                  <a:cubicBezTo>
                    <a:pt x="0" y="19"/>
                    <a:pt x="0" y="19"/>
                    <a:pt x="0" y="19"/>
                  </a:cubicBezTo>
                  <a:cubicBezTo>
                    <a:pt x="0" y="24"/>
                    <a:pt x="0" y="24"/>
                    <a:pt x="0" y="24"/>
                  </a:cubicBezTo>
                  <a:cubicBezTo>
                    <a:pt x="0" y="30"/>
                    <a:pt x="0" y="30"/>
                    <a:pt x="0" y="30"/>
                  </a:cubicBezTo>
                  <a:cubicBezTo>
                    <a:pt x="0" y="36"/>
                    <a:pt x="0" y="36"/>
                    <a:pt x="0" y="36"/>
                  </a:cubicBezTo>
                  <a:cubicBezTo>
                    <a:pt x="0" y="42"/>
                    <a:pt x="0" y="42"/>
                    <a:pt x="0" y="42"/>
                  </a:cubicBezTo>
                  <a:cubicBezTo>
                    <a:pt x="0" y="47"/>
                    <a:pt x="0" y="47"/>
                    <a:pt x="0" y="47"/>
                  </a:cubicBezTo>
                  <a:cubicBezTo>
                    <a:pt x="0" y="52"/>
                    <a:pt x="6" y="55"/>
                    <a:pt x="13" y="55"/>
                  </a:cubicBezTo>
                  <a:close/>
                  <a:moveTo>
                    <a:pt x="22" y="46"/>
                  </a:moveTo>
                  <a:cubicBezTo>
                    <a:pt x="22" y="47"/>
                    <a:pt x="22" y="47"/>
                    <a:pt x="22" y="47"/>
                  </a:cubicBezTo>
                  <a:cubicBezTo>
                    <a:pt x="22" y="49"/>
                    <a:pt x="18" y="52"/>
                    <a:pt x="13" y="52"/>
                  </a:cubicBezTo>
                  <a:cubicBezTo>
                    <a:pt x="7" y="52"/>
                    <a:pt x="3" y="49"/>
                    <a:pt x="3" y="47"/>
                  </a:cubicBezTo>
                  <a:cubicBezTo>
                    <a:pt x="3" y="46"/>
                    <a:pt x="3" y="46"/>
                    <a:pt x="3" y="46"/>
                  </a:cubicBezTo>
                  <a:cubicBezTo>
                    <a:pt x="4" y="47"/>
                    <a:pt x="4" y="47"/>
                    <a:pt x="4" y="47"/>
                  </a:cubicBezTo>
                  <a:cubicBezTo>
                    <a:pt x="4" y="47"/>
                    <a:pt x="4" y="47"/>
                    <a:pt x="4" y="47"/>
                  </a:cubicBezTo>
                  <a:cubicBezTo>
                    <a:pt x="5" y="47"/>
                    <a:pt x="5" y="47"/>
                    <a:pt x="6" y="48"/>
                  </a:cubicBezTo>
                  <a:cubicBezTo>
                    <a:pt x="6" y="48"/>
                    <a:pt x="6" y="48"/>
                    <a:pt x="6" y="48"/>
                  </a:cubicBezTo>
                  <a:cubicBezTo>
                    <a:pt x="6" y="48"/>
                    <a:pt x="6" y="48"/>
                    <a:pt x="7" y="48"/>
                  </a:cubicBezTo>
                  <a:cubicBezTo>
                    <a:pt x="7" y="48"/>
                    <a:pt x="7" y="48"/>
                    <a:pt x="7" y="48"/>
                  </a:cubicBezTo>
                  <a:cubicBezTo>
                    <a:pt x="7" y="48"/>
                    <a:pt x="8" y="48"/>
                    <a:pt x="8" y="48"/>
                  </a:cubicBezTo>
                  <a:cubicBezTo>
                    <a:pt x="8" y="48"/>
                    <a:pt x="8" y="48"/>
                    <a:pt x="9" y="49"/>
                  </a:cubicBezTo>
                  <a:cubicBezTo>
                    <a:pt x="9" y="49"/>
                    <a:pt x="9" y="49"/>
                    <a:pt x="9" y="49"/>
                  </a:cubicBezTo>
                  <a:cubicBezTo>
                    <a:pt x="10" y="49"/>
                    <a:pt x="10" y="49"/>
                    <a:pt x="10" y="49"/>
                  </a:cubicBezTo>
                  <a:cubicBezTo>
                    <a:pt x="10" y="49"/>
                    <a:pt x="11" y="49"/>
                    <a:pt x="11" y="49"/>
                  </a:cubicBezTo>
                  <a:cubicBezTo>
                    <a:pt x="11" y="49"/>
                    <a:pt x="11" y="49"/>
                    <a:pt x="11" y="49"/>
                  </a:cubicBezTo>
                  <a:cubicBezTo>
                    <a:pt x="12" y="49"/>
                    <a:pt x="12" y="49"/>
                    <a:pt x="13" y="49"/>
                  </a:cubicBezTo>
                  <a:cubicBezTo>
                    <a:pt x="13" y="49"/>
                    <a:pt x="14" y="49"/>
                    <a:pt x="14" y="49"/>
                  </a:cubicBezTo>
                  <a:cubicBezTo>
                    <a:pt x="15" y="49"/>
                    <a:pt x="15" y="49"/>
                    <a:pt x="15" y="49"/>
                  </a:cubicBezTo>
                  <a:cubicBezTo>
                    <a:pt x="15" y="49"/>
                    <a:pt x="15" y="49"/>
                    <a:pt x="16" y="49"/>
                  </a:cubicBezTo>
                  <a:cubicBezTo>
                    <a:pt x="16" y="49"/>
                    <a:pt x="16" y="49"/>
                    <a:pt x="16" y="49"/>
                  </a:cubicBezTo>
                  <a:cubicBezTo>
                    <a:pt x="17" y="49"/>
                    <a:pt x="17" y="49"/>
                    <a:pt x="17" y="49"/>
                  </a:cubicBezTo>
                  <a:cubicBezTo>
                    <a:pt x="17" y="48"/>
                    <a:pt x="18" y="48"/>
                    <a:pt x="18" y="48"/>
                  </a:cubicBezTo>
                  <a:cubicBezTo>
                    <a:pt x="18" y="48"/>
                    <a:pt x="18" y="48"/>
                    <a:pt x="19" y="48"/>
                  </a:cubicBezTo>
                  <a:cubicBezTo>
                    <a:pt x="19" y="48"/>
                    <a:pt x="19" y="48"/>
                    <a:pt x="19" y="48"/>
                  </a:cubicBezTo>
                  <a:cubicBezTo>
                    <a:pt x="19" y="48"/>
                    <a:pt x="20" y="48"/>
                    <a:pt x="20" y="48"/>
                  </a:cubicBezTo>
                  <a:cubicBezTo>
                    <a:pt x="20" y="48"/>
                    <a:pt x="20" y="48"/>
                    <a:pt x="20" y="48"/>
                  </a:cubicBezTo>
                  <a:cubicBezTo>
                    <a:pt x="21" y="47"/>
                    <a:pt x="21" y="47"/>
                    <a:pt x="21" y="47"/>
                  </a:cubicBezTo>
                  <a:cubicBezTo>
                    <a:pt x="21" y="47"/>
                    <a:pt x="21" y="47"/>
                    <a:pt x="21" y="47"/>
                  </a:cubicBezTo>
                  <a:cubicBezTo>
                    <a:pt x="22" y="47"/>
                    <a:pt x="22" y="47"/>
                    <a:pt x="22" y="46"/>
                  </a:cubicBezTo>
                  <a:close/>
                  <a:moveTo>
                    <a:pt x="20" y="7"/>
                  </a:moveTo>
                  <a:cubicBezTo>
                    <a:pt x="19" y="9"/>
                    <a:pt x="16" y="10"/>
                    <a:pt x="13" y="10"/>
                  </a:cubicBezTo>
                  <a:cubicBezTo>
                    <a:pt x="10" y="10"/>
                    <a:pt x="7" y="9"/>
                    <a:pt x="5" y="7"/>
                  </a:cubicBezTo>
                  <a:cubicBezTo>
                    <a:pt x="5" y="7"/>
                    <a:pt x="5" y="7"/>
                    <a:pt x="5" y="7"/>
                  </a:cubicBezTo>
                  <a:cubicBezTo>
                    <a:pt x="5" y="6"/>
                    <a:pt x="8" y="4"/>
                    <a:pt x="13" y="4"/>
                  </a:cubicBezTo>
                  <a:cubicBezTo>
                    <a:pt x="18" y="4"/>
                    <a:pt x="21" y="6"/>
                    <a:pt x="21" y="7"/>
                  </a:cubicBezTo>
                  <a:cubicBezTo>
                    <a:pt x="21" y="7"/>
                    <a:pt x="21" y="7"/>
                    <a:pt x="20" y="7"/>
                  </a:cubicBezTo>
                  <a:close/>
                  <a:moveTo>
                    <a:pt x="3" y="12"/>
                  </a:moveTo>
                  <a:cubicBezTo>
                    <a:pt x="6" y="13"/>
                    <a:pt x="9" y="14"/>
                    <a:pt x="13" y="14"/>
                  </a:cubicBezTo>
                  <a:cubicBezTo>
                    <a:pt x="17" y="14"/>
                    <a:pt x="20" y="13"/>
                    <a:pt x="22" y="12"/>
                  </a:cubicBezTo>
                  <a:cubicBezTo>
                    <a:pt x="22" y="13"/>
                    <a:pt x="22" y="13"/>
                    <a:pt x="22" y="13"/>
                  </a:cubicBezTo>
                  <a:cubicBezTo>
                    <a:pt x="22" y="14"/>
                    <a:pt x="22" y="14"/>
                    <a:pt x="21" y="15"/>
                  </a:cubicBezTo>
                  <a:cubicBezTo>
                    <a:pt x="20" y="16"/>
                    <a:pt x="16" y="17"/>
                    <a:pt x="13" y="17"/>
                  </a:cubicBezTo>
                  <a:cubicBezTo>
                    <a:pt x="9" y="17"/>
                    <a:pt x="6" y="16"/>
                    <a:pt x="4" y="15"/>
                  </a:cubicBezTo>
                  <a:cubicBezTo>
                    <a:pt x="4" y="14"/>
                    <a:pt x="3" y="14"/>
                    <a:pt x="3" y="13"/>
                  </a:cubicBezTo>
                  <a:lnTo>
                    <a:pt x="3" y="12"/>
                  </a:lnTo>
                  <a:close/>
                  <a:moveTo>
                    <a:pt x="3" y="18"/>
                  </a:moveTo>
                  <a:cubicBezTo>
                    <a:pt x="6" y="19"/>
                    <a:pt x="9" y="20"/>
                    <a:pt x="13" y="20"/>
                  </a:cubicBezTo>
                  <a:cubicBezTo>
                    <a:pt x="17" y="20"/>
                    <a:pt x="20" y="19"/>
                    <a:pt x="22" y="18"/>
                  </a:cubicBezTo>
                  <a:cubicBezTo>
                    <a:pt x="22" y="19"/>
                    <a:pt x="22" y="19"/>
                    <a:pt x="22" y="19"/>
                  </a:cubicBezTo>
                  <a:cubicBezTo>
                    <a:pt x="22" y="19"/>
                    <a:pt x="22" y="20"/>
                    <a:pt x="21" y="20"/>
                  </a:cubicBezTo>
                  <a:cubicBezTo>
                    <a:pt x="20" y="22"/>
                    <a:pt x="16" y="23"/>
                    <a:pt x="13" y="23"/>
                  </a:cubicBezTo>
                  <a:cubicBezTo>
                    <a:pt x="9" y="23"/>
                    <a:pt x="6" y="22"/>
                    <a:pt x="4" y="20"/>
                  </a:cubicBezTo>
                  <a:cubicBezTo>
                    <a:pt x="4" y="20"/>
                    <a:pt x="3" y="19"/>
                    <a:pt x="3" y="19"/>
                  </a:cubicBezTo>
                  <a:lnTo>
                    <a:pt x="3" y="18"/>
                  </a:lnTo>
                  <a:close/>
                  <a:moveTo>
                    <a:pt x="3" y="23"/>
                  </a:moveTo>
                  <a:cubicBezTo>
                    <a:pt x="6" y="25"/>
                    <a:pt x="9" y="26"/>
                    <a:pt x="13" y="26"/>
                  </a:cubicBezTo>
                  <a:cubicBezTo>
                    <a:pt x="17" y="26"/>
                    <a:pt x="20" y="25"/>
                    <a:pt x="22" y="23"/>
                  </a:cubicBezTo>
                  <a:cubicBezTo>
                    <a:pt x="22" y="24"/>
                    <a:pt x="22" y="24"/>
                    <a:pt x="22" y="24"/>
                  </a:cubicBezTo>
                  <a:cubicBezTo>
                    <a:pt x="22" y="25"/>
                    <a:pt x="22" y="26"/>
                    <a:pt x="21" y="26"/>
                  </a:cubicBezTo>
                  <a:cubicBezTo>
                    <a:pt x="20" y="28"/>
                    <a:pt x="16" y="29"/>
                    <a:pt x="13" y="29"/>
                  </a:cubicBezTo>
                  <a:cubicBezTo>
                    <a:pt x="9" y="29"/>
                    <a:pt x="6" y="28"/>
                    <a:pt x="4" y="26"/>
                  </a:cubicBezTo>
                  <a:cubicBezTo>
                    <a:pt x="4" y="26"/>
                    <a:pt x="3" y="25"/>
                    <a:pt x="3" y="24"/>
                  </a:cubicBezTo>
                  <a:lnTo>
                    <a:pt x="3" y="23"/>
                  </a:lnTo>
                  <a:close/>
                  <a:moveTo>
                    <a:pt x="3" y="29"/>
                  </a:moveTo>
                  <a:cubicBezTo>
                    <a:pt x="6" y="31"/>
                    <a:pt x="9" y="32"/>
                    <a:pt x="13" y="32"/>
                  </a:cubicBezTo>
                  <a:cubicBezTo>
                    <a:pt x="17" y="32"/>
                    <a:pt x="20" y="31"/>
                    <a:pt x="22" y="29"/>
                  </a:cubicBezTo>
                  <a:cubicBezTo>
                    <a:pt x="22" y="30"/>
                    <a:pt x="22" y="30"/>
                    <a:pt x="22" y="30"/>
                  </a:cubicBezTo>
                  <a:cubicBezTo>
                    <a:pt x="22" y="31"/>
                    <a:pt x="22" y="32"/>
                    <a:pt x="21" y="32"/>
                  </a:cubicBezTo>
                  <a:cubicBezTo>
                    <a:pt x="20" y="33"/>
                    <a:pt x="16" y="34"/>
                    <a:pt x="13" y="34"/>
                  </a:cubicBezTo>
                  <a:cubicBezTo>
                    <a:pt x="9" y="34"/>
                    <a:pt x="6" y="33"/>
                    <a:pt x="4" y="32"/>
                  </a:cubicBezTo>
                  <a:cubicBezTo>
                    <a:pt x="4" y="32"/>
                    <a:pt x="3" y="31"/>
                    <a:pt x="3" y="30"/>
                  </a:cubicBezTo>
                  <a:lnTo>
                    <a:pt x="3" y="29"/>
                  </a:lnTo>
                  <a:close/>
                  <a:moveTo>
                    <a:pt x="3" y="35"/>
                  </a:moveTo>
                  <a:cubicBezTo>
                    <a:pt x="6" y="37"/>
                    <a:pt x="9" y="37"/>
                    <a:pt x="13" y="37"/>
                  </a:cubicBezTo>
                  <a:cubicBezTo>
                    <a:pt x="17" y="37"/>
                    <a:pt x="20" y="37"/>
                    <a:pt x="22" y="35"/>
                  </a:cubicBezTo>
                  <a:cubicBezTo>
                    <a:pt x="22" y="36"/>
                    <a:pt x="22" y="36"/>
                    <a:pt x="22" y="36"/>
                  </a:cubicBezTo>
                  <a:cubicBezTo>
                    <a:pt x="22" y="37"/>
                    <a:pt x="22" y="37"/>
                    <a:pt x="21" y="38"/>
                  </a:cubicBezTo>
                  <a:cubicBezTo>
                    <a:pt x="20" y="39"/>
                    <a:pt x="16" y="40"/>
                    <a:pt x="13" y="40"/>
                  </a:cubicBezTo>
                  <a:cubicBezTo>
                    <a:pt x="12" y="40"/>
                    <a:pt x="11" y="40"/>
                    <a:pt x="10" y="40"/>
                  </a:cubicBezTo>
                  <a:cubicBezTo>
                    <a:pt x="8" y="40"/>
                    <a:pt x="6" y="39"/>
                    <a:pt x="4" y="38"/>
                  </a:cubicBezTo>
                  <a:cubicBezTo>
                    <a:pt x="4" y="37"/>
                    <a:pt x="3" y="37"/>
                    <a:pt x="3" y="36"/>
                  </a:cubicBezTo>
                  <a:lnTo>
                    <a:pt x="3" y="35"/>
                  </a:lnTo>
                  <a:close/>
                  <a:moveTo>
                    <a:pt x="3" y="41"/>
                  </a:moveTo>
                  <a:cubicBezTo>
                    <a:pt x="6" y="42"/>
                    <a:pt x="9" y="43"/>
                    <a:pt x="13" y="43"/>
                  </a:cubicBezTo>
                  <a:cubicBezTo>
                    <a:pt x="17" y="43"/>
                    <a:pt x="20" y="42"/>
                    <a:pt x="22" y="41"/>
                  </a:cubicBezTo>
                  <a:cubicBezTo>
                    <a:pt x="22" y="42"/>
                    <a:pt x="22" y="42"/>
                    <a:pt x="22" y="42"/>
                  </a:cubicBezTo>
                  <a:cubicBezTo>
                    <a:pt x="22" y="42"/>
                    <a:pt x="22" y="43"/>
                    <a:pt x="21" y="43"/>
                  </a:cubicBezTo>
                  <a:cubicBezTo>
                    <a:pt x="20" y="45"/>
                    <a:pt x="16" y="46"/>
                    <a:pt x="13" y="46"/>
                  </a:cubicBezTo>
                  <a:cubicBezTo>
                    <a:pt x="9" y="46"/>
                    <a:pt x="6" y="45"/>
                    <a:pt x="4" y="43"/>
                  </a:cubicBezTo>
                  <a:cubicBezTo>
                    <a:pt x="4" y="43"/>
                    <a:pt x="3" y="42"/>
                    <a:pt x="3" y="42"/>
                  </a:cubicBezTo>
                  <a:lnTo>
                    <a:pt x="3" y="41"/>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2" name="Freeform 48"/>
            <p:cNvSpPr/>
            <p:nvPr/>
          </p:nvSpPr>
          <p:spPr bwMode="auto">
            <a:xfrm>
              <a:off x="5480131" y="3755950"/>
              <a:ext cx="93650" cy="125342"/>
            </a:xfrm>
            <a:custGeom>
              <a:avLst/>
              <a:gdLst>
                <a:gd name="T0" fmla="*/ 26 w 65"/>
                <a:gd name="T1" fmla="*/ 86 h 86"/>
                <a:gd name="T2" fmla="*/ 65 w 65"/>
                <a:gd name="T3" fmla="*/ 41 h 86"/>
                <a:gd name="T4" fmla="*/ 26 w 65"/>
                <a:gd name="T5" fmla="*/ 0 h 86"/>
                <a:gd name="T6" fmla="*/ 26 w 65"/>
                <a:gd name="T7" fmla="*/ 18 h 86"/>
                <a:gd name="T8" fmla="*/ 0 w 65"/>
                <a:gd name="T9" fmla="*/ 18 h 86"/>
                <a:gd name="T10" fmla="*/ 0 w 65"/>
                <a:gd name="T11" fmla="*/ 65 h 86"/>
                <a:gd name="T12" fmla="*/ 26 w 65"/>
                <a:gd name="T13" fmla="*/ 65 h 86"/>
                <a:gd name="T14" fmla="*/ 26 w 65"/>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86">
                  <a:moveTo>
                    <a:pt x="26" y="86"/>
                  </a:moveTo>
                  <a:lnTo>
                    <a:pt x="65" y="41"/>
                  </a:lnTo>
                  <a:lnTo>
                    <a:pt x="26" y="0"/>
                  </a:lnTo>
                  <a:lnTo>
                    <a:pt x="26" y="18"/>
                  </a:lnTo>
                  <a:lnTo>
                    <a:pt x="0" y="18"/>
                  </a:lnTo>
                  <a:lnTo>
                    <a:pt x="0" y="65"/>
                  </a:lnTo>
                  <a:lnTo>
                    <a:pt x="26" y="65"/>
                  </a:lnTo>
                  <a:lnTo>
                    <a:pt x="26" y="8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3" name="Freeform 49"/>
            <p:cNvSpPr>
              <a:spLocks noEditPoints="1"/>
            </p:cNvSpPr>
            <p:nvPr/>
          </p:nvSpPr>
          <p:spPr bwMode="auto">
            <a:xfrm>
              <a:off x="5302355" y="4028845"/>
              <a:ext cx="506345" cy="147554"/>
            </a:xfrm>
            <a:custGeom>
              <a:avLst/>
              <a:gdLst>
                <a:gd name="T0" fmla="*/ 129 w 134"/>
                <a:gd name="T1" fmla="*/ 0 h 39"/>
                <a:gd name="T2" fmla="*/ 5 w 134"/>
                <a:gd name="T3" fmla="*/ 39 h 39"/>
                <a:gd name="T4" fmla="*/ 8 w 134"/>
                <a:gd name="T5" fmla="*/ 22 h 39"/>
                <a:gd name="T6" fmla="*/ 8 w 134"/>
                <a:gd name="T7" fmla="*/ 7 h 39"/>
                <a:gd name="T8" fmla="*/ 14 w 134"/>
                <a:gd name="T9" fmla="*/ 25 h 39"/>
                <a:gd name="T10" fmla="*/ 14 w 134"/>
                <a:gd name="T11" fmla="*/ 25 h 39"/>
                <a:gd name="T12" fmla="*/ 17 w 134"/>
                <a:gd name="T13" fmla="*/ 16 h 39"/>
                <a:gd name="T14" fmla="*/ 24 w 134"/>
                <a:gd name="T15" fmla="*/ 7 h 39"/>
                <a:gd name="T16" fmla="*/ 24 w 134"/>
                <a:gd name="T17" fmla="*/ 31 h 39"/>
                <a:gd name="T18" fmla="*/ 33 w 134"/>
                <a:gd name="T19" fmla="*/ 16 h 39"/>
                <a:gd name="T20" fmla="*/ 33 w 134"/>
                <a:gd name="T21" fmla="*/ 16 h 39"/>
                <a:gd name="T22" fmla="*/ 33 w 134"/>
                <a:gd name="T23" fmla="*/ 13 h 39"/>
                <a:gd name="T24" fmla="*/ 26 w 134"/>
                <a:gd name="T25" fmla="*/ 31 h 39"/>
                <a:gd name="T26" fmla="*/ 42 w 134"/>
                <a:gd name="T27" fmla="*/ 22 h 39"/>
                <a:gd name="T28" fmla="*/ 36 w 134"/>
                <a:gd name="T29" fmla="*/ 13 h 39"/>
                <a:gd name="T30" fmla="*/ 36 w 134"/>
                <a:gd name="T31" fmla="*/ 13 h 39"/>
                <a:gd name="T32" fmla="*/ 36 w 134"/>
                <a:gd name="T33" fmla="*/ 25 h 39"/>
                <a:gd name="T34" fmla="*/ 45 w 134"/>
                <a:gd name="T35" fmla="*/ 22 h 39"/>
                <a:gd name="T36" fmla="*/ 45 w 134"/>
                <a:gd name="T37" fmla="*/ 7 h 39"/>
                <a:gd name="T38" fmla="*/ 52 w 134"/>
                <a:gd name="T39" fmla="*/ 25 h 39"/>
                <a:gd name="T40" fmla="*/ 52 w 134"/>
                <a:gd name="T41" fmla="*/ 25 h 39"/>
                <a:gd name="T42" fmla="*/ 55 w 134"/>
                <a:gd name="T43" fmla="*/ 16 h 39"/>
                <a:gd name="T44" fmla="*/ 61 w 134"/>
                <a:gd name="T45" fmla="*/ 7 h 39"/>
                <a:gd name="T46" fmla="*/ 61 w 134"/>
                <a:gd name="T47" fmla="*/ 31 h 39"/>
                <a:gd name="T48" fmla="*/ 70 w 134"/>
                <a:gd name="T49" fmla="*/ 16 h 39"/>
                <a:gd name="T50" fmla="*/ 70 w 134"/>
                <a:gd name="T51" fmla="*/ 16 h 39"/>
                <a:gd name="T52" fmla="*/ 70 w 134"/>
                <a:gd name="T53" fmla="*/ 13 h 39"/>
                <a:gd name="T54" fmla="*/ 64 w 134"/>
                <a:gd name="T55" fmla="*/ 31 h 39"/>
                <a:gd name="T56" fmla="*/ 80 w 134"/>
                <a:gd name="T57" fmla="*/ 22 h 39"/>
                <a:gd name="T58" fmla="*/ 73 w 134"/>
                <a:gd name="T59" fmla="*/ 13 h 39"/>
                <a:gd name="T60" fmla="*/ 73 w 134"/>
                <a:gd name="T61" fmla="*/ 13 h 39"/>
                <a:gd name="T62" fmla="*/ 73 w 134"/>
                <a:gd name="T63" fmla="*/ 25 h 39"/>
                <a:gd name="T64" fmla="*/ 83 w 134"/>
                <a:gd name="T65" fmla="*/ 22 h 39"/>
                <a:gd name="T66" fmla="*/ 83 w 134"/>
                <a:gd name="T67" fmla="*/ 7 h 39"/>
                <a:gd name="T68" fmla="*/ 89 w 134"/>
                <a:gd name="T69" fmla="*/ 25 h 39"/>
                <a:gd name="T70" fmla="*/ 89 w 134"/>
                <a:gd name="T71" fmla="*/ 25 h 39"/>
                <a:gd name="T72" fmla="*/ 92 w 134"/>
                <a:gd name="T73" fmla="*/ 16 h 39"/>
                <a:gd name="T74" fmla="*/ 99 w 134"/>
                <a:gd name="T75" fmla="*/ 7 h 39"/>
                <a:gd name="T76" fmla="*/ 99 w 134"/>
                <a:gd name="T77" fmla="*/ 31 h 39"/>
                <a:gd name="T78" fmla="*/ 108 w 134"/>
                <a:gd name="T79" fmla="*/ 16 h 39"/>
                <a:gd name="T80" fmla="*/ 108 w 134"/>
                <a:gd name="T81" fmla="*/ 16 h 39"/>
                <a:gd name="T82" fmla="*/ 108 w 134"/>
                <a:gd name="T83" fmla="*/ 13 h 39"/>
                <a:gd name="T84" fmla="*/ 101 w 134"/>
                <a:gd name="T85" fmla="*/ 31 h 39"/>
                <a:gd name="T86" fmla="*/ 117 w 134"/>
                <a:gd name="T87" fmla="*/ 22 h 39"/>
                <a:gd name="T88" fmla="*/ 111 w 134"/>
                <a:gd name="T89" fmla="*/ 13 h 39"/>
                <a:gd name="T90" fmla="*/ 111 w 134"/>
                <a:gd name="T91" fmla="*/ 13 h 39"/>
                <a:gd name="T92" fmla="*/ 111 w 134"/>
                <a:gd name="T93" fmla="*/ 25 h 39"/>
                <a:gd name="T94" fmla="*/ 120 w 134"/>
                <a:gd name="T95" fmla="*/ 22 h 39"/>
                <a:gd name="T96" fmla="*/ 120 w 134"/>
                <a:gd name="T97" fmla="*/ 7 h 39"/>
                <a:gd name="T98" fmla="*/ 127 w 134"/>
                <a:gd name="T99" fmla="*/ 25 h 39"/>
                <a:gd name="T100" fmla="*/ 127 w 134"/>
                <a:gd name="T101" fmla="*/ 25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4" h="39">
                  <a:moveTo>
                    <a:pt x="129" y="39"/>
                  </a:moveTo>
                  <a:cubicBezTo>
                    <a:pt x="132" y="39"/>
                    <a:pt x="134" y="36"/>
                    <a:pt x="134" y="34"/>
                  </a:cubicBezTo>
                  <a:cubicBezTo>
                    <a:pt x="134" y="5"/>
                    <a:pt x="134" y="5"/>
                    <a:pt x="134" y="5"/>
                  </a:cubicBezTo>
                  <a:cubicBezTo>
                    <a:pt x="134" y="2"/>
                    <a:pt x="132" y="0"/>
                    <a:pt x="129" y="0"/>
                  </a:cubicBezTo>
                  <a:cubicBezTo>
                    <a:pt x="5" y="0"/>
                    <a:pt x="5" y="0"/>
                    <a:pt x="5" y="0"/>
                  </a:cubicBezTo>
                  <a:cubicBezTo>
                    <a:pt x="2" y="0"/>
                    <a:pt x="0" y="2"/>
                    <a:pt x="0" y="5"/>
                  </a:cubicBezTo>
                  <a:cubicBezTo>
                    <a:pt x="0" y="34"/>
                    <a:pt x="0" y="34"/>
                    <a:pt x="0" y="34"/>
                  </a:cubicBezTo>
                  <a:cubicBezTo>
                    <a:pt x="0" y="36"/>
                    <a:pt x="2" y="39"/>
                    <a:pt x="5" y="39"/>
                  </a:cubicBezTo>
                  <a:lnTo>
                    <a:pt x="129" y="39"/>
                  </a:lnTo>
                  <a:close/>
                  <a:moveTo>
                    <a:pt x="14" y="16"/>
                  </a:moveTo>
                  <a:cubicBezTo>
                    <a:pt x="14" y="22"/>
                    <a:pt x="14" y="22"/>
                    <a:pt x="14" y="22"/>
                  </a:cubicBezTo>
                  <a:cubicBezTo>
                    <a:pt x="8" y="22"/>
                    <a:pt x="8" y="22"/>
                    <a:pt x="8" y="22"/>
                  </a:cubicBezTo>
                  <a:cubicBezTo>
                    <a:pt x="8" y="16"/>
                    <a:pt x="8" y="16"/>
                    <a:pt x="8" y="16"/>
                  </a:cubicBezTo>
                  <a:lnTo>
                    <a:pt x="14" y="16"/>
                  </a:lnTo>
                  <a:close/>
                  <a:moveTo>
                    <a:pt x="8" y="13"/>
                  </a:moveTo>
                  <a:cubicBezTo>
                    <a:pt x="8" y="7"/>
                    <a:pt x="8" y="7"/>
                    <a:pt x="8" y="7"/>
                  </a:cubicBezTo>
                  <a:cubicBezTo>
                    <a:pt x="14" y="7"/>
                    <a:pt x="14" y="7"/>
                    <a:pt x="14" y="7"/>
                  </a:cubicBezTo>
                  <a:cubicBezTo>
                    <a:pt x="14" y="13"/>
                    <a:pt x="14" y="13"/>
                    <a:pt x="14" y="13"/>
                  </a:cubicBezTo>
                  <a:lnTo>
                    <a:pt x="8" y="13"/>
                  </a:lnTo>
                  <a:close/>
                  <a:moveTo>
                    <a:pt x="14" y="25"/>
                  </a:moveTo>
                  <a:cubicBezTo>
                    <a:pt x="14" y="31"/>
                    <a:pt x="14" y="31"/>
                    <a:pt x="14" y="31"/>
                  </a:cubicBezTo>
                  <a:cubicBezTo>
                    <a:pt x="8" y="31"/>
                    <a:pt x="8" y="31"/>
                    <a:pt x="8" y="31"/>
                  </a:cubicBezTo>
                  <a:cubicBezTo>
                    <a:pt x="8" y="25"/>
                    <a:pt x="8" y="25"/>
                    <a:pt x="8" y="25"/>
                  </a:cubicBezTo>
                  <a:lnTo>
                    <a:pt x="14" y="25"/>
                  </a:lnTo>
                  <a:close/>
                  <a:moveTo>
                    <a:pt x="24" y="16"/>
                  </a:moveTo>
                  <a:cubicBezTo>
                    <a:pt x="24" y="22"/>
                    <a:pt x="24" y="22"/>
                    <a:pt x="24" y="22"/>
                  </a:cubicBezTo>
                  <a:cubicBezTo>
                    <a:pt x="17" y="22"/>
                    <a:pt x="17" y="22"/>
                    <a:pt x="17" y="22"/>
                  </a:cubicBezTo>
                  <a:cubicBezTo>
                    <a:pt x="17" y="16"/>
                    <a:pt x="17" y="16"/>
                    <a:pt x="17" y="16"/>
                  </a:cubicBezTo>
                  <a:lnTo>
                    <a:pt x="24" y="16"/>
                  </a:lnTo>
                  <a:close/>
                  <a:moveTo>
                    <a:pt x="17" y="13"/>
                  </a:moveTo>
                  <a:cubicBezTo>
                    <a:pt x="17" y="7"/>
                    <a:pt x="17" y="7"/>
                    <a:pt x="17" y="7"/>
                  </a:cubicBezTo>
                  <a:cubicBezTo>
                    <a:pt x="24" y="7"/>
                    <a:pt x="24" y="7"/>
                    <a:pt x="24" y="7"/>
                  </a:cubicBezTo>
                  <a:cubicBezTo>
                    <a:pt x="24" y="13"/>
                    <a:pt x="24" y="13"/>
                    <a:pt x="24" y="13"/>
                  </a:cubicBezTo>
                  <a:lnTo>
                    <a:pt x="17" y="13"/>
                  </a:lnTo>
                  <a:close/>
                  <a:moveTo>
                    <a:pt x="24" y="25"/>
                  </a:moveTo>
                  <a:cubicBezTo>
                    <a:pt x="24" y="31"/>
                    <a:pt x="24" y="31"/>
                    <a:pt x="24" y="31"/>
                  </a:cubicBezTo>
                  <a:cubicBezTo>
                    <a:pt x="17" y="31"/>
                    <a:pt x="17" y="31"/>
                    <a:pt x="17" y="31"/>
                  </a:cubicBezTo>
                  <a:cubicBezTo>
                    <a:pt x="17" y="25"/>
                    <a:pt x="17" y="25"/>
                    <a:pt x="17" y="25"/>
                  </a:cubicBezTo>
                  <a:lnTo>
                    <a:pt x="24" y="25"/>
                  </a:lnTo>
                  <a:close/>
                  <a:moveTo>
                    <a:pt x="33" y="16"/>
                  </a:moveTo>
                  <a:cubicBezTo>
                    <a:pt x="33" y="22"/>
                    <a:pt x="33" y="22"/>
                    <a:pt x="33" y="22"/>
                  </a:cubicBezTo>
                  <a:cubicBezTo>
                    <a:pt x="26" y="22"/>
                    <a:pt x="26" y="22"/>
                    <a:pt x="26" y="22"/>
                  </a:cubicBezTo>
                  <a:cubicBezTo>
                    <a:pt x="26" y="16"/>
                    <a:pt x="26" y="16"/>
                    <a:pt x="26" y="16"/>
                  </a:cubicBezTo>
                  <a:lnTo>
                    <a:pt x="33" y="16"/>
                  </a:lnTo>
                  <a:close/>
                  <a:moveTo>
                    <a:pt x="26" y="13"/>
                  </a:moveTo>
                  <a:cubicBezTo>
                    <a:pt x="26" y="7"/>
                    <a:pt x="26" y="7"/>
                    <a:pt x="26" y="7"/>
                  </a:cubicBezTo>
                  <a:cubicBezTo>
                    <a:pt x="33" y="7"/>
                    <a:pt x="33" y="7"/>
                    <a:pt x="33" y="7"/>
                  </a:cubicBezTo>
                  <a:cubicBezTo>
                    <a:pt x="33" y="13"/>
                    <a:pt x="33" y="13"/>
                    <a:pt x="33" y="13"/>
                  </a:cubicBezTo>
                  <a:lnTo>
                    <a:pt x="26" y="13"/>
                  </a:lnTo>
                  <a:close/>
                  <a:moveTo>
                    <a:pt x="33" y="25"/>
                  </a:moveTo>
                  <a:cubicBezTo>
                    <a:pt x="33" y="31"/>
                    <a:pt x="33" y="31"/>
                    <a:pt x="33" y="31"/>
                  </a:cubicBezTo>
                  <a:cubicBezTo>
                    <a:pt x="26" y="31"/>
                    <a:pt x="26" y="31"/>
                    <a:pt x="26" y="31"/>
                  </a:cubicBezTo>
                  <a:cubicBezTo>
                    <a:pt x="26" y="25"/>
                    <a:pt x="26" y="25"/>
                    <a:pt x="26" y="25"/>
                  </a:cubicBezTo>
                  <a:lnTo>
                    <a:pt x="33" y="25"/>
                  </a:lnTo>
                  <a:close/>
                  <a:moveTo>
                    <a:pt x="42" y="16"/>
                  </a:moveTo>
                  <a:cubicBezTo>
                    <a:pt x="42" y="22"/>
                    <a:pt x="42" y="22"/>
                    <a:pt x="42" y="22"/>
                  </a:cubicBezTo>
                  <a:cubicBezTo>
                    <a:pt x="36" y="22"/>
                    <a:pt x="36" y="22"/>
                    <a:pt x="36" y="22"/>
                  </a:cubicBezTo>
                  <a:cubicBezTo>
                    <a:pt x="36" y="16"/>
                    <a:pt x="36" y="16"/>
                    <a:pt x="36" y="16"/>
                  </a:cubicBezTo>
                  <a:lnTo>
                    <a:pt x="42" y="16"/>
                  </a:lnTo>
                  <a:close/>
                  <a:moveTo>
                    <a:pt x="36" y="13"/>
                  </a:moveTo>
                  <a:cubicBezTo>
                    <a:pt x="36" y="7"/>
                    <a:pt x="36" y="7"/>
                    <a:pt x="36" y="7"/>
                  </a:cubicBezTo>
                  <a:cubicBezTo>
                    <a:pt x="42" y="7"/>
                    <a:pt x="42" y="7"/>
                    <a:pt x="42" y="7"/>
                  </a:cubicBezTo>
                  <a:cubicBezTo>
                    <a:pt x="42" y="13"/>
                    <a:pt x="42" y="13"/>
                    <a:pt x="42" y="13"/>
                  </a:cubicBezTo>
                  <a:lnTo>
                    <a:pt x="36" y="13"/>
                  </a:lnTo>
                  <a:close/>
                  <a:moveTo>
                    <a:pt x="42" y="25"/>
                  </a:moveTo>
                  <a:cubicBezTo>
                    <a:pt x="42" y="31"/>
                    <a:pt x="42" y="31"/>
                    <a:pt x="42" y="31"/>
                  </a:cubicBezTo>
                  <a:cubicBezTo>
                    <a:pt x="36" y="31"/>
                    <a:pt x="36" y="31"/>
                    <a:pt x="36" y="31"/>
                  </a:cubicBezTo>
                  <a:cubicBezTo>
                    <a:pt x="36" y="25"/>
                    <a:pt x="36" y="25"/>
                    <a:pt x="36" y="25"/>
                  </a:cubicBezTo>
                  <a:lnTo>
                    <a:pt x="42" y="25"/>
                  </a:lnTo>
                  <a:close/>
                  <a:moveTo>
                    <a:pt x="52" y="16"/>
                  </a:moveTo>
                  <a:cubicBezTo>
                    <a:pt x="52" y="22"/>
                    <a:pt x="52" y="22"/>
                    <a:pt x="52" y="22"/>
                  </a:cubicBezTo>
                  <a:cubicBezTo>
                    <a:pt x="45" y="22"/>
                    <a:pt x="45" y="22"/>
                    <a:pt x="45" y="22"/>
                  </a:cubicBezTo>
                  <a:cubicBezTo>
                    <a:pt x="45" y="16"/>
                    <a:pt x="45" y="16"/>
                    <a:pt x="45" y="16"/>
                  </a:cubicBezTo>
                  <a:lnTo>
                    <a:pt x="52" y="16"/>
                  </a:lnTo>
                  <a:close/>
                  <a:moveTo>
                    <a:pt x="45" y="13"/>
                  </a:moveTo>
                  <a:cubicBezTo>
                    <a:pt x="45" y="7"/>
                    <a:pt x="45" y="7"/>
                    <a:pt x="45" y="7"/>
                  </a:cubicBezTo>
                  <a:cubicBezTo>
                    <a:pt x="52" y="7"/>
                    <a:pt x="52" y="7"/>
                    <a:pt x="52" y="7"/>
                  </a:cubicBezTo>
                  <a:cubicBezTo>
                    <a:pt x="52" y="13"/>
                    <a:pt x="52" y="13"/>
                    <a:pt x="52" y="13"/>
                  </a:cubicBezTo>
                  <a:lnTo>
                    <a:pt x="45" y="13"/>
                  </a:lnTo>
                  <a:close/>
                  <a:moveTo>
                    <a:pt x="52" y="25"/>
                  </a:moveTo>
                  <a:cubicBezTo>
                    <a:pt x="52" y="31"/>
                    <a:pt x="52" y="31"/>
                    <a:pt x="52" y="31"/>
                  </a:cubicBezTo>
                  <a:cubicBezTo>
                    <a:pt x="45" y="31"/>
                    <a:pt x="45" y="31"/>
                    <a:pt x="45" y="31"/>
                  </a:cubicBezTo>
                  <a:cubicBezTo>
                    <a:pt x="45" y="25"/>
                    <a:pt x="45" y="25"/>
                    <a:pt x="45" y="25"/>
                  </a:cubicBezTo>
                  <a:lnTo>
                    <a:pt x="52" y="25"/>
                  </a:lnTo>
                  <a:close/>
                  <a:moveTo>
                    <a:pt x="61" y="16"/>
                  </a:moveTo>
                  <a:cubicBezTo>
                    <a:pt x="61" y="22"/>
                    <a:pt x="61" y="22"/>
                    <a:pt x="61" y="22"/>
                  </a:cubicBezTo>
                  <a:cubicBezTo>
                    <a:pt x="55" y="22"/>
                    <a:pt x="55" y="22"/>
                    <a:pt x="55" y="22"/>
                  </a:cubicBezTo>
                  <a:cubicBezTo>
                    <a:pt x="55" y="16"/>
                    <a:pt x="55" y="16"/>
                    <a:pt x="55" y="16"/>
                  </a:cubicBezTo>
                  <a:lnTo>
                    <a:pt x="61" y="16"/>
                  </a:lnTo>
                  <a:close/>
                  <a:moveTo>
                    <a:pt x="55" y="13"/>
                  </a:moveTo>
                  <a:cubicBezTo>
                    <a:pt x="55" y="7"/>
                    <a:pt x="55" y="7"/>
                    <a:pt x="55" y="7"/>
                  </a:cubicBezTo>
                  <a:cubicBezTo>
                    <a:pt x="61" y="7"/>
                    <a:pt x="61" y="7"/>
                    <a:pt x="61" y="7"/>
                  </a:cubicBezTo>
                  <a:cubicBezTo>
                    <a:pt x="61" y="13"/>
                    <a:pt x="61" y="13"/>
                    <a:pt x="61" y="13"/>
                  </a:cubicBezTo>
                  <a:lnTo>
                    <a:pt x="55" y="13"/>
                  </a:lnTo>
                  <a:close/>
                  <a:moveTo>
                    <a:pt x="61" y="25"/>
                  </a:moveTo>
                  <a:cubicBezTo>
                    <a:pt x="61" y="31"/>
                    <a:pt x="61" y="31"/>
                    <a:pt x="61" y="31"/>
                  </a:cubicBezTo>
                  <a:cubicBezTo>
                    <a:pt x="55" y="31"/>
                    <a:pt x="55" y="31"/>
                    <a:pt x="55" y="31"/>
                  </a:cubicBezTo>
                  <a:cubicBezTo>
                    <a:pt x="55" y="25"/>
                    <a:pt x="55" y="25"/>
                    <a:pt x="55" y="25"/>
                  </a:cubicBezTo>
                  <a:lnTo>
                    <a:pt x="61" y="25"/>
                  </a:lnTo>
                  <a:close/>
                  <a:moveTo>
                    <a:pt x="70" y="16"/>
                  </a:moveTo>
                  <a:cubicBezTo>
                    <a:pt x="70" y="22"/>
                    <a:pt x="70" y="22"/>
                    <a:pt x="70" y="22"/>
                  </a:cubicBezTo>
                  <a:cubicBezTo>
                    <a:pt x="64" y="22"/>
                    <a:pt x="64" y="22"/>
                    <a:pt x="64" y="22"/>
                  </a:cubicBezTo>
                  <a:cubicBezTo>
                    <a:pt x="64" y="16"/>
                    <a:pt x="64" y="16"/>
                    <a:pt x="64" y="16"/>
                  </a:cubicBezTo>
                  <a:lnTo>
                    <a:pt x="70" y="16"/>
                  </a:lnTo>
                  <a:close/>
                  <a:moveTo>
                    <a:pt x="64" y="13"/>
                  </a:moveTo>
                  <a:cubicBezTo>
                    <a:pt x="64" y="7"/>
                    <a:pt x="64" y="7"/>
                    <a:pt x="64" y="7"/>
                  </a:cubicBezTo>
                  <a:cubicBezTo>
                    <a:pt x="70" y="7"/>
                    <a:pt x="70" y="7"/>
                    <a:pt x="70" y="7"/>
                  </a:cubicBezTo>
                  <a:cubicBezTo>
                    <a:pt x="70" y="13"/>
                    <a:pt x="70" y="13"/>
                    <a:pt x="70" y="13"/>
                  </a:cubicBezTo>
                  <a:lnTo>
                    <a:pt x="64" y="13"/>
                  </a:lnTo>
                  <a:close/>
                  <a:moveTo>
                    <a:pt x="70" y="25"/>
                  </a:moveTo>
                  <a:cubicBezTo>
                    <a:pt x="70" y="31"/>
                    <a:pt x="70" y="31"/>
                    <a:pt x="70" y="31"/>
                  </a:cubicBezTo>
                  <a:cubicBezTo>
                    <a:pt x="64" y="31"/>
                    <a:pt x="64" y="31"/>
                    <a:pt x="64" y="31"/>
                  </a:cubicBezTo>
                  <a:cubicBezTo>
                    <a:pt x="64" y="25"/>
                    <a:pt x="64" y="25"/>
                    <a:pt x="64" y="25"/>
                  </a:cubicBezTo>
                  <a:lnTo>
                    <a:pt x="70" y="25"/>
                  </a:lnTo>
                  <a:close/>
                  <a:moveTo>
                    <a:pt x="80" y="16"/>
                  </a:moveTo>
                  <a:cubicBezTo>
                    <a:pt x="80" y="22"/>
                    <a:pt x="80" y="22"/>
                    <a:pt x="80" y="22"/>
                  </a:cubicBezTo>
                  <a:cubicBezTo>
                    <a:pt x="73" y="22"/>
                    <a:pt x="73" y="22"/>
                    <a:pt x="73" y="22"/>
                  </a:cubicBezTo>
                  <a:cubicBezTo>
                    <a:pt x="73" y="16"/>
                    <a:pt x="73" y="16"/>
                    <a:pt x="73" y="16"/>
                  </a:cubicBezTo>
                  <a:lnTo>
                    <a:pt x="80" y="16"/>
                  </a:lnTo>
                  <a:close/>
                  <a:moveTo>
                    <a:pt x="73" y="13"/>
                  </a:moveTo>
                  <a:cubicBezTo>
                    <a:pt x="73" y="7"/>
                    <a:pt x="73" y="7"/>
                    <a:pt x="73" y="7"/>
                  </a:cubicBezTo>
                  <a:cubicBezTo>
                    <a:pt x="80" y="7"/>
                    <a:pt x="80" y="7"/>
                    <a:pt x="80" y="7"/>
                  </a:cubicBezTo>
                  <a:cubicBezTo>
                    <a:pt x="80" y="13"/>
                    <a:pt x="80" y="13"/>
                    <a:pt x="80" y="13"/>
                  </a:cubicBezTo>
                  <a:lnTo>
                    <a:pt x="73" y="13"/>
                  </a:lnTo>
                  <a:close/>
                  <a:moveTo>
                    <a:pt x="80" y="25"/>
                  </a:moveTo>
                  <a:cubicBezTo>
                    <a:pt x="80" y="31"/>
                    <a:pt x="80" y="31"/>
                    <a:pt x="80" y="31"/>
                  </a:cubicBezTo>
                  <a:cubicBezTo>
                    <a:pt x="73" y="31"/>
                    <a:pt x="73" y="31"/>
                    <a:pt x="73" y="31"/>
                  </a:cubicBezTo>
                  <a:cubicBezTo>
                    <a:pt x="73" y="25"/>
                    <a:pt x="73" y="25"/>
                    <a:pt x="73" y="25"/>
                  </a:cubicBezTo>
                  <a:lnTo>
                    <a:pt x="80" y="25"/>
                  </a:lnTo>
                  <a:close/>
                  <a:moveTo>
                    <a:pt x="89" y="16"/>
                  </a:moveTo>
                  <a:cubicBezTo>
                    <a:pt x="89" y="22"/>
                    <a:pt x="89" y="22"/>
                    <a:pt x="89" y="22"/>
                  </a:cubicBezTo>
                  <a:cubicBezTo>
                    <a:pt x="83" y="22"/>
                    <a:pt x="83" y="22"/>
                    <a:pt x="83" y="22"/>
                  </a:cubicBezTo>
                  <a:cubicBezTo>
                    <a:pt x="83" y="16"/>
                    <a:pt x="83" y="16"/>
                    <a:pt x="83" y="16"/>
                  </a:cubicBezTo>
                  <a:lnTo>
                    <a:pt x="89" y="16"/>
                  </a:lnTo>
                  <a:close/>
                  <a:moveTo>
                    <a:pt x="83" y="13"/>
                  </a:moveTo>
                  <a:cubicBezTo>
                    <a:pt x="83" y="7"/>
                    <a:pt x="83" y="7"/>
                    <a:pt x="83" y="7"/>
                  </a:cubicBezTo>
                  <a:cubicBezTo>
                    <a:pt x="89" y="7"/>
                    <a:pt x="89" y="7"/>
                    <a:pt x="89" y="7"/>
                  </a:cubicBezTo>
                  <a:cubicBezTo>
                    <a:pt x="89" y="13"/>
                    <a:pt x="89" y="13"/>
                    <a:pt x="89" y="13"/>
                  </a:cubicBezTo>
                  <a:lnTo>
                    <a:pt x="83" y="13"/>
                  </a:lnTo>
                  <a:close/>
                  <a:moveTo>
                    <a:pt x="89" y="25"/>
                  </a:moveTo>
                  <a:cubicBezTo>
                    <a:pt x="89" y="31"/>
                    <a:pt x="89" y="31"/>
                    <a:pt x="89" y="31"/>
                  </a:cubicBezTo>
                  <a:cubicBezTo>
                    <a:pt x="83" y="31"/>
                    <a:pt x="83" y="31"/>
                    <a:pt x="83" y="31"/>
                  </a:cubicBezTo>
                  <a:cubicBezTo>
                    <a:pt x="83" y="25"/>
                    <a:pt x="83" y="25"/>
                    <a:pt x="83" y="25"/>
                  </a:cubicBezTo>
                  <a:lnTo>
                    <a:pt x="89" y="25"/>
                  </a:lnTo>
                  <a:close/>
                  <a:moveTo>
                    <a:pt x="99" y="16"/>
                  </a:moveTo>
                  <a:cubicBezTo>
                    <a:pt x="99" y="22"/>
                    <a:pt x="99" y="22"/>
                    <a:pt x="99" y="22"/>
                  </a:cubicBezTo>
                  <a:cubicBezTo>
                    <a:pt x="92" y="22"/>
                    <a:pt x="92" y="22"/>
                    <a:pt x="92" y="22"/>
                  </a:cubicBezTo>
                  <a:cubicBezTo>
                    <a:pt x="92" y="16"/>
                    <a:pt x="92" y="16"/>
                    <a:pt x="92" y="16"/>
                  </a:cubicBezTo>
                  <a:lnTo>
                    <a:pt x="99" y="16"/>
                  </a:lnTo>
                  <a:close/>
                  <a:moveTo>
                    <a:pt x="92" y="13"/>
                  </a:moveTo>
                  <a:cubicBezTo>
                    <a:pt x="92" y="7"/>
                    <a:pt x="92" y="7"/>
                    <a:pt x="92" y="7"/>
                  </a:cubicBezTo>
                  <a:cubicBezTo>
                    <a:pt x="99" y="7"/>
                    <a:pt x="99" y="7"/>
                    <a:pt x="99" y="7"/>
                  </a:cubicBezTo>
                  <a:cubicBezTo>
                    <a:pt x="99" y="13"/>
                    <a:pt x="99" y="13"/>
                    <a:pt x="99" y="13"/>
                  </a:cubicBezTo>
                  <a:lnTo>
                    <a:pt x="92" y="13"/>
                  </a:lnTo>
                  <a:close/>
                  <a:moveTo>
                    <a:pt x="99" y="25"/>
                  </a:moveTo>
                  <a:cubicBezTo>
                    <a:pt x="99" y="31"/>
                    <a:pt x="99" y="31"/>
                    <a:pt x="99" y="31"/>
                  </a:cubicBezTo>
                  <a:cubicBezTo>
                    <a:pt x="92" y="31"/>
                    <a:pt x="92" y="31"/>
                    <a:pt x="92" y="31"/>
                  </a:cubicBezTo>
                  <a:cubicBezTo>
                    <a:pt x="92" y="25"/>
                    <a:pt x="92" y="25"/>
                    <a:pt x="92" y="25"/>
                  </a:cubicBezTo>
                  <a:lnTo>
                    <a:pt x="99" y="25"/>
                  </a:lnTo>
                  <a:close/>
                  <a:moveTo>
                    <a:pt x="108" y="16"/>
                  </a:moveTo>
                  <a:cubicBezTo>
                    <a:pt x="108" y="22"/>
                    <a:pt x="108" y="22"/>
                    <a:pt x="108" y="22"/>
                  </a:cubicBezTo>
                  <a:cubicBezTo>
                    <a:pt x="101" y="22"/>
                    <a:pt x="101" y="22"/>
                    <a:pt x="101" y="22"/>
                  </a:cubicBezTo>
                  <a:cubicBezTo>
                    <a:pt x="101" y="16"/>
                    <a:pt x="101" y="16"/>
                    <a:pt x="101" y="16"/>
                  </a:cubicBezTo>
                  <a:lnTo>
                    <a:pt x="108" y="16"/>
                  </a:lnTo>
                  <a:close/>
                  <a:moveTo>
                    <a:pt x="101" y="13"/>
                  </a:moveTo>
                  <a:cubicBezTo>
                    <a:pt x="101" y="7"/>
                    <a:pt x="101" y="7"/>
                    <a:pt x="101" y="7"/>
                  </a:cubicBezTo>
                  <a:cubicBezTo>
                    <a:pt x="108" y="7"/>
                    <a:pt x="108" y="7"/>
                    <a:pt x="108" y="7"/>
                  </a:cubicBezTo>
                  <a:cubicBezTo>
                    <a:pt x="108" y="13"/>
                    <a:pt x="108" y="13"/>
                    <a:pt x="108" y="13"/>
                  </a:cubicBezTo>
                  <a:lnTo>
                    <a:pt x="101" y="13"/>
                  </a:lnTo>
                  <a:close/>
                  <a:moveTo>
                    <a:pt x="108" y="25"/>
                  </a:moveTo>
                  <a:cubicBezTo>
                    <a:pt x="108" y="31"/>
                    <a:pt x="108" y="31"/>
                    <a:pt x="108" y="31"/>
                  </a:cubicBezTo>
                  <a:cubicBezTo>
                    <a:pt x="101" y="31"/>
                    <a:pt x="101" y="31"/>
                    <a:pt x="101" y="31"/>
                  </a:cubicBezTo>
                  <a:cubicBezTo>
                    <a:pt x="101" y="25"/>
                    <a:pt x="101" y="25"/>
                    <a:pt x="101" y="25"/>
                  </a:cubicBezTo>
                  <a:lnTo>
                    <a:pt x="108" y="25"/>
                  </a:lnTo>
                  <a:close/>
                  <a:moveTo>
                    <a:pt x="117" y="16"/>
                  </a:moveTo>
                  <a:cubicBezTo>
                    <a:pt x="117" y="22"/>
                    <a:pt x="117" y="22"/>
                    <a:pt x="117" y="22"/>
                  </a:cubicBezTo>
                  <a:cubicBezTo>
                    <a:pt x="111" y="22"/>
                    <a:pt x="111" y="22"/>
                    <a:pt x="111" y="22"/>
                  </a:cubicBezTo>
                  <a:cubicBezTo>
                    <a:pt x="111" y="16"/>
                    <a:pt x="111" y="16"/>
                    <a:pt x="111" y="16"/>
                  </a:cubicBezTo>
                  <a:lnTo>
                    <a:pt x="117" y="16"/>
                  </a:lnTo>
                  <a:close/>
                  <a:moveTo>
                    <a:pt x="111" y="13"/>
                  </a:moveTo>
                  <a:cubicBezTo>
                    <a:pt x="111" y="7"/>
                    <a:pt x="111" y="7"/>
                    <a:pt x="111" y="7"/>
                  </a:cubicBezTo>
                  <a:cubicBezTo>
                    <a:pt x="117" y="7"/>
                    <a:pt x="117" y="7"/>
                    <a:pt x="117" y="7"/>
                  </a:cubicBezTo>
                  <a:cubicBezTo>
                    <a:pt x="117" y="13"/>
                    <a:pt x="117" y="13"/>
                    <a:pt x="117" y="13"/>
                  </a:cubicBezTo>
                  <a:lnTo>
                    <a:pt x="111" y="13"/>
                  </a:lnTo>
                  <a:close/>
                  <a:moveTo>
                    <a:pt x="117" y="25"/>
                  </a:moveTo>
                  <a:cubicBezTo>
                    <a:pt x="117" y="31"/>
                    <a:pt x="117" y="31"/>
                    <a:pt x="117" y="31"/>
                  </a:cubicBezTo>
                  <a:cubicBezTo>
                    <a:pt x="111" y="31"/>
                    <a:pt x="111" y="31"/>
                    <a:pt x="111" y="31"/>
                  </a:cubicBezTo>
                  <a:cubicBezTo>
                    <a:pt x="111" y="25"/>
                    <a:pt x="111" y="25"/>
                    <a:pt x="111" y="25"/>
                  </a:cubicBezTo>
                  <a:lnTo>
                    <a:pt x="117" y="25"/>
                  </a:lnTo>
                  <a:close/>
                  <a:moveTo>
                    <a:pt x="127" y="16"/>
                  </a:moveTo>
                  <a:cubicBezTo>
                    <a:pt x="127" y="22"/>
                    <a:pt x="127" y="22"/>
                    <a:pt x="127" y="22"/>
                  </a:cubicBezTo>
                  <a:cubicBezTo>
                    <a:pt x="120" y="22"/>
                    <a:pt x="120" y="22"/>
                    <a:pt x="120" y="22"/>
                  </a:cubicBezTo>
                  <a:cubicBezTo>
                    <a:pt x="120" y="16"/>
                    <a:pt x="120" y="16"/>
                    <a:pt x="120" y="16"/>
                  </a:cubicBezTo>
                  <a:lnTo>
                    <a:pt x="127" y="16"/>
                  </a:lnTo>
                  <a:close/>
                  <a:moveTo>
                    <a:pt x="120" y="13"/>
                  </a:moveTo>
                  <a:cubicBezTo>
                    <a:pt x="120" y="7"/>
                    <a:pt x="120" y="7"/>
                    <a:pt x="120" y="7"/>
                  </a:cubicBezTo>
                  <a:cubicBezTo>
                    <a:pt x="127" y="7"/>
                    <a:pt x="127" y="7"/>
                    <a:pt x="127" y="7"/>
                  </a:cubicBezTo>
                  <a:cubicBezTo>
                    <a:pt x="127" y="13"/>
                    <a:pt x="127" y="13"/>
                    <a:pt x="127" y="13"/>
                  </a:cubicBezTo>
                  <a:lnTo>
                    <a:pt x="120" y="13"/>
                  </a:lnTo>
                  <a:close/>
                  <a:moveTo>
                    <a:pt x="127" y="25"/>
                  </a:moveTo>
                  <a:cubicBezTo>
                    <a:pt x="127" y="31"/>
                    <a:pt x="127" y="31"/>
                    <a:pt x="127" y="31"/>
                  </a:cubicBezTo>
                  <a:cubicBezTo>
                    <a:pt x="120" y="31"/>
                    <a:pt x="120" y="31"/>
                    <a:pt x="120" y="31"/>
                  </a:cubicBezTo>
                  <a:cubicBezTo>
                    <a:pt x="120" y="25"/>
                    <a:pt x="120" y="25"/>
                    <a:pt x="120" y="25"/>
                  </a:cubicBezTo>
                  <a:lnTo>
                    <a:pt x="127" y="25"/>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4" name="Freeform 50"/>
            <p:cNvSpPr>
              <a:spLocks noEditPoints="1"/>
            </p:cNvSpPr>
            <p:nvPr/>
          </p:nvSpPr>
          <p:spPr bwMode="auto">
            <a:xfrm>
              <a:off x="5592828" y="3714698"/>
              <a:ext cx="163491" cy="207845"/>
            </a:xfrm>
            <a:custGeom>
              <a:avLst/>
              <a:gdLst>
                <a:gd name="T0" fmla="*/ 113 w 113"/>
                <a:gd name="T1" fmla="*/ 0 h 144"/>
                <a:gd name="T2" fmla="*/ 0 w 113"/>
                <a:gd name="T3" fmla="*/ 0 h 144"/>
                <a:gd name="T4" fmla="*/ 0 w 113"/>
                <a:gd name="T5" fmla="*/ 144 h 144"/>
                <a:gd name="T6" fmla="*/ 113 w 113"/>
                <a:gd name="T7" fmla="*/ 144 h 144"/>
                <a:gd name="T8" fmla="*/ 113 w 113"/>
                <a:gd name="T9" fmla="*/ 0 h 144"/>
                <a:gd name="T10" fmla="*/ 105 w 113"/>
                <a:gd name="T11" fmla="*/ 136 h 144"/>
                <a:gd name="T12" fmla="*/ 8 w 113"/>
                <a:gd name="T13" fmla="*/ 136 h 144"/>
                <a:gd name="T14" fmla="*/ 8 w 113"/>
                <a:gd name="T15" fmla="*/ 8 h 144"/>
                <a:gd name="T16" fmla="*/ 105 w 113"/>
                <a:gd name="T17" fmla="*/ 8 h 144"/>
                <a:gd name="T18" fmla="*/ 105 w 113"/>
                <a:gd name="T19"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144">
                  <a:moveTo>
                    <a:pt x="113" y="0"/>
                  </a:moveTo>
                  <a:lnTo>
                    <a:pt x="0" y="0"/>
                  </a:lnTo>
                  <a:lnTo>
                    <a:pt x="0" y="144"/>
                  </a:lnTo>
                  <a:lnTo>
                    <a:pt x="113" y="144"/>
                  </a:lnTo>
                  <a:lnTo>
                    <a:pt x="113" y="0"/>
                  </a:lnTo>
                  <a:close/>
                  <a:moveTo>
                    <a:pt x="105" y="136"/>
                  </a:moveTo>
                  <a:lnTo>
                    <a:pt x="8" y="136"/>
                  </a:lnTo>
                  <a:lnTo>
                    <a:pt x="8" y="8"/>
                  </a:lnTo>
                  <a:lnTo>
                    <a:pt x="105" y="8"/>
                  </a:lnTo>
                  <a:lnTo>
                    <a:pt x="105" y="13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5" name="Rectangle 51"/>
            <p:cNvSpPr>
              <a:spLocks noChangeArrowheads="1"/>
            </p:cNvSpPr>
            <p:nvPr/>
          </p:nvSpPr>
          <p:spPr bwMode="auto">
            <a:xfrm>
              <a:off x="5611876" y="3736911"/>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6" name="Rectangle 52"/>
            <p:cNvSpPr>
              <a:spLocks noChangeArrowheads="1"/>
            </p:cNvSpPr>
            <p:nvPr/>
          </p:nvSpPr>
          <p:spPr bwMode="auto">
            <a:xfrm>
              <a:off x="5611876" y="3755950"/>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7" name="Rectangle 53"/>
            <p:cNvSpPr>
              <a:spLocks noChangeArrowheads="1"/>
            </p:cNvSpPr>
            <p:nvPr/>
          </p:nvSpPr>
          <p:spPr bwMode="auto">
            <a:xfrm>
              <a:off x="5611876" y="3774989"/>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8" name="Rectangle 54"/>
            <p:cNvSpPr>
              <a:spLocks noChangeArrowheads="1"/>
            </p:cNvSpPr>
            <p:nvPr/>
          </p:nvSpPr>
          <p:spPr bwMode="auto">
            <a:xfrm>
              <a:off x="5611876" y="3794028"/>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59" name="Rectangle 55"/>
            <p:cNvSpPr>
              <a:spLocks noChangeArrowheads="1"/>
            </p:cNvSpPr>
            <p:nvPr/>
          </p:nvSpPr>
          <p:spPr bwMode="auto">
            <a:xfrm>
              <a:off x="5611876" y="3813067"/>
              <a:ext cx="125396" cy="7934"/>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0" name="Rectangle 56"/>
            <p:cNvSpPr>
              <a:spLocks noChangeArrowheads="1"/>
            </p:cNvSpPr>
            <p:nvPr/>
          </p:nvSpPr>
          <p:spPr bwMode="auto">
            <a:xfrm>
              <a:off x="5611876" y="3832107"/>
              <a:ext cx="125396" cy="6346"/>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1" name="Rectangle 57"/>
            <p:cNvSpPr>
              <a:spLocks noChangeArrowheads="1"/>
            </p:cNvSpPr>
            <p:nvPr/>
          </p:nvSpPr>
          <p:spPr bwMode="auto">
            <a:xfrm>
              <a:off x="5611876" y="3851146"/>
              <a:ext cx="125396" cy="6346"/>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2" name="Rectangle 58"/>
            <p:cNvSpPr>
              <a:spLocks noChangeArrowheads="1"/>
            </p:cNvSpPr>
            <p:nvPr/>
          </p:nvSpPr>
          <p:spPr bwMode="auto">
            <a:xfrm>
              <a:off x="5611876" y="3868599"/>
              <a:ext cx="125396" cy="7933"/>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63" name="Rectangle 59"/>
            <p:cNvSpPr>
              <a:spLocks noChangeArrowheads="1"/>
            </p:cNvSpPr>
            <p:nvPr/>
          </p:nvSpPr>
          <p:spPr bwMode="auto">
            <a:xfrm>
              <a:off x="5688066" y="3887638"/>
              <a:ext cx="49207" cy="7933"/>
            </a:xfrm>
            <a:prstGeom prst="rect">
              <a:avLst/>
            </a:pr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64" name="组合 63"/>
          <p:cNvGrpSpPr/>
          <p:nvPr/>
        </p:nvGrpSpPr>
        <p:grpSpPr bwMode="auto">
          <a:xfrm>
            <a:off x="4359275" y="1595438"/>
            <a:ext cx="1327150" cy="1403350"/>
            <a:chOff x="2312545" y="1277667"/>
            <a:chExt cx="1327681" cy="1404332"/>
          </a:xfrm>
        </p:grpSpPr>
        <p:sp>
          <p:nvSpPr>
            <p:cNvPr id="20531" name="Freeform 5"/>
            <p:cNvSpPr/>
            <p:nvPr/>
          </p:nvSpPr>
          <p:spPr bwMode="auto">
            <a:xfrm>
              <a:off x="2661097" y="2008035"/>
              <a:ext cx="979129" cy="673964"/>
            </a:xfrm>
            <a:custGeom>
              <a:avLst/>
              <a:gdLst>
                <a:gd name="T0" fmla="*/ 2147483646 w 259"/>
                <a:gd name="T1" fmla="*/ 788488658 h 178"/>
                <a:gd name="T2" fmla="*/ 2147483646 w 259"/>
                <a:gd name="T3" fmla="*/ 788488658 h 178"/>
                <a:gd name="T4" fmla="*/ 2147483646 w 259"/>
                <a:gd name="T5" fmla="*/ 0 h 178"/>
                <a:gd name="T6" fmla="*/ 2147483646 w 259"/>
                <a:gd name="T7" fmla="*/ 0 h 178"/>
                <a:gd name="T8" fmla="*/ 0 w 259"/>
                <a:gd name="T9" fmla="*/ 2064408527 h 178"/>
                <a:gd name="T10" fmla="*/ 614537652 w 259"/>
                <a:gd name="T11" fmla="*/ 2147483646 h 178"/>
                <a:gd name="T12" fmla="*/ 2147483646 w 259"/>
                <a:gd name="T13" fmla="*/ 788488658 h 1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59" h="178">
                  <a:moveTo>
                    <a:pt x="259" y="55"/>
                  </a:moveTo>
                  <a:cubicBezTo>
                    <a:pt x="259" y="55"/>
                    <a:pt x="259" y="55"/>
                    <a:pt x="259" y="55"/>
                  </a:cubicBezTo>
                  <a:cubicBezTo>
                    <a:pt x="252" y="0"/>
                    <a:pt x="252" y="0"/>
                    <a:pt x="252" y="0"/>
                  </a:cubicBezTo>
                  <a:cubicBezTo>
                    <a:pt x="252" y="0"/>
                    <a:pt x="252" y="0"/>
                    <a:pt x="252" y="0"/>
                  </a:cubicBezTo>
                  <a:cubicBezTo>
                    <a:pt x="148" y="13"/>
                    <a:pt x="59" y="67"/>
                    <a:pt x="0" y="144"/>
                  </a:cubicBezTo>
                  <a:cubicBezTo>
                    <a:pt x="43" y="178"/>
                    <a:pt x="43" y="178"/>
                    <a:pt x="43" y="178"/>
                  </a:cubicBezTo>
                  <a:cubicBezTo>
                    <a:pt x="94" y="112"/>
                    <a:pt x="170" y="66"/>
                    <a:pt x="259" y="5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2" name="Freeform 21"/>
            <p:cNvSpPr/>
            <p:nvPr/>
          </p:nvSpPr>
          <p:spPr bwMode="auto">
            <a:xfrm>
              <a:off x="2415230" y="1376013"/>
              <a:ext cx="1036980" cy="992145"/>
            </a:xfrm>
            <a:custGeom>
              <a:avLst/>
              <a:gdLst>
                <a:gd name="T0" fmla="*/ 2091183708 w 274"/>
                <a:gd name="T1" fmla="*/ 2147483646 h 262"/>
                <a:gd name="T2" fmla="*/ 300788538 w 274"/>
                <a:gd name="T3" fmla="*/ 2147483646 h 262"/>
                <a:gd name="T4" fmla="*/ 128907211 w 274"/>
                <a:gd name="T5" fmla="*/ 1405316590 h 262"/>
                <a:gd name="T6" fmla="*/ 973977788 w 274"/>
                <a:gd name="T7" fmla="*/ 301138728 h 262"/>
                <a:gd name="T8" fmla="*/ 1647167038 w 274"/>
                <a:gd name="T9" fmla="*/ 86040178 h 262"/>
                <a:gd name="T10" fmla="*/ 2147483646 w 274"/>
                <a:gd name="T11" fmla="*/ 989456363 h 262"/>
                <a:gd name="T12" fmla="*/ 2147483646 w 274"/>
                <a:gd name="T13" fmla="*/ 2147483646 h 262"/>
                <a:gd name="T14" fmla="*/ 2091183708 w 274"/>
                <a:gd name="T15" fmla="*/ 2147483646 h 262"/>
                <a:gd name="T16" fmla="*/ 2091183708 w 274"/>
                <a:gd name="T17" fmla="*/ 2147483646 h 2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4" h="262">
                  <a:moveTo>
                    <a:pt x="146" y="256"/>
                  </a:moveTo>
                  <a:cubicBezTo>
                    <a:pt x="95" y="262"/>
                    <a:pt x="46" y="238"/>
                    <a:pt x="21" y="193"/>
                  </a:cubicBezTo>
                  <a:cubicBezTo>
                    <a:pt x="4" y="164"/>
                    <a:pt x="0" y="130"/>
                    <a:pt x="9" y="98"/>
                  </a:cubicBezTo>
                  <a:cubicBezTo>
                    <a:pt x="18" y="65"/>
                    <a:pt x="39" y="38"/>
                    <a:pt x="68" y="21"/>
                  </a:cubicBezTo>
                  <a:cubicBezTo>
                    <a:pt x="82" y="13"/>
                    <a:pt x="98" y="8"/>
                    <a:pt x="115" y="6"/>
                  </a:cubicBezTo>
                  <a:cubicBezTo>
                    <a:pt x="165" y="0"/>
                    <a:pt x="214" y="24"/>
                    <a:pt x="240" y="69"/>
                  </a:cubicBezTo>
                  <a:cubicBezTo>
                    <a:pt x="274" y="129"/>
                    <a:pt x="253" y="206"/>
                    <a:pt x="192" y="240"/>
                  </a:cubicBezTo>
                  <a:cubicBezTo>
                    <a:pt x="178" y="249"/>
                    <a:pt x="162" y="254"/>
                    <a:pt x="146" y="256"/>
                  </a:cubicBezTo>
                  <a:cubicBezTo>
                    <a:pt x="146" y="256"/>
                    <a:pt x="146" y="256"/>
                    <a:pt x="146" y="25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3" name="Freeform 34"/>
            <p:cNvSpPr/>
            <p:nvPr/>
          </p:nvSpPr>
          <p:spPr bwMode="auto">
            <a:xfrm>
              <a:off x="2312545" y="1277667"/>
              <a:ext cx="1188838" cy="1188838"/>
            </a:xfrm>
            <a:custGeom>
              <a:avLst/>
              <a:gdLst>
                <a:gd name="T0" fmla="*/ 1275782191 w 314"/>
                <a:gd name="T1" fmla="*/ 544714970 h 314"/>
                <a:gd name="T2" fmla="*/ 544714970 w 314"/>
                <a:gd name="T3" fmla="*/ 2147483646 h 314"/>
                <a:gd name="T4" fmla="*/ 2147483646 w 314"/>
                <a:gd name="T5" fmla="*/ 2147483646 h 314"/>
                <a:gd name="T6" fmla="*/ 2147483646 w 314"/>
                <a:gd name="T7" fmla="*/ 1275782191 h 314"/>
                <a:gd name="T8" fmla="*/ 1275782191 w 314"/>
                <a:gd name="T9" fmla="*/ 544714970 h 3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4" h="314">
                  <a:moveTo>
                    <a:pt x="89" y="38"/>
                  </a:moveTo>
                  <a:cubicBezTo>
                    <a:pt x="24" y="75"/>
                    <a:pt x="0" y="159"/>
                    <a:pt x="38" y="225"/>
                  </a:cubicBezTo>
                  <a:cubicBezTo>
                    <a:pt x="75" y="291"/>
                    <a:pt x="159" y="314"/>
                    <a:pt x="225" y="276"/>
                  </a:cubicBezTo>
                  <a:cubicBezTo>
                    <a:pt x="291" y="239"/>
                    <a:pt x="314" y="155"/>
                    <a:pt x="277" y="89"/>
                  </a:cubicBezTo>
                  <a:cubicBezTo>
                    <a:pt x="239" y="23"/>
                    <a:pt x="155" y="0"/>
                    <a:pt x="89" y="38"/>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5"/>
            <p:cNvSpPr/>
            <p:nvPr/>
          </p:nvSpPr>
          <p:spPr bwMode="auto">
            <a:xfrm>
              <a:off x="2361778" y="1376161"/>
              <a:ext cx="1091048" cy="991293"/>
            </a:xfrm>
            <a:custGeom>
              <a:avLst/>
              <a:gdLst>
                <a:gd name="T0" fmla="*/ 160 w 288"/>
                <a:gd name="T1" fmla="*/ 256 h 262"/>
                <a:gd name="T2" fmla="*/ 35 w 288"/>
                <a:gd name="T3" fmla="*/ 193 h 262"/>
                <a:gd name="T4" fmla="*/ 82 w 288"/>
                <a:gd name="T5" fmla="*/ 21 h 262"/>
                <a:gd name="T6" fmla="*/ 128 w 288"/>
                <a:gd name="T7" fmla="*/ 6 h 262"/>
                <a:gd name="T8" fmla="*/ 254 w 288"/>
                <a:gd name="T9" fmla="*/ 69 h 262"/>
                <a:gd name="T10" fmla="*/ 206 w 288"/>
                <a:gd name="T11" fmla="*/ 240 h 262"/>
                <a:gd name="T12" fmla="*/ 160 w 288"/>
                <a:gd name="T13" fmla="*/ 256 h 262"/>
              </a:gdLst>
              <a:ahLst/>
              <a:cxnLst>
                <a:cxn ang="0">
                  <a:pos x="T0" y="T1"/>
                </a:cxn>
                <a:cxn ang="0">
                  <a:pos x="T2" y="T3"/>
                </a:cxn>
                <a:cxn ang="0">
                  <a:pos x="T4" y="T5"/>
                </a:cxn>
                <a:cxn ang="0">
                  <a:pos x="T6" y="T7"/>
                </a:cxn>
                <a:cxn ang="0">
                  <a:pos x="T8" y="T9"/>
                </a:cxn>
                <a:cxn ang="0">
                  <a:pos x="T10" y="T11"/>
                </a:cxn>
                <a:cxn ang="0">
                  <a:pos x="T12" y="T13"/>
                </a:cxn>
              </a:cxnLst>
              <a:rect l="0" t="0" r="r" b="b"/>
              <a:pathLst>
                <a:path w="288" h="262">
                  <a:moveTo>
                    <a:pt x="160" y="256"/>
                  </a:moveTo>
                  <a:cubicBezTo>
                    <a:pt x="109" y="262"/>
                    <a:pt x="60" y="238"/>
                    <a:pt x="35" y="193"/>
                  </a:cubicBezTo>
                  <a:cubicBezTo>
                    <a:pt x="0" y="133"/>
                    <a:pt x="22" y="56"/>
                    <a:pt x="82" y="21"/>
                  </a:cubicBezTo>
                  <a:cubicBezTo>
                    <a:pt x="96" y="13"/>
                    <a:pt x="112" y="8"/>
                    <a:pt x="128" y="6"/>
                  </a:cubicBezTo>
                  <a:cubicBezTo>
                    <a:pt x="179" y="0"/>
                    <a:pt x="228" y="24"/>
                    <a:pt x="254" y="69"/>
                  </a:cubicBezTo>
                  <a:cubicBezTo>
                    <a:pt x="288" y="129"/>
                    <a:pt x="267" y="206"/>
                    <a:pt x="206" y="240"/>
                  </a:cubicBezTo>
                  <a:cubicBezTo>
                    <a:pt x="192" y="249"/>
                    <a:pt x="176" y="254"/>
                    <a:pt x="160" y="256"/>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20535" name="Freeform 60"/>
            <p:cNvSpPr>
              <a:spLocks noEditPoints="1"/>
            </p:cNvSpPr>
            <p:nvPr/>
          </p:nvSpPr>
          <p:spPr bwMode="auto">
            <a:xfrm>
              <a:off x="2649526" y="1645020"/>
              <a:ext cx="510536" cy="390494"/>
            </a:xfrm>
            <a:custGeom>
              <a:avLst/>
              <a:gdLst>
                <a:gd name="T0" fmla="*/ 738376791 w 353"/>
                <a:gd name="T1" fmla="*/ 525019183 h 270"/>
                <a:gd name="T2" fmla="*/ 738376791 w 353"/>
                <a:gd name="T3" fmla="*/ 508285792 h 270"/>
                <a:gd name="T4" fmla="*/ 738376791 w 353"/>
                <a:gd name="T5" fmla="*/ 487368330 h 270"/>
                <a:gd name="T6" fmla="*/ 738376791 w 353"/>
                <a:gd name="T7" fmla="*/ 470634939 h 270"/>
                <a:gd name="T8" fmla="*/ 738376791 w 353"/>
                <a:gd name="T9" fmla="*/ 443442094 h 270"/>
                <a:gd name="T10" fmla="*/ 738376791 w 353"/>
                <a:gd name="T11" fmla="*/ 426708703 h 270"/>
                <a:gd name="T12" fmla="*/ 738376791 w 353"/>
                <a:gd name="T13" fmla="*/ 405791241 h 270"/>
                <a:gd name="T14" fmla="*/ 738376791 w 353"/>
                <a:gd name="T15" fmla="*/ 389057850 h 270"/>
                <a:gd name="T16" fmla="*/ 738376791 w 353"/>
                <a:gd name="T17" fmla="*/ 366049076 h 270"/>
                <a:gd name="T18" fmla="*/ 738376791 w 353"/>
                <a:gd name="T19" fmla="*/ 351406997 h 270"/>
                <a:gd name="T20" fmla="*/ 738376791 w 353"/>
                <a:gd name="T21" fmla="*/ 0 h 270"/>
                <a:gd name="T22" fmla="*/ 0 w 353"/>
                <a:gd name="T23" fmla="*/ 0 h 270"/>
                <a:gd name="T24" fmla="*/ 0 w 353"/>
                <a:gd name="T25" fmla="*/ 351406997 h 270"/>
                <a:gd name="T26" fmla="*/ 0 w 353"/>
                <a:gd name="T27" fmla="*/ 366049076 h 270"/>
                <a:gd name="T28" fmla="*/ 0 w 353"/>
                <a:gd name="T29" fmla="*/ 389057850 h 270"/>
                <a:gd name="T30" fmla="*/ 0 w 353"/>
                <a:gd name="T31" fmla="*/ 405791241 h 270"/>
                <a:gd name="T32" fmla="*/ 0 w 353"/>
                <a:gd name="T33" fmla="*/ 426708703 h 270"/>
                <a:gd name="T34" fmla="*/ 0 w 353"/>
                <a:gd name="T35" fmla="*/ 443442094 h 270"/>
                <a:gd name="T36" fmla="*/ 0 w 353"/>
                <a:gd name="T37" fmla="*/ 470634939 h 270"/>
                <a:gd name="T38" fmla="*/ 0 w 353"/>
                <a:gd name="T39" fmla="*/ 487368330 h 270"/>
                <a:gd name="T40" fmla="*/ 0 w 353"/>
                <a:gd name="T41" fmla="*/ 508285792 h 270"/>
                <a:gd name="T42" fmla="*/ 0 w 353"/>
                <a:gd name="T43" fmla="*/ 525019183 h 270"/>
                <a:gd name="T44" fmla="*/ 0 w 353"/>
                <a:gd name="T45" fmla="*/ 564761348 h 270"/>
                <a:gd name="T46" fmla="*/ 738376791 w 353"/>
                <a:gd name="T47" fmla="*/ 564761348 h 270"/>
                <a:gd name="T48" fmla="*/ 738376791 w 353"/>
                <a:gd name="T49" fmla="*/ 525019183 h 270"/>
                <a:gd name="T50" fmla="*/ 16733432 w 353"/>
                <a:gd name="T51" fmla="*/ 16733391 h 270"/>
                <a:gd name="T52" fmla="*/ 721643359 w 353"/>
                <a:gd name="T53" fmla="*/ 16733391 h 270"/>
                <a:gd name="T54" fmla="*/ 721643359 w 353"/>
                <a:gd name="T55" fmla="*/ 351406997 h 270"/>
                <a:gd name="T56" fmla="*/ 16733432 w 353"/>
                <a:gd name="T57" fmla="*/ 351406997 h 270"/>
                <a:gd name="T58" fmla="*/ 16733432 w 353"/>
                <a:gd name="T59" fmla="*/ 16733391 h 270"/>
                <a:gd name="T60" fmla="*/ 16733432 w 353"/>
                <a:gd name="T61" fmla="*/ 405791241 h 270"/>
                <a:gd name="T62" fmla="*/ 721643359 w 353"/>
                <a:gd name="T63" fmla="*/ 405791241 h 270"/>
                <a:gd name="T64" fmla="*/ 721643359 w 353"/>
                <a:gd name="T65" fmla="*/ 426708703 h 270"/>
                <a:gd name="T66" fmla="*/ 16733432 w 353"/>
                <a:gd name="T67" fmla="*/ 426708703 h 270"/>
                <a:gd name="T68" fmla="*/ 16733432 w 353"/>
                <a:gd name="T69" fmla="*/ 405791241 h 270"/>
                <a:gd name="T70" fmla="*/ 16733432 w 353"/>
                <a:gd name="T71" fmla="*/ 487368330 h 270"/>
                <a:gd name="T72" fmla="*/ 721643359 w 353"/>
                <a:gd name="T73" fmla="*/ 487368330 h 270"/>
                <a:gd name="T74" fmla="*/ 721643359 w 353"/>
                <a:gd name="T75" fmla="*/ 508285792 h 270"/>
                <a:gd name="T76" fmla="*/ 16733432 w 353"/>
                <a:gd name="T77" fmla="*/ 508285792 h 270"/>
                <a:gd name="T78" fmla="*/ 16733432 w 353"/>
                <a:gd name="T79" fmla="*/ 487368330 h 2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3" h="270">
                  <a:moveTo>
                    <a:pt x="353" y="251"/>
                  </a:moveTo>
                  <a:lnTo>
                    <a:pt x="353" y="243"/>
                  </a:lnTo>
                  <a:lnTo>
                    <a:pt x="353" y="233"/>
                  </a:lnTo>
                  <a:lnTo>
                    <a:pt x="353" y="225"/>
                  </a:lnTo>
                  <a:lnTo>
                    <a:pt x="353" y="212"/>
                  </a:lnTo>
                  <a:lnTo>
                    <a:pt x="353" y="204"/>
                  </a:lnTo>
                  <a:lnTo>
                    <a:pt x="353" y="194"/>
                  </a:lnTo>
                  <a:lnTo>
                    <a:pt x="353" y="186"/>
                  </a:lnTo>
                  <a:lnTo>
                    <a:pt x="353" y="175"/>
                  </a:lnTo>
                  <a:lnTo>
                    <a:pt x="353" y="168"/>
                  </a:lnTo>
                  <a:lnTo>
                    <a:pt x="353" y="0"/>
                  </a:lnTo>
                  <a:lnTo>
                    <a:pt x="0" y="0"/>
                  </a:lnTo>
                  <a:lnTo>
                    <a:pt x="0" y="168"/>
                  </a:lnTo>
                  <a:lnTo>
                    <a:pt x="0" y="175"/>
                  </a:lnTo>
                  <a:lnTo>
                    <a:pt x="0" y="186"/>
                  </a:lnTo>
                  <a:lnTo>
                    <a:pt x="0" y="194"/>
                  </a:lnTo>
                  <a:lnTo>
                    <a:pt x="0" y="204"/>
                  </a:lnTo>
                  <a:lnTo>
                    <a:pt x="0" y="212"/>
                  </a:lnTo>
                  <a:lnTo>
                    <a:pt x="0" y="225"/>
                  </a:lnTo>
                  <a:lnTo>
                    <a:pt x="0" y="233"/>
                  </a:lnTo>
                  <a:lnTo>
                    <a:pt x="0" y="243"/>
                  </a:lnTo>
                  <a:lnTo>
                    <a:pt x="0" y="251"/>
                  </a:lnTo>
                  <a:lnTo>
                    <a:pt x="0" y="270"/>
                  </a:lnTo>
                  <a:lnTo>
                    <a:pt x="353" y="270"/>
                  </a:lnTo>
                  <a:lnTo>
                    <a:pt x="353" y="251"/>
                  </a:lnTo>
                  <a:close/>
                  <a:moveTo>
                    <a:pt x="8" y="8"/>
                  </a:moveTo>
                  <a:lnTo>
                    <a:pt x="345" y="8"/>
                  </a:lnTo>
                  <a:lnTo>
                    <a:pt x="345" y="168"/>
                  </a:lnTo>
                  <a:lnTo>
                    <a:pt x="8" y="168"/>
                  </a:lnTo>
                  <a:lnTo>
                    <a:pt x="8" y="8"/>
                  </a:lnTo>
                  <a:close/>
                  <a:moveTo>
                    <a:pt x="8" y="194"/>
                  </a:moveTo>
                  <a:lnTo>
                    <a:pt x="345" y="194"/>
                  </a:lnTo>
                  <a:lnTo>
                    <a:pt x="345" y="204"/>
                  </a:lnTo>
                  <a:lnTo>
                    <a:pt x="8" y="204"/>
                  </a:lnTo>
                  <a:lnTo>
                    <a:pt x="8" y="194"/>
                  </a:lnTo>
                  <a:close/>
                  <a:moveTo>
                    <a:pt x="8" y="233"/>
                  </a:moveTo>
                  <a:lnTo>
                    <a:pt x="345" y="233"/>
                  </a:lnTo>
                  <a:lnTo>
                    <a:pt x="345" y="243"/>
                  </a:lnTo>
                  <a:lnTo>
                    <a:pt x="8" y="243"/>
                  </a:lnTo>
                  <a:lnTo>
                    <a:pt x="8" y="23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6" name="Freeform 61"/>
            <p:cNvSpPr>
              <a:spLocks noEditPoints="1"/>
            </p:cNvSpPr>
            <p:nvPr/>
          </p:nvSpPr>
          <p:spPr bwMode="auto">
            <a:xfrm>
              <a:off x="2684237" y="1675392"/>
              <a:ext cx="442560" cy="189462"/>
            </a:xfrm>
            <a:custGeom>
              <a:avLst/>
              <a:gdLst>
                <a:gd name="T0" fmla="*/ 1530932299 w 117"/>
                <a:gd name="T1" fmla="*/ 0 h 50"/>
                <a:gd name="T2" fmla="*/ 143079270 w 117"/>
                <a:gd name="T3" fmla="*/ 0 h 50"/>
                <a:gd name="T4" fmla="*/ 0 w 117"/>
                <a:gd name="T5" fmla="*/ 143581882 h 50"/>
                <a:gd name="T6" fmla="*/ 0 w 117"/>
                <a:gd name="T7" fmla="*/ 574335107 h 50"/>
                <a:gd name="T8" fmla="*/ 143079270 w 117"/>
                <a:gd name="T9" fmla="*/ 717916989 h 50"/>
                <a:gd name="T10" fmla="*/ 1530932299 w 117"/>
                <a:gd name="T11" fmla="*/ 717916989 h 50"/>
                <a:gd name="T12" fmla="*/ 1674011569 w 117"/>
                <a:gd name="T13" fmla="*/ 574335107 h 50"/>
                <a:gd name="T14" fmla="*/ 1674011569 w 117"/>
                <a:gd name="T15" fmla="*/ 143581882 h 50"/>
                <a:gd name="T16" fmla="*/ 1530932299 w 117"/>
                <a:gd name="T17" fmla="*/ 0 h 50"/>
                <a:gd name="T18" fmla="*/ 1273392640 w 117"/>
                <a:gd name="T19" fmla="*/ 646126048 h 50"/>
                <a:gd name="T20" fmla="*/ 400618929 w 117"/>
                <a:gd name="T21" fmla="*/ 646126048 h 50"/>
                <a:gd name="T22" fmla="*/ 114464172 w 117"/>
                <a:gd name="T23" fmla="*/ 358958494 h 50"/>
                <a:gd name="T24" fmla="*/ 400618929 w 117"/>
                <a:gd name="T25" fmla="*/ 86148371 h 50"/>
                <a:gd name="T26" fmla="*/ 1273392640 w 117"/>
                <a:gd name="T27" fmla="*/ 86148371 h 50"/>
                <a:gd name="T28" fmla="*/ 1559547397 w 117"/>
                <a:gd name="T29" fmla="*/ 358958494 h 50"/>
                <a:gd name="T30" fmla="*/ 1273392640 w 117"/>
                <a:gd name="T31" fmla="*/ 646126048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7" h="50">
                  <a:moveTo>
                    <a:pt x="107" y="0"/>
                  </a:moveTo>
                  <a:cubicBezTo>
                    <a:pt x="10" y="0"/>
                    <a:pt x="10" y="0"/>
                    <a:pt x="10" y="0"/>
                  </a:cubicBezTo>
                  <a:cubicBezTo>
                    <a:pt x="10" y="6"/>
                    <a:pt x="5" y="10"/>
                    <a:pt x="0" y="10"/>
                  </a:cubicBezTo>
                  <a:cubicBezTo>
                    <a:pt x="0" y="40"/>
                    <a:pt x="0" y="40"/>
                    <a:pt x="0" y="40"/>
                  </a:cubicBezTo>
                  <a:cubicBezTo>
                    <a:pt x="5" y="40"/>
                    <a:pt x="10" y="45"/>
                    <a:pt x="10" y="50"/>
                  </a:cubicBezTo>
                  <a:cubicBezTo>
                    <a:pt x="107" y="50"/>
                    <a:pt x="107" y="50"/>
                    <a:pt x="107" y="50"/>
                  </a:cubicBezTo>
                  <a:cubicBezTo>
                    <a:pt x="107" y="45"/>
                    <a:pt x="112" y="40"/>
                    <a:pt x="117" y="40"/>
                  </a:cubicBezTo>
                  <a:cubicBezTo>
                    <a:pt x="117" y="10"/>
                    <a:pt x="117" y="10"/>
                    <a:pt x="117" y="10"/>
                  </a:cubicBezTo>
                  <a:cubicBezTo>
                    <a:pt x="112" y="10"/>
                    <a:pt x="107" y="6"/>
                    <a:pt x="107" y="0"/>
                  </a:cubicBezTo>
                  <a:close/>
                  <a:moveTo>
                    <a:pt x="89" y="45"/>
                  </a:moveTo>
                  <a:cubicBezTo>
                    <a:pt x="28" y="45"/>
                    <a:pt x="28" y="45"/>
                    <a:pt x="28" y="45"/>
                  </a:cubicBezTo>
                  <a:cubicBezTo>
                    <a:pt x="17" y="45"/>
                    <a:pt x="8" y="36"/>
                    <a:pt x="8" y="25"/>
                  </a:cubicBezTo>
                  <a:cubicBezTo>
                    <a:pt x="8" y="15"/>
                    <a:pt x="17" y="6"/>
                    <a:pt x="28" y="6"/>
                  </a:cubicBezTo>
                  <a:cubicBezTo>
                    <a:pt x="89" y="6"/>
                    <a:pt x="89" y="6"/>
                    <a:pt x="89" y="6"/>
                  </a:cubicBezTo>
                  <a:cubicBezTo>
                    <a:pt x="100" y="6"/>
                    <a:pt x="109" y="15"/>
                    <a:pt x="109" y="25"/>
                  </a:cubicBezTo>
                  <a:cubicBezTo>
                    <a:pt x="109" y="36"/>
                    <a:pt x="100" y="45"/>
                    <a:pt x="89" y="4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7" name="Freeform 62"/>
            <p:cNvSpPr>
              <a:spLocks noEditPoints="1"/>
            </p:cNvSpPr>
            <p:nvPr/>
          </p:nvSpPr>
          <p:spPr bwMode="auto">
            <a:xfrm>
              <a:off x="2853452" y="1705764"/>
              <a:ext cx="105579" cy="133057"/>
            </a:xfrm>
            <a:custGeom>
              <a:avLst/>
              <a:gdLst>
                <a:gd name="T0" fmla="*/ 199054122 w 28"/>
                <a:gd name="T1" fmla="*/ 0 h 35"/>
                <a:gd name="T2" fmla="*/ 0 w 28"/>
                <a:gd name="T3" fmla="*/ 245691651 h 35"/>
                <a:gd name="T4" fmla="*/ 199054122 w 28"/>
                <a:gd name="T5" fmla="*/ 505833293 h 35"/>
                <a:gd name="T6" fmla="*/ 398104473 w 28"/>
                <a:gd name="T7" fmla="*/ 245691651 h 35"/>
                <a:gd name="T8" fmla="*/ 199054122 w 28"/>
                <a:gd name="T9" fmla="*/ 0 h 35"/>
                <a:gd name="T10" fmla="*/ 199054122 w 28"/>
                <a:gd name="T11" fmla="*/ 462475719 h 35"/>
                <a:gd name="T12" fmla="*/ 42653916 w 28"/>
                <a:gd name="T13" fmla="*/ 245691651 h 35"/>
                <a:gd name="T14" fmla="*/ 199054122 w 28"/>
                <a:gd name="T15" fmla="*/ 43357574 h 35"/>
                <a:gd name="T16" fmla="*/ 355450557 w 28"/>
                <a:gd name="T17" fmla="*/ 245691651 h 35"/>
                <a:gd name="T18" fmla="*/ 199054122 w 28"/>
                <a:gd name="T19" fmla="*/ 46247571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8" h="35">
                  <a:moveTo>
                    <a:pt x="14" y="0"/>
                  </a:moveTo>
                  <a:cubicBezTo>
                    <a:pt x="6" y="0"/>
                    <a:pt x="0" y="8"/>
                    <a:pt x="0" y="17"/>
                  </a:cubicBezTo>
                  <a:cubicBezTo>
                    <a:pt x="0" y="27"/>
                    <a:pt x="6" y="35"/>
                    <a:pt x="14" y="35"/>
                  </a:cubicBezTo>
                  <a:cubicBezTo>
                    <a:pt x="21" y="35"/>
                    <a:pt x="28" y="27"/>
                    <a:pt x="28" y="17"/>
                  </a:cubicBezTo>
                  <a:cubicBezTo>
                    <a:pt x="28" y="8"/>
                    <a:pt x="21" y="0"/>
                    <a:pt x="14" y="0"/>
                  </a:cubicBezTo>
                  <a:close/>
                  <a:moveTo>
                    <a:pt x="14" y="32"/>
                  </a:moveTo>
                  <a:cubicBezTo>
                    <a:pt x="7" y="32"/>
                    <a:pt x="3" y="25"/>
                    <a:pt x="3" y="17"/>
                  </a:cubicBezTo>
                  <a:cubicBezTo>
                    <a:pt x="3" y="9"/>
                    <a:pt x="7" y="3"/>
                    <a:pt x="14" y="3"/>
                  </a:cubicBezTo>
                  <a:cubicBezTo>
                    <a:pt x="20" y="3"/>
                    <a:pt x="25" y="9"/>
                    <a:pt x="25" y="17"/>
                  </a:cubicBezTo>
                  <a:cubicBezTo>
                    <a:pt x="25" y="25"/>
                    <a:pt x="20" y="32"/>
                    <a:pt x="14" y="3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72" name="组合 71"/>
          <p:cNvGrpSpPr/>
          <p:nvPr/>
        </p:nvGrpSpPr>
        <p:grpSpPr bwMode="auto">
          <a:xfrm>
            <a:off x="3535363" y="2692400"/>
            <a:ext cx="1335087" cy="1236663"/>
            <a:chOff x="1488168" y="2375389"/>
            <a:chExt cx="1334911" cy="1236565"/>
          </a:xfrm>
        </p:grpSpPr>
        <p:sp>
          <p:nvSpPr>
            <p:cNvPr id="73" name="Freeform 8"/>
            <p:cNvSpPr/>
            <p:nvPr/>
          </p:nvSpPr>
          <p:spPr bwMode="auto">
            <a:xfrm>
              <a:off x="2316734" y="2553175"/>
              <a:ext cx="506345" cy="1058779"/>
            </a:xfrm>
            <a:custGeom>
              <a:avLst/>
              <a:gdLst>
                <a:gd name="T0" fmla="*/ 68 w 134"/>
                <a:gd name="T1" fmla="*/ 273 h 280"/>
                <a:gd name="T2" fmla="*/ 134 w 134"/>
                <a:gd name="T3" fmla="*/ 34 h 280"/>
                <a:gd name="T4" fmla="*/ 91 w 134"/>
                <a:gd name="T5" fmla="*/ 0 h 280"/>
                <a:gd name="T6" fmla="*/ 13 w 134"/>
                <a:gd name="T7" fmla="*/ 280 h 280"/>
                <a:gd name="T8" fmla="*/ 68 w 134"/>
                <a:gd name="T9" fmla="*/ 273 h 280"/>
              </a:gdLst>
              <a:ahLst/>
              <a:cxnLst>
                <a:cxn ang="0">
                  <a:pos x="T0" y="T1"/>
                </a:cxn>
                <a:cxn ang="0">
                  <a:pos x="T2" y="T3"/>
                </a:cxn>
                <a:cxn ang="0">
                  <a:pos x="T4" y="T5"/>
                </a:cxn>
                <a:cxn ang="0">
                  <a:pos x="T6" y="T7"/>
                </a:cxn>
                <a:cxn ang="0">
                  <a:pos x="T8" y="T9"/>
                </a:cxn>
              </a:cxnLst>
              <a:rect l="0" t="0" r="r" b="b"/>
              <a:pathLst>
                <a:path w="134" h="280">
                  <a:moveTo>
                    <a:pt x="68" y="273"/>
                  </a:moveTo>
                  <a:cubicBezTo>
                    <a:pt x="57" y="184"/>
                    <a:pt x="83" y="99"/>
                    <a:pt x="134" y="34"/>
                  </a:cubicBezTo>
                  <a:cubicBezTo>
                    <a:pt x="91" y="0"/>
                    <a:pt x="91" y="0"/>
                    <a:pt x="91" y="0"/>
                  </a:cubicBezTo>
                  <a:cubicBezTo>
                    <a:pt x="31" y="77"/>
                    <a:pt x="0" y="176"/>
                    <a:pt x="13" y="280"/>
                  </a:cubicBezTo>
                  <a:cubicBezTo>
                    <a:pt x="68" y="273"/>
                    <a:pt x="68" y="273"/>
                    <a:pt x="68" y="273"/>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4" name="Freeform 19"/>
            <p:cNvSpPr/>
            <p:nvPr/>
          </p:nvSpPr>
          <p:spPr bwMode="auto">
            <a:xfrm>
              <a:off x="1537374" y="2473806"/>
              <a:ext cx="1058723" cy="960362"/>
            </a:xfrm>
            <a:custGeom>
              <a:avLst/>
              <a:gdLst>
                <a:gd name="T0" fmla="*/ 155 w 280"/>
                <a:gd name="T1" fmla="*/ 252 h 254"/>
                <a:gd name="T2" fmla="*/ 106 w 280"/>
                <a:gd name="T3" fmla="*/ 248 h 254"/>
                <a:gd name="T4" fmla="*/ 18 w 280"/>
                <a:gd name="T5" fmla="*/ 93 h 254"/>
                <a:gd name="T6" fmla="*/ 124 w 280"/>
                <a:gd name="T7" fmla="*/ 2 h 254"/>
                <a:gd name="T8" fmla="*/ 173 w 280"/>
                <a:gd name="T9" fmla="*/ 5 h 254"/>
                <a:gd name="T10" fmla="*/ 261 w 280"/>
                <a:gd name="T11" fmla="*/ 160 h 254"/>
                <a:gd name="T12" fmla="*/ 155 w 280"/>
                <a:gd name="T13" fmla="*/ 252 h 254"/>
                <a:gd name="T14" fmla="*/ 155 w 280"/>
                <a:gd name="T15" fmla="*/ 252 h 2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254">
                  <a:moveTo>
                    <a:pt x="155" y="252"/>
                  </a:moveTo>
                  <a:cubicBezTo>
                    <a:pt x="139" y="254"/>
                    <a:pt x="122" y="253"/>
                    <a:pt x="106" y="248"/>
                  </a:cubicBezTo>
                  <a:cubicBezTo>
                    <a:pt x="39" y="230"/>
                    <a:pt x="0" y="160"/>
                    <a:pt x="18" y="93"/>
                  </a:cubicBezTo>
                  <a:cubicBezTo>
                    <a:pt x="32" y="44"/>
                    <a:pt x="74" y="8"/>
                    <a:pt x="124" y="2"/>
                  </a:cubicBezTo>
                  <a:cubicBezTo>
                    <a:pt x="141" y="0"/>
                    <a:pt x="157" y="1"/>
                    <a:pt x="173" y="5"/>
                  </a:cubicBezTo>
                  <a:cubicBezTo>
                    <a:pt x="240" y="24"/>
                    <a:pt x="280" y="93"/>
                    <a:pt x="261" y="160"/>
                  </a:cubicBezTo>
                  <a:cubicBezTo>
                    <a:pt x="248" y="209"/>
                    <a:pt x="206" y="245"/>
                    <a:pt x="155" y="252"/>
                  </a:cubicBezTo>
                  <a:cubicBezTo>
                    <a:pt x="155" y="252"/>
                    <a:pt x="155" y="252"/>
                    <a:pt x="155" y="252"/>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5" name="Freeform 30"/>
            <p:cNvSpPr/>
            <p:nvPr/>
          </p:nvSpPr>
          <p:spPr bwMode="auto">
            <a:xfrm>
              <a:off x="1488168" y="2375389"/>
              <a:ext cx="1153960" cy="1154022"/>
            </a:xfrm>
            <a:custGeom>
              <a:avLst/>
              <a:gdLst>
                <a:gd name="T0" fmla="*/ 20 w 305"/>
                <a:gd name="T1" fmla="*/ 116 h 305"/>
                <a:gd name="T2" fmla="*/ 116 w 305"/>
                <a:gd name="T3" fmla="*/ 285 h 305"/>
                <a:gd name="T4" fmla="*/ 285 w 305"/>
                <a:gd name="T5" fmla="*/ 189 h 305"/>
                <a:gd name="T6" fmla="*/ 189 w 305"/>
                <a:gd name="T7" fmla="*/ 20 h 305"/>
                <a:gd name="T8" fmla="*/ 20 w 305"/>
                <a:gd name="T9" fmla="*/ 116 h 305"/>
              </a:gdLst>
              <a:ahLst/>
              <a:cxnLst>
                <a:cxn ang="0">
                  <a:pos x="T0" y="T1"/>
                </a:cxn>
                <a:cxn ang="0">
                  <a:pos x="T2" y="T3"/>
                </a:cxn>
                <a:cxn ang="0">
                  <a:pos x="T4" y="T5"/>
                </a:cxn>
                <a:cxn ang="0">
                  <a:pos x="T6" y="T7"/>
                </a:cxn>
                <a:cxn ang="0">
                  <a:pos x="T8" y="T9"/>
                </a:cxn>
              </a:cxnLst>
              <a:rect l="0" t="0" r="r" b="b"/>
              <a:pathLst>
                <a:path w="305" h="305">
                  <a:moveTo>
                    <a:pt x="20" y="116"/>
                  </a:moveTo>
                  <a:cubicBezTo>
                    <a:pt x="0" y="189"/>
                    <a:pt x="43" y="265"/>
                    <a:pt x="116" y="285"/>
                  </a:cubicBezTo>
                  <a:cubicBezTo>
                    <a:pt x="189" y="305"/>
                    <a:pt x="265" y="262"/>
                    <a:pt x="285" y="189"/>
                  </a:cubicBezTo>
                  <a:cubicBezTo>
                    <a:pt x="305" y="116"/>
                    <a:pt x="262" y="40"/>
                    <a:pt x="189" y="20"/>
                  </a:cubicBezTo>
                  <a:cubicBezTo>
                    <a:pt x="116" y="0"/>
                    <a:pt x="41" y="43"/>
                    <a:pt x="20" y="116"/>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6" name="Freeform 31"/>
            <p:cNvSpPr/>
            <p:nvPr/>
          </p:nvSpPr>
          <p:spPr bwMode="auto">
            <a:xfrm>
              <a:off x="1537374" y="2473806"/>
              <a:ext cx="1020628" cy="960362"/>
            </a:xfrm>
            <a:custGeom>
              <a:avLst/>
              <a:gdLst>
                <a:gd name="T0" fmla="*/ 155 w 270"/>
                <a:gd name="T1" fmla="*/ 252 h 254"/>
                <a:gd name="T2" fmla="*/ 106 w 270"/>
                <a:gd name="T3" fmla="*/ 248 h 254"/>
                <a:gd name="T4" fmla="*/ 18 w 270"/>
                <a:gd name="T5" fmla="*/ 93 h 254"/>
                <a:gd name="T6" fmla="*/ 124 w 270"/>
                <a:gd name="T7" fmla="*/ 2 h 254"/>
                <a:gd name="T8" fmla="*/ 173 w 270"/>
                <a:gd name="T9" fmla="*/ 5 h 254"/>
                <a:gd name="T10" fmla="*/ 249 w 270"/>
                <a:gd name="T11" fmla="*/ 65 h 254"/>
                <a:gd name="T12" fmla="*/ 261 w 270"/>
                <a:gd name="T13" fmla="*/ 160 h 254"/>
                <a:gd name="T14" fmla="*/ 155 w 270"/>
                <a:gd name="T15" fmla="*/ 252 h 254"/>
                <a:gd name="T16" fmla="*/ 155 w 270"/>
                <a:gd name="T17"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0" h="254">
                  <a:moveTo>
                    <a:pt x="155" y="252"/>
                  </a:moveTo>
                  <a:cubicBezTo>
                    <a:pt x="139" y="254"/>
                    <a:pt x="122" y="253"/>
                    <a:pt x="106" y="248"/>
                  </a:cubicBezTo>
                  <a:cubicBezTo>
                    <a:pt x="39" y="230"/>
                    <a:pt x="0" y="160"/>
                    <a:pt x="18" y="93"/>
                  </a:cubicBezTo>
                  <a:cubicBezTo>
                    <a:pt x="32" y="44"/>
                    <a:pt x="74" y="8"/>
                    <a:pt x="124" y="2"/>
                  </a:cubicBezTo>
                  <a:cubicBezTo>
                    <a:pt x="141" y="0"/>
                    <a:pt x="157" y="1"/>
                    <a:pt x="173" y="5"/>
                  </a:cubicBezTo>
                  <a:cubicBezTo>
                    <a:pt x="206" y="14"/>
                    <a:pt x="233" y="35"/>
                    <a:pt x="249" y="65"/>
                  </a:cubicBezTo>
                  <a:cubicBezTo>
                    <a:pt x="266" y="94"/>
                    <a:pt x="270" y="128"/>
                    <a:pt x="261" y="160"/>
                  </a:cubicBezTo>
                  <a:cubicBezTo>
                    <a:pt x="248" y="209"/>
                    <a:pt x="206" y="245"/>
                    <a:pt x="155" y="252"/>
                  </a:cubicBezTo>
                  <a:cubicBezTo>
                    <a:pt x="155" y="252"/>
                    <a:pt x="155" y="252"/>
                    <a:pt x="155"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7" name="Freeform 63"/>
            <p:cNvSpPr>
              <a:spLocks noEditPoints="1"/>
            </p:cNvSpPr>
            <p:nvPr/>
          </p:nvSpPr>
          <p:spPr bwMode="auto">
            <a:xfrm>
              <a:off x="1813562" y="2726199"/>
              <a:ext cx="503172" cy="507960"/>
            </a:xfrm>
            <a:custGeom>
              <a:avLst/>
              <a:gdLst>
                <a:gd name="T0" fmla="*/ 0 w 348"/>
                <a:gd name="T1" fmla="*/ 0 h 351"/>
                <a:gd name="T2" fmla="*/ 0 w 348"/>
                <a:gd name="T3" fmla="*/ 351 h 351"/>
                <a:gd name="T4" fmla="*/ 340 w 348"/>
                <a:gd name="T5" fmla="*/ 351 h 351"/>
                <a:gd name="T6" fmla="*/ 340 w 348"/>
                <a:gd name="T7" fmla="*/ 290 h 351"/>
                <a:gd name="T8" fmla="*/ 348 w 348"/>
                <a:gd name="T9" fmla="*/ 290 h 351"/>
                <a:gd name="T10" fmla="*/ 348 w 348"/>
                <a:gd name="T11" fmla="*/ 241 h 351"/>
                <a:gd name="T12" fmla="*/ 340 w 348"/>
                <a:gd name="T13" fmla="*/ 241 h 351"/>
                <a:gd name="T14" fmla="*/ 340 w 348"/>
                <a:gd name="T15" fmla="*/ 107 h 351"/>
                <a:gd name="T16" fmla="*/ 348 w 348"/>
                <a:gd name="T17" fmla="*/ 107 h 351"/>
                <a:gd name="T18" fmla="*/ 348 w 348"/>
                <a:gd name="T19" fmla="*/ 58 h 351"/>
                <a:gd name="T20" fmla="*/ 340 w 348"/>
                <a:gd name="T21" fmla="*/ 58 h 351"/>
                <a:gd name="T22" fmla="*/ 340 w 348"/>
                <a:gd name="T23" fmla="*/ 0 h 351"/>
                <a:gd name="T24" fmla="*/ 0 w 348"/>
                <a:gd name="T25" fmla="*/ 0 h 351"/>
                <a:gd name="T26" fmla="*/ 298 w 348"/>
                <a:gd name="T27" fmla="*/ 290 h 351"/>
                <a:gd name="T28" fmla="*/ 298 w 348"/>
                <a:gd name="T29" fmla="*/ 306 h 351"/>
                <a:gd name="T30" fmla="*/ 44 w 348"/>
                <a:gd name="T31" fmla="*/ 306 h 351"/>
                <a:gd name="T32" fmla="*/ 44 w 348"/>
                <a:gd name="T33" fmla="*/ 42 h 351"/>
                <a:gd name="T34" fmla="*/ 298 w 348"/>
                <a:gd name="T35" fmla="*/ 42 h 351"/>
                <a:gd name="T36" fmla="*/ 298 w 348"/>
                <a:gd name="T37" fmla="*/ 58 h 351"/>
                <a:gd name="T38" fmla="*/ 290 w 348"/>
                <a:gd name="T39" fmla="*/ 58 h 351"/>
                <a:gd name="T40" fmla="*/ 290 w 348"/>
                <a:gd name="T41" fmla="*/ 107 h 351"/>
                <a:gd name="T42" fmla="*/ 298 w 348"/>
                <a:gd name="T43" fmla="*/ 107 h 351"/>
                <a:gd name="T44" fmla="*/ 298 w 348"/>
                <a:gd name="T45" fmla="*/ 241 h 351"/>
                <a:gd name="T46" fmla="*/ 290 w 348"/>
                <a:gd name="T47" fmla="*/ 241 h 351"/>
                <a:gd name="T48" fmla="*/ 290 w 348"/>
                <a:gd name="T49" fmla="*/ 290 h 351"/>
                <a:gd name="T50" fmla="*/ 298 w 348"/>
                <a:gd name="T51" fmla="*/ 290 h 351"/>
                <a:gd name="T52" fmla="*/ 306 w 348"/>
                <a:gd name="T53" fmla="*/ 107 h 351"/>
                <a:gd name="T54" fmla="*/ 332 w 348"/>
                <a:gd name="T55" fmla="*/ 107 h 351"/>
                <a:gd name="T56" fmla="*/ 332 w 348"/>
                <a:gd name="T57" fmla="*/ 241 h 351"/>
                <a:gd name="T58" fmla="*/ 306 w 348"/>
                <a:gd name="T59" fmla="*/ 241 h 351"/>
                <a:gd name="T60" fmla="*/ 306 w 348"/>
                <a:gd name="T61" fmla="*/ 107 h 351"/>
                <a:gd name="T62" fmla="*/ 306 w 348"/>
                <a:gd name="T63" fmla="*/ 58 h 351"/>
                <a:gd name="T64" fmla="*/ 306 w 348"/>
                <a:gd name="T65" fmla="*/ 34 h 351"/>
                <a:gd name="T66" fmla="*/ 36 w 348"/>
                <a:gd name="T67" fmla="*/ 34 h 351"/>
                <a:gd name="T68" fmla="*/ 36 w 348"/>
                <a:gd name="T69" fmla="*/ 314 h 351"/>
                <a:gd name="T70" fmla="*/ 306 w 348"/>
                <a:gd name="T71" fmla="*/ 314 h 351"/>
                <a:gd name="T72" fmla="*/ 306 w 348"/>
                <a:gd name="T73" fmla="*/ 290 h 351"/>
                <a:gd name="T74" fmla="*/ 332 w 348"/>
                <a:gd name="T75" fmla="*/ 290 h 351"/>
                <a:gd name="T76" fmla="*/ 332 w 348"/>
                <a:gd name="T77" fmla="*/ 343 h 351"/>
                <a:gd name="T78" fmla="*/ 8 w 348"/>
                <a:gd name="T79" fmla="*/ 343 h 351"/>
                <a:gd name="T80" fmla="*/ 8 w 348"/>
                <a:gd name="T81" fmla="*/ 8 h 351"/>
                <a:gd name="T82" fmla="*/ 332 w 348"/>
                <a:gd name="T83" fmla="*/ 8 h 351"/>
                <a:gd name="T84" fmla="*/ 332 w 348"/>
                <a:gd name="T85" fmla="*/ 58 h 351"/>
                <a:gd name="T86" fmla="*/ 306 w 348"/>
                <a:gd name="T87" fmla="*/ 5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8" h="351">
                  <a:moveTo>
                    <a:pt x="0" y="0"/>
                  </a:moveTo>
                  <a:lnTo>
                    <a:pt x="0" y="351"/>
                  </a:lnTo>
                  <a:lnTo>
                    <a:pt x="340" y="351"/>
                  </a:lnTo>
                  <a:lnTo>
                    <a:pt x="340" y="290"/>
                  </a:lnTo>
                  <a:lnTo>
                    <a:pt x="348" y="290"/>
                  </a:lnTo>
                  <a:lnTo>
                    <a:pt x="348" y="241"/>
                  </a:lnTo>
                  <a:lnTo>
                    <a:pt x="340" y="241"/>
                  </a:lnTo>
                  <a:lnTo>
                    <a:pt x="340" y="107"/>
                  </a:lnTo>
                  <a:lnTo>
                    <a:pt x="348" y="107"/>
                  </a:lnTo>
                  <a:lnTo>
                    <a:pt x="348" y="58"/>
                  </a:lnTo>
                  <a:lnTo>
                    <a:pt x="340" y="58"/>
                  </a:lnTo>
                  <a:lnTo>
                    <a:pt x="340" y="0"/>
                  </a:lnTo>
                  <a:lnTo>
                    <a:pt x="0" y="0"/>
                  </a:lnTo>
                  <a:close/>
                  <a:moveTo>
                    <a:pt x="298" y="290"/>
                  </a:moveTo>
                  <a:lnTo>
                    <a:pt x="298" y="306"/>
                  </a:lnTo>
                  <a:lnTo>
                    <a:pt x="44" y="306"/>
                  </a:lnTo>
                  <a:lnTo>
                    <a:pt x="44" y="42"/>
                  </a:lnTo>
                  <a:lnTo>
                    <a:pt x="298" y="42"/>
                  </a:lnTo>
                  <a:lnTo>
                    <a:pt x="298" y="58"/>
                  </a:lnTo>
                  <a:lnTo>
                    <a:pt x="290" y="58"/>
                  </a:lnTo>
                  <a:lnTo>
                    <a:pt x="290" y="107"/>
                  </a:lnTo>
                  <a:lnTo>
                    <a:pt x="298" y="107"/>
                  </a:lnTo>
                  <a:lnTo>
                    <a:pt x="298" y="241"/>
                  </a:lnTo>
                  <a:lnTo>
                    <a:pt x="290" y="241"/>
                  </a:lnTo>
                  <a:lnTo>
                    <a:pt x="290" y="290"/>
                  </a:lnTo>
                  <a:lnTo>
                    <a:pt x="298" y="290"/>
                  </a:lnTo>
                  <a:close/>
                  <a:moveTo>
                    <a:pt x="306" y="107"/>
                  </a:moveTo>
                  <a:lnTo>
                    <a:pt x="332" y="107"/>
                  </a:lnTo>
                  <a:lnTo>
                    <a:pt x="332" y="241"/>
                  </a:lnTo>
                  <a:lnTo>
                    <a:pt x="306" y="241"/>
                  </a:lnTo>
                  <a:lnTo>
                    <a:pt x="306" y="107"/>
                  </a:lnTo>
                  <a:close/>
                  <a:moveTo>
                    <a:pt x="306" y="58"/>
                  </a:moveTo>
                  <a:lnTo>
                    <a:pt x="306" y="34"/>
                  </a:lnTo>
                  <a:lnTo>
                    <a:pt x="36" y="34"/>
                  </a:lnTo>
                  <a:lnTo>
                    <a:pt x="36" y="314"/>
                  </a:lnTo>
                  <a:lnTo>
                    <a:pt x="306" y="314"/>
                  </a:lnTo>
                  <a:lnTo>
                    <a:pt x="306" y="290"/>
                  </a:lnTo>
                  <a:lnTo>
                    <a:pt x="332" y="290"/>
                  </a:lnTo>
                  <a:lnTo>
                    <a:pt x="332" y="343"/>
                  </a:lnTo>
                  <a:lnTo>
                    <a:pt x="8" y="343"/>
                  </a:lnTo>
                  <a:lnTo>
                    <a:pt x="8" y="8"/>
                  </a:lnTo>
                  <a:lnTo>
                    <a:pt x="332" y="8"/>
                  </a:lnTo>
                  <a:lnTo>
                    <a:pt x="332" y="58"/>
                  </a:lnTo>
                  <a:lnTo>
                    <a:pt x="306" y="58"/>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8" name="Freeform 64"/>
            <p:cNvSpPr>
              <a:spLocks noEditPoints="1"/>
            </p:cNvSpPr>
            <p:nvPr/>
          </p:nvSpPr>
          <p:spPr bwMode="auto">
            <a:xfrm>
              <a:off x="1907213" y="2946844"/>
              <a:ext cx="46031" cy="109529"/>
            </a:xfrm>
            <a:custGeom>
              <a:avLst/>
              <a:gdLst>
                <a:gd name="T0" fmla="*/ 6 w 12"/>
                <a:gd name="T1" fmla="*/ 0 h 29"/>
                <a:gd name="T2" fmla="*/ 0 w 12"/>
                <a:gd name="T3" fmla="*/ 6 h 29"/>
                <a:gd name="T4" fmla="*/ 2 w 12"/>
                <a:gd name="T5" fmla="*/ 10 h 29"/>
                <a:gd name="T6" fmla="*/ 2 w 12"/>
                <a:gd name="T7" fmla="*/ 29 h 29"/>
                <a:gd name="T8" fmla="*/ 11 w 12"/>
                <a:gd name="T9" fmla="*/ 29 h 29"/>
                <a:gd name="T10" fmla="*/ 11 w 12"/>
                <a:gd name="T11" fmla="*/ 10 h 29"/>
                <a:gd name="T12" fmla="*/ 12 w 12"/>
                <a:gd name="T13" fmla="*/ 6 h 29"/>
                <a:gd name="T14" fmla="*/ 6 w 12"/>
                <a:gd name="T15" fmla="*/ 0 h 29"/>
                <a:gd name="T16" fmla="*/ 5 w 12"/>
                <a:gd name="T17" fmla="*/ 26 h 29"/>
                <a:gd name="T18" fmla="*/ 5 w 12"/>
                <a:gd name="T19" fmla="*/ 12 h 29"/>
                <a:gd name="T20" fmla="*/ 6 w 12"/>
                <a:gd name="T21" fmla="*/ 12 h 29"/>
                <a:gd name="T22" fmla="*/ 8 w 12"/>
                <a:gd name="T23" fmla="*/ 12 h 29"/>
                <a:gd name="T24" fmla="*/ 8 w 12"/>
                <a:gd name="T25" fmla="*/ 26 h 29"/>
                <a:gd name="T26" fmla="*/ 5 w 12"/>
                <a:gd name="T27"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 h="29">
                  <a:moveTo>
                    <a:pt x="6" y="0"/>
                  </a:moveTo>
                  <a:cubicBezTo>
                    <a:pt x="3" y="0"/>
                    <a:pt x="0" y="3"/>
                    <a:pt x="0" y="6"/>
                  </a:cubicBezTo>
                  <a:cubicBezTo>
                    <a:pt x="0" y="7"/>
                    <a:pt x="1" y="9"/>
                    <a:pt x="2" y="10"/>
                  </a:cubicBezTo>
                  <a:cubicBezTo>
                    <a:pt x="2" y="29"/>
                    <a:pt x="2" y="29"/>
                    <a:pt x="2" y="29"/>
                  </a:cubicBezTo>
                  <a:cubicBezTo>
                    <a:pt x="11" y="29"/>
                    <a:pt x="11" y="29"/>
                    <a:pt x="11" y="29"/>
                  </a:cubicBezTo>
                  <a:cubicBezTo>
                    <a:pt x="11" y="10"/>
                    <a:pt x="11" y="10"/>
                    <a:pt x="11" y="10"/>
                  </a:cubicBezTo>
                  <a:cubicBezTo>
                    <a:pt x="12" y="9"/>
                    <a:pt x="12" y="7"/>
                    <a:pt x="12" y="6"/>
                  </a:cubicBezTo>
                  <a:cubicBezTo>
                    <a:pt x="12" y="3"/>
                    <a:pt x="10" y="0"/>
                    <a:pt x="6" y="0"/>
                  </a:cubicBezTo>
                  <a:close/>
                  <a:moveTo>
                    <a:pt x="5" y="26"/>
                  </a:moveTo>
                  <a:cubicBezTo>
                    <a:pt x="5" y="12"/>
                    <a:pt x="5" y="12"/>
                    <a:pt x="5" y="12"/>
                  </a:cubicBezTo>
                  <a:cubicBezTo>
                    <a:pt x="5" y="12"/>
                    <a:pt x="6" y="12"/>
                    <a:pt x="6" y="12"/>
                  </a:cubicBezTo>
                  <a:cubicBezTo>
                    <a:pt x="7" y="12"/>
                    <a:pt x="8" y="12"/>
                    <a:pt x="8" y="12"/>
                  </a:cubicBezTo>
                  <a:cubicBezTo>
                    <a:pt x="8" y="26"/>
                    <a:pt x="8" y="26"/>
                    <a:pt x="8" y="26"/>
                  </a:cubicBezTo>
                  <a:lnTo>
                    <a:pt x="5" y="26"/>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79" name="Freeform 65"/>
            <p:cNvSpPr>
              <a:spLocks noEditPoints="1"/>
            </p:cNvSpPr>
            <p:nvPr/>
          </p:nvSpPr>
          <p:spPr bwMode="auto">
            <a:xfrm>
              <a:off x="1972291" y="2848427"/>
              <a:ext cx="199999" cy="241281"/>
            </a:xfrm>
            <a:custGeom>
              <a:avLst/>
              <a:gdLst>
                <a:gd name="T0" fmla="*/ 52 w 53"/>
                <a:gd name="T1" fmla="*/ 34 h 64"/>
                <a:gd name="T2" fmla="*/ 52 w 53"/>
                <a:gd name="T3" fmla="*/ 31 h 64"/>
                <a:gd name="T4" fmla="*/ 49 w 53"/>
                <a:gd name="T5" fmla="*/ 24 h 64"/>
                <a:gd name="T6" fmla="*/ 45 w 53"/>
                <a:gd name="T7" fmla="*/ 19 h 64"/>
                <a:gd name="T8" fmla="*/ 43 w 53"/>
                <a:gd name="T9" fmla="*/ 17 h 64"/>
                <a:gd name="T10" fmla="*/ 37 w 53"/>
                <a:gd name="T11" fmla="*/ 13 h 64"/>
                <a:gd name="T12" fmla="*/ 34 w 53"/>
                <a:gd name="T13" fmla="*/ 12 h 64"/>
                <a:gd name="T14" fmla="*/ 28 w 53"/>
                <a:gd name="T15" fmla="*/ 11 h 64"/>
                <a:gd name="T16" fmla="*/ 32 w 53"/>
                <a:gd name="T17" fmla="*/ 5 h 64"/>
                <a:gd name="T18" fmla="*/ 23 w 53"/>
                <a:gd name="T19" fmla="*/ 5 h 64"/>
                <a:gd name="T20" fmla="*/ 26 w 53"/>
                <a:gd name="T21" fmla="*/ 11 h 64"/>
                <a:gd name="T22" fmla="*/ 19 w 53"/>
                <a:gd name="T23" fmla="*/ 12 h 64"/>
                <a:gd name="T24" fmla="*/ 16 w 53"/>
                <a:gd name="T25" fmla="*/ 13 h 64"/>
                <a:gd name="T26" fmla="*/ 11 w 53"/>
                <a:gd name="T27" fmla="*/ 16 h 64"/>
                <a:gd name="T28" fmla="*/ 8 w 53"/>
                <a:gd name="T29" fmla="*/ 18 h 64"/>
                <a:gd name="T30" fmla="*/ 4 w 53"/>
                <a:gd name="T31" fmla="*/ 22 h 64"/>
                <a:gd name="T32" fmla="*/ 2 w 53"/>
                <a:gd name="T33" fmla="*/ 26 h 64"/>
                <a:gd name="T34" fmla="*/ 0 w 53"/>
                <a:gd name="T35" fmla="*/ 33 h 64"/>
                <a:gd name="T36" fmla="*/ 0 w 53"/>
                <a:gd name="T37" fmla="*/ 35 h 64"/>
                <a:gd name="T38" fmla="*/ 0 w 53"/>
                <a:gd name="T39" fmla="*/ 41 h 64"/>
                <a:gd name="T40" fmla="*/ 0 w 53"/>
                <a:gd name="T41" fmla="*/ 44 h 64"/>
                <a:gd name="T42" fmla="*/ 3 w 53"/>
                <a:gd name="T43" fmla="*/ 50 h 64"/>
                <a:gd name="T44" fmla="*/ 7 w 53"/>
                <a:gd name="T45" fmla="*/ 56 h 64"/>
                <a:gd name="T46" fmla="*/ 9 w 53"/>
                <a:gd name="T47" fmla="*/ 58 h 64"/>
                <a:gd name="T48" fmla="*/ 15 w 53"/>
                <a:gd name="T49" fmla="*/ 62 h 64"/>
                <a:gd name="T50" fmla="*/ 17 w 53"/>
                <a:gd name="T51" fmla="*/ 63 h 64"/>
                <a:gd name="T52" fmla="*/ 24 w 53"/>
                <a:gd name="T53" fmla="*/ 64 h 64"/>
                <a:gd name="T54" fmla="*/ 26 w 53"/>
                <a:gd name="T55" fmla="*/ 64 h 64"/>
                <a:gd name="T56" fmla="*/ 27 w 53"/>
                <a:gd name="T57" fmla="*/ 64 h 64"/>
                <a:gd name="T58" fmla="*/ 33 w 53"/>
                <a:gd name="T59" fmla="*/ 63 h 64"/>
                <a:gd name="T60" fmla="*/ 36 w 53"/>
                <a:gd name="T61" fmla="*/ 62 h 64"/>
                <a:gd name="T62" fmla="*/ 41 w 53"/>
                <a:gd name="T63" fmla="*/ 59 h 64"/>
                <a:gd name="T64" fmla="*/ 44 w 53"/>
                <a:gd name="T65" fmla="*/ 57 h 64"/>
                <a:gd name="T66" fmla="*/ 48 w 53"/>
                <a:gd name="T67" fmla="*/ 53 h 64"/>
                <a:gd name="T68" fmla="*/ 50 w 53"/>
                <a:gd name="T69" fmla="*/ 49 h 64"/>
                <a:gd name="T70" fmla="*/ 52 w 53"/>
                <a:gd name="T71" fmla="*/ 42 h 64"/>
                <a:gd name="T72" fmla="*/ 52 w 53"/>
                <a:gd name="T73" fmla="*/ 40 h 64"/>
                <a:gd name="T74" fmla="*/ 3 w 53"/>
                <a:gd name="T75" fmla="*/ 36 h 64"/>
                <a:gd name="T76" fmla="*/ 3 w 53"/>
                <a:gd name="T77" fmla="*/ 39 h 64"/>
                <a:gd name="T78" fmla="*/ 44 w 53"/>
                <a:gd name="T79" fmla="*/ 38 h 64"/>
                <a:gd name="T80" fmla="*/ 50 w 53"/>
                <a:gd name="T81" fmla="*/ 38 h 64"/>
                <a:gd name="T82" fmla="*/ 49 w 53"/>
                <a:gd name="T83" fmla="*/ 31 h 64"/>
                <a:gd name="T84" fmla="*/ 33 w 53"/>
                <a:gd name="T85" fmla="*/ 24 h 64"/>
                <a:gd name="T86" fmla="*/ 19 w 53"/>
                <a:gd name="T87" fmla="*/ 24 h 64"/>
                <a:gd name="T88" fmla="*/ 45 w 53"/>
                <a:gd name="T89" fmla="*/ 24 h 64"/>
                <a:gd name="T90" fmla="*/ 34 w 53"/>
                <a:gd name="T91" fmla="*/ 21 h 64"/>
                <a:gd name="T92" fmla="*/ 31 w 53"/>
                <a:gd name="T93" fmla="*/ 19 h 64"/>
                <a:gd name="T94" fmla="*/ 31 w 53"/>
                <a:gd name="T95" fmla="*/ 19 h 64"/>
                <a:gd name="T96" fmla="*/ 24 w 53"/>
                <a:gd name="T97" fmla="*/ 14 h 64"/>
                <a:gd name="T98" fmla="*/ 16 w 53"/>
                <a:gd name="T99" fmla="*/ 22 h 64"/>
                <a:gd name="T100" fmla="*/ 13 w 53"/>
                <a:gd name="T101" fmla="*/ 25 h 64"/>
                <a:gd name="T102" fmla="*/ 13 w 53"/>
                <a:gd name="T103" fmla="*/ 25 h 64"/>
                <a:gd name="T104" fmla="*/ 5 w 53"/>
                <a:gd name="T105" fmla="*/ 28 h 64"/>
                <a:gd name="T106" fmla="*/ 5 w 53"/>
                <a:gd name="T107" fmla="*/ 47 h 64"/>
                <a:gd name="T108" fmla="*/ 13 w 53"/>
                <a:gd name="T109" fmla="*/ 50 h 64"/>
                <a:gd name="T110" fmla="*/ 16 w 53"/>
                <a:gd name="T111" fmla="*/ 53 h 64"/>
                <a:gd name="T112" fmla="*/ 16 w 53"/>
                <a:gd name="T113" fmla="*/ 53 h 64"/>
                <a:gd name="T114" fmla="*/ 20 w 53"/>
                <a:gd name="T115" fmla="*/ 60 h 64"/>
                <a:gd name="T116" fmla="*/ 32 w 53"/>
                <a:gd name="T117" fmla="*/ 60 h 64"/>
                <a:gd name="T118" fmla="*/ 36 w 53"/>
                <a:gd name="T119" fmla="*/ 53 h 64"/>
                <a:gd name="T120" fmla="*/ 39 w 53"/>
                <a:gd name="T121" fmla="*/ 50 h 64"/>
                <a:gd name="T122" fmla="*/ 39 w 53"/>
                <a:gd name="T123" fmla="*/ 50 h 64"/>
                <a:gd name="T124" fmla="*/ 47 w 53"/>
                <a:gd name="T125"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 h="64">
                  <a:moveTo>
                    <a:pt x="52" y="35"/>
                  </a:moveTo>
                  <a:cubicBezTo>
                    <a:pt x="52" y="35"/>
                    <a:pt x="52" y="35"/>
                    <a:pt x="52" y="35"/>
                  </a:cubicBezTo>
                  <a:cubicBezTo>
                    <a:pt x="52" y="34"/>
                    <a:pt x="52" y="34"/>
                    <a:pt x="52" y="34"/>
                  </a:cubicBezTo>
                  <a:cubicBezTo>
                    <a:pt x="52" y="34"/>
                    <a:pt x="52" y="34"/>
                    <a:pt x="52" y="34"/>
                  </a:cubicBezTo>
                  <a:cubicBezTo>
                    <a:pt x="52" y="33"/>
                    <a:pt x="52" y="33"/>
                    <a:pt x="52" y="33"/>
                  </a:cubicBezTo>
                  <a:cubicBezTo>
                    <a:pt x="52" y="33"/>
                    <a:pt x="52" y="32"/>
                    <a:pt x="52" y="32"/>
                  </a:cubicBezTo>
                  <a:cubicBezTo>
                    <a:pt x="52" y="31"/>
                    <a:pt x="52" y="31"/>
                    <a:pt x="52" y="31"/>
                  </a:cubicBezTo>
                  <a:cubicBezTo>
                    <a:pt x="52" y="31"/>
                    <a:pt x="52" y="31"/>
                    <a:pt x="52" y="31"/>
                  </a:cubicBezTo>
                  <a:cubicBezTo>
                    <a:pt x="51" y="29"/>
                    <a:pt x="51" y="28"/>
                    <a:pt x="50" y="26"/>
                  </a:cubicBezTo>
                  <a:cubicBezTo>
                    <a:pt x="50" y="26"/>
                    <a:pt x="50" y="26"/>
                    <a:pt x="50" y="26"/>
                  </a:cubicBezTo>
                  <a:cubicBezTo>
                    <a:pt x="49" y="25"/>
                    <a:pt x="49" y="25"/>
                    <a:pt x="49" y="25"/>
                  </a:cubicBezTo>
                  <a:cubicBezTo>
                    <a:pt x="49" y="24"/>
                    <a:pt x="49" y="24"/>
                    <a:pt x="49" y="24"/>
                  </a:cubicBezTo>
                  <a:cubicBezTo>
                    <a:pt x="48" y="22"/>
                    <a:pt x="48" y="22"/>
                    <a:pt x="48" y="22"/>
                  </a:cubicBezTo>
                  <a:cubicBezTo>
                    <a:pt x="48" y="22"/>
                    <a:pt x="48" y="22"/>
                    <a:pt x="48" y="22"/>
                  </a:cubicBezTo>
                  <a:cubicBezTo>
                    <a:pt x="47" y="21"/>
                    <a:pt x="46" y="20"/>
                    <a:pt x="45" y="19"/>
                  </a:cubicBezTo>
                  <a:cubicBezTo>
                    <a:pt x="45" y="19"/>
                    <a:pt x="45" y="19"/>
                    <a:pt x="45" y="19"/>
                  </a:cubicBezTo>
                  <a:cubicBezTo>
                    <a:pt x="44" y="18"/>
                    <a:pt x="44" y="18"/>
                    <a:pt x="44" y="18"/>
                  </a:cubicBezTo>
                  <a:cubicBezTo>
                    <a:pt x="43" y="18"/>
                    <a:pt x="43" y="17"/>
                    <a:pt x="43" y="17"/>
                  </a:cubicBezTo>
                  <a:cubicBezTo>
                    <a:pt x="43" y="17"/>
                    <a:pt x="43" y="17"/>
                    <a:pt x="43" y="17"/>
                  </a:cubicBezTo>
                  <a:cubicBezTo>
                    <a:pt x="43" y="17"/>
                    <a:pt x="43" y="17"/>
                    <a:pt x="43" y="17"/>
                  </a:cubicBezTo>
                  <a:cubicBezTo>
                    <a:pt x="41" y="16"/>
                    <a:pt x="41" y="16"/>
                    <a:pt x="41" y="16"/>
                  </a:cubicBezTo>
                  <a:cubicBezTo>
                    <a:pt x="41" y="16"/>
                    <a:pt x="41" y="16"/>
                    <a:pt x="41" y="16"/>
                  </a:cubicBezTo>
                  <a:cubicBezTo>
                    <a:pt x="40" y="15"/>
                    <a:pt x="39" y="14"/>
                    <a:pt x="37" y="13"/>
                  </a:cubicBezTo>
                  <a:cubicBezTo>
                    <a:pt x="37" y="13"/>
                    <a:pt x="37" y="13"/>
                    <a:pt x="37" y="13"/>
                  </a:cubicBezTo>
                  <a:cubicBezTo>
                    <a:pt x="36" y="13"/>
                    <a:pt x="36" y="13"/>
                    <a:pt x="36" y="13"/>
                  </a:cubicBezTo>
                  <a:cubicBezTo>
                    <a:pt x="36" y="13"/>
                    <a:pt x="36" y="13"/>
                    <a:pt x="36" y="13"/>
                  </a:cubicBezTo>
                  <a:cubicBezTo>
                    <a:pt x="35" y="13"/>
                    <a:pt x="35" y="13"/>
                    <a:pt x="35" y="12"/>
                  </a:cubicBezTo>
                  <a:cubicBezTo>
                    <a:pt x="35" y="12"/>
                    <a:pt x="35" y="12"/>
                    <a:pt x="34" y="12"/>
                  </a:cubicBezTo>
                  <a:cubicBezTo>
                    <a:pt x="33" y="12"/>
                    <a:pt x="33" y="12"/>
                    <a:pt x="33" y="12"/>
                  </a:cubicBezTo>
                  <a:cubicBezTo>
                    <a:pt x="33" y="12"/>
                    <a:pt x="33" y="12"/>
                    <a:pt x="33" y="12"/>
                  </a:cubicBezTo>
                  <a:cubicBezTo>
                    <a:pt x="32" y="12"/>
                    <a:pt x="30" y="11"/>
                    <a:pt x="28" y="11"/>
                  </a:cubicBezTo>
                  <a:cubicBezTo>
                    <a:pt x="28" y="11"/>
                    <a:pt x="28" y="11"/>
                    <a:pt x="28" y="11"/>
                  </a:cubicBezTo>
                  <a:cubicBezTo>
                    <a:pt x="27" y="11"/>
                    <a:pt x="27" y="11"/>
                    <a:pt x="27" y="11"/>
                  </a:cubicBezTo>
                  <a:cubicBezTo>
                    <a:pt x="27" y="11"/>
                    <a:pt x="26" y="11"/>
                    <a:pt x="26" y="11"/>
                  </a:cubicBezTo>
                  <a:cubicBezTo>
                    <a:pt x="26" y="11"/>
                    <a:pt x="26" y="11"/>
                    <a:pt x="26" y="11"/>
                  </a:cubicBezTo>
                  <a:cubicBezTo>
                    <a:pt x="32" y="5"/>
                    <a:pt x="32" y="5"/>
                    <a:pt x="32" y="5"/>
                  </a:cubicBezTo>
                  <a:cubicBezTo>
                    <a:pt x="29" y="5"/>
                    <a:pt x="29" y="5"/>
                    <a:pt x="29" y="5"/>
                  </a:cubicBezTo>
                  <a:cubicBezTo>
                    <a:pt x="29" y="0"/>
                    <a:pt x="29" y="0"/>
                    <a:pt x="29" y="0"/>
                  </a:cubicBezTo>
                  <a:cubicBezTo>
                    <a:pt x="23" y="0"/>
                    <a:pt x="23" y="0"/>
                    <a:pt x="23" y="0"/>
                  </a:cubicBezTo>
                  <a:cubicBezTo>
                    <a:pt x="23" y="5"/>
                    <a:pt x="23" y="5"/>
                    <a:pt x="23" y="5"/>
                  </a:cubicBezTo>
                  <a:cubicBezTo>
                    <a:pt x="20" y="5"/>
                    <a:pt x="20" y="5"/>
                    <a:pt x="20" y="5"/>
                  </a:cubicBezTo>
                  <a:cubicBezTo>
                    <a:pt x="26" y="11"/>
                    <a:pt x="26" y="11"/>
                    <a:pt x="26" y="11"/>
                  </a:cubicBezTo>
                  <a:cubicBezTo>
                    <a:pt x="26" y="11"/>
                    <a:pt x="26" y="11"/>
                    <a:pt x="26" y="11"/>
                  </a:cubicBezTo>
                  <a:cubicBezTo>
                    <a:pt x="26" y="11"/>
                    <a:pt x="26" y="11"/>
                    <a:pt x="26" y="11"/>
                  </a:cubicBezTo>
                  <a:cubicBezTo>
                    <a:pt x="24" y="11"/>
                    <a:pt x="24" y="11"/>
                    <a:pt x="24" y="11"/>
                  </a:cubicBezTo>
                  <a:cubicBezTo>
                    <a:pt x="24" y="11"/>
                    <a:pt x="24" y="11"/>
                    <a:pt x="24" y="11"/>
                  </a:cubicBezTo>
                  <a:cubicBezTo>
                    <a:pt x="22" y="11"/>
                    <a:pt x="21" y="12"/>
                    <a:pt x="19" y="12"/>
                  </a:cubicBezTo>
                  <a:cubicBezTo>
                    <a:pt x="19" y="12"/>
                    <a:pt x="19" y="12"/>
                    <a:pt x="19" y="12"/>
                  </a:cubicBezTo>
                  <a:cubicBezTo>
                    <a:pt x="18" y="12"/>
                    <a:pt x="18" y="12"/>
                    <a:pt x="18" y="12"/>
                  </a:cubicBezTo>
                  <a:cubicBezTo>
                    <a:pt x="18" y="12"/>
                    <a:pt x="18" y="12"/>
                    <a:pt x="17" y="12"/>
                  </a:cubicBezTo>
                  <a:cubicBezTo>
                    <a:pt x="17" y="13"/>
                    <a:pt x="17" y="13"/>
                    <a:pt x="17" y="13"/>
                  </a:cubicBezTo>
                  <a:cubicBezTo>
                    <a:pt x="16" y="13"/>
                    <a:pt x="16" y="13"/>
                    <a:pt x="16" y="13"/>
                  </a:cubicBezTo>
                  <a:cubicBezTo>
                    <a:pt x="15" y="13"/>
                    <a:pt x="15" y="13"/>
                    <a:pt x="15" y="13"/>
                  </a:cubicBezTo>
                  <a:cubicBezTo>
                    <a:pt x="15" y="13"/>
                    <a:pt x="15" y="13"/>
                    <a:pt x="15" y="13"/>
                  </a:cubicBezTo>
                  <a:cubicBezTo>
                    <a:pt x="14" y="14"/>
                    <a:pt x="12" y="15"/>
                    <a:pt x="11" y="16"/>
                  </a:cubicBezTo>
                  <a:cubicBezTo>
                    <a:pt x="11" y="16"/>
                    <a:pt x="11" y="16"/>
                    <a:pt x="11" y="16"/>
                  </a:cubicBezTo>
                  <a:cubicBezTo>
                    <a:pt x="10" y="17"/>
                    <a:pt x="10" y="17"/>
                    <a:pt x="10" y="17"/>
                  </a:cubicBezTo>
                  <a:cubicBezTo>
                    <a:pt x="9" y="17"/>
                    <a:pt x="9" y="17"/>
                    <a:pt x="9" y="17"/>
                  </a:cubicBezTo>
                  <a:cubicBezTo>
                    <a:pt x="9" y="17"/>
                    <a:pt x="9" y="17"/>
                    <a:pt x="9" y="17"/>
                  </a:cubicBezTo>
                  <a:cubicBezTo>
                    <a:pt x="9" y="17"/>
                    <a:pt x="9" y="18"/>
                    <a:pt x="8" y="18"/>
                  </a:cubicBezTo>
                  <a:cubicBezTo>
                    <a:pt x="7" y="19"/>
                    <a:pt x="7" y="19"/>
                    <a:pt x="7" y="19"/>
                  </a:cubicBezTo>
                  <a:cubicBezTo>
                    <a:pt x="7" y="19"/>
                    <a:pt x="7" y="19"/>
                    <a:pt x="7" y="19"/>
                  </a:cubicBezTo>
                  <a:cubicBezTo>
                    <a:pt x="6" y="20"/>
                    <a:pt x="5" y="21"/>
                    <a:pt x="4" y="22"/>
                  </a:cubicBezTo>
                  <a:cubicBezTo>
                    <a:pt x="4" y="22"/>
                    <a:pt x="4" y="22"/>
                    <a:pt x="4" y="22"/>
                  </a:cubicBezTo>
                  <a:cubicBezTo>
                    <a:pt x="3" y="24"/>
                    <a:pt x="3" y="24"/>
                    <a:pt x="3" y="24"/>
                  </a:cubicBezTo>
                  <a:cubicBezTo>
                    <a:pt x="3" y="24"/>
                    <a:pt x="3" y="24"/>
                    <a:pt x="3" y="25"/>
                  </a:cubicBezTo>
                  <a:cubicBezTo>
                    <a:pt x="2" y="26"/>
                    <a:pt x="2" y="26"/>
                    <a:pt x="2" y="26"/>
                  </a:cubicBezTo>
                  <a:cubicBezTo>
                    <a:pt x="2" y="26"/>
                    <a:pt x="2" y="26"/>
                    <a:pt x="2" y="26"/>
                  </a:cubicBezTo>
                  <a:cubicBezTo>
                    <a:pt x="1" y="28"/>
                    <a:pt x="1" y="29"/>
                    <a:pt x="0" y="31"/>
                  </a:cubicBezTo>
                  <a:cubicBezTo>
                    <a:pt x="0" y="31"/>
                    <a:pt x="0" y="31"/>
                    <a:pt x="0" y="31"/>
                  </a:cubicBezTo>
                  <a:cubicBezTo>
                    <a:pt x="0" y="32"/>
                    <a:pt x="0" y="32"/>
                    <a:pt x="0" y="32"/>
                  </a:cubicBezTo>
                  <a:cubicBezTo>
                    <a:pt x="0" y="32"/>
                    <a:pt x="0" y="32"/>
                    <a:pt x="0" y="33"/>
                  </a:cubicBezTo>
                  <a:cubicBezTo>
                    <a:pt x="0" y="33"/>
                    <a:pt x="0" y="33"/>
                    <a:pt x="0" y="34"/>
                  </a:cubicBezTo>
                  <a:cubicBezTo>
                    <a:pt x="0" y="34"/>
                    <a:pt x="0" y="34"/>
                    <a:pt x="0" y="34"/>
                  </a:cubicBezTo>
                  <a:cubicBezTo>
                    <a:pt x="0" y="35"/>
                    <a:pt x="0" y="35"/>
                    <a:pt x="0" y="35"/>
                  </a:cubicBezTo>
                  <a:cubicBezTo>
                    <a:pt x="0" y="35"/>
                    <a:pt x="0" y="35"/>
                    <a:pt x="0" y="35"/>
                  </a:cubicBezTo>
                  <a:cubicBezTo>
                    <a:pt x="0" y="36"/>
                    <a:pt x="0" y="37"/>
                    <a:pt x="0" y="38"/>
                  </a:cubicBezTo>
                  <a:cubicBezTo>
                    <a:pt x="0" y="38"/>
                    <a:pt x="0" y="39"/>
                    <a:pt x="0" y="40"/>
                  </a:cubicBezTo>
                  <a:cubicBezTo>
                    <a:pt x="0" y="40"/>
                    <a:pt x="0" y="40"/>
                    <a:pt x="0" y="40"/>
                  </a:cubicBezTo>
                  <a:cubicBezTo>
                    <a:pt x="0" y="41"/>
                    <a:pt x="0" y="41"/>
                    <a:pt x="0" y="41"/>
                  </a:cubicBezTo>
                  <a:cubicBezTo>
                    <a:pt x="0" y="41"/>
                    <a:pt x="0" y="41"/>
                    <a:pt x="0" y="41"/>
                  </a:cubicBezTo>
                  <a:cubicBezTo>
                    <a:pt x="0" y="42"/>
                    <a:pt x="0" y="42"/>
                    <a:pt x="0" y="42"/>
                  </a:cubicBezTo>
                  <a:cubicBezTo>
                    <a:pt x="0" y="43"/>
                    <a:pt x="0" y="43"/>
                    <a:pt x="0" y="43"/>
                  </a:cubicBezTo>
                  <a:cubicBezTo>
                    <a:pt x="0" y="44"/>
                    <a:pt x="0" y="44"/>
                    <a:pt x="0" y="44"/>
                  </a:cubicBezTo>
                  <a:cubicBezTo>
                    <a:pt x="0" y="44"/>
                    <a:pt x="0" y="44"/>
                    <a:pt x="0" y="44"/>
                  </a:cubicBezTo>
                  <a:cubicBezTo>
                    <a:pt x="1" y="46"/>
                    <a:pt x="1" y="47"/>
                    <a:pt x="2" y="49"/>
                  </a:cubicBezTo>
                  <a:cubicBezTo>
                    <a:pt x="2" y="49"/>
                    <a:pt x="2" y="49"/>
                    <a:pt x="2" y="49"/>
                  </a:cubicBezTo>
                  <a:cubicBezTo>
                    <a:pt x="3" y="50"/>
                    <a:pt x="3" y="50"/>
                    <a:pt x="3" y="50"/>
                  </a:cubicBezTo>
                  <a:cubicBezTo>
                    <a:pt x="3" y="51"/>
                    <a:pt x="3" y="51"/>
                    <a:pt x="3" y="51"/>
                  </a:cubicBezTo>
                  <a:cubicBezTo>
                    <a:pt x="4" y="53"/>
                    <a:pt x="4" y="53"/>
                    <a:pt x="4" y="53"/>
                  </a:cubicBezTo>
                  <a:cubicBezTo>
                    <a:pt x="4" y="53"/>
                    <a:pt x="4" y="53"/>
                    <a:pt x="4" y="53"/>
                  </a:cubicBezTo>
                  <a:cubicBezTo>
                    <a:pt x="5" y="54"/>
                    <a:pt x="6" y="55"/>
                    <a:pt x="7" y="56"/>
                  </a:cubicBezTo>
                  <a:cubicBezTo>
                    <a:pt x="7" y="56"/>
                    <a:pt x="7" y="56"/>
                    <a:pt x="7" y="56"/>
                  </a:cubicBezTo>
                  <a:cubicBezTo>
                    <a:pt x="8" y="57"/>
                    <a:pt x="8" y="57"/>
                    <a:pt x="8" y="57"/>
                  </a:cubicBezTo>
                  <a:cubicBezTo>
                    <a:pt x="9" y="57"/>
                    <a:pt x="9" y="58"/>
                    <a:pt x="9" y="58"/>
                  </a:cubicBezTo>
                  <a:cubicBezTo>
                    <a:pt x="9" y="58"/>
                    <a:pt x="9" y="58"/>
                    <a:pt x="9" y="58"/>
                  </a:cubicBezTo>
                  <a:cubicBezTo>
                    <a:pt x="9" y="58"/>
                    <a:pt x="10" y="58"/>
                    <a:pt x="10" y="58"/>
                  </a:cubicBezTo>
                  <a:cubicBezTo>
                    <a:pt x="11" y="59"/>
                    <a:pt x="11" y="59"/>
                    <a:pt x="11" y="59"/>
                  </a:cubicBezTo>
                  <a:cubicBezTo>
                    <a:pt x="11" y="59"/>
                    <a:pt x="11" y="59"/>
                    <a:pt x="11" y="59"/>
                  </a:cubicBezTo>
                  <a:cubicBezTo>
                    <a:pt x="12" y="60"/>
                    <a:pt x="14" y="61"/>
                    <a:pt x="15" y="62"/>
                  </a:cubicBezTo>
                  <a:cubicBezTo>
                    <a:pt x="15" y="62"/>
                    <a:pt x="15" y="62"/>
                    <a:pt x="15" y="62"/>
                  </a:cubicBezTo>
                  <a:cubicBezTo>
                    <a:pt x="16" y="62"/>
                    <a:pt x="16" y="62"/>
                    <a:pt x="16" y="62"/>
                  </a:cubicBezTo>
                  <a:cubicBezTo>
                    <a:pt x="16" y="62"/>
                    <a:pt x="16" y="62"/>
                    <a:pt x="17" y="62"/>
                  </a:cubicBezTo>
                  <a:cubicBezTo>
                    <a:pt x="17" y="62"/>
                    <a:pt x="17" y="62"/>
                    <a:pt x="17" y="63"/>
                  </a:cubicBezTo>
                  <a:cubicBezTo>
                    <a:pt x="18" y="63"/>
                    <a:pt x="18" y="63"/>
                    <a:pt x="18" y="63"/>
                  </a:cubicBezTo>
                  <a:cubicBezTo>
                    <a:pt x="19" y="63"/>
                    <a:pt x="19" y="63"/>
                    <a:pt x="19" y="63"/>
                  </a:cubicBezTo>
                  <a:cubicBezTo>
                    <a:pt x="19" y="63"/>
                    <a:pt x="19" y="63"/>
                    <a:pt x="19" y="63"/>
                  </a:cubicBezTo>
                  <a:cubicBezTo>
                    <a:pt x="21" y="63"/>
                    <a:pt x="22" y="64"/>
                    <a:pt x="24" y="64"/>
                  </a:cubicBezTo>
                  <a:cubicBezTo>
                    <a:pt x="24" y="64"/>
                    <a:pt x="24" y="64"/>
                    <a:pt x="24" y="64"/>
                  </a:cubicBezTo>
                  <a:cubicBezTo>
                    <a:pt x="25" y="64"/>
                    <a:pt x="25" y="64"/>
                    <a:pt x="25" y="64"/>
                  </a:cubicBezTo>
                  <a:cubicBezTo>
                    <a:pt x="25" y="64"/>
                    <a:pt x="25" y="64"/>
                    <a:pt x="25" y="64"/>
                  </a:cubicBezTo>
                  <a:cubicBezTo>
                    <a:pt x="26" y="64"/>
                    <a:pt x="26" y="64"/>
                    <a:pt x="26" y="64"/>
                  </a:cubicBezTo>
                  <a:cubicBezTo>
                    <a:pt x="26" y="64"/>
                    <a:pt x="26" y="64"/>
                    <a:pt x="26" y="64"/>
                  </a:cubicBezTo>
                  <a:cubicBezTo>
                    <a:pt x="26" y="64"/>
                    <a:pt x="26" y="64"/>
                    <a:pt x="27" y="64"/>
                  </a:cubicBezTo>
                  <a:cubicBezTo>
                    <a:pt x="27" y="64"/>
                    <a:pt x="27" y="64"/>
                    <a:pt x="27" y="64"/>
                  </a:cubicBezTo>
                  <a:cubicBezTo>
                    <a:pt x="27" y="64"/>
                    <a:pt x="27" y="64"/>
                    <a:pt x="27" y="64"/>
                  </a:cubicBezTo>
                  <a:cubicBezTo>
                    <a:pt x="28" y="64"/>
                    <a:pt x="28" y="64"/>
                    <a:pt x="28" y="64"/>
                  </a:cubicBezTo>
                  <a:cubicBezTo>
                    <a:pt x="28" y="64"/>
                    <a:pt x="28" y="64"/>
                    <a:pt x="28" y="64"/>
                  </a:cubicBezTo>
                  <a:cubicBezTo>
                    <a:pt x="30" y="64"/>
                    <a:pt x="32" y="63"/>
                    <a:pt x="33" y="63"/>
                  </a:cubicBezTo>
                  <a:cubicBezTo>
                    <a:pt x="33" y="63"/>
                    <a:pt x="33" y="63"/>
                    <a:pt x="33" y="63"/>
                  </a:cubicBezTo>
                  <a:cubicBezTo>
                    <a:pt x="34" y="63"/>
                    <a:pt x="34" y="63"/>
                    <a:pt x="34" y="63"/>
                  </a:cubicBezTo>
                  <a:cubicBezTo>
                    <a:pt x="35" y="63"/>
                    <a:pt x="35" y="63"/>
                    <a:pt x="35" y="63"/>
                  </a:cubicBezTo>
                  <a:cubicBezTo>
                    <a:pt x="35" y="62"/>
                    <a:pt x="35" y="62"/>
                    <a:pt x="36" y="62"/>
                  </a:cubicBezTo>
                  <a:cubicBezTo>
                    <a:pt x="36" y="62"/>
                    <a:pt x="36" y="62"/>
                    <a:pt x="36" y="62"/>
                  </a:cubicBezTo>
                  <a:cubicBezTo>
                    <a:pt x="37" y="62"/>
                    <a:pt x="37" y="62"/>
                    <a:pt x="37" y="62"/>
                  </a:cubicBezTo>
                  <a:cubicBezTo>
                    <a:pt x="37" y="62"/>
                    <a:pt x="37" y="62"/>
                    <a:pt x="37" y="62"/>
                  </a:cubicBezTo>
                  <a:cubicBezTo>
                    <a:pt x="39" y="61"/>
                    <a:pt x="40" y="60"/>
                    <a:pt x="41" y="59"/>
                  </a:cubicBezTo>
                  <a:cubicBezTo>
                    <a:pt x="41" y="59"/>
                    <a:pt x="41" y="59"/>
                    <a:pt x="41" y="59"/>
                  </a:cubicBezTo>
                  <a:cubicBezTo>
                    <a:pt x="43" y="58"/>
                    <a:pt x="43" y="58"/>
                    <a:pt x="43" y="58"/>
                  </a:cubicBezTo>
                  <a:cubicBezTo>
                    <a:pt x="43" y="58"/>
                    <a:pt x="43" y="58"/>
                    <a:pt x="43" y="58"/>
                  </a:cubicBezTo>
                  <a:cubicBezTo>
                    <a:pt x="43" y="58"/>
                    <a:pt x="43" y="58"/>
                    <a:pt x="43" y="58"/>
                  </a:cubicBezTo>
                  <a:cubicBezTo>
                    <a:pt x="43" y="58"/>
                    <a:pt x="43" y="57"/>
                    <a:pt x="44" y="57"/>
                  </a:cubicBezTo>
                  <a:cubicBezTo>
                    <a:pt x="45" y="56"/>
                    <a:pt x="45" y="56"/>
                    <a:pt x="45" y="56"/>
                  </a:cubicBezTo>
                  <a:cubicBezTo>
                    <a:pt x="45" y="56"/>
                    <a:pt x="45" y="56"/>
                    <a:pt x="45" y="56"/>
                  </a:cubicBezTo>
                  <a:cubicBezTo>
                    <a:pt x="46" y="55"/>
                    <a:pt x="47" y="54"/>
                    <a:pt x="48" y="53"/>
                  </a:cubicBezTo>
                  <a:cubicBezTo>
                    <a:pt x="48" y="53"/>
                    <a:pt x="48" y="53"/>
                    <a:pt x="48" y="53"/>
                  </a:cubicBezTo>
                  <a:cubicBezTo>
                    <a:pt x="49" y="51"/>
                    <a:pt x="49" y="51"/>
                    <a:pt x="49" y="51"/>
                  </a:cubicBezTo>
                  <a:cubicBezTo>
                    <a:pt x="49" y="51"/>
                    <a:pt x="49" y="51"/>
                    <a:pt x="49" y="50"/>
                  </a:cubicBezTo>
                  <a:cubicBezTo>
                    <a:pt x="50" y="49"/>
                    <a:pt x="50" y="49"/>
                    <a:pt x="50" y="49"/>
                  </a:cubicBezTo>
                  <a:cubicBezTo>
                    <a:pt x="50" y="49"/>
                    <a:pt x="50" y="49"/>
                    <a:pt x="50" y="49"/>
                  </a:cubicBezTo>
                  <a:cubicBezTo>
                    <a:pt x="51" y="47"/>
                    <a:pt x="51" y="46"/>
                    <a:pt x="52" y="44"/>
                  </a:cubicBezTo>
                  <a:cubicBezTo>
                    <a:pt x="52" y="44"/>
                    <a:pt x="52" y="44"/>
                    <a:pt x="52" y="44"/>
                  </a:cubicBezTo>
                  <a:cubicBezTo>
                    <a:pt x="52" y="43"/>
                    <a:pt x="52" y="43"/>
                    <a:pt x="52" y="43"/>
                  </a:cubicBezTo>
                  <a:cubicBezTo>
                    <a:pt x="52" y="43"/>
                    <a:pt x="52" y="42"/>
                    <a:pt x="52" y="42"/>
                  </a:cubicBezTo>
                  <a:cubicBezTo>
                    <a:pt x="52" y="42"/>
                    <a:pt x="52" y="42"/>
                    <a:pt x="52" y="41"/>
                  </a:cubicBezTo>
                  <a:cubicBezTo>
                    <a:pt x="52" y="41"/>
                    <a:pt x="52" y="41"/>
                    <a:pt x="52" y="41"/>
                  </a:cubicBezTo>
                  <a:cubicBezTo>
                    <a:pt x="52" y="40"/>
                    <a:pt x="52" y="40"/>
                    <a:pt x="52" y="40"/>
                  </a:cubicBezTo>
                  <a:cubicBezTo>
                    <a:pt x="52" y="40"/>
                    <a:pt x="52" y="40"/>
                    <a:pt x="52" y="40"/>
                  </a:cubicBezTo>
                  <a:cubicBezTo>
                    <a:pt x="53" y="39"/>
                    <a:pt x="53" y="38"/>
                    <a:pt x="53" y="38"/>
                  </a:cubicBezTo>
                  <a:cubicBezTo>
                    <a:pt x="53" y="37"/>
                    <a:pt x="53" y="36"/>
                    <a:pt x="52" y="35"/>
                  </a:cubicBezTo>
                  <a:close/>
                  <a:moveTo>
                    <a:pt x="3" y="38"/>
                  </a:moveTo>
                  <a:cubicBezTo>
                    <a:pt x="3" y="37"/>
                    <a:pt x="3" y="36"/>
                    <a:pt x="3" y="36"/>
                  </a:cubicBezTo>
                  <a:cubicBezTo>
                    <a:pt x="8" y="37"/>
                    <a:pt x="8" y="37"/>
                    <a:pt x="8" y="37"/>
                  </a:cubicBezTo>
                  <a:cubicBezTo>
                    <a:pt x="8" y="37"/>
                    <a:pt x="8" y="37"/>
                    <a:pt x="8" y="38"/>
                  </a:cubicBezTo>
                  <a:cubicBezTo>
                    <a:pt x="8" y="38"/>
                    <a:pt x="8" y="38"/>
                    <a:pt x="8" y="38"/>
                  </a:cubicBezTo>
                  <a:cubicBezTo>
                    <a:pt x="3" y="39"/>
                    <a:pt x="3" y="39"/>
                    <a:pt x="3" y="39"/>
                  </a:cubicBezTo>
                  <a:cubicBezTo>
                    <a:pt x="3" y="39"/>
                    <a:pt x="3" y="38"/>
                    <a:pt x="3" y="38"/>
                  </a:cubicBezTo>
                  <a:close/>
                  <a:moveTo>
                    <a:pt x="50" y="38"/>
                  </a:moveTo>
                  <a:cubicBezTo>
                    <a:pt x="50" y="38"/>
                    <a:pt x="50" y="39"/>
                    <a:pt x="49" y="39"/>
                  </a:cubicBezTo>
                  <a:cubicBezTo>
                    <a:pt x="44" y="38"/>
                    <a:pt x="44" y="38"/>
                    <a:pt x="44" y="38"/>
                  </a:cubicBezTo>
                  <a:cubicBezTo>
                    <a:pt x="44" y="38"/>
                    <a:pt x="44" y="38"/>
                    <a:pt x="44" y="38"/>
                  </a:cubicBezTo>
                  <a:cubicBezTo>
                    <a:pt x="44" y="37"/>
                    <a:pt x="44" y="37"/>
                    <a:pt x="44" y="37"/>
                  </a:cubicBezTo>
                  <a:cubicBezTo>
                    <a:pt x="49" y="36"/>
                    <a:pt x="49" y="36"/>
                    <a:pt x="49" y="36"/>
                  </a:cubicBezTo>
                  <a:cubicBezTo>
                    <a:pt x="50" y="36"/>
                    <a:pt x="50" y="37"/>
                    <a:pt x="50" y="38"/>
                  </a:cubicBezTo>
                  <a:close/>
                  <a:moveTo>
                    <a:pt x="43" y="32"/>
                  </a:moveTo>
                  <a:cubicBezTo>
                    <a:pt x="43" y="32"/>
                    <a:pt x="43" y="31"/>
                    <a:pt x="43" y="30"/>
                  </a:cubicBezTo>
                  <a:cubicBezTo>
                    <a:pt x="47" y="28"/>
                    <a:pt x="47" y="28"/>
                    <a:pt x="47" y="28"/>
                  </a:cubicBezTo>
                  <a:cubicBezTo>
                    <a:pt x="48" y="29"/>
                    <a:pt x="48" y="30"/>
                    <a:pt x="49" y="31"/>
                  </a:cubicBezTo>
                  <a:lnTo>
                    <a:pt x="43" y="32"/>
                  </a:lnTo>
                  <a:close/>
                  <a:moveTo>
                    <a:pt x="19" y="24"/>
                  </a:moveTo>
                  <a:cubicBezTo>
                    <a:pt x="21" y="23"/>
                    <a:pt x="24" y="22"/>
                    <a:pt x="26" y="22"/>
                  </a:cubicBezTo>
                  <a:cubicBezTo>
                    <a:pt x="29" y="22"/>
                    <a:pt x="31" y="23"/>
                    <a:pt x="33" y="24"/>
                  </a:cubicBezTo>
                  <a:cubicBezTo>
                    <a:pt x="38" y="27"/>
                    <a:pt x="41" y="32"/>
                    <a:pt x="41" y="38"/>
                  </a:cubicBezTo>
                  <a:cubicBezTo>
                    <a:pt x="41" y="46"/>
                    <a:pt x="34" y="53"/>
                    <a:pt x="26" y="53"/>
                  </a:cubicBezTo>
                  <a:cubicBezTo>
                    <a:pt x="18" y="53"/>
                    <a:pt x="11" y="46"/>
                    <a:pt x="11" y="38"/>
                  </a:cubicBezTo>
                  <a:cubicBezTo>
                    <a:pt x="11" y="32"/>
                    <a:pt x="14" y="27"/>
                    <a:pt x="19" y="24"/>
                  </a:cubicBezTo>
                  <a:close/>
                  <a:moveTo>
                    <a:pt x="41" y="27"/>
                  </a:moveTo>
                  <a:cubicBezTo>
                    <a:pt x="40" y="26"/>
                    <a:pt x="40" y="26"/>
                    <a:pt x="39" y="25"/>
                  </a:cubicBezTo>
                  <a:cubicBezTo>
                    <a:pt x="43" y="21"/>
                    <a:pt x="43" y="21"/>
                    <a:pt x="43" y="21"/>
                  </a:cubicBezTo>
                  <a:cubicBezTo>
                    <a:pt x="44" y="22"/>
                    <a:pt x="44" y="23"/>
                    <a:pt x="45" y="24"/>
                  </a:cubicBezTo>
                  <a:lnTo>
                    <a:pt x="41" y="27"/>
                  </a:lnTo>
                  <a:close/>
                  <a:moveTo>
                    <a:pt x="36" y="22"/>
                  </a:moveTo>
                  <a:cubicBezTo>
                    <a:pt x="36" y="22"/>
                    <a:pt x="35" y="22"/>
                    <a:pt x="35" y="21"/>
                  </a:cubicBezTo>
                  <a:cubicBezTo>
                    <a:pt x="34" y="21"/>
                    <a:pt x="34" y="21"/>
                    <a:pt x="34" y="21"/>
                  </a:cubicBezTo>
                  <a:cubicBezTo>
                    <a:pt x="36" y="16"/>
                    <a:pt x="36" y="16"/>
                    <a:pt x="36" y="16"/>
                  </a:cubicBezTo>
                  <a:cubicBezTo>
                    <a:pt x="37" y="17"/>
                    <a:pt x="38" y="17"/>
                    <a:pt x="39" y="18"/>
                  </a:cubicBezTo>
                  <a:lnTo>
                    <a:pt x="36" y="22"/>
                  </a:lnTo>
                  <a:close/>
                  <a:moveTo>
                    <a:pt x="31" y="19"/>
                  </a:moveTo>
                  <a:cubicBezTo>
                    <a:pt x="28" y="16"/>
                    <a:pt x="28" y="16"/>
                    <a:pt x="28" y="16"/>
                  </a:cubicBezTo>
                  <a:cubicBezTo>
                    <a:pt x="28" y="14"/>
                    <a:pt x="28" y="14"/>
                    <a:pt x="28" y="14"/>
                  </a:cubicBezTo>
                  <a:cubicBezTo>
                    <a:pt x="30" y="14"/>
                    <a:pt x="31" y="14"/>
                    <a:pt x="32" y="15"/>
                  </a:cubicBezTo>
                  <a:lnTo>
                    <a:pt x="31" y="19"/>
                  </a:lnTo>
                  <a:close/>
                  <a:moveTo>
                    <a:pt x="24" y="16"/>
                  </a:moveTo>
                  <a:cubicBezTo>
                    <a:pt x="22" y="19"/>
                    <a:pt x="22" y="19"/>
                    <a:pt x="22" y="19"/>
                  </a:cubicBezTo>
                  <a:cubicBezTo>
                    <a:pt x="20" y="15"/>
                    <a:pt x="20" y="15"/>
                    <a:pt x="20" y="15"/>
                  </a:cubicBezTo>
                  <a:cubicBezTo>
                    <a:pt x="21" y="14"/>
                    <a:pt x="23" y="14"/>
                    <a:pt x="24" y="14"/>
                  </a:cubicBezTo>
                  <a:lnTo>
                    <a:pt x="24" y="16"/>
                  </a:lnTo>
                  <a:close/>
                  <a:moveTo>
                    <a:pt x="18" y="21"/>
                  </a:moveTo>
                  <a:cubicBezTo>
                    <a:pt x="18" y="21"/>
                    <a:pt x="18" y="21"/>
                    <a:pt x="18" y="21"/>
                  </a:cubicBezTo>
                  <a:cubicBezTo>
                    <a:pt x="17" y="22"/>
                    <a:pt x="17" y="22"/>
                    <a:pt x="16" y="22"/>
                  </a:cubicBezTo>
                  <a:cubicBezTo>
                    <a:pt x="13" y="18"/>
                    <a:pt x="13" y="18"/>
                    <a:pt x="13" y="18"/>
                  </a:cubicBezTo>
                  <a:cubicBezTo>
                    <a:pt x="14" y="17"/>
                    <a:pt x="15" y="17"/>
                    <a:pt x="16" y="16"/>
                  </a:cubicBezTo>
                  <a:lnTo>
                    <a:pt x="18" y="21"/>
                  </a:lnTo>
                  <a:close/>
                  <a:moveTo>
                    <a:pt x="13" y="25"/>
                  </a:moveTo>
                  <a:cubicBezTo>
                    <a:pt x="12" y="26"/>
                    <a:pt x="12" y="26"/>
                    <a:pt x="12" y="27"/>
                  </a:cubicBezTo>
                  <a:cubicBezTo>
                    <a:pt x="7" y="24"/>
                    <a:pt x="7" y="24"/>
                    <a:pt x="7" y="24"/>
                  </a:cubicBezTo>
                  <a:cubicBezTo>
                    <a:pt x="8" y="23"/>
                    <a:pt x="8" y="22"/>
                    <a:pt x="9" y="21"/>
                  </a:cubicBezTo>
                  <a:lnTo>
                    <a:pt x="13" y="25"/>
                  </a:lnTo>
                  <a:close/>
                  <a:moveTo>
                    <a:pt x="9" y="30"/>
                  </a:moveTo>
                  <a:cubicBezTo>
                    <a:pt x="9" y="31"/>
                    <a:pt x="9" y="32"/>
                    <a:pt x="9" y="32"/>
                  </a:cubicBezTo>
                  <a:cubicBezTo>
                    <a:pt x="3" y="31"/>
                    <a:pt x="3" y="31"/>
                    <a:pt x="3" y="31"/>
                  </a:cubicBezTo>
                  <a:cubicBezTo>
                    <a:pt x="4" y="30"/>
                    <a:pt x="4" y="29"/>
                    <a:pt x="5" y="28"/>
                  </a:cubicBezTo>
                  <a:lnTo>
                    <a:pt x="9" y="30"/>
                  </a:lnTo>
                  <a:close/>
                  <a:moveTo>
                    <a:pt x="9" y="43"/>
                  </a:moveTo>
                  <a:cubicBezTo>
                    <a:pt x="9" y="43"/>
                    <a:pt x="9" y="44"/>
                    <a:pt x="9" y="45"/>
                  </a:cubicBezTo>
                  <a:cubicBezTo>
                    <a:pt x="5" y="47"/>
                    <a:pt x="5" y="47"/>
                    <a:pt x="5" y="47"/>
                  </a:cubicBezTo>
                  <a:cubicBezTo>
                    <a:pt x="4" y="46"/>
                    <a:pt x="4" y="45"/>
                    <a:pt x="3" y="44"/>
                  </a:cubicBezTo>
                  <a:lnTo>
                    <a:pt x="9" y="43"/>
                  </a:lnTo>
                  <a:close/>
                  <a:moveTo>
                    <a:pt x="12" y="48"/>
                  </a:moveTo>
                  <a:cubicBezTo>
                    <a:pt x="12" y="49"/>
                    <a:pt x="12" y="49"/>
                    <a:pt x="13" y="50"/>
                  </a:cubicBezTo>
                  <a:cubicBezTo>
                    <a:pt x="9" y="54"/>
                    <a:pt x="9" y="54"/>
                    <a:pt x="9" y="54"/>
                  </a:cubicBezTo>
                  <a:cubicBezTo>
                    <a:pt x="8" y="53"/>
                    <a:pt x="8" y="52"/>
                    <a:pt x="7" y="51"/>
                  </a:cubicBezTo>
                  <a:lnTo>
                    <a:pt x="12" y="48"/>
                  </a:lnTo>
                  <a:close/>
                  <a:moveTo>
                    <a:pt x="16" y="53"/>
                  </a:moveTo>
                  <a:cubicBezTo>
                    <a:pt x="17" y="53"/>
                    <a:pt x="17" y="53"/>
                    <a:pt x="18" y="54"/>
                  </a:cubicBezTo>
                  <a:cubicBezTo>
                    <a:pt x="16" y="59"/>
                    <a:pt x="16" y="59"/>
                    <a:pt x="16" y="59"/>
                  </a:cubicBezTo>
                  <a:cubicBezTo>
                    <a:pt x="15" y="58"/>
                    <a:pt x="14" y="58"/>
                    <a:pt x="13" y="57"/>
                  </a:cubicBezTo>
                  <a:lnTo>
                    <a:pt x="16" y="53"/>
                  </a:lnTo>
                  <a:close/>
                  <a:moveTo>
                    <a:pt x="22" y="55"/>
                  </a:moveTo>
                  <a:cubicBezTo>
                    <a:pt x="23" y="55"/>
                    <a:pt x="23" y="55"/>
                    <a:pt x="24" y="56"/>
                  </a:cubicBezTo>
                  <a:cubicBezTo>
                    <a:pt x="24" y="61"/>
                    <a:pt x="24" y="61"/>
                    <a:pt x="24" y="61"/>
                  </a:cubicBezTo>
                  <a:cubicBezTo>
                    <a:pt x="23" y="61"/>
                    <a:pt x="21" y="61"/>
                    <a:pt x="20" y="60"/>
                  </a:cubicBezTo>
                  <a:lnTo>
                    <a:pt x="22" y="55"/>
                  </a:lnTo>
                  <a:close/>
                  <a:moveTo>
                    <a:pt x="28" y="56"/>
                  </a:moveTo>
                  <a:cubicBezTo>
                    <a:pt x="29" y="55"/>
                    <a:pt x="30" y="55"/>
                    <a:pt x="30" y="55"/>
                  </a:cubicBezTo>
                  <a:cubicBezTo>
                    <a:pt x="32" y="60"/>
                    <a:pt x="32" y="60"/>
                    <a:pt x="32" y="60"/>
                  </a:cubicBezTo>
                  <a:cubicBezTo>
                    <a:pt x="31" y="61"/>
                    <a:pt x="30" y="61"/>
                    <a:pt x="28" y="61"/>
                  </a:cubicBezTo>
                  <a:lnTo>
                    <a:pt x="28" y="56"/>
                  </a:lnTo>
                  <a:close/>
                  <a:moveTo>
                    <a:pt x="34" y="54"/>
                  </a:moveTo>
                  <a:cubicBezTo>
                    <a:pt x="35" y="53"/>
                    <a:pt x="35" y="53"/>
                    <a:pt x="36" y="53"/>
                  </a:cubicBezTo>
                  <a:cubicBezTo>
                    <a:pt x="39" y="57"/>
                    <a:pt x="39" y="57"/>
                    <a:pt x="39" y="57"/>
                  </a:cubicBezTo>
                  <a:cubicBezTo>
                    <a:pt x="38" y="58"/>
                    <a:pt x="37" y="58"/>
                    <a:pt x="36" y="59"/>
                  </a:cubicBezTo>
                  <a:lnTo>
                    <a:pt x="34" y="54"/>
                  </a:lnTo>
                  <a:close/>
                  <a:moveTo>
                    <a:pt x="39" y="50"/>
                  </a:moveTo>
                  <a:cubicBezTo>
                    <a:pt x="40" y="49"/>
                    <a:pt x="40" y="49"/>
                    <a:pt x="41" y="48"/>
                  </a:cubicBezTo>
                  <a:cubicBezTo>
                    <a:pt x="45" y="51"/>
                    <a:pt x="45" y="51"/>
                    <a:pt x="45" y="51"/>
                  </a:cubicBezTo>
                  <a:cubicBezTo>
                    <a:pt x="44" y="52"/>
                    <a:pt x="44" y="53"/>
                    <a:pt x="43" y="54"/>
                  </a:cubicBezTo>
                  <a:lnTo>
                    <a:pt x="39" y="50"/>
                  </a:lnTo>
                  <a:close/>
                  <a:moveTo>
                    <a:pt x="43" y="45"/>
                  </a:moveTo>
                  <a:cubicBezTo>
                    <a:pt x="43" y="44"/>
                    <a:pt x="43" y="43"/>
                    <a:pt x="43" y="43"/>
                  </a:cubicBezTo>
                  <a:cubicBezTo>
                    <a:pt x="49" y="44"/>
                    <a:pt x="49" y="44"/>
                    <a:pt x="49" y="44"/>
                  </a:cubicBezTo>
                  <a:cubicBezTo>
                    <a:pt x="48" y="45"/>
                    <a:pt x="48" y="46"/>
                    <a:pt x="47" y="47"/>
                  </a:cubicBezTo>
                  <a:lnTo>
                    <a:pt x="43" y="45"/>
                  </a:lnTo>
                  <a:close/>
                </a:path>
              </a:pathLst>
            </a:custGeom>
            <a:solidFill>
              <a:schemeClr val="accent5"/>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80" name="组合 79"/>
          <p:cNvGrpSpPr/>
          <p:nvPr/>
        </p:nvGrpSpPr>
        <p:grpSpPr bwMode="auto">
          <a:xfrm>
            <a:off x="5661025" y="1444625"/>
            <a:ext cx="1228725" cy="1339850"/>
            <a:chOff x="3614192" y="1127253"/>
            <a:chExt cx="1229333" cy="1339252"/>
          </a:xfrm>
        </p:grpSpPr>
        <p:sp>
          <p:nvSpPr>
            <p:cNvPr id="81" name="Freeform 6"/>
            <p:cNvSpPr/>
            <p:nvPr/>
          </p:nvSpPr>
          <p:spPr bwMode="auto">
            <a:xfrm>
              <a:off x="3614192" y="1958732"/>
              <a:ext cx="1059387" cy="507773"/>
            </a:xfrm>
            <a:custGeom>
              <a:avLst/>
              <a:gdLst>
                <a:gd name="T0" fmla="*/ 247 w 280"/>
                <a:gd name="T1" fmla="*/ 134 h 134"/>
                <a:gd name="T2" fmla="*/ 280 w 280"/>
                <a:gd name="T3" fmla="*/ 90 h 134"/>
                <a:gd name="T4" fmla="*/ 0 w 280"/>
                <a:gd name="T5" fmla="*/ 13 h 134"/>
                <a:gd name="T6" fmla="*/ 7 w 280"/>
                <a:gd name="T7" fmla="*/ 68 h 134"/>
                <a:gd name="T8" fmla="*/ 247 w 280"/>
                <a:gd name="T9" fmla="*/ 134 h 134"/>
              </a:gdLst>
              <a:ahLst/>
              <a:cxnLst>
                <a:cxn ang="0">
                  <a:pos x="T0" y="T1"/>
                </a:cxn>
                <a:cxn ang="0">
                  <a:pos x="T2" y="T3"/>
                </a:cxn>
                <a:cxn ang="0">
                  <a:pos x="T4" y="T5"/>
                </a:cxn>
                <a:cxn ang="0">
                  <a:pos x="T6" y="T7"/>
                </a:cxn>
                <a:cxn ang="0">
                  <a:pos x="T8" y="T9"/>
                </a:cxn>
              </a:cxnLst>
              <a:rect l="0" t="0" r="r" b="b"/>
              <a:pathLst>
                <a:path w="280" h="134">
                  <a:moveTo>
                    <a:pt x="247" y="134"/>
                  </a:moveTo>
                  <a:cubicBezTo>
                    <a:pt x="280" y="90"/>
                    <a:pt x="280" y="90"/>
                    <a:pt x="280" y="90"/>
                  </a:cubicBezTo>
                  <a:cubicBezTo>
                    <a:pt x="204" y="31"/>
                    <a:pt x="104" y="0"/>
                    <a:pt x="0" y="13"/>
                  </a:cubicBezTo>
                  <a:cubicBezTo>
                    <a:pt x="7" y="68"/>
                    <a:pt x="7" y="68"/>
                    <a:pt x="7" y="68"/>
                  </a:cubicBezTo>
                  <a:cubicBezTo>
                    <a:pt x="96" y="57"/>
                    <a:pt x="181" y="83"/>
                    <a:pt x="247" y="134"/>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2" name="Freeform 24"/>
            <p:cNvSpPr/>
            <p:nvPr/>
          </p:nvSpPr>
          <p:spPr bwMode="auto">
            <a:xfrm>
              <a:off x="3688842" y="1127253"/>
              <a:ext cx="1154683" cy="1153598"/>
            </a:xfrm>
            <a:custGeom>
              <a:avLst/>
              <a:gdLst>
                <a:gd name="T0" fmla="*/ 116 w 305"/>
                <a:gd name="T1" fmla="*/ 285 h 305"/>
                <a:gd name="T2" fmla="*/ 285 w 305"/>
                <a:gd name="T3" fmla="*/ 189 h 305"/>
                <a:gd name="T4" fmla="*/ 189 w 305"/>
                <a:gd name="T5" fmla="*/ 20 h 305"/>
                <a:gd name="T6" fmla="*/ 20 w 305"/>
                <a:gd name="T7" fmla="*/ 116 h 305"/>
                <a:gd name="T8" fmla="*/ 116 w 305"/>
                <a:gd name="T9" fmla="*/ 285 h 305"/>
              </a:gdLst>
              <a:ahLst/>
              <a:cxnLst>
                <a:cxn ang="0">
                  <a:pos x="T0" y="T1"/>
                </a:cxn>
                <a:cxn ang="0">
                  <a:pos x="T2" y="T3"/>
                </a:cxn>
                <a:cxn ang="0">
                  <a:pos x="T4" y="T5"/>
                </a:cxn>
                <a:cxn ang="0">
                  <a:pos x="T6" y="T7"/>
                </a:cxn>
                <a:cxn ang="0">
                  <a:pos x="T8" y="T9"/>
                </a:cxn>
              </a:cxnLst>
              <a:rect l="0" t="0" r="r" b="b"/>
              <a:pathLst>
                <a:path w="305" h="305">
                  <a:moveTo>
                    <a:pt x="116" y="285"/>
                  </a:moveTo>
                  <a:cubicBezTo>
                    <a:pt x="189" y="305"/>
                    <a:pt x="265" y="262"/>
                    <a:pt x="285" y="189"/>
                  </a:cubicBezTo>
                  <a:cubicBezTo>
                    <a:pt x="305" y="116"/>
                    <a:pt x="262" y="40"/>
                    <a:pt x="189" y="20"/>
                  </a:cubicBezTo>
                  <a:cubicBezTo>
                    <a:pt x="116" y="0"/>
                    <a:pt x="40" y="43"/>
                    <a:pt x="20" y="116"/>
                  </a:cubicBezTo>
                  <a:cubicBezTo>
                    <a:pt x="0" y="189"/>
                    <a:pt x="43" y="264"/>
                    <a:pt x="116" y="285"/>
                  </a:cubicBez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3" name="Freeform 25"/>
            <p:cNvSpPr/>
            <p:nvPr/>
          </p:nvSpPr>
          <p:spPr bwMode="auto">
            <a:xfrm>
              <a:off x="3773021" y="1220874"/>
              <a:ext cx="987914" cy="961596"/>
            </a:xfrm>
            <a:custGeom>
              <a:avLst/>
              <a:gdLst>
                <a:gd name="T0" fmla="*/ 146 w 261"/>
                <a:gd name="T1" fmla="*/ 252 h 254"/>
                <a:gd name="T2" fmla="*/ 97 w 261"/>
                <a:gd name="T3" fmla="*/ 249 h 254"/>
                <a:gd name="T4" fmla="*/ 21 w 261"/>
                <a:gd name="T5" fmla="*/ 189 h 254"/>
                <a:gd name="T6" fmla="*/ 9 w 261"/>
                <a:gd name="T7" fmla="*/ 94 h 254"/>
                <a:gd name="T8" fmla="*/ 115 w 261"/>
                <a:gd name="T9" fmla="*/ 2 h 254"/>
                <a:gd name="T10" fmla="*/ 164 w 261"/>
                <a:gd name="T11" fmla="*/ 6 h 254"/>
                <a:gd name="T12" fmla="*/ 240 w 261"/>
                <a:gd name="T13" fmla="*/ 65 h 254"/>
                <a:gd name="T14" fmla="*/ 252 w 261"/>
                <a:gd name="T15" fmla="*/ 161 h 254"/>
                <a:gd name="T16" fmla="*/ 146 w 261"/>
                <a:gd name="T17" fmla="*/ 252 h 254"/>
                <a:gd name="T18" fmla="*/ 146 w 261"/>
                <a:gd name="T19" fmla="*/ 25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4">
                  <a:moveTo>
                    <a:pt x="146" y="252"/>
                  </a:moveTo>
                  <a:cubicBezTo>
                    <a:pt x="130" y="254"/>
                    <a:pt x="113" y="253"/>
                    <a:pt x="97" y="249"/>
                  </a:cubicBezTo>
                  <a:cubicBezTo>
                    <a:pt x="65" y="240"/>
                    <a:pt x="38" y="219"/>
                    <a:pt x="21" y="189"/>
                  </a:cubicBezTo>
                  <a:cubicBezTo>
                    <a:pt x="5" y="160"/>
                    <a:pt x="0" y="126"/>
                    <a:pt x="9" y="94"/>
                  </a:cubicBezTo>
                  <a:cubicBezTo>
                    <a:pt x="23" y="44"/>
                    <a:pt x="64" y="9"/>
                    <a:pt x="115" y="2"/>
                  </a:cubicBezTo>
                  <a:cubicBezTo>
                    <a:pt x="132" y="0"/>
                    <a:pt x="148" y="1"/>
                    <a:pt x="164" y="6"/>
                  </a:cubicBezTo>
                  <a:cubicBezTo>
                    <a:pt x="196" y="15"/>
                    <a:pt x="223" y="36"/>
                    <a:pt x="240" y="65"/>
                  </a:cubicBezTo>
                  <a:cubicBezTo>
                    <a:pt x="257" y="94"/>
                    <a:pt x="261" y="128"/>
                    <a:pt x="252" y="161"/>
                  </a:cubicBezTo>
                  <a:cubicBezTo>
                    <a:pt x="238" y="210"/>
                    <a:pt x="197" y="246"/>
                    <a:pt x="146" y="252"/>
                  </a:cubicBezTo>
                  <a:cubicBezTo>
                    <a:pt x="146" y="252"/>
                    <a:pt x="146" y="252"/>
                    <a:pt x="146" y="252"/>
                  </a:cubicBezTo>
                  <a:close/>
                </a:path>
              </a:pathLst>
            </a:custGeom>
            <a:solidFill>
              <a:schemeClr val="accent6"/>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4" name="Freeform 66"/>
            <p:cNvSpPr>
              <a:spLocks noEditPoints="1"/>
            </p:cNvSpPr>
            <p:nvPr/>
          </p:nvSpPr>
          <p:spPr bwMode="auto">
            <a:xfrm>
              <a:off x="4014440" y="1417636"/>
              <a:ext cx="508251" cy="510947"/>
            </a:xfrm>
            <a:custGeom>
              <a:avLst/>
              <a:gdLst>
                <a:gd name="T0" fmla="*/ 125 w 134"/>
                <a:gd name="T1" fmla="*/ 61 h 135"/>
                <a:gd name="T2" fmla="*/ 125 w 134"/>
                <a:gd name="T3" fmla="*/ 41 h 135"/>
                <a:gd name="T4" fmla="*/ 125 w 134"/>
                <a:gd name="T5" fmla="*/ 27 h 135"/>
                <a:gd name="T6" fmla="*/ 125 w 134"/>
                <a:gd name="T7" fmla="*/ 14 h 135"/>
                <a:gd name="T8" fmla="*/ 101 w 134"/>
                <a:gd name="T9" fmla="*/ 0 h 135"/>
                <a:gd name="T10" fmla="*/ 15 w 134"/>
                <a:gd name="T11" fmla="*/ 14 h 135"/>
                <a:gd name="T12" fmla="*/ 0 w 134"/>
                <a:gd name="T13" fmla="*/ 28 h 135"/>
                <a:gd name="T14" fmla="*/ 15 w 134"/>
                <a:gd name="T15" fmla="*/ 135 h 135"/>
                <a:gd name="T16" fmla="*/ 125 w 134"/>
                <a:gd name="T17" fmla="*/ 103 h 135"/>
                <a:gd name="T18" fmla="*/ 127 w 134"/>
                <a:gd name="T19" fmla="*/ 103 h 135"/>
                <a:gd name="T20" fmla="*/ 134 w 134"/>
                <a:gd name="T21" fmla="*/ 96 h 135"/>
                <a:gd name="T22" fmla="*/ 127 w 134"/>
                <a:gd name="T23" fmla="*/ 61 h 135"/>
                <a:gd name="T24" fmla="*/ 131 w 134"/>
                <a:gd name="T25" fmla="*/ 96 h 135"/>
                <a:gd name="T26" fmla="*/ 127 w 134"/>
                <a:gd name="T27" fmla="*/ 100 h 135"/>
                <a:gd name="T28" fmla="*/ 94 w 134"/>
                <a:gd name="T29" fmla="*/ 90 h 135"/>
                <a:gd name="T30" fmla="*/ 106 w 134"/>
                <a:gd name="T31" fmla="*/ 76 h 135"/>
                <a:gd name="T32" fmla="*/ 127 w 134"/>
                <a:gd name="T33" fmla="*/ 76 h 135"/>
                <a:gd name="T34" fmla="*/ 15 w 134"/>
                <a:gd name="T35" fmla="*/ 132 h 135"/>
                <a:gd name="T36" fmla="*/ 3 w 134"/>
                <a:gd name="T37" fmla="*/ 37 h 135"/>
                <a:gd name="T38" fmla="*/ 122 w 134"/>
                <a:gd name="T39" fmla="*/ 44 h 135"/>
                <a:gd name="T40" fmla="*/ 122 w 134"/>
                <a:gd name="T41" fmla="*/ 73 h 135"/>
                <a:gd name="T42" fmla="*/ 91 w 134"/>
                <a:gd name="T43" fmla="*/ 88 h 135"/>
                <a:gd name="T44" fmla="*/ 106 w 134"/>
                <a:gd name="T45" fmla="*/ 103 h 135"/>
                <a:gd name="T46" fmla="*/ 122 w 134"/>
                <a:gd name="T47" fmla="*/ 132 h 135"/>
                <a:gd name="T48" fmla="*/ 15 w 134"/>
                <a:gd name="T49" fmla="*/ 17 h 135"/>
                <a:gd name="T50" fmla="*/ 58 w 134"/>
                <a:gd name="T51" fmla="*/ 20 h 135"/>
                <a:gd name="T52" fmla="*/ 7 w 134"/>
                <a:gd name="T53" fmla="*/ 27 h 135"/>
                <a:gd name="T54" fmla="*/ 7 w 134"/>
                <a:gd name="T55" fmla="*/ 38 h 135"/>
                <a:gd name="T56" fmla="*/ 6 w 134"/>
                <a:gd name="T57" fmla="*/ 37 h 135"/>
                <a:gd name="T58" fmla="*/ 6 w 134"/>
                <a:gd name="T59" fmla="*/ 36 h 135"/>
                <a:gd name="T60" fmla="*/ 5 w 134"/>
                <a:gd name="T61" fmla="*/ 35 h 135"/>
                <a:gd name="T62" fmla="*/ 4 w 134"/>
                <a:gd name="T63" fmla="*/ 34 h 135"/>
                <a:gd name="T64" fmla="*/ 3 w 134"/>
                <a:gd name="T65" fmla="*/ 32 h 135"/>
                <a:gd name="T66" fmla="*/ 3 w 134"/>
                <a:gd name="T67" fmla="*/ 31 h 135"/>
                <a:gd name="T68" fmla="*/ 3 w 134"/>
                <a:gd name="T69" fmla="*/ 29 h 135"/>
                <a:gd name="T70" fmla="*/ 3 w 134"/>
                <a:gd name="T71" fmla="*/ 29 h 135"/>
                <a:gd name="T72" fmla="*/ 15 w 134"/>
                <a:gd name="T73" fmla="*/ 17 h 135"/>
                <a:gd name="T74" fmla="*/ 30 w 134"/>
                <a:gd name="T75" fmla="*/ 34 h 135"/>
                <a:gd name="T76" fmla="*/ 10 w 134"/>
                <a:gd name="T77" fmla="*/ 30 h 135"/>
                <a:gd name="T78" fmla="*/ 100 w 134"/>
                <a:gd name="T79" fmla="*/ 37 h 135"/>
                <a:gd name="T80" fmla="*/ 48 w 134"/>
                <a:gd name="T81" fmla="*/ 41 h 135"/>
                <a:gd name="T82" fmla="*/ 100 w 134"/>
                <a:gd name="T83" fmla="*/ 37 h 135"/>
                <a:gd name="T84" fmla="*/ 117 w 134"/>
                <a:gd name="T85" fmla="*/ 34 h 135"/>
                <a:gd name="T86" fmla="*/ 122 w 134"/>
                <a:gd name="T87" fmla="*/ 30 h 135"/>
                <a:gd name="T88" fmla="*/ 122 w 134"/>
                <a:gd name="T89" fmla="*/ 20 h 135"/>
                <a:gd name="T90" fmla="*/ 109 w 134"/>
                <a:gd name="T91" fmla="*/ 17 h 135"/>
                <a:gd name="T92" fmla="*/ 122 w 134"/>
                <a:gd name="T93" fmla="*/ 20 h 135"/>
                <a:gd name="T94" fmla="*/ 111 w 134"/>
                <a:gd name="T95" fmla="*/ 41 h 135"/>
                <a:gd name="T96" fmla="*/ 88 w 134"/>
                <a:gd name="T97" fmla="*/ 15 h 135"/>
                <a:gd name="T98" fmla="*/ 23 w 134"/>
                <a:gd name="T99" fmla="*/ 41 h 135"/>
                <a:gd name="T100" fmla="*/ 117 w 134"/>
                <a:gd name="T101" fmla="*/ 4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4" h="135">
                  <a:moveTo>
                    <a:pt x="127" y="61"/>
                  </a:moveTo>
                  <a:cubicBezTo>
                    <a:pt x="125" y="61"/>
                    <a:pt x="125" y="61"/>
                    <a:pt x="125" y="61"/>
                  </a:cubicBezTo>
                  <a:cubicBezTo>
                    <a:pt x="125" y="44"/>
                    <a:pt x="125" y="44"/>
                    <a:pt x="125" y="44"/>
                  </a:cubicBezTo>
                  <a:cubicBezTo>
                    <a:pt x="125" y="41"/>
                    <a:pt x="125" y="41"/>
                    <a:pt x="125" y="41"/>
                  </a:cubicBezTo>
                  <a:cubicBezTo>
                    <a:pt x="125" y="34"/>
                    <a:pt x="125" y="34"/>
                    <a:pt x="125" y="34"/>
                  </a:cubicBezTo>
                  <a:cubicBezTo>
                    <a:pt x="125" y="27"/>
                    <a:pt x="125" y="27"/>
                    <a:pt x="125" y="27"/>
                  </a:cubicBezTo>
                  <a:cubicBezTo>
                    <a:pt x="125" y="20"/>
                    <a:pt x="125" y="20"/>
                    <a:pt x="125" y="20"/>
                  </a:cubicBezTo>
                  <a:cubicBezTo>
                    <a:pt x="125" y="14"/>
                    <a:pt x="125" y="14"/>
                    <a:pt x="125" y="14"/>
                  </a:cubicBezTo>
                  <a:cubicBezTo>
                    <a:pt x="108" y="14"/>
                    <a:pt x="108" y="14"/>
                    <a:pt x="108" y="14"/>
                  </a:cubicBezTo>
                  <a:cubicBezTo>
                    <a:pt x="101" y="0"/>
                    <a:pt x="101" y="0"/>
                    <a:pt x="101" y="0"/>
                  </a:cubicBezTo>
                  <a:cubicBezTo>
                    <a:pt x="72" y="14"/>
                    <a:pt x="72" y="14"/>
                    <a:pt x="72" y="14"/>
                  </a:cubicBezTo>
                  <a:cubicBezTo>
                    <a:pt x="15" y="14"/>
                    <a:pt x="15" y="14"/>
                    <a:pt x="15" y="14"/>
                  </a:cubicBezTo>
                  <a:cubicBezTo>
                    <a:pt x="7" y="14"/>
                    <a:pt x="0" y="20"/>
                    <a:pt x="0" y="28"/>
                  </a:cubicBezTo>
                  <a:cubicBezTo>
                    <a:pt x="0" y="28"/>
                    <a:pt x="0" y="28"/>
                    <a:pt x="0" y="28"/>
                  </a:cubicBezTo>
                  <a:cubicBezTo>
                    <a:pt x="0" y="120"/>
                    <a:pt x="0" y="120"/>
                    <a:pt x="0" y="120"/>
                  </a:cubicBezTo>
                  <a:cubicBezTo>
                    <a:pt x="0" y="128"/>
                    <a:pt x="7" y="135"/>
                    <a:pt x="15" y="135"/>
                  </a:cubicBezTo>
                  <a:cubicBezTo>
                    <a:pt x="125" y="135"/>
                    <a:pt x="125" y="135"/>
                    <a:pt x="125" y="135"/>
                  </a:cubicBezTo>
                  <a:cubicBezTo>
                    <a:pt x="125" y="103"/>
                    <a:pt x="125" y="103"/>
                    <a:pt x="125" y="103"/>
                  </a:cubicBezTo>
                  <a:cubicBezTo>
                    <a:pt x="127" y="103"/>
                    <a:pt x="127" y="103"/>
                    <a:pt x="127" y="103"/>
                  </a:cubicBezTo>
                  <a:cubicBezTo>
                    <a:pt x="127" y="103"/>
                    <a:pt x="127" y="103"/>
                    <a:pt x="127" y="103"/>
                  </a:cubicBezTo>
                  <a:cubicBezTo>
                    <a:pt x="127" y="103"/>
                    <a:pt x="128" y="103"/>
                    <a:pt x="128" y="103"/>
                  </a:cubicBezTo>
                  <a:cubicBezTo>
                    <a:pt x="131" y="102"/>
                    <a:pt x="134" y="99"/>
                    <a:pt x="134" y="96"/>
                  </a:cubicBezTo>
                  <a:cubicBezTo>
                    <a:pt x="134" y="69"/>
                    <a:pt x="134" y="69"/>
                    <a:pt x="134" y="69"/>
                  </a:cubicBezTo>
                  <a:cubicBezTo>
                    <a:pt x="134" y="65"/>
                    <a:pt x="131" y="61"/>
                    <a:pt x="127" y="61"/>
                  </a:cubicBezTo>
                  <a:close/>
                  <a:moveTo>
                    <a:pt x="131" y="75"/>
                  </a:moveTo>
                  <a:cubicBezTo>
                    <a:pt x="131" y="96"/>
                    <a:pt x="131" y="96"/>
                    <a:pt x="131" y="96"/>
                  </a:cubicBezTo>
                  <a:cubicBezTo>
                    <a:pt x="131" y="98"/>
                    <a:pt x="130" y="100"/>
                    <a:pt x="127" y="100"/>
                  </a:cubicBezTo>
                  <a:cubicBezTo>
                    <a:pt x="127" y="100"/>
                    <a:pt x="127" y="100"/>
                    <a:pt x="127" y="100"/>
                  </a:cubicBezTo>
                  <a:cubicBezTo>
                    <a:pt x="106" y="100"/>
                    <a:pt x="106" y="100"/>
                    <a:pt x="106" y="100"/>
                  </a:cubicBezTo>
                  <a:cubicBezTo>
                    <a:pt x="100" y="100"/>
                    <a:pt x="95" y="95"/>
                    <a:pt x="94" y="90"/>
                  </a:cubicBezTo>
                  <a:cubicBezTo>
                    <a:pt x="94" y="89"/>
                    <a:pt x="94" y="88"/>
                    <a:pt x="94" y="88"/>
                  </a:cubicBezTo>
                  <a:cubicBezTo>
                    <a:pt x="94" y="81"/>
                    <a:pt x="100" y="76"/>
                    <a:pt x="106" y="76"/>
                  </a:cubicBezTo>
                  <a:cubicBezTo>
                    <a:pt x="122" y="76"/>
                    <a:pt x="122" y="76"/>
                    <a:pt x="122" y="76"/>
                  </a:cubicBezTo>
                  <a:cubicBezTo>
                    <a:pt x="127" y="76"/>
                    <a:pt x="127" y="76"/>
                    <a:pt x="127" y="76"/>
                  </a:cubicBezTo>
                  <a:cubicBezTo>
                    <a:pt x="128" y="76"/>
                    <a:pt x="130" y="75"/>
                    <a:pt x="131" y="75"/>
                  </a:cubicBezTo>
                  <a:close/>
                  <a:moveTo>
                    <a:pt x="15" y="132"/>
                  </a:moveTo>
                  <a:cubicBezTo>
                    <a:pt x="8" y="132"/>
                    <a:pt x="3" y="126"/>
                    <a:pt x="3" y="120"/>
                  </a:cubicBezTo>
                  <a:cubicBezTo>
                    <a:pt x="3" y="37"/>
                    <a:pt x="3" y="37"/>
                    <a:pt x="3" y="37"/>
                  </a:cubicBezTo>
                  <a:cubicBezTo>
                    <a:pt x="6" y="41"/>
                    <a:pt x="10" y="44"/>
                    <a:pt x="15" y="44"/>
                  </a:cubicBezTo>
                  <a:cubicBezTo>
                    <a:pt x="122" y="44"/>
                    <a:pt x="122" y="44"/>
                    <a:pt x="122" y="44"/>
                  </a:cubicBezTo>
                  <a:cubicBezTo>
                    <a:pt x="122" y="61"/>
                    <a:pt x="122" y="61"/>
                    <a:pt x="122" y="61"/>
                  </a:cubicBezTo>
                  <a:cubicBezTo>
                    <a:pt x="122" y="73"/>
                    <a:pt x="122" y="73"/>
                    <a:pt x="122" y="73"/>
                  </a:cubicBezTo>
                  <a:cubicBezTo>
                    <a:pt x="106" y="73"/>
                    <a:pt x="106" y="73"/>
                    <a:pt x="106" y="73"/>
                  </a:cubicBezTo>
                  <a:cubicBezTo>
                    <a:pt x="98" y="73"/>
                    <a:pt x="91" y="80"/>
                    <a:pt x="91" y="88"/>
                  </a:cubicBezTo>
                  <a:cubicBezTo>
                    <a:pt x="91" y="89"/>
                    <a:pt x="91" y="89"/>
                    <a:pt x="91" y="90"/>
                  </a:cubicBezTo>
                  <a:cubicBezTo>
                    <a:pt x="92" y="97"/>
                    <a:pt x="99" y="103"/>
                    <a:pt x="106" y="103"/>
                  </a:cubicBezTo>
                  <a:cubicBezTo>
                    <a:pt x="122" y="103"/>
                    <a:pt x="122" y="103"/>
                    <a:pt x="122" y="103"/>
                  </a:cubicBezTo>
                  <a:cubicBezTo>
                    <a:pt x="122" y="132"/>
                    <a:pt x="122" y="132"/>
                    <a:pt x="122" y="132"/>
                  </a:cubicBezTo>
                  <a:lnTo>
                    <a:pt x="15" y="132"/>
                  </a:lnTo>
                  <a:close/>
                  <a:moveTo>
                    <a:pt x="15" y="17"/>
                  </a:moveTo>
                  <a:cubicBezTo>
                    <a:pt x="66" y="17"/>
                    <a:pt x="66" y="17"/>
                    <a:pt x="66" y="17"/>
                  </a:cubicBezTo>
                  <a:cubicBezTo>
                    <a:pt x="58" y="20"/>
                    <a:pt x="58" y="20"/>
                    <a:pt x="58" y="20"/>
                  </a:cubicBezTo>
                  <a:cubicBezTo>
                    <a:pt x="7" y="20"/>
                    <a:pt x="7" y="20"/>
                    <a:pt x="7" y="20"/>
                  </a:cubicBezTo>
                  <a:cubicBezTo>
                    <a:pt x="7" y="27"/>
                    <a:pt x="7" y="27"/>
                    <a:pt x="7" y="27"/>
                  </a:cubicBezTo>
                  <a:cubicBezTo>
                    <a:pt x="7" y="34"/>
                    <a:pt x="7" y="34"/>
                    <a:pt x="7" y="34"/>
                  </a:cubicBezTo>
                  <a:cubicBezTo>
                    <a:pt x="7" y="38"/>
                    <a:pt x="7" y="38"/>
                    <a:pt x="7" y="38"/>
                  </a:cubicBezTo>
                  <a:cubicBezTo>
                    <a:pt x="7" y="38"/>
                    <a:pt x="7" y="38"/>
                    <a:pt x="7" y="38"/>
                  </a:cubicBezTo>
                  <a:cubicBezTo>
                    <a:pt x="7" y="38"/>
                    <a:pt x="7" y="37"/>
                    <a:pt x="6" y="37"/>
                  </a:cubicBezTo>
                  <a:cubicBezTo>
                    <a:pt x="6" y="37"/>
                    <a:pt x="6" y="37"/>
                    <a:pt x="6" y="36"/>
                  </a:cubicBezTo>
                  <a:cubicBezTo>
                    <a:pt x="6" y="36"/>
                    <a:pt x="6" y="36"/>
                    <a:pt x="6" y="36"/>
                  </a:cubicBezTo>
                  <a:cubicBezTo>
                    <a:pt x="5" y="36"/>
                    <a:pt x="5" y="36"/>
                    <a:pt x="5" y="35"/>
                  </a:cubicBezTo>
                  <a:cubicBezTo>
                    <a:pt x="5" y="35"/>
                    <a:pt x="5" y="35"/>
                    <a:pt x="5" y="35"/>
                  </a:cubicBezTo>
                  <a:cubicBezTo>
                    <a:pt x="4" y="35"/>
                    <a:pt x="4" y="34"/>
                    <a:pt x="4" y="34"/>
                  </a:cubicBezTo>
                  <a:cubicBezTo>
                    <a:pt x="4" y="34"/>
                    <a:pt x="4" y="34"/>
                    <a:pt x="4" y="34"/>
                  </a:cubicBezTo>
                  <a:cubicBezTo>
                    <a:pt x="4" y="33"/>
                    <a:pt x="4" y="33"/>
                    <a:pt x="3" y="32"/>
                  </a:cubicBezTo>
                  <a:cubicBezTo>
                    <a:pt x="3" y="32"/>
                    <a:pt x="3" y="32"/>
                    <a:pt x="3" y="32"/>
                  </a:cubicBezTo>
                  <a:cubicBezTo>
                    <a:pt x="3" y="32"/>
                    <a:pt x="3" y="31"/>
                    <a:pt x="3" y="31"/>
                  </a:cubicBezTo>
                  <a:cubicBezTo>
                    <a:pt x="3" y="31"/>
                    <a:pt x="3" y="31"/>
                    <a:pt x="3" y="31"/>
                  </a:cubicBezTo>
                  <a:cubicBezTo>
                    <a:pt x="3" y="31"/>
                    <a:pt x="3" y="30"/>
                    <a:pt x="3" y="30"/>
                  </a:cubicBezTo>
                  <a:cubicBezTo>
                    <a:pt x="3" y="30"/>
                    <a:pt x="3" y="30"/>
                    <a:pt x="3" y="29"/>
                  </a:cubicBezTo>
                  <a:cubicBezTo>
                    <a:pt x="3" y="29"/>
                    <a:pt x="3" y="29"/>
                    <a:pt x="3" y="29"/>
                  </a:cubicBezTo>
                  <a:cubicBezTo>
                    <a:pt x="3" y="29"/>
                    <a:pt x="3" y="29"/>
                    <a:pt x="3" y="29"/>
                  </a:cubicBezTo>
                  <a:cubicBezTo>
                    <a:pt x="3" y="29"/>
                    <a:pt x="3" y="29"/>
                    <a:pt x="3" y="29"/>
                  </a:cubicBezTo>
                  <a:cubicBezTo>
                    <a:pt x="3" y="22"/>
                    <a:pt x="8" y="17"/>
                    <a:pt x="15" y="17"/>
                  </a:cubicBezTo>
                  <a:close/>
                  <a:moveTo>
                    <a:pt x="38" y="30"/>
                  </a:moveTo>
                  <a:cubicBezTo>
                    <a:pt x="30" y="34"/>
                    <a:pt x="30" y="34"/>
                    <a:pt x="30" y="34"/>
                  </a:cubicBezTo>
                  <a:cubicBezTo>
                    <a:pt x="10" y="34"/>
                    <a:pt x="10" y="34"/>
                    <a:pt x="10" y="34"/>
                  </a:cubicBezTo>
                  <a:cubicBezTo>
                    <a:pt x="10" y="30"/>
                    <a:pt x="10" y="30"/>
                    <a:pt x="10" y="30"/>
                  </a:cubicBezTo>
                  <a:lnTo>
                    <a:pt x="38" y="30"/>
                  </a:lnTo>
                  <a:close/>
                  <a:moveTo>
                    <a:pt x="100" y="37"/>
                  </a:moveTo>
                  <a:cubicBezTo>
                    <a:pt x="101" y="38"/>
                    <a:pt x="101" y="39"/>
                    <a:pt x="102" y="41"/>
                  </a:cubicBezTo>
                  <a:cubicBezTo>
                    <a:pt x="48" y="41"/>
                    <a:pt x="48" y="41"/>
                    <a:pt x="48" y="41"/>
                  </a:cubicBezTo>
                  <a:cubicBezTo>
                    <a:pt x="75" y="28"/>
                    <a:pt x="75" y="28"/>
                    <a:pt x="75" y="28"/>
                  </a:cubicBezTo>
                  <a:cubicBezTo>
                    <a:pt x="84" y="23"/>
                    <a:pt x="96" y="27"/>
                    <a:pt x="100" y="37"/>
                  </a:cubicBezTo>
                  <a:close/>
                  <a:moveTo>
                    <a:pt x="122" y="34"/>
                  </a:moveTo>
                  <a:cubicBezTo>
                    <a:pt x="117" y="34"/>
                    <a:pt x="117" y="34"/>
                    <a:pt x="117" y="34"/>
                  </a:cubicBezTo>
                  <a:cubicBezTo>
                    <a:pt x="116" y="30"/>
                    <a:pt x="116" y="30"/>
                    <a:pt x="116" y="30"/>
                  </a:cubicBezTo>
                  <a:cubicBezTo>
                    <a:pt x="122" y="30"/>
                    <a:pt x="122" y="30"/>
                    <a:pt x="122" y="30"/>
                  </a:cubicBezTo>
                  <a:lnTo>
                    <a:pt x="122" y="34"/>
                  </a:lnTo>
                  <a:close/>
                  <a:moveTo>
                    <a:pt x="122" y="20"/>
                  </a:moveTo>
                  <a:cubicBezTo>
                    <a:pt x="111" y="20"/>
                    <a:pt x="111" y="20"/>
                    <a:pt x="111" y="20"/>
                  </a:cubicBezTo>
                  <a:cubicBezTo>
                    <a:pt x="109" y="17"/>
                    <a:pt x="109" y="17"/>
                    <a:pt x="109" y="17"/>
                  </a:cubicBezTo>
                  <a:cubicBezTo>
                    <a:pt x="122" y="17"/>
                    <a:pt x="122" y="17"/>
                    <a:pt x="122" y="17"/>
                  </a:cubicBezTo>
                  <a:lnTo>
                    <a:pt x="122" y="20"/>
                  </a:lnTo>
                  <a:close/>
                  <a:moveTo>
                    <a:pt x="117" y="41"/>
                  </a:moveTo>
                  <a:cubicBezTo>
                    <a:pt x="111" y="41"/>
                    <a:pt x="111" y="41"/>
                    <a:pt x="111" y="41"/>
                  </a:cubicBezTo>
                  <a:cubicBezTo>
                    <a:pt x="102" y="20"/>
                    <a:pt x="102" y="20"/>
                    <a:pt x="102" y="20"/>
                  </a:cubicBezTo>
                  <a:cubicBezTo>
                    <a:pt x="97" y="22"/>
                    <a:pt x="91" y="20"/>
                    <a:pt x="88" y="15"/>
                  </a:cubicBezTo>
                  <a:cubicBezTo>
                    <a:pt x="35" y="41"/>
                    <a:pt x="35" y="41"/>
                    <a:pt x="35" y="41"/>
                  </a:cubicBezTo>
                  <a:cubicBezTo>
                    <a:pt x="23" y="41"/>
                    <a:pt x="23" y="41"/>
                    <a:pt x="23" y="41"/>
                  </a:cubicBezTo>
                  <a:cubicBezTo>
                    <a:pt x="100" y="4"/>
                    <a:pt x="100" y="4"/>
                    <a:pt x="100" y="4"/>
                  </a:cubicBezTo>
                  <a:lnTo>
                    <a:pt x="117" y="41"/>
                  </a:lnTo>
                  <a:close/>
                </a:path>
              </a:pathLst>
            </a:cu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sp>
          <p:nvSpPr>
            <p:cNvPr id="85" name="Oval 67"/>
            <p:cNvSpPr>
              <a:spLocks noChangeArrowheads="1"/>
            </p:cNvSpPr>
            <p:nvPr/>
          </p:nvSpPr>
          <p:spPr bwMode="auto">
            <a:xfrm>
              <a:off x="4394041" y="1723887"/>
              <a:ext cx="49236" cy="49191"/>
            </a:xfrm>
            <a:prstGeom prst="ellipse">
              <a:avLst/>
            </a:prstGeom>
            <a:solidFill>
              <a:schemeClr val="accent3"/>
            </a:solidFill>
            <a:ln>
              <a:noFill/>
            </a:ln>
          </p:spPr>
          <p:txBody>
            <a:bodyPr/>
            <a:lstStyle/>
            <a:p>
              <a:pPr eaLnBrk="1" fontAlgn="auto" hangingPunct="1">
                <a:spcBef>
                  <a:spcPts val="0"/>
                </a:spcBef>
                <a:spcAft>
                  <a:spcPts val="0"/>
                </a:spcAft>
                <a:defRPr/>
              </a:pPr>
              <a:endParaRPr lang="zh-CN" altLang="en-US" sz="1600">
                <a:latin typeface="Arial" panose="020B0604020202020204" pitchFamily="34" charset="0"/>
                <a:ea typeface="+mn-ea"/>
                <a:cs typeface="Arial" panose="020B0604020202020204" pitchFamily="34" charset="0"/>
              </a:endParaRPr>
            </a:p>
          </p:txBody>
        </p:sp>
      </p:grpSp>
      <p:grpSp>
        <p:nvGrpSpPr>
          <p:cNvPr id="130" name="组合 129"/>
          <p:cNvGrpSpPr/>
          <p:nvPr/>
        </p:nvGrpSpPr>
        <p:grpSpPr bwMode="auto">
          <a:xfrm>
            <a:off x="14288" y="1500188"/>
            <a:ext cx="11871325" cy="4726621"/>
            <a:chOff x="14778" y="1500484"/>
            <a:chExt cx="11870892" cy="4727000"/>
          </a:xfrm>
        </p:grpSpPr>
        <p:grpSp>
          <p:nvGrpSpPr>
            <p:cNvPr id="20499" name="组合 125"/>
            <p:cNvGrpSpPr/>
            <p:nvPr/>
          </p:nvGrpSpPr>
          <p:grpSpPr bwMode="auto">
            <a:xfrm>
              <a:off x="6845541" y="1508422"/>
              <a:ext cx="4824554" cy="939875"/>
              <a:chOff x="6845541" y="1508422"/>
              <a:chExt cx="4824554" cy="939875"/>
            </a:xfrm>
          </p:grpSpPr>
          <p:sp>
            <p:nvSpPr>
              <p:cNvPr id="10" name="文本框 9"/>
              <p:cNvSpPr txBox="1"/>
              <p:nvPr/>
            </p:nvSpPr>
            <p:spPr>
              <a:xfrm>
                <a:off x="6845541" y="1508422"/>
                <a:ext cx="1142323" cy="645212"/>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快速一键制表</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87" name="文本框 86"/>
              <p:cNvSpPr txBox="1"/>
              <p:nvPr/>
            </p:nvSpPr>
            <p:spPr>
              <a:xfrm>
                <a:off x="7923732" y="1526203"/>
                <a:ext cx="3746363" cy="922094"/>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在Excel表格里，选中一些数据，然后在上方工具栏中选择“插入”，再打开“图表”，最后根据自己的需要，选择图表种类就能轻松制成专业的图表了</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20500" name="组合 126"/>
            <p:cNvGrpSpPr/>
            <p:nvPr/>
          </p:nvGrpSpPr>
          <p:grpSpPr bwMode="auto">
            <a:xfrm>
              <a:off x="7864365" y="2595947"/>
              <a:ext cx="3911771" cy="680138"/>
              <a:chOff x="7864365" y="2595947"/>
              <a:chExt cx="3911771" cy="680138"/>
            </a:xfrm>
          </p:grpSpPr>
          <p:sp>
            <p:nvSpPr>
              <p:cNvPr id="90" name="文本框 89"/>
              <p:cNvSpPr txBox="1"/>
              <p:nvPr/>
            </p:nvSpPr>
            <p:spPr>
              <a:xfrm>
                <a:off x="7864365" y="2595947"/>
                <a:ext cx="1391234" cy="645212"/>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单元格格式设置</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91" name="文本框 90"/>
              <p:cNvSpPr txBox="1"/>
              <p:nvPr/>
            </p:nvSpPr>
            <p:spPr>
              <a:xfrm>
                <a:off x="9048911" y="2613410"/>
                <a:ext cx="2727225" cy="662675"/>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想要输入一行长的数字，只要更改一下数字种类就可以了。</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20501" name="组合 127"/>
            <p:cNvGrpSpPr/>
            <p:nvPr/>
          </p:nvGrpSpPr>
          <p:grpSpPr bwMode="auto">
            <a:xfrm>
              <a:off x="8080571" y="3775553"/>
              <a:ext cx="3805099" cy="939558"/>
              <a:chOff x="8080571" y="3775553"/>
              <a:chExt cx="3805099" cy="939558"/>
            </a:xfrm>
          </p:grpSpPr>
          <p:sp>
            <p:nvSpPr>
              <p:cNvPr id="93" name="文本框 92"/>
              <p:cNvSpPr txBox="1"/>
              <p:nvPr/>
            </p:nvSpPr>
            <p:spPr>
              <a:xfrm>
                <a:off x="8080571" y="3775553"/>
                <a:ext cx="1099780" cy="368330"/>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常用函数</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94" name="文本框 93"/>
              <p:cNvSpPr txBox="1"/>
              <p:nvPr/>
            </p:nvSpPr>
            <p:spPr>
              <a:xfrm>
                <a:off x="9158445" y="3793017"/>
                <a:ext cx="2727225" cy="922094"/>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可以直接在工具栏里点击“自动求和”下面的小三角，然后选择“其他函数”，就能直接找到自己想要的函数了</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20502" name="组合 128"/>
            <p:cNvGrpSpPr/>
            <p:nvPr/>
          </p:nvGrpSpPr>
          <p:grpSpPr bwMode="auto">
            <a:xfrm>
              <a:off x="6441061" y="5027873"/>
              <a:ext cx="4232121" cy="1199611"/>
              <a:chOff x="6441061" y="5027873"/>
              <a:chExt cx="4232121" cy="1199611"/>
            </a:xfrm>
          </p:grpSpPr>
          <p:sp>
            <p:nvSpPr>
              <p:cNvPr id="96" name="文本框 95"/>
              <p:cNvSpPr txBox="1"/>
              <p:nvPr/>
            </p:nvSpPr>
            <p:spPr>
              <a:xfrm>
                <a:off x="6441061" y="5027873"/>
                <a:ext cx="1459177" cy="645212"/>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插入和删除单元格</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97" name="文本框 96"/>
              <p:cNvSpPr txBox="1"/>
              <p:nvPr/>
            </p:nvSpPr>
            <p:spPr>
              <a:xfrm>
                <a:off x="7704665" y="5028508"/>
                <a:ext cx="2968517" cy="1198976"/>
              </a:xfrm>
              <a:prstGeom prst="rect">
                <a:avLst/>
              </a:prstGeom>
              <a:noFill/>
            </p:spPr>
            <p:txBody>
              <a:bodyPr wrap="square">
                <a:spAutoFit/>
              </a:bodyPr>
              <a:lstStyle/>
              <a:p>
                <a:pP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在单元格工具栏中，可以快速一键插入或删除单元格。比如，有时输入的时候，漏了一行数据，在这里点击插入下面的小三角，选择插入行就可以了</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102" name="文本框 101"/>
            <p:cNvSpPr txBox="1"/>
            <p:nvPr/>
          </p:nvSpPr>
          <p:spPr>
            <a:xfrm>
              <a:off x="2583259" y="2665803"/>
              <a:ext cx="1198836" cy="645212"/>
            </a:xfrm>
            <a:prstGeom prst="rect">
              <a:avLst/>
            </a:prstGeom>
            <a:noFill/>
          </p:spPr>
          <p:txBody>
            <a:bodyPr wrap="square">
              <a:spAutoFit/>
            </a:bodyPr>
            <a:lstStyle/>
            <a:p>
              <a:pPr algn="ct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更改对齐方式</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03" name="文本框 102"/>
            <p:cNvSpPr txBox="1"/>
            <p:nvPr/>
          </p:nvSpPr>
          <p:spPr>
            <a:xfrm>
              <a:off x="14778" y="2641987"/>
              <a:ext cx="2771674" cy="922094"/>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可以按照需要来调整字体的对齐方式。在对齐方式工具栏中，可以快速地根据需要来更改字体对齐方式</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11" name="文本框 110"/>
            <p:cNvSpPr txBox="1"/>
            <p:nvPr/>
          </p:nvSpPr>
          <p:spPr>
            <a:xfrm>
              <a:off x="3410316" y="1508422"/>
              <a:ext cx="1209631" cy="368330"/>
            </a:xfrm>
            <a:prstGeom prst="rect">
              <a:avLst/>
            </a:prstGeom>
            <a:noFill/>
          </p:spPr>
          <p:txBody>
            <a:bodyPr>
              <a:spAutoFit/>
            </a:bodyPr>
            <a:lstStyle/>
            <a:p>
              <a:pPr algn="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修改字体</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2" name="文本框 111"/>
            <p:cNvSpPr txBox="1"/>
            <p:nvPr/>
          </p:nvSpPr>
          <p:spPr>
            <a:xfrm>
              <a:off x="829135" y="1500484"/>
              <a:ext cx="2773262" cy="922094"/>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在工具栏就可以看到字体的工具框，在这里可以快速更改字体类型、大小、颜色等</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17" name="文本框 116"/>
            <p:cNvSpPr txBox="1"/>
            <p:nvPr/>
          </p:nvSpPr>
          <p:spPr>
            <a:xfrm>
              <a:off x="2743909" y="4075615"/>
              <a:ext cx="1099780" cy="368330"/>
            </a:xfrm>
            <a:prstGeom prst="rect">
              <a:avLst/>
            </a:prstGeom>
            <a:noFill/>
          </p:spPr>
          <p:txBody>
            <a:bodyPr wrap="none">
              <a:spAutoFit/>
            </a:bodyPr>
            <a:lstStyle/>
            <a:p>
              <a:pPr algn="r"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添加符号</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sp>
          <p:nvSpPr>
            <p:cNvPr id="118" name="文本框 117"/>
            <p:cNvSpPr txBox="1"/>
            <p:nvPr/>
          </p:nvSpPr>
          <p:spPr>
            <a:xfrm>
              <a:off x="65576" y="4116894"/>
              <a:ext cx="2773261" cy="1198976"/>
            </a:xfrm>
            <a:prstGeom prst="rect">
              <a:avLst/>
            </a:prstGeom>
            <a:noFill/>
          </p:spPr>
          <p:txBody>
            <a:bodyPr>
              <a:spAutoFit/>
            </a:bodyPr>
            <a:lstStyle/>
            <a:p>
              <a:pPr algn="r" eaLnBrk="1" fontAlgn="auto" hangingPunct="1">
                <a:lnSpc>
                  <a:spcPct val="150000"/>
                </a:lnSpc>
                <a:spcBef>
                  <a:spcPts val="0"/>
                </a:spcBef>
                <a:spcAft>
                  <a:spcPts val="0"/>
                </a:spcAft>
                <a:defRPr/>
              </a:pPr>
              <a:r>
                <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rPr>
                <a:t>在数字框里第一个就是货币的标志，直接可以选择一批数据，批量添加。当然百分号、小数点也可以在这里快速修改</a:t>
              </a:r>
              <a:endParaRPr lang="en-US" altLang="zh-CN" sz="12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20495" name="组合 122"/>
          <p:cNvGrpSpPr/>
          <p:nvPr/>
        </p:nvGrpSpPr>
        <p:grpSpPr bwMode="auto">
          <a:xfrm rot="0">
            <a:off x="5287645" y="3241040"/>
            <a:ext cx="1303020" cy="902335"/>
            <a:chOff x="5111741" y="2919544"/>
            <a:chExt cx="1303686" cy="902182"/>
          </a:xfrm>
        </p:grpSpPr>
        <p:sp>
          <p:nvSpPr>
            <p:cNvPr id="86" name="Freeform 8"/>
            <p:cNvSpPr/>
            <p:nvPr/>
          </p:nvSpPr>
          <p:spPr bwMode="auto">
            <a:xfrm>
              <a:off x="5389116" y="2919544"/>
              <a:ext cx="540133" cy="484082"/>
            </a:xfrm>
            <a:custGeom>
              <a:avLst/>
              <a:gdLst>
                <a:gd name="T0" fmla="*/ 30 w 86"/>
                <a:gd name="T1" fmla="*/ 0 h 77"/>
                <a:gd name="T2" fmla="*/ 34 w 86"/>
                <a:gd name="T3" fmla="*/ 28 h 77"/>
                <a:gd name="T4" fmla="*/ 8 w 86"/>
                <a:gd name="T5" fmla="*/ 28 h 77"/>
                <a:gd name="T6" fmla="*/ 7 w 86"/>
                <a:gd name="T7" fmla="*/ 28 h 77"/>
                <a:gd name="T8" fmla="*/ 0 w 86"/>
                <a:gd name="T9" fmla="*/ 35 h 77"/>
                <a:gd name="T10" fmla="*/ 0 w 86"/>
                <a:gd name="T11" fmla="*/ 35 h 77"/>
                <a:gd name="T12" fmla="*/ 4 w 86"/>
                <a:gd name="T13" fmla="*/ 41 h 77"/>
                <a:gd name="T14" fmla="*/ 1 w 86"/>
                <a:gd name="T15" fmla="*/ 47 h 77"/>
                <a:gd name="T16" fmla="*/ 1 w 86"/>
                <a:gd name="T17" fmla="*/ 47 h 77"/>
                <a:gd name="T18" fmla="*/ 6 w 86"/>
                <a:gd name="T19" fmla="*/ 54 h 77"/>
                <a:gd name="T20" fmla="*/ 4 w 86"/>
                <a:gd name="T21" fmla="*/ 58 h 77"/>
                <a:gd name="T22" fmla="*/ 4 w 86"/>
                <a:gd name="T23" fmla="*/ 58 h 77"/>
                <a:gd name="T24" fmla="*/ 11 w 86"/>
                <a:gd name="T25" fmla="*/ 65 h 77"/>
                <a:gd name="T26" fmla="*/ 11 w 86"/>
                <a:gd name="T27" fmla="*/ 65 h 77"/>
                <a:gd name="T28" fmla="*/ 9 w 86"/>
                <a:gd name="T29" fmla="*/ 70 h 77"/>
                <a:gd name="T30" fmla="*/ 9 w 86"/>
                <a:gd name="T31" fmla="*/ 70 h 77"/>
                <a:gd name="T32" fmla="*/ 16 w 86"/>
                <a:gd name="T33" fmla="*/ 77 h 77"/>
                <a:gd name="T34" fmla="*/ 29 w 86"/>
                <a:gd name="T35" fmla="*/ 77 h 77"/>
                <a:gd name="T36" fmla="*/ 46 w 86"/>
                <a:gd name="T37" fmla="*/ 77 h 77"/>
                <a:gd name="T38" fmla="*/ 46 w 86"/>
                <a:gd name="T39" fmla="*/ 77 h 77"/>
                <a:gd name="T40" fmla="*/ 52 w 86"/>
                <a:gd name="T41" fmla="*/ 71 h 77"/>
                <a:gd name="T42" fmla="*/ 67 w 86"/>
                <a:gd name="T43" fmla="*/ 69 h 77"/>
                <a:gd name="T44" fmla="*/ 67 w 86"/>
                <a:gd name="T45" fmla="*/ 77 h 77"/>
                <a:gd name="T46" fmla="*/ 86 w 86"/>
                <a:gd name="T47" fmla="*/ 77 h 77"/>
                <a:gd name="T48" fmla="*/ 86 w 86"/>
                <a:gd name="T49" fmla="*/ 25 h 77"/>
                <a:gd name="T50" fmla="*/ 67 w 86"/>
                <a:gd name="T51" fmla="*/ 25 h 77"/>
                <a:gd name="T52" fmla="*/ 67 w 86"/>
                <a:gd name="T53" fmla="*/ 31 h 77"/>
                <a:gd name="T54" fmla="*/ 62 w 86"/>
                <a:gd name="T55" fmla="*/ 31 h 77"/>
                <a:gd name="T56" fmla="*/ 30 w 86"/>
                <a:gd name="T5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77">
                  <a:moveTo>
                    <a:pt x="30" y="0"/>
                  </a:moveTo>
                  <a:cubicBezTo>
                    <a:pt x="2" y="7"/>
                    <a:pt x="34" y="28"/>
                    <a:pt x="34" y="28"/>
                  </a:cubicBezTo>
                  <a:cubicBezTo>
                    <a:pt x="8" y="28"/>
                    <a:pt x="8" y="28"/>
                    <a:pt x="8" y="28"/>
                  </a:cubicBezTo>
                  <a:cubicBezTo>
                    <a:pt x="7" y="28"/>
                    <a:pt x="7" y="28"/>
                    <a:pt x="7" y="28"/>
                  </a:cubicBezTo>
                  <a:cubicBezTo>
                    <a:pt x="3" y="28"/>
                    <a:pt x="0" y="31"/>
                    <a:pt x="0" y="35"/>
                  </a:cubicBezTo>
                  <a:cubicBezTo>
                    <a:pt x="0" y="35"/>
                    <a:pt x="0" y="35"/>
                    <a:pt x="0" y="35"/>
                  </a:cubicBezTo>
                  <a:cubicBezTo>
                    <a:pt x="0" y="38"/>
                    <a:pt x="2" y="40"/>
                    <a:pt x="4" y="41"/>
                  </a:cubicBezTo>
                  <a:cubicBezTo>
                    <a:pt x="2" y="42"/>
                    <a:pt x="1" y="45"/>
                    <a:pt x="1" y="47"/>
                  </a:cubicBezTo>
                  <a:cubicBezTo>
                    <a:pt x="1" y="47"/>
                    <a:pt x="1" y="47"/>
                    <a:pt x="1" y="47"/>
                  </a:cubicBezTo>
                  <a:cubicBezTo>
                    <a:pt x="1" y="50"/>
                    <a:pt x="3" y="53"/>
                    <a:pt x="6" y="54"/>
                  </a:cubicBezTo>
                  <a:cubicBezTo>
                    <a:pt x="5" y="55"/>
                    <a:pt x="4" y="56"/>
                    <a:pt x="4" y="58"/>
                  </a:cubicBezTo>
                  <a:cubicBezTo>
                    <a:pt x="4" y="58"/>
                    <a:pt x="4" y="58"/>
                    <a:pt x="4" y="58"/>
                  </a:cubicBezTo>
                  <a:cubicBezTo>
                    <a:pt x="4" y="62"/>
                    <a:pt x="7" y="65"/>
                    <a:pt x="11" y="65"/>
                  </a:cubicBezTo>
                  <a:cubicBezTo>
                    <a:pt x="11" y="65"/>
                    <a:pt x="11" y="65"/>
                    <a:pt x="11" y="65"/>
                  </a:cubicBezTo>
                  <a:cubicBezTo>
                    <a:pt x="10" y="66"/>
                    <a:pt x="9" y="68"/>
                    <a:pt x="9" y="70"/>
                  </a:cubicBezTo>
                  <a:cubicBezTo>
                    <a:pt x="9" y="70"/>
                    <a:pt x="9" y="70"/>
                    <a:pt x="9" y="70"/>
                  </a:cubicBezTo>
                  <a:cubicBezTo>
                    <a:pt x="9" y="73"/>
                    <a:pt x="12" y="77"/>
                    <a:pt x="16" y="77"/>
                  </a:cubicBezTo>
                  <a:cubicBezTo>
                    <a:pt x="29" y="77"/>
                    <a:pt x="29" y="77"/>
                    <a:pt x="29" y="77"/>
                  </a:cubicBezTo>
                  <a:cubicBezTo>
                    <a:pt x="46" y="77"/>
                    <a:pt x="46" y="77"/>
                    <a:pt x="46" y="77"/>
                  </a:cubicBezTo>
                  <a:cubicBezTo>
                    <a:pt x="46" y="77"/>
                    <a:pt x="46" y="77"/>
                    <a:pt x="46" y="77"/>
                  </a:cubicBezTo>
                  <a:cubicBezTo>
                    <a:pt x="52" y="71"/>
                    <a:pt x="52" y="71"/>
                    <a:pt x="52" y="71"/>
                  </a:cubicBezTo>
                  <a:cubicBezTo>
                    <a:pt x="67" y="69"/>
                    <a:pt x="67" y="69"/>
                    <a:pt x="67" y="69"/>
                  </a:cubicBezTo>
                  <a:cubicBezTo>
                    <a:pt x="67" y="77"/>
                    <a:pt x="67" y="77"/>
                    <a:pt x="67" y="77"/>
                  </a:cubicBezTo>
                  <a:cubicBezTo>
                    <a:pt x="86" y="77"/>
                    <a:pt x="86" y="77"/>
                    <a:pt x="86" y="77"/>
                  </a:cubicBezTo>
                  <a:cubicBezTo>
                    <a:pt x="86" y="25"/>
                    <a:pt x="86" y="25"/>
                    <a:pt x="86" y="25"/>
                  </a:cubicBezTo>
                  <a:cubicBezTo>
                    <a:pt x="67" y="25"/>
                    <a:pt x="67" y="25"/>
                    <a:pt x="67" y="25"/>
                  </a:cubicBezTo>
                  <a:cubicBezTo>
                    <a:pt x="67" y="31"/>
                    <a:pt x="67" y="31"/>
                    <a:pt x="67" y="31"/>
                  </a:cubicBezTo>
                  <a:cubicBezTo>
                    <a:pt x="62" y="31"/>
                    <a:pt x="62" y="31"/>
                    <a:pt x="62" y="31"/>
                  </a:cubicBezTo>
                  <a:cubicBezTo>
                    <a:pt x="58" y="15"/>
                    <a:pt x="33" y="17"/>
                    <a:pt x="30" y="0"/>
                  </a:cubicBezTo>
                  <a:close/>
                </a:path>
              </a:pathLst>
            </a:custGeom>
            <a:solidFill>
              <a:schemeClr val="accent4">
                <a:lumMod val="75000"/>
              </a:schemeClr>
            </a:solidFill>
            <a:ln>
              <a:noFill/>
            </a:ln>
          </p:spPr>
          <p:txBody>
            <a:bodyPr/>
            <a:lstStyle/>
            <a:p>
              <a:pPr eaLnBrk="1" fontAlgn="auto" hangingPunct="1">
                <a:spcBef>
                  <a:spcPts val="0"/>
                </a:spcBef>
                <a:spcAft>
                  <a:spcPts val="0"/>
                </a:spcAft>
                <a:defRPr/>
              </a:pPr>
              <a:endParaRPr lang="zh-CN" altLang="en-US" sz="1600">
                <a:latin typeface="+mn-lt"/>
                <a:ea typeface="+mn-ea"/>
              </a:endParaRPr>
            </a:p>
          </p:txBody>
        </p:sp>
        <p:sp>
          <p:nvSpPr>
            <p:cNvPr id="122" name="文本框 121"/>
            <p:cNvSpPr txBox="1"/>
            <p:nvPr/>
          </p:nvSpPr>
          <p:spPr>
            <a:xfrm>
              <a:off x="5111741" y="3453145"/>
              <a:ext cx="1303686" cy="368581"/>
            </a:xfrm>
            <a:prstGeom prst="rect">
              <a:avLst/>
            </a:prstGeom>
            <a:noFill/>
          </p:spPr>
          <p:txBody>
            <a:bodyPr wrap="none">
              <a:spAutoFit/>
            </a:bodyPr>
            <a:lstStyle/>
            <a:p>
              <a:pPr algn="l" eaLnBrk="1" fontAlgn="auto" hangingPunct="1">
                <a:spcBef>
                  <a:spcPts val="0"/>
                </a:spcBef>
                <a:spcAft>
                  <a:spcPts val="0"/>
                </a:spcAft>
                <a:defRPr/>
              </a:pPr>
              <a:r>
                <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rPr>
                <a:t>Excel表格</a:t>
              </a:r>
              <a:endParaRPr lang="zh-CN" altLang="en-US" b="1" dirty="0">
                <a:solidFill>
                  <a:schemeClr val="accent4">
                    <a:lumMod val="50000"/>
                  </a:schemeClr>
                </a:solidFill>
                <a:latin typeface="微软雅黑 Light" panose="020B0502040204020203" pitchFamily="34" charset="-122"/>
                <a:ea typeface="微软雅黑 Light" panose="020B0502040204020203" pitchFamily="34" charset="-122"/>
                <a:cs typeface="Arial" panose="020B0604020202020204" pitchFamily="34" charset="0"/>
              </a:endParaRPr>
            </a:p>
          </p:txBody>
        </p:sp>
      </p:grpSp>
      <p:sp>
        <p:nvSpPr>
          <p:cNvPr id="104" name="文本框 103"/>
          <p:cNvSpPr txBox="1"/>
          <p:nvPr/>
        </p:nvSpPr>
        <p:spPr bwMode="auto">
          <a:xfrm>
            <a:off x="401638" y="242888"/>
            <a:ext cx="2999105"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Excel表格的基本操作</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30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500"/>
                                        <p:tgtEl>
                                          <p:spTgt spid="12"/>
                                        </p:tgtEl>
                                      </p:cBhvr>
                                    </p:animEffect>
                                  </p:childTnLst>
                                </p:cTn>
                              </p:par>
                              <p:par>
                                <p:cTn id="8" presetID="10" presetClass="entr" presetSubtype="0" fill="hold" nodeType="withEffect">
                                  <p:stCondLst>
                                    <p:cond delay="900"/>
                                  </p:stCondLst>
                                  <p:childTnLst>
                                    <p:set>
                                      <p:cBhvr>
                                        <p:cTn id="9" dur="1" fill="hold">
                                          <p:stCondLst>
                                            <p:cond delay="0"/>
                                          </p:stCondLst>
                                        </p:cTn>
                                        <p:tgtEl>
                                          <p:spTgt spid="80"/>
                                        </p:tgtEl>
                                        <p:attrNameLst>
                                          <p:attrName>style.visibility</p:attrName>
                                        </p:attrNameLst>
                                      </p:cBhvr>
                                      <p:to>
                                        <p:strVal val="visible"/>
                                      </p:to>
                                    </p:set>
                                    <p:animEffect transition="in" filter="fade">
                                      <p:cBhvr>
                                        <p:cTn id="10" dur="500"/>
                                        <p:tgtEl>
                                          <p:spTgt spid="80"/>
                                        </p:tgtEl>
                                      </p:cBhvr>
                                    </p:animEffect>
                                  </p:childTnLst>
                                </p:cTn>
                              </p:par>
                              <p:par>
                                <p:cTn id="11" presetID="10" presetClass="entr" presetSubtype="0" fill="hold" nodeType="withEffect">
                                  <p:stCondLst>
                                    <p:cond delay="8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500"/>
                                        <p:tgtEl>
                                          <p:spTgt spid="45"/>
                                        </p:tgtEl>
                                      </p:cBhvr>
                                    </p:animEffect>
                                  </p:childTnLst>
                                </p:cTn>
                              </p:par>
                              <p:par>
                                <p:cTn id="17" presetID="10" presetClass="entr" presetSubtype="0" fill="hold" nodeType="withEffect">
                                  <p:stCondLst>
                                    <p:cond delay="1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par>
                                <p:cTn id="20" presetID="10" presetClass="entr" presetSubtype="0" fill="hold" nodeType="withEffect">
                                  <p:stCondLst>
                                    <p:cond delay="11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nodeType="withEffect">
                                  <p:stCondLst>
                                    <p:cond delay="9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childTnLst>
                                </p:cTn>
                              </p:par>
                              <p:par>
                                <p:cTn id="26" presetID="10" presetClass="entr" presetSubtype="0" fill="hold" nodeType="withEffect">
                                  <p:stCondLst>
                                    <p:cond delay="110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par>
                          <p:cTn id="29" fill="hold">
                            <p:stCondLst>
                              <p:cond delay="800"/>
                            </p:stCondLst>
                            <p:childTnLst>
                              <p:par>
                                <p:cTn id="30" presetID="16" presetClass="entr" presetSubtype="37" fill="hold" nodeType="afterEffect">
                                  <p:stCondLst>
                                    <p:cond delay="0"/>
                                  </p:stCondLst>
                                  <p:childTnLst>
                                    <p:set>
                                      <p:cBhvr>
                                        <p:cTn id="31" dur="1" fill="hold">
                                          <p:stCondLst>
                                            <p:cond delay="0"/>
                                          </p:stCondLst>
                                        </p:cTn>
                                        <p:tgtEl>
                                          <p:spTgt spid="130"/>
                                        </p:tgtEl>
                                        <p:attrNameLst>
                                          <p:attrName>style.visibility</p:attrName>
                                        </p:attrNameLst>
                                      </p:cBhvr>
                                      <p:to>
                                        <p:strVal val="visible"/>
                                      </p:to>
                                    </p:set>
                                    <p:animEffect transition="in" filter="barn(outVertical)">
                                      <p:cBhvr>
                                        <p:cTn id="3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bwMode="auto">
          <a:xfrm>
            <a:off x="7675556" y="1298557"/>
            <a:ext cx="4037027" cy="2725773"/>
            <a:chOff x="7676033" y="1298805"/>
            <a:chExt cx="4036448" cy="2724832"/>
          </a:xfrm>
        </p:grpSpPr>
        <p:graphicFrame>
          <p:nvGraphicFramePr>
            <p:cNvPr id="21551" name="图表 14"/>
            <p:cNvGraphicFramePr/>
            <p:nvPr/>
          </p:nvGraphicFramePr>
          <p:xfrm>
            <a:off x="7676033" y="1298805"/>
            <a:ext cx="4036448" cy="2724832"/>
          </p:xfrm>
          <a:graphic>
            <a:graphicData uri="http://schemas.openxmlformats.org/presentationml/2006/ole">
              <mc:AlternateContent xmlns:mc="http://schemas.openxmlformats.org/markup-compatibility/2006">
                <mc:Choice xmlns:v="urn:schemas-microsoft-com:vml" Requires="v">
                  <p:oleObj spid="_x0000_s2049" name="图表" r:id="rId1" imgW="4041775" imgH="2731135" progId="">
                    <p:embed/>
                  </p:oleObj>
                </mc:Choice>
                <mc:Fallback>
                  <p:oleObj name="图表" r:id="rId1" imgW="4041775" imgH="2731135" progId="">
                    <p:embed/>
                    <p:pic>
                      <p:nvPicPr>
                        <p:cNvPr id="0" name="图片 2048"/>
                        <p:cNvPicPr/>
                        <p:nvPr/>
                      </p:nvPicPr>
                      <p:blipFill>
                        <a:blip r:embed="rId2"/>
                        <a:stretch>
                          <a:fillRect/>
                        </a:stretch>
                      </p:blipFill>
                      <p:spPr>
                        <a:xfrm>
                          <a:off x="7676033" y="1298805"/>
                          <a:ext cx="4036448" cy="2724832"/>
                        </a:xfrm>
                        <a:prstGeom prst="rect">
                          <a:avLst/>
                        </a:prstGeom>
                        <a:noFill/>
                        <a:ln w="9525">
                          <a:noFill/>
                        </a:ln>
                      </p:spPr>
                    </p:pic>
                  </p:oleObj>
                </mc:Fallback>
              </mc:AlternateContent>
            </a:graphicData>
          </a:graphic>
        </p:graphicFrame>
        <p:sp>
          <p:nvSpPr>
            <p:cNvPr id="16" name="文本框 15"/>
            <p:cNvSpPr txBox="1"/>
            <p:nvPr/>
          </p:nvSpPr>
          <p:spPr>
            <a:xfrm>
              <a:off x="8951565" y="2431254"/>
              <a:ext cx="1488227" cy="460216"/>
            </a:xfrm>
            <a:prstGeom prst="rect">
              <a:avLst/>
            </a:prstGeom>
            <a:noFill/>
          </p:spPr>
          <p:txBody>
            <a:bodyPr wrap="square">
              <a:spAutoFit/>
            </a:bodyPr>
            <a:lstStyle/>
            <a:p>
              <a:pPr lvl="0" algn="ctr" eaLnBrk="1" fontAlgn="auto" hangingPunct="1">
                <a:spcBef>
                  <a:spcPts val="0"/>
                </a:spcBef>
                <a:spcAft>
                  <a:spcPts val="0"/>
                </a:spcAft>
                <a:defRPr/>
              </a:pPr>
              <a:r>
                <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rPr>
                <a:t>添加符号</a:t>
              </a:r>
              <a:endPar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endParaRPr>
            </a:p>
          </p:txBody>
        </p:sp>
      </p:grpSp>
      <p:grpSp>
        <p:nvGrpSpPr>
          <p:cNvPr id="31" name="组合 30"/>
          <p:cNvGrpSpPr/>
          <p:nvPr/>
        </p:nvGrpSpPr>
        <p:grpSpPr bwMode="auto">
          <a:xfrm>
            <a:off x="9421813" y="4057650"/>
            <a:ext cx="546100" cy="546100"/>
            <a:chOff x="9456922" y="4269844"/>
            <a:chExt cx="546016" cy="546016"/>
          </a:xfrm>
        </p:grpSpPr>
        <p:sp>
          <p:nvSpPr>
            <p:cNvPr id="34" name="椭圆 33"/>
            <p:cNvSpPr/>
            <p:nvPr/>
          </p:nvSpPr>
          <p:spPr>
            <a:xfrm>
              <a:off x="9456922"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50" name="Freeform 257"/>
            <p:cNvSpPr>
              <a:spLocks noEditPoints="1"/>
            </p:cNvSpPr>
            <p:nvPr/>
          </p:nvSpPr>
          <p:spPr bwMode="auto">
            <a:xfrm>
              <a:off x="9564036" y="4369021"/>
              <a:ext cx="331788" cy="347663"/>
            </a:xfrm>
            <a:custGeom>
              <a:avLst/>
              <a:gdLst>
                <a:gd name="T0" fmla="*/ 403225608 w 209"/>
                <a:gd name="T1" fmla="*/ 70564476 h 219"/>
                <a:gd name="T2" fmla="*/ 425907842 w 209"/>
                <a:gd name="T3" fmla="*/ 22682233 h 219"/>
                <a:gd name="T4" fmla="*/ 352822407 w 209"/>
                <a:gd name="T5" fmla="*/ 42843512 h 219"/>
                <a:gd name="T6" fmla="*/ 17641914 w 209"/>
                <a:gd name="T7" fmla="*/ 372983661 h 219"/>
                <a:gd name="T8" fmla="*/ 73085435 w 209"/>
                <a:gd name="T9" fmla="*/ 524193254 h 219"/>
                <a:gd name="T10" fmla="*/ 73085435 w 209"/>
                <a:gd name="T11" fmla="*/ 400706214 h 219"/>
                <a:gd name="T12" fmla="*/ 252016005 w 209"/>
                <a:gd name="T13" fmla="*/ 272177266 h 219"/>
                <a:gd name="T14" fmla="*/ 274698239 w 209"/>
                <a:gd name="T15" fmla="*/ 216733749 h 219"/>
                <a:gd name="T16" fmla="*/ 201612804 w 209"/>
                <a:gd name="T17" fmla="*/ 244456302 h 219"/>
                <a:gd name="T18" fmla="*/ 178932157 w 209"/>
                <a:gd name="T19" fmla="*/ 234375662 h 219"/>
                <a:gd name="T20" fmla="*/ 274698239 w 209"/>
                <a:gd name="T21" fmla="*/ 194053104 h 219"/>
                <a:gd name="T22" fmla="*/ 312499846 w 209"/>
                <a:gd name="T23" fmla="*/ 216733749 h 219"/>
                <a:gd name="T24" fmla="*/ 312499846 w 209"/>
                <a:gd name="T25" fmla="*/ 42843512 h 219"/>
                <a:gd name="T26" fmla="*/ 425907842 w 209"/>
                <a:gd name="T27" fmla="*/ 0 h 219"/>
                <a:gd name="T28" fmla="*/ 430948162 w 209"/>
                <a:gd name="T29" fmla="*/ 0 h 219"/>
                <a:gd name="T30" fmla="*/ 526714244 w 209"/>
                <a:gd name="T31" fmla="*/ 42843512 h 219"/>
                <a:gd name="T32" fmla="*/ 403225608 w 209"/>
                <a:gd name="T33" fmla="*/ 441028772 h 219"/>
                <a:gd name="T34" fmla="*/ 367943367 w 209"/>
                <a:gd name="T35" fmla="*/ 423386859 h 219"/>
                <a:gd name="T36" fmla="*/ 252016005 w 209"/>
                <a:gd name="T37" fmla="*/ 496472289 h 219"/>
                <a:gd name="T38" fmla="*/ 206653124 w 209"/>
                <a:gd name="T39" fmla="*/ 473790056 h 219"/>
                <a:gd name="T40" fmla="*/ 88206395 w 209"/>
                <a:gd name="T41" fmla="*/ 551915806 h 219"/>
                <a:gd name="T42" fmla="*/ 5040320 w 209"/>
                <a:gd name="T43" fmla="*/ 514112614 h 219"/>
                <a:gd name="T44" fmla="*/ 0 w 209"/>
                <a:gd name="T45" fmla="*/ 509072295 h 219"/>
                <a:gd name="T46" fmla="*/ 0 w 209"/>
                <a:gd name="T47" fmla="*/ 350303016 h 219"/>
                <a:gd name="T48" fmla="*/ 105846722 w 209"/>
                <a:gd name="T49" fmla="*/ 307459505 h 219"/>
                <a:gd name="T50" fmla="*/ 110887042 w 209"/>
                <a:gd name="T51" fmla="*/ 307459505 h 219"/>
                <a:gd name="T52" fmla="*/ 206653124 w 209"/>
                <a:gd name="T53" fmla="*/ 350303016 h 219"/>
                <a:gd name="T54" fmla="*/ 234375678 w 209"/>
                <a:gd name="T55" fmla="*/ 468749737 h 219"/>
                <a:gd name="T56" fmla="*/ 178932157 w 209"/>
                <a:gd name="T57" fmla="*/ 272177266 h 219"/>
                <a:gd name="T58" fmla="*/ 161290243 w 209"/>
                <a:gd name="T59" fmla="*/ 330141737 h 219"/>
                <a:gd name="T60" fmla="*/ 161290243 w 209"/>
                <a:gd name="T61" fmla="*/ 244456302 h 219"/>
                <a:gd name="T62" fmla="*/ 330141760 w 209"/>
                <a:gd name="T63" fmla="*/ 221774069 h 219"/>
                <a:gd name="T64" fmla="*/ 367943367 w 209"/>
                <a:gd name="T65" fmla="*/ 244456302 h 219"/>
                <a:gd name="T66" fmla="*/ 385585281 w 209"/>
                <a:gd name="T67" fmla="*/ 413306219 h 219"/>
                <a:gd name="T68" fmla="*/ 330141760 w 209"/>
                <a:gd name="T69" fmla="*/ 70564476 h 219"/>
                <a:gd name="T70" fmla="*/ 330141760 w 209"/>
                <a:gd name="T71" fmla="*/ 221774069 h 219"/>
                <a:gd name="T72" fmla="*/ 88206395 w 209"/>
                <a:gd name="T73" fmla="*/ 372983661 h 219"/>
                <a:gd name="T74" fmla="*/ 110887042 w 209"/>
                <a:gd name="T75" fmla="*/ 322580464 h 219"/>
                <a:gd name="T76" fmla="*/ 37803194 w 209"/>
                <a:gd name="T77" fmla="*/ 350303016 h 219"/>
                <a:gd name="T78" fmla="*/ 408265928 w 209"/>
                <a:gd name="T79" fmla="*/ 88206389 h 219"/>
                <a:gd name="T80" fmla="*/ 403225608 w 209"/>
                <a:gd name="T81" fmla="*/ 88206389 h 21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9" h="219">
                  <a:moveTo>
                    <a:pt x="140" y="17"/>
                  </a:moveTo>
                  <a:lnTo>
                    <a:pt x="160" y="28"/>
                  </a:lnTo>
                  <a:lnTo>
                    <a:pt x="189" y="17"/>
                  </a:lnTo>
                  <a:lnTo>
                    <a:pt x="169" y="9"/>
                  </a:lnTo>
                  <a:lnTo>
                    <a:pt x="140" y="17"/>
                  </a:lnTo>
                  <a:close/>
                  <a:moveTo>
                    <a:pt x="29" y="159"/>
                  </a:moveTo>
                  <a:lnTo>
                    <a:pt x="7" y="148"/>
                  </a:lnTo>
                  <a:lnTo>
                    <a:pt x="7" y="199"/>
                  </a:lnTo>
                  <a:lnTo>
                    <a:pt x="29" y="208"/>
                  </a:lnTo>
                  <a:lnTo>
                    <a:pt x="29" y="159"/>
                  </a:lnTo>
                  <a:close/>
                  <a:moveTo>
                    <a:pt x="80" y="97"/>
                  </a:moveTo>
                  <a:lnTo>
                    <a:pt x="100" y="108"/>
                  </a:lnTo>
                  <a:lnTo>
                    <a:pt x="129" y="95"/>
                  </a:lnTo>
                  <a:lnTo>
                    <a:pt x="109" y="86"/>
                  </a:lnTo>
                  <a:lnTo>
                    <a:pt x="80" y="97"/>
                  </a:lnTo>
                  <a:close/>
                  <a:moveTo>
                    <a:pt x="64" y="97"/>
                  </a:moveTo>
                  <a:lnTo>
                    <a:pt x="71" y="93"/>
                  </a:lnTo>
                  <a:lnTo>
                    <a:pt x="106" y="80"/>
                  </a:lnTo>
                  <a:lnTo>
                    <a:pt x="109" y="77"/>
                  </a:lnTo>
                  <a:lnTo>
                    <a:pt x="109" y="80"/>
                  </a:lnTo>
                  <a:lnTo>
                    <a:pt x="124" y="86"/>
                  </a:lnTo>
                  <a:lnTo>
                    <a:pt x="124" y="24"/>
                  </a:lnTo>
                  <a:lnTo>
                    <a:pt x="124" y="17"/>
                  </a:lnTo>
                  <a:lnTo>
                    <a:pt x="131" y="15"/>
                  </a:lnTo>
                  <a:lnTo>
                    <a:pt x="169" y="0"/>
                  </a:lnTo>
                  <a:lnTo>
                    <a:pt x="171" y="0"/>
                  </a:lnTo>
                  <a:lnTo>
                    <a:pt x="200" y="15"/>
                  </a:lnTo>
                  <a:lnTo>
                    <a:pt x="209" y="17"/>
                  </a:lnTo>
                  <a:lnTo>
                    <a:pt x="209" y="157"/>
                  </a:lnTo>
                  <a:lnTo>
                    <a:pt x="160" y="175"/>
                  </a:lnTo>
                  <a:lnTo>
                    <a:pt x="155" y="173"/>
                  </a:lnTo>
                  <a:lnTo>
                    <a:pt x="146" y="168"/>
                  </a:lnTo>
                  <a:lnTo>
                    <a:pt x="146" y="179"/>
                  </a:lnTo>
                  <a:lnTo>
                    <a:pt x="100" y="197"/>
                  </a:lnTo>
                  <a:lnTo>
                    <a:pt x="93" y="195"/>
                  </a:lnTo>
                  <a:lnTo>
                    <a:pt x="82" y="188"/>
                  </a:lnTo>
                  <a:lnTo>
                    <a:pt x="82" y="204"/>
                  </a:lnTo>
                  <a:lnTo>
                    <a:pt x="35" y="219"/>
                  </a:lnTo>
                  <a:lnTo>
                    <a:pt x="31" y="217"/>
                  </a:lnTo>
                  <a:lnTo>
                    <a:pt x="2" y="204"/>
                  </a:lnTo>
                  <a:lnTo>
                    <a:pt x="0" y="204"/>
                  </a:lnTo>
                  <a:lnTo>
                    <a:pt x="0" y="202"/>
                  </a:lnTo>
                  <a:lnTo>
                    <a:pt x="0" y="144"/>
                  </a:lnTo>
                  <a:lnTo>
                    <a:pt x="0" y="139"/>
                  </a:lnTo>
                  <a:lnTo>
                    <a:pt x="7" y="135"/>
                  </a:lnTo>
                  <a:lnTo>
                    <a:pt x="42" y="122"/>
                  </a:lnTo>
                  <a:lnTo>
                    <a:pt x="44" y="119"/>
                  </a:lnTo>
                  <a:lnTo>
                    <a:pt x="44" y="122"/>
                  </a:lnTo>
                  <a:lnTo>
                    <a:pt x="75" y="135"/>
                  </a:lnTo>
                  <a:lnTo>
                    <a:pt x="82" y="139"/>
                  </a:lnTo>
                  <a:lnTo>
                    <a:pt x="82" y="182"/>
                  </a:lnTo>
                  <a:lnTo>
                    <a:pt x="93" y="186"/>
                  </a:lnTo>
                  <a:lnTo>
                    <a:pt x="93" y="117"/>
                  </a:lnTo>
                  <a:lnTo>
                    <a:pt x="71" y="108"/>
                  </a:lnTo>
                  <a:lnTo>
                    <a:pt x="71" y="133"/>
                  </a:lnTo>
                  <a:lnTo>
                    <a:pt x="64" y="131"/>
                  </a:lnTo>
                  <a:lnTo>
                    <a:pt x="64" y="102"/>
                  </a:lnTo>
                  <a:lnTo>
                    <a:pt x="64" y="97"/>
                  </a:lnTo>
                  <a:close/>
                  <a:moveTo>
                    <a:pt x="131" y="88"/>
                  </a:moveTo>
                  <a:lnTo>
                    <a:pt x="140" y="93"/>
                  </a:lnTo>
                  <a:lnTo>
                    <a:pt x="146" y="97"/>
                  </a:lnTo>
                  <a:lnTo>
                    <a:pt x="146" y="162"/>
                  </a:lnTo>
                  <a:lnTo>
                    <a:pt x="153" y="164"/>
                  </a:lnTo>
                  <a:lnTo>
                    <a:pt x="153" y="40"/>
                  </a:lnTo>
                  <a:lnTo>
                    <a:pt x="131" y="28"/>
                  </a:lnTo>
                  <a:lnTo>
                    <a:pt x="131" y="88"/>
                  </a:lnTo>
                  <a:close/>
                  <a:moveTo>
                    <a:pt x="15" y="139"/>
                  </a:moveTo>
                  <a:lnTo>
                    <a:pt x="35" y="148"/>
                  </a:lnTo>
                  <a:lnTo>
                    <a:pt x="64" y="137"/>
                  </a:lnTo>
                  <a:lnTo>
                    <a:pt x="44" y="128"/>
                  </a:lnTo>
                  <a:lnTo>
                    <a:pt x="15" y="139"/>
                  </a:lnTo>
                  <a:close/>
                  <a:moveTo>
                    <a:pt x="160" y="35"/>
                  </a:moveTo>
                  <a:lnTo>
                    <a:pt x="162" y="35"/>
                  </a:lnTo>
                  <a:lnTo>
                    <a:pt x="160" y="3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6" name="椭圆 45"/>
          <p:cNvSpPr/>
          <p:nvPr/>
        </p:nvSpPr>
        <p:spPr>
          <a:xfrm>
            <a:off x="7219950" y="3059113"/>
            <a:ext cx="149225"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椭圆 46"/>
          <p:cNvSpPr/>
          <p:nvPr/>
        </p:nvSpPr>
        <p:spPr>
          <a:xfrm>
            <a:off x="4951413" y="3581400"/>
            <a:ext cx="88900" cy="8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rot="11047877">
            <a:off x="7078663" y="2020888"/>
            <a:ext cx="388937" cy="3889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rot="11047877">
            <a:off x="5137150" y="3632200"/>
            <a:ext cx="169863"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flipV="1">
            <a:off x="5005388" y="1746250"/>
            <a:ext cx="125412" cy="1254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3575050" y="3046413"/>
            <a:ext cx="149225"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椭圆 39"/>
          <p:cNvSpPr/>
          <p:nvPr/>
        </p:nvSpPr>
        <p:spPr>
          <a:xfrm>
            <a:off x="925513" y="3046413"/>
            <a:ext cx="242887" cy="24288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3136900" y="3446463"/>
            <a:ext cx="387350" cy="3889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rot="11047877">
            <a:off x="1028700" y="2579688"/>
            <a:ext cx="169863" cy="1698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741488" y="1317625"/>
            <a:ext cx="152400" cy="152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9"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915BEC8C-40F6-4F01-83CD-8570FC1A9748}"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6" name="椭圆 55"/>
          <p:cNvSpPr/>
          <p:nvPr/>
        </p:nvSpPr>
        <p:spPr>
          <a:xfrm flipV="1">
            <a:off x="8262938" y="2549525"/>
            <a:ext cx="228600" cy="230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椭圆 51"/>
          <p:cNvSpPr/>
          <p:nvPr/>
        </p:nvSpPr>
        <p:spPr>
          <a:xfrm>
            <a:off x="10804525" y="3041650"/>
            <a:ext cx="149225" cy="1476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3" name="椭圆 52"/>
          <p:cNvSpPr/>
          <p:nvPr/>
        </p:nvSpPr>
        <p:spPr>
          <a:xfrm>
            <a:off x="8736013" y="3536950"/>
            <a:ext cx="88900" cy="8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椭圆 53"/>
          <p:cNvSpPr/>
          <p:nvPr/>
        </p:nvSpPr>
        <p:spPr>
          <a:xfrm rot="11047877" flipH="1">
            <a:off x="10956925" y="2805113"/>
            <a:ext cx="177800" cy="1778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 name="组合 9"/>
          <p:cNvGrpSpPr/>
          <p:nvPr/>
        </p:nvGrpSpPr>
        <p:grpSpPr bwMode="auto">
          <a:xfrm>
            <a:off x="404806" y="1298557"/>
            <a:ext cx="4037027" cy="2725773"/>
            <a:chOff x="404877" y="1298805"/>
            <a:chExt cx="4036448" cy="2724832"/>
          </a:xfrm>
        </p:grpSpPr>
        <p:graphicFrame>
          <p:nvGraphicFramePr>
            <p:cNvPr id="21542" name="图表 10"/>
            <p:cNvGraphicFramePr/>
            <p:nvPr/>
          </p:nvGraphicFramePr>
          <p:xfrm>
            <a:off x="404877" y="1298805"/>
            <a:ext cx="4036448" cy="2724832"/>
          </p:xfrm>
          <a:graphic>
            <a:graphicData uri="http://schemas.openxmlformats.org/presentationml/2006/ole">
              <mc:AlternateContent xmlns:mc="http://schemas.openxmlformats.org/markup-compatibility/2006">
                <mc:Choice xmlns:v="urn:schemas-microsoft-com:vml" Requires="v">
                  <p:oleObj spid="_x0000_s2050" name="图表" r:id="rId3" imgW="4041775" imgH="2731135" progId="">
                    <p:embed/>
                  </p:oleObj>
                </mc:Choice>
                <mc:Fallback>
                  <p:oleObj name="图表" r:id="rId3" imgW="4041775" imgH="2731135" progId="">
                    <p:embed/>
                    <p:pic>
                      <p:nvPicPr>
                        <p:cNvPr id="0" name="图片 2049"/>
                        <p:cNvPicPr/>
                        <p:nvPr/>
                      </p:nvPicPr>
                      <p:blipFill>
                        <a:blip r:embed="rId4"/>
                        <a:stretch>
                          <a:fillRect/>
                        </a:stretch>
                      </p:blipFill>
                      <p:spPr>
                        <a:xfrm>
                          <a:off x="404877" y="1298805"/>
                          <a:ext cx="4036448" cy="2724832"/>
                        </a:xfrm>
                        <a:prstGeom prst="rect">
                          <a:avLst/>
                        </a:prstGeom>
                        <a:noFill/>
                        <a:ln w="9525">
                          <a:noFill/>
                        </a:ln>
                      </p:spPr>
                    </p:pic>
                  </p:oleObj>
                </mc:Fallback>
              </mc:AlternateContent>
            </a:graphicData>
          </a:graphic>
        </p:graphicFrame>
        <p:sp>
          <p:nvSpPr>
            <p:cNvPr id="13" name="文本框 12"/>
            <p:cNvSpPr txBox="1"/>
            <p:nvPr/>
          </p:nvSpPr>
          <p:spPr>
            <a:xfrm>
              <a:off x="1721369" y="2422702"/>
              <a:ext cx="1404419" cy="460216"/>
            </a:xfrm>
            <a:prstGeom prst="rect">
              <a:avLst/>
            </a:prstGeom>
            <a:noFill/>
          </p:spPr>
          <p:txBody>
            <a:bodyPr wrap="none">
              <a:spAutoFit/>
            </a:bodyPr>
            <a:lstStyle/>
            <a:p>
              <a:pPr lvl="0" algn="l" eaLnBrk="1" fontAlgn="auto" hangingPunct="1">
                <a:spcBef>
                  <a:spcPts val="0"/>
                </a:spcBef>
                <a:spcAft>
                  <a:spcPts val="0"/>
                </a:spcAft>
                <a:defRPr/>
              </a:pPr>
              <a:r>
                <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rPr>
                <a:t>修改字体</a:t>
              </a:r>
              <a:endPar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endParaRPr>
            </a:p>
          </p:txBody>
        </p:sp>
      </p:grpSp>
      <p:grpSp>
        <p:nvGrpSpPr>
          <p:cNvPr id="19" name="组合 18"/>
          <p:cNvGrpSpPr/>
          <p:nvPr/>
        </p:nvGrpSpPr>
        <p:grpSpPr bwMode="auto">
          <a:xfrm>
            <a:off x="2149475" y="4057650"/>
            <a:ext cx="546100" cy="546100"/>
            <a:chOff x="2150093" y="4269844"/>
            <a:chExt cx="546016" cy="546016"/>
          </a:xfrm>
        </p:grpSpPr>
        <p:sp>
          <p:nvSpPr>
            <p:cNvPr id="22" name="椭圆 21"/>
            <p:cNvSpPr/>
            <p:nvPr/>
          </p:nvSpPr>
          <p:spPr>
            <a:xfrm>
              <a:off x="2150093"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41" name="Freeform 266"/>
            <p:cNvSpPr>
              <a:spLocks noEditPoints="1"/>
            </p:cNvSpPr>
            <p:nvPr/>
          </p:nvSpPr>
          <p:spPr bwMode="auto">
            <a:xfrm>
              <a:off x="2232601" y="4399977"/>
              <a:ext cx="381000" cy="285750"/>
            </a:xfrm>
            <a:custGeom>
              <a:avLst/>
              <a:gdLst>
                <a:gd name="T0" fmla="*/ 37334472 w 108"/>
                <a:gd name="T1" fmla="*/ 672041667 h 81"/>
                <a:gd name="T2" fmla="*/ 261348361 w 108"/>
                <a:gd name="T3" fmla="*/ 584926722 h 81"/>
                <a:gd name="T4" fmla="*/ 323574833 w 108"/>
                <a:gd name="T5" fmla="*/ 535142722 h 81"/>
                <a:gd name="T6" fmla="*/ 435581778 w 108"/>
                <a:gd name="T7" fmla="*/ 771602611 h 81"/>
                <a:gd name="T8" fmla="*/ 535142722 w 108"/>
                <a:gd name="T9" fmla="*/ 535142722 h 81"/>
                <a:gd name="T10" fmla="*/ 597369194 w 108"/>
                <a:gd name="T11" fmla="*/ 584926722 h 81"/>
                <a:gd name="T12" fmla="*/ 746714139 w 108"/>
                <a:gd name="T13" fmla="*/ 634707194 h 81"/>
                <a:gd name="T14" fmla="*/ 759156611 w 108"/>
                <a:gd name="T15" fmla="*/ 622261194 h 81"/>
                <a:gd name="T16" fmla="*/ 896055556 w 108"/>
                <a:gd name="T17" fmla="*/ 572480722 h 81"/>
                <a:gd name="T18" fmla="*/ 1045396972 w 108"/>
                <a:gd name="T19" fmla="*/ 746714139 h 81"/>
                <a:gd name="T20" fmla="*/ 1194741917 w 108"/>
                <a:gd name="T21" fmla="*/ 572480722 h 81"/>
                <a:gd name="T22" fmla="*/ 1306748861 w 108"/>
                <a:gd name="T23" fmla="*/ 597369194 h 81"/>
                <a:gd name="T24" fmla="*/ 1344083333 w 108"/>
                <a:gd name="T25" fmla="*/ 883609556 h 81"/>
                <a:gd name="T26" fmla="*/ 871163556 w 108"/>
                <a:gd name="T27" fmla="*/ 883609556 h 81"/>
                <a:gd name="T28" fmla="*/ 871163556 w 108"/>
                <a:gd name="T29" fmla="*/ 1008062500 h 81"/>
                <a:gd name="T30" fmla="*/ 0 w 108"/>
                <a:gd name="T31" fmla="*/ 1008062500 h 81"/>
                <a:gd name="T32" fmla="*/ 37334472 w 108"/>
                <a:gd name="T33" fmla="*/ 672041667 h 81"/>
                <a:gd name="T34" fmla="*/ 920947556 w 108"/>
                <a:gd name="T35" fmla="*/ 323574833 h 81"/>
                <a:gd name="T36" fmla="*/ 1169849917 w 108"/>
                <a:gd name="T37" fmla="*/ 298686361 h 81"/>
                <a:gd name="T38" fmla="*/ 1144961444 w 108"/>
                <a:gd name="T39" fmla="*/ 460473778 h 81"/>
                <a:gd name="T40" fmla="*/ 1107623444 w 108"/>
                <a:gd name="T41" fmla="*/ 510254250 h 81"/>
                <a:gd name="T42" fmla="*/ 1232076389 w 108"/>
                <a:gd name="T43" fmla="*/ 522700250 h 81"/>
                <a:gd name="T44" fmla="*/ 1219630389 w 108"/>
                <a:gd name="T45" fmla="*/ 385801306 h 81"/>
                <a:gd name="T46" fmla="*/ 858721083 w 108"/>
                <a:gd name="T47" fmla="*/ 385801306 h 81"/>
                <a:gd name="T48" fmla="*/ 846275083 w 108"/>
                <a:gd name="T49" fmla="*/ 522700250 h 81"/>
                <a:gd name="T50" fmla="*/ 970728028 w 108"/>
                <a:gd name="T51" fmla="*/ 510254250 h 81"/>
                <a:gd name="T52" fmla="*/ 933390028 w 108"/>
                <a:gd name="T53" fmla="*/ 460473778 h 81"/>
                <a:gd name="T54" fmla="*/ 920947556 w 108"/>
                <a:gd name="T55" fmla="*/ 323574833 h 81"/>
                <a:gd name="T56" fmla="*/ 920947556 w 108"/>
                <a:gd name="T57" fmla="*/ 323574833 h 81"/>
                <a:gd name="T58" fmla="*/ 273794361 w 108"/>
                <a:gd name="T59" fmla="*/ 373355306 h 81"/>
                <a:gd name="T60" fmla="*/ 286240361 w 108"/>
                <a:gd name="T61" fmla="*/ 186679417 h 81"/>
                <a:gd name="T62" fmla="*/ 584926722 w 108"/>
                <a:gd name="T63" fmla="*/ 186679417 h 81"/>
                <a:gd name="T64" fmla="*/ 597369194 w 108"/>
                <a:gd name="T65" fmla="*/ 385801306 h 81"/>
                <a:gd name="T66" fmla="*/ 647149667 w 108"/>
                <a:gd name="T67" fmla="*/ 311128833 h 81"/>
                <a:gd name="T68" fmla="*/ 622261194 w 108"/>
                <a:gd name="T69" fmla="*/ 99560944 h 81"/>
                <a:gd name="T70" fmla="*/ 248905889 w 108"/>
                <a:gd name="T71" fmla="*/ 74672472 h 81"/>
                <a:gd name="T72" fmla="*/ 224013889 w 108"/>
                <a:gd name="T73" fmla="*/ 336020833 h 81"/>
                <a:gd name="T74" fmla="*/ 273794361 w 108"/>
                <a:gd name="T75" fmla="*/ 373355306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 name="组合 5"/>
          <p:cNvGrpSpPr/>
          <p:nvPr/>
        </p:nvGrpSpPr>
        <p:grpSpPr bwMode="auto">
          <a:xfrm>
            <a:off x="4079868" y="1298557"/>
            <a:ext cx="4037028" cy="2725773"/>
            <a:chOff x="4040455" y="1298805"/>
            <a:chExt cx="4036448" cy="2724832"/>
          </a:xfrm>
        </p:grpSpPr>
        <p:graphicFrame>
          <p:nvGraphicFramePr>
            <p:cNvPr id="21535" name="图表 6"/>
            <p:cNvGraphicFramePr/>
            <p:nvPr/>
          </p:nvGraphicFramePr>
          <p:xfrm>
            <a:off x="4040455" y="1298805"/>
            <a:ext cx="4036448" cy="2724832"/>
          </p:xfrm>
          <a:graphic>
            <a:graphicData uri="http://schemas.openxmlformats.org/presentationml/2006/ole">
              <mc:AlternateContent xmlns:mc="http://schemas.openxmlformats.org/markup-compatibility/2006">
                <mc:Choice xmlns:v="urn:schemas-microsoft-com:vml" Requires="v">
                  <p:oleObj spid="_x0000_s2051" name="图表" r:id="rId5" imgW="4041775" imgH="2731135" progId="">
                    <p:embed/>
                  </p:oleObj>
                </mc:Choice>
                <mc:Fallback>
                  <p:oleObj name="图表" r:id="rId5" imgW="4041775" imgH="2731135" progId="">
                    <p:embed/>
                    <p:pic>
                      <p:nvPicPr>
                        <p:cNvPr id="0" name="图片 2050"/>
                        <p:cNvPicPr/>
                        <p:nvPr/>
                      </p:nvPicPr>
                      <p:blipFill>
                        <a:blip r:embed="rId6"/>
                        <a:stretch>
                          <a:fillRect/>
                        </a:stretch>
                      </p:blipFill>
                      <p:spPr>
                        <a:xfrm>
                          <a:off x="4040455" y="1298805"/>
                          <a:ext cx="4036448" cy="2724832"/>
                        </a:xfrm>
                        <a:prstGeom prst="rect">
                          <a:avLst/>
                        </a:prstGeom>
                        <a:noFill/>
                        <a:ln w="9525">
                          <a:noFill/>
                        </a:ln>
                      </p:spPr>
                    </p:pic>
                  </p:oleObj>
                </mc:Fallback>
              </mc:AlternateContent>
            </a:graphicData>
          </a:graphic>
        </p:graphicFrame>
        <p:sp>
          <p:nvSpPr>
            <p:cNvPr id="8" name="文本框 7"/>
            <p:cNvSpPr txBox="1"/>
            <p:nvPr/>
          </p:nvSpPr>
          <p:spPr>
            <a:xfrm>
              <a:off x="5279797" y="2249707"/>
              <a:ext cx="1558066" cy="829658"/>
            </a:xfrm>
            <a:prstGeom prst="rect">
              <a:avLst/>
            </a:prstGeom>
            <a:noFill/>
          </p:spPr>
          <p:txBody>
            <a:bodyPr wrap="square">
              <a:spAutoFit/>
            </a:bodyPr>
            <a:lstStyle/>
            <a:p>
              <a:pPr lvl="0" algn="ctr" eaLnBrk="1" fontAlgn="auto" hangingPunct="1">
                <a:spcBef>
                  <a:spcPts val="0"/>
                </a:spcBef>
                <a:spcAft>
                  <a:spcPts val="0"/>
                </a:spcAft>
                <a:defRPr/>
              </a:pPr>
              <a:r>
                <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rPr>
                <a:t>更改对齐方式</a:t>
              </a:r>
              <a:endParaRPr lang="en-US" altLang="zh-CN" sz="2400" b="1" dirty="0">
                <a:solidFill>
                  <a:schemeClr val="accent4">
                    <a:lumMod val="75000"/>
                  </a:schemeClr>
                </a:solidFill>
                <a:latin typeface="Century Gothic" panose="020B0502020202020204" pitchFamily="34" charset="0"/>
                <a:ea typeface="微软雅黑 Light" panose="020B0502040204020203" pitchFamily="34" charset="-122"/>
                <a:sym typeface="+mn-ea"/>
              </a:endParaRPr>
            </a:p>
          </p:txBody>
        </p:sp>
      </p:grpSp>
      <p:grpSp>
        <p:nvGrpSpPr>
          <p:cNvPr id="25" name="组合 24"/>
          <p:cNvGrpSpPr/>
          <p:nvPr/>
        </p:nvGrpSpPr>
        <p:grpSpPr bwMode="auto">
          <a:xfrm>
            <a:off x="5786438" y="4057650"/>
            <a:ext cx="544512" cy="546100"/>
            <a:chOff x="5785671" y="4269844"/>
            <a:chExt cx="546016" cy="546016"/>
          </a:xfrm>
        </p:grpSpPr>
        <p:sp>
          <p:nvSpPr>
            <p:cNvPr id="28" name="椭圆 27"/>
            <p:cNvSpPr/>
            <p:nvPr/>
          </p:nvSpPr>
          <p:spPr>
            <a:xfrm>
              <a:off x="5785671" y="4269844"/>
              <a:ext cx="546016" cy="5460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34" name="Freeform 247"/>
            <p:cNvSpPr>
              <a:spLocks noEditPoints="1"/>
            </p:cNvSpPr>
            <p:nvPr/>
          </p:nvSpPr>
          <p:spPr bwMode="auto">
            <a:xfrm>
              <a:off x="5908660" y="4393627"/>
              <a:ext cx="300038" cy="298450"/>
            </a:xfrm>
            <a:custGeom>
              <a:avLst/>
              <a:gdLst>
                <a:gd name="T0" fmla="*/ 996793303 w 85"/>
                <a:gd name="T1" fmla="*/ 653401852 h 85"/>
                <a:gd name="T2" fmla="*/ 996793303 w 85"/>
                <a:gd name="T3" fmla="*/ 986268404 h 85"/>
                <a:gd name="T4" fmla="*/ 922034423 w 85"/>
                <a:gd name="T5" fmla="*/ 1047910618 h 85"/>
                <a:gd name="T6" fmla="*/ 124600487 w 85"/>
                <a:gd name="T7" fmla="*/ 1047910618 h 85"/>
                <a:gd name="T8" fmla="*/ 62298478 w 85"/>
                <a:gd name="T9" fmla="*/ 986268404 h 85"/>
                <a:gd name="T10" fmla="*/ 62298478 w 85"/>
                <a:gd name="T11" fmla="*/ 653401852 h 85"/>
                <a:gd name="T12" fmla="*/ 211819768 w 85"/>
                <a:gd name="T13" fmla="*/ 690388585 h 85"/>
                <a:gd name="T14" fmla="*/ 211819768 w 85"/>
                <a:gd name="T15" fmla="*/ 752030799 h 85"/>
                <a:gd name="T16" fmla="*/ 261657845 w 85"/>
                <a:gd name="T17" fmla="*/ 752030799 h 85"/>
                <a:gd name="T18" fmla="*/ 261657845 w 85"/>
                <a:gd name="T19" fmla="*/ 838328494 h 85"/>
                <a:gd name="T20" fmla="*/ 336416725 w 85"/>
                <a:gd name="T21" fmla="*/ 838328494 h 85"/>
                <a:gd name="T22" fmla="*/ 336416725 w 85"/>
                <a:gd name="T23" fmla="*/ 752030799 h 85"/>
                <a:gd name="T24" fmla="*/ 373797930 w 85"/>
                <a:gd name="T25" fmla="*/ 752030799 h 85"/>
                <a:gd name="T26" fmla="*/ 373797930 w 85"/>
                <a:gd name="T27" fmla="*/ 702716325 h 85"/>
                <a:gd name="T28" fmla="*/ 672833450 w 85"/>
                <a:gd name="T29" fmla="*/ 702716325 h 85"/>
                <a:gd name="T30" fmla="*/ 672833450 w 85"/>
                <a:gd name="T31" fmla="*/ 752030799 h 85"/>
                <a:gd name="T32" fmla="*/ 710214655 w 85"/>
                <a:gd name="T33" fmla="*/ 752030799 h 85"/>
                <a:gd name="T34" fmla="*/ 710214655 w 85"/>
                <a:gd name="T35" fmla="*/ 838328494 h 85"/>
                <a:gd name="T36" fmla="*/ 784973535 w 85"/>
                <a:gd name="T37" fmla="*/ 838328494 h 85"/>
                <a:gd name="T38" fmla="*/ 784973535 w 85"/>
                <a:gd name="T39" fmla="*/ 752030799 h 85"/>
                <a:gd name="T40" fmla="*/ 822354740 w 85"/>
                <a:gd name="T41" fmla="*/ 752030799 h 85"/>
                <a:gd name="T42" fmla="*/ 822354740 w 85"/>
                <a:gd name="T43" fmla="*/ 690388585 h 85"/>
                <a:gd name="T44" fmla="*/ 996793303 w 85"/>
                <a:gd name="T45" fmla="*/ 653401852 h 85"/>
                <a:gd name="T46" fmla="*/ 386258332 w 85"/>
                <a:gd name="T47" fmla="*/ 0 h 85"/>
                <a:gd name="T48" fmla="*/ 672833450 w 85"/>
                <a:gd name="T49" fmla="*/ 0 h 85"/>
                <a:gd name="T50" fmla="*/ 760052732 w 85"/>
                <a:gd name="T51" fmla="*/ 86297695 h 85"/>
                <a:gd name="T52" fmla="*/ 760052732 w 85"/>
                <a:gd name="T53" fmla="*/ 197254383 h 85"/>
                <a:gd name="T54" fmla="*/ 660376578 w 85"/>
                <a:gd name="T55" fmla="*/ 197254383 h 85"/>
                <a:gd name="T56" fmla="*/ 660376578 w 85"/>
                <a:gd name="T57" fmla="*/ 98625436 h 85"/>
                <a:gd name="T58" fmla="*/ 398715203 w 85"/>
                <a:gd name="T59" fmla="*/ 98625436 h 85"/>
                <a:gd name="T60" fmla="*/ 398715203 w 85"/>
                <a:gd name="T61" fmla="*/ 197254383 h 85"/>
                <a:gd name="T62" fmla="*/ 299039050 w 85"/>
                <a:gd name="T63" fmla="*/ 197254383 h 85"/>
                <a:gd name="T64" fmla="*/ 299039050 w 85"/>
                <a:gd name="T65" fmla="*/ 86297695 h 85"/>
                <a:gd name="T66" fmla="*/ 386258332 w 85"/>
                <a:gd name="T67" fmla="*/ 0 h 85"/>
                <a:gd name="T68" fmla="*/ 0 w 85"/>
                <a:gd name="T69" fmla="*/ 246568856 h 85"/>
                <a:gd name="T70" fmla="*/ 0 w 85"/>
                <a:gd name="T71" fmla="*/ 591759638 h 85"/>
                <a:gd name="T72" fmla="*/ 1059091782 w 85"/>
                <a:gd name="T73" fmla="*/ 591759638 h 85"/>
                <a:gd name="T74" fmla="*/ 1059091782 w 85"/>
                <a:gd name="T75" fmla="*/ 246568856 h 85"/>
                <a:gd name="T76" fmla="*/ 0 w 85"/>
                <a:gd name="T77" fmla="*/ 24656885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1" name="文本框 50"/>
          <p:cNvSpPr txBox="1"/>
          <p:nvPr/>
        </p:nvSpPr>
        <p:spPr bwMode="auto">
          <a:xfrm>
            <a:off x="401638" y="242888"/>
            <a:ext cx="2999105"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Excel表格的基本操作</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9" name="图片 29"/>
          <p:cNvPicPr>
            <a:picLocks noChangeAspect="1"/>
          </p:cNvPicPr>
          <p:nvPr/>
        </p:nvPicPr>
        <p:blipFill>
          <a:blip r:embed="rId7"/>
          <a:stretch>
            <a:fillRect/>
          </a:stretch>
        </p:blipFill>
        <p:spPr>
          <a:xfrm>
            <a:off x="509905" y="4710430"/>
            <a:ext cx="3448050" cy="1524000"/>
          </a:xfrm>
          <a:prstGeom prst="rect">
            <a:avLst/>
          </a:prstGeom>
        </p:spPr>
      </p:pic>
      <p:pic>
        <p:nvPicPr>
          <p:cNvPr id="30" name="图片 30"/>
          <p:cNvPicPr>
            <a:picLocks noChangeAspect="1"/>
          </p:cNvPicPr>
          <p:nvPr/>
        </p:nvPicPr>
        <p:blipFill>
          <a:blip r:embed="rId8"/>
          <a:srcRect l="10684"/>
          <a:stretch>
            <a:fillRect/>
          </a:stretch>
        </p:blipFill>
        <p:spPr>
          <a:xfrm>
            <a:off x="4563745" y="4710430"/>
            <a:ext cx="3439795" cy="1524000"/>
          </a:xfrm>
          <a:prstGeom prst="rect">
            <a:avLst/>
          </a:prstGeom>
        </p:spPr>
      </p:pic>
      <p:pic>
        <p:nvPicPr>
          <p:cNvPr id="2" name="图片 31"/>
          <p:cNvPicPr>
            <a:picLocks noChangeAspect="1"/>
          </p:cNvPicPr>
          <p:nvPr/>
        </p:nvPicPr>
        <p:blipFill>
          <a:blip r:embed="rId9"/>
          <a:stretch>
            <a:fillRect/>
          </a:stretch>
        </p:blipFill>
        <p:spPr>
          <a:xfrm>
            <a:off x="8736330" y="4710430"/>
            <a:ext cx="2069465" cy="1523365"/>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Effect transition="in" filter="fade">
                                      <p:cBhvr>
                                        <p:cTn id="39" dur="500"/>
                                        <p:tgtEl>
                                          <p:spTgt spid="19"/>
                                        </p:tgtEl>
                                      </p:cBhvr>
                                    </p:animEffect>
                                  </p:childTnLst>
                                </p:cTn>
                              </p:par>
                              <p:par>
                                <p:cTn id="40" presetID="12" presetClass="entr" presetSubtype="4" fill="hold"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p:tgtEl>
                                          <p:spTgt spid="29"/>
                                        </p:tgtEl>
                                        <p:attrNameLst>
                                          <p:attrName>ppt_y</p:attrName>
                                        </p:attrNameLst>
                                      </p:cBhvr>
                                      <p:tavLst>
                                        <p:tav tm="0">
                                          <p:val>
                                            <p:strVal val="#ppt_y+#ppt_h*1.125000"/>
                                          </p:val>
                                        </p:tav>
                                        <p:tav tm="100000">
                                          <p:val>
                                            <p:strVal val="#ppt_y"/>
                                          </p:val>
                                        </p:tav>
                                      </p:tavLst>
                                    </p:anim>
                                    <p:animEffect transition="in" filter="wipe(up)">
                                      <p:cBhvr>
                                        <p:cTn id="43" dur="500"/>
                                        <p:tgtEl>
                                          <p:spTgt spid="29"/>
                                        </p:tgtEl>
                                      </p:cBhvr>
                                    </p:animEffect>
                                  </p:childTnLst>
                                </p:cTn>
                              </p:par>
                            </p:childTnLst>
                          </p:cTn>
                        </p:par>
                        <p:par>
                          <p:cTn id="44" fill="hold">
                            <p:stCondLst>
                              <p:cond delay="500"/>
                            </p:stCondLst>
                            <p:childTnLst>
                              <p:par>
                                <p:cTn id="45" presetID="53" presetClass="entr" presetSubtype="16"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p:cTn id="47" dur="500" fill="hold"/>
                                        <p:tgtEl>
                                          <p:spTgt spid="46"/>
                                        </p:tgtEl>
                                        <p:attrNameLst>
                                          <p:attrName>ppt_w</p:attrName>
                                        </p:attrNameLst>
                                      </p:cBhvr>
                                      <p:tavLst>
                                        <p:tav tm="0">
                                          <p:val>
                                            <p:fltVal val="0"/>
                                          </p:val>
                                        </p:tav>
                                        <p:tav tm="100000">
                                          <p:val>
                                            <p:strVal val="#ppt_w"/>
                                          </p:val>
                                        </p:tav>
                                      </p:tavLst>
                                    </p:anim>
                                    <p:anim calcmode="lin" valueType="num">
                                      <p:cBhvr>
                                        <p:cTn id="48" dur="500" fill="hold"/>
                                        <p:tgtEl>
                                          <p:spTgt spid="46"/>
                                        </p:tgtEl>
                                        <p:attrNameLst>
                                          <p:attrName>ppt_h</p:attrName>
                                        </p:attrNameLst>
                                      </p:cBhvr>
                                      <p:tavLst>
                                        <p:tav tm="0">
                                          <p:val>
                                            <p:fltVal val="0"/>
                                          </p:val>
                                        </p:tav>
                                        <p:tav tm="100000">
                                          <p:val>
                                            <p:strVal val="#ppt_h"/>
                                          </p:val>
                                        </p:tav>
                                      </p:tavLst>
                                    </p:anim>
                                    <p:animEffect transition="in" filter="fade">
                                      <p:cBhvr>
                                        <p:cTn id="49" dur="500"/>
                                        <p:tgtEl>
                                          <p:spTgt spid="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Effect transition="in" filter="fade">
                                      <p:cBhvr>
                                        <p:cTn id="64" dur="500"/>
                                        <p:tgtEl>
                                          <p:spTgt spid="4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p:cTn id="67" dur="500" fill="hold"/>
                                        <p:tgtEl>
                                          <p:spTgt spid="50"/>
                                        </p:tgtEl>
                                        <p:attrNameLst>
                                          <p:attrName>ppt_w</p:attrName>
                                        </p:attrNameLst>
                                      </p:cBhvr>
                                      <p:tavLst>
                                        <p:tav tm="0">
                                          <p:val>
                                            <p:fltVal val="0"/>
                                          </p:val>
                                        </p:tav>
                                        <p:tav tm="100000">
                                          <p:val>
                                            <p:strVal val="#ppt_w"/>
                                          </p:val>
                                        </p:tav>
                                      </p:tavLst>
                                    </p:anim>
                                    <p:anim calcmode="lin" valueType="num">
                                      <p:cBhvr>
                                        <p:cTn id="68" dur="500" fill="hold"/>
                                        <p:tgtEl>
                                          <p:spTgt spid="50"/>
                                        </p:tgtEl>
                                        <p:attrNameLst>
                                          <p:attrName>ppt_h</p:attrName>
                                        </p:attrNameLst>
                                      </p:cBhvr>
                                      <p:tavLst>
                                        <p:tav tm="0">
                                          <p:val>
                                            <p:fltVal val="0"/>
                                          </p:val>
                                        </p:tav>
                                        <p:tav tm="100000">
                                          <p:val>
                                            <p:strVal val="#ppt_h"/>
                                          </p:val>
                                        </p:tav>
                                      </p:tavLst>
                                    </p:anim>
                                    <p:animEffect transition="in" filter="fade">
                                      <p:cBhvr>
                                        <p:cTn id="69" dur="500"/>
                                        <p:tgtEl>
                                          <p:spTgt spid="50"/>
                                        </p:tgtEl>
                                      </p:cBhvr>
                                    </p:animEffect>
                                  </p:childTnLst>
                                </p:cTn>
                              </p:par>
                              <p:par>
                                <p:cTn id="70" presetID="53" presetClass="entr" presetSubtype="16"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p:cTn id="72" dur="500" fill="hold"/>
                                        <p:tgtEl>
                                          <p:spTgt spid="6"/>
                                        </p:tgtEl>
                                        <p:attrNameLst>
                                          <p:attrName>ppt_w</p:attrName>
                                        </p:attrNameLst>
                                      </p:cBhvr>
                                      <p:tavLst>
                                        <p:tav tm="0">
                                          <p:val>
                                            <p:fltVal val="0"/>
                                          </p:val>
                                        </p:tav>
                                        <p:tav tm="100000">
                                          <p:val>
                                            <p:strVal val="#ppt_w"/>
                                          </p:val>
                                        </p:tav>
                                      </p:tavLst>
                                    </p:anim>
                                    <p:anim calcmode="lin" valueType="num">
                                      <p:cBhvr>
                                        <p:cTn id="73" dur="500" fill="hold"/>
                                        <p:tgtEl>
                                          <p:spTgt spid="6"/>
                                        </p:tgtEl>
                                        <p:attrNameLst>
                                          <p:attrName>ppt_h</p:attrName>
                                        </p:attrNameLst>
                                      </p:cBhvr>
                                      <p:tavLst>
                                        <p:tav tm="0">
                                          <p:val>
                                            <p:fltVal val="0"/>
                                          </p:val>
                                        </p:tav>
                                        <p:tav tm="100000">
                                          <p:val>
                                            <p:strVal val="#ppt_h"/>
                                          </p:val>
                                        </p:tav>
                                      </p:tavLst>
                                    </p:anim>
                                    <p:animEffect transition="in" filter="fade">
                                      <p:cBhvr>
                                        <p:cTn id="74" dur="500"/>
                                        <p:tgtEl>
                                          <p:spTgt spid="6"/>
                                        </p:tgtEl>
                                      </p:cBhvr>
                                    </p:animEffect>
                                  </p:childTnLst>
                                </p:cTn>
                              </p:par>
                              <p:par>
                                <p:cTn id="75" presetID="53" presetClass="entr" presetSubtype="16"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par>
                                <p:cTn id="80" presetID="12" presetClass="entr" presetSubtype="4" fill="hold" nodeType="withEffect">
                                  <p:stCondLst>
                                    <p:cond delay="0"/>
                                  </p:stCondLst>
                                  <p:childTnLst>
                                    <p:set>
                                      <p:cBhvr>
                                        <p:cTn id="81" dur="1" fill="hold">
                                          <p:stCondLst>
                                            <p:cond delay="0"/>
                                          </p:stCondLst>
                                        </p:cTn>
                                        <p:tgtEl>
                                          <p:spTgt spid="30"/>
                                        </p:tgtEl>
                                        <p:attrNameLst>
                                          <p:attrName>style.visibility</p:attrName>
                                        </p:attrNameLst>
                                      </p:cBhvr>
                                      <p:to>
                                        <p:strVal val="visible"/>
                                      </p:to>
                                    </p:set>
                                    <p:anim calcmode="lin" valueType="num">
                                      <p:cBhvr additive="base">
                                        <p:cTn id="82" dur="500"/>
                                        <p:tgtEl>
                                          <p:spTgt spid="30"/>
                                        </p:tgtEl>
                                        <p:attrNameLst>
                                          <p:attrName>ppt_y</p:attrName>
                                        </p:attrNameLst>
                                      </p:cBhvr>
                                      <p:tavLst>
                                        <p:tav tm="0">
                                          <p:val>
                                            <p:strVal val="#ppt_y+#ppt_h*1.125000"/>
                                          </p:val>
                                        </p:tav>
                                        <p:tav tm="100000">
                                          <p:val>
                                            <p:strVal val="#ppt_y"/>
                                          </p:val>
                                        </p:tav>
                                      </p:tavLst>
                                    </p:anim>
                                    <p:animEffect transition="in" filter="wipe(up)">
                                      <p:cBhvr>
                                        <p:cTn id="83" dur="500"/>
                                        <p:tgtEl>
                                          <p:spTgt spid="30"/>
                                        </p:tgtEl>
                                      </p:cBhvr>
                                    </p:animEffect>
                                  </p:childTnLst>
                                </p:cTn>
                              </p:par>
                            </p:childTnLst>
                          </p:cTn>
                        </p:par>
                        <p:par>
                          <p:cTn id="84" fill="hold">
                            <p:stCondLst>
                              <p:cond delay="1000"/>
                            </p:stCondLst>
                            <p:childTnLst>
                              <p:par>
                                <p:cTn id="85" presetID="53" presetClass="entr" presetSubtype="16" fill="hold" grpId="0" nodeType="afterEffect">
                                  <p:stCondLst>
                                    <p:cond delay="0"/>
                                  </p:stCondLst>
                                  <p:childTnLst>
                                    <p:set>
                                      <p:cBhvr>
                                        <p:cTn id="86" dur="1" fill="hold">
                                          <p:stCondLst>
                                            <p:cond delay="0"/>
                                          </p:stCondLst>
                                        </p:cTn>
                                        <p:tgtEl>
                                          <p:spTgt spid="56"/>
                                        </p:tgtEl>
                                        <p:attrNameLst>
                                          <p:attrName>style.visibility</p:attrName>
                                        </p:attrNameLst>
                                      </p:cBhvr>
                                      <p:to>
                                        <p:strVal val="visible"/>
                                      </p:to>
                                    </p:set>
                                    <p:anim calcmode="lin" valueType="num">
                                      <p:cBhvr>
                                        <p:cTn id="87" dur="500" fill="hold"/>
                                        <p:tgtEl>
                                          <p:spTgt spid="56"/>
                                        </p:tgtEl>
                                        <p:attrNameLst>
                                          <p:attrName>ppt_w</p:attrName>
                                        </p:attrNameLst>
                                      </p:cBhvr>
                                      <p:tavLst>
                                        <p:tav tm="0">
                                          <p:val>
                                            <p:fltVal val="0"/>
                                          </p:val>
                                        </p:tav>
                                        <p:tav tm="100000">
                                          <p:val>
                                            <p:strVal val="#ppt_w"/>
                                          </p:val>
                                        </p:tav>
                                      </p:tavLst>
                                    </p:anim>
                                    <p:anim calcmode="lin" valueType="num">
                                      <p:cBhvr>
                                        <p:cTn id="88" dur="500" fill="hold"/>
                                        <p:tgtEl>
                                          <p:spTgt spid="56"/>
                                        </p:tgtEl>
                                        <p:attrNameLst>
                                          <p:attrName>ppt_h</p:attrName>
                                        </p:attrNameLst>
                                      </p:cBhvr>
                                      <p:tavLst>
                                        <p:tav tm="0">
                                          <p:val>
                                            <p:fltVal val="0"/>
                                          </p:val>
                                        </p:tav>
                                        <p:tav tm="100000">
                                          <p:val>
                                            <p:strVal val="#ppt_h"/>
                                          </p:val>
                                        </p:tav>
                                      </p:tavLst>
                                    </p:anim>
                                    <p:animEffect transition="in" filter="fade">
                                      <p:cBhvr>
                                        <p:cTn id="89" dur="500"/>
                                        <p:tgtEl>
                                          <p:spTgt spid="5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2"/>
                                        </p:tgtEl>
                                        <p:attrNameLst>
                                          <p:attrName>style.visibility</p:attrName>
                                        </p:attrNameLst>
                                      </p:cBhvr>
                                      <p:to>
                                        <p:strVal val="visible"/>
                                      </p:to>
                                    </p:set>
                                    <p:anim calcmode="lin" valueType="num">
                                      <p:cBhvr>
                                        <p:cTn id="92" dur="500" fill="hold"/>
                                        <p:tgtEl>
                                          <p:spTgt spid="52"/>
                                        </p:tgtEl>
                                        <p:attrNameLst>
                                          <p:attrName>ppt_w</p:attrName>
                                        </p:attrNameLst>
                                      </p:cBhvr>
                                      <p:tavLst>
                                        <p:tav tm="0">
                                          <p:val>
                                            <p:fltVal val="0"/>
                                          </p:val>
                                        </p:tav>
                                        <p:tav tm="100000">
                                          <p:val>
                                            <p:strVal val="#ppt_w"/>
                                          </p:val>
                                        </p:tav>
                                      </p:tavLst>
                                    </p:anim>
                                    <p:anim calcmode="lin" valueType="num">
                                      <p:cBhvr>
                                        <p:cTn id="93" dur="500" fill="hold"/>
                                        <p:tgtEl>
                                          <p:spTgt spid="52"/>
                                        </p:tgtEl>
                                        <p:attrNameLst>
                                          <p:attrName>ppt_h</p:attrName>
                                        </p:attrNameLst>
                                      </p:cBhvr>
                                      <p:tavLst>
                                        <p:tav tm="0">
                                          <p:val>
                                            <p:fltVal val="0"/>
                                          </p:val>
                                        </p:tav>
                                        <p:tav tm="100000">
                                          <p:val>
                                            <p:strVal val="#ppt_h"/>
                                          </p:val>
                                        </p:tav>
                                      </p:tavLst>
                                    </p:anim>
                                    <p:animEffect transition="in" filter="fade">
                                      <p:cBhvr>
                                        <p:cTn id="94" dur="500"/>
                                        <p:tgtEl>
                                          <p:spTgt spid="52"/>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p:cTn id="102" dur="500" fill="hold"/>
                                        <p:tgtEl>
                                          <p:spTgt spid="54"/>
                                        </p:tgtEl>
                                        <p:attrNameLst>
                                          <p:attrName>ppt_w</p:attrName>
                                        </p:attrNameLst>
                                      </p:cBhvr>
                                      <p:tavLst>
                                        <p:tav tm="0">
                                          <p:val>
                                            <p:fltVal val="0"/>
                                          </p:val>
                                        </p:tav>
                                        <p:tav tm="100000">
                                          <p:val>
                                            <p:strVal val="#ppt_w"/>
                                          </p:val>
                                        </p:tav>
                                      </p:tavLst>
                                    </p:anim>
                                    <p:anim calcmode="lin" valueType="num">
                                      <p:cBhvr>
                                        <p:cTn id="103" dur="500" fill="hold"/>
                                        <p:tgtEl>
                                          <p:spTgt spid="54"/>
                                        </p:tgtEl>
                                        <p:attrNameLst>
                                          <p:attrName>ppt_h</p:attrName>
                                        </p:attrNameLst>
                                      </p:cBhvr>
                                      <p:tavLst>
                                        <p:tav tm="0">
                                          <p:val>
                                            <p:fltVal val="0"/>
                                          </p:val>
                                        </p:tav>
                                        <p:tav tm="100000">
                                          <p:val>
                                            <p:strVal val="#ppt_h"/>
                                          </p:val>
                                        </p:tav>
                                      </p:tavLst>
                                    </p:anim>
                                    <p:animEffect transition="in" filter="fade">
                                      <p:cBhvr>
                                        <p:cTn id="104" dur="500"/>
                                        <p:tgtEl>
                                          <p:spTgt spid="54"/>
                                        </p:tgtEl>
                                      </p:cBhvr>
                                    </p:animEffect>
                                  </p:childTnLst>
                                </p:cTn>
                              </p:par>
                              <p:par>
                                <p:cTn id="105" presetID="53" presetClass="entr" presetSubtype="16" fill="hold" nodeType="withEffect">
                                  <p:stCondLst>
                                    <p:cond delay="0"/>
                                  </p:stCondLst>
                                  <p:childTnLst>
                                    <p:set>
                                      <p:cBhvr>
                                        <p:cTn id="106" dur="1" fill="hold">
                                          <p:stCondLst>
                                            <p:cond delay="0"/>
                                          </p:stCondLst>
                                        </p:cTn>
                                        <p:tgtEl>
                                          <p:spTgt spid="14"/>
                                        </p:tgtEl>
                                        <p:attrNameLst>
                                          <p:attrName>style.visibility</p:attrName>
                                        </p:attrNameLst>
                                      </p:cBhvr>
                                      <p:to>
                                        <p:strVal val="visible"/>
                                      </p:to>
                                    </p:set>
                                    <p:anim calcmode="lin" valueType="num">
                                      <p:cBhvr>
                                        <p:cTn id="107" dur="500" fill="hold"/>
                                        <p:tgtEl>
                                          <p:spTgt spid="14"/>
                                        </p:tgtEl>
                                        <p:attrNameLst>
                                          <p:attrName>ppt_w</p:attrName>
                                        </p:attrNameLst>
                                      </p:cBhvr>
                                      <p:tavLst>
                                        <p:tav tm="0">
                                          <p:val>
                                            <p:fltVal val="0"/>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animEffect transition="in" filter="fade">
                                      <p:cBhvr>
                                        <p:cTn id="109" dur="500"/>
                                        <p:tgtEl>
                                          <p:spTgt spid="14"/>
                                        </p:tgtEl>
                                      </p:cBhvr>
                                    </p:animEffect>
                                  </p:childTnLst>
                                </p:cTn>
                              </p:par>
                              <p:par>
                                <p:cTn id="110" presetID="53" presetClass="entr" presetSubtype="16" fill="hold" nodeType="withEffect">
                                  <p:stCondLst>
                                    <p:cond delay="0"/>
                                  </p:stCondLst>
                                  <p:childTnLst>
                                    <p:set>
                                      <p:cBhvr>
                                        <p:cTn id="111" dur="1" fill="hold">
                                          <p:stCondLst>
                                            <p:cond delay="0"/>
                                          </p:stCondLst>
                                        </p:cTn>
                                        <p:tgtEl>
                                          <p:spTgt spid="31"/>
                                        </p:tgtEl>
                                        <p:attrNameLst>
                                          <p:attrName>style.visibility</p:attrName>
                                        </p:attrNameLst>
                                      </p:cBhvr>
                                      <p:to>
                                        <p:strVal val="visible"/>
                                      </p:to>
                                    </p:set>
                                    <p:anim calcmode="lin" valueType="num">
                                      <p:cBhvr>
                                        <p:cTn id="112" dur="500" fill="hold"/>
                                        <p:tgtEl>
                                          <p:spTgt spid="31"/>
                                        </p:tgtEl>
                                        <p:attrNameLst>
                                          <p:attrName>ppt_w</p:attrName>
                                        </p:attrNameLst>
                                      </p:cBhvr>
                                      <p:tavLst>
                                        <p:tav tm="0">
                                          <p:val>
                                            <p:fltVal val="0"/>
                                          </p:val>
                                        </p:tav>
                                        <p:tav tm="100000">
                                          <p:val>
                                            <p:strVal val="#ppt_w"/>
                                          </p:val>
                                        </p:tav>
                                      </p:tavLst>
                                    </p:anim>
                                    <p:anim calcmode="lin" valueType="num">
                                      <p:cBhvr>
                                        <p:cTn id="113" dur="500" fill="hold"/>
                                        <p:tgtEl>
                                          <p:spTgt spid="31"/>
                                        </p:tgtEl>
                                        <p:attrNameLst>
                                          <p:attrName>ppt_h</p:attrName>
                                        </p:attrNameLst>
                                      </p:cBhvr>
                                      <p:tavLst>
                                        <p:tav tm="0">
                                          <p:val>
                                            <p:fltVal val="0"/>
                                          </p:val>
                                        </p:tav>
                                        <p:tav tm="100000">
                                          <p:val>
                                            <p:strVal val="#ppt_h"/>
                                          </p:val>
                                        </p:tav>
                                      </p:tavLst>
                                    </p:anim>
                                    <p:animEffect transition="in" filter="fade">
                                      <p:cBhvr>
                                        <p:cTn id="114" dur="500"/>
                                        <p:tgtEl>
                                          <p:spTgt spid="31"/>
                                        </p:tgtEl>
                                      </p:cBhvr>
                                    </p:animEffect>
                                  </p:childTnLst>
                                </p:cTn>
                              </p:par>
                              <p:par>
                                <p:cTn id="115" presetID="12" presetClass="entr" presetSubtype="4" fill="hold" nodeType="withEffect">
                                  <p:stCondLst>
                                    <p:cond delay="0"/>
                                  </p:stCondLst>
                                  <p:childTnLst>
                                    <p:set>
                                      <p:cBhvr>
                                        <p:cTn id="116" dur="1" fill="hold">
                                          <p:stCondLst>
                                            <p:cond delay="0"/>
                                          </p:stCondLst>
                                        </p:cTn>
                                        <p:tgtEl>
                                          <p:spTgt spid="2"/>
                                        </p:tgtEl>
                                        <p:attrNameLst>
                                          <p:attrName>style.visibility</p:attrName>
                                        </p:attrNameLst>
                                      </p:cBhvr>
                                      <p:to>
                                        <p:strVal val="visible"/>
                                      </p:to>
                                    </p:set>
                                    <p:anim calcmode="lin" valueType="num">
                                      <p:cBhvr additive="base">
                                        <p:cTn id="117" dur="500"/>
                                        <p:tgtEl>
                                          <p:spTgt spid="2"/>
                                        </p:tgtEl>
                                        <p:attrNameLst>
                                          <p:attrName>ppt_y</p:attrName>
                                        </p:attrNameLst>
                                      </p:cBhvr>
                                      <p:tavLst>
                                        <p:tav tm="0">
                                          <p:val>
                                            <p:strVal val="#ppt_y+#ppt_h*1.125000"/>
                                          </p:val>
                                        </p:tav>
                                        <p:tav tm="100000">
                                          <p:val>
                                            <p:strVal val="#ppt_y"/>
                                          </p:val>
                                        </p:tav>
                                      </p:tavLst>
                                    </p:anim>
                                    <p:animEffect transition="in" filter="wipe(up)">
                                      <p:cBhvr>
                                        <p:cTn id="1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49" grpId="0" animBg="1"/>
      <p:bldP spid="50" grpId="0" animBg="1"/>
      <p:bldP spid="39" grpId="0" animBg="1"/>
      <p:bldP spid="40" grpId="0" animBg="1"/>
      <p:bldP spid="41" grpId="0" animBg="1"/>
      <p:bldP spid="42" grpId="0" animBg="1"/>
      <p:bldP spid="43" grpId="0" animBg="1"/>
      <p:bldP spid="56" grpId="0" animBg="1"/>
      <p:bldP spid="52" grpId="0" animBg="1"/>
      <p:bldP spid="53" grpId="0" animBg="1"/>
      <p:bldP spid="5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 name="图表 97"/>
          <p:cNvGraphicFramePr/>
          <p:nvPr/>
        </p:nvGraphicFramePr>
        <p:xfrm>
          <a:off x="147638" y="1063625"/>
          <a:ext cx="3306762" cy="2271713"/>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a:spLocks noChangeArrowheads="1"/>
          </p:cNvSpPr>
          <p:nvPr/>
        </p:nvSpPr>
        <p:spPr bwMode="auto">
          <a:xfrm>
            <a:off x="913130" y="1843405"/>
            <a:ext cx="182245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2400">
                <a:solidFill>
                  <a:schemeClr val="accent1"/>
                </a:solidFill>
                <a:latin typeface="Century Gothic" panose="020B0502020202020204" pitchFamily="34" charset="0"/>
              </a:rPr>
              <a:t>插入和删除单元格</a:t>
            </a:r>
            <a:endParaRPr lang="en-US" altLang="zh-CN" sz="2400">
              <a:solidFill>
                <a:schemeClr val="accent1"/>
              </a:solidFill>
              <a:latin typeface="Century Gothic" panose="020B0502020202020204" pitchFamily="34" charset="0"/>
            </a:endParaRPr>
          </a:p>
        </p:txBody>
      </p:sp>
      <p:sp>
        <p:nvSpPr>
          <p:cNvPr id="142" name="椭圆 141"/>
          <p:cNvSpPr/>
          <p:nvPr/>
        </p:nvSpPr>
        <p:spPr>
          <a:xfrm>
            <a:off x="2786063" y="2133600"/>
            <a:ext cx="185737" cy="18573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 name="椭圆 142"/>
          <p:cNvSpPr/>
          <p:nvPr/>
        </p:nvSpPr>
        <p:spPr>
          <a:xfrm>
            <a:off x="2735263" y="2628900"/>
            <a:ext cx="90487" cy="904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4" name="椭圆 143"/>
          <p:cNvSpPr/>
          <p:nvPr/>
        </p:nvSpPr>
        <p:spPr>
          <a:xfrm>
            <a:off x="758825" y="2386013"/>
            <a:ext cx="92075" cy="920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536"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1AE0F4C3-18E3-45B2-8A9E-3915D6F0B822}"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2" name="文本框 101"/>
          <p:cNvSpPr txBox="1"/>
          <p:nvPr/>
        </p:nvSpPr>
        <p:spPr>
          <a:xfrm>
            <a:off x="3972560" y="1918018"/>
            <a:ext cx="1562100" cy="460375"/>
          </a:xfrm>
          <a:prstGeom prst="rect">
            <a:avLst/>
          </a:prstGeom>
          <a:noFill/>
        </p:spPr>
        <p:txBody>
          <a:bodyPr>
            <a:spAutoFit/>
          </a:bodyPr>
          <a:lstStyle/>
          <a:p>
            <a:pPr algn="ctr" eaLnBrk="1" fontAlgn="auto" hangingPunct="1">
              <a:spcBef>
                <a:spcPts val="0"/>
              </a:spcBef>
              <a:spcAft>
                <a:spcPts val="0"/>
              </a:spcAft>
              <a:defRPr/>
            </a:pPr>
            <a:r>
              <a:rPr lang="en-US" altLang="zh-CN" sz="2400">
                <a:solidFill>
                  <a:srgbClr val="FFC535"/>
                </a:solidFill>
                <a:latin typeface="Century Gothic" panose="020B0502020202020204" pitchFamily="34" charset="0"/>
                <a:ea typeface="微软雅黑 Light" panose="020B0502040204020203" pitchFamily="34" charset="-122"/>
                <a:sym typeface="+mn-ea"/>
              </a:rPr>
              <a:t>常用函数</a:t>
            </a:r>
            <a:endParaRPr lang="en-US" altLang="zh-CN" sz="2400" dirty="0">
              <a:solidFill>
                <a:srgbClr val="FFC535"/>
              </a:solidFill>
              <a:latin typeface="Century Gothic" panose="020B0502020202020204" pitchFamily="34" charset="0"/>
              <a:ea typeface="微软雅黑 Light" panose="020B0502040204020203" pitchFamily="34" charset="-122"/>
              <a:sym typeface="+mn-ea"/>
            </a:endParaRPr>
          </a:p>
        </p:txBody>
      </p:sp>
      <p:graphicFrame>
        <p:nvGraphicFramePr>
          <p:cNvPr id="103" name="图表 102"/>
          <p:cNvGraphicFramePr/>
          <p:nvPr/>
        </p:nvGraphicFramePr>
        <p:xfrm>
          <a:off x="3100070" y="1012190"/>
          <a:ext cx="3306763" cy="22717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7" name="图表 106"/>
          <p:cNvGraphicFramePr/>
          <p:nvPr/>
        </p:nvGraphicFramePr>
        <p:xfrm>
          <a:off x="5861050" y="1060450"/>
          <a:ext cx="3305175" cy="22717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1" name="图表 110"/>
          <p:cNvGraphicFramePr/>
          <p:nvPr/>
        </p:nvGraphicFramePr>
        <p:xfrm>
          <a:off x="8716963" y="1060450"/>
          <a:ext cx="3306762" cy="2271713"/>
        </p:xfrm>
        <a:graphic>
          <a:graphicData uri="http://schemas.openxmlformats.org/drawingml/2006/chart">
            <c:chart xmlns:c="http://schemas.openxmlformats.org/drawingml/2006/chart" xmlns:r="http://schemas.openxmlformats.org/officeDocument/2006/relationships" r:id="rId4"/>
          </a:graphicData>
        </a:graphic>
      </p:graphicFrame>
      <p:cxnSp>
        <p:nvCxnSpPr>
          <p:cNvPr id="140" name="直接连接符 139"/>
          <p:cNvCxnSpPr/>
          <p:nvPr/>
        </p:nvCxnSpPr>
        <p:spPr>
          <a:xfrm>
            <a:off x="758825" y="5899785"/>
            <a:ext cx="10625455"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sp>
        <p:nvSpPr>
          <p:cNvPr id="147" name="椭圆 146"/>
          <p:cNvSpPr/>
          <p:nvPr/>
        </p:nvSpPr>
        <p:spPr>
          <a:xfrm rot="20331486">
            <a:off x="5562600" y="1709738"/>
            <a:ext cx="188913" cy="1889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8" name="椭圆 147"/>
          <p:cNvSpPr/>
          <p:nvPr/>
        </p:nvSpPr>
        <p:spPr>
          <a:xfrm rot="20331486">
            <a:off x="5680075" y="2209800"/>
            <a:ext cx="93663" cy="936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9" name="椭圆 148"/>
          <p:cNvSpPr/>
          <p:nvPr/>
        </p:nvSpPr>
        <p:spPr>
          <a:xfrm rot="20331486">
            <a:off x="3749675" y="2697163"/>
            <a:ext cx="93663" cy="936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3" name="椭圆 152"/>
          <p:cNvSpPr/>
          <p:nvPr/>
        </p:nvSpPr>
        <p:spPr>
          <a:xfrm rot="20327678">
            <a:off x="8261350" y="2814638"/>
            <a:ext cx="93663" cy="93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6" name="文本框 105"/>
          <p:cNvSpPr txBox="1"/>
          <p:nvPr/>
        </p:nvSpPr>
        <p:spPr>
          <a:xfrm>
            <a:off x="6631305" y="1853565"/>
            <a:ext cx="1764665" cy="829945"/>
          </a:xfrm>
          <a:prstGeom prst="rect">
            <a:avLst/>
          </a:prstGeom>
          <a:noFill/>
        </p:spPr>
        <p:txBody>
          <a:bodyPr wrap="square">
            <a:spAutoFit/>
          </a:bodyPr>
          <a:lstStyle/>
          <a:p>
            <a:pPr algn="ctr" eaLnBrk="1" fontAlgn="auto" hangingPunct="1">
              <a:spcBef>
                <a:spcPts val="0"/>
              </a:spcBef>
              <a:spcAft>
                <a:spcPts val="0"/>
              </a:spcAft>
              <a:defRPr/>
            </a:pPr>
            <a:r>
              <a:rPr lang="en-US" altLang="zh-CN" sz="2400" dirty="0">
                <a:solidFill>
                  <a:schemeClr val="accent3"/>
                </a:solidFill>
                <a:latin typeface="Century Gothic" panose="020B0502020202020204" pitchFamily="34" charset="0"/>
                <a:ea typeface="微软雅黑 Light" panose="020B0502040204020203" pitchFamily="34" charset="-122"/>
              </a:rPr>
              <a:t>单元格格式设置</a:t>
            </a:r>
            <a:endParaRPr lang="en-US" altLang="zh-CN" sz="2400" dirty="0">
              <a:solidFill>
                <a:schemeClr val="accent3"/>
              </a:solidFill>
              <a:latin typeface="Century Gothic" panose="020B0502020202020204" pitchFamily="34" charset="0"/>
              <a:ea typeface="微软雅黑 Light" panose="020B0502040204020203" pitchFamily="34" charset="-122"/>
            </a:endParaRPr>
          </a:p>
        </p:txBody>
      </p:sp>
      <p:sp>
        <p:nvSpPr>
          <p:cNvPr id="110" name="文本框 109"/>
          <p:cNvSpPr txBox="1"/>
          <p:nvPr/>
        </p:nvSpPr>
        <p:spPr>
          <a:xfrm>
            <a:off x="9658350" y="1841500"/>
            <a:ext cx="1423670" cy="829945"/>
          </a:xfrm>
          <a:prstGeom prst="rect">
            <a:avLst/>
          </a:prstGeom>
          <a:noFill/>
        </p:spPr>
        <p:txBody>
          <a:bodyPr wrap="square">
            <a:spAutoFit/>
          </a:bodyPr>
          <a:lstStyle/>
          <a:p>
            <a:pPr algn="ctr" eaLnBrk="1" fontAlgn="auto" hangingPunct="1">
              <a:spcBef>
                <a:spcPts val="0"/>
              </a:spcBef>
              <a:spcAft>
                <a:spcPts val="0"/>
              </a:spcAft>
              <a:defRPr/>
            </a:pPr>
            <a:r>
              <a:rPr lang="en-US" altLang="zh-CN" sz="2400" dirty="0">
                <a:solidFill>
                  <a:schemeClr val="accent4">
                    <a:lumMod val="75000"/>
                  </a:schemeClr>
                </a:solidFill>
                <a:latin typeface="Century Gothic" panose="020B0502020202020204" pitchFamily="34" charset="0"/>
                <a:ea typeface="微软雅黑 Light" panose="020B0502040204020203" pitchFamily="34" charset="-122"/>
              </a:rPr>
              <a:t>快速一键制表</a:t>
            </a:r>
            <a:endParaRPr lang="en-US" altLang="zh-CN" sz="2400" dirty="0">
              <a:solidFill>
                <a:schemeClr val="accent4">
                  <a:lumMod val="75000"/>
                </a:schemeClr>
              </a:solidFill>
              <a:latin typeface="Century Gothic" panose="020B0502020202020204" pitchFamily="34" charset="0"/>
              <a:ea typeface="微软雅黑 Light" panose="020B0502040204020203" pitchFamily="34" charset="-122"/>
            </a:endParaRPr>
          </a:p>
        </p:txBody>
      </p:sp>
      <p:sp>
        <p:nvSpPr>
          <p:cNvPr id="151" name="椭圆 150"/>
          <p:cNvSpPr/>
          <p:nvPr/>
        </p:nvSpPr>
        <p:spPr>
          <a:xfrm rot="20327678">
            <a:off x="8524875" y="1730375"/>
            <a:ext cx="188913" cy="1889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2" name="椭圆 151"/>
          <p:cNvSpPr/>
          <p:nvPr/>
        </p:nvSpPr>
        <p:spPr>
          <a:xfrm rot="20327678">
            <a:off x="8267700" y="1443038"/>
            <a:ext cx="93663" cy="936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6" name="椭圆 155"/>
          <p:cNvSpPr/>
          <p:nvPr/>
        </p:nvSpPr>
        <p:spPr>
          <a:xfrm rot="20327678">
            <a:off x="9191625" y="2162175"/>
            <a:ext cx="188913" cy="1889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7" name="椭圆 156"/>
          <p:cNvSpPr/>
          <p:nvPr/>
        </p:nvSpPr>
        <p:spPr>
          <a:xfrm rot="20327678">
            <a:off x="11403013" y="2093913"/>
            <a:ext cx="149225" cy="15081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8" name="椭圆 157"/>
          <p:cNvSpPr/>
          <p:nvPr/>
        </p:nvSpPr>
        <p:spPr>
          <a:xfrm rot="20327678">
            <a:off x="9374188" y="2419350"/>
            <a:ext cx="93662" cy="92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文本框 40"/>
          <p:cNvSpPr txBox="1"/>
          <p:nvPr/>
        </p:nvSpPr>
        <p:spPr bwMode="auto">
          <a:xfrm>
            <a:off x="401638" y="242888"/>
            <a:ext cx="2999105"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Excel表格的基本操作</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60" name="图片 160"/>
          <p:cNvPicPr>
            <a:picLocks noChangeAspect="1"/>
          </p:cNvPicPr>
          <p:nvPr/>
        </p:nvPicPr>
        <p:blipFill>
          <a:blip r:embed="rId5"/>
          <a:stretch>
            <a:fillRect/>
          </a:stretch>
        </p:blipFill>
        <p:spPr>
          <a:xfrm>
            <a:off x="568325" y="3865880"/>
            <a:ext cx="2465705" cy="1441450"/>
          </a:xfrm>
          <a:prstGeom prst="rect">
            <a:avLst/>
          </a:prstGeom>
        </p:spPr>
      </p:pic>
      <p:pic>
        <p:nvPicPr>
          <p:cNvPr id="161" name="图片 161"/>
          <p:cNvPicPr>
            <a:picLocks noChangeAspect="1"/>
          </p:cNvPicPr>
          <p:nvPr/>
        </p:nvPicPr>
        <p:blipFill>
          <a:blip r:embed="rId6"/>
          <a:stretch>
            <a:fillRect/>
          </a:stretch>
        </p:blipFill>
        <p:spPr>
          <a:xfrm>
            <a:off x="3972243" y="3749675"/>
            <a:ext cx="1304925" cy="1771650"/>
          </a:xfrm>
          <a:prstGeom prst="rect">
            <a:avLst/>
          </a:prstGeom>
        </p:spPr>
      </p:pic>
      <p:pic>
        <p:nvPicPr>
          <p:cNvPr id="10" name="图片 10"/>
          <p:cNvPicPr>
            <a:picLocks noChangeAspect="1"/>
          </p:cNvPicPr>
          <p:nvPr/>
        </p:nvPicPr>
        <p:blipFill>
          <a:blip r:embed="rId7"/>
          <a:stretch>
            <a:fillRect/>
          </a:stretch>
        </p:blipFill>
        <p:spPr>
          <a:xfrm>
            <a:off x="6325235" y="3749675"/>
            <a:ext cx="2416175" cy="1673860"/>
          </a:xfrm>
          <a:prstGeom prst="rect">
            <a:avLst/>
          </a:prstGeom>
        </p:spPr>
      </p:pic>
      <p:pic>
        <p:nvPicPr>
          <p:cNvPr id="20" name="图片 20" descr="Excel表格的基本操作 一看就懂的十大技巧"/>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a:xfrm>
            <a:off x="9189720" y="4062095"/>
            <a:ext cx="2385060" cy="1049020"/>
          </a:xfrm>
          <a:prstGeom prst="rect">
            <a:avLst/>
          </a:prstGeom>
          <a:noFill/>
          <a:ln>
            <a:no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60"/>
                                        </p:tgtEl>
                                        <p:attrNameLst>
                                          <p:attrName>style.visibility</p:attrName>
                                        </p:attrNameLst>
                                      </p:cBhvr>
                                      <p:to>
                                        <p:strVal val="visible"/>
                                      </p:to>
                                    </p:set>
                                    <p:anim calcmode="lin" valueType="num">
                                      <p:cBhvr additive="base">
                                        <p:cTn id="7" dur="500"/>
                                        <p:tgtEl>
                                          <p:spTgt spid="160"/>
                                        </p:tgtEl>
                                        <p:attrNameLst>
                                          <p:attrName>ppt_y</p:attrName>
                                        </p:attrNameLst>
                                      </p:cBhvr>
                                      <p:tavLst>
                                        <p:tav tm="0">
                                          <p:val>
                                            <p:strVal val="#ppt_y+#ppt_h*1.125000"/>
                                          </p:val>
                                        </p:tav>
                                        <p:tav tm="100000">
                                          <p:val>
                                            <p:strVal val="#ppt_y"/>
                                          </p:val>
                                        </p:tav>
                                      </p:tavLst>
                                    </p:anim>
                                    <p:animEffect transition="in" filter="wipe(up)">
                                      <p:cBhvr>
                                        <p:cTn id="8" dur="500"/>
                                        <p:tgtEl>
                                          <p:spTgt spid="16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61"/>
                                        </p:tgtEl>
                                        <p:attrNameLst>
                                          <p:attrName>style.visibility</p:attrName>
                                        </p:attrNameLst>
                                      </p:cBhvr>
                                      <p:to>
                                        <p:strVal val="visible"/>
                                      </p:to>
                                    </p:set>
                                    <p:anim calcmode="lin" valueType="num">
                                      <p:cBhvr additive="base">
                                        <p:cTn id="12" dur="500"/>
                                        <p:tgtEl>
                                          <p:spTgt spid="161"/>
                                        </p:tgtEl>
                                        <p:attrNameLst>
                                          <p:attrName>ppt_y</p:attrName>
                                        </p:attrNameLst>
                                      </p:cBhvr>
                                      <p:tavLst>
                                        <p:tav tm="0">
                                          <p:val>
                                            <p:strVal val="#ppt_y+#ppt_h*1.125000"/>
                                          </p:val>
                                        </p:tav>
                                        <p:tav tm="100000">
                                          <p:val>
                                            <p:strVal val="#ppt_y"/>
                                          </p:val>
                                        </p:tav>
                                      </p:tavLst>
                                    </p:anim>
                                    <p:animEffect transition="in" filter="wipe(up)">
                                      <p:cBhvr>
                                        <p:cTn id="13" dur="500"/>
                                        <p:tgtEl>
                                          <p:spTgt spid="161"/>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ppt_y</p:attrName>
                                        </p:attrNameLst>
                                      </p:cBhvr>
                                      <p:tavLst>
                                        <p:tav tm="0">
                                          <p:val>
                                            <p:strVal val="#ppt_y+#ppt_h*1.125000"/>
                                          </p:val>
                                        </p:tav>
                                        <p:tav tm="100000">
                                          <p:val>
                                            <p:strVal val="#ppt_y"/>
                                          </p:val>
                                        </p:tav>
                                      </p:tavLst>
                                    </p:anim>
                                    <p:animEffect transition="in" filter="wipe(up)">
                                      <p:cBhvr>
                                        <p:cTn id="18" dur="500"/>
                                        <p:tgtEl>
                                          <p:spTgt spid="10"/>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ppt_y</p:attrName>
                                        </p:attrNameLst>
                                      </p:cBhvr>
                                      <p:tavLst>
                                        <p:tav tm="0">
                                          <p:val>
                                            <p:strVal val="#ppt_y+#ppt_h*1.125000"/>
                                          </p:val>
                                        </p:tav>
                                        <p:tav tm="100000">
                                          <p:val>
                                            <p:strVal val="#ppt_y"/>
                                          </p:val>
                                        </p:tav>
                                      </p:tavLst>
                                    </p:anim>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3"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395413" y="2039938"/>
            <a:ext cx="2665412" cy="2346325"/>
            <a:chOff x="1394854" y="2039732"/>
            <a:chExt cx="2666393" cy="2346735"/>
          </a:xfrm>
        </p:grpSpPr>
        <p:sp>
          <p:nvSpPr>
            <p:cNvPr id="2" name="任意多边形 1"/>
            <p:cNvSpPr/>
            <p:nvPr/>
          </p:nvSpPr>
          <p:spPr>
            <a:xfrm rot="13500000" flipH="1">
              <a:off x="1714058" y="2039732"/>
              <a:ext cx="2347189" cy="2346735"/>
            </a:xfrm>
            <a:custGeom>
              <a:avLst/>
              <a:gdLst>
                <a:gd name="connsiteX0" fmla="*/ 650363 w 4518605"/>
                <a:gd name="connsiteY0" fmla="*/ 3854920 h 4518605"/>
                <a:gd name="connsiteX1" fmla="*/ 657342 w 4518605"/>
                <a:gd name="connsiteY1" fmla="*/ 3861263 h 4518605"/>
                <a:gd name="connsiteX2" fmla="*/ 663685 w 4518605"/>
                <a:gd name="connsiteY2" fmla="*/ 3868242 h 4518605"/>
                <a:gd name="connsiteX3" fmla="*/ 664321 w 4518605"/>
                <a:gd name="connsiteY3" fmla="*/ 3867606 h 4518605"/>
                <a:gd name="connsiteX4" fmla="*/ 811278 w 4518605"/>
                <a:gd name="connsiteY4" fmla="*/ 4001169 h 4518605"/>
                <a:gd name="connsiteX5" fmla="*/ 2252641 w 4518605"/>
                <a:gd name="connsiteY5" fmla="*/ 4518605 h 4518605"/>
                <a:gd name="connsiteX6" fmla="*/ 4518605 w 4518605"/>
                <a:gd name="connsiteY6" fmla="*/ 2252641 h 4518605"/>
                <a:gd name="connsiteX7" fmla="*/ 4341017 w 4518605"/>
                <a:gd name="connsiteY7" fmla="*/ 234852 h 4518605"/>
                <a:gd name="connsiteX8" fmla="*/ 4376100 w 4518605"/>
                <a:gd name="connsiteY8" fmla="*/ 155826 h 4518605"/>
                <a:gd name="connsiteX9" fmla="*/ 4410691 w 4518605"/>
                <a:gd name="connsiteY9" fmla="*/ 121235 h 4518605"/>
                <a:gd name="connsiteX10" fmla="*/ 4386735 w 4518605"/>
                <a:gd name="connsiteY10" fmla="*/ 131870 h 4518605"/>
                <a:gd name="connsiteX11" fmla="*/ 4397370 w 4518605"/>
                <a:gd name="connsiteY11" fmla="*/ 107914 h 4518605"/>
                <a:gd name="connsiteX12" fmla="*/ 4362779 w 4518605"/>
                <a:gd name="connsiteY12" fmla="*/ 142505 h 4518605"/>
                <a:gd name="connsiteX13" fmla="*/ 4283753 w 4518605"/>
                <a:gd name="connsiteY13" fmla="*/ 177588 h 4518605"/>
                <a:gd name="connsiteX14" fmla="*/ 2265964 w 4518605"/>
                <a:gd name="connsiteY14" fmla="*/ 0 h 4518605"/>
                <a:gd name="connsiteX15" fmla="*/ 0 w 4518605"/>
                <a:gd name="connsiteY15" fmla="*/ 2265964 h 4518605"/>
                <a:gd name="connsiteX16" fmla="*/ 517436 w 4518605"/>
                <a:gd name="connsiteY16" fmla="*/ 3707327 h 4518605"/>
                <a:gd name="connsiteX17" fmla="*/ 650999 w 4518605"/>
                <a:gd name="connsiteY17" fmla="*/ 3854284 h 4518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18605" h="4518605">
                  <a:moveTo>
                    <a:pt x="650363" y="3854920"/>
                  </a:moveTo>
                  <a:lnTo>
                    <a:pt x="657342" y="3861263"/>
                  </a:lnTo>
                  <a:lnTo>
                    <a:pt x="663685" y="3868242"/>
                  </a:lnTo>
                  <a:lnTo>
                    <a:pt x="664321" y="3867606"/>
                  </a:lnTo>
                  <a:lnTo>
                    <a:pt x="811278" y="4001169"/>
                  </a:lnTo>
                  <a:cubicBezTo>
                    <a:pt x="1202970" y="4324422"/>
                    <a:pt x="1705128" y="4518605"/>
                    <a:pt x="2252641" y="4518605"/>
                  </a:cubicBezTo>
                  <a:cubicBezTo>
                    <a:pt x="3504098" y="4518605"/>
                    <a:pt x="4518605" y="3504098"/>
                    <a:pt x="4518605" y="2252641"/>
                  </a:cubicBezTo>
                  <a:cubicBezTo>
                    <a:pt x="4518605" y="1544527"/>
                    <a:pt x="4104232" y="871931"/>
                    <a:pt x="4341017" y="234852"/>
                  </a:cubicBezTo>
                  <a:lnTo>
                    <a:pt x="4376100" y="155826"/>
                  </a:lnTo>
                  <a:lnTo>
                    <a:pt x="4410691" y="121235"/>
                  </a:lnTo>
                  <a:lnTo>
                    <a:pt x="4386735" y="131870"/>
                  </a:lnTo>
                  <a:lnTo>
                    <a:pt x="4397370" y="107914"/>
                  </a:lnTo>
                  <a:lnTo>
                    <a:pt x="4362779" y="142505"/>
                  </a:lnTo>
                  <a:lnTo>
                    <a:pt x="4283753" y="177588"/>
                  </a:lnTo>
                  <a:cubicBezTo>
                    <a:pt x="3646674" y="414373"/>
                    <a:pt x="2974078" y="0"/>
                    <a:pt x="2265964" y="0"/>
                  </a:cubicBezTo>
                  <a:cubicBezTo>
                    <a:pt x="1014507" y="0"/>
                    <a:pt x="0" y="1014507"/>
                    <a:pt x="0" y="2265964"/>
                  </a:cubicBezTo>
                  <a:cubicBezTo>
                    <a:pt x="0" y="2813477"/>
                    <a:pt x="194183" y="3315635"/>
                    <a:pt x="517436" y="3707327"/>
                  </a:cubicBezTo>
                  <a:lnTo>
                    <a:pt x="650999" y="38542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356" name="文本框 5"/>
            <p:cNvSpPr txBox="1">
              <a:spLocks noChangeArrowheads="1"/>
            </p:cNvSpPr>
            <p:nvPr/>
          </p:nvSpPr>
          <p:spPr bwMode="auto">
            <a:xfrm>
              <a:off x="1950177" y="2186816"/>
              <a:ext cx="1960793" cy="2015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gn="ctr" eaLnBrk="1" hangingPunct="1">
                <a:lnSpc>
                  <a:spcPct val="100000"/>
                </a:lnSpc>
                <a:spcBef>
                  <a:spcPct val="0"/>
                </a:spcBef>
                <a:buFontTx/>
                <a:buNone/>
              </a:pPr>
              <a:r>
                <a:rPr lang="en-US" altLang="zh-CN" sz="12500">
                  <a:solidFill>
                    <a:schemeClr val="bg1"/>
                  </a:solidFill>
                  <a:latin typeface="Century Gothic" panose="020B0502020202020204" pitchFamily="34" charset="0"/>
                </a:rPr>
                <a:t>02</a:t>
              </a:r>
              <a:endParaRPr lang="zh-CN" altLang="en-US" sz="12500">
                <a:solidFill>
                  <a:schemeClr val="bg1"/>
                </a:solidFill>
                <a:latin typeface="Century Gothic" panose="020B0502020202020204" pitchFamily="34" charset="0"/>
              </a:endParaRPr>
            </a:p>
          </p:txBody>
        </p:sp>
        <p:pic>
          <p:nvPicPr>
            <p:cNvPr id="7" name="图片 6"/>
            <p:cNvPicPr>
              <a:picLocks noChangeAspect="1"/>
            </p:cNvPicPr>
            <p:nvPr/>
          </p:nvPicPr>
          <p:blipFill>
            <a:blip r:embed="rId1" cstate="print"/>
            <a:srcRect l="43447" t="18711" r="10242" b="14206"/>
            <a:stretch>
              <a:fillRect/>
            </a:stretch>
          </p:blipFill>
          <p:spPr>
            <a:xfrm rot="1956925">
              <a:off x="1394854" y="2289337"/>
              <a:ext cx="2036614" cy="2036614"/>
            </a:xfrm>
            <a:custGeom>
              <a:avLst/>
              <a:gdLst>
                <a:gd name="connsiteX0" fmla="*/ 893600 w 1787200"/>
                <a:gd name="connsiteY0" fmla="*/ 0 h 1787200"/>
                <a:gd name="connsiteX1" fmla="*/ 1787200 w 1787200"/>
                <a:gd name="connsiteY1" fmla="*/ 893600 h 1787200"/>
                <a:gd name="connsiteX2" fmla="*/ 893600 w 1787200"/>
                <a:gd name="connsiteY2" fmla="*/ 1787200 h 1787200"/>
                <a:gd name="connsiteX3" fmla="*/ 0 w 1787200"/>
                <a:gd name="connsiteY3" fmla="*/ 893600 h 1787200"/>
                <a:gd name="connsiteX4" fmla="*/ 893600 w 1787200"/>
                <a:gd name="connsiteY4" fmla="*/ 0 h 178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7200" h="1787200">
                  <a:moveTo>
                    <a:pt x="893600" y="0"/>
                  </a:moveTo>
                  <a:cubicBezTo>
                    <a:pt x="1387122" y="0"/>
                    <a:pt x="1787200" y="400078"/>
                    <a:pt x="1787200" y="893600"/>
                  </a:cubicBezTo>
                  <a:cubicBezTo>
                    <a:pt x="1787200" y="1387122"/>
                    <a:pt x="1387122" y="1787200"/>
                    <a:pt x="893600" y="1787200"/>
                  </a:cubicBezTo>
                  <a:cubicBezTo>
                    <a:pt x="400078" y="1787200"/>
                    <a:pt x="0" y="1387122"/>
                    <a:pt x="0" y="893600"/>
                  </a:cubicBezTo>
                  <a:cubicBezTo>
                    <a:pt x="0" y="400078"/>
                    <a:pt x="400078" y="0"/>
                    <a:pt x="893600" y="0"/>
                  </a:cubicBezTo>
                  <a:close/>
                </a:path>
              </a:pathLst>
            </a:custGeom>
          </p:spPr>
        </p:pic>
      </p:grpSp>
      <p:sp>
        <p:nvSpPr>
          <p:cNvPr id="14" name="椭圆 13"/>
          <p:cNvSpPr/>
          <p:nvPr/>
        </p:nvSpPr>
        <p:spPr>
          <a:xfrm rot="10800000">
            <a:off x="912813" y="4094163"/>
            <a:ext cx="463550" cy="4635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6" name="组合 15"/>
          <p:cNvGrpSpPr/>
          <p:nvPr/>
        </p:nvGrpSpPr>
        <p:grpSpPr bwMode="auto">
          <a:xfrm>
            <a:off x="4135438" y="2768600"/>
            <a:ext cx="6777037" cy="1728471"/>
            <a:chOff x="277329" y="1418946"/>
            <a:chExt cx="5427948" cy="1728545"/>
          </a:xfrm>
        </p:grpSpPr>
        <p:cxnSp>
          <p:nvCxnSpPr>
            <p:cNvPr id="17" name="直接连接符 16"/>
            <p:cNvCxnSpPr/>
            <p:nvPr/>
          </p:nvCxnSpPr>
          <p:spPr>
            <a:xfrm>
              <a:off x="410834" y="2206380"/>
              <a:ext cx="5294443"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7329" y="1418946"/>
              <a:ext cx="5141865" cy="768383"/>
            </a:xfrm>
            <a:prstGeom prst="rect">
              <a:avLst/>
            </a:prstGeom>
            <a:noFill/>
          </p:spPr>
          <p:txBody>
            <a:bodyPr>
              <a:spAutoFit/>
            </a:bodyPr>
            <a:lstStyle/>
            <a:p>
              <a:pPr eaLnBrk="1" fontAlgn="auto" hangingPunct="1">
                <a:spcBef>
                  <a:spcPts val="0"/>
                </a:spcBef>
                <a:spcAft>
                  <a:spcPts val="0"/>
                </a:spcAft>
                <a:defRPr/>
              </a:pPr>
              <a:r>
                <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rPr>
                <a:t>数据图表工具的应用</a:t>
              </a:r>
              <a:endParaRPr lang="zh-CN" altLang="en-US" sz="4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277329" y="2317510"/>
              <a:ext cx="5427948" cy="829981"/>
            </a:xfrm>
            <a:prstGeom prst="rect">
              <a:avLst/>
            </a:prstGeom>
            <a:noFill/>
          </p:spPr>
          <p:txBody>
            <a:bodyPr>
              <a:spAutoFit/>
            </a:bodyPr>
            <a:lstStyle/>
            <a:p>
              <a:pPr eaLnBrk="1" fontAlgn="auto" hangingPunct="1">
                <a:lnSpc>
                  <a:spcPct val="150000"/>
                </a:lnSpc>
                <a:spcBef>
                  <a:spcPts val="0"/>
                </a:spcBef>
                <a:spcAft>
                  <a:spcPts val="0"/>
                </a:spcAft>
                <a:defRPr/>
              </a:pP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除了Excel，日常工作中还有很多数据图表工具可以使用。方便我们把纷繁复杂的数据记录、汇总、整理，还可以制作成简单清晰的图表，方便查看</a:t>
              </a:r>
              <a:r>
                <a:rPr lang="zh-CN" altLang="en-US" sz="1600" dirty="0">
                  <a:solidFill>
                    <a:schemeClr val="tx1">
                      <a:lumMod val="50000"/>
                      <a:lumOff val="50000"/>
                    </a:schemeClr>
                  </a:solidFill>
                  <a:latin typeface="微软雅黑 Light" panose="020B0502040204020203" pitchFamily="34" charset="-122"/>
                  <a:ea typeface="微软雅黑 Light" panose="020B0502040204020203" pitchFamily="34" charset="-122"/>
                </a:rPr>
                <a:t>。</a:t>
              </a:r>
              <a:r>
                <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rPr>
                <a:t> </a:t>
              </a:r>
              <a:endParaRPr lang="en-US" altLang="zh-CN" sz="16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1865313" y="4125913"/>
            <a:ext cx="147637" cy="14922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椭圆 29"/>
          <p:cNvSpPr/>
          <p:nvPr/>
        </p:nvSpPr>
        <p:spPr>
          <a:xfrm>
            <a:off x="3717925" y="4362450"/>
            <a:ext cx="242888" cy="24288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065588" y="4079875"/>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rot="11047877">
            <a:off x="3108325" y="4818063"/>
            <a:ext cx="387350" cy="3873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椭圆 40"/>
          <p:cNvSpPr/>
          <p:nvPr/>
        </p:nvSpPr>
        <p:spPr>
          <a:xfrm rot="11047877">
            <a:off x="2328863" y="4422775"/>
            <a:ext cx="169862" cy="1698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3" name="椭圆 42"/>
          <p:cNvSpPr/>
          <p:nvPr/>
        </p:nvSpPr>
        <p:spPr>
          <a:xfrm>
            <a:off x="1319213" y="2378075"/>
            <a:ext cx="344487" cy="3444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a:xfrm rot="10800000">
            <a:off x="1358900" y="3316288"/>
            <a:ext cx="528638" cy="5270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椭圆 47"/>
          <p:cNvSpPr/>
          <p:nvPr/>
        </p:nvSpPr>
        <p:spPr>
          <a:xfrm>
            <a:off x="10933113" y="3060700"/>
            <a:ext cx="153987"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椭圆 48"/>
          <p:cNvSpPr/>
          <p:nvPr/>
        </p:nvSpPr>
        <p:spPr>
          <a:xfrm>
            <a:off x="11139488" y="3213100"/>
            <a:ext cx="242887" cy="24288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椭圆 49"/>
          <p:cNvSpPr/>
          <p:nvPr/>
        </p:nvSpPr>
        <p:spPr>
          <a:xfrm>
            <a:off x="2065338" y="5219700"/>
            <a:ext cx="152400" cy="1524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500" fill="hold"/>
                                        <p:tgtEl>
                                          <p:spTgt spid="26"/>
                                        </p:tgtEl>
                                        <p:attrNameLst>
                                          <p:attrName>ppt_w</p:attrName>
                                        </p:attrNameLst>
                                      </p:cBhvr>
                                      <p:tavLst>
                                        <p:tav tm="0">
                                          <p:val>
                                            <p:fltVal val="0"/>
                                          </p:val>
                                        </p:tav>
                                        <p:tav tm="100000">
                                          <p:val>
                                            <p:strVal val="#ppt_w"/>
                                          </p:val>
                                        </p:tav>
                                      </p:tavLst>
                                    </p:anim>
                                    <p:anim calcmode="lin" valueType="num">
                                      <p:cBhvr>
                                        <p:cTn id="16" dur="500" fill="hold"/>
                                        <p:tgtEl>
                                          <p:spTgt spid="26"/>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1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10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10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1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childTnLst>
                                </p:cTn>
                              </p:par>
                              <p:par>
                                <p:cTn id="45" presetID="22" presetClass="entr" presetSubtype="8" fill="hold" nodeType="withEffect">
                                  <p:stCondLst>
                                    <p:cond delay="50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500"/>
                                        <p:tgtEl>
                                          <p:spTgt spid="48"/>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P spid="30" grpId="0" animBg="1"/>
      <p:bldP spid="32" grpId="0" animBg="1"/>
      <p:bldP spid="36" grpId="0" animBg="1"/>
      <p:bldP spid="41" grpId="0" animBg="1"/>
      <p:bldP spid="43" grpId="0" animBg="1"/>
      <p:bldP spid="15" grpId="0" animBg="1"/>
      <p:bldP spid="48" grpId="0" animBg="1"/>
      <p:bldP spid="49" grpId="0" animBg="1"/>
      <p:bldP spid="5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椭圆 39"/>
          <p:cNvSpPr/>
          <p:nvPr/>
        </p:nvSpPr>
        <p:spPr>
          <a:xfrm>
            <a:off x="874713" y="1143000"/>
            <a:ext cx="4141787" cy="4140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椭圆 43"/>
          <p:cNvSpPr/>
          <p:nvPr/>
        </p:nvSpPr>
        <p:spPr>
          <a:xfrm>
            <a:off x="5043488" y="1749425"/>
            <a:ext cx="417512" cy="4175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椭圆 38"/>
          <p:cNvSpPr/>
          <p:nvPr/>
        </p:nvSpPr>
        <p:spPr>
          <a:xfrm>
            <a:off x="4548188" y="1454150"/>
            <a:ext cx="328612" cy="330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椭圆 44"/>
          <p:cNvSpPr/>
          <p:nvPr/>
        </p:nvSpPr>
        <p:spPr>
          <a:xfrm flipH="1">
            <a:off x="298450" y="1919288"/>
            <a:ext cx="554038" cy="552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 name="组合 1"/>
          <p:cNvGrpSpPr/>
          <p:nvPr/>
        </p:nvGrpSpPr>
        <p:grpSpPr bwMode="auto">
          <a:xfrm>
            <a:off x="0" y="242888"/>
            <a:ext cx="2718118" cy="461962"/>
            <a:chOff x="0" y="242888"/>
            <a:chExt cx="2718828" cy="461665"/>
          </a:xfrm>
        </p:grpSpPr>
        <p:sp>
          <p:nvSpPr>
            <p:cNvPr id="16" name="矩形 15"/>
            <p:cNvSpPr/>
            <p:nvPr/>
          </p:nvSpPr>
          <p:spPr>
            <a:xfrm>
              <a:off x="0" y="242888"/>
              <a:ext cx="401743" cy="4616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文本框 18"/>
            <p:cNvSpPr txBox="1"/>
            <p:nvPr/>
          </p:nvSpPr>
          <p:spPr>
            <a:xfrm>
              <a:off x="401743" y="242888"/>
              <a:ext cx="2317085" cy="460079"/>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rPr>
                <a:t>常用的图表工具</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30" name="椭圆 29"/>
          <p:cNvSpPr/>
          <p:nvPr/>
        </p:nvSpPr>
        <p:spPr>
          <a:xfrm>
            <a:off x="5256213" y="3087053"/>
            <a:ext cx="206375" cy="204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椭圆 25"/>
          <p:cNvSpPr/>
          <p:nvPr/>
        </p:nvSpPr>
        <p:spPr>
          <a:xfrm rot="11047877">
            <a:off x="1938338" y="5992813"/>
            <a:ext cx="165100" cy="1651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8" name="椭圆 27"/>
          <p:cNvSpPr/>
          <p:nvPr/>
        </p:nvSpPr>
        <p:spPr>
          <a:xfrm>
            <a:off x="1328738" y="5078413"/>
            <a:ext cx="603250" cy="6032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9" name="椭圆 28"/>
          <p:cNvSpPr/>
          <p:nvPr/>
        </p:nvSpPr>
        <p:spPr>
          <a:xfrm flipV="1">
            <a:off x="2563813" y="5973763"/>
            <a:ext cx="679450" cy="679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椭圆 32"/>
          <p:cNvSpPr/>
          <p:nvPr/>
        </p:nvSpPr>
        <p:spPr>
          <a:xfrm>
            <a:off x="576263" y="5153025"/>
            <a:ext cx="287337" cy="2873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椭圆 34"/>
          <p:cNvSpPr/>
          <p:nvPr/>
        </p:nvSpPr>
        <p:spPr>
          <a:xfrm flipH="1">
            <a:off x="2752725" y="5370513"/>
            <a:ext cx="301625" cy="3016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椭圆 35"/>
          <p:cNvSpPr/>
          <p:nvPr/>
        </p:nvSpPr>
        <p:spPr>
          <a:xfrm flipH="1">
            <a:off x="4416425" y="5197475"/>
            <a:ext cx="231775" cy="23336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椭圆 41"/>
          <p:cNvSpPr/>
          <p:nvPr/>
        </p:nvSpPr>
        <p:spPr>
          <a:xfrm>
            <a:off x="3609975" y="5580063"/>
            <a:ext cx="250825" cy="25241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2" name="椭圆 31"/>
          <p:cNvSpPr/>
          <p:nvPr/>
        </p:nvSpPr>
        <p:spPr>
          <a:xfrm>
            <a:off x="4539615" y="3368675"/>
            <a:ext cx="1675130" cy="16751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9" name="椭圆 58"/>
          <p:cNvSpPr/>
          <p:nvPr/>
        </p:nvSpPr>
        <p:spPr>
          <a:xfrm>
            <a:off x="-41275" y="3700463"/>
            <a:ext cx="942975" cy="94773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85" name="组合 84"/>
          <p:cNvGrpSpPr/>
          <p:nvPr/>
        </p:nvGrpSpPr>
        <p:grpSpPr bwMode="auto">
          <a:xfrm>
            <a:off x="6638925" y="1549399"/>
            <a:ext cx="4821238" cy="1425574"/>
            <a:chOff x="6639013" y="1549333"/>
            <a:chExt cx="4820607" cy="1425405"/>
          </a:xfrm>
        </p:grpSpPr>
        <p:sp>
          <p:nvSpPr>
            <p:cNvPr id="60" name="文本框 59"/>
            <p:cNvSpPr txBox="1"/>
            <p:nvPr/>
          </p:nvSpPr>
          <p:spPr>
            <a:xfrm>
              <a:off x="6639013" y="1549333"/>
              <a:ext cx="4820607" cy="368256"/>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en-US" altLang="zh-CN" b="1" dirty="0">
                  <a:solidFill>
                    <a:schemeClr val="accent2">
                      <a:lumMod val="75000"/>
                    </a:schemeClr>
                  </a:solidFill>
                  <a:latin typeface="微软雅黑 Light" panose="020B0502040204020203" pitchFamily="34" charset="-122"/>
                  <a:ea typeface="微软雅黑 Light" panose="020B0502040204020203" pitchFamily="34" charset="-122"/>
                </a:rPr>
                <a:t>柱状图（Bar Chart）</a:t>
              </a:r>
              <a:endParaRPr lang="en-US" altLang="zh-CN" b="1" dirty="0">
                <a:solidFill>
                  <a:schemeClr val="accent2">
                    <a:lumMod val="75000"/>
                  </a:schemeClr>
                </a:solidFill>
                <a:latin typeface="微软雅黑 Light" panose="020B0502040204020203" pitchFamily="34" charset="-122"/>
                <a:ea typeface="微软雅黑 Light" panose="020B0502040204020203" pitchFamily="34" charset="-122"/>
              </a:endParaRPr>
            </a:p>
          </p:txBody>
        </p:sp>
        <p:sp>
          <p:nvSpPr>
            <p:cNvPr id="62" name="矩形 61"/>
            <p:cNvSpPr/>
            <p:nvPr/>
          </p:nvSpPr>
          <p:spPr>
            <a:xfrm>
              <a:off x="6921551" y="1914414"/>
              <a:ext cx="4538069" cy="1060324"/>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柱状图是最常见的图表，也最容易解读。它的适合二维数据集（每个数据点包括两个值x和y），但只有一个维度需要比较。</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84" name="组合 83"/>
          <p:cNvGrpSpPr/>
          <p:nvPr/>
        </p:nvGrpSpPr>
        <p:grpSpPr bwMode="auto">
          <a:xfrm>
            <a:off x="6638925" y="3039300"/>
            <a:ext cx="4821238" cy="1061336"/>
            <a:chOff x="6639013" y="2635727"/>
            <a:chExt cx="4820607" cy="1024530"/>
          </a:xfrm>
        </p:grpSpPr>
        <p:sp>
          <p:nvSpPr>
            <p:cNvPr id="63" name="矩形 62"/>
            <p:cNvSpPr/>
            <p:nvPr/>
          </p:nvSpPr>
          <p:spPr>
            <a:xfrm>
              <a:off x="6921551" y="2948589"/>
              <a:ext cx="4538069" cy="711668"/>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折线图适合二维的大数据集，尤其是那些趋势比单个数据点更重要的场合</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65" name="文本框 64"/>
            <p:cNvSpPr txBox="1"/>
            <p:nvPr/>
          </p:nvSpPr>
          <p:spPr>
            <a:xfrm>
              <a:off x="6639013" y="2635727"/>
              <a:ext cx="4820607" cy="355528"/>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en-US" altLang="zh-CN" b="1" dirty="0">
                  <a:solidFill>
                    <a:schemeClr val="accent2">
                      <a:lumMod val="75000"/>
                    </a:schemeClr>
                  </a:solidFill>
                  <a:latin typeface="微软雅黑 Light" panose="020B0502040204020203" pitchFamily="34" charset="-122"/>
                  <a:ea typeface="微软雅黑 Light" panose="020B0502040204020203" pitchFamily="34" charset="-122"/>
                </a:rPr>
                <a:t>折线图（Line Chart）数据</a:t>
              </a:r>
              <a:endParaRPr lang="en-US" altLang="zh-CN" b="1" dirty="0">
                <a:solidFill>
                  <a:schemeClr val="accent2">
                    <a:lumMod val="75000"/>
                  </a:schemeClr>
                </a:solidFill>
                <a:latin typeface="微软雅黑 Light" panose="020B0502040204020203" pitchFamily="34" charset="-122"/>
                <a:ea typeface="微软雅黑 Light" panose="020B0502040204020203" pitchFamily="34" charset="-122"/>
              </a:endParaRPr>
            </a:p>
          </p:txBody>
        </p:sp>
      </p:grpSp>
      <p:grpSp>
        <p:nvGrpSpPr>
          <p:cNvPr id="83" name="组合 82"/>
          <p:cNvGrpSpPr/>
          <p:nvPr/>
        </p:nvGrpSpPr>
        <p:grpSpPr bwMode="auto">
          <a:xfrm>
            <a:off x="6638925" y="4396739"/>
            <a:ext cx="4821238" cy="1061084"/>
            <a:chOff x="6639013" y="4154731"/>
            <a:chExt cx="4820607" cy="1060381"/>
          </a:xfrm>
        </p:grpSpPr>
        <p:sp>
          <p:nvSpPr>
            <p:cNvPr id="64" name="矩形 63"/>
            <p:cNvSpPr/>
            <p:nvPr/>
          </p:nvSpPr>
          <p:spPr>
            <a:xfrm>
              <a:off x="6921551" y="4478366"/>
              <a:ext cx="4538069" cy="736746"/>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饼图强调各部分在总体中所占比例的大小。应该尽可能少使用这种图表，因为肉眼对面积大小不敏感。 </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68" name="文本框 67"/>
            <p:cNvSpPr txBox="1"/>
            <p:nvPr/>
          </p:nvSpPr>
          <p:spPr>
            <a:xfrm>
              <a:off x="6639013" y="4154731"/>
              <a:ext cx="4820607" cy="368056"/>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en-US" altLang="zh-CN" b="1" dirty="0">
                  <a:solidFill>
                    <a:schemeClr val="accent2">
                      <a:lumMod val="75000"/>
                    </a:schemeClr>
                  </a:solidFill>
                  <a:latin typeface="微软雅黑 Light" panose="020B0502040204020203" pitchFamily="34" charset="-122"/>
                  <a:ea typeface="微软雅黑 Light" panose="020B0502040204020203" pitchFamily="34" charset="-122"/>
                </a:rPr>
                <a:t>饼图（Pie Chart）</a:t>
              </a:r>
              <a:endParaRPr lang="en-US" altLang="zh-CN" b="1" dirty="0">
                <a:solidFill>
                  <a:schemeClr val="accent2">
                    <a:lumMod val="75000"/>
                  </a:schemeClr>
                </a:solidFill>
                <a:latin typeface="微软雅黑 Light" panose="020B0502040204020203" pitchFamily="34" charset="-122"/>
                <a:ea typeface="微软雅黑 Light" panose="020B0502040204020203" pitchFamily="34" charset="-122"/>
              </a:endParaRPr>
            </a:p>
          </p:txBody>
        </p:sp>
      </p:grpSp>
      <p:sp>
        <p:nvSpPr>
          <p:cNvPr id="9236" name="灯片编号占位符 69"/>
          <p:cNvSpPr>
            <a:spLocks noGrp="1"/>
          </p:cNvSpPr>
          <p:nvPr>
            <p:ph type="sldNum" sz="quarter" idx="10"/>
          </p:nvPr>
        </p:nvSpPr>
        <p:spPr bwMode="auto">
          <a:xfrm>
            <a:off x="11268075" y="6048375"/>
            <a:ext cx="373063"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A02F301E-2C76-4068-A1DB-6AD9E27791CF}"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pic>
        <p:nvPicPr>
          <p:cNvPr id="86" name="图片 85"/>
          <p:cNvPicPr>
            <a:picLocks noChangeAspect="1"/>
          </p:cNvPicPr>
          <p:nvPr/>
        </p:nvPicPr>
        <p:blipFill>
          <a:blip r:embed="rId1" cstate="print"/>
          <a:srcRect l="15987" t="309" r="20936" b="54406"/>
          <a:stretch>
            <a:fillRect/>
          </a:stretch>
        </p:blipFill>
        <p:spPr>
          <a:xfrm rot="1986105">
            <a:off x="4922489" y="3457566"/>
            <a:ext cx="1433404" cy="1433404"/>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87" name="图片 86"/>
          <p:cNvPicPr>
            <a:picLocks noChangeAspect="1"/>
          </p:cNvPicPr>
          <p:nvPr/>
        </p:nvPicPr>
        <p:blipFill>
          <a:blip r:embed="rId1" cstate="print"/>
          <a:srcRect l="15987" t="309" r="20936" b="54406"/>
          <a:stretch>
            <a:fillRect/>
          </a:stretch>
        </p:blipFill>
        <p:spPr>
          <a:xfrm rot="2636422">
            <a:off x="725173" y="1862295"/>
            <a:ext cx="3478797" cy="3478797"/>
          </a:xfrm>
          <a:custGeom>
            <a:avLst/>
            <a:gdLst>
              <a:gd name="connsiteX0" fmla="*/ 1238250 w 2476500"/>
              <a:gd name="connsiteY0" fmla="*/ 0 h 2476500"/>
              <a:gd name="connsiteX1" fmla="*/ 2476500 w 2476500"/>
              <a:gd name="connsiteY1" fmla="*/ 1238250 h 2476500"/>
              <a:gd name="connsiteX2" fmla="*/ 1238250 w 2476500"/>
              <a:gd name="connsiteY2" fmla="*/ 2476500 h 2476500"/>
              <a:gd name="connsiteX3" fmla="*/ 0 w 2476500"/>
              <a:gd name="connsiteY3" fmla="*/ 1238250 h 2476500"/>
              <a:gd name="connsiteX4" fmla="*/ 1238250 w 2476500"/>
              <a:gd name="connsiteY4" fmla="*/ 0 h 247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2476500">
                <a:moveTo>
                  <a:pt x="1238250" y="0"/>
                </a:moveTo>
                <a:cubicBezTo>
                  <a:pt x="1922117" y="0"/>
                  <a:pt x="2476500" y="554383"/>
                  <a:pt x="2476500" y="1238250"/>
                </a:cubicBezTo>
                <a:cubicBezTo>
                  <a:pt x="2476500" y="1922117"/>
                  <a:pt x="1922117" y="2476500"/>
                  <a:pt x="1238250" y="2476500"/>
                </a:cubicBezTo>
                <a:cubicBezTo>
                  <a:pt x="554383" y="2476500"/>
                  <a:pt x="0" y="1922117"/>
                  <a:pt x="0" y="1238250"/>
                </a:cubicBezTo>
                <a:cubicBezTo>
                  <a:pt x="0" y="554383"/>
                  <a:pt x="554383" y="0"/>
                  <a:pt x="1238250" y="0"/>
                </a:cubicBezTo>
                <a:close/>
              </a:path>
            </a:pathLst>
          </a:custGeom>
        </p:spPr>
      </p:pic>
      <p:pic>
        <p:nvPicPr>
          <p:cNvPr id="3" name="图片 2" descr="timg"/>
          <p:cNvPicPr>
            <a:picLocks noChangeAspect="1"/>
          </p:cNvPicPr>
          <p:nvPr/>
        </p:nvPicPr>
        <p:blipFill>
          <a:blip r:embed="rId2"/>
          <a:srcRect l="11246" t="2764" r="22492" b="1579"/>
          <a:stretch>
            <a:fillRect/>
          </a:stretch>
        </p:blipFill>
        <p:spPr>
          <a:xfrm>
            <a:off x="1084580" y="1336675"/>
            <a:ext cx="3746500" cy="3752850"/>
          </a:xfrm>
          <a:prstGeom prst="ellipse">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500" fill="hold"/>
                                        <p:tgtEl>
                                          <p:spTgt spid="87"/>
                                        </p:tgtEl>
                                        <p:attrNameLst>
                                          <p:attrName>ppt_w</p:attrName>
                                        </p:attrNameLst>
                                      </p:cBhvr>
                                      <p:tavLst>
                                        <p:tav tm="0">
                                          <p:val>
                                            <p:fltVal val="0"/>
                                          </p:val>
                                        </p:tav>
                                        <p:tav tm="100000">
                                          <p:val>
                                            <p:strVal val="#ppt_w"/>
                                          </p:val>
                                        </p:tav>
                                      </p:tavLst>
                                    </p:anim>
                                    <p:anim calcmode="lin" valueType="num">
                                      <p:cBhvr>
                                        <p:cTn id="20" dur="500" fill="hold"/>
                                        <p:tgtEl>
                                          <p:spTgt spid="87"/>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86"/>
                                        </p:tgtEl>
                                        <p:attrNameLst>
                                          <p:attrName>style.visibility</p:attrName>
                                        </p:attrNameLst>
                                      </p:cBhvr>
                                      <p:to>
                                        <p:strVal val="visible"/>
                                      </p:to>
                                    </p:set>
                                    <p:anim calcmode="lin" valueType="num">
                                      <p:cBhvr>
                                        <p:cTn id="27" dur="500" fill="hold"/>
                                        <p:tgtEl>
                                          <p:spTgt spid="86"/>
                                        </p:tgtEl>
                                        <p:attrNameLst>
                                          <p:attrName>ppt_w</p:attrName>
                                        </p:attrNameLst>
                                      </p:cBhvr>
                                      <p:tavLst>
                                        <p:tav tm="0">
                                          <p:val>
                                            <p:fltVal val="0"/>
                                          </p:val>
                                        </p:tav>
                                        <p:tav tm="100000">
                                          <p:val>
                                            <p:strVal val="#ppt_w"/>
                                          </p:val>
                                        </p:tav>
                                      </p:tavLst>
                                    </p:anim>
                                    <p:anim calcmode="lin" valueType="num">
                                      <p:cBhvr>
                                        <p:cTn id="28" dur="500" fill="hold"/>
                                        <p:tgtEl>
                                          <p:spTgt spid="8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30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fltVal val="0"/>
                                          </p:val>
                                        </p:tav>
                                        <p:tav tm="100000">
                                          <p:val>
                                            <p:strVal val="#ppt_w"/>
                                          </p:val>
                                        </p:tav>
                                      </p:tavLst>
                                    </p:anim>
                                    <p:anim calcmode="lin" valueType="num">
                                      <p:cBhvr>
                                        <p:cTn id="32" dur="500" fill="hold"/>
                                        <p:tgtEl>
                                          <p:spTgt spid="44"/>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3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300"/>
                                  </p:stCondLst>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3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3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60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600"/>
                                  </p:stCondLst>
                                  <p:childTnLst>
                                    <p:set>
                                      <p:cBhvr>
                                        <p:cTn id="54" dur="1" fill="hold">
                                          <p:stCondLst>
                                            <p:cond delay="0"/>
                                          </p:stCondLst>
                                        </p:cTn>
                                        <p:tgtEl>
                                          <p:spTgt spid="33"/>
                                        </p:tgtEl>
                                        <p:attrNameLst>
                                          <p:attrName>style.visibility</p:attrName>
                                        </p:attrNameLst>
                                      </p:cBhvr>
                                      <p:to>
                                        <p:strVal val="visible"/>
                                      </p:to>
                                    </p:set>
                                    <p:anim calcmode="lin" valueType="num">
                                      <p:cBhvr>
                                        <p:cTn id="55" dur="500" fill="hold"/>
                                        <p:tgtEl>
                                          <p:spTgt spid="33"/>
                                        </p:tgtEl>
                                        <p:attrNameLst>
                                          <p:attrName>ppt_w</p:attrName>
                                        </p:attrNameLst>
                                      </p:cBhvr>
                                      <p:tavLst>
                                        <p:tav tm="0">
                                          <p:val>
                                            <p:fltVal val="0"/>
                                          </p:val>
                                        </p:tav>
                                        <p:tav tm="100000">
                                          <p:val>
                                            <p:strVal val="#ppt_w"/>
                                          </p:val>
                                        </p:tav>
                                      </p:tavLst>
                                    </p:anim>
                                    <p:anim calcmode="lin" valueType="num">
                                      <p:cBhvr>
                                        <p:cTn id="56" dur="500" fill="hold"/>
                                        <p:tgtEl>
                                          <p:spTgt spid="33"/>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600"/>
                                  </p:stCondLst>
                                  <p:childTnLst>
                                    <p:set>
                                      <p:cBhvr>
                                        <p:cTn id="58" dur="1" fill="hold">
                                          <p:stCondLst>
                                            <p:cond delay="0"/>
                                          </p:stCondLst>
                                        </p:cTn>
                                        <p:tgtEl>
                                          <p:spTgt spid="35"/>
                                        </p:tgtEl>
                                        <p:attrNameLst>
                                          <p:attrName>style.visibility</p:attrName>
                                        </p:attrNameLst>
                                      </p:cBhvr>
                                      <p:to>
                                        <p:strVal val="visible"/>
                                      </p:to>
                                    </p:set>
                                    <p:anim calcmode="lin" valueType="num">
                                      <p:cBhvr>
                                        <p:cTn id="59" dur="500" fill="hold"/>
                                        <p:tgtEl>
                                          <p:spTgt spid="35"/>
                                        </p:tgtEl>
                                        <p:attrNameLst>
                                          <p:attrName>ppt_w</p:attrName>
                                        </p:attrNameLst>
                                      </p:cBhvr>
                                      <p:tavLst>
                                        <p:tav tm="0">
                                          <p:val>
                                            <p:fltVal val="0"/>
                                          </p:val>
                                        </p:tav>
                                        <p:tav tm="100000">
                                          <p:val>
                                            <p:strVal val="#ppt_w"/>
                                          </p:val>
                                        </p:tav>
                                      </p:tavLst>
                                    </p:anim>
                                    <p:anim calcmode="lin" valueType="num">
                                      <p:cBhvr>
                                        <p:cTn id="60" dur="500" fill="hold"/>
                                        <p:tgtEl>
                                          <p:spTgt spid="35"/>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600"/>
                                  </p:stCondLst>
                                  <p:childTnLst>
                                    <p:set>
                                      <p:cBhvr>
                                        <p:cTn id="62" dur="1" fill="hold">
                                          <p:stCondLst>
                                            <p:cond delay="0"/>
                                          </p:stCondLst>
                                        </p:cTn>
                                        <p:tgtEl>
                                          <p:spTgt spid="36"/>
                                        </p:tgtEl>
                                        <p:attrNameLst>
                                          <p:attrName>style.visibility</p:attrName>
                                        </p:attrNameLst>
                                      </p:cBhvr>
                                      <p:to>
                                        <p:strVal val="visible"/>
                                      </p:to>
                                    </p:set>
                                    <p:anim calcmode="lin" valueType="num">
                                      <p:cBhvr>
                                        <p:cTn id="63" dur="500" fill="hold"/>
                                        <p:tgtEl>
                                          <p:spTgt spid="36"/>
                                        </p:tgtEl>
                                        <p:attrNameLst>
                                          <p:attrName>ppt_w</p:attrName>
                                        </p:attrNameLst>
                                      </p:cBhvr>
                                      <p:tavLst>
                                        <p:tav tm="0">
                                          <p:val>
                                            <p:fltVal val="0"/>
                                          </p:val>
                                        </p:tav>
                                        <p:tav tm="100000">
                                          <p:val>
                                            <p:strVal val="#ppt_w"/>
                                          </p:val>
                                        </p:tav>
                                      </p:tavLst>
                                    </p:anim>
                                    <p:anim calcmode="lin" valueType="num">
                                      <p:cBhvr>
                                        <p:cTn id="64" dur="500" fill="hold"/>
                                        <p:tgtEl>
                                          <p:spTgt spid="36"/>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60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300"/>
                                  </p:stCondLst>
                                  <p:childTnLst>
                                    <p:set>
                                      <p:cBhvr>
                                        <p:cTn id="70" dur="1" fill="hold">
                                          <p:stCondLst>
                                            <p:cond delay="0"/>
                                          </p:stCondLst>
                                        </p:cTn>
                                        <p:tgtEl>
                                          <p:spTgt spid="59"/>
                                        </p:tgtEl>
                                        <p:attrNameLst>
                                          <p:attrName>style.visibility</p:attrName>
                                        </p:attrNameLst>
                                      </p:cBhvr>
                                      <p:to>
                                        <p:strVal val="visible"/>
                                      </p:to>
                                    </p:set>
                                    <p:anim calcmode="lin" valueType="num">
                                      <p:cBhvr>
                                        <p:cTn id="71" dur="500" fill="hold"/>
                                        <p:tgtEl>
                                          <p:spTgt spid="59"/>
                                        </p:tgtEl>
                                        <p:attrNameLst>
                                          <p:attrName>ppt_w</p:attrName>
                                        </p:attrNameLst>
                                      </p:cBhvr>
                                      <p:tavLst>
                                        <p:tav tm="0">
                                          <p:val>
                                            <p:fltVal val="0"/>
                                          </p:val>
                                        </p:tav>
                                        <p:tav tm="100000">
                                          <p:val>
                                            <p:strVal val="#ppt_w"/>
                                          </p:val>
                                        </p:tav>
                                      </p:tavLst>
                                    </p:anim>
                                    <p:anim calcmode="lin" valueType="num">
                                      <p:cBhvr>
                                        <p:cTn id="72" dur="500" fill="hold"/>
                                        <p:tgtEl>
                                          <p:spTgt spid="59"/>
                                        </p:tgtEl>
                                        <p:attrNameLst>
                                          <p:attrName>ppt_h</p:attrName>
                                        </p:attrNameLst>
                                      </p:cBhvr>
                                      <p:tavLst>
                                        <p:tav tm="0">
                                          <p:val>
                                            <p:fltVal val="0"/>
                                          </p:val>
                                        </p:tav>
                                        <p:tav tm="100000">
                                          <p:val>
                                            <p:strVal val="#ppt_h"/>
                                          </p:val>
                                        </p:tav>
                                      </p:tavLst>
                                    </p:anim>
                                  </p:childTnLst>
                                </p:cTn>
                              </p:par>
                              <p:par>
                                <p:cTn id="73" presetID="23" presetClass="entr" presetSubtype="16" fill="hold" grpId="0" nodeType="withEffect">
                                  <p:stCondLst>
                                    <p:cond delay="300"/>
                                  </p:stCondLst>
                                  <p:childTnLst>
                                    <p:set>
                                      <p:cBhvr>
                                        <p:cTn id="74" dur="1" fill="hold">
                                          <p:stCondLst>
                                            <p:cond delay="0"/>
                                          </p:stCondLst>
                                        </p:cTn>
                                        <p:tgtEl>
                                          <p:spTgt spid="45"/>
                                        </p:tgtEl>
                                        <p:attrNameLst>
                                          <p:attrName>style.visibility</p:attrName>
                                        </p:attrNameLst>
                                      </p:cBhvr>
                                      <p:to>
                                        <p:strVal val="visible"/>
                                      </p:to>
                                    </p:set>
                                    <p:anim calcmode="lin" valueType="num">
                                      <p:cBhvr>
                                        <p:cTn id="75" dur="500" fill="hold"/>
                                        <p:tgtEl>
                                          <p:spTgt spid="45"/>
                                        </p:tgtEl>
                                        <p:attrNameLst>
                                          <p:attrName>ppt_w</p:attrName>
                                        </p:attrNameLst>
                                      </p:cBhvr>
                                      <p:tavLst>
                                        <p:tav tm="0">
                                          <p:val>
                                            <p:fltVal val="0"/>
                                          </p:val>
                                        </p:tav>
                                        <p:tav tm="100000">
                                          <p:val>
                                            <p:strVal val="#ppt_w"/>
                                          </p:val>
                                        </p:tav>
                                      </p:tavLst>
                                    </p:anim>
                                    <p:anim calcmode="lin" valueType="num">
                                      <p:cBhvr>
                                        <p:cTn id="76" dur="500" fill="hold"/>
                                        <p:tgtEl>
                                          <p:spTgt spid="45"/>
                                        </p:tgtEl>
                                        <p:attrNameLst>
                                          <p:attrName>ppt_h</p:attrName>
                                        </p:attrNameLst>
                                      </p:cBhvr>
                                      <p:tavLst>
                                        <p:tav tm="0">
                                          <p:val>
                                            <p:fltVal val="0"/>
                                          </p:val>
                                        </p:tav>
                                        <p:tav tm="100000">
                                          <p:val>
                                            <p:strVal val="#ppt_h"/>
                                          </p:val>
                                        </p:tav>
                                      </p:tavLst>
                                    </p:anim>
                                  </p:childTnLst>
                                </p:cTn>
                              </p:par>
                              <p:par>
                                <p:cTn id="77" presetID="22" presetClass="entr" presetSubtype="8" fill="hold" nodeType="withEffect">
                                  <p:stCondLst>
                                    <p:cond delay="900"/>
                                  </p:stCondLst>
                                  <p:childTnLst>
                                    <p:set>
                                      <p:cBhvr>
                                        <p:cTn id="78" dur="1" fill="hold">
                                          <p:stCondLst>
                                            <p:cond delay="0"/>
                                          </p:stCondLst>
                                        </p:cTn>
                                        <p:tgtEl>
                                          <p:spTgt spid="85"/>
                                        </p:tgtEl>
                                        <p:attrNameLst>
                                          <p:attrName>style.visibility</p:attrName>
                                        </p:attrNameLst>
                                      </p:cBhvr>
                                      <p:to>
                                        <p:strVal val="visible"/>
                                      </p:to>
                                    </p:set>
                                    <p:animEffect transition="in" filter="wipe(left)">
                                      <p:cBhvr>
                                        <p:cTn id="79" dur="500"/>
                                        <p:tgtEl>
                                          <p:spTgt spid="85"/>
                                        </p:tgtEl>
                                      </p:cBhvr>
                                    </p:animEffect>
                                  </p:childTnLst>
                                </p:cTn>
                              </p:par>
                              <p:par>
                                <p:cTn id="80" presetID="22" presetClass="entr" presetSubtype="8" fill="hold" nodeType="withEffect">
                                  <p:stCondLst>
                                    <p:cond delay="1100"/>
                                  </p:stCondLst>
                                  <p:childTnLst>
                                    <p:set>
                                      <p:cBhvr>
                                        <p:cTn id="81" dur="1" fill="hold">
                                          <p:stCondLst>
                                            <p:cond delay="0"/>
                                          </p:stCondLst>
                                        </p:cTn>
                                        <p:tgtEl>
                                          <p:spTgt spid="84"/>
                                        </p:tgtEl>
                                        <p:attrNameLst>
                                          <p:attrName>style.visibility</p:attrName>
                                        </p:attrNameLst>
                                      </p:cBhvr>
                                      <p:to>
                                        <p:strVal val="visible"/>
                                      </p:to>
                                    </p:set>
                                    <p:animEffect transition="in" filter="wipe(left)">
                                      <p:cBhvr>
                                        <p:cTn id="82" dur="500"/>
                                        <p:tgtEl>
                                          <p:spTgt spid="84"/>
                                        </p:tgtEl>
                                      </p:cBhvr>
                                    </p:animEffect>
                                  </p:childTnLst>
                                </p:cTn>
                              </p:par>
                              <p:par>
                                <p:cTn id="83" presetID="22" presetClass="entr" presetSubtype="8" fill="hold" nodeType="withEffect">
                                  <p:stCondLst>
                                    <p:cond delay="1300"/>
                                  </p:stCondLst>
                                  <p:childTnLst>
                                    <p:set>
                                      <p:cBhvr>
                                        <p:cTn id="84" dur="1" fill="hold">
                                          <p:stCondLst>
                                            <p:cond delay="0"/>
                                          </p:stCondLst>
                                        </p:cTn>
                                        <p:tgtEl>
                                          <p:spTgt spid="83"/>
                                        </p:tgtEl>
                                        <p:attrNameLst>
                                          <p:attrName>style.visibility</p:attrName>
                                        </p:attrNameLst>
                                      </p:cBhvr>
                                      <p:to>
                                        <p:strVal val="visible"/>
                                      </p:to>
                                    </p:set>
                                    <p:animEffect transition="in" filter="wipe(left)">
                                      <p:cBhvr>
                                        <p:cTn id="8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4" grpId="0" animBg="1"/>
      <p:bldP spid="39" grpId="0" animBg="1"/>
      <p:bldP spid="45" grpId="0" animBg="1"/>
      <p:bldP spid="30" grpId="0" bldLvl="0" animBg="1"/>
      <p:bldP spid="26" grpId="0" animBg="1"/>
      <p:bldP spid="28" grpId="0" animBg="1"/>
      <p:bldP spid="29" grpId="0" animBg="1"/>
      <p:bldP spid="33" grpId="0" animBg="1"/>
      <p:bldP spid="35" grpId="0" animBg="1"/>
      <p:bldP spid="36" grpId="0" animBg="1"/>
      <p:bldP spid="42" grpId="0" animBg="1"/>
      <p:bldP spid="59" grpId="0" animBg="1"/>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00">
                <a:solidFill>
                  <a:schemeClr val="bg1"/>
                </a:solidFill>
                <a:latin typeface="Century Gothic" panose="020B0502020202020204" pitchFamily="34" charset="0"/>
                <a:ea typeface="微软雅黑" panose="020B0503020204020204" pitchFamily="34" charset="-122"/>
              </a:rPr>
            </a:fld>
            <a:endParaRPr lang="zh-CN" altLang="en-US" sz="1200">
              <a:solidFill>
                <a:schemeClr val="bg1"/>
              </a:solidFill>
              <a:latin typeface="Century Gothic" panose="020B0502020202020204" pitchFamily="34" charset="0"/>
              <a:ea typeface="微软雅黑" panose="020B0503020204020204" pitchFamily="34" charset="-122"/>
            </a:endParaRPr>
          </a:p>
        </p:txBody>
      </p:sp>
      <p:sp>
        <p:nvSpPr>
          <p:cNvPr id="4" name="矩形 3"/>
          <p:cNvSpPr/>
          <p:nvPr/>
        </p:nvSpPr>
        <p:spPr bwMode="auto">
          <a:xfrm>
            <a:off x="0" y="242888"/>
            <a:ext cx="401638" cy="46196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57" name="组合 56"/>
          <p:cNvGrpSpPr/>
          <p:nvPr/>
        </p:nvGrpSpPr>
        <p:grpSpPr bwMode="auto">
          <a:xfrm>
            <a:off x="7123113" y="1481454"/>
            <a:ext cx="4660900" cy="671830"/>
            <a:chOff x="6639013" y="1549333"/>
            <a:chExt cx="4820607" cy="671750"/>
          </a:xfrm>
        </p:grpSpPr>
        <p:sp>
          <p:nvSpPr>
            <p:cNvPr id="58" name="文本框 57"/>
            <p:cNvSpPr txBox="1"/>
            <p:nvPr/>
          </p:nvSpPr>
          <p:spPr>
            <a:xfrm>
              <a:off x="6639013" y="1549333"/>
              <a:ext cx="4820607" cy="368256"/>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zh-CN" altLang="en-US" b="1" dirty="0">
                  <a:solidFill>
                    <a:schemeClr val="accent3"/>
                  </a:solidFill>
                  <a:latin typeface="微软雅黑 Light" panose="020B0502040204020203" pitchFamily="34" charset="-122"/>
                  <a:ea typeface="微软雅黑 Light" panose="020B0502040204020203" pitchFamily="34" charset="-122"/>
                </a:rPr>
                <a:t>散点图（Scatter Chart）</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sp>
          <p:nvSpPr>
            <p:cNvPr id="59" name="矩形 58"/>
            <p:cNvSpPr/>
            <p:nvPr/>
          </p:nvSpPr>
          <p:spPr>
            <a:xfrm>
              <a:off x="6921419" y="1914414"/>
              <a:ext cx="4538201" cy="306669"/>
            </a:xfrm>
            <a:prstGeom prst="rect">
              <a:avLst/>
            </a:prstGeom>
          </p:spPr>
          <p:txBody>
            <a:bodyPr>
              <a:spAutoFit/>
            </a:bodyPr>
            <a:lstStyle/>
            <a:p>
              <a:pPr eaLnBrk="1" fontAlgn="auto" hangingPunct="1">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散点图适用于三维数据集，但其中只有两维需要比较。</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60" name="组合 59"/>
          <p:cNvGrpSpPr/>
          <p:nvPr/>
        </p:nvGrpSpPr>
        <p:grpSpPr bwMode="auto">
          <a:xfrm>
            <a:off x="7123113" y="2647314"/>
            <a:ext cx="4660900" cy="1049972"/>
            <a:chOff x="6639013" y="2635727"/>
            <a:chExt cx="4820607" cy="1050393"/>
          </a:xfrm>
        </p:grpSpPr>
        <p:sp>
          <p:nvSpPr>
            <p:cNvPr id="61" name="矩形 60"/>
            <p:cNvSpPr/>
            <p:nvPr/>
          </p:nvSpPr>
          <p:spPr>
            <a:xfrm>
              <a:off x="6921419" y="2948589"/>
              <a:ext cx="4538201" cy="737531"/>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气泡图是散点图的一种变形体，通过每个点的面积大小，反映第三维。</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62" name="文本框 61"/>
            <p:cNvSpPr txBox="1"/>
            <p:nvPr/>
          </p:nvSpPr>
          <p:spPr>
            <a:xfrm>
              <a:off x="6639013" y="2635727"/>
              <a:ext cx="4820607" cy="368448"/>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zh-CN" altLang="en-US" b="1" dirty="0">
                  <a:solidFill>
                    <a:schemeClr val="accent3"/>
                  </a:solidFill>
                  <a:latin typeface="微软雅黑 Light" panose="020B0502040204020203" pitchFamily="34" charset="-122"/>
                  <a:ea typeface="微软雅黑 Light" panose="020B0502040204020203" pitchFamily="34" charset="-122"/>
                </a:rPr>
                <a:t>气泡图（Bubble Chart）</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grpSp>
        <p:nvGrpSpPr>
          <p:cNvPr id="63" name="组合 62"/>
          <p:cNvGrpSpPr/>
          <p:nvPr/>
        </p:nvGrpSpPr>
        <p:grpSpPr bwMode="auto">
          <a:xfrm>
            <a:off x="7123113" y="4019231"/>
            <a:ext cx="4660900" cy="1707514"/>
            <a:chOff x="6639013" y="4154731"/>
            <a:chExt cx="4820607" cy="1706383"/>
          </a:xfrm>
        </p:grpSpPr>
        <p:sp>
          <p:nvSpPr>
            <p:cNvPr id="64" name="矩形 63"/>
            <p:cNvSpPr/>
            <p:nvPr/>
          </p:nvSpPr>
          <p:spPr>
            <a:xfrm>
              <a:off x="6921419" y="4478366"/>
              <a:ext cx="4538201" cy="1382748"/>
            </a:xfrm>
            <a:prstGeom prst="rect">
              <a:avLst/>
            </a:prstGeom>
          </p:spPr>
          <p:txBody>
            <a:bodyPr>
              <a:spAutoFit/>
            </a:bodyPr>
            <a:lstStyle/>
            <a:p>
              <a:pPr eaLnBrk="1" fontAlgn="auto" hangingPunct="1">
                <a:lnSpc>
                  <a:spcPct val="150000"/>
                </a:lnSpc>
                <a:spcBef>
                  <a:spcPts val="0"/>
                </a:spcBef>
                <a:spcAft>
                  <a:spcPts val="0"/>
                </a:spcAft>
                <a:defRPr/>
              </a:pPr>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雷达图适用于多维数据（四维以上），且每个维度必须可以排序（如国籍就不可以排序）。但是它有一个局限，就是数据点最多6个，否则无法辨别，因此适用场合有限。  </a:t>
              </a:r>
              <a:endPar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65" name="文本框 64"/>
            <p:cNvSpPr txBox="1"/>
            <p:nvPr/>
          </p:nvSpPr>
          <p:spPr>
            <a:xfrm>
              <a:off x="6639013" y="4154731"/>
              <a:ext cx="4820607" cy="368056"/>
            </a:xfrm>
            <a:prstGeom prst="rect">
              <a:avLst/>
            </a:prstGeom>
            <a:noFill/>
          </p:spPr>
          <p:txBody>
            <a:bodyPr>
              <a:spAutoFit/>
            </a:bodyPr>
            <a:lstStyle/>
            <a:p>
              <a:pPr marL="285750" indent="-285750" eaLnBrk="1" fontAlgn="auto" hangingPunct="1">
                <a:spcBef>
                  <a:spcPts val="0"/>
                </a:spcBef>
                <a:spcAft>
                  <a:spcPts val="0"/>
                </a:spcAft>
                <a:buFont typeface="Wingdings" panose="05000000000000000000" pitchFamily="2" charset="2"/>
                <a:buChar char="l"/>
                <a:defRPr/>
              </a:pPr>
              <a:r>
                <a:rPr lang="zh-CN" altLang="en-US" b="1" dirty="0">
                  <a:solidFill>
                    <a:schemeClr val="accent3"/>
                  </a:solidFill>
                  <a:latin typeface="微软雅黑 Light" panose="020B0502040204020203" pitchFamily="34" charset="-122"/>
                  <a:ea typeface="微软雅黑 Light" panose="020B0502040204020203" pitchFamily="34" charset="-122"/>
                </a:rPr>
                <a:t>雷达图（Radar Chart）</a:t>
              </a:r>
              <a:endParaRPr lang="zh-CN" altLang="en-US" b="1" dirty="0">
                <a:solidFill>
                  <a:schemeClr val="accent3"/>
                </a:solidFill>
                <a:latin typeface="微软雅黑 Light" panose="020B0502040204020203" pitchFamily="34" charset="-122"/>
                <a:ea typeface="微软雅黑 Light" panose="020B0502040204020203" pitchFamily="34" charset="-122"/>
              </a:endParaRPr>
            </a:p>
          </p:txBody>
        </p:sp>
      </p:grpSp>
      <p:sp>
        <p:nvSpPr>
          <p:cNvPr id="66" name="文本框 65"/>
          <p:cNvSpPr txBox="1"/>
          <p:nvPr/>
        </p:nvSpPr>
        <p:spPr bwMode="auto">
          <a:xfrm>
            <a:off x="401638" y="242888"/>
            <a:ext cx="2316480" cy="460375"/>
          </a:xfrm>
          <a:prstGeom prst="rect">
            <a:avLst/>
          </a:prstGeom>
          <a:noFill/>
        </p:spPr>
        <p:txBody>
          <a:bodyPr wrap="none">
            <a:spAutoFit/>
          </a:bodyPr>
          <a:lstStyle/>
          <a:p>
            <a:pPr algn="l" eaLnBrk="1" fontAlgn="auto" hangingPunct="1">
              <a:spcBef>
                <a:spcPts val="0"/>
              </a:spcBef>
              <a:spcAft>
                <a:spcPts val="0"/>
              </a:spcAft>
              <a:defRPr/>
            </a:pPr>
            <a:r>
              <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常用的图表工具</a:t>
            </a:r>
            <a:endParaRPr lang="en-US" altLang="zh-CN" sz="24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2" name="图片 23" descr="http://image.beekka.com/blog/2014/bg2014112909.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264795" y="3866515"/>
            <a:ext cx="2894330" cy="1821815"/>
          </a:xfrm>
          <a:prstGeom prst="rect">
            <a:avLst/>
          </a:prstGeom>
          <a:noFill/>
          <a:ln w="127000">
            <a:solidFill>
              <a:srgbClr val="88D5D8">
                <a:alpha val="80000"/>
              </a:srgbClr>
            </a:solidFill>
          </a:ln>
        </p:spPr>
      </p:pic>
      <p:pic>
        <p:nvPicPr>
          <p:cNvPr id="15" name="图片 15" descr="http://image.beekka.com/blog/2014/bg201411291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79600" y="1497965"/>
            <a:ext cx="2961640" cy="1985645"/>
          </a:xfrm>
          <a:prstGeom prst="rect">
            <a:avLst/>
          </a:prstGeom>
          <a:noFill/>
          <a:ln w="127000">
            <a:solidFill>
              <a:srgbClr val="FFC73C">
                <a:alpha val="80000"/>
              </a:srgbClr>
            </a:solidFill>
          </a:ln>
        </p:spPr>
      </p:pic>
      <p:pic>
        <p:nvPicPr>
          <p:cNvPr id="12" name="图片 12" descr="http://image.beekka.com/blog/2014/bg20141129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569335" y="3866515"/>
            <a:ext cx="2889885" cy="1852930"/>
          </a:xfrm>
          <a:prstGeom prst="rect">
            <a:avLst/>
          </a:prstGeom>
          <a:noFill/>
          <a:ln w="127000">
            <a:solidFill>
              <a:srgbClr val="C8C2AC">
                <a:alpha val="80000"/>
              </a:srgbClr>
            </a:solidFill>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30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par>
                                <p:cTn id="8" presetID="22" presetClass="entr" presetSubtype="8" fill="hold" nodeType="withEffect">
                                  <p:stCondLst>
                                    <p:cond delay="500"/>
                                  </p:stCondLst>
                                  <p:childTnLst>
                                    <p:set>
                                      <p:cBhvr>
                                        <p:cTn id="9" dur="1" fill="hold">
                                          <p:stCondLst>
                                            <p:cond delay="0"/>
                                          </p:stCondLst>
                                        </p:cTn>
                                        <p:tgtEl>
                                          <p:spTgt spid="60"/>
                                        </p:tgtEl>
                                        <p:attrNameLst>
                                          <p:attrName>style.visibility</p:attrName>
                                        </p:attrNameLst>
                                      </p:cBhvr>
                                      <p:to>
                                        <p:strVal val="visible"/>
                                      </p:to>
                                    </p:set>
                                    <p:animEffect transition="in" filter="wipe(left)">
                                      <p:cBhvr>
                                        <p:cTn id="10" dur="500"/>
                                        <p:tgtEl>
                                          <p:spTgt spid="60"/>
                                        </p:tgtEl>
                                      </p:cBhvr>
                                    </p:animEffect>
                                  </p:childTnLst>
                                </p:cTn>
                              </p:par>
                              <p:par>
                                <p:cTn id="11" presetID="22" presetClass="entr" presetSubtype="8" fill="hold" nodeType="withEffect">
                                  <p:stCondLst>
                                    <p:cond delay="800"/>
                                  </p:stCondLst>
                                  <p:childTnLst>
                                    <p:set>
                                      <p:cBhvr>
                                        <p:cTn id="12" dur="1" fill="hold">
                                          <p:stCondLst>
                                            <p:cond delay="0"/>
                                          </p:stCondLst>
                                        </p:cTn>
                                        <p:tgtEl>
                                          <p:spTgt spid="63"/>
                                        </p:tgtEl>
                                        <p:attrNameLst>
                                          <p:attrName>style.visibility</p:attrName>
                                        </p:attrNameLst>
                                      </p:cBhvr>
                                      <p:to>
                                        <p:strVal val="visible"/>
                                      </p:to>
                                    </p:set>
                                    <p:animEffect transition="in" filter="wipe(left)">
                                      <p:cBhvr>
                                        <p:cTn id="13" dur="500"/>
                                        <p:tgtEl>
                                          <p:spTgt spid="63"/>
                                        </p:tgtEl>
                                      </p:cBhvr>
                                    </p:animEffect>
                                  </p:childTnLst>
                                </p:cTn>
                              </p:par>
                            </p:childTnLst>
                          </p:cTn>
                        </p:par>
                        <p:par>
                          <p:cTn id="14" fill="hold">
                            <p:stCondLst>
                              <p:cond delay="8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300"/>
                            </p:stCondLst>
                            <p:childTnLst>
                              <p:par>
                                <p:cTn id="20" presetID="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1800"/>
                            </p:stCondLst>
                            <p:childTnLst>
                              <p:par>
                                <p:cTn id="25" presetID="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微软雅黑">
  <a:themeElements>
    <a:clrScheme name="平面图表4配色(合集配色)">
      <a:dk1>
        <a:sysClr val="windowText" lastClr="000000"/>
      </a:dk1>
      <a:lt1>
        <a:sysClr val="window" lastClr="FFFFFF"/>
      </a:lt1>
      <a:dk2>
        <a:srgbClr val="44546A"/>
      </a:dk2>
      <a:lt2>
        <a:srgbClr val="E7E6E6"/>
      </a:lt2>
      <a:accent1>
        <a:srgbClr val="3DBCC0"/>
      </a:accent1>
      <a:accent2>
        <a:srgbClr val="FFC535"/>
      </a:accent2>
      <a:accent3>
        <a:srgbClr val="EB7513"/>
      </a:accent3>
      <a:accent4>
        <a:srgbClr val="C8C2AC"/>
      </a:accent4>
      <a:accent5>
        <a:srgbClr val="76AFAF"/>
      </a:accent5>
      <a:accent6>
        <a:srgbClr val="F4EFDF"/>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a:latin typeface="微软雅黑 Light" panose="020B0502040204020203" pitchFamily="34" charset="-122"/>
            <a:ea typeface="微软雅黑 Light" panose="020B0502040204020203"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0</TotalTime>
  <Words>2577</Words>
  <Application>WPS 演示</Application>
  <PresentationFormat>自定义</PresentationFormat>
  <Paragraphs>368</Paragraphs>
  <Slides>24</Slides>
  <Notes>1</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0</vt:i4>
      </vt:variant>
      <vt:variant>
        <vt:lpstr>幻灯片标题</vt:lpstr>
      </vt:variant>
      <vt:variant>
        <vt:i4>24</vt:i4>
      </vt:variant>
    </vt:vector>
  </HeadingPairs>
  <TitlesOfParts>
    <vt:vector size="36" baseType="lpstr">
      <vt:lpstr>Arial</vt:lpstr>
      <vt:lpstr>宋体</vt:lpstr>
      <vt:lpstr>Wingdings</vt:lpstr>
      <vt:lpstr>Calibri</vt:lpstr>
      <vt:lpstr>微软雅黑 Light</vt:lpstr>
      <vt:lpstr>Century Gothic</vt:lpstr>
      <vt:lpstr>微软雅黑</vt:lpstr>
      <vt:lpstr>方正清刻本悦宋简体</vt:lpstr>
      <vt:lpstr>Arial Unicode MS</vt:lpstr>
      <vt:lpstr>Impact</vt:lpstr>
      <vt:lpstr>Wingdings</vt:lpstr>
      <vt:lpstr>微软雅黑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杨桉楠</dc:creator>
  <cp:lastModifiedBy>张凌婕</cp:lastModifiedBy>
  <cp:revision>70</cp:revision>
  <dcterms:created xsi:type="dcterms:W3CDTF">2015-02-01T03:08:00Z</dcterms:created>
  <dcterms:modified xsi:type="dcterms:W3CDTF">2018-01-09T18:15:12Z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