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8" r:id="rId2"/>
    <p:sldId id="257" r:id="rId3"/>
    <p:sldId id="258" r:id="rId4"/>
    <p:sldId id="309" r:id="rId5"/>
    <p:sldId id="310" r:id="rId6"/>
    <p:sldId id="311" r:id="rId7"/>
    <p:sldId id="313" r:id="rId8"/>
    <p:sldId id="312" r:id="rId9"/>
    <p:sldId id="314" r:id="rId10"/>
    <p:sldId id="323" r:id="rId11"/>
    <p:sldId id="324" r:id="rId12"/>
    <p:sldId id="325" r:id="rId13"/>
    <p:sldId id="317" r:id="rId14"/>
    <p:sldId id="326" r:id="rId15"/>
    <p:sldId id="327" r:id="rId16"/>
    <p:sldId id="328" r:id="rId17"/>
    <p:sldId id="330" r:id="rId18"/>
    <p:sldId id="331" r:id="rId19"/>
    <p:sldId id="332" r:id="rId20"/>
    <p:sldId id="333" r:id="rId21"/>
    <p:sldId id="315" r:id="rId22"/>
    <p:sldId id="318" r:id="rId23"/>
    <p:sldId id="319" r:id="rId24"/>
    <p:sldId id="320" r:id="rId25"/>
    <p:sldId id="321" r:id="rId26"/>
    <p:sldId id="322" r:id="rId27"/>
    <p:sldId id="33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4778064-E74F-4712-9EFA-D6F83BD5EBF2}">
          <p14:sldIdLst>
            <p14:sldId id="308"/>
            <p14:sldId id="257"/>
            <p14:sldId id="258"/>
            <p14:sldId id="309"/>
            <p14:sldId id="310"/>
            <p14:sldId id="311"/>
            <p14:sldId id="313"/>
            <p14:sldId id="312"/>
            <p14:sldId id="314"/>
            <p14:sldId id="323"/>
            <p14:sldId id="324"/>
            <p14:sldId id="325"/>
            <p14:sldId id="317"/>
            <p14:sldId id="326"/>
            <p14:sldId id="327"/>
            <p14:sldId id="328"/>
            <p14:sldId id="330"/>
            <p14:sldId id="331"/>
            <p14:sldId id="332"/>
            <p14:sldId id="333"/>
            <p14:sldId id="315"/>
            <p14:sldId id="318"/>
            <p14:sldId id="319"/>
            <p14:sldId id="320"/>
            <p14:sldId id="321"/>
            <p14:sldId id="322"/>
            <p14:sldId id="33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746F"/>
    <a:srgbClr val="B15462"/>
    <a:srgbClr val="79C6C3"/>
    <a:srgbClr val="92D050"/>
    <a:srgbClr val="E68484"/>
    <a:srgbClr val="C5A2A3"/>
    <a:srgbClr val="91CF50"/>
    <a:srgbClr val="76B0AD"/>
    <a:srgbClr val="C00000"/>
    <a:srgbClr val="E78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72" autoAdjust="0"/>
    <p:restoredTop sz="92571"/>
  </p:normalViewPr>
  <p:slideViewPr>
    <p:cSldViewPr snapToGrid="0">
      <p:cViewPr varScale="1">
        <p:scale>
          <a:sx n="82" d="100"/>
          <a:sy n="82" d="100"/>
        </p:scale>
        <p:origin x="6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microsoft.com/office/2011/relationships/chartStyle" Target="style4.xml"/><Relationship Id="rId2" Type="http://schemas.microsoft.com/office/2011/relationships/chartColorStyle" Target="colors4.xml"/><Relationship Id="rId3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5.xml"/><Relationship Id="rId2" Type="http://schemas.microsoft.com/office/2011/relationships/chartColorStyle" Target="colors5.xml"/><Relationship Id="rId3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microsoft.com/office/2011/relationships/chartStyle" Target="style6.xml"/><Relationship Id="rId2" Type="http://schemas.microsoft.com/office/2011/relationships/chartColorStyle" Target="colors6.xml"/><Relationship Id="rId3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microsoft.com/office/2011/relationships/chartStyle" Target="style7.xml"/><Relationship Id="rId2" Type="http://schemas.microsoft.com/office/2011/relationships/chartColorStyle" Target="colors7.xml"/><Relationship Id="rId3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7858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7858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1546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6AC60A-3FF3-4573-A809-E705DB2B6D78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3D8168-92DE-43CA-8652-530A5A003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02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94613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900794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342486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776485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705034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025867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52473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434082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82132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59412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47267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69321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454256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6473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80448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B5D77A-2DF0-4072-850B-02B049FF06BD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46811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D77A-2DF0-4072-850B-02B049FF06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293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5D77A-2DF0-4072-850B-02B049FF06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178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94093A-611B-4682-8E12-968EB291838D}" type="datetimeFigureOut">
              <a:rPr lang="zh-CN" altLang="en-US" smtClean="0"/>
              <a:t>18/3/9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600233-0FB1-4EB4-B29B-E65B9121F11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508000" y="-863600"/>
            <a:ext cx="635000" cy="406400"/>
          </a:xfrm>
          <a:prstGeom prst="rect">
            <a:avLst/>
          </a:prstGeom>
          <a:solidFill>
            <a:srgbClr val="79C6C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1352550" y="-863600"/>
            <a:ext cx="635000" cy="406400"/>
          </a:xfrm>
          <a:prstGeom prst="rect">
            <a:avLst/>
          </a:prstGeom>
          <a:solidFill>
            <a:srgbClr val="76B0A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197100" y="-863600"/>
            <a:ext cx="635000" cy="406400"/>
          </a:xfrm>
          <a:prstGeom prst="rect">
            <a:avLst/>
          </a:prstGeom>
          <a:solidFill>
            <a:srgbClr val="6E746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041650" y="-863600"/>
            <a:ext cx="635000" cy="406400"/>
          </a:xfrm>
          <a:prstGeom prst="rect">
            <a:avLst/>
          </a:prstGeom>
          <a:solidFill>
            <a:srgbClr val="E785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917950" y="-863600"/>
            <a:ext cx="635000" cy="406400"/>
          </a:xfrm>
          <a:prstGeom prst="rect">
            <a:avLst/>
          </a:prstGeom>
          <a:solidFill>
            <a:srgbClr val="CBDB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794250" y="-863600"/>
            <a:ext cx="635000" cy="406400"/>
          </a:xfrm>
          <a:prstGeom prst="rect">
            <a:avLst/>
          </a:prstGeom>
          <a:solidFill>
            <a:srgbClr val="7C7B8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670550" y="-838200"/>
            <a:ext cx="635000" cy="406400"/>
          </a:xfrm>
          <a:prstGeom prst="rect">
            <a:avLst/>
          </a:prstGeom>
          <a:solidFill>
            <a:srgbClr val="B154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4" Type="http://schemas.openxmlformats.org/officeDocument/2006/relationships/image" Target="../media/image7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4" Type="http://schemas.openxmlformats.org/officeDocument/2006/relationships/image" Target="../media/image8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chart" Target="../charts/chart2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chart" Target="../charts/chart4.xml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image" Target="../media/image2.png"/><Relationship Id="rId5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4979540" y="-1"/>
            <a:ext cx="8634860" cy="685800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8140" y="2644775"/>
            <a:ext cx="67157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订单促销活动的发布</a:t>
            </a:r>
          </a:p>
          <a:p>
            <a:pPr algn="ctr"/>
            <a:r>
              <a:rPr lang="en-US" altLang="zh-CN" sz="4800" b="1" spc="300" dirty="0">
                <a:solidFill>
                  <a:schemeClr val="bg2">
                    <a:lumMod val="2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15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&amp;商品促销活动的发布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39264" y="4329531"/>
            <a:ext cx="375409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电子商务网店营销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94055" y="1995805"/>
            <a:ext cx="10898505" cy="4953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694055" y="708025"/>
            <a:ext cx="11557635" cy="14249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（2）设置订单优惠条件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点击优惠条件，进入优惠条件设置页面，在模板列表中勾选“当订单商品总价满X时，对所有商品优惠”，在显示的“订单价额满”输入栏中输入“39”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，后点击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保存并关闭窗口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，这样优惠条件就设置好了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订单促销活动的发布流程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2864485" y="539559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订单促销规则设置</a:t>
            </a:r>
          </a:p>
        </p:txBody>
      </p:sp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34.png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94055" y="2091055"/>
            <a:ext cx="7032625" cy="3219450"/>
          </a:xfrm>
          <a:prstGeom prst="rect">
            <a:avLst/>
          </a:prstGeom>
        </p:spPr>
      </p:pic>
      <p:pic>
        <p:nvPicPr>
          <p:cNvPr id="3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sp>
        <p:nvSpPr>
          <p:cNvPr id="5" name="Text Placeholder 5"/>
          <p:cNvSpPr txBox="1"/>
          <p:nvPr/>
        </p:nvSpPr>
        <p:spPr>
          <a:xfrm>
            <a:off x="7967345" y="608584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优惠条件设置</a:t>
            </a:r>
          </a:p>
        </p:txBody>
      </p:sp>
      <p:pic>
        <p:nvPicPr>
          <p:cNvPr id="4" name="图片 3" descr="C:\Users\Jasmine\Desktop\项目三 图片\35.png3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212080" y="2947035"/>
            <a:ext cx="6830060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1480185" y="2193925"/>
            <a:ext cx="9705975" cy="6604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1480185" y="805180"/>
            <a:ext cx="9705975" cy="1290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3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）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选择优惠方案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点击“优惠方案”，进入到优惠方案设置页面，在模板列表中勾选“订单免运费”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Step2: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击“保持并关闭窗口”，这样一个订单满一定金额的包邮活动就设置好了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订单促销活动的发布流程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5090160" y="625284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优惠方案选择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36.png3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873885" y="2423160"/>
            <a:ext cx="8260080" cy="3719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37765"/>
            <a:ext cx="12192000" cy="1809750"/>
          </a:xfrm>
          <a:prstGeom prst="rect">
            <a:avLst/>
          </a:prstGeom>
          <a:solidFill>
            <a:srgbClr val="76B0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93360" y="22659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小组评价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249045" y="1106805"/>
          <a:ext cx="9693275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8655"/>
                <a:gridCol w="1938655"/>
                <a:gridCol w="1938655"/>
                <a:gridCol w="1938655"/>
                <a:gridCol w="1938655"/>
              </a:tblGrid>
              <a:tr h="4038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自我评价等级（在符合的情况下面打“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42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熟悉订单促销活动的工具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63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理解订单促销活动的特点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43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了解订单促销活动的发布流程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1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8000">
        <p15:prstTrans prst="drape"/>
      </p:transition>
    </mc:Choice>
    <mc:Fallback xmlns="">
      <p:transition spd="slow" advClick="0" advTm="8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610223" y="4523708"/>
            <a:ext cx="28803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商品促销活动的工具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610226" y="2093913"/>
            <a:ext cx="963613" cy="4762500"/>
          </a:xfrm>
          <a:custGeom>
            <a:avLst/>
            <a:gdLst>
              <a:gd name="T0" fmla="*/ 607 w 607"/>
              <a:gd name="T1" fmla="*/ 622 h 3000"/>
              <a:gd name="T2" fmla="*/ 454 w 607"/>
              <a:gd name="T3" fmla="*/ 311 h 3000"/>
              <a:gd name="T4" fmla="*/ 303 w 607"/>
              <a:gd name="T5" fmla="*/ 0 h 3000"/>
              <a:gd name="T6" fmla="*/ 151 w 607"/>
              <a:gd name="T7" fmla="*/ 311 h 3000"/>
              <a:gd name="T8" fmla="*/ 0 w 607"/>
              <a:gd name="T9" fmla="*/ 622 h 3000"/>
              <a:gd name="T10" fmla="*/ 139 w 607"/>
              <a:gd name="T11" fmla="*/ 622 h 3000"/>
              <a:gd name="T12" fmla="*/ 139 w 607"/>
              <a:gd name="T13" fmla="*/ 3000 h 3000"/>
              <a:gd name="T14" fmla="*/ 480 w 607"/>
              <a:gd name="T15" fmla="*/ 3000 h 3000"/>
              <a:gd name="T16" fmla="*/ 480 w 607"/>
              <a:gd name="T17" fmla="*/ 622 h 3000"/>
              <a:gd name="T18" fmla="*/ 607 w 607"/>
              <a:gd name="T19" fmla="*/ 622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7" h="3000">
                <a:moveTo>
                  <a:pt x="607" y="622"/>
                </a:moveTo>
                <a:lnTo>
                  <a:pt x="454" y="311"/>
                </a:lnTo>
                <a:lnTo>
                  <a:pt x="303" y="0"/>
                </a:lnTo>
                <a:lnTo>
                  <a:pt x="151" y="311"/>
                </a:lnTo>
                <a:lnTo>
                  <a:pt x="0" y="622"/>
                </a:lnTo>
                <a:lnTo>
                  <a:pt x="139" y="622"/>
                </a:lnTo>
                <a:lnTo>
                  <a:pt x="139" y="3000"/>
                </a:lnTo>
                <a:lnTo>
                  <a:pt x="480" y="3000"/>
                </a:lnTo>
                <a:lnTo>
                  <a:pt x="480" y="622"/>
                </a:lnTo>
                <a:lnTo>
                  <a:pt x="607" y="622"/>
                </a:lnTo>
                <a:close/>
              </a:path>
            </a:pathLst>
          </a:custGeom>
          <a:solidFill>
            <a:srgbClr val="E785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6570663" y="3838575"/>
            <a:ext cx="1766888" cy="3017838"/>
          </a:xfrm>
          <a:custGeom>
            <a:avLst/>
            <a:gdLst>
              <a:gd name="T0" fmla="*/ 832 w 1155"/>
              <a:gd name="T1" fmla="*/ 158 h 1976"/>
              <a:gd name="T2" fmla="*/ 509 w 1155"/>
              <a:gd name="T3" fmla="*/ 0 h 1976"/>
              <a:gd name="T4" fmla="*/ 509 w 1155"/>
              <a:gd name="T5" fmla="*/ 139 h 1976"/>
              <a:gd name="T6" fmla="*/ 406 w 1155"/>
              <a:gd name="T7" fmla="*/ 139 h 1976"/>
              <a:gd name="T8" fmla="*/ 0 w 1155"/>
              <a:gd name="T9" fmla="*/ 544 h 1976"/>
              <a:gd name="T10" fmla="*/ 0 w 1155"/>
              <a:gd name="T11" fmla="*/ 1976 h 1976"/>
              <a:gd name="T12" fmla="*/ 354 w 1155"/>
              <a:gd name="T13" fmla="*/ 1976 h 1976"/>
              <a:gd name="T14" fmla="*/ 354 w 1155"/>
              <a:gd name="T15" fmla="*/ 544 h 1976"/>
              <a:gd name="T16" fmla="*/ 406 w 1155"/>
              <a:gd name="T17" fmla="*/ 492 h 1976"/>
              <a:gd name="T18" fmla="*/ 509 w 1155"/>
              <a:gd name="T19" fmla="*/ 492 h 1976"/>
              <a:gd name="T20" fmla="*/ 509 w 1155"/>
              <a:gd name="T21" fmla="*/ 630 h 1976"/>
              <a:gd name="T22" fmla="*/ 832 w 1155"/>
              <a:gd name="T23" fmla="*/ 473 h 1976"/>
              <a:gd name="T24" fmla="*/ 1155 w 1155"/>
              <a:gd name="T25" fmla="*/ 315 h 1976"/>
              <a:gd name="T26" fmla="*/ 832 w 1155"/>
              <a:gd name="T27" fmla="*/ 158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5" h="1976">
                <a:moveTo>
                  <a:pt x="832" y="158"/>
                </a:moveTo>
                <a:cubicBezTo>
                  <a:pt x="509" y="0"/>
                  <a:pt x="509" y="0"/>
                  <a:pt x="509" y="0"/>
                </a:cubicBezTo>
                <a:cubicBezTo>
                  <a:pt x="509" y="139"/>
                  <a:pt x="509" y="139"/>
                  <a:pt x="509" y="139"/>
                </a:cubicBezTo>
                <a:cubicBezTo>
                  <a:pt x="406" y="139"/>
                  <a:pt x="406" y="139"/>
                  <a:pt x="406" y="139"/>
                </a:cubicBezTo>
                <a:cubicBezTo>
                  <a:pt x="182" y="139"/>
                  <a:pt x="0" y="321"/>
                  <a:pt x="0" y="544"/>
                </a:cubicBezTo>
                <a:cubicBezTo>
                  <a:pt x="0" y="1976"/>
                  <a:pt x="0" y="1976"/>
                  <a:pt x="0" y="1976"/>
                </a:cubicBezTo>
                <a:cubicBezTo>
                  <a:pt x="354" y="1976"/>
                  <a:pt x="354" y="1976"/>
                  <a:pt x="354" y="1976"/>
                </a:cubicBezTo>
                <a:cubicBezTo>
                  <a:pt x="354" y="544"/>
                  <a:pt x="354" y="544"/>
                  <a:pt x="354" y="544"/>
                </a:cubicBezTo>
                <a:cubicBezTo>
                  <a:pt x="354" y="516"/>
                  <a:pt x="377" y="492"/>
                  <a:pt x="406" y="492"/>
                </a:cubicBezTo>
                <a:cubicBezTo>
                  <a:pt x="509" y="492"/>
                  <a:pt x="509" y="492"/>
                  <a:pt x="509" y="492"/>
                </a:cubicBezTo>
                <a:cubicBezTo>
                  <a:pt x="509" y="630"/>
                  <a:pt x="509" y="630"/>
                  <a:pt x="509" y="630"/>
                </a:cubicBezTo>
                <a:cubicBezTo>
                  <a:pt x="832" y="473"/>
                  <a:pt x="832" y="473"/>
                  <a:pt x="832" y="473"/>
                </a:cubicBezTo>
                <a:cubicBezTo>
                  <a:pt x="1155" y="315"/>
                  <a:pt x="1155" y="315"/>
                  <a:pt x="1155" y="315"/>
                </a:cubicBezTo>
                <a:lnTo>
                  <a:pt x="832" y="158"/>
                </a:lnTo>
                <a:close/>
              </a:path>
            </a:pathLst>
          </a:custGeom>
          <a:solidFill>
            <a:srgbClr val="79C6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4" name="Freeform 7"/>
          <p:cNvSpPr/>
          <p:nvPr/>
        </p:nvSpPr>
        <p:spPr bwMode="auto">
          <a:xfrm>
            <a:off x="3854450" y="2910840"/>
            <a:ext cx="1774825" cy="3945890"/>
          </a:xfrm>
          <a:custGeom>
            <a:avLst/>
            <a:gdLst>
              <a:gd name="T0" fmla="*/ 755 w 1160"/>
              <a:gd name="T1" fmla="*/ 139 h 1380"/>
              <a:gd name="T2" fmla="*/ 646 w 1160"/>
              <a:gd name="T3" fmla="*/ 139 h 1380"/>
              <a:gd name="T4" fmla="*/ 646 w 1160"/>
              <a:gd name="T5" fmla="*/ 0 h 1380"/>
              <a:gd name="T6" fmla="*/ 323 w 1160"/>
              <a:gd name="T7" fmla="*/ 158 h 1380"/>
              <a:gd name="T8" fmla="*/ 0 w 1160"/>
              <a:gd name="T9" fmla="*/ 315 h 1380"/>
              <a:gd name="T10" fmla="*/ 323 w 1160"/>
              <a:gd name="T11" fmla="*/ 473 h 1380"/>
              <a:gd name="T12" fmla="*/ 646 w 1160"/>
              <a:gd name="T13" fmla="*/ 630 h 1380"/>
              <a:gd name="T14" fmla="*/ 646 w 1160"/>
              <a:gd name="T15" fmla="*/ 493 h 1380"/>
              <a:gd name="T16" fmla="*/ 755 w 1160"/>
              <a:gd name="T17" fmla="*/ 493 h 1380"/>
              <a:gd name="T18" fmla="*/ 807 w 1160"/>
              <a:gd name="T19" fmla="*/ 545 h 1380"/>
              <a:gd name="T20" fmla="*/ 807 w 1160"/>
              <a:gd name="T21" fmla="*/ 1380 h 1380"/>
              <a:gd name="T22" fmla="*/ 1160 w 1160"/>
              <a:gd name="T23" fmla="*/ 1380 h 1380"/>
              <a:gd name="T24" fmla="*/ 1160 w 1160"/>
              <a:gd name="T25" fmla="*/ 545 h 1380"/>
              <a:gd name="T26" fmla="*/ 755 w 1160"/>
              <a:gd name="T27" fmla="*/ 139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0" h="1380">
                <a:moveTo>
                  <a:pt x="755" y="139"/>
                </a:moveTo>
                <a:cubicBezTo>
                  <a:pt x="646" y="139"/>
                  <a:pt x="646" y="139"/>
                  <a:pt x="646" y="139"/>
                </a:cubicBezTo>
                <a:cubicBezTo>
                  <a:pt x="646" y="0"/>
                  <a:pt x="646" y="0"/>
                  <a:pt x="646" y="0"/>
                </a:cubicBezTo>
                <a:cubicBezTo>
                  <a:pt x="323" y="158"/>
                  <a:pt x="323" y="158"/>
                  <a:pt x="323" y="158"/>
                </a:cubicBezTo>
                <a:cubicBezTo>
                  <a:pt x="0" y="315"/>
                  <a:pt x="0" y="315"/>
                  <a:pt x="0" y="315"/>
                </a:cubicBezTo>
                <a:cubicBezTo>
                  <a:pt x="323" y="473"/>
                  <a:pt x="323" y="473"/>
                  <a:pt x="323" y="473"/>
                </a:cubicBezTo>
                <a:cubicBezTo>
                  <a:pt x="646" y="630"/>
                  <a:pt x="646" y="630"/>
                  <a:pt x="646" y="630"/>
                </a:cubicBezTo>
                <a:cubicBezTo>
                  <a:pt x="646" y="493"/>
                  <a:pt x="646" y="493"/>
                  <a:pt x="646" y="493"/>
                </a:cubicBezTo>
                <a:cubicBezTo>
                  <a:pt x="755" y="493"/>
                  <a:pt x="755" y="493"/>
                  <a:pt x="755" y="493"/>
                </a:cubicBezTo>
                <a:cubicBezTo>
                  <a:pt x="783" y="493"/>
                  <a:pt x="807" y="516"/>
                  <a:pt x="807" y="545"/>
                </a:cubicBezTo>
                <a:cubicBezTo>
                  <a:pt x="807" y="1380"/>
                  <a:pt x="807" y="1380"/>
                  <a:pt x="807" y="1380"/>
                </a:cubicBezTo>
                <a:cubicBezTo>
                  <a:pt x="1160" y="1380"/>
                  <a:pt x="1160" y="1380"/>
                  <a:pt x="1160" y="1380"/>
                </a:cubicBezTo>
                <a:cubicBezTo>
                  <a:pt x="1160" y="545"/>
                  <a:pt x="1160" y="545"/>
                  <a:pt x="1160" y="545"/>
                </a:cubicBezTo>
                <a:cubicBezTo>
                  <a:pt x="1160" y="321"/>
                  <a:pt x="978" y="139"/>
                  <a:pt x="755" y="139"/>
                </a:cubicBezTo>
                <a:close/>
              </a:path>
            </a:pathLst>
          </a:custGeom>
          <a:solidFill>
            <a:srgbClr val="B1546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38185" y="3674110"/>
            <a:ext cx="2046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sz="2400" b="1" dirty="0">
                <a:solidFill>
                  <a:srgbClr val="79C6C3"/>
                </a:solidFill>
                <a:latin typeface="Arial Unicode MS" panose="020B0604020202020204" charset="-122"/>
                <a:ea typeface="Arial Unicode MS" panose="020B0604020202020204" charset="-122"/>
              </a:rPr>
              <a:t>商品</a:t>
            </a:r>
            <a:r>
              <a:rPr sz="2400" b="1" dirty="0">
                <a:solidFill>
                  <a:srgbClr val="79C6C3"/>
                </a:solidFill>
                <a:latin typeface="Arial Unicode MS" panose="020B0604020202020204" charset="-122"/>
                <a:ea typeface="Arial Unicode MS" panose="020B0604020202020204" charset="-122"/>
              </a:rPr>
              <a:t>多件优惠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739900" y="3028315"/>
            <a:ext cx="21145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</a:rPr>
              <a:t>商品金额打折销售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247140" y="4131945"/>
            <a:ext cx="310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例如新品8折</a:t>
            </a:r>
          </a:p>
        </p:txBody>
      </p:sp>
      <p:sp>
        <p:nvSpPr>
          <p:cNvPr id="58" name="Title 20"/>
          <p:cNvSpPr txBox="1"/>
          <p:nvPr/>
        </p:nvSpPr>
        <p:spPr>
          <a:xfrm>
            <a:off x="4357370" y="882650"/>
            <a:ext cx="3477895" cy="576580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ctr" defTabSz="914400" fontAlgn="auto">
              <a:lnSpc>
                <a:spcPct val="150000"/>
              </a:lnSpc>
            </a:pPr>
            <a:r>
              <a:rPr lang="zh-CN" sz="24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cs"/>
              </a:rPr>
              <a:t>商品</a:t>
            </a:r>
            <a:r>
              <a:rPr sz="24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cs"/>
              </a:rPr>
              <a:t>附送赠品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189923" y="1459530"/>
            <a:ext cx="58118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例如买外套送衬衣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399915" y="185956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商品促销活动的工具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4161364" y="-1116"/>
            <a:ext cx="6805203" cy="6858001"/>
          </a:xfrm>
          <a:prstGeom prst="rect">
            <a:avLst/>
          </a:prstGeom>
        </p:spPr>
      </p:pic>
      <p:pic>
        <p:nvPicPr>
          <p:cNvPr id="3" name="图形 22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55728" y="4319570"/>
            <a:ext cx="58118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例如2件8折，3件7折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53" grpId="0"/>
      <p:bldP spid="56" grpId="0"/>
      <p:bldP spid="57" grpId="0"/>
      <p:bldP spid="58" grpId="0"/>
      <p:bldP spid="60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305423" y="4523708"/>
            <a:ext cx="34899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商品折扣促销活动的特点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5610226" y="2093913"/>
            <a:ext cx="963613" cy="4762500"/>
          </a:xfrm>
          <a:custGeom>
            <a:avLst/>
            <a:gdLst>
              <a:gd name="T0" fmla="*/ 607 w 607"/>
              <a:gd name="T1" fmla="*/ 622 h 3000"/>
              <a:gd name="T2" fmla="*/ 454 w 607"/>
              <a:gd name="T3" fmla="*/ 311 h 3000"/>
              <a:gd name="T4" fmla="*/ 303 w 607"/>
              <a:gd name="T5" fmla="*/ 0 h 3000"/>
              <a:gd name="T6" fmla="*/ 151 w 607"/>
              <a:gd name="T7" fmla="*/ 311 h 3000"/>
              <a:gd name="T8" fmla="*/ 0 w 607"/>
              <a:gd name="T9" fmla="*/ 622 h 3000"/>
              <a:gd name="T10" fmla="*/ 139 w 607"/>
              <a:gd name="T11" fmla="*/ 622 h 3000"/>
              <a:gd name="T12" fmla="*/ 139 w 607"/>
              <a:gd name="T13" fmla="*/ 3000 h 3000"/>
              <a:gd name="T14" fmla="*/ 480 w 607"/>
              <a:gd name="T15" fmla="*/ 3000 h 3000"/>
              <a:gd name="T16" fmla="*/ 480 w 607"/>
              <a:gd name="T17" fmla="*/ 622 h 3000"/>
              <a:gd name="T18" fmla="*/ 607 w 607"/>
              <a:gd name="T19" fmla="*/ 622 h 3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7" h="3000">
                <a:moveTo>
                  <a:pt x="607" y="622"/>
                </a:moveTo>
                <a:lnTo>
                  <a:pt x="454" y="311"/>
                </a:lnTo>
                <a:lnTo>
                  <a:pt x="303" y="0"/>
                </a:lnTo>
                <a:lnTo>
                  <a:pt x="151" y="311"/>
                </a:lnTo>
                <a:lnTo>
                  <a:pt x="0" y="622"/>
                </a:lnTo>
                <a:lnTo>
                  <a:pt x="139" y="622"/>
                </a:lnTo>
                <a:lnTo>
                  <a:pt x="139" y="3000"/>
                </a:lnTo>
                <a:lnTo>
                  <a:pt x="480" y="3000"/>
                </a:lnTo>
                <a:lnTo>
                  <a:pt x="480" y="622"/>
                </a:lnTo>
                <a:lnTo>
                  <a:pt x="607" y="622"/>
                </a:lnTo>
                <a:close/>
              </a:path>
            </a:pathLst>
          </a:custGeom>
          <a:solidFill>
            <a:srgbClr val="E785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6570663" y="3838575"/>
            <a:ext cx="1766888" cy="3017838"/>
          </a:xfrm>
          <a:custGeom>
            <a:avLst/>
            <a:gdLst>
              <a:gd name="T0" fmla="*/ 832 w 1155"/>
              <a:gd name="T1" fmla="*/ 158 h 1976"/>
              <a:gd name="T2" fmla="*/ 509 w 1155"/>
              <a:gd name="T3" fmla="*/ 0 h 1976"/>
              <a:gd name="T4" fmla="*/ 509 w 1155"/>
              <a:gd name="T5" fmla="*/ 139 h 1976"/>
              <a:gd name="T6" fmla="*/ 406 w 1155"/>
              <a:gd name="T7" fmla="*/ 139 h 1976"/>
              <a:gd name="T8" fmla="*/ 0 w 1155"/>
              <a:gd name="T9" fmla="*/ 544 h 1976"/>
              <a:gd name="T10" fmla="*/ 0 w 1155"/>
              <a:gd name="T11" fmla="*/ 1976 h 1976"/>
              <a:gd name="T12" fmla="*/ 354 w 1155"/>
              <a:gd name="T13" fmla="*/ 1976 h 1976"/>
              <a:gd name="T14" fmla="*/ 354 w 1155"/>
              <a:gd name="T15" fmla="*/ 544 h 1976"/>
              <a:gd name="T16" fmla="*/ 406 w 1155"/>
              <a:gd name="T17" fmla="*/ 492 h 1976"/>
              <a:gd name="T18" fmla="*/ 509 w 1155"/>
              <a:gd name="T19" fmla="*/ 492 h 1976"/>
              <a:gd name="T20" fmla="*/ 509 w 1155"/>
              <a:gd name="T21" fmla="*/ 630 h 1976"/>
              <a:gd name="T22" fmla="*/ 832 w 1155"/>
              <a:gd name="T23" fmla="*/ 473 h 1976"/>
              <a:gd name="T24" fmla="*/ 1155 w 1155"/>
              <a:gd name="T25" fmla="*/ 315 h 1976"/>
              <a:gd name="T26" fmla="*/ 832 w 1155"/>
              <a:gd name="T27" fmla="*/ 158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5" h="1976">
                <a:moveTo>
                  <a:pt x="832" y="158"/>
                </a:moveTo>
                <a:cubicBezTo>
                  <a:pt x="509" y="0"/>
                  <a:pt x="509" y="0"/>
                  <a:pt x="509" y="0"/>
                </a:cubicBezTo>
                <a:cubicBezTo>
                  <a:pt x="509" y="139"/>
                  <a:pt x="509" y="139"/>
                  <a:pt x="509" y="139"/>
                </a:cubicBezTo>
                <a:cubicBezTo>
                  <a:pt x="406" y="139"/>
                  <a:pt x="406" y="139"/>
                  <a:pt x="406" y="139"/>
                </a:cubicBezTo>
                <a:cubicBezTo>
                  <a:pt x="182" y="139"/>
                  <a:pt x="0" y="321"/>
                  <a:pt x="0" y="544"/>
                </a:cubicBezTo>
                <a:cubicBezTo>
                  <a:pt x="0" y="1976"/>
                  <a:pt x="0" y="1976"/>
                  <a:pt x="0" y="1976"/>
                </a:cubicBezTo>
                <a:cubicBezTo>
                  <a:pt x="354" y="1976"/>
                  <a:pt x="354" y="1976"/>
                  <a:pt x="354" y="1976"/>
                </a:cubicBezTo>
                <a:cubicBezTo>
                  <a:pt x="354" y="544"/>
                  <a:pt x="354" y="544"/>
                  <a:pt x="354" y="544"/>
                </a:cubicBezTo>
                <a:cubicBezTo>
                  <a:pt x="354" y="516"/>
                  <a:pt x="377" y="492"/>
                  <a:pt x="406" y="492"/>
                </a:cubicBezTo>
                <a:cubicBezTo>
                  <a:pt x="509" y="492"/>
                  <a:pt x="509" y="492"/>
                  <a:pt x="509" y="492"/>
                </a:cubicBezTo>
                <a:cubicBezTo>
                  <a:pt x="509" y="630"/>
                  <a:pt x="509" y="630"/>
                  <a:pt x="509" y="630"/>
                </a:cubicBezTo>
                <a:cubicBezTo>
                  <a:pt x="832" y="473"/>
                  <a:pt x="832" y="473"/>
                  <a:pt x="832" y="473"/>
                </a:cubicBezTo>
                <a:cubicBezTo>
                  <a:pt x="1155" y="315"/>
                  <a:pt x="1155" y="315"/>
                  <a:pt x="1155" y="315"/>
                </a:cubicBezTo>
                <a:lnTo>
                  <a:pt x="832" y="158"/>
                </a:lnTo>
                <a:close/>
              </a:path>
            </a:pathLst>
          </a:custGeom>
          <a:solidFill>
            <a:srgbClr val="79C6C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4" name="Freeform 7"/>
          <p:cNvSpPr/>
          <p:nvPr/>
        </p:nvSpPr>
        <p:spPr bwMode="auto">
          <a:xfrm>
            <a:off x="3854450" y="2910840"/>
            <a:ext cx="1774825" cy="3945890"/>
          </a:xfrm>
          <a:custGeom>
            <a:avLst/>
            <a:gdLst>
              <a:gd name="T0" fmla="*/ 755 w 1160"/>
              <a:gd name="T1" fmla="*/ 139 h 1380"/>
              <a:gd name="T2" fmla="*/ 646 w 1160"/>
              <a:gd name="T3" fmla="*/ 139 h 1380"/>
              <a:gd name="T4" fmla="*/ 646 w 1160"/>
              <a:gd name="T5" fmla="*/ 0 h 1380"/>
              <a:gd name="T6" fmla="*/ 323 w 1160"/>
              <a:gd name="T7" fmla="*/ 158 h 1380"/>
              <a:gd name="T8" fmla="*/ 0 w 1160"/>
              <a:gd name="T9" fmla="*/ 315 h 1380"/>
              <a:gd name="T10" fmla="*/ 323 w 1160"/>
              <a:gd name="T11" fmla="*/ 473 h 1380"/>
              <a:gd name="T12" fmla="*/ 646 w 1160"/>
              <a:gd name="T13" fmla="*/ 630 h 1380"/>
              <a:gd name="T14" fmla="*/ 646 w 1160"/>
              <a:gd name="T15" fmla="*/ 493 h 1380"/>
              <a:gd name="T16" fmla="*/ 755 w 1160"/>
              <a:gd name="T17" fmla="*/ 493 h 1380"/>
              <a:gd name="T18" fmla="*/ 807 w 1160"/>
              <a:gd name="T19" fmla="*/ 545 h 1380"/>
              <a:gd name="T20" fmla="*/ 807 w 1160"/>
              <a:gd name="T21" fmla="*/ 1380 h 1380"/>
              <a:gd name="T22" fmla="*/ 1160 w 1160"/>
              <a:gd name="T23" fmla="*/ 1380 h 1380"/>
              <a:gd name="T24" fmla="*/ 1160 w 1160"/>
              <a:gd name="T25" fmla="*/ 545 h 1380"/>
              <a:gd name="T26" fmla="*/ 755 w 1160"/>
              <a:gd name="T27" fmla="*/ 139 h 1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60" h="1380">
                <a:moveTo>
                  <a:pt x="755" y="139"/>
                </a:moveTo>
                <a:cubicBezTo>
                  <a:pt x="646" y="139"/>
                  <a:pt x="646" y="139"/>
                  <a:pt x="646" y="139"/>
                </a:cubicBezTo>
                <a:cubicBezTo>
                  <a:pt x="646" y="0"/>
                  <a:pt x="646" y="0"/>
                  <a:pt x="646" y="0"/>
                </a:cubicBezTo>
                <a:cubicBezTo>
                  <a:pt x="323" y="158"/>
                  <a:pt x="323" y="158"/>
                  <a:pt x="323" y="158"/>
                </a:cubicBezTo>
                <a:cubicBezTo>
                  <a:pt x="0" y="315"/>
                  <a:pt x="0" y="315"/>
                  <a:pt x="0" y="315"/>
                </a:cubicBezTo>
                <a:cubicBezTo>
                  <a:pt x="323" y="473"/>
                  <a:pt x="323" y="473"/>
                  <a:pt x="323" y="473"/>
                </a:cubicBezTo>
                <a:cubicBezTo>
                  <a:pt x="646" y="630"/>
                  <a:pt x="646" y="630"/>
                  <a:pt x="646" y="630"/>
                </a:cubicBezTo>
                <a:cubicBezTo>
                  <a:pt x="646" y="493"/>
                  <a:pt x="646" y="493"/>
                  <a:pt x="646" y="493"/>
                </a:cubicBezTo>
                <a:cubicBezTo>
                  <a:pt x="755" y="493"/>
                  <a:pt x="755" y="493"/>
                  <a:pt x="755" y="493"/>
                </a:cubicBezTo>
                <a:cubicBezTo>
                  <a:pt x="783" y="493"/>
                  <a:pt x="807" y="516"/>
                  <a:pt x="807" y="545"/>
                </a:cubicBezTo>
                <a:cubicBezTo>
                  <a:pt x="807" y="1380"/>
                  <a:pt x="807" y="1380"/>
                  <a:pt x="807" y="1380"/>
                </a:cubicBezTo>
                <a:cubicBezTo>
                  <a:pt x="1160" y="1380"/>
                  <a:pt x="1160" y="1380"/>
                  <a:pt x="1160" y="1380"/>
                </a:cubicBezTo>
                <a:cubicBezTo>
                  <a:pt x="1160" y="545"/>
                  <a:pt x="1160" y="545"/>
                  <a:pt x="1160" y="545"/>
                </a:cubicBezTo>
                <a:cubicBezTo>
                  <a:pt x="1160" y="321"/>
                  <a:pt x="978" y="139"/>
                  <a:pt x="755" y="139"/>
                </a:cubicBezTo>
                <a:close/>
              </a:path>
            </a:pathLst>
          </a:custGeom>
          <a:solidFill>
            <a:srgbClr val="B1546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l" fontAlgn="auto">
              <a:lnSpc>
                <a:spcPct val="150000"/>
              </a:lnSpc>
            </a:pP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38185" y="3674110"/>
            <a:ext cx="20466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79C6C3"/>
                </a:solidFill>
                <a:latin typeface="Arial Unicode MS" panose="020B0604020202020204" charset="-122"/>
                <a:ea typeface="Arial Unicode MS" panose="020B0604020202020204" charset="-122"/>
              </a:rPr>
              <a:t>临时性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739900" y="3322320"/>
            <a:ext cx="21145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2400" b="1" dirty="0">
                <a:solidFill>
                  <a:srgbClr val="B15462"/>
                </a:solidFill>
                <a:latin typeface="Arial Unicode MS" panose="020B0604020202020204" charset="-122"/>
                <a:ea typeface="Arial Unicode MS" panose="020B0604020202020204" charset="-122"/>
              </a:rPr>
              <a:t>相对短期性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247140" y="4131945"/>
            <a:ext cx="3100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折扣营销不是一项长期的营销活动，只适合短期进行</a:t>
            </a:r>
          </a:p>
        </p:txBody>
      </p:sp>
      <p:sp>
        <p:nvSpPr>
          <p:cNvPr id="58" name="Title 20"/>
          <p:cNvSpPr txBox="1"/>
          <p:nvPr/>
        </p:nvSpPr>
        <p:spPr>
          <a:xfrm>
            <a:off x="4357370" y="882650"/>
            <a:ext cx="3477895" cy="576580"/>
          </a:xfrm>
          <a:prstGeom prst="rect">
            <a:avLst/>
          </a:prstGeom>
        </p:spPr>
        <p:txBody>
          <a:bodyPr vert="horz" wrap="square" lIns="45720" tIns="0" rIns="45720" bIns="22860" rtlCol="0" anchor="t" anchorCtr="0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ctr" defTabSz="914400" fontAlgn="auto">
              <a:lnSpc>
                <a:spcPct val="150000"/>
              </a:lnSpc>
            </a:pPr>
            <a:r>
              <a:rPr sz="24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  <a:cs typeface="+mn-cs"/>
              </a:rPr>
              <a:t>特殊条性性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653155" y="1459230"/>
            <a:ext cx="4876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打折是针对某种特殊商品、特殊事件、特殊节日等开展的，例如换季商品打折促销、国际邮费下降的海外商品促销、国庆节促销等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商品折扣促销活动的特点</a:t>
            </a:r>
          </a:p>
        </p:txBody>
      </p:sp>
      <p:pic>
        <p:nvPicPr>
          <p:cNvPr id="2" name="图形 14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4161364" y="-1116"/>
            <a:ext cx="6805203" cy="6858001"/>
          </a:xfrm>
          <a:prstGeom prst="rect">
            <a:avLst/>
          </a:prstGeom>
        </p:spPr>
      </p:pic>
      <p:pic>
        <p:nvPicPr>
          <p:cNvPr id="3" name="图形 22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9397457" y="0"/>
            <a:ext cx="6014640" cy="685800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032750" y="4319270"/>
            <a:ext cx="26568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sz="16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打折是根据企业发展过程遇到的各种临时状况而进行的，不是一种长期的、有目标的发展策略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4" grpId="0" bldLvl="0" animBg="1"/>
      <p:bldP spid="53" grpId="0"/>
      <p:bldP spid="56" grpId="0"/>
      <p:bldP spid="57" grpId="0"/>
      <p:bldP spid="58" grpId="0"/>
      <p:bldP spid="60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201670" y="1350645"/>
            <a:ext cx="8352790" cy="1845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双十一期间参加5折包邮的商家品牌超过1万家，商品类目丰富，并且商家都打出了五折销售的口号，这吸引了更多的消费者参加“双十一”营销活动，也容易使消费者产生冲动消费，平时可能一些想买但是又犹豫的商品在5折巨大价格诱惑下，消费者会决定下单，完成购买行为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B15462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商品折扣促销活动的特点</a:t>
            </a:r>
          </a:p>
        </p:txBody>
      </p:sp>
      <p:pic>
        <p:nvPicPr>
          <p:cNvPr id="4" name="图片 3" descr="C:\Users\Jasmine\Desktop\项目三 图片\37.png3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82315" y="3359468"/>
            <a:ext cx="8399145" cy="2126615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6476365" y="565912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双十一打折促销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305423" y="4523708"/>
            <a:ext cx="34899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商品促销活动的发布流程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201670" y="927100"/>
            <a:ext cx="8352790" cy="1845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A 网站是一家经营女装、女鞋、女包、饰品和护肤品的独立购物网站。2013 年 11 月 11 日，天猫、京东等网站都实行“双十一”5 折优惠，A 网站也打算在“双十一”时实行部分商品 5 折优惠活动，吸引打算在“双十-”购物的顾客。A 网站李经理需要在网站后台设置这部分 5 折优惠商品的促销活动。</a:t>
            </a:r>
          </a:p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李经理登陆网站后台管理页面。选择营销中的商品促销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B15462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pic>
        <p:nvPicPr>
          <p:cNvPr id="4" name="图片 3" descr="C:\Users\Jasmine\Desktop\项目三 图片\38.png3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01670" y="3196590"/>
            <a:ext cx="7977505" cy="2980690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6372225" y="604647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商品促销规则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等腰三角形 22"/>
          <p:cNvSpPr/>
          <p:nvPr/>
        </p:nvSpPr>
        <p:spPr>
          <a:xfrm>
            <a:off x="2142776" y="1270831"/>
            <a:ext cx="4297368" cy="3704626"/>
          </a:xfrm>
          <a:prstGeom prst="triangle">
            <a:avLst/>
          </a:prstGeom>
          <a:noFill/>
          <a:ln w="47625">
            <a:solidFill>
              <a:srgbClr val="76C3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378296" y="1627352"/>
            <a:ext cx="4297368" cy="3704626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218045" y="1019810"/>
            <a:ext cx="3752850" cy="60769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01 </a:t>
            </a:r>
            <a:r>
              <a:rPr lang="zh-CN" altLang="en-US" sz="28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订单促销活动的工具</a:t>
            </a:r>
          </a:p>
        </p:txBody>
      </p:sp>
      <p:sp>
        <p:nvSpPr>
          <p:cNvPr id="15" name="矩形 14"/>
          <p:cNvSpPr/>
          <p:nvPr/>
        </p:nvSpPr>
        <p:spPr>
          <a:xfrm>
            <a:off x="7277562" y="1951792"/>
            <a:ext cx="369316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02 </a:t>
            </a: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订单促销活动的特点</a:t>
            </a:r>
          </a:p>
        </p:txBody>
      </p:sp>
      <p:sp>
        <p:nvSpPr>
          <p:cNvPr id="16" name="矩形 15"/>
          <p:cNvSpPr/>
          <p:nvPr/>
        </p:nvSpPr>
        <p:spPr>
          <a:xfrm>
            <a:off x="7277562" y="2872169"/>
            <a:ext cx="436880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03 </a:t>
            </a: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订单促销活动的发布流程</a:t>
            </a:r>
          </a:p>
        </p:txBody>
      </p:sp>
      <p:sp>
        <p:nvSpPr>
          <p:cNvPr id="17" name="矩形 16"/>
          <p:cNvSpPr/>
          <p:nvPr/>
        </p:nvSpPr>
        <p:spPr>
          <a:xfrm>
            <a:off x="7277562" y="3792548"/>
            <a:ext cx="369316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04 </a:t>
            </a: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商品促销活动的工具</a:t>
            </a:r>
          </a:p>
        </p:txBody>
      </p:sp>
      <p:sp>
        <p:nvSpPr>
          <p:cNvPr id="18" name="矩形 17"/>
          <p:cNvSpPr/>
          <p:nvPr/>
        </p:nvSpPr>
        <p:spPr>
          <a:xfrm>
            <a:off x="7277562" y="4712927"/>
            <a:ext cx="436880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05 </a:t>
            </a:r>
            <a:r>
              <a:rPr lang="zh-CN" altLang="en-US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商品折扣促销活动的特点</a:t>
            </a:r>
          </a:p>
        </p:txBody>
      </p:sp>
      <p:sp>
        <p:nvSpPr>
          <p:cNvPr id="2" name="等腰三角形 1"/>
          <p:cNvSpPr/>
          <p:nvPr/>
        </p:nvSpPr>
        <p:spPr>
          <a:xfrm>
            <a:off x="2168746" y="1576688"/>
            <a:ext cx="4297368" cy="3704626"/>
          </a:xfrm>
          <a:prstGeom prst="triangle">
            <a:avLst/>
          </a:prstGeom>
          <a:solidFill>
            <a:srgbClr val="6E7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805572" y="2922958"/>
            <a:ext cx="3023715" cy="1828946"/>
            <a:chOff x="1340441" y="2196763"/>
            <a:chExt cx="3023715" cy="1828946"/>
          </a:xfrm>
        </p:grpSpPr>
        <p:sp>
          <p:nvSpPr>
            <p:cNvPr id="20" name="TextBox 20"/>
            <p:cNvSpPr txBox="1"/>
            <p:nvPr/>
          </p:nvSpPr>
          <p:spPr>
            <a:xfrm>
              <a:off x="1340442" y="3410156"/>
              <a:ext cx="3023714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CONTENTS</a:t>
              </a:r>
              <a:endParaRPr lang="zh-CN" altLang="en-US" sz="40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1340441" y="2196763"/>
              <a:ext cx="3023715" cy="1113415"/>
            </a:xfrm>
            <a:prstGeom prst="rect">
              <a:avLst/>
            </a:prstGeom>
            <a:noFill/>
          </p:spPr>
          <p:txBody>
            <a:bodyPr wrap="square" lIns="91418" tIns="45709" rIns="91418" bIns="45709" rtlCol="0">
              <a:spAutoFit/>
            </a:bodyPr>
            <a:lstStyle/>
            <a:p>
              <a:pPr algn="ctr"/>
              <a:r>
                <a:rPr lang="zh-CN" altLang="en-US" sz="6635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7291894" y="5644472"/>
            <a:ext cx="4354830" cy="58229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655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06 </a:t>
            </a:r>
            <a:r>
              <a:rPr lang="zh-CN" altLang="en-US" sz="265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商品促销活动的发布流程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2" grpId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5854065" y="971550"/>
            <a:ext cx="23495" cy="514096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738505" y="785495"/>
            <a:ext cx="5115560" cy="55137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点击“添加规则”进入到活动详情设置页面，李经理需要通过以下3个步骤来完成商品促销活动的设置。</a:t>
            </a:r>
          </a:p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（1）设置商品促销规则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在“规则名称”栏输入“双十一 5 折优惠”，在“规则描述”栏输入“双十一部分商品 5 折优惠”，在“启用状态”中勾选“是”，“优先级”输入最高优先值“50”，设置“开始时间”为“2013-11-11 OO: 00“，“结束时间”为“2013-11-11 23: 59“，“会员级别”勾选所有会员级别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点击“保存并关闭窗口”，这样，一个商品促销规则就设置好了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pic>
        <p:nvPicPr>
          <p:cNvPr id="4" name="图片 3" descr="C:\Users\Jasmine\Desktop\项目三 图片\39.png3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35675" y="1892300"/>
            <a:ext cx="6793865" cy="3073400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8427085" y="513778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促销规则设置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891540" y="2083435"/>
            <a:ext cx="10104755" cy="5969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738505" y="785495"/>
            <a:ext cx="10140315" cy="13576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（2）设置订单优惠条件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左侧的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优惠条件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，进入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到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优惠条件设置页面，在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优惠条件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模板列表中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勾选“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指定商品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”，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在下面选项设定中选择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所有规则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，符合条件选择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符合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，商品归属选择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包含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endParaRPr sz="1800">
              <a:solidFill>
                <a:srgbClr val="6E746F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4485005" y="636016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优惠条件设置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29.png2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91540" y="2240280"/>
            <a:ext cx="8991600" cy="4213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4044315" y="873125"/>
            <a:ext cx="17145" cy="558419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587375" y="2482215"/>
            <a:ext cx="3456940" cy="18929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（2）设置订单优惠条件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Step2: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然后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请选择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的下拉三角按钮，弹出商品选择列表页面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6861175" y="627951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商品选择</a:t>
            </a:r>
          </a:p>
        </p:txBody>
      </p:sp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30.png3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257040" y="873125"/>
            <a:ext cx="7032625" cy="5406390"/>
          </a:xfrm>
          <a:prstGeom prst="rect">
            <a:avLst/>
          </a:prstGeom>
        </p:spPr>
      </p:pic>
      <p:pic>
        <p:nvPicPr>
          <p:cNvPr id="3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1390015" y="2087245"/>
            <a:ext cx="9330690" cy="5334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1570990" y="782955"/>
            <a:ext cx="8968105" cy="13576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（2）设置订单优惠条件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Step3: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勾选要打五折的商品，点击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确定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，返回到优惠条件设置页面，此时，选择的商品就会显示在优惠条件页面，点击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保存并关闭窗口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，这样，优惠条件就设置好了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5299075" y="636016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优惠条件设置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31.png3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6868" y="2240280"/>
            <a:ext cx="8968105" cy="4213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1978025" y="2501265"/>
            <a:ext cx="8288655" cy="6667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2162175" y="758825"/>
            <a:ext cx="7712075" cy="1811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3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）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选择优惠方案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Step1: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点击页面左侧的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优惠方案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，进入到优惠方案模板选择页面，在模板列表中勾选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符合应用条件的商品以固定折扣出售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，并在下面的商品折扣中，输入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“50”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，这样，这些商品就会按照原价的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50%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出售，即打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5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折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5385435" y="6360160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优惠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方案选择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32.png3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66315" y="2750185"/>
            <a:ext cx="7712710" cy="3609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V="1">
            <a:off x="1480185" y="2193925"/>
            <a:ext cx="9705975" cy="6604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1480185" y="805180"/>
            <a:ext cx="9705975" cy="1290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3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）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选择优惠方案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Step2:</a:t>
            </a: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保存并关闭窗口</a:t>
            </a: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，这样，李经理就设置好了一个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“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双十一</a:t>
            </a:r>
            <a:r>
              <a:rPr lang="en-US" alt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”</a:t>
            </a:r>
            <a:r>
              <a:rPr lang="zh-CN" alt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的部分商品五折优惠活动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商品促销活动的发布流程</a:t>
            </a:r>
          </a:p>
        </p:txBody>
      </p:sp>
      <p:sp>
        <p:nvSpPr>
          <p:cNvPr id="11" name="Text Placeholder 5"/>
          <p:cNvSpPr txBox="1"/>
          <p:nvPr/>
        </p:nvSpPr>
        <p:spPr>
          <a:xfrm>
            <a:off x="5292090" y="567880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lang="zh-CN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商品促销规则列表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  <p:pic>
        <p:nvPicPr>
          <p:cNvPr id="2" name="图片 1" descr="C:\Users\Jasmine\Desktop\项目三 图片\33.png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80185" y="2403475"/>
            <a:ext cx="9849485" cy="3140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2437765"/>
            <a:ext cx="12192000" cy="1809750"/>
          </a:xfrm>
          <a:prstGeom prst="rect">
            <a:avLst/>
          </a:prstGeom>
          <a:solidFill>
            <a:srgbClr val="76B0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5293360" y="226596"/>
            <a:ext cx="1605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小组评价</a:t>
            </a:r>
          </a:p>
        </p:txBody>
      </p:sp>
      <p:graphicFrame>
        <p:nvGraphicFramePr>
          <p:cNvPr id="2" name="表格 -1"/>
          <p:cNvGraphicFramePr/>
          <p:nvPr/>
        </p:nvGraphicFramePr>
        <p:xfrm>
          <a:off x="1249045" y="1106805"/>
          <a:ext cx="9693275" cy="489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8655"/>
                <a:gridCol w="1938655"/>
                <a:gridCol w="1938655"/>
                <a:gridCol w="1938655"/>
                <a:gridCol w="1938655"/>
              </a:tblGrid>
              <a:tr h="403860"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自我评价等级（在符合的情况下面打“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42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EECE1"/>
                    </a:solidFill>
                  </a:tcPr>
                </a:tc>
              </a:tr>
              <a:tr h="10439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熟悉商品促销活动的工具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3633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理解商品促销活动的特点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043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>
                          <a:solidFill>
                            <a:srgbClr val="6E746F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了解商品促销活动的发布流程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zh-CN" altLang="en-US" sz="2000" b="0">
                        <a:solidFill>
                          <a:srgbClr val="6E746F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11" name="图形 36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3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8000">
        <p15:prstTrans prst="drape"/>
      </p:transition>
    </mc:Choice>
    <mc:Fallback xmlns="">
      <p:transition spd="slow" advClick="0" advTm="8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4941440" y="-1"/>
            <a:ext cx="8634860" cy="6858001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342572" y="2536447"/>
            <a:ext cx="4630057" cy="1785104"/>
            <a:chOff x="1480457" y="2336799"/>
            <a:chExt cx="4630057" cy="1785104"/>
          </a:xfrm>
        </p:grpSpPr>
        <p:sp>
          <p:nvSpPr>
            <p:cNvPr id="13" name="文本框 12"/>
            <p:cNvSpPr txBox="1"/>
            <p:nvPr/>
          </p:nvSpPr>
          <p:spPr>
            <a:xfrm>
              <a:off x="1480457" y="2336799"/>
              <a:ext cx="46300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谢谢观看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632857" y="3660238"/>
              <a:ext cx="43252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gency FB" panose="020B0503020202020204" pitchFamily="34" charset="0"/>
                </a:rPr>
                <a:t>THANKS FOR WATCH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dirty="0">
              <a:solidFill>
                <a:srgbClr val="2F2F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610223" y="4510373"/>
            <a:ext cx="28803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订单促销活动的工具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/>
      <p:bldP spid="29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17"/>
          <p:cNvSpPr txBox="1"/>
          <p:nvPr/>
        </p:nvSpPr>
        <p:spPr>
          <a:xfrm>
            <a:off x="958851" y="1162210"/>
            <a:ext cx="10801346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altLang="zh-CN" sz="20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</a:rPr>
              <a:t>订单促销常见的形式就是订单包邮和订单满减两种优惠措施，其实质是订单金额折扣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054725" y="250223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9"/>
          <p:cNvSpPr txBox="1"/>
          <p:nvPr/>
        </p:nvSpPr>
        <p:spPr>
          <a:xfrm>
            <a:off x="2009775" y="4460240"/>
            <a:ext cx="295148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商家规定订单满一定金额或商品数量享受订单包邮，比如订单满100元就可以享受包邮、订单满2件就可以享受订单包邮等</a:t>
            </a:r>
          </a:p>
        </p:txBody>
      </p:sp>
      <p:sp>
        <p:nvSpPr>
          <p:cNvPr id="63" name="TextBox 59"/>
          <p:cNvSpPr txBox="1"/>
          <p:nvPr/>
        </p:nvSpPr>
        <p:spPr>
          <a:xfrm>
            <a:off x="7173595" y="4460240"/>
            <a:ext cx="29514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商家规定订单满足一定条件即可享受一定折扣优惠，比如订单满100减20、订单满2件第二件半价等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98119" y="1941161"/>
            <a:ext cx="3778248" cy="2518832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28812" y="3540602"/>
              <a:ext cx="1607820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B1546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订单包邮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33565" y="1941195"/>
            <a:ext cx="3958590" cy="2519045"/>
            <a:chOff x="-48843" y="2108166"/>
            <a:chExt cx="4917852" cy="2518832"/>
          </a:xfrm>
        </p:grpSpPr>
        <p:sp>
          <p:nvSpPr>
            <p:cNvPr id="75" name="文本框 74"/>
            <p:cNvSpPr txBox="1"/>
            <p:nvPr/>
          </p:nvSpPr>
          <p:spPr>
            <a:xfrm>
              <a:off x="4559129" y="3313419"/>
              <a:ext cx="309880" cy="521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-48843" y="2108166"/>
              <a:ext cx="3778248" cy="2518832"/>
              <a:chOff x="-48843" y="2108166"/>
              <a:chExt cx="3778248" cy="2518832"/>
            </a:xfrm>
          </p:grpSpPr>
          <p:graphicFrame>
            <p:nvGraphicFramePr>
              <p:cNvPr id="47" name="图表 46"/>
              <p:cNvGraphicFramePr/>
              <p:nvPr/>
            </p:nvGraphicFramePr>
            <p:xfrm>
              <a:off x="-48843" y="2108166"/>
              <a:ext cx="3778248" cy="25188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76" name="文本框 75"/>
              <p:cNvSpPr txBox="1"/>
              <p:nvPr/>
            </p:nvSpPr>
            <p:spPr>
              <a:xfrm>
                <a:off x="840220" y="3106937"/>
                <a:ext cx="1999800" cy="5219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sz="2800" b="1" dirty="0">
                    <a:solidFill>
                      <a:srgbClr val="E78585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订单满减</a:t>
                </a:r>
              </a:p>
            </p:txBody>
          </p:sp>
        </p:grp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363085" y="254536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订单促销活动的工具</a:t>
            </a:r>
          </a:p>
        </p:txBody>
      </p:sp>
      <p:pic>
        <p:nvPicPr>
          <p:cNvPr id="37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08039" y="-1563763"/>
            <a:ext cx="3362054" cy="8423426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9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610223" y="4510373"/>
            <a:ext cx="28803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订单促销活动的特点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054725" y="1766272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9"/>
          <p:cNvSpPr txBox="1"/>
          <p:nvPr/>
        </p:nvSpPr>
        <p:spPr>
          <a:xfrm>
            <a:off x="2009775" y="4460240"/>
            <a:ext cx="29514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消费者必须购买满一定的金额商家才会给消费者进行订单促销优惠</a:t>
            </a:r>
          </a:p>
        </p:txBody>
      </p:sp>
      <p:sp>
        <p:nvSpPr>
          <p:cNvPr id="63" name="TextBox 59"/>
          <p:cNvSpPr txBox="1"/>
          <p:nvPr/>
        </p:nvSpPr>
        <p:spPr>
          <a:xfrm>
            <a:off x="7024370" y="4460240"/>
            <a:ext cx="29514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dirty="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在设计促销活动时需要对店铺内的商品单价、商品类型进行综合考虑，使顾客更容易计算和选择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498119" y="1941161"/>
            <a:ext cx="3778248" cy="2518832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845974" y="3110196"/>
              <a:ext cx="1962785" cy="1383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B1546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符合店铺运营规则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73595" y="1941195"/>
            <a:ext cx="3451860" cy="2519045"/>
            <a:chOff x="-48843" y="2108166"/>
            <a:chExt cx="4917852" cy="2518832"/>
          </a:xfrm>
        </p:grpSpPr>
        <p:sp>
          <p:nvSpPr>
            <p:cNvPr id="75" name="文本框 74"/>
            <p:cNvSpPr txBox="1"/>
            <p:nvPr/>
          </p:nvSpPr>
          <p:spPr>
            <a:xfrm>
              <a:off x="4559129" y="3313419"/>
              <a:ext cx="309880" cy="7371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50000"/>
                </a:lnSpc>
              </a:pPr>
              <a:endParaRPr lang="zh-CN" altLang="en-US" sz="2800" b="1" dirty="0">
                <a:solidFill>
                  <a:srgbClr val="E78585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-48843" y="2108166"/>
              <a:ext cx="3778248" cy="2518832"/>
              <a:chOff x="-48843" y="2108166"/>
              <a:chExt cx="3778248" cy="2518832"/>
            </a:xfrm>
          </p:grpSpPr>
          <p:graphicFrame>
            <p:nvGraphicFramePr>
              <p:cNvPr id="47" name="图表 46"/>
              <p:cNvGraphicFramePr/>
              <p:nvPr/>
            </p:nvGraphicFramePr>
            <p:xfrm>
              <a:off x="-48843" y="2108166"/>
              <a:ext cx="3778248" cy="251883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76" name="文本框 75"/>
              <p:cNvSpPr txBox="1"/>
              <p:nvPr/>
            </p:nvSpPr>
            <p:spPr>
              <a:xfrm>
                <a:off x="840220" y="2676443"/>
                <a:ext cx="1999800" cy="13835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lnSpc>
                    <a:spcPct val="150000"/>
                  </a:lnSpc>
                </a:pPr>
                <a:r>
                  <a:rPr sz="2800" b="1" dirty="0">
                    <a:solidFill>
                      <a:srgbClr val="E78585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操作简单易行</a:t>
                </a:r>
              </a:p>
            </p:txBody>
          </p:sp>
        </p:grp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363085" y="254536"/>
            <a:ext cx="3383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l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订单促销活动的特点</a:t>
            </a:r>
          </a:p>
        </p:txBody>
      </p:sp>
      <p:pic>
        <p:nvPicPr>
          <p:cNvPr id="37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08039" y="-1563763"/>
            <a:ext cx="3362054" cy="8423426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-4317430" y="0"/>
            <a:ext cx="8634860" cy="6858001"/>
          </a:xfrm>
          <a:prstGeom prst="rect">
            <a:avLst/>
          </a:prstGeom>
        </p:spPr>
      </p:pic>
      <p:pic>
        <p:nvPicPr>
          <p:cNvPr id="24" name="图形 23"/>
          <p:cNvPicPr>
            <a:picLocks noChangeAspect="1"/>
          </p:cNvPicPr>
          <p:nvPr/>
        </p:nvPicPr>
        <p:blipFill rotWithShape="1">
          <a:blip r:embed="rId2"/>
          <a:srcRect t="17889" b="17410"/>
          <a:stretch>
            <a:fillRect/>
          </a:stretch>
        </p:blipFill>
        <p:spPr>
          <a:xfrm>
            <a:off x="8788970" y="0"/>
            <a:ext cx="8634860" cy="6858001"/>
          </a:xfrm>
          <a:prstGeom prst="rect">
            <a:avLst/>
          </a:prstGeom>
        </p:spPr>
      </p:pic>
      <p:sp>
        <p:nvSpPr>
          <p:cNvPr id="26" name="等腰三角形 25"/>
          <p:cNvSpPr/>
          <p:nvPr/>
        </p:nvSpPr>
        <p:spPr>
          <a:xfrm>
            <a:off x="4482934" y="1727906"/>
            <a:ext cx="3135088" cy="2702662"/>
          </a:xfrm>
          <a:prstGeom prst="triangle">
            <a:avLst/>
          </a:prstGeom>
          <a:solidFill>
            <a:srgbClr val="76C3C0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4838343" y="2034291"/>
            <a:ext cx="2424274" cy="2089892"/>
          </a:xfrm>
          <a:prstGeom prst="triangle">
            <a:avLst/>
          </a:prstGeom>
          <a:solidFill>
            <a:srgbClr val="E785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5578764" y="2800743"/>
            <a:ext cx="943429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dirty="0">
                <a:solidFill>
                  <a:srgbClr val="2F2F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9" name="等腰三角形 22"/>
          <p:cNvSpPr/>
          <p:nvPr/>
        </p:nvSpPr>
        <p:spPr>
          <a:xfrm>
            <a:off x="4773221" y="1497421"/>
            <a:ext cx="2612571" cy="2274872"/>
          </a:xfrm>
          <a:custGeom>
            <a:avLst/>
            <a:gdLst>
              <a:gd name="connsiteX0" fmla="*/ 0 w 3599544"/>
              <a:gd name="connsiteY0" fmla="*/ 3103056 h 3103056"/>
              <a:gd name="connsiteX1" fmla="*/ 1799772 w 3599544"/>
              <a:gd name="connsiteY1" fmla="*/ 0 h 3103056"/>
              <a:gd name="connsiteX2" fmla="*/ 3599544 w 3599544"/>
              <a:gd name="connsiteY2" fmla="*/ 3103056 h 3103056"/>
              <a:gd name="connsiteX3" fmla="*/ 0 w 3599544"/>
              <a:gd name="connsiteY3" fmla="*/ 3103056 h 3103056"/>
              <a:gd name="connsiteX0-1" fmla="*/ 0 w 3599544"/>
              <a:gd name="connsiteY0-2" fmla="*/ 3103056 h 3103056"/>
              <a:gd name="connsiteX1-3" fmla="*/ 1799772 w 3599544"/>
              <a:gd name="connsiteY1-4" fmla="*/ 0 h 3103056"/>
              <a:gd name="connsiteX2-5" fmla="*/ 3135087 w 3599544"/>
              <a:gd name="connsiteY2-6" fmla="*/ 2274872 h 3103056"/>
              <a:gd name="connsiteX3-7" fmla="*/ 3599544 w 3599544"/>
              <a:gd name="connsiteY3-8" fmla="*/ 3103056 h 3103056"/>
              <a:gd name="connsiteX4" fmla="*/ 0 w 3599544"/>
              <a:gd name="connsiteY4" fmla="*/ 3103056 h 3103056"/>
              <a:gd name="connsiteX0-9" fmla="*/ 0 w 3599544"/>
              <a:gd name="connsiteY0-10" fmla="*/ 3103056 h 3103056"/>
              <a:gd name="connsiteX1-11" fmla="*/ 522516 w 3599544"/>
              <a:gd name="connsiteY1-12" fmla="*/ 2216815 h 3103056"/>
              <a:gd name="connsiteX2-13" fmla="*/ 1799772 w 3599544"/>
              <a:gd name="connsiteY2-14" fmla="*/ 0 h 3103056"/>
              <a:gd name="connsiteX3-15" fmla="*/ 3135087 w 3599544"/>
              <a:gd name="connsiteY3-16" fmla="*/ 2274872 h 3103056"/>
              <a:gd name="connsiteX4-17" fmla="*/ 3599544 w 3599544"/>
              <a:gd name="connsiteY4-18" fmla="*/ 3103056 h 3103056"/>
              <a:gd name="connsiteX5" fmla="*/ 0 w 3599544"/>
              <a:gd name="connsiteY5" fmla="*/ 3103056 h 3103056"/>
              <a:gd name="connsiteX0-19" fmla="*/ 3599544 w 3690984"/>
              <a:gd name="connsiteY0-20" fmla="*/ 3103056 h 3194496"/>
              <a:gd name="connsiteX1-21" fmla="*/ 0 w 3690984"/>
              <a:gd name="connsiteY1-22" fmla="*/ 3103056 h 3194496"/>
              <a:gd name="connsiteX2-23" fmla="*/ 522516 w 3690984"/>
              <a:gd name="connsiteY2-24" fmla="*/ 2216815 h 3194496"/>
              <a:gd name="connsiteX3-25" fmla="*/ 1799772 w 3690984"/>
              <a:gd name="connsiteY3-26" fmla="*/ 0 h 3194496"/>
              <a:gd name="connsiteX4-27" fmla="*/ 3135087 w 3690984"/>
              <a:gd name="connsiteY4-28" fmla="*/ 2274872 h 3194496"/>
              <a:gd name="connsiteX5-29" fmla="*/ 3690984 w 3690984"/>
              <a:gd name="connsiteY5-30" fmla="*/ 3194496 h 3194496"/>
              <a:gd name="connsiteX0-31" fmla="*/ 0 w 3690984"/>
              <a:gd name="connsiteY0-32" fmla="*/ 3103056 h 3194496"/>
              <a:gd name="connsiteX1-33" fmla="*/ 522516 w 3690984"/>
              <a:gd name="connsiteY1-34" fmla="*/ 2216815 h 3194496"/>
              <a:gd name="connsiteX2-35" fmla="*/ 1799772 w 3690984"/>
              <a:gd name="connsiteY2-36" fmla="*/ 0 h 3194496"/>
              <a:gd name="connsiteX3-37" fmla="*/ 3135087 w 3690984"/>
              <a:gd name="connsiteY3-38" fmla="*/ 2274872 h 3194496"/>
              <a:gd name="connsiteX4-39" fmla="*/ 3690984 w 3690984"/>
              <a:gd name="connsiteY4-40" fmla="*/ 3194496 h 3194496"/>
              <a:gd name="connsiteX0-41" fmla="*/ 0 w 3135087"/>
              <a:gd name="connsiteY0-42" fmla="*/ 3103056 h 3103056"/>
              <a:gd name="connsiteX1-43" fmla="*/ 522516 w 3135087"/>
              <a:gd name="connsiteY1-44" fmla="*/ 2216815 h 3103056"/>
              <a:gd name="connsiteX2-45" fmla="*/ 1799772 w 3135087"/>
              <a:gd name="connsiteY2-46" fmla="*/ 0 h 3103056"/>
              <a:gd name="connsiteX3-47" fmla="*/ 3135087 w 3135087"/>
              <a:gd name="connsiteY3-48" fmla="*/ 2274872 h 3103056"/>
              <a:gd name="connsiteX0-49" fmla="*/ 0 w 2612571"/>
              <a:gd name="connsiteY0-50" fmla="*/ 2216815 h 2274872"/>
              <a:gd name="connsiteX1-51" fmla="*/ 1277256 w 2612571"/>
              <a:gd name="connsiteY1-52" fmla="*/ 0 h 2274872"/>
              <a:gd name="connsiteX2-53" fmla="*/ 2612571 w 2612571"/>
              <a:gd name="connsiteY2-54" fmla="*/ 2274872 h 22748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12571" h="2274872">
                <a:moveTo>
                  <a:pt x="0" y="2216815"/>
                </a:moveTo>
                <a:lnTo>
                  <a:pt x="1277256" y="0"/>
                </a:lnTo>
                <a:lnTo>
                  <a:pt x="2612571" y="2274872"/>
                </a:lnTo>
              </a:path>
            </a:pathLst>
          </a:custGeom>
          <a:noFill/>
          <a:ln>
            <a:solidFill>
              <a:srgbClr val="E78585">
                <a:alpha val="6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4305423" y="4523708"/>
            <a:ext cx="3489960" cy="4375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" panose="020B0604020202020204" pitchFamily="34" charset="0"/>
              </a:rPr>
              <a:t>订单促销活动的发布流程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 bldLvl="0" animBg="1"/>
      <p:bldP spid="28" grpId="0"/>
      <p:bldP spid="29" grpId="0" bldLvl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3110230" y="1801197"/>
            <a:ext cx="0" cy="349697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3201670" y="927100"/>
            <a:ext cx="8352790" cy="18459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2013年3月，A网站举办成立1周年优惠活动，打算给所有购买订单金额满39元的客户包邮。李经理在网站的管理后台设置设置这项包邮活动</a:t>
            </a:r>
          </a:p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李经理登陆网站管理后台页面，选择营销中的订单促销，进入到订单促销活动管理页面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25730" y="2290445"/>
            <a:ext cx="3327400" cy="2519045"/>
            <a:chOff x="-56361" y="2541871"/>
            <a:chExt cx="3778248" cy="2518832"/>
          </a:xfrm>
        </p:grpSpPr>
        <p:graphicFrame>
          <p:nvGraphicFramePr>
            <p:cNvPr id="5" name="图表 4"/>
            <p:cNvGraphicFramePr/>
            <p:nvPr/>
          </p:nvGraphicFramePr>
          <p:xfrm>
            <a:off x="-56361" y="2541871"/>
            <a:ext cx="3778248" cy="25188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0" name="文本框 69"/>
            <p:cNvSpPr txBox="1"/>
            <p:nvPr/>
          </p:nvSpPr>
          <p:spPr>
            <a:xfrm>
              <a:off x="1065577" y="3447939"/>
              <a:ext cx="1533651" cy="70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B15462"/>
                  </a:solidFill>
                  <a:latin typeface="Agency FB" panose="020B0503020202020204" pitchFamily="34" charset="0"/>
                </a:rPr>
                <a:t>案例</a:t>
              </a:r>
            </a:p>
          </p:txBody>
        </p:sp>
      </p:grp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订单促销活动的发布流程</a:t>
            </a:r>
          </a:p>
        </p:txBody>
      </p:sp>
      <p:pic>
        <p:nvPicPr>
          <p:cNvPr id="4" name="图片 3" descr="C:\Users\Jasmine\Desktop\项目三 图片\25.png2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81680" y="2825115"/>
            <a:ext cx="8399145" cy="2980690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6475730" y="580580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订单促销规则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5"/>
          <a:srcRect t="17889" b="17410"/>
          <a:stretch>
            <a:fillRect/>
          </a:stretch>
        </p:blipFill>
        <p:spPr>
          <a:xfrm>
            <a:off x="10892227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5854065" y="971550"/>
            <a:ext cx="23495" cy="514096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Placeholder 5"/>
          <p:cNvSpPr txBox="1"/>
          <p:nvPr/>
        </p:nvSpPr>
        <p:spPr>
          <a:xfrm>
            <a:off x="738505" y="785495"/>
            <a:ext cx="5115560" cy="55137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点击添加规则，进入到规则详情设置页面。李经理设置一个订单优惠活动需要完成以下三个步骤。</a:t>
            </a:r>
          </a:p>
          <a:p>
            <a:pPr algn="l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（1）设置订单促销规则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Step1: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首先填写订单促销规则，在“规则名称”栏里输入“满 39 元包邮”，在“规则描述”里输入“店庆一周年，所有订单满 39 元享受包邮优惠”，“启用状态”勾选“是”，“优先级”填写最高的优先指数“50”，设置“开始时间”为“2013-5-1  OO: OO”，“结束时间”为“2 013-6-1  OO: 00“，“会员级别”勾选所有的会员级别</a:t>
            </a:r>
          </a:p>
          <a:p>
            <a:pPr marL="285750" indent="-285750" algn="l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Step2:</a:t>
            </a: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点击“保存并关闭窗口”，这样订单促销规则就设置好了</a:t>
            </a:r>
          </a:p>
        </p:txBody>
      </p:sp>
      <p:sp>
        <p:nvSpPr>
          <p:cNvPr id="51" name="文本框 6"/>
          <p:cNvSpPr txBox="1">
            <a:spLocks noChangeArrowheads="1"/>
          </p:cNvSpPr>
          <p:nvPr/>
        </p:nvSpPr>
        <p:spPr bwMode="auto">
          <a:xfrm>
            <a:off x="4044315" y="185956"/>
            <a:ext cx="4094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914400"/>
            <a:r>
              <a:rPr lang="zh-CN" altLang="en-US" sz="2800" b="1" dirty="0">
                <a:solidFill>
                  <a:srgbClr val="949494"/>
                </a:solidFill>
                <a:latin typeface="Agency FB" panose="020B0503020202020204" pitchFamily="34" charset="0"/>
                <a:ea typeface="+mn-ea"/>
                <a:cs typeface="Arial" panose="020B0604020202020204" pitchFamily="34" charset="0"/>
                <a:sym typeface="+mn-ea"/>
              </a:rPr>
              <a:t>订单促销活动的发布流程</a:t>
            </a:r>
          </a:p>
        </p:txBody>
      </p:sp>
      <p:pic>
        <p:nvPicPr>
          <p:cNvPr id="4" name="图片 3" descr="C:\Users\Jasmine\Desktop\项目三 图片\26.png2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34405" y="1892300"/>
            <a:ext cx="6796405" cy="3073400"/>
          </a:xfrm>
          <a:prstGeom prst="rect">
            <a:avLst/>
          </a:prstGeom>
        </p:spPr>
      </p:pic>
      <p:sp>
        <p:nvSpPr>
          <p:cNvPr id="11" name="Text Placeholder 5"/>
          <p:cNvSpPr txBox="1"/>
          <p:nvPr/>
        </p:nvSpPr>
        <p:spPr>
          <a:xfrm>
            <a:off x="8427085" y="5137785"/>
            <a:ext cx="2011680" cy="49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86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50000"/>
              </a:lnSpc>
            </a:pPr>
            <a:r>
              <a:rPr sz="1800">
                <a:solidFill>
                  <a:srgbClr val="6E746F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订单促销规则设置</a:t>
            </a:r>
          </a:p>
        </p:txBody>
      </p:sp>
      <p:pic>
        <p:nvPicPr>
          <p:cNvPr id="12" name="图形 36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-1941830" y="-1564005"/>
            <a:ext cx="3349625" cy="842327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 rotWithShape="1">
          <a:blip r:embed="rId4"/>
          <a:srcRect t="17889" b="17410"/>
          <a:stretch>
            <a:fillRect/>
          </a:stretch>
        </p:blipFill>
        <p:spPr>
          <a:xfrm>
            <a:off x="10878892" y="-1563763"/>
            <a:ext cx="3362054" cy="84234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10000">
        <p15:prstTrans prst="drape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983</Words>
  <Application>Microsoft Macintosh PowerPoint</Application>
  <PresentationFormat>宽屏</PresentationFormat>
  <Paragraphs>145</Paragraphs>
  <Slides>27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Agency FB</vt:lpstr>
      <vt:lpstr>Arial</vt:lpstr>
      <vt:lpstr>Arial Unicode MS</vt:lpstr>
      <vt:lpstr>Wingdings</vt:lpstr>
      <vt:lpstr>等线</vt:lpstr>
      <vt:lpstr>等线 Light</vt:lpstr>
      <vt:lpstr>宋体</vt:lpstr>
      <vt:lpstr>微软雅黑</vt:lpstr>
      <vt:lpstr>幼圆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revision>31</cp:revision>
  <dcterms:created xsi:type="dcterms:W3CDTF">2017-10-01T02:46:00Z</dcterms:created>
  <dcterms:modified xsi:type="dcterms:W3CDTF">2018-03-09T05:14:33Z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2052-10.1.0.7022</vt:lpwstr>
  </property>
</Properties>
</file>