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08" r:id="rId2"/>
    <p:sldId id="309" r:id="rId3"/>
    <p:sldId id="310" r:id="rId4"/>
    <p:sldId id="311" r:id="rId5"/>
    <p:sldId id="312" r:id="rId6"/>
    <p:sldId id="313" r:id="rId7"/>
    <p:sldId id="314" r:id="rId8"/>
    <p:sldId id="315" r:id="rId9"/>
    <p:sldId id="316" r:id="rId10"/>
    <p:sldId id="317" r:id="rId11"/>
    <p:sldId id="318" r:id="rId12"/>
    <p:sldId id="319" r:id="rId13"/>
    <p:sldId id="320" r:id="rId14"/>
    <p:sldId id="322" r:id="rId15"/>
    <p:sldId id="321" r:id="rId16"/>
    <p:sldId id="323" r:id="rId17"/>
    <p:sldId id="324" r:id="rId18"/>
    <p:sldId id="325" r:id="rId19"/>
    <p:sldId id="326" r:id="rId20"/>
    <p:sldId id="327" r:id="rId21"/>
    <p:sldId id="328" r:id="rId22"/>
    <p:sldId id="329" r:id="rId23"/>
    <p:sldId id="331" r:id="rId24"/>
    <p:sldId id="332"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59170A0-D906-41DC-880D-5416D2C13BB2}">
          <p14:sldIdLst>
            <p14:sldId id="308"/>
            <p14:sldId id="309"/>
            <p14:sldId id="310"/>
            <p14:sldId id="311"/>
            <p14:sldId id="312"/>
            <p14:sldId id="313"/>
            <p14:sldId id="314"/>
            <p14:sldId id="315"/>
            <p14:sldId id="316"/>
            <p14:sldId id="317"/>
            <p14:sldId id="318"/>
            <p14:sldId id="319"/>
            <p14:sldId id="320"/>
            <p14:sldId id="322"/>
            <p14:sldId id="321"/>
            <p14:sldId id="323"/>
            <p14:sldId id="324"/>
            <p14:sldId id="325"/>
            <p14:sldId id="326"/>
            <p14:sldId id="327"/>
            <p14:sldId id="328"/>
            <p14:sldId id="329"/>
            <p14:sldId id="331"/>
            <p14:sldId id="33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746F"/>
    <a:srgbClr val="E78585"/>
    <a:srgbClr val="B15462"/>
    <a:srgbClr val="79C6C3"/>
    <a:srgbClr val="92D050"/>
    <a:srgbClr val="E68484"/>
    <a:srgbClr val="C5A2A3"/>
    <a:srgbClr val="91CF50"/>
    <a:srgbClr val="76B0AD"/>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272" autoAdjust="0"/>
    <p:restoredTop sz="94857"/>
  </p:normalViewPr>
  <p:slideViewPr>
    <p:cSldViewPr snapToGrid="0">
      <p:cViewPr varScale="1">
        <p:scale>
          <a:sx n="84" d="100"/>
          <a:sy n="84" d="100"/>
        </p:scale>
        <p:origin x="592" y="6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78585"/>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78585"/>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6AC60A-3FF3-4573-A809-E705DB2B6D78}" type="datetimeFigureOut">
              <a:rPr lang="zh-CN" altLang="en-US" smtClean="0"/>
              <a:t>18/3/9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3D8168-92DE-43CA-8652-530A5A003D32}" type="slidenum">
              <a:rPr lang="zh-CN" altLang="en-US" smtClean="0"/>
              <a:t>‹#›</a:t>
            </a:fld>
            <a:endParaRPr lang="zh-CN" altLang="en-US"/>
          </a:p>
        </p:txBody>
      </p:sp>
    </p:spTree>
    <p:extLst>
      <p:ext uri="{BB962C8B-B14F-4D97-AF65-F5344CB8AC3E}">
        <p14:creationId xmlns:p14="http://schemas.microsoft.com/office/powerpoint/2010/main" val="864101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4275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02539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58504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5745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22</a:t>
            </a:fld>
            <a:endParaRPr lang="zh-CN" altLang="en-US"/>
          </a:p>
        </p:txBody>
      </p:sp>
    </p:spTree>
    <p:extLst>
      <p:ext uri="{BB962C8B-B14F-4D97-AF65-F5344CB8AC3E}">
        <p14:creationId xmlns:p14="http://schemas.microsoft.com/office/powerpoint/2010/main" val="8022050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23</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7355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5</a:t>
            </a:fld>
            <a:endParaRPr lang="zh-CN" altLang="en-US"/>
          </a:p>
        </p:txBody>
      </p:sp>
    </p:spTree>
    <p:extLst>
      <p:ext uri="{BB962C8B-B14F-4D97-AF65-F5344CB8AC3E}">
        <p14:creationId xmlns:p14="http://schemas.microsoft.com/office/powerpoint/2010/main" val="1190668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6</a:t>
            </a:fld>
            <a:endParaRPr lang="zh-CN" altLang="en-US"/>
          </a:p>
        </p:txBody>
      </p:sp>
    </p:spTree>
    <p:extLst>
      <p:ext uri="{BB962C8B-B14F-4D97-AF65-F5344CB8AC3E}">
        <p14:creationId xmlns:p14="http://schemas.microsoft.com/office/powerpoint/2010/main" val="1336092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7</a:t>
            </a:fld>
            <a:endParaRPr lang="zh-CN" altLang="en-US"/>
          </a:p>
        </p:txBody>
      </p:sp>
    </p:spTree>
    <p:extLst>
      <p:ext uri="{BB962C8B-B14F-4D97-AF65-F5344CB8AC3E}">
        <p14:creationId xmlns:p14="http://schemas.microsoft.com/office/powerpoint/2010/main" val="410228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26413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73319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13</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041964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682174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52456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 name="矩形 2"/>
          <p:cNvSpPr/>
          <p:nvPr userDrawn="1"/>
        </p:nvSpPr>
        <p:spPr>
          <a:xfrm>
            <a:off x="508000" y="-863600"/>
            <a:ext cx="635000" cy="406400"/>
          </a:xfrm>
          <a:prstGeom prst="rect">
            <a:avLst/>
          </a:prstGeom>
          <a:solidFill>
            <a:srgbClr val="79C6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1352550" y="-863600"/>
            <a:ext cx="635000" cy="406400"/>
          </a:xfrm>
          <a:prstGeom prst="rect">
            <a:avLst/>
          </a:prstGeom>
          <a:solidFill>
            <a:srgbClr val="76B0A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197100" y="-863600"/>
            <a:ext cx="635000" cy="406400"/>
          </a:xfrm>
          <a:prstGeom prst="rect">
            <a:avLst/>
          </a:prstGeom>
          <a:solidFill>
            <a:srgbClr val="6E746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041650" y="-863600"/>
            <a:ext cx="635000" cy="406400"/>
          </a:xfrm>
          <a:prstGeom prst="rect">
            <a:avLst/>
          </a:prstGeom>
          <a:solidFill>
            <a:srgbClr val="E7858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917950" y="-863600"/>
            <a:ext cx="635000" cy="406400"/>
          </a:xfrm>
          <a:prstGeom prst="rect">
            <a:avLst/>
          </a:prstGeom>
          <a:solidFill>
            <a:srgbClr val="CBDB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794250" y="-863600"/>
            <a:ext cx="635000" cy="406400"/>
          </a:xfrm>
          <a:prstGeom prst="rect">
            <a:avLst/>
          </a:prstGeom>
          <a:solidFill>
            <a:srgbClr val="7C7B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670550" y="-838200"/>
            <a:ext cx="635000" cy="406400"/>
          </a:xfrm>
          <a:prstGeom prst="rect">
            <a:avLst/>
          </a:prstGeom>
          <a:solidFill>
            <a:srgbClr val="B154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chart" Target="../charts/chart4.xml"/><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3"/>
          <a:srcRect t="17889" b="17410"/>
          <a:stretch>
            <a:fillRect/>
          </a:stretch>
        </p:blipFill>
        <p:spPr>
          <a:xfrm>
            <a:off x="4963665" y="-1"/>
            <a:ext cx="8634860" cy="6858001"/>
          </a:xfrm>
          <a:prstGeom prst="rect">
            <a:avLst/>
          </a:prstGeom>
        </p:spPr>
      </p:pic>
      <p:sp>
        <p:nvSpPr>
          <p:cNvPr id="10" name="文本框 9"/>
          <p:cNvSpPr txBox="1"/>
          <p:nvPr/>
        </p:nvSpPr>
        <p:spPr>
          <a:xfrm>
            <a:off x="358140" y="3013710"/>
            <a:ext cx="6715760" cy="1568450"/>
          </a:xfrm>
          <a:prstGeom prst="rect">
            <a:avLst/>
          </a:prstGeom>
          <a:noFill/>
        </p:spPr>
        <p:txBody>
          <a:bodyPr wrap="square" rtlCol="0">
            <a:spAutoFit/>
          </a:bodyPr>
          <a:lstStyle/>
          <a:p>
            <a:pPr algn="ctr"/>
            <a:r>
              <a:rPr lang="zh-CN" altLang="en-US"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仓储物流的业务流程</a:t>
            </a:r>
          </a:p>
          <a:p>
            <a:pPr algn="ctr"/>
            <a:r>
              <a:rPr lang="en-US" altLang="zh-CN"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&amp;配送货的概述</a:t>
            </a:r>
          </a:p>
        </p:txBody>
      </p:sp>
      <p:sp>
        <p:nvSpPr>
          <p:cNvPr id="3" name="文本框 2"/>
          <p:cNvSpPr txBox="1"/>
          <p:nvPr/>
        </p:nvSpPr>
        <p:spPr>
          <a:xfrm>
            <a:off x="1839264" y="4582261"/>
            <a:ext cx="3754092" cy="1383665"/>
          </a:xfrm>
          <a:prstGeom prst="rect">
            <a:avLst/>
          </a:prstGeom>
          <a:noFill/>
        </p:spPr>
        <p:txBody>
          <a:bodyPr wrap="square" rtlCol="0">
            <a:spAutoFit/>
          </a:bodyPr>
          <a:lstStyle/>
          <a:p>
            <a:pPr algn="ctr" fontAlgn="auto">
              <a:lnSpc>
                <a:spcPct val="150000"/>
              </a:lnSpc>
            </a:pPr>
            <a:r>
              <a:rPr lang="zh-CN" altLang="en-US" sz="3200" b="1" dirty="0">
                <a:solidFill>
                  <a:schemeClr val="bg2">
                    <a:lumMod val="50000"/>
                  </a:schemeClr>
                </a:solidFill>
                <a:latin typeface="微软雅黑" panose="020B0503020204020204" pitchFamily="34" charset="-122"/>
                <a:ea typeface="微软雅黑" panose="020B0503020204020204" pitchFamily="34" charset="-122"/>
              </a:rPr>
              <a:t>项目四</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 </a:t>
            </a:r>
          </a:p>
          <a:p>
            <a:pPr algn="ctr" fontAlgn="auto">
              <a:lnSpc>
                <a:spcPct val="150000"/>
              </a:lnSpc>
            </a:pP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电子商务网店仓储与物流</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3</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944233" y="4523073"/>
            <a:ext cx="22707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货物的在库管理</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760595" y="18595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货物的在库管理</a:t>
            </a:r>
          </a:p>
        </p:txBody>
      </p:sp>
      <p:grpSp>
        <p:nvGrpSpPr>
          <p:cNvPr id="2" name="Group 18"/>
          <p:cNvGrpSpPr/>
          <p:nvPr/>
        </p:nvGrpSpPr>
        <p:grpSpPr>
          <a:xfrm>
            <a:off x="6097334" y="4160013"/>
            <a:ext cx="1964246" cy="1970912"/>
            <a:chOff x="6097334" y="4160013"/>
            <a:chExt cx="1964246" cy="1970912"/>
          </a:xfrm>
        </p:grpSpPr>
        <p:sp>
          <p:nvSpPr>
            <p:cNvPr id="5" name="Freeform 5"/>
            <p:cNvSpPr/>
            <p:nvPr/>
          </p:nvSpPr>
          <p:spPr bwMode="auto">
            <a:xfrm>
              <a:off x="6097334" y="4162680"/>
              <a:ext cx="1964246" cy="1968245"/>
            </a:xfrm>
            <a:custGeom>
              <a:avLst/>
              <a:gdLst>
                <a:gd name="T0" fmla="*/ 0 w 951"/>
                <a:gd name="T1" fmla="*/ 952 h 952"/>
                <a:gd name="T2" fmla="*/ 519 w 951"/>
                <a:gd name="T3" fmla="*/ 798 h 952"/>
                <a:gd name="T4" fmla="*/ 799 w 951"/>
                <a:gd name="T5" fmla="*/ 801 h 952"/>
                <a:gd name="T6" fmla="*/ 796 w 951"/>
                <a:gd name="T7" fmla="*/ 521 h 952"/>
                <a:gd name="T8" fmla="*/ 951 w 951"/>
                <a:gd name="T9" fmla="*/ 0 h 952"/>
                <a:gd name="T10" fmla="*/ 0 w 951"/>
                <a:gd name="T11" fmla="*/ 0 h 952"/>
                <a:gd name="T12" fmla="*/ 0 w 951"/>
                <a:gd name="T13" fmla="*/ 952 h 952"/>
              </a:gdLst>
              <a:ahLst/>
              <a:cxnLst>
                <a:cxn ang="0">
                  <a:pos x="T0" y="T1"/>
                </a:cxn>
                <a:cxn ang="0">
                  <a:pos x="T2" y="T3"/>
                </a:cxn>
                <a:cxn ang="0">
                  <a:pos x="T4" y="T5"/>
                </a:cxn>
                <a:cxn ang="0">
                  <a:pos x="T6" y="T7"/>
                </a:cxn>
                <a:cxn ang="0">
                  <a:pos x="T8" y="T9"/>
                </a:cxn>
                <a:cxn ang="0">
                  <a:pos x="T10" y="T11"/>
                </a:cxn>
                <a:cxn ang="0">
                  <a:pos x="T12" y="T13"/>
                </a:cxn>
              </a:cxnLst>
              <a:rect l="0" t="0" r="r" b="b"/>
              <a:pathLst>
                <a:path w="951" h="952">
                  <a:moveTo>
                    <a:pt x="0" y="952"/>
                  </a:moveTo>
                  <a:cubicBezTo>
                    <a:pt x="192" y="952"/>
                    <a:pt x="370" y="895"/>
                    <a:pt x="519" y="798"/>
                  </a:cubicBezTo>
                  <a:cubicBezTo>
                    <a:pt x="799" y="801"/>
                    <a:pt x="799" y="801"/>
                    <a:pt x="799" y="801"/>
                  </a:cubicBezTo>
                  <a:cubicBezTo>
                    <a:pt x="796" y="521"/>
                    <a:pt x="796" y="521"/>
                    <a:pt x="796" y="521"/>
                  </a:cubicBezTo>
                  <a:cubicBezTo>
                    <a:pt x="894" y="372"/>
                    <a:pt x="951" y="193"/>
                    <a:pt x="951" y="0"/>
                  </a:cubicBezTo>
                  <a:cubicBezTo>
                    <a:pt x="0" y="0"/>
                    <a:pt x="0" y="0"/>
                    <a:pt x="0" y="0"/>
                  </a:cubicBezTo>
                  <a:lnTo>
                    <a:pt x="0" y="952"/>
                  </a:lnTo>
                  <a:close/>
                </a:path>
              </a:pathLst>
            </a:custGeom>
            <a:solidFill>
              <a:schemeClr val="accent3">
                <a:alpha val="5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6" name="Freeform 6"/>
            <p:cNvSpPr/>
            <p:nvPr/>
          </p:nvSpPr>
          <p:spPr bwMode="auto">
            <a:xfrm>
              <a:off x="6097334" y="4160013"/>
              <a:ext cx="1781557" cy="1784223"/>
            </a:xfrm>
            <a:custGeom>
              <a:avLst/>
              <a:gdLst>
                <a:gd name="T0" fmla="*/ 0 w 862"/>
                <a:gd name="T1" fmla="*/ 863 h 863"/>
                <a:gd name="T2" fmla="*/ 471 w 862"/>
                <a:gd name="T3" fmla="*/ 723 h 863"/>
                <a:gd name="T4" fmla="*/ 724 w 862"/>
                <a:gd name="T5" fmla="*/ 726 h 863"/>
                <a:gd name="T6" fmla="*/ 722 w 862"/>
                <a:gd name="T7" fmla="*/ 473 h 863"/>
                <a:gd name="T8" fmla="*/ 862 w 862"/>
                <a:gd name="T9" fmla="*/ 0 h 863"/>
                <a:gd name="T10" fmla="*/ 0 w 862"/>
                <a:gd name="T11" fmla="*/ 0 h 863"/>
                <a:gd name="T12" fmla="*/ 0 w 862"/>
                <a:gd name="T13" fmla="*/ 863 h 863"/>
              </a:gdLst>
              <a:ahLst/>
              <a:cxnLst>
                <a:cxn ang="0">
                  <a:pos x="T0" y="T1"/>
                </a:cxn>
                <a:cxn ang="0">
                  <a:pos x="T2" y="T3"/>
                </a:cxn>
                <a:cxn ang="0">
                  <a:pos x="T4" y="T5"/>
                </a:cxn>
                <a:cxn ang="0">
                  <a:pos x="T6" y="T7"/>
                </a:cxn>
                <a:cxn ang="0">
                  <a:pos x="T8" y="T9"/>
                </a:cxn>
                <a:cxn ang="0">
                  <a:pos x="T10" y="T11"/>
                </a:cxn>
                <a:cxn ang="0">
                  <a:pos x="T12" y="T13"/>
                </a:cxn>
              </a:cxnLst>
              <a:rect l="0" t="0" r="r" b="b"/>
              <a:pathLst>
                <a:path w="862" h="863">
                  <a:moveTo>
                    <a:pt x="0" y="863"/>
                  </a:moveTo>
                  <a:cubicBezTo>
                    <a:pt x="174" y="863"/>
                    <a:pt x="336" y="812"/>
                    <a:pt x="471" y="723"/>
                  </a:cubicBezTo>
                  <a:cubicBezTo>
                    <a:pt x="724" y="726"/>
                    <a:pt x="724" y="726"/>
                    <a:pt x="724" y="726"/>
                  </a:cubicBezTo>
                  <a:cubicBezTo>
                    <a:pt x="722" y="473"/>
                    <a:pt x="722" y="473"/>
                    <a:pt x="722" y="473"/>
                  </a:cubicBezTo>
                  <a:cubicBezTo>
                    <a:pt x="811" y="337"/>
                    <a:pt x="862" y="175"/>
                    <a:pt x="862" y="0"/>
                  </a:cubicBezTo>
                  <a:cubicBezTo>
                    <a:pt x="0" y="0"/>
                    <a:pt x="0" y="0"/>
                    <a:pt x="0" y="0"/>
                  </a:cubicBezTo>
                  <a:lnTo>
                    <a:pt x="0" y="863"/>
                  </a:lnTo>
                  <a:close/>
                </a:path>
              </a:pathLst>
            </a:custGeom>
            <a:solidFill>
              <a:schemeClr val="accent3"/>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3" name="Group 2"/>
          <p:cNvGrpSpPr/>
          <p:nvPr/>
        </p:nvGrpSpPr>
        <p:grpSpPr>
          <a:xfrm>
            <a:off x="4130420" y="2197101"/>
            <a:ext cx="1966914" cy="1965579"/>
            <a:chOff x="4130420" y="2197101"/>
            <a:chExt cx="1966914" cy="1965579"/>
          </a:xfrm>
        </p:grpSpPr>
        <p:sp>
          <p:nvSpPr>
            <p:cNvPr id="7" name="Freeform 7"/>
            <p:cNvSpPr/>
            <p:nvPr/>
          </p:nvSpPr>
          <p:spPr bwMode="auto">
            <a:xfrm>
              <a:off x="4130420" y="2197101"/>
              <a:ext cx="1966914" cy="1965579"/>
            </a:xfrm>
            <a:custGeom>
              <a:avLst/>
              <a:gdLst>
                <a:gd name="T0" fmla="*/ 952 w 952"/>
                <a:gd name="T1" fmla="*/ 0 h 951"/>
                <a:gd name="T2" fmla="*/ 432 w 952"/>
                <a:gd name="T3" fmla="*/ 154 h 951"/>
                <a:gd name="T4" fmla="*/ 153 w 952"/>
                <a:gd name="T5" fmla="*/ 151 h 951"/>
                <a:gd name="T6" fmla="*/ 156 w 952"/>
                <a:gd name="T7" fmla="*/ 430 h 951"/>
                <a:gd name="T8" fmla="*/ 0 w 952"/>
                <a:gd name="T9" fmla="*/ 951 h 951"/>
                <a:gd name="T10" fmla="*/ 952 w 952"/>
                <a:gd name="T11" fmla="*/ 951 h 951"/>
                <a:gd name="T12" fmla="*/ 952 w 952"/>
                <a:gd name="T13" fmla="*/ 0 h 951"/>
              </a:gdLst>
              <a:ahLst/>
              <a:cxnLst>
                <a:cxn ang="0">
                  <a:pos x="T0" y="T1"/>
                </a:cxn>
                <a:cxn ang="0">
                  <a:pos x="T2" y="T3"/>
                </a:cxn>
                <a:cxn ang="0">
                  <a:pos x="T4" y="T5"/>
                </a:cxn>
                <a:cxn ang="0">
                  <a:pos x="T6" y="T7"/>
                </a:cxn>
                <a:cxn ang="0">
                  <a:pos x="T8" y="T9"/>
                </a:cxn>
                <a:cxn ang="0">
                  <a:pos x="T10" y="T11"/>
                </a:cxn>
                <a:cxn ang="0">
                  <a:pos x="T12" y="T13"/>
                </a:cxn>
              </a:cxnLst>
              <a:rect l="0" t="0" r="r" b="b"/>
              <a:pathLst>
                <a:path w="952" h="951">
                  <a:moveTo>
                    <a:pt x="952" y="0"/>
                  </a:moveTo>
                  <a:cubicBezTo>
                    <a:pt x="760" y="0"/>
                    <a:pt x="582" y="57"/>
                    <a:pt x="432" y="154"/>
                  </a:cubicBezTo>
                  <a:cubicBezTo>
                    <a:pt x="153" y="151"/>
                    <a:pt x="153" y="151"/>
                    <a:pt x="153" y="151"/>
                  </a:cubicBezTo>
                  <a:cubicBezTo>
                    <a:pt x="156" y="430"/>
                    <a:pt x="156" y="430"/>
                    <a:pt x="156" y="430"/>
                  </a:cubicBezTo>
                  <a:cubicBezTo>
                    <a:pt x="58" y="580"/>
                    <a:pt x="0" y="759"/>
                    <a:pt x="0" y="951"/>
                  </a:cubicBezTo>
                  <a:cubicBezTo>
                    <a:pt x="952" y="951"/>
                    <a:pt x="952" y="951"/>
                    <a:pt x="952" y="951"/>
                  </a:cubicBezTo>
                  <a:lnTo>
                    <a:pt x="952" y="0"/>
                  </a:lnTo>
                  <a:close/>
                </a:path>
              </a:pathLst>
            </a:custGeom>
            <a:solidFill>
              <a:srgbClr val="76B0AD">
                <a:alpha val="50000"/>
              </a:srgb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 name="Freeform 8"/>
            <p:cNvSpPr/>
            <p:nvPr/>
          </p:nvSpPr>
          <p:spPr bwMode="auto">
            <a:xfrm>
              <a:off x="4314443" y="2378457"/>
              <a:ext cx="1782890" cy="1781556"/>
            </a:xfrm>
            <a:custGeom>
              <a:avLst/>
              <a:gdLst>
                <a:gd name="T0" fmla="*/ 863 w 863"/>
                <a:gd name="T1" fmla="*/ 0 h 862"/>
                <a:gd name="T2" fmla="*/ 392 w 863"/>
                <a:gd name="T3" fmla="*/ 140 h 862"/>
                <a:gd name="T4" fmla="*/ 138 w 863"/>
                <a:gd name="T5" fmla="*/ 137 h 862"/>
                <a:gd name="T6" fmla="*/ 141 w 863"/>
                <a:gd name="T7" fmla="*/ 390 h 862"/>
                <a:gd name="T8" fmla="*/ 0 w 863"/>
                <a:gd name="T9" fmla="*/ 862 h 862"/>
                <a:gd name="T10" fmla="*/ 863 w 863"/>
                <a:gd name="T11" fmla="*/ 862 h 862"/>
                <a:gd name="T12" fmla="*/ 863 w 863"/>
                <a:gd name="T13" fmla="*/ 0 h 862"/>
              </a:gdLst>
              <a:ahLst/>
              <a:cxnLst>
                <a:cxn ang="0">
                  <a:pos x="T0" y="T1"/>
                </a:cxn>
                <a:cxn ang="0">
                  <a:pos x="T2" y="T3"/>
                </a:cxn>
                <a:cxn ang="0">
                  <a:pos x="T4" y="T5"/>
                </a:cxn>
                <a:cxn ang="0">
                  <a:pos x="T6" y="T7"/>
                </a:cxn>
                <a:cxn ang="0">
                  <a:pos x="T8" y="T9"/>
                </a:cxn>
                <a:cxn ang="0">
                  <a:pos x="T10" y="T11"/>
                </a:cxn>
                <a:cxn ang="0">
                  <a:pos x="T12" y="T13"/>
                </a:cxn>
              </a:cxnLst>
              <a:rect l="0" t="0" r="r" b="b"/>
              <a:pathLst>
                <a:path w="863" h="862">
                  <a:moveTo>
                    <a:pt x="863" y="0"/>
                  </a:moveTo>
                  <a:cubicBezTo>
                    <a:pt x="689" y="0"/>
                    <a:pt x="527" y="51"/>
                    <a:pt x="392" y="140"/>
                  </a:cubicBezTo>
                  <a:cubicBezTo>
                    <a:pt x="138" y="137"/>
                    <a:pt x="138" y="137"/>
                    <a:pt x="138" y="137"/>
                  </a:cubicBezTo>
                  <a:cubicBezTo>
                    <a:pt x="141" y="390"/>
                    <a:pt x="141" y="390"/>
                    <a:pt x="141" y="390"/>
                  </a:cubicBezTo>
                  <a:cubicBezTo>
                    <a:pt x="52" y="526"/>
                    <a:pt x="0" y="688"/>
                    <a:pt x="0" y="862"/>
                  </a:cubicBezTo>
                  <a:cubicBezTo>
                    <a:pt x="863" y="862"/>
                    <a:pt x="863" y="862"/>
                    <a:pt x="863" y="862"/>
                  </a:cubicBezTo>
                  <a:lnTo>
                    <a:pt x="863" y="0"/>
                  </a:lnTo>
                  <a:close/>
                </a:path>
              </a:pathLst>
            </a:custGeom>
            <a:solidFill>
              <a:srgbClr val="76B0AD"/>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9" name="Group 3"/>
          <p:cNvGrpSpPr/>
          <p:nvPr/>
        </p:nvGrpSpPr>
        <p:grpSpPr>
          <a:xfrm>
            <a:off x="6097334" y="2197101"/>
            <a:ext cx="1964246" cy="1965579"/>
            <a:chOff x="6097334" y="2197101"/>
            <a:chExt cx="1964246" cy="1965579"/>
          </a:xfrm>
        </p:grpSpPr>
        <p:sp>
          <p:nvSpPr>
            <p:cNvPr id="10" name="Freeform 9"/>
            <p:cNvSpPr/>
            <p:nvPr/>
          </p:nvSpPr>
          <p:spPr bwMode="auto">
            <a:xfrm>
              <a:off x="6097334" y="2197101"/>
              <a:ext cx="1964246" cy="1965579"/>
            </a:xfrm>
            <a:custGeom>
              <a:avLst/>
              <a:gdLst>
                <a:gd name="T0" fmla="*/ 0 w 951"/>
                <a:gd name="T1" fmla="*/ 0 h 951"/>
                <a:gd name="T2" fmla="*/ 519 w 951"/>
                <a:gd name="T3" fmla="*/ 154 h 951"/>
                <a:gd name="T4" fmla="*/ 799 w 951"/>
                <a:gd name="T5" fmla="*/ 151 h 951"/>
                <a:gd name="T6" fmla="*/ 796 w 951"/>
                <a:gd name="T7" fmla="*/ 430 h 951"/>
                <a:gd name="T8" fmla="*/ 951 w 951"/>
                <a:gd name="T9" fmla="*/ 951 h 951"/>
                <a:gd name="T10" fmla="*/ 0 w 951"/>
                <a:gd name="T11" fmla="*/ 951 h 951"/>
                <a:gd name="T12" fmla="*/ 0 w 951"/>
                <a:gd name="T13" fmla="*/ 0 h 951"/>
              </a:gdLst>
              <a:ahLst/>
              <a:cxnLst>
                <a:cxn ang="0">
                  <a:pos x="T0" y="T1"/>
                </a:cxn>
                <a:cxn ang="0">
                  <a:pos x="T2" y="T3"/>
                </a:cxn>
                <a:cxn ang="0">
                  <a:pos x="T4" y="T5"/>
                </a:cxn>
                <a:cxn ang="0">
                  <a:pos x="T6" y="T7"/>
                </a:cxn>
                <a:cxn ang="0">
                  <a:pos x="T8" y="T9"/>
                </a:cxn>
                <a:cxn ang="0">
                  <a:pos x="T10" y="T11"/>
                </a:cxn>
                <a:cxn ang="0">
                  <a:pos x="T12" y="T13"/>
                </a:cxn>
              </a:cxnLst>
              <a:rect l="0" t="0" r="r" b="b"/>
              <a:pathLst>
                <a:path w="951" h="951">
                  <a:moveTo>
                    <a:pt x="0" y="0"/>
                  </a:moveTo>
                  <a:cubicBezTo>
                    <a:pt x="192" y="0"/>
                    <a:pt x="370" y="57"/>
                    <a:pt x="519" y="154"/>
                  </a:cubicBezTo>
                  <a:cubicBezTo>
                    <a:pt x="799" y="151"/>
                    <a:pt x="799" y="151"/>
                    <a:pt x="799" y="151"/>
                  </a:cubicBezTo>
                  <a:cubicBezTo>
                    <a:pt x="796" y="430"/>
                    <a:pt x="796" y="430"/>
                    <a:pt x="796" y="430"/>
                  </a:cubicBezTo>
                  <a:cubicBezTo>
                    <a:pt x="894" y="580"/>
                    <a:pt x="951" y="759"/>
                    <a:pt x="951" y="951"/>
                  </a:cubicBezTo>
                  <a:cubicBezTo>
                    <a:pt x="0" y="951"/>
                    <a:pt x="0" y="951"/>
                    <a:pt x="0" y="951"/>
                  </a:cubicBezTo>
                  <a:lnTo>
                    <a:pt x="0" y="0"/>
                  </a:lnTo>
                  <a:close/>
                </a:path>
              </a:pathLst>
            </a:custGeom>
            <a:solidFill>
              <a:srgbClr val="B15462">
                <a:alpha val="50000"/>
              </a:srgb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6" name="Freeform 10"/>
            <p:cNvSpPr/>
            <p:nvPr/>
          </p:nvSpPr>
          <p:spPr bwMode="auto">
            <a:xfrm>
              <a:off x="6097334" y="2381124"/>
              <a:ext cx="1781557" cy="1781556"/>
            </a:xfrm>
            <a:custGeom>
              <a:avLst/>
              <a:gdLst>
                <a:gd name="T0" fmla="*/ 0 w 862"/>
                <a:gd name="T1" fmla="*/ 0 h 862"/>
                <a:gd name="T2" fmla="*/ 471 w 862"/>
                <a:gd name="T3" fmla="*/ 140 h 862"/>
                <a:gd name="T4" fmla="*/ 724 w 862"/>
                <a:gd name="T5" fmla="*/ 137 h 862"/>
                <a:gd name="T6" fmla="*/ 722 w 862"/>
                <a:gd name="T7" fmla="*/ 390 h 862"/>
                <a:gd name="T8" fmla="*/ 862 w 862"/>
                <a:gd name="T9" fmla="*/ 862 h 862"/>
                <a:gd name="T10" fmla="*/ 0 w 862"/>
                <a:gd name="T11" fmla="*/ 862 h 862"/>
                <a:gd name="T12" fmla="*/ 0 w 862"/>
                <a:gd name="T13" fmla="*/ 0 h 862"/>
              </a:gdLst>
              <a:ahLst/>
              <a:cxnLst>
                <a:cxn ang="0">
                  <a:pos x="T0" y="T1"/>
                </a:cxn>
                <a:cxn ang="0">
                  <a:pos x="T2" y="T3"/>
                </a:cxn>
                <a:cxn ang="0">
                  <a:pos x="T4" y="T5"/>
                </a:cxn>
                <a:cxn ang="0">
                  <a:pos x="T6" y="T7"/>
                </a:cxn>
                <a:cxn ang="0">
                  <a:pos x="T8" y="T9"/>
                </a:cxn>
                <a:cxn ang="0">
                  <a:pos x="T10" y="T11"/>
                </a:cxn>
                <a:cxn ang="0">
                  <a:pos x="T12" y="T13"/>
                </a:cxn>
              </a:cxnLst>
              <a:rect l="0" t="0" r="r" b="b"/>
              <a:pathLst>
                <a:path w="862" h="862">
                  <a:moveTo>
                    <a:pt x="0" y="0"/>
                  </a:moveTo>
                  <a:cubicBezTo>
                    <a:pt x="174" y="0"/>
                    <a:pt x="336" y="51"/>
                    <a:pt x="471" y="140"/>
                  </a:cubicBezTo>
                  <a:cubicBezTo>
                    <a:pt x="724" y="137"/>
                    <a:pt x="724" y="137"/>
                    <a:pt x="724" y="137"/>
                  </a:cubicBezTo>
                  <a:cubicBezTo>
                    <a:pt x="722" y="390"/>
                    <a:pt x="722" y="390"/>
                    <a:pt x="722" y="390"/>
                  </a:cubicBezTo>
                  <a:cubicBezTo>
                    <a:pt x="811" y="526"/>
                    <a:pt x="862" y="688"/>
                    <a:pt x="862" y="862"/>
                  </a:cubicBezTo>
                  <a:cubicBezTo>
                    <a:pt x="0" y="862"/>
                    <a:pt x="0" y="862"/>
                    <a:pt x="0" y="862"/>
                  </a:cubicBezTo>
                  <a:lnTo>
                    <a:pt x="0" y="0"/>
                  </a:lnTo>
                  <a:close/>
                </a:path>
              </a:pathLst>
            </a:custGeom>
            <a:solidFill>
              <a:srgbClr val="B1546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grpSp>
        <p:nvGrpSpPr>
          <p:cNvPr id="17" name="Group 19"/>
          <p:cNvGrpSpPr/>
          <p:nvPr/>
        </p:nvGrpSpPr>
        <p:grpSpPr>
          <a:xfrm>
            <a:off x="4130420" y="4160013"/>
            <a:ext cx="1966914" cy="1970912"/>
            <a:chOff x="4130420" y="4160013"/>
            <a:chExt cx="1966914" cy="1970912"/>
          </a:xfrm>
        </p:grpSpPr>
        <p:sp>
          <p:nvSpPr>
            <p:cNvPr id="27" name="Freeform 11"/>
            <p:cNvSpPr/>
            <p:nvPr/>
          </p:nvSpPr>
          <p:spPr bwMode="auto">
            <a:xfrm>
              <a:off x="4130420" y="4162680"/>
              <a:ext cx="1966914" cy="1968245"/>
            </a:xfrm>
            <a:custGeom>
              <a:avLst/>
              <a:gdLst>
                <a:gd name="T0" fmla="*/ 952 w 952"/>
                <a:gd name="T1" fmla="*/ 952 h 952"/>
                <a:gd name="T2" fmla="*/ 432 w 952"/>
                <a:gd name="T3" fmla="*/ 798 h 952"/>
                <a:gd name="T4" fmla="*/ 153 w 952"/>
                <a:gd name="T5" fmla="*/ 801 h 952"/>
                <a:gd name="T6" fmla="*/ 156 w 952"/>
                <a:gd name="T7" fmla="*/ 521 h 952"/>
                <a:gd name="T8" fmla="*/ 0 w 952"/>
                <a:gd name="T9" fmla="*/ 0 h 952"/>
                <a:gd name="T10" fmla="*/ 952 w 952"/>
                <a:gd name="T11" fmla="*/ 0 h 952"/>
                <a:gd name="T12" fmla="*/ 952 w 952"/>
                <a:gd name="T13" fmla="*/ 952 h 952"/>
              </a:gdLst>
              <a:ahLst/>
              <a:cxnLst>
                <a:cxn ang="0">
                  <a:pos x="T0" y="T1"/>
                </a:cxn>
                <a:cxn ang="0">
                  <a:pos x="T2" y="T3"/>
                </a:cxn>
                <a:cxn ang="0">
                  <a:pos x="T4" y="T5"/>
                </a:cxn>
                <a:cxn ang="0">
                  <a:pos x="T6" y="T7"/>
                </a:cxn>
                <a:cxn ang="0">
                  <a:pos x="T8" y="T9"/>
                </a:cxn>
                <a:cxn ang="0">
                  <a:pos x="T10" y="T11"/>
                </a:cxn>
                <a:cxn ang="0">
                  <a:pos x="T12" y="T13"/>
                </a:cxn>
              </a:cxnLst>
              <a:rect l="0" t="0" r="r" b="b"/>
              <a:pathLst>
                <a:path w="952" h="952">
                  <a:moveTo>
                    <a:pt x="952" y="952"/>
                  </a:moveTo>
                  <a:cubicBezTo>
                    <a:pt x="760" y="952"/>
                    <a:pt x="582" y="895"/>
                    <a:pt x="432" y="798"/>
                  </a:cubicBezTo>
                  <a:cubicBezTo>
                    <a:pt x="153" y="801"/>
                    <a:pt x="153" y="801"/>
                    <a:pt x="153" y="801"/>
                  </a:cubicBezTo>
                  <a:cubicBezTo>
                    <a:pt x="156" y="521"/>
                    <a:pt x="156" y="521"/>
                    <a:pt x="156" y="521"/>
                  </a:cubicBezTo>
                  <a:cubicBezTo>
                    <a:pt x="58" y="372"/>
                    <a:pt x="0" y="193"/>
                    <a:pt x="0" y="0"/>
                  </a:cubicBezTo>
                  <a:cubicBezTo>
                    <a:pt x="952" y="0"/>
                    <a:pt x="952" y="0"/>
                    <a:pt x="952" y="0"/>
                  </a:cubicBezTo>
                  <a:lnTo>
                    <a:pt x="952" y="952"/>
                  </a:lnTo>
                  <a:close/>
                </a:path>
              </a:pathLst>
            </a:custGeom>
            <a:solidFill>
              <a:srgbClr val="C5A2A3">
                <a:alpha val="50000"/>
              </a:srgb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 name="Freeform 12"/>
            <p:cNvSpPr/>
            <p:nvPr/>
          </p:nvSpPr>
          <p:spPr bwMode="auto">
            <a:xfrm>
              <a:off x="4314443" y="4160013"/>
              <a:ext cx="1782890" cy="1784223"/>
            </a:xfrm>
            <a:custGeom>
              <a:avLst/>
              <a:gdLst>
                <a:gd name="T0" fmla="*/ 863 w 863"/>
                <a:gd name="T1" fmla="*/ 863 h 863"/>
                <a:gd name="T2" fmla="*/ 392 w 863"/>
                <a:gd name="T3" fmla="*/ 723 h 863"/>
                <a:gd name="T4" fmla="*/ 138 w 863"/>
                <a:gd name="T5" fmla="*/ 726 h 863"/>
                <a:gd name="T6" fmla="*/ 141 w 863"/>
                <a:gd name="T7" fmla="*/ 473 h 863"/>
                <a:gd name="T8" fmla="*/ 0 w 863"/>
                <a:gd name="T9" fmla="*/ 0 h 863"/>
                <a:gd name="T10" fmla="*/ 863 w 863"/>
                <a:gd name="T11" fmla="*/ 0 h 863"/>
                <a:gd name="T12" fmla="*/ 863 w 863"/>
                <a:gd name="T13" fmla="*/ 863 h 863"/>
              </a:gdLst>
              <a:ahLst/>
              <a:cxnLst>
                <a:cxn ang="0">
                  <a:pos x="T0" y="T1"/>
                </a:cxn>
                <a:cxn ang="0">
                  <a:pos x="T2" y="T3"/>
                </a:cxn>
                <a:cxn ang="0">
                  <a:pos x="T4" y="T5"/>
                </a:cxn>
                <a:cxn ang="0">
                  <a:pos x="T6" y="T7"/>
                </a:cxn>
                <a:cxn ang="0">
                  <a:pos x="T8" y="T9"/>
                </a:cxn>
                <a:cxn ang="0">
                  <a:pos x="T10" y="T11"/>
                </a:cxn>
                <a:cxn ang="0">
                  <a:pos x="T12" y="T13"/>
                </a:cxn>
              </a:cxnLst>
              <a:rect l="0" t="0" r="r" b="b"/>
              <a:pathLst>
                <a:path w="863" h="863">
                  <a:moveTo>
                    <a:pt x="863" y="863"/>
                  </a:moveTo>
                  <a:cubicBezTo>
                    <a:pt x="689" y="863"/>
                    <a:pt x="527" y="812"/>
                    <a:pt x="392" y="723"/>
                  </a:cubicBezTo>
                  <a:cubicBezTo>
                    <a:pt x="138" y="726"/>
                    <a:pt x="138" y="726"/>
                    <a:pt x="138" y="726"/>
                  </a:cubicBezTo>
                  <a:cubicBezTo>
                    <a:pt x="141" y="473"/>
                    <a:pt x="141" y="473"/>
                    <a:pt x="141" y="473"/>
                  </a:cubicBezTo>
                  <a:cubicBezTo>
                    <a:pt x="52" y="337"/>
                    <a:pt x="0" y="175"/>
                    <a:pt x="0" y="0"/>
                  </a:cubicBezTo>
                  <a:cubicBezTo>
                    <a:pt x="863" y="0"/>
                    <a:pt x="863" y="0"/>
                    <a:pt x="863" y="0"/>
                  </a:cubicBezTo>
                  <a:lnTo>
                    <a:pt x="863" y="863"/>
                  </a:lnTo>
                  <a:close/>
                </a:path>
              </a:pathLst>
            </a:custGeom>
            <a:solidFill>
              <a:srgbClr val="C5A2A3"/>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grpSp>
      <p:sp>
        <p:nvSpPr>
          <p:cNvPr id="29" name="Inhaltsplatzhalter 4"/>
          <p:cNvSpPr txBox="1"/>
          <p:nvPr/>
        </p:nvSpPr>
        <p:spPr>
          <a:xfrm>
            <a:off x="1270000" y="1612900"/>
            <a:ext cx="2578735" cy="236982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dirty="0" smtClean="0">
                <a:solidFill>
                  <a:srgbClr val="79C6C3"/>
                </a:solidFill>
                <a:latin typeface="Arial Unicode MS" panose="020B0604020202020204" charset="-122"/>
                <a:ea typeface="Arial Unicode MS" panose="020B0604020202020204" charset="-122"/>
              </a:rPr>
              <a:t>定期盘点、检查</a:t>
            </a:r>
          </a:p>
          <a:p>
            <a:pPr marL="0" algn="ctr">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rPr>
              <a:t> 货物入库后的在库管理，需要仓库管理人员定期对仓库货物进行盘点和检查</a:t>
            </a:r>
          </a:p>
        </p:txBody>
      </p:sp>
      <p:sp>
        <p:nvSpPr>
          <p:cNvPr id="30" name="Inhaltsplatzhalter 4"/>
          <p:cNvSpPr txBox="1"/>
          <p:nvPr/>
        </p:nvSpPr>
        <p:spPr>
          <a:xfrm>
            <a:off x="8141335" y="1612900"/>
            <a:ext cx="2366645" cy="189230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dirty="0" smtClean="0">
                <a:solidFill>
                  <a:srgbClr val="B15462"/>
                </a:solidFill>
                <a:latin typeface="Arial Unicode MS" panose="020B0604020202020204" charset="-122"/>
                <a:ea typeface="Arial Unicode MS" panose="020B0604020202020204" charset="-122"/>
              </a:rPr>
              <a:t>维护安全、卫生</a:t>
            </a:r>
          </a:p>
          <a:p>
            <a:pPr marL="0" algn="ctr">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rPr>
              <a:t>仓库管理人员还需要保证仓库货物的安全和卫生</a:t>
            </a:r>
          </a:p>
        </p:txBody>
      </p:sp>
      <p:sp>
        <p:nvSpPr>
          <p:cNvPr id="31" name="Inhaltsplatzhalter 4"/>
          <p:cNvSpPr txBox="1"/>
          <p:nvPr/>
        </p:nvSpPr>
        <p:spPr>
          <a:xfrm>
            <a:off x="8141335" y="4309110"/>
            <a:ext cx="2907030" cy="235394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dirty="0" smtClean="0">
                <a:solidFill>
                  <a:schemeClr val="bg1">
                    <a:lumMod val="50000"/>
                  </a:schemeClr>
                </a:solidFill>
                <a:latin typeface="Arial Unicode MS" panose="020B0604020202020204" charset="-122"/>
                <a:ea typeface="Arial Unicode MS" panose="020B0604020202020204" charset="-122"/>
              </a:rPr>
              <a:t>及时统计、汇总</a:t>
            </a:r>
          </a:p>
          <a:p>
            <a:pPr marL="0" algn="ctr">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sym typeface="+mn-ea"/>
              </a:rPr>
              <a:t>登记汇总</a:t>
            </a:r>
            <a:r>
              <a:rPr lang="en-US" sz="2000" dirty="0" smtClean="0">
                <a:solidFill>
                  <a:srgbClr val="6E746F"/>
                </a:solidFill>
                <a:latin typeface="Arial Unicode MS" panose="020B0604020202020204" charset="-122"/>
                <a:ea typeface="Arial Unicode MS" panose="020B0604020202020204" charset="-122"/>
              </a:rPr>
              <a:t>所有货物的信息和数量变化以便管理人员了解在库商品信息及仓库容量变化</a:t>
            </a:r>
          </a:p>
        </p:txBody>
      </p:sp>
      <p:sp>
        <p:nvSpPr>
          <p:cNvPr id="39" name="Inhaltsplatzhalter 4"/>
          <p:cNvSpPr txBox="1"/>
          <p:nvPr/>
        </p:nvSpPr>
        <p:spPr>
          <a:xfrm>
            <a:off x="1155065" y="4309110"/>
            <a:ext cx="2693670" cy="189230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dirty="0" smtClean="0">
                <a:solidFill>
                  <a:srgbClr val="E78585"/>
                </a:solidFill>
                <a:latin typeface="Arial Unicode MS" panose="020B0604020202020204" charset="-122"/>
                <a:ea typeface="Arial Unicode MS" panose="020B0604020202020204" charset="-122"/>
              </a:rPr>
              <a:t>运作规范、标准</a:t>
            </a:r>
          </a:p>
          <a:p>
            <a:pPr marL="0" algn="ctr">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rPr>
              <a:t>库管理人员必须依照仓库和物流行业的规范及标准运作</a:t>
            </a:r>
          </a:p>
        </p:txBody>
      </p:sp>
      <p:sp>
        <p:nvSpPr>
          <p:cNvPr id="48" name="Inhaltsplatzhalter 4"/>
          <p:cNvSpPr txBox="1"/>
          <p:nvPr/>
        </p:nvSpPr>
        <p:spPr>
          <a:xfrm>
            <a:off x="4639945" y="2875280"/>
            <a:ext cx="1577975" cy="11074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2400" dirty="0" smtClean="0">
                <a:solidFill>
                  <a:schemeClr val="bg1"/>
                </a:solidFill>
                <a:latin typeface="微软雅黑" panose="020B0503020204020204" pitchFamily="34" charset="-122"/>
                <a:ea typeface="微软雅黑" panose="020B0503020204020204" pitchFamily="34" charset="-122"/>
                <a:sym typeface="+mn-ea"/>
              </a:rPr>
              <a:t>定期盘点、检查</a:t>
            </a:r>
            <a:endParaRPr lang="en-US" sz="2400" b="1"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49" name="Inhaltsplatzhalter 4"/>
          <p:cNvSpPr txBox="1"/>
          <p:nvPr/>
        </p:nvSpPr>
        <p:spPr>
          <a:xfrm>
            <a:off x="6150610" y="2875280"/>
            <a:ext cx="1530985" cy="11074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2400" dirty="0" smtClean="0">
                <a:latin typeface="微软雅黑" panose="020B0503020204020204" pitchFamily="34" charset="-122"/>
                <a:ea typeface="微软雅黑" panose="020B0503020204020204" pitchFamily="34" charset="-122"/>
              </a:rPr>
              <a:t>维护安全、卫生</a:t>
            </a:r>
          </a:p>
        </p:txBody>
      </p:sp>
      <p:sp>
        <p:nvSpPr>
          <p:cNvPr id="50" name="Inhaltsplatzhalter 4"/>
          <p:cNvSpPr txBox="1"/>
          <p:nvPr/>
        </p:nvSpPr>
        <p:spPr>
          <a:xfrm>
            <a:off x="4639945" y="4309110"/>
            <a:ext cx="1358900" cy="11074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2400" dirty="0" smtClean="0">
                <a:latin typeface="微软雅黑" panose="020B0503020204020204" pitchFamily="34" charset="-122"/>
                <a:ea typeface="微软雅黑" panose="020B0503020204020204" pitchFamily="34" charset="-122"/>
              </a:rPr>
              <a:t>运作规范、标准</a:t>
            </a:r>
          </a:p>
        </p:txBody>
      </p:sp>
      <p:sp>
        <p:nvSpPr>
          <p:cNvPr id="52" name="Inhaltsplatzhalter 4"/>
          <p:cNvSpPr txBox="1"/>
          <p:nvPr/>
        </p:nvSpPr>
        <p:spPr>
          <a:xfrm>
            <a:off x="6217920" y="4309110"/>
            <a:ext cx="1406525" cy="11074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2400" dirty="0" smtClean="0">
                <a:latin typeface="微软雅黑" panose="020B0503020204020204" pitchFamily="34" charset="-122"/>
                <a:ea typeface="微软雅黑" panose="020B0503020204020204" pitchFamily="34" charset="-122"/>
              </a:rPr>
              <a:t>及时统计、汇总</a:t>
            </a:r>
          </a:p>
        </p:txBody>
      </p:sp>
      <p:pic>
        <p:nvPicPr>
          <p:cNvPr id="53" name="图形 36"/>
          <p:cNvPicPr>
            <a:picLocks noChangeAspect="1"/>
          </p:cNvPicPr>
          <p:nvPr/>
        </p:nvPicPr>
        <p:blipFill rotWithShape="1">
          <a:blip r:embed="rId3"/>
          <a:srcRect t="17889" b="17410"/>
          <a:stretch>
            <a:fillRect/>
          </a:stretch>
        </p:blipFill>
        <p:spPr>
          <a:xfrm>
            <a:off x="-1515609" y="-1563763"/>
            <a:ext cx="3362054" cy="8423426"/>
          </a:xfrm>
          <a:prstGeom prst="rect">
            <a:avLst/>
          </a:prstGeom>
        </p:spPr>
      </p:pic>
      <p:pic>
        <p:nvPicPr>
          <p:cNvPr id="54" name="图形 37"/>
          <p:cNvPicPr>
            <a:picLocks noChangeAspect="1"/>
          </p:cNvPicPr>
          <p:nvPr/>
        </p:nvPicPr>
        <p:blipFill rotWithShape="1">
          <a:blip r:embed="rId3"/>
          <a:srcRect t="17889" b="17410"/>
          <a:stretch>
            <a:fillRect/>
          </a:stretch>
        </p:blipFill>
        <p:spPr>
          <a:xfrm>
            <a:off x="1025849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6" presetClass="entr" presetSubtype="37"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barn(outVertical)">
                                      <p:cBhvr>
                                        <p:cTn id="12" dur="500"/>
                                        <p:tgtEl>
                                          <p:spTgt spid="4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right)">
                                      <p:cBhvr>
                                        <p:cTn id="15" dur="500"/>
                                        <p:tgtEl>
                                          <p:spTgt spid="29"/>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16" presetClass="entr" presetSubtype="37"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barn(outVertical)">
                                      <p:cBhvr>
                                        <p:cTn id="24" dur="500"/>
                                        <p:tgtEl>
                                          <p:spTgt spid="4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barn(outVertical)">
                                      <p:cBhvr>
                                        <p:cTn id="36" dur="500"/>
                                        <p:tgtEl>
                                          <p:spTgt spid="5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15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barn(outVertical)">
                                      <p:cBhvr>
                                        <p:cTn id="48" dur="500"/>
                                        <p:tgtEl>
                                          <p:spTgt spid="50"/>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right)">
                                      <p:cBhvr>
                                        <p:cTn id="5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9" grpId="0"/>
      <p:bldP spid="48" grpId="0"/>
      <p:bldP spid="49" grpId="0"/>
      <p:bldP spid="50"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4</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944233" y="4523073"/>
            <a:ext cx="22707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货物的出库管理</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文本框 210"/>
          <p:cNvSpPr txBox="1"/>
          <p:nvPr/>
        </p:nvSpPr>
        <p:spPr>
          <a:xfrm>
            <a:off x="5136830" y="708168"/>
            <a:ext cx="2015490" cy="460375"/>
          </a:xfrm>
          <a:prstGeom prst="rect">
            <a:avLst/>
          </a:prstGeom>
          <a:noFill/>
        </p:spPr>
        <p:txBody>
          <a:bodyPr wrap="none" rtlCol="0">
            <a:spAutoFit/>
          </a:bodyPr>
          <a:lstStyle/>
          <a:p>
            <a:pPr algn="ctr"/>
            <a:r>
              <a:rPr sz="2400" b="1" dirty="0">
                <a:solidFill>
                  <a:srgbClr val="C00000"/>
                </a:solidFill>
                <a:latin typeface="Arial Unicode MS" panose="020B0604020202020204" charset="-122"/>
                <a:ea typeface="Arial Unicode MS" panose="020B0604020202020204" charset="-122"/>
              </a:rPr>
              <a:t>办理出库手续</a:t>
            </a:r>
          </a:p>
        </p:txBody>
      </p:sp>
      <p:sp>
        <p:nvSpPr>
          <p:cNvPr id="214" name="文本框 213"/>
          <p:cNvSpPr txBox="1"/>
          <p:nvPr/>
        </p:nvSpPr>
        <p:spPr>
          <a:xfrm>
            <a:off x="9018887" y="2480609"/>
            <a:ext cx="2015490" cy="460375"/>
          </a:xfrm>
          <a:prstGeom prst="rect">
            <a:avLst/>
          </a:prstGeom>
          <a:noFill/>
        </p:spPr>
        <p:txBody>
          <a:bodyPr wrap="none" rtlCol="0">
            <a:spAutoFit/>
          </a:bodyPr>
          <a:lstStyle/>
          <a:p>
            <a:pPr algn="l"/>
            <a:r>
              <a:rPr sz="2400" b="1" dirty="0">
                <a:solidFill>
                  <a:srgbClr val="E78585"/>
                </a:solidFill>
                <a:latin typeface="Arial Unicode MS" panose="020B0604020202020204" charset="-122"/>
                <a:ea typeface="Arial Unicode MS" panose="020B0604020202020204" charset="-122"/>
              </a:rPr>
              <a:t>核对出库信息</a:t>
            </a:r>
          </a:p>
        </p:txBody>
      </p:sp>
      <p:sp>
        <p:nvSpPr>
          <p:cNvPr id="215" name="文本框 214"/>
          <p:cNvSpPr txBox="1"/>
          <p:nvPr/>
        </p:nvSpPr>
        <p:spPr>
          <a:xfrm>
            <a:off x="8602980" y="2952115"/>
            <a:ext cx="2847340" cy="2168525"/>
          </a:xfrm>
          <a:prstGeom prst="rect">
            <a:avLst/>
          </a:prstGeom>
          <a:noFill/>
        </p:spPr>
        <p:txBody>
          <a:bodyPr wrap="square" rtlCol="0">
            <a:spAutoFit/>
          </a:bodyPr>
          <a:lstStyle/>
          <a:p>
            <a:pPr algn="ctr" fontAlgn="auto">
              <a:lnSpc>
                <a:spcPct val="150000"/>
              </a:lnSpc>
            </a:pPr>
            <a:r>
              <a:rPr lang="en-US" altLang="zh-CN" sz="1800">
                <a:solidFill>
                  <a:schemeClr val="bg1">
                    <a:lumMod val="65000"/>
                  </a:schemeClr>
                </a:solidFill>
                <a:latin typeface="Arial Unicode MS" panose="020B0604020202020204" charset="-122"/>
                <a:ea typeface="Arial Unicode MS" panose="020B0604020202020204" charset="-122"/>
              </a:rPr>
              <a:t>仔细核对提货人的身份信息和相应证件、单据和出库商品信息，检在出库货物是否有异常情况，拒绝不良货物异常流出</a:t>
            </a:r>
          </a:p>
        </p:txBody>
      </p:sp>
      <p:sp>
        <p:nvSpPr>
          <p:cNvPr id="217" name="文本框 216"/>
          <p:cNvSpPr txBox="1"/>
          <p:nvPr/>
        </p:nvSpPr>
        <p:spPr>
          <a:xfrm>
            <a:off x="912090" y="2480609"/>
            <a:ext cx="2626360" cy="460375"/>
          </a:xfrm>
          <a:prstGeom prst="rect">
            <a:avLst/>
          </a:prstGeom>
          <a:noFill/>
        </p:spPr>
        <p:txBody>
          <a:bodyPr wrap="none" rtlCol="0">
            <a:spAutoFit/>
          </a:bodyPr>
          <a:lstStyle/>
          <a:p>
            <a:pPr algn="r"/>
            <a:r>
              <a:rPr sz="2400" b="1" dirty="0">
                <a:solidFill>
                  <a:srgbClr val="76B0AD"/>
                </a:solidFill>
                <a:latin typeface="Arial Unicode MS" panose="020B0604020202020204" charset="-122"/>
                <a:ea typeface="Arial Unicode MS" panose="020B0604020202020204" charset="-122"/>
              </a:rPr>
              <a:t>出库单据保存归档</a:t>
            </a:r>
          </a:p>
        </p:txBody>
      </p:sp>
      <p:sp>
        <p:nvSpPr>
          <p:cNvPr id="218" name="文本框 217"/>
          <p:cNvSpPr txBox="1"/>
          <p:nvPr/>
        </p:nvSpPr>
        <p:spPr>
          <a:xfrm>
            <a:off x="1024890" y="3013710"/>
            <a:ext cx="2371725" cy="1337945"/>
          </a:xfrm>
          <a:prstGeom prst="rect">
            <a:avLst/>
          </a:prstGeom>
          <a:noFill/>
        </p:spPr>
        <p:txBody>
          <a:bodyPr wrap="square" rtlCol="0">
            <a:spAutoFit/>
          </a:bodyPr>
          <a:lstStyle/>
          <a:p>
            <a:pPr algn="ctr">
              <a:lnSpc>
                <a:spcPct val="150000"/>
              </a:lnSpc>
            </a:pPr>
            <a:r>
              <a:rPr lang="en-US" altLang="zh-CN" sz="1800">
                <a:solidFill>
                  <a:schemeClr val="bg1">
                    <a:lumMod val="65000"/>
                  </a:schemeClr>
                </a:solidFill>
                <a:latin typeface="Arial Unicode MS" panose="020B0604020202020204" charset="-122"/>
                <a:ea typeface="Arial Unicode MS" panose="020B0604020202020204" charset="-122"/>
              </a:rPr>
              <a:t>货物发出后仓库管理人员对出库单据保存归档</a:t>
            </a:r>
          </a:p>
        </p:txBody>
      </p:sp>
      <p:sp>
        <p:nvSpPr>
          <p:cNvPr id="220" name="文本框 219"/>
          <p:cNvSpPr txBox="1"/>
          <p:nvPr/>
        </p:nvSpPr>
        <p:spPr>
          <a:xfrm>
            <a:off x="8013700" y="5095240"/>
            <a:ext cx="2804795" cy="1198880"/>
          </a:xfrm>
          <a:prstGeom prst="rect">
            <a:avLst/>
          </a:prstGeom>
          <a:noFill/>
        </p:spPr>
        <p:txBody>
          <a:bodyPr wrap="square" rtlCol="0">
            <a:spAutoFit/>
          </a:bodyPr>
          <a:lstStyle/>
          <a:p>
            <a:pPr algn="ctr" fontAlgn="auto">
              <a:lnSpc>
                <a:spcPct val="150000"/>
              </a:lnSpc>
            </a:pPr>
            <a:r>
              <a:rPr sz="2400" b="1" dirty="0">
                <a:solidFill>
                  <a:srgbClr val="91CF50"/>
                </a:solidFill>
                <a:latin typeface="Arial Unicode MS" panose="020B0604020202020204" charset="-122"/>
                <a:ea typeface="Arial Unicode MS" panose="020B0604020202020204" charset="-122"/>
              </a:rPr>
              <a:t>按出库单顺序发放货物</a:t>
            </a:r>
          </a:p>
        </p:txBody>
      </p:sp>
      <p:sp>
        <p:nvSpPr>
          <p:cNvPr id="223" name="文本框 222"/>
          <p:cNvSpPr txBox="1"/>
          <p:nvPr/>
        </p:nvSpPr>
        <p:spPr>
          <a:xfrm>
            <a:off x="1024718" y="5120340"/>
            <a:ext cx="2931795" cy="460375"/>
          </a:xfrm>
          <a:prstGeom prst="rect">
            <a:avLst/>
          </a:prstGeom>
          <a:noFill/>
        </p:spPr>
        <p:txBody>
          <a:bodyPr wrap="none" rtlCol="0">
            <a:spAutoFit/>
          </a:bodyPr>
          <a:lstStyle/>
          <a:p>
            <a:pPr algn="r"/>
            <a:r>
              <a:rPr sz="2400" b="1" dirty="0">
                <a:solidFill>
                  <a:srgbClr val="79C6C3"/>
                </a:solidFill>
                <a:latin typeface="Arial Unicode MS" panose="020B0604020202020204" charset="-122"/>
                <a:ea typeface="Arial Unicode MS" panose="020B0604020202020204" charset="-122"/>
              </a:rPr>
              <a:t>规范装卸</a:t>
            </a:r>
            <a:r>
              <a:rPr lang="zh-CN" sz="2400" b="1" dirty="0">
                <a:solidFill>
                  <a:srgbClr val="79C6C3"/>
                </a:solidFill>
                <a:latin typeface="Arial Unicode MS" panose="020B0604020202020204" charset="-122"/>
                <a:ea typeface="Arial Unicode MS" panose="020B0604020202020204" charset="-122"/>
              </a:rPr>
              <a:t>、</a:t>
            </a:r>
            <a:r>
              <a:rPr sz="2400" b="1" dirty="0">
                <a:solidFill>
                  <a:srgbClr val="79C6C3"/>
                </a:solidFill>
                <a:latin typeface="Arial Unicode MS" panose="020B0604020202020204" charset="-122"/>
                <a:ea typeface="Arial Unicode MS" panose="020B0604020202020204" charset="-122"/>
              </a:rPr>
              <a:t>标准堆放</a:t>
            </a:r>
          </a:p>
        </p:txBody>
      </p:sp>
      <p:sp>
        <p:nvSpPr>
          <p:cNvPr id="224" name="文本框 223"/>
          <p:cNvSpPr txBox="1"/>
          <p:nvPr/>
        </p:nvSpPr>
        <p:spPr>
          <a:xfrm>
            <a:off x="1340485" y="5521325"/>
            <a:ext cx="2299970" cy="1337945"/>
          </a:xfrm>
          <a:prstGeom prst="rect">
            <a:avLst/>
          </a:prstGeom>
          <a:noFill/>
        </p:spPr>
        <p:txBody>
          <a:bodyPr wrap="square" rtlCol="0">
            <a:spAutoFit/>
          </a:bodyPr>
          <a:lstStyle/>
          <a:p>
            <a:pPr algn="ctr">
              <a:lnSpc>
                <a:spcPct val="150000"/>
              </a:lnSpc>
            </a:pPr>
            <a:r>
              <a:rPr lang="en-US" altLang="zh-CN" sz="1800">
                <a:solidFill>
                  <a:schemeClr val="bg1">
                    <a:lumMod val="65000"/>
                  </a:schemeClr>
                </a:solidFill>
                <a:latin typeface="Arial Unicode MS" panose="020B0604020202020204" charset="-122"/>
                <a:ea typeface="Arial Unicode MS" panose="020B0604020202020204" charset="-122"/>
              </a:rPr>
              <a:t>核对信息后，按照相关规定和标准装卸、堆放货物</a:t>
            </a:r>
          </a:p>
        </p:txBody>
      </p:sp>
      <p:grpSp>
        <p:nvGrpSpPr>
          <p:cNvPr id="2" name="组合 1"/>
          <p:cNvGrpSpPr/>
          <p:nvPr/>
        </p:nvGrpSpPr>
        <p:grpSpPr>
          <a:xfrm>
            <a:off x="3588925" y="1659485"/>
            <a:ext cx="5014148" cy="4805857"/>
            <a:chOff x="3588925" y="1659485"/>
            <a:chExt cx="5014148" cy="4805857"/>
          </a:xfrm>
        </p:grpSpPr>
        <p:sp>
          <p:nvSpPr>
            <p:cNvPr id="5" name="Freeform 5"/>
            <p:cNvSpPr>
              <a:spLocks noEditPoints="1"/>
            </p:cNvSpPr>
            <p:nvPr/>
          </p:nvSpPr>
          <p:spPr bwMode="auto">
            <a:xfrm>
              <a:off x="4529681" y="2666453"/>
              <a:ext cx="3135394" cy="3127118"/>
            </a:xfrm>
            <a:custGeom>
              <a:avLst/>
              <a:gdLst>
                <a:gd name="T0" fmla="*/ 1033 w 2066"/>
                <a:gd name="T1" fmla="*/ 1902 h 2065"/>
                <a:gd name="T2" fmla="*/ 418 w 2066"/>
                <a:gd name="T3" fmla="*/ 1648 h 2065"/>
                <a:gd name="T4" fmla="*/ 163 w 2066"/>
                <a:gd name="T5" fmla="*/ 1033 h 2065"/>
                <a:gd name="T6" fmla="*/ 418 w 2066"/>
                <a:gd name="T7" fmla="*/ 418 h 2065"/>
                <a:gd name="T8" fmla="*/ 1033 w 2066"/>
                <a:gd name="T9" fmla="*/ 163 h 2065"/>
                <a:gd name="T10" fmla="*/ 1648 w 2066"/>
                <a:gd name="T11" fmla="*/ 418 h 2065"/>
                <a:gd name="T12" fmla="*/ 1902 w 2066"/>
                <a:gd name="T13" fmla="*/ 1033 h 2065"/>
                <a:gd name="T14" fmla="*/ 1648 w 2066"/>
                <a:gd name="T15" fmla="*/ 1648 h 2065"/>
                <a:gd name="T16" fmla="*/ 1033 w 2066"/>
                <a:gd name="T17" fmla="*/ 1902 h 2065"/>
                <a:gd name="T18" fmla="*/ 1033 w 2066"/>
                <a:gd name="T19" fmla="*/ 0 h 2065"/>
                <a:gd name="T20" fmla="*/ 631 w 2066"/>
                <a:gd name="T21" fmla="*/ 81 h 2065"/>
                <a:gd name="T22" fmla="*/ 302 w 2066"/>
                <a:gd name="T23" fmla="*/ 302 h 2065"/>
                <a:gd name="T24" fmla="*/ 81 w 2066"/>
                <a:gd name="T25" fmla="*/ 631 h 2065"/>
                <a:gd name="T26" fmla="*/ 0 w 2066"/>
                <a:gd name="T27" fmla="*/ 1033 h 2065"/>
                <a:gd name="T28" fmla="*/ 81 w 2066"/>
                <a:gd name="T29" fmla="*/ 1435 h 2065"/>
                <a:gd name="T30" fmla="*/ 302 w 2066"/>
                <a:gd name="T31" fmla="*/ 1763 h 2065"/>
                <a:gd name="T32" fmla="*/ 631 w 2066"/>
                <a:gd name="T33" fmla="*/ 1984 h 2065"/>
                <a:gd name="T34" fmla="*/ 1033 w 2066"/>
                <a:gd name="T35" fmla="*/ 2065 h 2065"/>
                <a:gd name="T36" fmla="*/ 1435 w 2066"/>
                <a:gd name="T37" fmla="*/ 1984 h 2065"/>
                <a:gd name="T38" fmla="*/ 1763 w 2066"/>
                <a:gd name="T39" fmla="*/ 1763 h 2065"/>
                <a:gd name="T40" fmla="*/ 1984 w 2066"/>
                <a:gd name="T41" fmla="*/ 1435 h 2065"/>
                <a:gd name="T42" fmla="*/ 2066 w 2066"/>
                <a:gd name="T43" fmla="*/ 1033 h 2065"/>
                <a:gd name="T44" fmla="*/ 1984 w 2066"/>
                <a:gd name="T45" fmla="*/ 631 h 2065"/>
                <a:gd name="T46" fmla="*/ 1763 w 2066"/>
                <a:gd name="T47" fmla="*/ 302 h 2065"/>
                <a:gd name="T48" fmla="*/ 1435 w 2066"/>
                <a:gd name="T49" fmla="*/ 81 h 2065"/>
                <a:gd name="T50" fmla="*/ 1033 w 2066"/>
                <a:gd name="T51" fmla="*/ 0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66" h="2065">
                  <a:moveTo>
                    <a:pt x="1033" y="1902"/>
                  </a:moveTo>
                  <a:cubicBezTo>
                    <a:pt x="801" y="1902"/>
                    <a:pt x="582" y="1812"/>
                    <a:pt x="418" y="1648"/>
                  </a:cubicBezTo>
                  <a:cubicBezTo>
                    <a:pt x="254" y="1483"/>
                    <a:pt x="163" y="1265"/>
                    <a:pt x="163" y="1033"/>
                  </a:cubicBezTo>
                  <a:cubicBezTo>
                    <a:pt x="163" y="800"/>
                    <a:pt x="254" y="582"/>
                    <a:pt x="418" y="418"/>
                  </a:cubicBezTo>
                  <a:cubicBezTo>
                    <a:pt x="582" y="253"/>
                    <a:pt x="801" y="163"/>
                    <a:pt x="1033" y="163"/>
                  </a:cubicBezTo>
                  <a:cubicBezTo>
                    <a:pt x="1265" y="163"/>
                    <a:pt x="1483" y="253"/>
                    <a:pt x="1648" y="418"/>
                  </a:cubicBezTo>
                  <a:cubicBezTo>
                    <a:pt x="1812" y="582"/>
                    <a:pt x="1902" y="800"/>
                    <a:pt x="1902" y="1033"/>
                  </a:cubicBezTo>
                  <a:cubicBezTo>
                    <a:pt x="1902" y="1265"/>
                    <a:pt x="1812" y="1483"/>
                    <a:pt x="1648" y="1648"/>
                  </a:cubicBezTo>
                  <a:cubicBezTo>
                    <a:pt x="1483" y="1812"/>
                    <a:pt x="1265" y="1902"/>
                    <a:pt x="1033" y="1902"/>
                  </a:cubicBezTo>
                  <a:moveTo>
                    <a:pt x="1033" y="0"/>
                  </a:moveTo>
                  <a:cubicBezTo>
                    <a:pt x="893" y="0"/>
                    <a:pt x="758" y="27"/>
                    <a:pt x="631" y="81"/>
                  </a:cubicBezTo>
                  <a:cubicBezTo>
                    <a:pt x="508" y="133"/>
                    <a:pt x="397" y="207"/>
                    <a:pt x="302" y="302"/>
                  </a:cubicBezTo>
                  <a:cubicBezTo>
                    <a:pt x="208" y="397"/>
                    <a:pt x="133" y="508"/>
                    <a:pt x="81" y="631"/>
                  </a:cubicBezTo>
                  <a:cubicBezTo>
                    <a:pt x="27" y="758"/>
                    <a:pt x="0" y="893"/>
                    <a:pt x="0" y="1033"/>
                  </a:cubicBezTo>
                  <a:cubicBezTo>
                    <a:pt x="0" y="1172"/>
                    <a:pt x="27" y="1307"/>
                    <a:pt x="81" y="1435"/>
                  </a:cubicBezTo>
                  <a:cubicBezTo>
                    <a:pt x="133" y="1558"/>
                    <a:pt x="208" y="1668"/>
                    <a:pt x="302" y="1763"/>
                  </a:cubicBezTo>
                  <a:cubicBezTo>
                    <a:pt x="397" y="1858"/>
                    <a:pt x="508" y="1932"/>
                    <a:pt x="631" y="1984"/>
                  </a:cubicBezTo>
                  <a:cubicBezTo>
                    <a:pt x="758" y="2038"/>
                    <a:pt x="893" y="2065"/>
                    <a:pt x="1033" y="2065"/>
                  </a:cubicBezTo>
                  <a:cubicBezTo>
                    <a:pt x="1172" y="2065"/>
                    <a:pt x="1307" y="2038"/>
                    <a:pt x="1435" y="1984"/>
                  </a:cubicBezTo>
                  <a:cubicBezTo>
                    <a:pt x="1558" y="1932"/>
                    <a:pt x="1668" y="1858"/>
                    <a:pt x="1763" y="1763"/>
                  </a:cubicBezTo>
                  <a:cubicBezTo>
                    <a:pt x="1858" y="1668"/>
                    <a:pt x="1932" y="1558"/>
                    <a:pt x="1984" y="1435"/>
                  </a:cubicBezTo>
                  <a:cubicBezTo>
                    <a:pt x="2038" y="1307"/>
                    <a:pt x="2066" y="1172"/>
                    <a:pt x="2066" y="1033"/>
                  </a:cubicBezTo>
                  <a:cubicBezTo>
                    <a:pt x="2066" y="893"/>
                    <a:pt x="2038" y="758"/>
                    <a:pt x="1984" y="631"/>
                  </a:cubicBezTo>
                  <a:cubicBezTo>
                    <a:pt x="1932" y="508"/>
                    <a:pt x="1858" y="397"/>
                    <a:pt x="1763" y="302"/>
                  </a:cubicBezTo>
                  <a:cubicBezTo>
                    <a:pt x="1668" y="207"/>
                    <a:pt x="1558" y="133"/>
                    <a:pt x="1435" y="81"/>
                  </a:cubicBezTo>
                  <a:cubicBezTo>
                    <a:pt x="1307" y="27"/>
                    <a:pt x="1172" y="0"/>
                    <a:pt x="1033" y="0"/>
                  </a:cubicBezTo>
                </a:path>
              </a:pathLst>
            </a:custGeom>
            <a:solidFill>
              <a:srgbClr val="7C7B8B"/>
            </a:solidFill>
            <a:ln>
              <a:noFill/>
            </a:ln>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8" name="Freeform 6"/>
            <p:cNvSpPr/>
            <p:nvPr/>
          </p:nvSpPr>
          <p:spPr bwMode="auto">
            <a:xfrm>
              <a:off x="5390432" y="1659485"/>
              <a:ext cx="1413893" cy="2571216"/>
            </a:xfrm>
            <a:custGeom>
              <a:avLst/>
              <a:gdLst>
                <a:gd name="T0" fmla="*/ 932 w 932"/>
                <a:gd name="T1" fmla="*/ 466 h 1698"/>
                <a:gd name="T2" fmla="*/ 466 w 932"/>
                <a:gd name="T3" fmla="*/ 0 h 1698"/>
                <a:gd name="T4" fmla="*/ 0 w 932"/>
                <a:gd name="T5" fmla="*/ 466 h 1698"/>
                <a:gd name="T6" fmla="*/ 427 w 932"/>
                <a:gd name="T7" fmla="*/ 930 h 1698"/>
                <a:gd name="T8" fmla="*/ 427 w 932"/>
                <a:gd name="T9" fmla="*/ 1698 h 1698"/>
                <a:gd name="T10" fmla="*/ 505 w 932"/>
                <a:gd name="T11" fmla="*/ 1698 h 1698"/>
                <a:gd name="T12" fmla="*/ 505 w 932"/>
                <a:gd name="T13" fmla="*/ 930 h 1698"/>
                <a:gd name="T14" fmla="*/ 932 w 932"/>
                <a:gd name="T15" fmla="*/ 466 h 16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2" h="1698">
                  <a:moveTo>
                    <a:pt x="932" y="466"/>
                  </a:moveTo>
                  <a:cubicBezTo>
                    <a:pt x="932" y="209"/>
                    <a:pt x="723" y="0"/>
                    <a:pt x="466" y="0"/>
                  </a:cubicBezTo>
                  <a:cubicBezTo>
                    <a:pt x="208" y="0"/>
                    <a:pt x="0" y="209"/>
                    <a:pt x="0" y="466"/>
                  </a:cubicBezTo>
                  <a:cubicBezTo>
                    <a:pt x="0" y="710"/>
                    <a:pt x="188" y="910"/>
                    <a:pt x="427" y="930"/>
                  </a:cubicBezTo>
                  <a:cubicBezTo>
                    <a:pt x="427" y="1698"/>
                    <a:pt x="427" y="1698"/>
                    <a:pt x="427" y="1698"/>
                  </a:cubicBezTo>
                  <a:cubicBezTo>
                    <a:pt x="505" y="1698"/>
                    <a:pt x="505" y="1698"/>
                    <a:pt x="505" y="1698"/>
                  </a:cubicBezTo>
                  <a:cubicBezTo>
                    <a:pt x="505" y="930"/>
                    <a:pt x="505" y="930"/>
                    <a:pt x="505" y="930"/>
                  </a:cubicBezTo>
                  <a:cubicBezTo>
                    <a:pt x="744" y="910"/>
                    <a:pt x="932" y="710"/>
                    <a:pt x="932" y="466"/>
                  </a:cubicBezTo>
                  <a:close/>
                </a:path>
              </a:pathLst>
            </a:custGeom>
            <a:solidFill>
              <a:srgbClr val="C0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9" name="Freeform 7"/>
            <p:cNvSpPr/>
            <p:nvPr/>
          </p:nvSpPr>
          <p:spPr bwMode="auto">
            <a:xfrm>
              <a:off x="6078756" y="2940954"/>
              <a:ext cx="2524316" cy="1411135"/>
            </a:xfrm>
            <a:custGeom>
              <a:avLst/>
              <a:gdLst>
                <a:gd name="T0" fmla="*/ 1198 w 1664"/>
                <a:gd name="T1" fmla="*/ 0 h 932"/>
                <a:gd name="T2" fmla="*/ 732 w 1664"/>
                <a:gd name="T3" fmla="*/ 466 h 932"/>
                <a:gd name="T4" fmla="*/ 744 w 1664"/>
                <a:gd name="T5" fmla="*/ 572 h 932"/>
                <a:gd name="T6" fmla="*/ 0 w 1664"/>
                <a:gd name="T7" fmla="*/ 814 h 932"/>
                <a:gd name="T8" fmla="*/ 24 w 1664"/>
                <a:gd name="T9" fmla="*/ 889 h 932"/>
                <a:gd name="T10" fmla="*/ 769 w 1664"/>
                <a:gd name="T11" fmla="*/ 647 h 932"/>
                <a:gd name="T12" fmla="*/ 1198 w 1664"/>
                <a:gd name="T13" fmla="*/ 932 h 932"/>
                <a:gd name="T14" fmla="*/ 1664 w 1664"/>
                <a:gd name="T15" fmla="*/ 466 h 932"/>
                <a:gd name="T16" fmla="*/ 1198 w 1664"/>
                <a:gd name="T17" fmla="*/ 0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4" h="932">
                  <a:moveTo>
                    <a:pt x="1198" y="0"/>
                  </a:moveTo>
                  <a:cubicBezTo>
                    <a:pt x="941" y="0"/>
                    <a:pt x="732" y="209"/>
                    <a:pt x="732" y="466"/>
                  </a:cubicBezTo>
                  <a:cubicBezTo>
                    <a:pt x="732" y="503"/>
                    <a:pt x="736" y="538"/>
                    <a:pt x="744" y="572"/>
                  </a:cubicBezTo>
                  <a:cubicBezTo>
                    <a:pt x="0" y="814"/>
                    <a:pt x="0" y="814"/>
                    <a:pt x="0" y="814"/>
                  </a:cubicBezTo>
                  <a:cubicBezTo>
                    <a:pt x="24" y="889"/>
                    <a:pt x="24" y="889"/>
                    <a:pt x="24" y="889"/>
                  </a:cubicBezTo>
                  <a:cubicBezTo>
                    <a:pt x="769" y="647"/>
                    <a:pt x="769" y="647"/>
                    <a:pt x="769" y="647"/>
                  </a:cubicBezTo>
                  <a:cubicBezTo>
                    <a:pt x="839" y="814"/>
                    <a:pt x="1005" y="932"/>
                    <a:pt x="1198" y="932"/>
                  </a:cubicBezTo>
                  <a:cubicBezTo>
                    <a:pt x="1456" y="932"/>
                    <a:pt x="1664" y="723"/>
                    <a:pt x="1664" y="466"/>
                  </a:cubicBezTo>
                  <a:cubicBezTo>
                    <a:pt x="1664" y="209"/>
                    <a:pt x="1456" y="0"/>
                    <a:pt x="1198" y="0"/>
                  </a:cubicBez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10" name="Freeform 8"/>
            <p:cNvSpPr/>
            <p:nvPr/>
          </p:nvSpPr>
          <p:spPr bwMode="auto">
            <a:xfrm>
              <a:off x="6048409" y="4196216"/>
              <a:ext cx="1867718" cy="2269126"/>
            </a:xfrm>
            <a:custGeom>
              <a:avLst/>
              <a:gdLst>
                <a:gd name="T0" fmla="*/ 765 w 1231"/>
                <a:gd name="T1" fmla="*/ 566 h 1498"/>
                <a:gd name="T2" fmla="*/ 524 w 1231"/>
                <a:gd name="T3" fmla="*/ 633 h 1498"/>
                <a:gd name="T4" fmla="*/ 63 w 1231"/>
                <a:gd name="T5" fmla="*/ 0 h 1498"/>
                <a:gd name="T6" fmla="*/ 0 w 1231"/>
                <a:gd name="T7" fmla="*/ 46 h 1498"/>
                <a:gd name="T8" fmla="*/ 460 w 1231"/>
                <a:gd name="T9" fmla="*/ 679 h 1498"/>
                <a:gd name="T10" fmla="*/ 299 w 1231"/>
                <a:gd name="T11" fmla="*/ 1032 h 1498"/>
                <a:gd name="T12" fmla="*/ 765 w 1231"/>
                <a:gd name="T13" fmla="*/ 1498 h 1498"/>
                <a:gd name="T14" fmla="*/ 1231 w 1231"/>
                <a:gd name="T15" fmla="*/ 1032 h 1498"/>
                <a:gd name="T16" fmla="*/ 765 w 1231"/>
                <a:gd name="T17" fmla="*/ 566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1" h="1498">
                  <a:moveTo>
                    <a:pt x="765" y="566"/>
                  </a:moveTo>
                  <a:cubicBezTo>
                    <a:pt x="677" y="566"/>
                    <a:pt x="594" y="590"/>
                    <a:pt x="524" y="633"/>
                  </a:cubicBezTo>
                  <a:cubicBezTo>
                    <a:pt x="63" y="0"/>
                    <a:pt x="63" y="0"/>
                    <a:pt x="63" y="0"/>
                  </a:cubicBezTo>
                  <a:cubicBezTo>
                    <a:pt x="0" y="46"/>
                    <a:pt x="0" y="46"/>
                    <a:pt x="0" y="46"/>
                  </a:cubicBezTo>
                  <a:cubicBezTo>
                    <a:pt x="460" y="679"/>
                    <a:pt x="460" y="679"/>
                    <a:pt x="460" y="679"/>
                  </a:cubicBezTo>
                  <a:cubicBezTo>
                    <a:pt x="362" y="765"/>
                    <a:pt x="299" y="891"/>
                    <a:pt x="299" y="1032"/>
                  </a:cubicBezTo>
                  <a:cubicBezTo>
                    <a:pt x="299" y="1289"/>
                    <a:pt x="508" y="1498"/>
                    <a:pt x="765" y="1498"/>
                  </a:cubicBezTo>
                  <a:cubicBezTo>
                    <a:pt x="1022" y="1498"/>
                    <a:pt x="1231" y="1289"/>
                    <a:pt x="1231" y="1032"/>
                  </a:cubicBezTo>
                  <a:cubicBezTo>
                    <a:pt x="1231" y="774"/>
                    <a:pt x="1022" y="566"/>
                    <a:pt x="765" y="566"/>
                  </a:cubicBezTo>
                  <a:close/>
                </a:path>
              </a:pathLst>
            </a:custGeom>
            <a:solidFill>
              <a:srgbClr val="91CF5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11" name="Freeform 9"/>
            <p:cNvSpPr/>
            <p:nvPr/>
          </p:nvSpPr>
          <p:spPr bwMode="auto">
            <a:xfrm>
              <a:off x="4277249" y="4196216"/>
              <a:ext cx="1867718" cy="2269126"/>
            </a:xfrm>
            <a:custGeom>
              <a:avLst/>
              <a:gdLst>
                <a:gd name="T0" fmla="*/ 771 w 1231"/>
                <a:gd name="T1" fmla="*/ 679 h 1498"/>
                <a:gd name="T2" fmla="*/ 1231 w 1231"/>
                <a:gd name="T3" fmla="*/ 46 h 1498"/>
                <a:gd name="T4" fmla="*/ 1168 w 1231"/>
                <a:gd name="T5" fmla="*/ 0 h 1498"/>
                <a:gd name="T6" fmla="*/ 708 w 1231"/>
                <a:gd name="T7" fmla="*/ 633 h 1498"/>
                <a:gd name="T8" fmla="*/ 467 w 1231"/>
                <a:gd name="T9" fmla="*/ 566 h 1498"/>
                <a:gd name="T10" fmla="*/ 0 w 1231"/>
                <a:gd name="T11" fmla="*/ 1032 h 1498"/>
                <a:gd name="T12" fmla="*/ 467 w 1231"/>
                <a:gd name="T13" fmla="*/ 1498 h 1498"/>
                <a:gd name="T14" fmla="*/ 933 w 1231"/>
                <a:gd name="T15" fmla="*/ 1032 h 1498"/>
                <a:gd name="T16" fmla="*/ 771 w 1231"/>
                <a:gd name="T17" fmla="*/ 679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1" h="1498">
                  <a:moveTo>
                    <a:pt x="771" y="679"/>
                  </a:moveTo>
                  <a:cubicBezTo>
                    <a:pt x="1231" y="46"/>
                    <a:pt x="1231" y="46"/>
                    <a:pt x="1231" y="46"/>
                  </a:cubicBezTo>
                  <a:cubicBezTo>
                    <a:pt x="1168" y="0"/>
                    <a:pt x="1168" y="0"/>
                    <a:pt x="1168" y="0"/>
                  </a:cubicBezTo>
                  <a:cubicBezTo>
                    <a:pt x="708" y="633"/>
                    <a:pt x="708" y="633"/>
                    <a:pt x="708" y="633"/>
                  </a:cubicBezTo>
                  <a:cubicBezTo>
                    <a:pt x="638" y="590"/>
                    <a:pt x="555" y="566"/>
                    <a:pt x="467" y="566"/>
                  </a:cubicBezTo>
                  <a:cubicBezTo>
                    <a:pt x="209" y="566"/>
                    <a:pt x="0" y="774"/>
                    <a:pt x="0" y="1032"/>
                  </a:cubicBezTo>
                  <a:cubicBezTo>
                    <a:pt x="0" y="1289"/>
                    <a:pt x="209" y="1498"/>
                    <a:pt x="467" y="1498"/>
                  </a:cubicBezTo>
                  <a:cubicBezTo>
                    <a:pt x="724" y="1498"/>
                    <a:pt x="933" y="1289"/>
                    <a:pt x="933" y="1032"/>
                  </a:cubicBezTo>
                  <a:cubicBezTo>
                    <a:pt x="933" y="891"/>
                    <a:pt x="870" y="765"/>
                    <a:pt x="771" y="679"/>
                  </a:cubicBezTo>
                  <a:close/>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12" name="Freeform 10"/>
            <p:cNvSpPr/>
            <p:nvPr/>
          </p:nvSpPr>
          <p:spPr bwMode="auto">
            <a:xfrm>
              <a:off x="3588925" y="2940954"/>
              <a:ext cx="2527075" cy="1411135"/>
            </a:xfrm>
            <a:custGeom>
              <a:avLst/>
              <a:gdLst>
                <a:gd name="T0" fmla="*/ 1665 w 1665"/>
                <a:gd name="T1" fmla="*/ 814 h 932"/>
                <a:gd name="T2" fmla="*/ 920 w 1665"/>
                <a:gd name="T3" fmla="*/ 572 h 932"/>
                <a:gd name="T4" fmla="*/ 932 w 1665"/>
                <a:gd name="T5" fmla="*/ 466 h 932"/>
                <a:gd name="T6" fmla="*/ 466 w 1665"/>
                <a:gd name="T7" fmla="*/ 0 h 932"/>
                <a:gd name="T8" fmla="*/ 0 w 1665"/>
                <a:gd name="T9" fmla="*/ 466 h 932"/>
                <a:gd name="T10" fmla="*/ 466 w 1665"/>
                <a:gd name="T11" fmla="*/ 932 h 932"/>
                <a:gd name="T12" fmla="*/ 896 w 1665"/>
                <a:gd name="T13" fmla="*/ 647 h 932"/>
                <a:gd name="T14" fmla="*/ 1641 w 1665"/>
                <a:gd name="T15" fmla="*/ 889 h 932"/>
                <a:gd name="T16" fmla="*/ 1665 w 1665"/>
                <a:gd name="T17" fmla="*/ 814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5" h="932">
                  <a:moveTo>
                    <a:pt x="1665" y="814"/>
                  </a:moveTo>
                  <a:cubicBezTo>
                    <a:pt x="920" y="572"/>
                    <a:pt x="920" y="572"/>
                    <a:pt x="920" y="572"/>
                  </a:cubicBezTo>
                  <a:cubicBezTo>
                    <a:pt x="928" y="538"/>
                    <a:pt x="932" y="503"/>
                    <a:pt x="932" y="466"/>
                  </a:cubicBezTo>
                  <a:cubicBezTo>
                    <a:pt x="932" y="209"/>
                    <a:pt x="724" y="0"/>
                    <a:pt x="466" y="0"/>
                  </a:cubicBezTo>
                  <a:cubicBezTo>
                    <a:pt x="209" y="0"/>
                    <a:pt x="0" y="209"/>
                    <a:pt x="0" y="466"/>
                  </a:cubicBezTo>
                  <a:cubicBezTo>
                    <a:pt x="0" y="723"/>
                    <a:pt x="209" y="932"/>
                    <a:pt x="466" y="932"/>
                  </a:cubicBezTo>
                  <a:cubicBezTo>
                    <a:pt x="660" y="932"/>
                    <a:pt x="826" y="814"/>
                    <a:pt x="896" y="647"/>
                  </a:cubicBezTo>
                  <a:cubicBezTo>
                    <a:pt x="1641" y="889"/>
                    <a:pt x="1641" y="889"/>
                    <a:pt x="1641" y="889"/>
                  </a:cubicBezTo>
                  <a:lnTo>
                    <a:pt x="1665" y="814"/>
                  </a:lnTo>
                  <a:close/>
                </a:path>
              </a:pathLst>
            </a:cu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13" name="Freeform 11"/>
            <p:cNvSpPr/>
            <p:nvPr/>
          </p:nvSpPr>
          <p:spPr bwMode="auto">
            <a:xfrm>
              <a:off x="3588925" y="2940954"/>
              <a:ext cx="1223535" cy="1411135"/>
            </a:xfrm>
            <a:custGeom>
              <a:avLst/>
              <a:gdLst>
                <a:gd name="T0" fmla="*/ 806 w 806"/>
                <a:gd name="T1" fmla="*/ 147 h 932"/>
                <a:gd name="T2" fmla="*/ 466 w 806"/>
                <a:gd name="T3" fmla="*/ 0 h 932"/>
                <a:gd name="T4" fmla="*/ 0 w 806"/>
                <a:gd name="T5" fmla="*/ 466 h 932"/>
                <a:gd name="T6" fmla="*/ 466 w 806"/>
                <a:gd name="T7" fmla="*/ 932 h 932"/>
                <a:gd name="T8" fmla="*/ 553 w 806"/>
                <a:gd name="T9" fmla="*/ 924 h 932"/>
                <a:gd name="T10" fmla="*/ 551 w 806"/>
                <a:gd name="T11" fmla="*/ 852 h 932"/>
                <a:gd name="T12" fmla="*/ 806 w 806"/>
                <a:gd name="T13" fmla="*/ 147 h 932"/>
              </a:gdLst>
              <a:ahLst/>
              <a:cxnLst>
                <a:cxn ang="0">
                  <a:pos x="T0" y="T1"/>
                </a:cxn>
                <a:cxn ang="0">
                  <a:pos x="T2" y="T3"/>
                </a:cxn>
                <a:cxn ang="0">
                  <a:pos x="T4" y="T5"/>
                </a:cxn>
                <a:cxn ang="0">
                  <a:pos x="T6" y="T7"/>
                </a:cxn>
                <a:cxn ang="0">
                  <a:pos x="T8" y="T9"/>
                </a:cxn>
                <a:cxn ang="0">
                  <a:pos x="T10" y="T11"/>
                </a:cxn>
                <a:cxn ang="0">
                  <a:pos x="T12" y="T13"/>
                </a:cxn>
              </a:cxnLst>
              <a:rect l="0" t="0" r="r" b="b"/>
              <a:pathLst>
                <a:path w="806" h="932">
                  <a:moveTo>
                    <a:pt x="806" y="147"/>
                  </a:moveTo>
                  <a:cubicBezTo>
                    <a:pt x="721" y="57"/>
                    <a:pt x="600" y="0"/>
                    <a:pt x="466" y="0"/>
                  </a:cubicBezTo>
                  <a:cubicBezTo>
                    <a:pt x="209" y="0"/>
                    <a:pt x="0" y="209"/>
                    <a:pt x="0" y="466"/>
                  </a:cubicBezTo>
                  <a:cubicBezTo>
                    <a:pt x="0" y="723"/>
                    <a:pt x="209" y="932"/>
                    <a:pt x="466" y="932"/>
                  </a:cubicBezTo>
                  <a:cubicBezTo>
                    <a:pt x="496" y="932"/>
                    <a:pt x="525" y="929"/>
                    <a:pt x="553" y="924"/>
                  </a:cubicBezTo>
                  <a:cubicBezTo>
                    <a:pt x="552" y="900"/>
                    <a:pt x="551" y="876"/>
                    <a:pt x="551" y="852"/>
                  </a:cubicBezTo>
                  <a:cubicBezTo>
                    <a:pt x="551" y="584"/>
                    <a:pt x="647" y="338"/>
                    <a:pt x="806" y="14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Arial Unicode MS" panose="020B0604020202020204" charset="-122"/>
                <a:ea typeface="Arial Unicode MS" panose="020B0604020202020204" charset="-122"/>
              </a:endParaRPr>
            </a:p>
          </p:txBody>
        </p:sp>
        <p:sp>
          <p:nvSpPr>
            <p:cNvPr id="14" name="Freeform 12"/>
            <p:cNvSpPr/>
            <p:nvPr/>
          </p:nvSpPr>
          <p:spPr bwMode="auto">
            <a:xfrm>
              <a:off x="5390432" y="1659485"/>
              <a:ext cx="1413893" cy="1026279"/>
            </a:xfrm>
            <a:custGeom>
              <a:avLst/>
              <a:gdLst>
                <a:gd name="T0" fmla="*/ 881 w 932"/>
                <a:gd name="T1" fmla="*/ 677 h 677"/>
                <a:gd name="T2" fmla="*/ 932 w 932"/>
                <a:gd name="T3" fmla="*/ 466 h 677"/>
                <a:gd name="T4" fmla="*/ 466 w 932"/>
                <a:gd name="T5" fmla="*/ 0 h 677"/>
                <a:gd name="T6" fmla="*/ 0 w 932"/>
                <a:gd name="T7" fmla="*/ 466 h 677"/>
                <a:gd name="T8" fmla="*/ 50 w 932"/>
                <a:gd name="T9" fmla="*/ 677 h 677"/>
                <a:gd name="T10" fmla="*/ 466 w 932"/>
                <a:gd name="T11" fmla="*/ 596 h 677"/>
                <a:gd name="T12" fmla="*/ 881 w 932"/>
                <a:gd name="T13" fmla="*/ 677 h 677"/>
              </a:gdLst>
              <a:ahLst/>
              <a:cxnLst>
                <a:cxn ang="0">
                  <a:pos x="T0" y="T1"/>
                </a:cxn>
                <a:cxn ang="0">
                  <a:pos x="T2" y="T3"/>
                </a:cxn>
                <a:cxn ang="0">
                  <a:pos x="T4" y="T5"/>
                </a:cxn>
                <a:cxn ang="0">
                  <a:pos x="T6" y="T7"/>
                </a:cxn>
                <a:cxn ang="0">
                  <a:pos x="T8" y="T9"/>
                </a:cxn>
                <a:cxn ang="0">
                  <a:pos x="T10" y="T11"/>
                </a:cxn>
                <a:cxn ang="0">
                  <a:pos x="T12" y="T13"/>
                </a:cxn>
              </a:cxnLst>
              <a:rect l="0" t="0" r="r" b="b"/>
              <a:pathLst>
                <a:path w="932" h="677">
                  <a:moveTo>
                    <a:pt x="881" y="677"/>
                  </a:moveTo>
                  <a:cubicBezTo>
                    <a:pt x="914" y="614"/>
                    <a:pt x="932" y="542"/>
                    <a:pt x="932" y="466"/>
                  </a:cubicBezTo>
                  <a:cubicBezTo>
                    <a:pt x="932" y="209"/>
                    <a:pt x="723" y="0"/>
                    <a:pt x="466" y="0"/>
                  </a:cubicBezTo>
                  <a:cubicBezTo>
                    <a:pt x="208" y="0"/>
                    <a:pt x="0" y="209"/>
                    <a:pt x="0" y="466"/>
                  </a:cubicBezTo>
                  <a:cubicBezTo>
                    <a:pt x="0" y="542"/>
                    <a:pt x="18" y="614"/>
                    <a:pt x="50" y="677"/>
                  </a:cubicBezTo>
                  <a:cubicBezTo>
                    <a:pt x="178" y="625"/>
                    <a:pt x="319" y="596"/>
                    <a:pt x="466" y="596"/>
                  </a:cubicBezTo>
                  <a:cubicBezTo>
                    <a:pt x="613" y="596"/>
                    <a:pt x="753" y="625"/>
                    <a:pt x="881" y="67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Arial Unicode MS" panose="020B0604020202020204" charset="-122"/>
                <a:ea typeface="Arial Unicode MS" panose="020B0604020202020204" charset="-122"/>
              </a:endParaRPr>
            </a:p>
          </p:txBody>
        </p:sp>
        <p:sp>
          <p:nvSpPr>
            <p:cNvPr id="15" name="Freeform 13"/>
            <p:cNvSpPr/>
            <p:nvPr/>
          </p:nvSpPr>
          <p:spPr bwMode="auto">
            <a:xfrm>
              <a:off x="7382297" y="2940954"/>
              <a:ext cx="1220776" cy="1411135"/>
            </a:xfrm>
            <a:custGeom>
              <a:avLst/>
              <a:gdLst>
                <a:gd name="T0" fmla="*/ 252 w 805"/>
                <a:gd name="T1" fmla="*/ 924 h 932"/>
                <a:gd name="T2" fmla="*/ 339 w 805"/>
                <a:gd name="T3" fmla="*/ 932 h 932"/>
                <a:gd name="T4" fmla="*/ 805 w 805"/>
                <a:gd name="T5" fmla="*/ 466 h 932"/>
                <a:gd name="T6" fmla="*/ 339 w 805"/>
                <a:gd name="T7" fmla="*/ 0 h 932"/>
                <a:gd name="T8" fmla="*/ 0 w 805"/>
                <a:gd name="T9" fmla="*/ 147 h 932"/>
                <a:gd name="T10" fmla="*/ 254 w 805"/>
                <a:gd name="T11" fmla="*/ 852 h 932"/>
                <a:gd name="T12" fmla="*/ 252 w 805"/>
                <a:gd name="T13" fmla="*/ 924 h 932"/>
              </a:gdLst>
              <a:ahLst/>
              <a:cxnLst>
                <a:cxn ang="0">
                  <a:pos x="T0" y="T1"/>
                </a:cxn>
                <a:cxn ang="0">
                  <a:pos x="T2" y="T3"/>
                </a:cxn>
                <a:cxn ang="0">
                  <a:pos x="T4" y="T5"/>
                </a:cxn>
                <a:cxn ang="0">
                  <a:pos x="T6" y="T7"/>
                </a:cxn>
                <a:cxn ang="0">
                  <a:pos x="T8" y="T9"/>
                </a:cxn>
                <a:cxn ang="0">
                  <a:pos x="T10" y="T11"/>
                </a:cxn>
                <a:cxn ang="0">
                  <a:pos x="T12" y="T13"/>
                </a:cxn>
              </a:cxnLst>
              <a:rect l="0" t="0" r="r" b="b"/>
              <a:pathLst>
                <a:path w="805" h="932">
                  <a:moveTo>
                    <a:pt x="252" y="924"/>
                  </a:moveTo>
                  <a:cubicBezTo>
                    <a:pt x="280" y="929"/>
                    <a:pt x="309" y="932"/>
                    <a:pt x="339" y="932"/>
                  </a:cubicBezTo>
                  <a:cubicBezTo>
                    <a:pt x="597" y="932"/>
                    <a:pt x="805" y="723"/>
                    <a:pt x="805" y="466"/>
                  </a:cubicBezTo>
                  <a:cubicBezTo>
                    <a:pt x="805" y="209"/>
                    <a:pt x="597" y="0"/>
                    <a:pt x="339" y="0"/>
                  </a:cubicBezTo>
                  <a:cubicBezTo>
                    <a:pt x="205" y="0"/>
                    <a:pt x="85" y="57"/>
                    <a:pt x="0" y="147"/>
                  </a:cubicBezTo>
                  <a:cubicBezTo>
                    <a:pt x="159" y="338"/>
                    <a:pt x="254" y="584"/>
                    <a:pt x="254" y="852"/>
                  </a:cubicBezTo>
                  <a:cubicBezTo>
                    <a:pt x="254" y="876"/>
                    <a:pt x="254" y="900"/>
                    <a:pt x="252" y="924"/>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Arial Unicode MS" panose="020B0604020202020204" charset="-122"/>
                <a:ea typeface="Arial Unicode MS" panose="020B0604020202020204" charset="-122"/>
              </a:endParaRPr>
            </a:p>
          </p:txBody>
        </p:sp>
        <p:sp>
          <p:nvSpPr>
            <p:cNvPr id="16" name="Freeform 14"/>
            <p:cNvSpPr/>
            <p:nvPr/>
          </p:nvSpPr>
          <p:spPr bwMode="auto">
            <a:xfrm>
              <a:off x="6509131" y="5120419"/>
              <a:ext cx="1406996" cy="1344923"/>
            </a:xfrm>
            <a:custGeom>
              <a:avLst/>
              <a:gdLst>
                <a:gd name="T0" fmla="*/ 0 w 928"/>
                <a:gd name="T1" fmla="*/ 481 h 888"/>
                <a:gd name="T2" fmla="*/ 462 w 928"/>
                <a:gd name="T3" fmla="*/ 888 h 888"/>
                <a:gd name="T4" fmla="*/ 928 w 928"/>
                <a:gd name="T5" fmla="*/ 422 h 888"/>
                <a:gd name="T6" fmla="*/ 661 w 928"/>
                <a:gd name="T7" fmla="*/ 0 h 888"/>
                <a:gd name="T8" fmla="*/ 0 w 928"/>
                <a:gd name="T9" fmla="*/ 481 h 888"/>
              </a:gdLst>
              <a:ahLst/>
              <a:cxnLst>
                <a:cxn ang="0">
                  <a:pos x="T0" y="T1"/>
                </a:cxn>
                <a:cxn ang="0">
                  <a:pos x="T2" y="T3"/>
                </a:cxn>
                <a:cxn ang="0">
                  <a:pos x="T4" y="T5"/>
                </a:cxn>
                <a:cxn ang="0">
                  <a:pos x="T6" y="T7"/>
                </a:cxn>
                <a:cxn ang="0">
                  <a:pos x="T8" y="T9"/>
                </a:cxn>
              </a:cxnLst>
              <a:rect l="0" t="0" r="r" b="b"/>
              <a:pathLst>
                <a:path w="928" h="888">
                  <a:moveTo>
                    <a:pt x="0" y="481"/>
                  </a:moveTo>
                  <a:cubicBezTo>
                    <a:pt x="29" y="710"/>
                    <a:pt x="225" y="888"/>
                    <a:pt x="462" y="888"/>
                  </a:cubicBezTo>
                  <a:cubicBezTo>
                    <a:pt x="719" y="888"/>
                    <a:pt x="928" y="679"/>
                    <a:pt x="928" y="422"/>
                  </a:cubicBezTo>
                  <a:cubicBezTo>
                    <a:pt x="928" y="235"/>
                    <a:pt x="819" y="75"/>
                    <a:pt x="661" y="0"/>
                  </a:cubicBezTo>
                  <a:cubicBezTo>
                    <a:pt x="512" y="235"/>
                    <a:pt x="277" y="411"/>
                    <a:pt x="0" y="481"/>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Arial Unicode MS" panose="020B0604020202020204" charset="-122"/>
                <a:ea typeface="Arial Unicode MS" panose="020B0604020202020204" charset="-122"/>
              </a:endParaRPr>
            </a:p>
          </p:txBody>
        </p:sp>
        <p:sp>
          <p:nvSpPr>
            <p:cNvPr id="17" name="Freeform 15"/>
            <p:cNvSpPr/>
            <p:nvPr/>
          </p:nvSpPr>
          <p:spPr bwMode="auto">
            <a:xfrm>
              <a:off x="4277249" y="5120419"/>
              <a:ext cx="1408376" cy="1344923"/>
            </a:xfrm>
            <a:custGeom>
              <a:avLst/>
              <a:gdLst>
                <a:gd name="T0" fmla="*/ 268 w 929"/>
                <a:gd name="T1" fmla="*/ 0 h 888"/>
                <a:gd name="T2" fmla="*/ 0 w 929"/>
                <a:gd name="T3" fmla="*/ 422 h 888"/>
                <a:gd name="T4" fmla="*/ 467 w 929"/>
                <a:gd name="T5" fmla="*/ 888 h 888"/>
                <a:gd name="T6" fmla="*/ 929 w 929"/>
                <a:gd name="T7" fmla="*/ 481 h 888"/>
                <a:gd name="T8" fmla="*/ 268 w 929"/>
                <a:gd name="T9" fmla="*/ 0 h 888"/>
              </a:gdLst>
              <a:ahLst/>
              <a:cxnLst>
                <a:cxn ang="0">
                  <a:pos x="T0" y="T1"/>
                </a:cxn>
                <a:cxn ang="0">
                  <a:pos x="T2" y="T3"/>
                </a:cxn>
                <a:cxn ang="0">
                  <a:pos x="T4" y="T5"/>
                </a:cxn>
                <a:cxn ang="0">
                  <a:pos x="T6" y="T7"/>
                </a:cxn>
                <a:cxn ang="0">
                  <a:pos x="T8" y="T9"/>
                </a:cxn>
              </a:cxnLst>
              <a:rect l="0" t="0" r="r" b="b"/>
              <a:pathLst>
                <a:path w="929" h="888">
                  <a:moveTo>
                    <a:pt x="268" y="0"/>
                  </a:moveTo>
                  <a:cubicBezTo>
                    <a:pt x="110" y="75"/>
                    <a:pt x="0" y="235"/>
                    <a:pt x="0" y="422"/>
                  </a:cubicBezTo>
                  <a:cubicBezTo>
                    <a:pt x="0" y="679"/>
                    <a:pt x="209" y="888"/>
                    <a:pt x="467" y="888"/>
                  </a:cubicBezTo>
                  <a:cubicBezTo>
                    <a:pt x="704" y="888"/>
                    <a:pt x="900" y="710"/>
                    <a:pt x="929" y="481"/>
                  </a:cubicBezTo>
                  <a:cubicBezTo>
                    <a:pt x="652" y="411"/>
                    <a:pt x="416" y="235"/>
                    <a:pt x="268" y="0"/>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Arial Unicode MS" panose="020B0604020202020204" charset="-122"/>
                <a:ea typeface="Arial Unicode MS" panose="020B0604020202020204" charset="-122"/>
              </a:endParaRPr>
            </a:p>
          </p:txBody>
        </p:sp>
        <p:sp>
          <p:nvSpPr>
            <p:cNvPr id="18" name="Freeform 16"/>
            <p:cNvSpPr/>
            <p:nvPr/>
          </p:nvSpPr>
          <p:spPr bwMode="auto">
            <a:xfrm>
              <a:off x="5488369" y="3197524"/>
              <a:ext cx="1218018" cy="1033177"/>
            </a:xfrm>
            <a:custGeom>
              <a:avLst/>
              <a:gdLst>
                <a:gd name="T0" fmla="*/ 802 w 802"/>
                <a:gd name="T1" fmla="*/ 131 h 683"/>
                <a:gd name="T2" fmla="*/ 401 w 802"/>
                <a:gd name="T3" fmla="*/ 0 h 683"/>
                <a:gd name="T4" fmla="*/ 0 w 802"/>
                <a:gd name="T5" fmla="*/ 131 h 683"/>
                <a:gd name="T6" fmla="*/ 401 w 802"/>
                <a:gd name="T7" fmla="*/ 683 h 683"/>
                <a:gd name="T8" fmla="*/ 802 w 802"/>
                <a:gd name="T9" fmla="*/ 131 h 683"/>
              </a:gdLst>
              <a:ahLst/>
              <a:cxnLst>
                <a:cxn ang="0">
                  <a:pos x="T0" y="T1"/>
                </a:cxn>
                <a:cxn ang="0">
                  <a:pos x="T2" y="T3"/>
                </a:cxn>
                <a:cxn ang="0">
                  <a:pos x="T4" y="T5"/>
                </a:cxn>
                <a:cxn ang="0">
                  <a:pos x="T6" y="T7"/>
                </a:cxn>
                <a:cxn ang="0">
                  <a:pos x="T8" y="T9"/>
                </a:cxn>
              </a:cxnLst>
              <a:rect l="0" t="0" r="r" b="b"/>
              <a:pathLst>
                <a:path w="802" h="683">
                  <a:moveTo>
                    <a:pt x="802" y="131"/>
                  </a:moveTo>
                  <a:cubicBezTo>
                    <a:pt x="689" y="49"/>
                    <a:pt x="551" y="0"/>
                    <a:pt x="401" y="0"/>
                  </a:cubicBezTo>
                  <a:cubicBezTo>
                    <a:pt x="251" y="0"/>
                    <a:pt x="112" y="49"/>
                    <a:pt x="0" y="131"/>
                  </a:cubicBezTo>
                  <a:cubicBezTo>
                    <a:pt x="401" y="683"/>
                    <a:pt x="401" y="683"/>
                    <a:pt x="401" y="683"/>
                  </a:cubicBezTo>
                  <a:lnTo>
                    <a:pt x="802" y="131"/>
                  </a:lnTo>
                  <a:close/>
                </a:path>
              </a:pathLst>
            </a:custGeom>
            <a:solidFill>
              <a:srgbClr val="C0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19" name="Freeform 17"/>
            <p:cNvSpPr/>
            <p:nvPr/>
          </p:nvSpPr>
          <p:spPr bwMode="auto">
            <a:xfrm>
              <a:off x="5062133" y="3394780"/>
              <a:ext cx="1035936" cy="1154565"/>
            </a:xfrm>
            <a:custGeom>
              <a:avLst/>
              <a:gdLst>
                <a:gd name="T0" fmla="*/ 281 w 682"/>
                <a:gd name="T1" fmla="*/ 0 h 762"/>
                <a:gd name="T2" fmla="*/ 0 w 682"/>
                <a:gd name="T3" fmla="*/ 552 h 762"/>
                <a:gd name="T4" fmla="*/ 33 w 682"/>
                <a:gd name="T5" fmla="*/ 762 h 762"/>
                <a:gd name="T6" fmla="*/ 682 w 682"/>
                <a:gd name="T7" fmla="*/ 552 h 762"/>
                <a:gd name="T8" fmla="*/ 281 w 682"/>
                <a:gd name="T9" fmla="*/ 0 h 762"/>
              </a:gdLst>
              <a:ahLst/>
              <a:cxnLst>
                <a:cxn ang="0">
                  <a:pos x="T0" y="T1"/>
                </a:cxn>
                <a:cxn ang="0">
                  <a:pos x="T2" y="T3"/>
                </a:cxn>
                <a:cxn ang="0">
                  <a:pos x="T4" y="T5"/>
                </a:cxn>
                <a:cxn ang="0">
                  <a:pos x="T6" y="T7"/>
                </a:cxn>
                <a:cxn ang="0">
                  <a:pos x="T8" y="T9"/>
                </a:cxn>
              </a:cxnLst>
              <a:rect l="0" t="0" r="r" b="b"/>
              <a:pathLst>
                <a:path w="682" h="762">
                  <a:moveTo>
                    <a:pt x="281" y="0"/>
                  </a:moveTo>
                  <a:cubicBezTo>
                    <a:pt x="110" y="124"/>
                    <a:pt x="0" y="325"/>
                    <a:pt x="0" y="552"/>
                  </a:cubicBezTo>
                  <a:cubicBezTo>
                    <a:pt x="0" y="625"/>
                    <a:pt x="11" y="696"/>
                    <a:pt x="33" y="762"/>
                  </a:cubicBezTo>
                  <a:cubicBezTo>
                    <a:pt x="682" y="552"/>
                    <a:pt x="682" y="552"/>
                    <a:pt x="682" y="552"/>
                  </a:cubicBezTo>
                  <a:lnTo>
                    <a:pt x="281" y="0"/>
                  </a:lnTo>
                  <a:close/>
                </a:path>
              </a:pathLst>
            </a:cu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20" name="Freeform 18"/>
            <p:cNvSpPr/>
            <p:nvPr/>
          </p:nvSpPr>
          <p:spPr bwMode="auto">
            <a:xfrm>
              <a:off x="6098067" y="3394780"/>
              <a:ext cx="1034556" cy="1154565"/>
            </a:xfrm>
            <a:custGeom>
              <a:avLst/>
              <a:gdLst>
                <a:gd name="T0" fmla="*/ 649 w 682"/>
                <a:gd name="T1" fmla="*/ 762 h 762"/>
                <a:gd name="T2" fmla="*/ 682 w 682"/>
                <a:gd name="T3" fmla="*/ 552 h 762"/>
                <a:gd name="T4" fmla="*/ 401 w 682"/>
                <a:gd name="T5" fmla="*/ 0 h 762"/>
                <a:gd name="T6" fmla="*/ 0 w 682"/>
                <a:gd name="T7" fmla="*/ 552 h 762"/>
                <a:gd name="T8" fmla="*/ 649 w 682"/>
                <a:gd name="T9" fmla="*/ 762 h 762"/>
              </a:gdLst>
              <a:ahLst/>
              <a:cxnLst>
                <a:cxn ang="0">
                  <a:pos x="T0" y="T1"/>
                </a:cxn>
                <a:cxn ang="0">
                  <a:pos x="T2" y="T3"/>
                </a:cxn>
                <a:cxn ang="0">
                  <a:pos x="T4" y="T5"/>
                </a:cxn>
                <a:cxn ang="0">
                  <a:pos x="T6" y="T7"/>
                </a:cxn>
                <a:cxn ang="0">
                  <a:pos x="T8" y="T9"/>
                </a:cxn>
              </a:cxnLst>
              <a:rect l="0" t="0" r="r" b="b"/>
              <a:pathLst>
                <a:path w="682" h="762">
                  <a:moveTo>
                    <a:pt x="649" y="762"/>
                  </a:moveTo>
                  <a:cubicBezTo>
                    <a:pt x="670" y="696"/>
                    <a:pt x="682" y="625"/>
                    <a:pt x="682" y="552"/>
                  </a:cubicBezTo>
                  <a:cubicBezTo>
                    <a:pt x="682" y="325"/>
                    <a:pt x="571" y="124"/>
                    <a:pt x="401" y="0"/>
                  </a:cubicBezTo>
                  <a:cubicBezTo>
                    <a:pt x="0" y="552"/>
                    <a:pt x="0" y="552"/>
                    <a:pt x="0" y="552"/>
                  </a:cubicBezTo>
                  <a:lnTo>
                    <a:pt x="649" y="762"/>
                  </a:ln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21" name="Freeform 19"/>
            <p:cNvSpPr/>
            <p:nvPr/>
          </p:nvSpPr>
          <p:spPr bwMode="auto">
            <a:xfrm>
              <a:off x="5113170" y="4230701"/>
              <a:ext cx="984897" cy="1033177"/>
            </a:xfrm>
            <a:custGeom>
              <a:avLst/>
              <a:gdLst>
                <a:gd name="T0" fmla="*/ 0 w 649"/>
                <a:gd name="T1" fmla="*/ 210 h 682"/>
                <a:gd name="T2" fmla="*/ 649 w 649"/>
                <a:gd name="T3" fmla="*/ 682 h 682"/>
                <a:gd name="T4" fmla="*/ 649 w 649"/>
                <a:gd name="T5" fmla="*/ 0 h 682"/>
                <a:gd name="T6" fmla="*/ 0 w 649"/>
                <a:gd name="T7" fmla="*/ 210 h 682"/>
              </a:gdLst>
              <a:ahLst/>
              <a:cxnLst>
                <a:cxn ang="0">
                  <a:pos x="T0" y="T1"/>
                </a:cxn>
                <a:cxn ang="0">
                  <a:pos x="T2" y="T3"/>
                </a:cxn>
                <a:cxn ang="0">
                  <a:pos x="T4" y="T5"/>
                </a:cxn>
                <a:cxn ang="0">
                  <a:pos x="T6" y="T7"/>
                </a:cxn>
              </a:cxnLst>
              <a:rect l="0" t="0" r="r" b="b"/>
              <a:pathLst>
                <a:path w="649" h="682">
                  <a:moveTo>
                    <a:pt x="0" y="210"/>
                  </a:moveTo>
                  <a:cubicBezTo>
                    <a:pt x="89" y="484"/>
                    <a:pt x="346" y="682"/>
                    <a:pt x="649" y="682"/>
                  </a:cubicBezTo>
                  <a:cubicBezTo>
                    <a:pt x="649" y="0"/>
                    <a:pt x="649" y="0"/>
                    <a:pt x="649" y="0"/>
                  </a:cubicBezTo>
                  <a:lnTo>
                    <a:pt x="0" y="210"/>
                  </a:lnTo>
                  <a:close/>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22" name="Freeform 20"/>
            <p:cNvSpPr/>
            <p:nvPr/>
          </p:nvSpPr>
          <p:spPr bwMode="auto">
            <a:xfrm>
              <a:off x="6098067" y="4230701"/>
              <a:ext cx="983518" cy="1033177"/>
            </a:xfrm>
            <a:custGeom>
              <a:avLst/>
              <a:gdLst>
                <a:gd name="T0" fmla="*/ 0 w 649"/>
                <a:gd name="T1" fmla="*/ 0 h 682"/>
                <a:gd name="T2" fmla="*/ 0 w 649"/>
                <a:gd name="T3" fmla="*/ 682 h 682"/>
                <a:gd name="T4" fmla="*/ 649 w 649"/>
                <a:gd name="T5" fmla="*/ 210 h 682"/>
                <a:gd name="T6" fmla="*/ 0 w 649"/>
                <a:gd name="T7" fmla="*/ 0 h 682"/>
              </a:gdLst>
              <a:ahLst/>
              <a:cxnLst>
                <a:cxn ang="0">
                  <a:pos x="T0" y="T1"/>
                </a:cxn>
                <a:cxn ang="0">
                  <a:pos x="T2" y="T3"/>
                </a:cxn>
                <a:cxn ang="0">
                  <a:pos x="T4" y="T5"/>
                </a:cxn>
                <a:cxn ang="0">
                  <a:pos x="T6" y="T7"/>
                </a:cxn>
              </a:cxnLst>
              <a:rect l="0" t="0" r="r" b="b"/>
              <a:pathLst>
                <a:path w="649" h="682">
                  <a:moveTo>
                    <a:pt x="0" y="0"/>
                  </a:moveTo>
                  <a:cubicBezTo>
                    <a:pt x="0" y="682"/>
                    <a:pt x="0" y="682"/>
                    <a:pt x="0" y="682"/>
                  </a:cubicBezTo>
                  <a:cubicBezTo>
                    <a:pt x="303" y="682"/>
                    <a:pt x="560" y="484"/>
                    <a:pt x="649" y="210"/>
                  </a:cubicBezTo>
                  <a:lnTo>
                    <a:pt x="0" y="0"/>
                  </a:lnTo>
                  <a:close/>
                </a:path>
              </a:pathLst>
            </a:custGeom>
            <a:solidFill>
              <a:srgbClr val="91CF5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latin typeface="Arial Unicode MS" panose="020B0604020202020204" charset="-122"/>
                <a:ea typeface="Arial Unicode MS" panose="020B0604020202020204" charset="-122"/>
              </a:endParaRPr>
            </a:p>
          </p:txBody>
        </p:sp>
        <p:sp>
          <p:nvSpPr>
            <p:cNvPr id="28" name="Oval 26"/>
            <p:cNvSpPr>
              <a:spLocks noChangeArrowheads="1"/>
            </p:cNvSpPr>
            <p:nvPr/>
          </p:nvSpPr>
          <p:spPr bwMode="auto">
            <a:xfrm>
              <a:off x="5229041" y="3365812"/>
              <a:ext cx="1736675" cy="1729777"/>
            </a:xfrm>
            <a:prstGeom prst="ellipse">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lt1"/>
                </a:solidFill>
                <a:latin typeface="Arial Unicode MS" panose="020B0604020202020204" charset="-122"/>
                <a:ea typeface="Arial Unicode MS" panose="020B0604020202020204" charset="-122"/>
              </a:endParaRPr>
            </a:p>
          </p:txBody>
        </p:sp>
        <p:sp>
          <p:nvSpPr>
            <p:cNvPr id="226" name="TextBox 59"/>
            <p:cNvSpPr txBox="1"/>
            <p:nvPr/>
          </p:nvSpPr>
          <p:spPr>
            <a:xfrm>
              <a:off x="4907264" y="3968794"/>
              <a:ext cx="2418743" cy="521970"/>
            </a:xfrm>
            <a:prstGeom prst="rect">
              <a:avLst/>
            </a:prstGeom>
            <a:noFill/>
          </p:spPr>
          <p:txBody>
            <a:bodyPr wrap="square" rtlCol="0">
              <a:spAutoFit/>
            </a:bodyPr>
            <a:lstStyle/>
            <a:p>
              <a:pPr algn="ctr" defTabSz="914400"/>
              <a:r>
                <a:rPr lang="zh-CN" altLang="en-US" sz="2800" b="1" dirty="0">
                  <a:solidFill>
                    <a:srgbClr val="6E746F"/>
                  </a:solidFill>
                  <a:latin typeface="Arial Unicode MS" panose="020B0604020202020204" charset="-122"/>
                  <a:ea typeface="Arial Unicode MS" panose="020B0604020202020204" charset="-122"/>
                  <a:cs typeface="Arial" panose="020B0604020202020204" pitchFamily="34" charset="0"/>
                  <a:sym typeface="+mn-ea"/>
                </a:rPr>
                <a:t>出库管理</a:t>
              </a:r>
            </a:p>
          </p:txBody>
        </p:sp>
        <p:sp>
          <p:nvSpPr>
            <p:cNvPr id="227" name="Freeform 31"/>
            <p:cNvSpPr>
              <a:spLocks noEditPoints="1"/>
            </p:cNvSpPr>
            <p:nvPr/>
          </p:nvSpPr>
          <p:spPr bwMode="auto">
            <a:xfrm>
              <a:off x="3955776" y="3413157"/>
              <a:ext cx="314647" cy="271327"/>
            </a:xfrm>
            <a:custGeom>
              <a:avLst/>
              <a:gdLst>
                <a:gd name="T0" fmla="*/ 219075 w 64"/>
                <a:gd name="T1" fmla="*/ 96174 h 55"/>
                <a:gd name="T2" fmla="*/ 0 w 64"/>
                <a:gd name="T3" fmla="*/ 96174 h 55"/>
                <a:gd name="T4" fmla="*/ 0 w 64"/>
                <a:gd name="T5" fmla="*/ 51522 h 55"/>
                <a:gd name="T6" fmla="*/ 17115 w 64"/>
                <a:gd name="T7" fmla="*/ 30913 h 55"/>
                <a:gd name="T8" fmla="*/ 61615 w 64"/>
                <a:gd name="T9" fmla="*/ 30913 h 55"/>
                <a:gd name="T10" fmla="*/ 61615 w 64"/>
                <a:gd name="T11" fmla="*/ 10304 h 55"/>
                <a:gd name="T12" fmla="*/ 71884 w 64"/>
                <a:gd name="T13" fmla="*/ 0 h 55"/>
                <a:gd name="T14" fmla="*/ 143768 w 64"/>
                <a:gd name="T15" fmla="*/ 0 h 55"/>
                <a:gd name="T16" fmla="*/ 154037 w 64"/>
                <a:gd name="T17" fmla="*/ 10304 h 55"/>
                <a:gd name="T18" fmla="*/ 154037 w 64"/>
                <a:gd name="T19" fmla="*/ 30913 h 55"/>
                <a:gd name="T20" fmla="*/ 198537 w 64"/>
                <a:gd name="T21" fmla="*/ 30913 h 55"/>
                <a:gd name="T22" fmla="*/ 219075 w 64"/>
                <a:gd name="T23" fmla="*/ 51522 h 55"/>
                <a:gd name="T24" fmla="*/ 219075 w 64"/>
                <a:gd name="T25" fmla="*/ 96174 h 55"/>
                <a:gd name="T26" fmla="*/ 219075 w 64"/>
                <a:gd name="T27" fmla="*/ 168304 h 55"/>
                <a:gd name="T28" fmla="*/ 198537 w 64"/>
                <a:gd name="T29" fmla="*/ 188913 h 55"/>
                <a:gd name="T30" fmla="*/ 17115 w 64"/>
                <a:gd name="T31" fmla="*/ 188913 h 55"/>
                <a:gd name="T32" fmla="*/ 0 w 64"/>
                <a:gd name="T33" fmla="*/ 168304 h 55"/>
                <a:gd name="T34" fmla="*/ 0 w 64"/>
                <a:gd name="T35" fmla="*/ 109913 h 55"/>
                <a:gd name="T36" fmla="*/ 82153 w 64"/>
                <a:gd name="T37" fmla="*/ 109913 h 55"/>
                <a:gd name="T38" fmla="*/ 82153 w 64"/>
                <a:gd name="T39" fmla="*/ 127087 h 55"/>
                <a:gd name="T40" fmla="*/ 88999 w 64"/>
                <a:gd name="T41" fmla="*/ 137391 h 55"/>
                <a:gd name="T42" fmla="*/ 126653 w 64"/>
                <a:gd name="T43" fmla="*/ 137391 h 55"/>
                <a:gd name="T44" fmla="*/ 136922 w 64"/>
                <a:gd name="T45" fmla="*/ 127087 h 55"/>
                <a:gd name="T46" fmla="*/ 136922 w 64"/>
                <a:gd name="T47" fmla="*/ 109913 h 55"/>
                <a:gd name="T48" fmla="*/ 219075 w 64"/>
                <a:gd name="T49" fmla="*/ 109913 h 55"/>
                <a:gd name="T50" fmla="*/ 219075 w 64"/>
                <a:gd name="T51" fmla="*/ 168304 h 55"/>
                <a:gd name="T52" fmla="*/ 140345 w 64"/>
                <a:gd name="T53" fmla="*/ 30913 h 55"/>
                <a:gd name="T54" fmla="*/ 140345 w 64"/>
                <a:gd name="T55" fmla="*/ 13739 h 55"/>
                <a:gd name="T56" fmla="*/ 78730 w 64"/>
                <a:gd name="T57" fmla="*/ 13739 h 55"/>
                <a:gd name="T58" fmla="*/ 78730 w 64"/>
                <a:gd name="T59" fmla="*/ 30913 h 55"/>
                <a:gd name="T60" fmla="*/ 140345 w 64"/>
                <a:gd name="T61" fmla="*/ 30913 h 55"/>
                <a:gd name="T62" fmla="*/ 123230 w 64"/>
                <a:gd name="T63" fmla="*/ 123652 h 55"/>
                <a:gd name="T64" fmla="*/ 92422 w 64"/>
                <a:gd name="T65" fmla="*/ 123652 h 55"/>
                <a:gd name="T66" fmla="*/ 92422 w 64"/>
                <a:gd name="T67" fmla="*/ 109913 h 55"/>
                <a:gd name="T68" fmla="*/ 123230 w 64"/>
                <a:gd name="T69" fmla="*/ 109913 h 55"/>
                <a:gd name="T70" fmla="*/ 123230 w 64"/>
                <a:gd name="T71" fmla="*/ 123652 h 5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4" h="55">
                  <a:moveTo>
                    <a:pt x="64" y="28"/>
                  </a:moveTo>
                  <a:cubicBezTo>
                    <a:pt x="0" y="28"/>
                    <a:pt x="0" y="28"/>
                    <a:pt x="0" y="28"/>
                  </a:cubicBezTo>
                  <a:cubicBezTo>
                    <a:pt x="0" y="15"/>
                    <a:pt x="0" y="15"/>
                    <a:pt x="0" y="15"/>
                  </a:cubicBezTo>
                  <a:cubicBezTo>
                    <a:pt x="0" y="11"/>
                    <a:pt x="2" y="9"/>
                    <a:pt x="5" y="9"/>
                  </a:cubicBezTo>
                  <a:cubicBezTo>
                    <a:pt x="18" y="9"/>
                    <a:pt x="18" y="9"/>
                    <a:pt x="18" y="9"/>
                  </a:cubicBezTo>
                  <a:cubicBezTo>
                    <a:pt x="18" y="3"/>
                    <a:pt x="18" y="3"/>
                    <a:pt x="18" y="3"/>
                  </a:cubicBezTo>
                  <a:cubicBezTo>
                    <a:pt x="18" y="1"/>
                    <a:pt x="20" y="0"/>
                    <a:pt x="21" y="0"/>
                  </a:cubicBezTo>
                  <a:cubicBezTo>
                    <a:pt x="42" y="0"/>
                    <a:pt x="42" y="0"/>
                    <a:pt x="42" y="0"/>
                  </a:cubicBezTo>
                  <a:cubicBezTo>
                    <a:pt x="44" y="0"/>
                    <a:pt x="45" y="1"/>
                    <a:pt x="45" y="3"/>
                  </a:cubicBezTo>
                  <a:cubicBezTo>
                    <a:pt x="45" y="9"/>
                    <a:pt x="45" y="9"/>
                    <a:pt x="45" y="9"/>
                  </a:cubicBezTo>
                  <a:cubicBezTo>
                    <a:pt x="58" y="9"/>
                    <a:pt x="58" y="9"/>
                    <a:pt x="58" y="9"/>
                  </a:cubicBezTo>
                  <a:cubicBezTo>
                    <a:pt x="61" y="9"/>
                    <a:pt x="64" y="11"/>
                    <a:pt x="64" y="15"/>
                  </a:cubicBezTo>
                  <a:lnTo>
                    <a:pt x="64" y="28"/>
                  </a:lnTo>
                  <a:close/>
                  <a:moveTo>
                    <a:pt x="64" y="49"/>
                  </a:moveTo>
                  <a:cubicBezTo>
                    <a:pt x="64" y="52"/>
                    <a:pt x="61" y="55"/>
                    <a:pt x="58" y="55"/>
                  </a:cubicBezTo>
                  <a:cubicBezTo>
                    <a:pt x="5" y="55"/>
                    <a:pt x="5" y="55"/>
                    <a:pt x="5" y="55"/>
                  </a:cubicBezTo>
                  <a:cubicBezTo>
                    <a:pt x="2" y="55"/>
                    <a:pt x="0" y="52"/>
                    <a:pt x="0" y="49"/>
                  </a:cubicBezTo>
                  <a:cubicBezTo>
                    <a:pt x="0" y="32"/>
                    <a:pt x="0" y="32"/>
                    <a:pt x="0" y="32"/>
                  </a:cubicBezTo>
                  <a:cubicBezTo>
                    <a:pt x="24" y="32"/>
                    <a:pt x="24" y="32"/>
                    <a:pt x="24" y="32"/>
                  </a:cubicBezTo>
                  <a:cubicBezTo>
                    <a:pt x="24" y="37"/>
                    <a:pt x="24" y="37"/>
                    <a:pt x="24" y="37"/>
                  </a:cubicBezTo>
                  <a:cubicBezTo>
                    <a:pt x="24" y="39"/>
                    <a:pt x="25" y="40"/>
                    <a:pt x="26" y="40"/>
                  </a:cubicBezTo>
                  <a:cubicBezTo>
                    <a:pt x="37" y="40"/>
                    <a:pt x="37" y="40"/>
                    <a:pt x="37" y="40"/>
                  </a:cubicBezTo>
                  <a:cubicBezTo>
                    <a:pt x="39" y="40"/>
                    <a:pt x="40" y="39"/>
                    <a:pt x="40" y="37"/>
                  </a:cubicBezTo>
                  <a:cubicBezTo>
                    <a:pt x="40" y="32"/>
                    <a:pt x="40" y="32"/>
                    <a:pt x="40" y="32"/>
                  </a:cubicBezTo>
                  <a:cubicBezTo>
                    <a:pt x="64" y="32"/>
                    <a:pt x="64" y="32"/>
                    <a:pt x="64" y="32"/>
                  </a:cubicBezTo>
                  <a:lnTo>
                    <a:pt x="64" y="49"/>
                  </a:lnTo>
                  <a:close/>
                  <a:moveTo>
                    <a:pt x="41" y="9"/>
                  </a:moveTo>
                  <a:cubicBezTo>
                    <a:pt x="41" y="4"/>
                    <a:pt x="41" y="4"/>
                    <a:pt x="41" y="4"/>
                  </a:cubicBezTo>
                  <a:cubicBezTo>
                    <a:pt x="23" y="4"/>
                    <a:pt x="23" y="4"/>
                    <a:pt x="23" y="4"/>
                  </a:cubicBezTo>
                  <a:cubicBezTo>
                    <a:pt x="23" y="9"/>
                    <a:pt x="23" y="9"/>
                    <a:pt x="23" y="9"/>
                  </a:cubicBezTo>
                  <a:lnTo>
                    <a:pt x="41" y="9"/>
                  </a:lnTo>
                  <a:close/>
                  <a:moveTo>
                    <a:pt x="36" y="36"/>
                  </a:moveTo>
                  <a:cubicBezTo>
                    <a:pt x="27" y="36"/>
                    <a:pt x="27" y="36"/>
                    <a:pt x="27" y="36"/>
                  </a:cubicBezTo>
                  <a:cubicBezTo>
                    <a:pt x="27" y="32"/>
                    <a:pt x="27" y="32"/>
                    <a:pt x="27" y="32"/>
                  </a:cubicBezTo>
                  <a:cubicBezTo>
                    <a:pt x="36" y="32"/>
                    <a:pt x="36" y="32"/>
                    <a:pt x="36" y="32"/>
                  </a:cubicBezTo>
                  <a:lnTo>
                    <a:pt x="36" y="36"/>
                  </a:lnTo>
                  <a:close/>
                </a:path>
              </a:pathLst>
            </a:custGeom>
            <a:solidFill>
              <a:srgbClr val="79C6C3"/>
            </a:solidFill>
            <a:ln>
              <a:noFill/>
            </a:ln>
          </p:spPr>
          <p:txBody>
            <a:bodyPr/>
            <a:lstStyle/>
            <a:p>
              <a:endParaRPr lang="en-US" sz="2000">
                <a:latin typeface="Arial Unicode MS" panose="020B0604020202020204" charset="-122"/>
                <a:ea typeface="Arial Unicode MS" panose="020B0604020202020204" charset="-122"/>
              </a:endParaRPr>
            </a:p>
          </p:txBody>
        </p:sp>
        <p:sp>
          <p:nvSpPr>
            <p:cNvPr id="228" name="Freeform 35"/>
            <p:cNvSpPr>
              <a:spLocks noEditPoints="1"/>
            </p:cNvSpPr>
            <p:nvPr/>
          </p:nvSpPr>
          <p:spPr bwMode="auto">
            <a:xfrm>
              <a:off x="5964843" y="1976844"/>
              <a:ext cx="360248" cy="316928"/>
            </a:xfrm>
            <a:custGeom>
              <a:avLst/>
              <a:gdLst>
                <a:gd name="T0" fmla="*/ 250825 w 73"/>
                <a:gd name="T1" fmla="*/ 137914 h 64"/>
                <a:gd name="T2" fmla="*/ 250825 w 73"/>
                <a:gd name="T3" fmla="*/ 182737 h 64"/>
                <a:gd name="T4" fmla="*/ 247389 w 73"/>
                <a:gd name="T5" fmla="*/ 189632 h 64"/>
                <a:gd name="T6" fmla="*/ 233645 w 73"/>
                <a:gd name="T7" fmla="*/ 189632 h 64"/>
                <a:gd name="T8" fmla="*/ 233645 w 73"/>
                <a:gd name="T9" fmla="*/ 196528 h 64"/>
                <a:gd name="T10" fmla="*/ 209593 w 73"/>
                <a:gd name="T11" fmla="*/ 220663 h 64"/>
                <a:gd name="T12" fmla="*/ 188978 w 73"/>
                <a:gd name="T13" fmla="*/ 196528 h 64"/>
                <a:gd name="T14" fmla="*/ 188978 w 73"/>
                <a:gd name="T15" fmla="*/ 189632 h 64"/>
                <a:gd name="T16" fmla="*/ 61847 w 73"/>
                <a:gd name="T17" fmla="*/ 189632 h 64"/>
                <a:gd name="T18" fmla="*/ 61847 w 73"/>
                <a:gd name="T19" fmla="*/ 196528 h 64"/>
                <a:gd name="T20" fmla="*/ 37796 w 73"/>
                <a:gd name="T21" fmla="*/ 220663 h 64"/>
                <a:gd name="T22" fmla="*/ 13744 w 73"/>
                <a:gd name="T23" fmla="*/ 196528 h 64"/>
                <a:gd name="T24" fmla="*/ 13744 w 73"/>
                <a:gd name="T25" fmla="*/ 189632 h 64"/>
                <a:gd name="T26" fmla="*/ 3436 w 73"/>
                <a:gd name="T27" fmla="*/ 189632 h 64"/>
                <a:gd name="T28" fmla="*/ 0 w 73"/>
                <a:gd name="T29" fmla="*/ 182737 h 64"/>
                <a:gd name="T30" fmla="*/ 0 w 73"/>
                <a:gd name="T31" fmla="*/ 137914 h 64"/>
                <a:gd name="T32" fmla="*/ 27488 w 73"/>
                <a:gd name="T33" fmla="*/ 110332 h 64"/>
                <a:gd name="T34" fmla="*/ 30924 w 73"/>
                <a:gd name="T35" fmla="*/ 110332 h 64"/>
                <a:gd name="T36" fmla="*/ 44667 w 73"/>
                <a:gd name="T37" fmla="*/ 58614 h 64"/>
                <a:gd name="T38" fmla="*/ 79027 w 73"/>
                <a:gd name="T39" fmla="*/ 31031 h 64"/>
                <a:gd name="T40" fmla="*/ 92771 w 73"/>
                <a:gd name="T41" fmla="*/ 31031 h 64"/>
                <a:gd name="T42" fmla="*/ 92771 w 73"/>
                <a:gd name="T43" fmla="*/ 3448 h 64"/>
                <a:gd name="T44" fmla="*/ 96207 w 73"/>
                <a:gd name="T45" fmla="*/ 0 h 64"/>
                <a:gd name="T46" fmla="*/ 151182 w 73"/>
                <a:gd name="T47" fmla="*/ 0 h 64"/>
                <a:gd name="T48" fmla="*/ 154618 w 73"/>
                <a:gd name="T49" fmla="*/ 3448 h 64"/>
                <a:gd name="T50" fmla="*/ 154618 w 73"/>
                <a:gd name="T51" fmla="*/ 31031 h 64"/>
                <a:gd name="T52" fmla="*/ 171798 w 73"/>
                <a:gd name="T53" fmla="*/ 31031 h 64"/>
                <a:gd name="T54" fmla="*/ 206158 w 73"/>
                <a:gd name="T55" fmla="*/ 58614 h 64"/>
                <a:gd name="T56" fmla="*/ 219901 w 73"/>
                <a:gd name="T57" fmla="*/ 110332 h 64"/>
                <a:gd name="T58" fmla="*/ 223337 w 73"/>
                <a:gd name="T59" fmla="*/ 110332 h 64"/>
                <a:gd name="T60" fmla="*/ 250825 w 73"/>
                <a:gd name="T61" fmla="*/ 137914 h 64"/>
                <a:gd name="T62" fmla="*/ 58411 w 73"/>
                <a:gd name="T63" fmla="*/ 148258 h 64"/>
                <a:gd name="T64" fmla="*/ 37796 w 73"/>
                <a:gd name="T65" fmla="*/ 127571 h 64"/>
                <a:gd name="T66" fmla="*/ 17180 w 73"/>
                <a:gd name="T67" fmla="*/ 148258 h 64"/>
                <a:gd name="T68" fmla="*/ 37796 w 73"/>
                <a:gd name="T69" fmla="*/ 168945 h 64"/>
                <a:gd name="T70" fmla="*/ 58411 w 73"/>
                <a:gd name="T71" fmla="*/ 148258 h 64"/>
                <a:gd name="T72" fmla="*/ 185542 w 73"/>
                <a:gd name="T73" fmla="*/ 110332 h 64"/>
                <a:gd name="T74" fmla="*/ 175234 w 73"/>
                <a:gd name="T75" fmla="*/ 65509 h 64"/>
                <a:gd name="T76" fmla="*/ 171798 w 73"/>
                <a:gd name="T77" fmla="*/ 62061 h 64"/>
                <a:gd name="T78" fmla="*/ 79027 w 73"/>
                <a:gd name="T79" fmla="*/ 62061 h 64"/>
                <a:gd name="T80" fmla="*/ 72155 w 73"/>
                <a:gd name="T81" fmla="*/ 65509 h 64"/>
                <a:gd name="T82" fmla="*/ 61847 w 73"/>
                <a:gd name="T83" fmla="*/ 110332 h 64"/>
                <a:gd name="T84" fmla="*/ 185542 w 73"/>
                <a:gd name="T85" fmla="*/ 110332 h 64"/>
                <a:gd name="T86" fmla="*/ 230209 w 73"/>
                <a:gd name="T87" fmla="*/ 148258 h 64"/>
                <a:gd name="T88" fmla="*/ 209593 w 73"/>
                <a:gd name="T89" fmla="*/ 127571 h 64"/>
                <a:gd name="T90" fmla="*/ 192414 w 73"/>
                <a:gd name="T91" fmla="*/ 148258 h 64"/>
                <a:gd name="T92" fmla="*/ 209593 w 73"/>
                <a:gd name="T93" fmla="*/ 168945 h 64"/>
                <a:gd name="T94" fmla="*/ 230209 w 73"/>
                <a:gd name="T95" fmla="*/ 148258 h 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73" h="64">
                  <a:moveTo>
                    <a:pt x="73" y="40"/>
                  </a:moveTo>
                  <a:cubicBezTo>
                    <a:pt x="73" y="53"/>
                    <a:pt x="73" y="53"/>
                    <a:pt x="73" y="53"/>
                  </a:cubicBezTo>
                  <a:cubicBezTo>
                    <a:pt x="73" y="54"/>
                    <a:pt x="72" y="55"/>
                    <a:pt x="72" y="55"/>
                  </a:cubicBezTo>
                  <a:cubicBezTo>
                    <a:pt x="68" y="55"/>
                    <a:pt x="68" y="55"/>
                    <a:pt x="68" y="55"/>
                  </a:cubicBezTo>
                  <a:cubicBezTo>
                    <a:pt x="68" y="57"/>
                    <a:pt x="68" y="57"/>
                    <a:pt x="68" y="57"/>
                  </a:cubicBezTo>
                  <a:cubicBezTo>
                    <a:pt x="68" y="61"/>
                    <a:pt x="65" y="64"/>
                    <a:pt x="61" y="64"/>
                  </a:cubicBezTo>
                  <a:cubicBezTo>
                    <a:pt x="58" y="64"/>
                    <a:pt x="55" y="61"/>
                    <a:pt x="55" y="57"/>
                  </a:cubicBezTo>
                  <a:cubicBezTo>
                    <a:pt x="55" y="55"/>
                    <a:pt x="55" y="55"/>
                    <a:pt x="55" y="55"/>
                  </a:cubicBezTo>
                  <a:cubicBezTo>
                    <a:pt x="18" y="55"/>
                    <a:pt x="18" y="55"/>
                    <a:pt x="18" y="55"/>
                  </a:cubicBezTo>
                  <a:cubicBezTo>
                    <a:pt x="18" y="57"/>
                    <a:pt x="18" y="57"/>
                    <a:pt x="18" y="57"/>
                  </a:cubicBezTo>
                  <a:cubicBezTo>
                    <a:pt x="18" y="61"/>
                    <a:pt x="15" y="64"/>
                    <a:pt x="11" y="64"/>
                  </a:cubicBezTo>
                  <a:cubicBezTo>
                    <a:pt x="7" y="64"/>
                    <a:pt x="4" y="61"/>
                    <a:pt x="4" y="57"/>
                  </a:cubicBezTo>
                  <a:cubicBezTo>
                    <a:pt x="4" y="55"/>
                    <a:pt x="4" y="55"/>
                    <a:pt x="4" y="55"/>
                  </a:cubicBezTo>
                  <a:cubicBezTo>
                    <a:pt x="1" y="55"/>
                    <a:pt x="1" y="55"/>
                    <a:pt x="1" y="55"/>
                  </a:cubicBezTo>
                  <a:cubicBezTo>
                    <a:pt x="0" y="55"/>
                    <a:pt x="0" y="54"/>
                    <a:pt x="0" y="53"/>
                  </a:cubicBezTo>
                  <a:cubicBezTo>
                    <a:pt x="0" y="40"/>
                    <a:pt x="0" y="40"/>
                    <a:pt x="0" y="40"/>
                  </a:cubicBezTo>
                  <a:cubicBezTo>
                    <a:pt x="0" y="35"/>
                    <a:pt x="3" y="32"/>
                    <a:pt x="8" y="32"/>
                  </a:cubicBezTo>
                  <a:cubicBezTo>
                    <a:pt x="9" y="32"/>
                    <a:pt x="9" y="32"/>
                    <a:pt x="9" y="32"/>
                  </a:cubicBezTo>
                  <a:cubicBezTo>
                    <a:pt x="13" y="17"/>
                    <a:pt x="13" y="17"/>
                    <a:pt x="13" y="17"/>
                  </a:cubicBezTo>
                  <a:cubicBezTo>
                    <a:pt x="14" y="12"/>
                    <a:pt x="18" y="9"/>
                    <a:pt x="23" y="9"/>
                  </a:cubicBezTo>
                  <a:cubicBezTo>
                    <a:pt x="27" y="9"/>
                    <a:pt x="27" y="9"/>
                    <a:pt x="27" y="9"/>
                  </a:cubicBezTo>
                  <a:cubicBezTo>
                    <a:pt x="27" y="1"/>
                    <a:pt x="27" y="1"/>
                    <a:pt x="27" y="1"/>
                  </a:cubicBezTo>
                  <a:cubicBezTo>
                    <a:pt x="27" y="0"/>
                    <a:pt x="28" y="0"/>
                    <a:pt x="28" y="0"/>
                  </a:cubicBezTo>
                  <a:cubicBezTo>
                    <a:pt x="44" y="0"/>
                    <a:pt x="44" y="0"/>
                    <a:pt x="44" y="0"/>
                  </a:cubicBezTo>
                  <a:cubicBezTo>
                    <a:pt x="45" y="0"/>
                    <a:pt x="45" y="0"/>
                    <a:pt x="45" y="1"/>
                  </a:cubicBezTo>
                  <a:cubicBezTo>
                    <a:pt x="45" y="9"/>
                    <a:pt x="45" y="9"/>
                    <a:pt x="45" y="9"/>
                  </a:cubicBezTo>
                  <a:cubicBezTo>
                    <a:pt x="50" y="9"/>
                    <a:pt x="50" y="9"/>
                    <a:pt x="50" y="9"/>
                  </a:cubicBezTo>
                  <a:cubicBezTo>
                    <a:pt x="55" y="9"/>
                    <a:pt x="59" y="12"/>
                    <a:pt x="60" y="17"/>
                  </a:cubicBezTo>
                  <a:cubicBezTo>
                    <a:pt x="64" y="32"/>
                    <a:pt x="64" y="32"/>
                    <a:pt x="64" y="32"/>
                  </a:cubicBezTo>
                  <a:cubicBezTo>
                    <a:pt x="65" y="32"/>
                    <a:pt x="65" y="32"/>
                    <a:pt x="65" y="32"/>
                  </a:cubicBezTo>
                  <a:cubicBezTo>
                    <a:pt x="69" y="32"/>
                    <a:pt x="73" y="35"/>
                    <a:pt x="73" y="40"/>
                  </a:cubicBezTo>
                  <a:close/>
                  <a:moveTo>
                    <a:pt x="17" y="43"/>
                  </a:moveTo>
                  <a:cubicBezTo>
                    <a:pt x="17" y="40"/>
                    <a:pt x="14" y="37"/>
                    <a:pt x="11" y="37"/>
                  </a:cubicBezTo>
                  <a:cubicBezTo>
                    <a:pt x="8" y="37"/>
                    <a:pt x="5" y="40"/>
                    <a:pt x="5" y="43"/>
                  </a:cubicBezTo>
                  <a:cubicBezTo>
                    <a:pt x="5" y="46"/>
                    <a:pt x="8" y="49"/>
                    <a:pt x="11" y="49"/>
                  </a:cubicBezTo>
                  <a:cubicBezTo>
                    <a:pt x="14" y="49"/>
                    <a:pt x="17" y="46"/>
                    <a:pt x="17" y="43"/>
                  </a:cubicBezTo>
                  <a:close/>
                  <a:moveTo>
                    <a:pt x="54" y="32"/>
                  </a:moveTo>
                  <a:cubicBezTo>
                    <a:pt x="51" y="19"/>
                    <a:pt x="51" y="19"/>
                    <a:pt x="51" y="19"/>
                  </a:cubicBezTo>
                  <a:cubicBezTo>
                    <a:pt x="51" y="19"/>
                    <a:pt x="50" y="18"/>
                    <a:pt x="50" y="18"/>
                  </a:cubicBezTo>
                  <a:cubicBezTo>
                    <a:pt x="23" y="18"/>
                    <a:pt x="23" y="18"/>
                    <a:pt x="23" y="18"/>
                  </a:cubicBezTo>
                  <a:cubicBezTo>
                    <a:pt x="22" y="18"/>
                    <a:pt x="21" y="19"/>
                    <a:pt x="21" y="19"/>
                  </a:cubicBezTo>
                  <a:cubicBezTo>
                    <a:pt x="18" y="32"/>
                    <a:pt x="18" y="32"/>
                    <a:pt x="18" y="32"/>
                  </a:cubicBezTo>
                  <a:lnTo>
                    <a:pt x="54" y="32"/>
                  </a:lnTo>
                  <a:close/>
                  <a:moveTo>
                    <a:pt x="67" y="43"/>
                  </a:moveTo>
                  <a:cubicBezTo>
                    <a:pt x="67" y="40"/>
                    <a:pt x="65" y="37"/>
                    <a:pt x="61" y="37"/>
                  </a:cubicBezTo>
                  <a:cubicBezTo>
                    <a:pt x="58" y="37"/>
                    <a:pt x="56" y="40"/>
                    <a:pt x="56" y="43"/>
                  </a:cubicBezTo>
                  <a:cubicBezTo>
                    <a:pt x="56" y="46"/>
                    <a:pt x="58" y="49"/>
                    <a:pt x="61" y="49"/>
                  </a:cubicBezTo>
                  <a:cubicBezTo>
                    <a:pt x="65" y="49"/>
                    <a:pt x="67" y="46"/>
                    <a:pt x="67" y="43"/>
                  </a:cubicBezTo>
                  <a:close/>
                </a:path>
              </a:pathLst>
            </a:custGeom>
            <a:solidFill>
              <a:srgbClr val="79C6C3"/>
            </a:solidFill>
            <a:ln>
              <a:noFill/>
            </a:ln>
          </p:spPr>
          <p:txBody>
            <a:bodyPr/>
            <a:lstStyle/>
            <a:p>
              <a:endParaRPr lang="en-US" sz="2000" dirty="0">
                <a:latin typeface="Arial Unicode MS" panose="020B0604020202020204" charset="-122"/>
                <a:ea typeface="Arial Unicode MS" panose="020B0604020202020204" charset="-122"/>
              </a:endParaRPr>
            </a:p>
          </p:txBody>
        </p:sp>
        <p:sp>
          <p:nvSpPr>
            <p:cNvPr id="229" name="Freeform 72"/>
            <p:cNvSpPr>
              <a:spLocks noEditPoints="1"/>
            </p:cNvSpPr>
            <p:nvPr/>
          </p:nvSpPr>
          <p:spPr bwMode="auto">
            <a:xfrm>
              <a:off x="7132623" y="5804607"/>
              <a:ext cx="316927" cy="250807"/>
            </a:xfrm>
            <a:custGeom>
              <a:avLst/>
              <a:gdLst>
                <a:gd name="T0" fmla="*/ 172392 w 64"/>
                <a:gd name="T1" fmla="*/ 140385 h 51"/>
                <a:gd name="T2" fmla="*/ 137914 w 64"/>
                <a:gd name="T3" fmla="*/ 174625 h 51"/>
                <a:gd name="T4" fmla="*/ 34478 w 64"/>
                <a:gd name="T5" fmla="*/ 174625 h 51"/>
                <a:gd name="T6" fmla="*/ 0 w 64"/>
                <a:gd name="T7" fmla="*/ 140385 h 51"/>
                <a:gd name="T8" fmla="*/ 0 w 64"/>
                <a:gd name="T9" fmla="*/ 37664 h 51"/>
                <a:gd name="T10" fmla="*/ 34478 w 64"/>
                <a:gd name="T11" fmla="*/ 3424 h 51"/>
                <a:gd name="T12" fmla="*/ 137914 w 64"/>
                <a:gd name="T13" fmla="*/ 3424 h 51"/>
                <a:gd name="T14" fmla="*/ 151705 w 64"/>
                <a:gd name="T15" fmla="*/ 3424 h 51"/>
                <a:gd name="T16" fmla="*/ 155153 w 64"/>
                <a:gd name="T17" fmla="*/ 6848 h 51"/>
                <a:gd name="T18" fmla="*/ 151705 w 64"/>
                <a:gd name="T19" fmla="*/ 10272 h 51"/>
                <a:gd name="T20" fmla="*/ 148257 w 64"/>
                <a:gd name="T21" fmla="*/ 17120 h 51"/>
                <a:gd name="T22" fmla="*/ 141362 w 64"/>
                <a:gd name="T23" fmla="*/ 17120 h 51"/>
                <a:gd name="T24" fmla="*/ 137914 w 64"/>
                <a:gd name="T25" fmla="*/ 17120 h 51"/>
                <a:gd name="T26" fmla="*/ 34478 w 64"/>
                <a:gd name="T27" fmla="*/ 17120 h 51"/>
                <a:gd name="T28" fmla="*/ 13791 w 64"/>
                <a:gd name="T29" fmla="*/ 37664 h 51"/>
                <a:gd name="T30" fmla="*/ 13791 w 64"/>
                <a:gd name="T31" fmla="*/ 140385 h 51"/>
                <a:gd name="T32" fmla="*/ 34478 w 64"/>
                <a:gd name="T33" fmla="*/ 157505 h 51"/>
                <a:gd name="T34" fmla="*/ 137914 w 64"/>
                <a:gd name="T35" fmla="*/ 157505 h 51"/>
                <a:gd name="T36" fmla="*/ 155153 w 64"/>
                <a:gd name="T37" fmla="*/ 140385 h 51"/>
                <a:gd name="T38" fmla="*/ 155153 w 64"/>
                <a:gd name="T39" fmla="*/ 123265 h 51"/>
                <a:gd name="T40" fmla="*/ 158601 w 64"/>
                <a:gd name="T41" fmla="*/ 119841 h 51"/>
                <a:gd name="T42" fmla="*/ 165497 w 64"/>
                <a:gd name="T43" fmla="*/ 112993 h 51"/>
                <a:gd name="T44" fmla="*/ 168944 w 64"/>
                <a:gd name="T45" fmla="*/ 112993 h 51"/>
                <a:gd name="T46" fmla="*/ 172392 w 64"/>
                <a:gd name="T47" fmla="*/ 116417 h 51"/>
                <a:gd name="T48" fmla="*/ 172392 w 64"/>
                <a:gd name="T49" fmla="*/ 140385 h 51"/>
                <a:gd name="T50" fmla="*/ 196527 w 64"/>
                <a:gd name="T51" fmla="*/ 61632 h 51"/>
                <a:gd name="T52" fmla="*/ 113779 w 64"/>
                <a:gd name="T53" fmla="*/ 143809 h 51"/>
                <a:gd name="T54" fmla="*/ 79300 w 64"/>
                <a:gd name="T55" fmla="*/ 143809 h 51"/>
                <a:gd name="T56" fmla="*/ 79300 w 64"/>
                <a:gd name="T57" fmla="*/ 106145 h 51"/>
                <a:gd name="T58" fmla="*/ 162049 w 64"/>
                <a:gd name="T59" fmla="*/ 23968 h 51"/>
                <a:gd name="T60" fmla="*/ 196527 w 64"/>
                <a:gd name="T61" fmla="*/ 61632 h 51"/>
                <a:gd name="T62" fmla="*/ 124122 w 64"/>
                <a:gd name="T63" fmla="*/ 116417 h 51"/>
                <a:gd name="T64" fmla="*/ 103435 w 64"/>
                <a:gd name="T65" fmla="*/ 99297 h 51"/>
                <a:gd name="T66" fmla="*/ 89644 w 64"/>
                <a:gd name="T67" fmla="*/ 112993 h 51"/>
                <a:gd name="T68" fmla="*/ 89644 w 64"/>
                <a:gd name="T69" fmla="*/ 119841 h 51"/>
                <a:gd name="T70" fmla="*/ 99987 w 64"/>
                <a:gd name="T71" fmla="*/ 119841 h 51"/>
                <a:gd name="T72" fmla="*/ 99987 w 64"/>
                <a:gd name="T73" fmla="*/ 130113 h 51"/>
                <a:gd name="T74" fmla="*/ 106883 w 64"/>
                <a:gd name="T75" fmla="*/ 130113 h 51"/>
                <a:gd name="T76" fmla="*/ 124122 w 64"/>
                <a:gd name="T77" fmla="*/ 116417 h 51"/>
                <a:gd name="T78" fmla="*/ 158601 w 64"/>
                <a:gd name="T79" fmla="*/ 44512 h 51"/>
                <a:gd name="T80" fmla="*/ 117227 w 64"/>
                <a:gd name="T81" fmla="*/ 85600 h 51"/>
                <a:gd name="T82" fmla="*/ 113779 w 64"/>
                <a:gd name="T83" fmla="*/ 89025 h 51"/>
                <a:gd name="T84" fmla="*/ 120675 w 64"/>
                <a:gd name="T85" fmla="*/ 89025 h 51"/>
                <a:gd name="T86" fmla="*/ 162049 w 64"/>
                <a:gd name="T87" fmla="*/ 47936 h 51"/>
                <a:gd name="T88" fmla="*/ 162049 w 64"/>
                <a:gd name="T89" fmla="*/ 44512 h 51"/>
                <a:gd name="T90" fmla="*/ 158601 w 64"/>
                <a:gd name="T91" fmla="*/ 44512 h 51"/>
                <a:gd name="T92" fmla="*/ 203423 w 64"/>
                <a:gd name="T93" fmla="*/ 51360 h 51"/>
                <a:gd name="T94" fmla="*/ 168944 w 64"/>
                <a:gd name="T95" fmla="*/ 17120 h 51"/>
                <a:gd name="T96" fmla="*/ 179288 w 64"/>
                <a:gd name="T97" fmla="*/ 6848 h 51"/>
                <a:gd name="T98" fmla="*/ 196527 w 64"/>
                <a:gd name="T99" fmla="*/ 6848 h 51"/>
                <a:gd name="T100" fmla="*/ 213766 w 64"/>
                <a:gd name="T101" fmla="*/ 23968 h 51"/>
                <a:gd name="T102" fmla="*/ 213766 w 64"/>
                <a:gd name="T103" fmla="*/ 41088 h 51"/>
                <a:gd name="T104" fmla="*/ 203423 w 64"/>
                <a:gd name="T105" fmla="*/ 51360 h 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4" h="51">
                  <a:moveTo>
                    <a:pt x="50" y="41"/>
                  </a:moveTo>
                  <a:cubicBezTo>
                    <a:pt x="50" y="46"/>
                    <a:pt x="45" y="51"/>
                    <a:pt x="40" y="51"/>
                  </a:cubicBezTo>
                  <a:cubicBezTo>
                    <a:pt x="10" y="51"/>
                    <a:pt x="10" y="51"/>
                    <a:pt x="10" y="51"/>
                  </a:cubicBezTo>
                  <a:cubicBezTo>
                    <a:pt x="4" y="51"/>
                    <a:pt x="0" y="46"/>
                    <a:pt x="0" y="41"/>
                  </a:cubicBezTo>
                  <a:cubicBezTo>
                    <a:pt x="0" y="11"/>
                    <a:pt x="0" y="11"/>
                    <a:pt x="0" y="11"/>
                  </a:cubicBezTo>
                  <a:cubicBezTo>
                    <a:pt x="0" y="5"/>
                    <a:pt x="4" y="1"/>
                    <a:pt x="10" y="1"/>
                  </a:cubicBezTo>
                  <a:cubicBezTo>
                    <a:pt x="40" y="1"/>
                    <a:pt x="40" y="1"/>
                    <a:pt x="40" y="1"/>
                  </a:cubicBezTo>
                  <a:cubicBezTo>
                    <a:pt x="41" y="1"/>
                    <a:pt x="43" y="1"/>
                    <a:pt x="44" y="1"/>
                  </a:cubicBezTo>
                  <a:cubicBezTo>
                    <a:pt x="44" y="2"/>
                    <a:pt x="44" y="2"/>
                    <a:pt x="45" y="2"/>
                  </a:cubicBezTo>
                  <a:cubicBezTo>
                    <a:pt x="45" y="3"/>
                    <a:pt x="45" y="3"/>
                    <a:pt x="44" y="3"/>
                  </a:cubicBezTo>
                  <a:cubicBezTo>
                    <a:pt x="43" y="5"/>
                    <a:pt x="43" y="5"/>
                    <a:pt x="43" y="5"/>
                  </a:cubicBezTo>
                  <a:cubicBezTo>
                    <a:pt x="42" y="5"/>
                    <a:pt x="42" y="5"/>
                    <a:pt x="41" y="5"/>
                  </a:cubicBezTo>
                  <a:cubicBezTo>
                    <a:pt x="41" y="5"/>
                    <a:pt x="40" y="5"/>
                    <a:pt x="40" y="5"/>
                  </a:cubicBezTo>
                  <a:cubicBezTo>
                    <a:pt x="10" y="5"/>
                    <a:pt x="10" y="5"/>
                    <a:pt x="10" y="5"/>
                  </a:cubicBezTo>
                  <a:cubicBezTo>
                    <a:pt x="7" y="5"/>
                    <a:pt x="4" y="8"/>
                    <a:pt x="4" y="11"/>
                  </a:cubicBezTo>
                  <a:cubicBezTo>
                    <a:pt x="4" y="41"/>
                    <a:pt x="4" y="41"/>
                    <a:pt x="4" y="41"/>
                  </a:cubicBezTo>
                  <a:cubicBezTo>
                    <a:pt x="4" y="44"/>
                    <a:pt x="7" y="46"/>
                    <a:pt x="10" y="46"/>
                  </a:cubicBezTo>
                  <a:cubicBezTo>
                    <a:pt x="40" y="46"/>
                    <a:pt x="40" y="46"/>
                    <a:pt x="40" y="46"/>
                  </a:cubicBezTo>
                  <a:cubicBezTo>
                    <a:pt x="43" y="46"/>
                    <a:pt x="45" y="44"/>
                    <a:pt x="45" y="41"/>
                  </a:cubicBezTo>
                  <a:cubicBezTo>
                    <a:pt x="45" y="36"/>
                    <a:pt x="45" y="36"/>
                    <a:pt x="45" y="36"/>
                  </a:cubicBezTo>
                  <a:cubicBezTo>
                    <a:pt x="45" y="36"/>
                    <a:pt x="46" y="35"/>
                    <a:pt x="46" y="35"/>
                  </a:cubicBezTo>
                  <a:cubicBezTo>
                    <a:pt x="48" y="33"/>
                    <a:pt x="48" y="33"/>
                    <a:pt x="48" y="33"/>
                  </a:cubicBezTo>
                  <a:cubicBezTo>
                    <a:pt x="48" y="33"/>
                    <a:pt x="49" y="33"/>
                    <a:pt x="49" y="33"/>
                  </a:cubicBezTo>
                  <a:cubicBezTo>
                    <a:pt x="50" y="33"/>
                    <a:pt x="50" y="33"/>
                    <a:pt x="50" y="34"/>
                  </a:cubicBezTo>
                  <a:lnTo>
                    <a:pt x="50" y="41"/>
                  </a:lnTo>
                  <a:close/>
                  <a:moveTo>
                    <a:pt x="57" y="18"/>
                  </a:moveTo>
                  <a:cubicBezTo>
                    <a:pt x="33" y="42"/>
                    <a:pt x="33" y="42"/>
                    <a:pt x="33" y="42"/>
                  </a:cubicBezTo>
                  <a:cubicBezTo>
                    <a:pt x="23" y="42"/>
                    <a:pt x="23" y="42"/>
                    <a:pt x="23" y="42"/>
                  </a:cubicBezTo>
                  <a:cubicBezTo>
                    <a:pt x="23" y="31"/>
                    <a:pt x="23" y="31"/>
                    <a:pt x="23" y="31"/>
                  </a:cubicBezTo>
                  <a:cubicBezTo>
                    <a:pt x="47" y="7"/>
                    <a:pt x="47" y="7"/>
                    <a:pt x="47" y="7"/>
                  </a:cubicBezTo>
                  <a:lnTo>
                    <a:pt x="57" y="18"/>
                  </a:lnTo>
                  <a:close/>
                  <a:moveTo>
                    <a:pt x="36" y="34"/>
                  </a:moveTo>
                  <a:cubicBezTo>
                    <a:pt x="30" y="29"/>
                    <a:pt x="30" y="29"/>
                    <a:pt x="30" y="29"/>
                  </a:cubicBezTo>
                  <a:cubicBezTo>
                    <a:pt x="26" y="33"/>
                    <a:pt x="26" y="33"/>
                    <a:pt x="26" y="33"/>
                  </a:cubicBezTo>
                  <a:cubicBezTo>
                    <a:pt x="26" y="35"/>
                    <a:pt x="26" y="35"/>
                    <a:pt x="26" y="35"/>
                  </a:cubicBezTo>
                  <a:cubicBezTo>
                    <a:pt x="29" y="35"/>
                    <a:pt x="29" y="35"/>
                    <a:pt x="29" y="35"/>
                  </a:cubicBezTo>
                  <a:cubicBezTo>
                    <a:pt x="29" y="38"/>
                    <a:pt x="29" y="38"/>
                    <a:pt x="29" y="38"/>
                  </a:cubicBezTo>
                  <a:cubicBezTo>
                    <a:pt x="31" y="38"/>
                    <a:pt x="31" y="38"/>
                    <a:pt x="31" y="38"/>
                  </a:cubicBezTo>
                  <a:lnTo>
                    <a:pt x="36" y="34"/>
                  </a:lnTo>
                  <a:close/>
                  <a:moveTo>
                    <a:pt x="46" y="13"/>
                  </a:moveTo>
                  <a:cubicBezTo>
                    <a:pt x="34" y="25"/>
                    <a:pt x="34" y="25"/>
                    <a:pt x="34" y="25"/>
                  </a:cubicBezTo>
                  <a:cubicBezTo>
                    <a:pt x="33" y="25"/>
                    <a:pt x="33" y="26"/>
                    <a:pt x="33" y="26"/>
                  </a:cubicBezTo>
                  <a:cubicBezTo>
                    <a:pt x="34" y="27"/>
                    <a:pt x="34" y="27"/>
                    <a:pt x="35" y="26"/>
                  </a:cubicBezTo>
                  <a:cubicBezTo>
                    <a:pt x="47" y="14"/>
                    <a:pt x="47" y="14"/>
                    <a:pt x="47" y="14"/>
                  </a:cubicBezTo>
                  <a:cubicBezTo>
                    <a:pt x="47" y="13"/>
                    <a:pt x="47" y="13"/>
                    <a:pt x="47" y="13"/>
                  </a:cubicBezTo>
                  <a:cubicBezTo>
                    <a:pt x="47" y="12"/>
                    <a:pt x="46" y="12"/>
                    <a:pt x="46" y="13"/>
                  </a:cubicBezTo>
                  <a:close/>
                  <a:moveTo>
                    <a:pt x="59" y="15"/>
                  </a:moveTo>
                  <a:cubicBezTo>
                    <a:pt x="49" y="5"/>
                    <a:pt x="49" y="5"/>
                    <a:pt x="49" y="5"/>
                  </a:cubicBezTo>
                  <a:cubicBezTo>
                    <a:pt x="52" y="2"/>
                    <a:pt x="52" y="2"/>
                    <a:pt x="52" y="2"/>
                  </a:cubicBezTo>
                  <a:cubicBezTo>
                    <a:pt x="53" y="0"/>
                    <a:pt x="56" y="0"/>
                    <a:pt x="57" y="2"/>
                  </a:cubicBezTo>
                  <a:cubicBezTo>
                    <a:pt x="62" y="7"/>
                    <a:pt x="62" y="7"/>
                    <a:pt x="62" y="7"/>
                  </a:cubicBezTo>
                  <a:cubicBezTo>
                    <a:pt x="64" y="9"/>
                    <a:pt x="64" y="11"/>
                    <a:pt x="62" y="12"/>
                  </a:cubicBezTo>
                  <a:lnTo>
                    <a:pt x="59" y="15"/>
                  </a:lnTo>
                  <a:close/>
                </a:path>
              </a:pathLst>
            </a:custGeom>
            <a:solidFill>
              <a:srgbClr val="79C6C3"/>
            </a:solidFill>
            <a:ln>
              <a:noFill/>
            </a:ln>
          </p:spPr>
          <p:txBody>
            <a:bodyPr/>
            <a:lstStyle/>
            <a:p>
              <a:endParaRPr lang="en-US" sz="2000">
                <a:latin typeface="Arial Unicode MS" panose="020B0604020202020204" charset="-122"/>
                <a:ea typeface="Arial Unicode MS" panose="020B0604020202020204" charset="-122"/>
              </a:endParaRPr>
            </a:p>
          </p:txBody>
        </p:sp>
        <p:sp>
          <p:nvSpPr>
            <p:cNvPr id="230" name="Freeform 108"/>
            <p:cNvSpPr>
              <a:spLocks noEditPoints="1"/>
            </p:cNvSpPr>
            <p:nvPr/>
          </p:nvSpPr>
          <p:spPr bwMode="auto">
            <a:xfrm>
              <a:off x="7879665" y="3463621"/>
              <a:ext cx="335168" cy="271325"/>
            </a:xfrm>
            <a:custGeom>
              <a:avLst/>
              <a:gdLst>
                <a:gd name="T0" fmla="*/ 233363 w 68"/>
                <a:gd name="T1" fmla="*/ 168303 h 55"/>
                <a:gd name="T2" fmla="*/ 216204 w 68"/>
                <a:gd name="T3" fmla="*/ 188912 h 55"/>
                <a:gd name="T4" fmla="*/ 17159 w 68"/>
                <a:gd name="T5" fmla="*/ 188912 h 55"/>
                <a:gd name="T6" fmla="*/ 0 w 68"/>
                <a:gd name="T7" fmla="*/ 168303 h 55"/>
                <a:gd name="T8" fmla="*/ 0 w 68"/>
                <a:gd name="T9" fmla="*/ 17174 h 55"/>
                <a:gd name="T10" fmla="*/ 17159 w 68"/>
                <a:gd name="T11" fmla="*/ 0 h 55"/>
                <a:gd name="T12" fmla="*/ 216204 w 68"/>
                <a:gd name="T13" fmla="*/ 0 h 55"/>
                <a:gd name="T14" fmla="*/ 233363 w 68"/>
                <a:gd name="T15" fmla="*/ 17174 h 55"/>
                <a:gd name="T16" fmla="*/ 233363 w 68"/>
                <a:gd name="T17" fmla="*/ 168303 h 55"/>
                <a:gd name="T18" fmla="*/ 17159 w 68"/>
                <a:gd name="T19" fmla="*/ 13739 h 55"/>
                <a:gd name="T20" fmla="*/ 13727 w 68"/>
                <a:gd name="T21" fmla="*/ 17174 h 55"/>
                <a:gd name="T22" fmla="*/ 13727 w 68"/>
                <a:gd name="T23" fmla="*/ 168303 h 55"/>
                <a:gd name="T24" fmla="*/ 17159 w 68"/>
                <a:gd name="T25" fmla="*/ 171738 h 55"/>
                <a:gd name="T26" fmla="*/ 216204 w 68"/>
                <a:gd name="T27" fmla="*/ 171738 h 55"/>
                <a:gd name="T28" fmla="*/ 219636 w 68"/>
                <a:gd name="T29" fmla="*/ 168303 h 55"/>
                <a:gd name="T30" fmla="*/ 219636 w 68"/>
                <a:gd name="T31" fmla="*/ 17174 h 55"/>
                <a:gd name="T32" fmla="*/ 216204 w 68"/>
                <a:gd name="T33" fmla="*/ 13739 h 55"/>
                <a:gd name="T34" fmla="*/ 17159 w 68"/>
                <a:gd name="T35" fmla="*/ 13739 h 55"/>
                <a:gd name="T36" fmla="*/ 54909 w 68"/>
                <a:gd name="T37" fmla="*/ 79000 h 55"/>
                <a:gd name="T38" fmla="*/ 30886 w 68"/>
                <a:gd name="T39" fmla="*/ 54956 h 55"/>
                <a:gd name="T40" fmla="*/ 54909 w 68"/>
                <a:gd name="T41" fmla="*/ 30913 h 55"/>
                <a:gd name="T42" fmla="*/ 78932 w 68"/>
                <a:gd name="T43" fmla="*/ 54956 h 55"/>
                <a:gd name="T44" fmla="*/ 54909 w 68"/>
                <a:gd name="T45" fmla="*/ 79000 h 55"/>
                <a:gd name="T46" fmla="*/ 202477 w 68"/>
                <a:gd name="T47" fmla="*/ 154564 h 55"/>
                <a:gd name="T48" fmla="*/ 30886 w 68"/>
                <a:gd name="T49" fmla="*/ 154564 h 55"/>
                <a:gd name="T50" fmla="*/ 30886 w 68"/>
                <a:gd name="T51" fmla="*/ 133956 h 55"/>
                <a:gd name="T52" fmla="*/ 68636 w 68"/>
                <a:gd name="T53" fmla="*/ 92739 h 55"/>
                <a:gd name="T54" fmla="*/ 89227 w 68"/>
                <a:gd name="T55" fmla="*/ 113347 h 55"/>
                <a:gd name="T56" fmla="*/ 151000 w 68"/>
                <a:gd name="T57" fmla="*/ 51521 h 55"/>
                <a:gd name="T58" fmla="*/ 202477 w 68"/>
                <a:gd name="T59" fmla="*/ 99608 h 55"/>
                <a:gd name="T60" fmla="*/ 202477 w 68"/>
                <a:gd name="T61" fmla="*/ 154564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8" h="55">
                  <a:moveTo>
                    <a:pt x="68" y="49"/>
                  </a:moveTo>
                  <a:cubicBezTo>
                    <a:pt x="68" y="52"/>
                    <a:pt x="66" y="55"/>
                    <a:pt x="63" y="55"/>
                  </a:cubicBezTo>
                  <a:cubicBezTo>
                    <a:pt x="5" y="55"/>
                    <a:pt x="5" y="55"/>
                    <a:pt x="5" y="55"/>
                  </a:cubicBezTo>
                  <a:cubicBezTo>
                    <a:pt x="2" y="55"/>
                    <a:pt x="0" y="52"/>
                    <a:pt x="0" y="49"/>
                  </a:cubicBezTo>
                  <a:cubicBezTo>
                    <a:pt x="0" y="5"/>
                    <a:pt x="0" y="5"/>
                    <a:pt x="0" y="5"/>
                  </a:cubicBezTo>
                  <a:cubicBezTo>
                    <a:pt x="0" y="2"/>
                    <a:pt x="2" y="0"/>
                    <a:pt x="5" y="0"/>
                  </a:cubicBezTo>
                  <a:cubicBezTo>
                    <a:pt x="63" y="0"/>
                    <a:pt x="63" y="0"/>
                    <a:pt x="63" y="0"/>
                  </a:cubicBezTo>
                  <a:cubicBezTo>
                    <a:pt x="66" y="0"/>
                    <a:pt x="68" y="2"/>
                    <a:pt x="68" y="5"/>
                  </a:cubicBezTo>
                  <a:lnTo>
                    <a:pt x="68" y="49"/>
                  </a:lnTo>
                  <a:close/>
                  <a:moveTo>
                    <a:pt x="5" y="4"/>
                  </a:moveTo>
                  <a:cubicBezTo>
                    <a:pt x="5" y="4"/>
                    <a:pt x="4" y="5"/>
                    <a:pt x="4" y="5"/>
                  </a:cubicBezTo>
                  <a:cubicBezTo>
                    <a:pt x="4" y="49"/>
                    <a:pt x="4" y="49"/>
                    <a:pt x="4" y="49"/>
                  </a:cubicBezTo>
                  <a:cubicBezTo>
                    <a:pt x="4" y="49"/>
                    <a:pt x="5" y="50"/>
                    <a:pt x="5" y="50"/>
                  </a:cubicBezTo>
                  <a:cubicBezTo>
                    <a:pt x="63" y="50"/>
                    <a:pt x="63" y="50"/>
                    <a:pt x="63" y="50"/>
                  </a:cubicBezTo>
                  <a:cubicBezTo>
                    <a:pt x="63" y="50"/>
                    <a:pt x="64" y="49"/>
                    <a:pt x="64" y="49"/>
                  </a:cubicBezTo>
                  <a:cubicBezTo>
                    <a:pt x="64" y="5"/>
                    <a:pt x="64" y="5"/>
                    <a:pt x="64" y="5"/>
                  </a:cubicBezTo>
                  <a:cubicBezTo>
                    <a:pt x="64" y="5"/>
                    <a:pt x="63" y="4"/>
                    <a:pt x="63" y="4"/>
                  </a:cubicBezTo>
                  <a:lnTo>
                    <a:pt x="5" y="4"/>
                  </a:lnTo>
                  <a:close/>
                  <a:moveTo>
                    <a:pt x="16" y="23"/>
                  </a:moveTo>
                  <a:cubicBezTo>
                    <a:pt x="12" y="23"/>
                    <a:pt x="9" y="20"/>
                    <a:pt x="9" y="16"/>
                  </a:cubicBezTo>
                  <a:cubicBezTo>
                    <a:pt x="9" y="12"/>
                    <a:pt x="12" y="9"/>
                    <a:pt x="16" y="9"/>
                  </a:cubicBezTo>
                  <a:cubicBezTo>
                    <a:pt x="20" y="9"/>
                    <a:pt x="23" y="12"/>
                    <a:pt x="23" y="16"/>
                  </a:cubicBezTo>
                  <a:cubicBezTo>
                    <a:pt x="23" y="20"/>
                    <a:pt x="20" y="23"/>
                    <a:pt x="16" y="23"/>
                  </a:cubicBezTo>
                  <a:close/>
                  <a:moveTo>
                    <a:pt x="59" y="45"/>
                  </a:moveTo>
                  <a:cubicBezTo>
                    <a:pt x="9" y="45"/>
                    <a:pt x="9" y="45"/>
                    <a:pt x="9" y="45"/>
                  </a:cubicBezTo>
                  <a:cubicBezTo>
                    <a:pt x="9" y="39"/>
                    <a:pt x="9" y="39"/>
                    <a:pt x="9" y="39"/>
                  </a:cubicBezTo>
                  <a:cubicBezTo>
                    <a:pt x="20" y="27"/>
                    <a:pt x="20" y="27"/>
                    <a:pt x="20" y="27"/>
                  </a:cubicBezTo>
                  <a:cubicBezTo>
                    <a:pt x="26" y="33"/>
                    <a:pt x="26" y="33"/>
                    <a:pt x="26" y="33"/>
                  </a:cubicBezTo>
                  <a:cubicBezTo>
                    <a:pt x="44" y="15"/>
                    <a:pt x="44" y="15"/>
                    <a:pt x="44" y="15"/>
                  </a:cubicBezTo>
                  <a:cubicBezTo>
                    <a:pt x="59" y="29"/>
                    <a:pt x="59" y="29"/>
                    <a:pt x="59" y="29"/>
                  </a:cubicBezTo>
                  <a:lnTo>
                    <a:pt x="59" y="45"/>
                  </a:lnTo>
                  <a:close/>
                </a:path>
              </a:pathLst>
            </a:custGeom>
            <a:solidFill>
              <a:srgbClr val="79C6C3"/>
            </a:solidFill>
            <a:ln>
              <a:noFill/>
            </a:ln>
          </p:spPr>
          <p:txBody>
            <a:bodyPr/>
            <a:lstStyle/>
            <a:p>
              <a:endParaRPr lang="en-US" sz="2000">
                <a:latin typeface="Arial Unicode MS" panose="020B0604020202020204" charset="-122"/>
                <a:ea typeface="Arial Unicode MS" panose="020B0604020202020204" charset="-122"/>
              </a:endParaRPr>
            </a:p>
          </p:txBody>
        </p:sp>
        <p:sp>
          <p:nvSpPr>
            <p:cNvPr id="231" name="Freeform 144"/>
            <p:cNvSpPr>
              <a:spLocks noEditPoints="1"/>
            </p:cNvSpPr>
            <p:nvPr/>
          </p:nvSpPr>
          <p:spPr bwMode="auto">
            <a:xfrm>
              <a:off x="4724698" y="5799484"/>
              <a:ext cx="291847" cy="253085"/>
            </a:xfrm>
            <a:custGeom>
              <a:avLst/>
              <a:gdLst>
                <a:gd name="T0" fmla="*/ 203200 w 59"/>
                <a:gd name="T1" fmla="*/ 89834 h 51"/>
                <a:gd name="T2" fmla="*/ 196312 w 59"/>
                <a:gd name="T3" fmla="*/ 96744 h 51"/>
                <a:gd name="T4" fmla="*/ 68881 w 59"/>
                <a:gd name="T5" fmla="*/ 110564 h 51"/>
                <a:gd name="T6" fmla="*/ 68881 w 59"/>
                <a:gd name="T7" fmla="*/ 120930 h 51"/>
                <a:gd name="T8" fmla="*/ 65437 w 59"/>
                <a:gd name="T9" fmla="*/ 127840 h 51"/>
                <a:gd name="T10" fmla="*/ 179092 w 59"/>
                <a:gd name="T11" fmla="*/ 127840 h 51"/>
                <a:gd name="T12" fmla="*/ 189424 w 59"/>
                <a:gd name="T13" fmla="*/ 134750 h 51"/>
                <a:gd name="T14" fmla="*/ 179092 w 59"/>
                <a:gd name="T15" fmla="*/ 145116 h 51"/>
                <a:gd name="T16" fmla="*/ 55105 w 59"/>
                <a:gd name="T17" fmla="*/ 145116 h 51"/>
                <a:gd name="T18" fmla="*/ 44773 w 59"/>
                <a:gd name="T19" fmla="*/ 134750 h 51"/>
                <a:gd name="T20" fmla="*/ 55105 w 59"/>
                <a:gd name="T21" fmla="*/ 117475 h 51"/>
                <a:gd name="T22" fmla="*/ 30997 w 59"/>
                <a:gd name="T23" fmla="*/ 17276 h 51"/>
                <a:gd name="T24" fmla="*/ 6888 w 59"/>
                <a:gd name="T25" fmla="*/ 17276 h 51"/>
                <a:gd name="T26" fmla="*/ 0 w 59"/>
                <a:gd name="T27" fmla="*/ 10365 h 51"/>
                <a:gd name="T28" fmla="*/ 6888 w 59"/>
                <a:gd name="T29" fmla="*/ 0 h 51"/>
                <a:gd name="T30" fmla="*/ 37885 w 59"/>
                <a:gd name="T31" fmla="*/ 0 h 51"/>
                <a:gd name="T32" fmla="*/ 48217 w 59"/>
                <a:gd name="T33" fmla="*/ 17276 h 51"/>
                <a:gd name="T34" fmla="*/ 196312 w 59"/>
                <a:gd name="T35" fmla="*/ 17276 h 51"/>
                <a:gd name="T36" fmla="*/ 203200 w 59"/>
                <a:gd name="T37" fmla="*/ 24186 h 51"/>
                <a:gd name="T38" fmla="*/ 203200 w 59"/>
                <a:gd name="T39" fmla="*/ 89834 h 51"/>
                <a:gd name="T40" fmla="*/ 61993 w 59"/>
                <a:gd name="T41" fmla="*/ 176212 h 51"/>
                <a:gd name="T42" fmla="*/ 44773 w 59"/>
                <a:gd name="T43" fmla="*/ 158936 h 51"/>
                <a:gd name="T44" fmla="*/ 61993 w 59"/>
                <a:gd name="T45" fmla="*/ 145116 h 51"/>
                <a:gd name="T46" fmla="*/ 79214 w 59"/>
                <a:gd name="T47" fmla="*/ 158936 h 51"/>
                <a:gd name="T48" fmla="*/ 61993 w 59"/>
                <a:gd name="T49" fmla="*/ 176212 h 51"/>
                <a:gd name="T50" fmla="*/ 172203 w 59"/>
                <a:gd name="T51" fmla="*/ 176212 h 51"/>
                <a:gd name="T52" fmla="*/ 154983 w 59"/>
                <a:gd name="T53" fmla="*/ 158936 h 51"/>
                <a:gd name="T54" fmla="*/ 172203 w 59"/>
                <a:gd name="T55" fmla="*/ 145116 h 51"/>
                <a:gd name="T56" fmla="*/ 189424 w 59"/>
                <a:gd name="T57" fmla="*/ 158936 h 51"/>
                <a:gd name="T58" fmla="*/ 172203 w 59"/>
                <a:gd name="T59" fmla="*/ 176212 h 5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rgbClr val="79C6C3"/>
            </a:solidFill>
            <a:ln>
              <a:noFill/>
            </a:ln>
          </p:spPr>
          <p:txBody>
            <a:bodyPr/>
            <a:lstStyle/>
            <a:p>
              <a:endParaRPr lang="en-US" sz="2000">
                <a:latin typeface="Arial Unicode MS" panose="020B0604020202020204" charset="-122"/>
                <a:ea typeface="Arial Unicode MS" panose="020B0604020202020204" charset="-122"/>
              </a:endParaRPr>
            </a:p>
          </p:txBody>
        </p:sp>
      </p:grpSp>
      <p:sp>
        <p:nvSpPr>
          <p:cNvPr id="51" name="文本框 6"/>
          <p:cNvSpPr txBox="1">
            <a:spLocks noChangeArrowheads="1"/>
          </p:cNvSpPr>
          <p:nvPr/>
        </p:nvSpPr>
        <p:spPr bwMode="auto">
          <a:xfrm>
            <a:off x="4760595" y="18595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货物的出库管理</a:t>
            </a:r>
          </a:p>
        </p:txBody>
      </p:sp>
      <p:sp>
        <p:nvSpPr>
          <p:cNvPr id="212" name="文本框 211"/>
          <p:cNvSpPr txBox="1"/>
          <p:nvPr/>
        </p:nvSpPr>
        <p:spPr>
          <a:xfrm>
            <a:off x="4031615" y="1054735"/>
            <a:ext cx="4132580" cy="922020"/>
          </a:xfrm>
          <a:prstGeom prst="rect">
            <a:avLst/>
          </a:prstGeom>
          <a:noFill/>
        </p:spPr>
        <p:txBody>
          <a:bodyPr wrap="square" rtlCol="0">
            <a:spAutoFit/>
          </a:bodyPr>
          <a:lstStyle/>
          <a:p>
            <a:pPr algn="ctr" fontAlgn="auto">
              <a:lnSpc>
                <a:spcPct val="150000"/>
              </a:lnSpc>
            </a:pPr>
            <a:r>
              <a:rPr lang="en-US" altLang="zh-CN">
                <a:solidFill>
                  <a:schemeClr val="bg1">
                    <a:lumMod val="65000"/>
                  </a:schemeClr>
                </a:solidFill>
                <a:latin typeface="Arial Unicode MS" panose="020B0604020202020204" charset="-122"/>
                <a:ea typeface="Arial Unicode MS" panose="020B0604020202020204" charset="-122"/>
              </a:rPr>
              <a:t>安排仓库出库，并通知客户代表安排运输、办理出库手续</a:t>
            </a:r>
          </a:p>
        </p:txBody>
      </p:sp>
      <p:pic>
        <p:nvPicPr>
          <p:cNvPr id="53" name="图形 36"/>
          <p:cNvPicPr>
            <a:picLocks noChangeAspect="1"/>
          </p:cNvPicPr>
          <p:nvPr/>
        </p:nvPicPr>
        <p:blipFill rotWithShape="1">
          <a:blip r:embed="rId3"/>
          <a:srcRect t="17889" b="17410"/>
          <a:stretch>
            <a:fillRect/>
          </a:stretch>
        </p:blipFill>
        <p:spPr>
          <a:xfrm>
            <a:off x="-1515609" y="-1563763"/>
            <a:ext cx="3362054" cy="8423426"/>
          </a:xfrm>
          <a:prstGeom prst="rect">
            <a:avLst/>
          </a:prstGeom>
        </p:spPr>
      </p:pic>
      <p:pic>
        <p:nvPicPr>
          <p:cNvPr id="54" name="图形 37"/>
          <p:cNvPicPr>
            <a:picLocks noChangeAspect="1"/>
          </p:cNvPicPr>
          <p:nvPr/>
        </p:nvPicPr>
        <p:blipFill rotWithShape="1">
          <a:blip r:embed="rId3"/>
          <a:srcRect t="17889" b="17410"/>
          <a:stretch>
            <a:fillRect/>
          </a:stretch>
        </p:blipFill>
        <p:spPr>
          <a:xfrm>
            <a:off x="1025849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11"/>
                                        </p:tgtEl>
                                        <p:attrNameLst>
                                          <p:attrName>style.visibility</p:attrName>
                                        </p:attrNameLst>
                                      </p:cBhvr>
                                      <p:to>
                                        <p:strVal val="visible"/>
                                      </p:to>
                                    </p:set>
                                    <p:animEffect transition="in" filter="fade">
                                      <p:cBhvr>
                                        <p:cTn id="12" dur="500"/>
                                        <p:tgtEl>
                                          <p:spTgt spid="211"/>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2"/>
                                        </p:tgtEl>
                                        <p:attrNameLst>
                                          <p:attrName>style.visibility</p:attrName>
                                        </p:attrNameLst>
                                      </p:cBhvr>
                                      <p:to>
                                        <p:strVal val="visible"/>
                                      </p:to>
                                    </p:set>
                                    <p:animEffect transition="in" filter="fade">
                                      <p:cBhvr>
                                        <p:cTn id="16" dur="500"/>
                                        <p:tgtEl>
                                          <p:spTgt spid="21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14"/>
                                        </p:tgtEl>
                                        <p:attrNameLst>
                                          <p:attrName>style.visibility</p:attrName>
                                        </p:attrNameLst>
                                      </p:cBhvr>
                                      <p:to>
                                        <p:strVal val="visible"/>
                                      </p:to>
                                    </p:set>
                                    <p:animEffect transition="in" filter="fade">
                                      <p:cBhvr>
                                        <p:cTn id="20" dur="500"/>
                                        <p:tgtEl>
                                          <p:spTgt spid="21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15"/>
                                        </p:tgtEl>
                                        <p:attrNameLst>
                                          <p:attrName>style.visibility</p:attrName>
                                        </p:attrNameLst>
                                      </p:cBhvr>
                                      <p:to>
                                        <p:strVal val="visible"/>
                                      </p:to>
                                    </p:set>
                                    <p:animEffect transition="in" filter="fade">
                                      <p:cBhvr>
                                        <p:cTn id="24" dur="500"/>
                                        <p:tgtEl>
                                          <p:spTgt spid="21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20"/>
                                        </p:tgtEl>
                                        <p:attrNameLst>
                                          <p:attrName>style.visibility</p:attrName>
                                        </p:attrNameLst>
                                      </p:cBhvr>
                                      <p:to>
                                        <p:strVal val="visible"/>
                                      </p:to>
                                    </p:set>
                                    <p:animEffect transition="in" filter="fade">
                                      <p:cBhvr>
                                        <p:cTn id="28" dur="500"/>
                                        <p:tgtEl>
                                          <p:spTgt spid="220"/>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23"/>
                                        </p:tgtEl>
                                        <p:attrNameLst>
                                          <p:attrName>style.visibility</p:attrName>
                                        </p:attrNameLst>
                                      </p:cBhvr>
                                      <p:to>
                                        <p:strVal val="visible"/>
                                      </p:to>
                                    </p:set>
                                    <p:animEffect transition="in" filter="fade">
                                      <p:cBhvr>
                                        <p:cTn id="32" dur="500"/>
                                        <p:tgtEl>
                                          <p:spTgt spid="223"/>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224"/>
                                        </p:tgtEl>
                                        <p:attrNameLst>
                                          <p:attrName>style.visibility</p:attrName>
                                        </p:attrNameLst>
                                      </p:cBhvr>
                                      <p:to>
                                        <p:strVal val="visible"/>
                                      </p:to>
                                    </p:set>
                                    <p:animEffect transition="in" filter="fade">
                                      <p:cBhvr>
                                        <p:cTn id="36" dur="500"/>
                                        <p:tgtEl>
                                          <p:spTgt spid="224"/>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217"/>
                                        </p:tgtEl>
                                        <p:attrNameLst>
                                          <p:attrName>style.visibility</p:attrName>
                                        </p:attrNameLst>
                                      </p:cBhvr>
                                      <p:to>
                                        <p:strVal val="visible"/>
                                      </p:to>
                                    </p:set>
                                    <p:animEffect transition="in" filter="fade">
                                      <p:cBhvr>
                                        <p:cTn id="40" dur="500"/>
                                        <p:tgtEl>
                                          <p:spTgt spid="217"/>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218"/>
                                        </p:tgtEl>
                                        <p:attrNameLst>
                                          <p:attrName>style.visibility</p:attrName>
                                        </p:attrNameLst>
                                      </p:cBhvr>
                                      <p:to>
                                        <p:strVal val="visible"/>
                                      </p:to>
                                    </p:set>
                                    <p:animEffect transition="in" filter="fade">
                                      <p:cBhvr>
                                        <p:cTn id="44"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4" grpId="0"/>
      <p:bldP spid="215" grpId="0"/>
      <p:bldP spid="217" grpId="0"/>
      <p:bldP spid="218" grpId="0"/>
      <p:bldP spid="220" grpId="0"/>
      <p:bldP spid="223" grpId="0"/>
      <p:bldP spid="224" grpId="0"/>
      <p:bldP spid="2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437765"/>
            <a:ext cx="12192000" cy="1809750"/>
          </a:xfrm>
          <a:prstGeom prst="rect">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51" name="文本框 6"/>
          <p:cNvSpPr txBox="1">
            <a:spLocks noChangeArrowheads="1"/>
          </p:cNvSpPr>
          <p:nvPr/>
        </p:nvSpPr>
        <p:spPr bwMode="auto">
          <a:xfrm>
            <a:off x="5293360" y="1732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小组评价</a:t>
            </a:r>
          </a:p>
        </p:txBody>
      </p:sp>
      <p:graphicFrame>
        <p:nvGraphicFramePr>
          <p:cNvPr id="2" name="表格 -1"/>
          <p:cNvGraphicFramePr/>
          <p:nvPr/>
        </p:nvGraphicFramePr>
        <p:xfrm>
          <a:off x="1249045" y="1106805"/>
          <a:ext cx="9693275" cy="4897120"/>
        </p:xfrm>
        <a:graphic>
          <a:graphicData uri="http://schemas.openxmlformats.org/drawingml/2006/table">
            <a:tbl>
              <a:tblPr firstRow="1" bandRow="1">
                <a:tableStyleId>{5C22544A-7EE6-4342-B048-85BDC9FD1C3A}</a:tableStyleId>
              </a:tblPr>
              <a:tblGrid>
                <a:gridCol w="1938655"/>
                <a:gridCol w="1938655"/>
                <a:gridCol w="1938655"/>
                <a:gridCol w="1938655"/>
                <a:gridCol w="1938655"/>
              </a:tblGrid>
              <a:tr h="403860">
                <a:tc rowSpan="2">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主要内容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gridSpan="4">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自我评价等级（在符合的情况下面打“</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04267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全都做到了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大部分（</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80%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基本（</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60%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没做到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r>
              <a:tr h="1043940">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熟悉仓储业务的流程和组织结构</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36334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理解货物的出入库管理步骤</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04330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了解货物的在库管理内容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bl>
          </a:graphicData>
        </a:graphic>
      </p:graphicFrame>
      <p:pic>
        <p:nvPicPr>
          <p:cNvPr id="1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5</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5096633" y="4523073"/>
            <a:ext cx="19659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配送货的概念</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054725" y="183040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TextBox 59"/>
          <p:cNvSpPr txBox="1"/>
          <p:nvPr/>
        </p:nvSpPr>
        <p:spPr>
          <a:xfrm>
            <a:off x="1373505" y="4460240"/>
            <a:ext cx="3902710" cy="922020"/>
          </a:xfrm>
          <a:prstGeom prst="rect">
            <a:avLst/>
          </a:prstGeom>
          <a:noFill/>
        </p:spPr>
        <p:txBody>
          <a:bodyPr wrap="square" rtlCol="0">
            <a:spAutoFit/>
          </a:bodyPr>
          <a:lstStyle/>
          <a:p>
            <a:pPr algn="ctr" fontAlgn="auto">
              <a:lnSpc>
                <a:spcPct val="150000"/>
              </a:lnSpc>
            </a:pPr>
            <a:r>
              <a:rPr i="1" dirty="0">
                <a:solidFill>
                  <a:srgbClr val="6E746F"/>
                </a:solidFill>
                <a:latin typeface="Arial Unicode MS" panose="020B0604020202020204" charset="-122"/>
                <a:ea typeface="Arial Unicode MS" panose="020B0604020202020204" charset="-122"/>
                <a:cs typeface="+mn-ea"/>
                <a:sym typeface="+mn-lt"/>
              </a:rPr>
              <a:t>按照顾客的要求，为顾客提供符合条件的满意商品</a:t>
            </a:r>
          </a:p>
        </p:txBody>
      </p:sp>
      <p:sp>
        <p:nvSpPr>
          <p:cNvPr id="63" name="TextBox 59"/>
          <p:cNvSpPr txBox="1"/>
          <p:nvPr/>
        </p:nvSpPr>
        <p:spPr>
          <a:xfrm>
            <a:off x="6559550" y="4460240"/>
            <a:ext cx="3789680" cy="922020"/>
          </a:xfrm>
          <a:prstGeom prst="rect">
            <a:avLst/>
          </a:prstGeom>
          <a:noFill/>
        </p:spPr>
        <p:txBody>
          <a:bodyPr wrap="square" rtlCol="0">
            <a:spAutoFit/>
          </a:bodyPr>
          <a:lstStyle/>
          <a:p>
            <a:pPr algn="ctr" fontAlgn="auto">
              <a:lnSpc>
                <a:spcPct val="150000"/>
              </a:lnSpc>
            </a:pPr>
            <a:r>
              <a:rPr i="1" dirty="0">
                <a:solidFill>
                  <a:srgbClr val="6E746F"/>
                </a:solidFill>
                <a:latin typeface="Arial Unicode MS" panose="020B0604020202020204" charset="-122"/>
                <a:ea typeface="Arial Unicode MS" panose="020B0604020202020204" charset="-122"/>
                <a:cs typeface="+mn-ea"/>
                <a:sym typeface="+mn-lt"/>
              </a:rPr>
              <a:t>按照顾客提供的地址，将商品或货物安全、准时的送到目的地</a:t>
            </a:r>
          </a:p>
        </p:txBody>
      </p:sp>
      <p:grpSp>
        <p:nvGrpSpPr>
          <p:cNvPr id="2" name="组合 1"/>
          <p:cNvGrpSpPr/>
          <p:nvPr/>
        </p:nvGrpSpPr>
        <p:grpSpPr>
          <a:xfrm>
            <a:off x="1498119" y="1941161"/>
            <a:ext cx="3778248" cy="2518832"/>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385047" y="3540602"/>
              <a:ext cx="895350" cy="521970"/>
            </a:xfrm>
            <a:prstGeom prst="rect">
              <a:avLst/>
            </a:prstGeom>
            <a:noFill/>
          </p:spPr>
          <p:txBody>
            <a:bodyPr wrap="none" rtlCol="0">
              <a:spAutoFit/>
            </a:bodyPr>
            <a:lstStyle/>
            <a:p>
              <a:pPr algn="ctr"/>
              <a:r>
                <a:rPr lang="en-US" altLang="zh-CN" sz="2800" b="1" dirty="0">
                  <a:solidFill>
                    <a:srgbClr val="B15462"/>
                  </a:solidFill>
                  <a:latin typeface="Arial Unicode MS" panose="020B0604020202020204" charset="-122"/>
                  <a:ea typeface="Arial Unicode MS" panose="020B0604020202020204" charset="-122"/>
                </a:rPr>
                <a:t>配货</a:t>
              </a:r>
            </a:p>
          </p:txBody>
        </p:sp>
      </p:grpSp>
      <p:grpSp>
        <p:nvGrpSpPr>
          <p:cNvPr id="6" name="组合 5"/>
          <p:cNvGrpSpPr/>
          <p:nvPr/>
        </p:nvGrpSpPr>
        <p:grpSpPr>
          <a:xfrm>
            <a:off x="6933565" y="1941195"/>
            <a:ext cx="3958590" cy="2519045"/>
            <a:chOff x="-48843" y="2108166"/>
            <a:chExt cx="4917852" cy="2518832"/>
          </a:xfrm>
        </p:grpSpPr>
        <p:sp>
          <p:nvSpPr>
            <p:cNvPr id="75" name="文本框 74"/>
            <p:cNvSpPr txBox="1"/>
            <p:nvPr/>
          </p:nvSpPr>
          <p:spPr>
            <a:xfrm>
              <a:off x="4559129" y="3313419"/>
              <a:ext cx="309880" cy="521926"/>
            </a:xfrm>
            <a:prstGeom prst="rect">
              <a:avLst/>
            </a:prstGeom>
            <a:noFill/>
          </p:spPr>
          <p:txBody>
            <a:bodyPr wrap="square" rtlCol="0">
              <a:spAutoFit/>
            </a:bodyPr>
            <a:lstStyle/>
            <a:p>
              <a:pPr algn="ctr"/>
              <a:endParaRPr lang="zh-CN" altLang="en-US" sz="2800" b="1" dirty="0">
                <a:solidFill>
                  <a:srgbClr val="E78585"/>
                </a:solidFill>
                <a:latin typeface="Arial Unicode MS" panose="020B0604020202020204" charset="-122"/>
                <a:ea typeface="Arial Unicode MS" panose="020B0604020202020204" charset="-122"/>
              </a:endParaRPr>
            </a:p>
          </p:txBody>
        </p:sp>
        <p:grpSp>
          <p:nvGrpSpPr>
            <p:cNvPr id="3" name="组合 2"/>
            <p:cNvGrpSpPr/>
            <p:nvPr/>
          </p:nvGrpSpPr>
          <p:grpSpPr>
            <a:xfrm>
              <a:off x="-48843" y="2108166"/>
              <a:ext cx="3778248" cy="2518832"/>
              <a:chOff x="-48843" y="2108166"/>
              <a:chExt cx="3778248" cy="2518832"/>
            </a:xfrm>
          </p:grpSpPr>
          <p:graphicFrame>
            <p:nvGraphicFramePr>
              <p:cNvPr id="47" name="图表 46"/>
              <p:cNvGraphicFramePr/>
              <p:nvPr/>
            </p:nvGraphicFramePr>
            <p:xfrm>
              <a:off x="-48843" y="2108166"/>
              <a:ext cx="3778248" cy="2518832"/>
            </p:xfrm>
            <a:graphic>
              <a:graphicData uri="http://schemas.openxmlformats.org/drawingml/2006/chart">
                <c:chart xmlns:c="http://schemas.openxmlformats.org/drawingml/2006/chart" xmlns:r="http://schemas.openxmlformats.org/officeDocument/2006/relationships" r:id="rId4"/>
              </a:graphicData>
            </a:graphic>
          </p:graphicFrame>
          <p:sp>
            <p:nvSpPr>
              <p:cNvPr id="76" name="文本框 75"/>
              <p:cNvSpPr txBox="1"/>
              <p:nvPr/>
            </p:nvSpPr>
            <p:spPr>
              <a:xfrm>
                <a:off x="840220" y="3106937"/>
                <a:ext cx="1999800" cy="521926"/>
              </a:xfrm>
              <a:prstGeom prst="rect">
                <a:avLst/>
              </a:prstGeom>
              <a:noFill/>
            </p:spPr>
            <p:txBody>
              <a:bodyPr wrap="square" rtlCol="0">
                <a:spAutoFit/>
              </a:bodyPr>
              <a:lstStyle/>
              <a:p>
                <a:pPr algn="ctr"/>
                <a:r>
                  <a:rPr sz="2800" b="1" dirty="0">
                    <a:solidFill>
                      <a:srgbClr val="E78585"/>
                    </a:solidFill>
                    <a:latin typeface="Arial Unicode MS" panose="020B0604020202020204" charset="-122"/>
                    <a:ea typeface="Arial Unicode MS" panose="020B0604020202020204" charset="-122"/>
                  </a:rPr>
                  <a:t>送货</a:t>
                </a:r>
              </a:p>
            </p:txBody>
          </p:sp>
        </p:grpSp>
      </p:grpSp>
      <p:sp>
        <p:nvSpPr>
          <p:cNvPr id="51" name="文本框 6"/>
          <p:cNvSpPr txBox="1">
            <a:spLocks noChangeArrowheads="1"/>
          </p:cNvSpPr>
          <p:nvPr/>
        </p:nvSpPr>
        <p:spPr bwMode="auto">
          <a:xfrm>
            <a:off x="5074285" y="267236"/>
            <a:ext cx="2316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配送货的概念</a:t>
            </a:r>
          </a:p>
        </p:txBody>
      </p:sp>
      <p:pic>
        <p:nvPicPr>
          <p:cNvPr id="37" name="图形 36"/>
          <p:cNvPicPr>
            <a:picLocks noChangeAspect="1"/>
          </p:cNvPicPr>
          <p:nvPr/>
        </p:nvPicPr>
        <p:blipFill rotWithShape="1">
          <a:blip r:embed="rId5"/>
          <a:srcRect t="17889" b="17410"/>
          <a:stretch>
            <a:fillRect/>
          </a:stretch>
        </p:blipFill>
        <p:spPr>
          <a:xfrm>
            <a:off x="-1864224" y="-1563763"/>
            <a:ext cx="3362054" cy="8423426"/>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
        <p:nvSpPr>
          <p:cNvPr id="4" name="TextBox 17"/>
          <p:cNvSpPr txBox="1"/>
          <p:nvPr/>
        </p:nvSpPr>
        <p:spPr>
          <a:xfrm>
            <a:off x="3308985" y="1033145"/>
            <a:ext cx="5490845" cy="553085"/>
          </a:xfrm>
          <a:prstGeom prst="rect">
            <a:avLst/>
          </a:prstGeom>
          <a:noFill/>
        </p:spPr>
        <p:txBody>
          <a:bodyPr wrap="square" rtlCol="0">
            <a:spAutoFit/>
          </a:bodyPr>
          <a:lstStyle/>
          <a:p>
            <a:pPr algn="ctr" fontAlgn="auto">
              <a:lnSpc>
                <a:spcPct val="150000"/>
              </a:lnSpc>
            </a:pPr>
            <a:r>
              <a:rPr sz="2000" dirty="0">
                <a:solidFill>
                  <a:srgbClr val="6E746F"/>
                </a:solidFill>
                <a:latin typeface="Arial Unicode MS" panose="020B0604020202020204" charset="-122"/>
                <a:ea typeface="Arial Unicode MS" panose="020B0604020202020204" charset="-122"/>
                <a:cs typeface="+mn-ea"/>
                <a:sym typeface="+mn-lt"/>
              </a:rPr>
              <a:t>配送由配货和送货构成</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6</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791833" y="4523073"/>
            <a:ext cx="25755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配送与运输的区别</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053455" y="242286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TextBox 59"/>
          <p:cNvSpPr txBox="1"/>
          <p:nvPr/>
        </p:nvSpPr>
        <p:spPr>
          <a:xfrm>
            <a:off x="1373505" y="4949190"/>
            <a:ext cx="3902710" cy="1753235"/>
          </a:xfrm>
          <a:prstGeom prst="rect">
            <a:avLst/>
          </a:prstGeom>
          <a:noFill/>
        </p:spPr>
        <p:txBody>
          <a:bodyPr wrap="square" rtlCol="0">
            <a:spAutoFit/>
          </a:bodyPr>
          <a:lstStyle/>
          <a:p>
            <a:pPr algn="ctr" fontAlgn="auto">
              <a:lnSpc>
                <a:spcPct val="150000"/>
              </a:lnSpc>
            </a:pPr>
            <a:r>
              <a:rPr i="1" dirty="0">
                <a:solidFill>
                  <a:srgbClr val="6E746F"/>
                </a:solidFill>
                <a:latin typeface="Arial Unicode MS" panose="020B0604020202020204" charset="-122"/>
                <a:ea typeface="Arial Unicode MS" panose="020B0604020202020204" charset="-122"/>
                <a:cs typeface="+mn-ea"/>
                <a:sym typeface="+mn-lt"/>
              </a:rPr>
              <a:t>在经济合理区域范围内，根据顾客要求，对物品进行拣选、加工、包装、分割、组配等作业，并按时送达指定地点的物流活动</a:t>
            </a:r>
          </a:p>
        </p:txBody>
      </p:sp>
      <p:sp>
        <p:nvSpPr>
          <p:cNvPr id="63" name="TextBox 59"/>
          <p:cNvSpPr txBox="1"/>
          <p:nvPr/>
        </p:nvSpPr>
        <p:spPr>
          <a:xfrm>
            <a:off x="6559550" y="4977130"/>
            <a:ext cx="3789680" cy="922020"/>
          </a:xfrm>
          <a:prstGeom prst="rect">
            <a:avLst/>
          </a:prstGeom>
          <a:noFill/>
        </p:spPr>
        <p:txBody>
          <a:bodyPr wrap="square" rtlCol="0">
            <a:spAutoFit/>
          </a:bodyPr>
          <a:lstStyle/>
          <a:p>
            <a:pPr algn="ctr" fontAlgn="auto">
              <a:lnSpc>
                <a:spcPct val="150000"/>
              </a:lnSpc>
            </a:pPr>
            <a:r>
              <a:rPr i="1" dirty="0">
                <a:solidFill>
                  <a:srgbClr val="6E746F"/>
                </a:solidFill>
                <a:latin typeface="Arial Unicode MS" panose="020B0604020202020204" charset="-122"/>
                <a:ea typeface="Arial Unicode MS" panose="020B0604020202020204" charset="-122"/>
                <a:cs typeface="+mn-ea"/>
                <a:sym typeface="+mn-lt"/>
              </a:rPr>
              <a:t>通过交通运输工具把顾客的货物运送到指定地点的过程</a:t>
            </a:r>
          </a:p>
        </p:txBody>
      </p:sp>
      <p:grpSp>
        <p:nvGrpSpPr>
          <p:cNvPr id="2" name="组合 1"/>
          <p:cNvGrpSpPr/>
          <p:nvPr/>
        </p:nvGrpSpPr>
        <p:grpSpPr>
          <a:xfrm>
            <a:off x="1498119" y="2430111"/>
            <a:ext cx="3778248" cy="2518832"/>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385047" y="3540602"/>
              <a:ext cx="895350" cy="521970"/>
            </a:xfrm>
            <a:prstGeom prst="rect">
              <a:avLst/>
            </a:prstGeom>
            <a:noFill/>
          </p:spPr>
          <p:txBody>
            <a:bodyPr wrap="none" rtlCol="0">
              <a:spAutoFit/>
            </a:bodyPr>
            <a:lstStyle/>
            <a:p>
              <a:pPr algn="ctr"/>
              <a:r>
                <a:rPr lang="en-US" altLang="zh-CN" sz="2800" b="1" dirty="0">
                  <a:solidFill>
                    <a:srgbClr val="B15462"/>
                  </a:solidFill>
                  <a:latin typeface="Arial Unicode MS" panose="020B0604020202020204" charset="-122"/>
                  <a:ea typeface="Arial Unicode MS" panose="020B0604020202020204" charset="-122"/>
                </a:rPr>
                <a:t>配送</a:t>
              </a:r>
            </a:p>
          </p:txBody>
        </p:sp>
      </p:grpSp>
      <p:grpSp>
        <p:nvGrpSpPr>
          <p:cNvPr id="6" name="组合 5"/>
          <p:cNvGrpSpPr/>
          <p:nvPr/>
        </p:nvGrpSpPr>
        <p:grpSpPr>
          <a:xfrm>
            <a:off x="6933565" y="2458085"/>
            <a:ext cx="3958590" cy="2519045"/>
            <a:chOff x="-48843" y="2108166"/>
            <a:chExt cx="4917852" cy="2518832"/>
          </a:xfrm>
        </p:grpSpPr>
        <p:sp>
          <p:nvSpPr>
            <p:cNvPr id="75" name="文本框 74"/>
            <p:cNvSpPr txBox="1"/>
            <p:nvPr/>
          </p:nvSpPr>
          <p:spPr>
            <a:xfrm>
              <a:off x="4559129" y="3313419"/>
              <a:ext cx="309880" cy="521926"/>
            </a:xfrm>
            <a:prstGeom prst="rect">
              <a:avLst/>
            </a:prstGeom>
            <a:noFill/>
          </p:spPr>
          <p:txBody>
            <a:bodyPr wrap="square" rtlCol="0">
              <a:spAutoFit/>
            </a:bodyPr>
            <a:lstStyle/>
            <a:p>
              <a:pPr algn="ctr"/>
              <a:endParaRPr lang="zh-CN" altLang="en-US" sz="2800" b="1" dirty="0">
                <a:solidFill>
                  <a:srgbClr val="E78585"/>
                </a:solidFill>
                <a:latin typeface="Arial Unicode MS" panose="020B0604020202020204" charset="-122"/>
                <a:ea typeface="Arial Unicode MS" panose="020B0604020202020204" charset="-122"/>
              </a:endParaRPr>
            </a:p>
          </p:txBody>
        </p:sp>
        <p:grpSp>
          <p:nvGrpSpPr>
            <p:cNvPr id="3" name="组合 2"/>
            <p:cNvGrpSpPr/>
            <p:nvPr/>
          </p:nvGrpSpPr>
          <p:grpSpPr>
            <a:xfrm>
              <a:off x="-48843" y="2108166"/>
              <a:ext cx="3778248" cy="2518832"/>
              <a:chOff x="-48843" y="2108166"/>
              <a:chExt cx="3778248" cy="2518832"/>
            </a:xfrm>
          </p:grpSpPr>
          <p:graphicFrame>
            <p:nvGraphicFramePr>
              <p:cNvPr id="47" name="图表 46"/>
              <p:cNvGraphicFramePr/>
              <p:nvPr/>
            </p:nvGraphicFramePr>
            <p:xfrm>
              <a:off x="-48843" y="2108166"/>
              <a:ext cx="3778248" cy="2518832"/>
            </p:xfrm>
            <a:graphic>
              <a:graphicData uri="http://schemas.openxmlformats.org/drawingml/2006/chart">
                <c:chart xmlns:c="http://schemas.openxmlformats.org/drawingml/2006/chart" xmlns:r="http://schemas.openxmlformats.org/officeDocument/2006/relationships" r:id="rId4"/>
              </a:graphicData>
            </a:graphic>
          </p:graphicFrame>
          <p:sp>
            <p:nvSpPr>
              <p:cNvPr id="76" name="文本框 75"/>
              <p:cNvSpPr txBox="1"/>
              <p:nvPr/>
            </p:nvSpPr>
            <p:spPr>
              <a:xfrm>
                <a:off x="840220" y="3106937"/>
                <a:ext cx="1999800" cy="521926"/>
              </a:xfrm>
              <a:prstGeom prst="rect">
                <a:avLst/>
              </a:prstGeom>
              <a:noFill/>
            </p:spPr>
            <p:txBody>
              <a:bodyPr wrap="square" rtlCol="0">
                <a:spAutoFit/>
              </a:bodyPr>
              <a:lstStyle/>
              <a:p>
                <a:pPr algn="ctr"/>
                <a:r>
                  <a:rPr sz="2800" b="1" dirty="0">
                    <a:solidFill>
                      <a:srgbClr val="E78585"/>
                    </a:solidFill>
                    <a:latin typeface="Arial Unicode MS" panose="020B0604020202020204" charset="-122"/>
                    <a:ea typeface="Arial Unicode MS" panose="020B0604020202020204" charset="-122"/>
                  </a:rPr>
                  <a:t>运输</a:t>
                </a:r>
              </a:p>
            </p:txBody>
          </p:sp>
        </p:grpSp>
      </p:grpSp>
      <p:sp>
        <p:nvSpPr>
          <p:cNvPr id="51" name="文本框 6"/>
          <p:cNvSpPr txBox="1">
            <a:spLocks noChangeArrowheads="1"/>
          </p:cNvSpPr>
          <p:nvPr/>
        </p:nvSpPr>
        <p:spPr bwMode="auto">
          <a:xfrm>
            <a:off x="4540250" y="2240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配送与运输的区别</a:t>
            </a:r>
          </a:p>
        </p:txBody>
      </p:sp>
      <p:sp>
        <p:nvSpPr>
          <p:cNvPr id="4" name="TextBox 17"/>
          <p:cNvSpPr txBox="1"/>
          <p:nvPr/>
        </p:nvSpPr>
        <p:spPr>
          <a:xfrm>
            <a:off x="1309370" y="946785"/>
            <a:ext cx="9488805" cy="1476375"/>
          </a:xfrm>
          <a:prstGeom prst="rect">
            <a:avLst/>
          </a:prstGeom>
          <a:noFill/>
        </p:spPr>
        <p:txBody>
          <a:bodyPr wrap="square" rtlCol="0">
            <a:spAutoFit/>
          </a:bodyPr>
          <a:lstStyle/>
          <a:p>
            <a:pPr algn="ctr" fontAlgn="auto">
              <a:lnSpc>
                <a:spcPct val="150000"/>
              </a:lnSpc>
            </a:pPr>
            <a:r>
              <a:rPr sz="2000" dirty="0">
                <a:solidFill>
                  <a:srgbClr val="6E746F"/>
                </a:solidFill>
                <a:latin typeface="Arial Unicode MS" panose="020B0604020202020204" charset="-122"/>
                <a:ea typeface="Arial Unicode MS" panose="020B0604020202020204" charset="-122"/>
                <a:cs typeface="+mn-ea"/>
                <a:sym typeface="+mn-lt"/>
              </a:rPr>
              <a:t>配送</a:t>
            </a:r>
            <a:r>
              <a:rPr lang="zh-CN" sz="2000" dirty="0">
                <a:solidFill>
                  <a:srgbClr val="6E746F"/>
                </a:solidFill>
                <a:latin typeface="Arial Unicode MS" panose="020B0604020202020204" charset="-122"/>
                <a:ea typeface="Arial Unicode MS" panose="020B0604020202020204" charset="-122"/>
                <a:cs typeface="+mn-ea"/>
                <a:sym typeface="+mn-lt"/>
              </a:rPr>
              <a:t>是在备货和配货基础上，满足顾客灵活需要的送货活动，是一种以社会分工为基础的、综合的、现代化的送货活动，通过</a:t>
            </a:r>
            <a:r>
              <a:rPr lang="en-US" altLang="zh-CN" sz="2000" dirty="0">
                <a:solidFill>
                  <a:srgbClr val="6E746F"/>
                </a:solidFill>
                <a:latin typeface="Arial Unicode MS" panose="020B0604020202020204" charset="-122"/>
                <a:ea typeface="Arial Unicode MS" panose="020B0604020202020204" charset="-122"/>
                <a:cs typeface="+mn-ea"/>
                <a:sym typeface="+mn-lt"/>
              </a:rPr>
              <a:t>“</a:t>
            </a:r>
            <a:r>
              <a:rPr lang="zh-CN" altLang="en-US" sz="2000" dirty="0">
                <a:solidFill>
                  <a:srgbClr val="6E746F"/>
                </a:solidFill>
                <a:latin typeface="Arial Unicode MS" panose="020B0604020202020204" charset="-122"/>
                <a:ea typeface="Arial Unicode MS" panose="020B0604020202020204" charset="-122"/>
                <a:cs typeface="+mn-ea"/>
                <a:sym typeface="+mn-lt"/>
              </a:rPr>
              <a:t>配</a:t>
            </a:r>
            <a:r>
              <a:rPr lang="en-US" altLang="zh-CN" sz="2000" dirty="0">
                <a:solidFill>
                  <a:srgbClr val="6E746F"/>
                </a:solidFill>
                <a:latin typeface="Arial Unicode MS" panose="020B0604020202020204" charset="-122"/>
                <a:ea typeface="Arial Unicode MS" panose="020B0604020202020204" charset="-122"/>
                <a:cs typeface="+mn-ea"/>
                <a:sym typeface="+mn-lt"/>
              </a:rPr>
              <a:t>”</a:t>
            </a:r>
            <a:r>
              <a:rPr lang="zh-CN" altLang="en-US" sz="2000" dirty="0">
                <a:solidFill>
                  <a:srgbClr val="6E746F"/>
                </a:solidFill>
                <a:latin typeface="Arial Unicode MS" panose="020B0604020202020204" charset="-122"/>
                <a:ea typeface="Arial Unicode MS" panose="020B0604020202020204" charset="-122"/>
                <a:cs typeface="+mn-ea"/>
                <a:sym typeface="+mn-lt"/>
              </a:rPr>
              <a:t>和</a:t>
            </a:r>
            <a:r>
              <a:rPr lang="en-US" altLang="zh-CN" sz="2000" dirty="0">
                <a:solidFill>
                  <a:srgbClr val="6E746F"/>
                </a:solidFill>
                <a:latin typeface="Arial Unicode MS" panose="020B0604020202020204" charset="-122"/>
                <a:ea typeface="Arial Unicode MS" panose="020B0604020202020204" charset="-122"/>
                <a:cs typeface="+mn-ea"/>
                <a:sym typeface="+mn-lt"/>
              </a:rPr>
              <a:t>“</a:t>
            </a:r>
            <a:r>
              <a:rPr lang="zh-CN" altLang="en-US" sz="2000" dirty="0">
                <a:solidFill>
                  <a:srgbClr val="6E746F"/>
                </a:solidFill>
                <a:latin typeface="Arial Unicode MS" panose="020B0604020202020204" charset="-122"/>
                <a:ea typeface="Arial Unicode MS" panose="020B0604020202020204" charset="-122"/>
                <a:cs typeface="+mn-ea"/>
                <a:sym typeface="+mn-lt"/>
              </a:rPr>
              <a:t>送</a:t>
            </a:r>
            <a:r>
              <a:rPr lang="en-US" altLang="zh-CN" sz="2000" dirty="0">
                <a:solidFill>
                  <a:srgbClr val="6E746F"/>
                </a:solidFill>
                <a:latin typeface="Arial Unicode MS" panose="020B0604020202020204" charset="-122"/>
                <a:ea typeface="Arial Unicode MS" panose="020B0604020202020204" charset="-122"/>
                <a:cs typeface="+mn-ea"/>
                <a:sym typeface="+mn-lt"/>
              </a:rPr>
              <a:t>”</a:t>
            </a:r>
            <a:r>
              <a:rPr lang="zh-CN" altLang="en-US" sz="2000" dirty="0">
                <a:solidFill>
                  <a:srgbClr val="6E746F"/>
                </a:solidFill>
                <a:latin typeface="Arial Unicode MS" panose="020B0604020202020204" charset="-122"/>
                <a:ea typeface="Arial Unicode MS" panose="020B0604020202020204" charset="-122"/>
                <a:cs typeface="+mn-ea"/>
                <a:sym typeface="+mn-lt"/>
              </a:rPr>
              <a:t>的有结合，低成本、高效率地满足顾客的需求</a:t>
            </a:r>
          </a:p>
        </p:txBody>
      </p:sp>
      <p:pic>
        <p:nvPicPr>
          <p:cNvPr id="7" name="图形 36"/>
          <p:cNvPicPr>
            <a:picLocks noChangeAspect="1"/>
          </p:cNvPicPr>
          <p:nvPr/>
        </p:nvPicPr>
        <p:blipFill rotWithShape="1">
          <a:blip r:embed="rId5"/>
          <a:srcRect t="17889" b="17410"/>
          <a:stretch>
            <a:fillRect/>
          </a:stretch>
        </p:blipFill>
        <p:spPr>
          <a:xfrm>
            <a:off x="-1864224" y="-1563763"/>
            <a:ext cx="3362054" cy="8423426"/>
          </a:xfrm>
          <a:prstGeom prst="rect">
            <a:avLst/>
          </a:prstGeom>
        </p:spPr>
      </p:pic>
      <p:pic>
        <p:nvPicPr>
          <p:cNvPr id="9"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fade">
                                      <p:cBhvr>
                                        <p:cTn id="3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540250" y="2240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配送与运输的区别</a:t>
            </a:r>
          </a:p>
        </p:txBody>
      </p:sp>
      <p:sp>
        <p:nvSpPr>
          <p:cNvPr id="4" name="TextBox 17"/>
          <p:cNvSpPr txBox="1"/>
          <p:nvPr/>
        </p:nvSpPr>
        <p:spPr>
          <a:xfrm>
            <a:off x="1410970" y="1033145"/>
            <a:ext cx="140906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不同点</a:t>
            </a:r>
          </a:p>
        </p:txBody>
      </p:sp>
      <p:cxnSp>
        <p:nvCxnSpPr>
          <p:cNvPr id="10" name="直接连接符 9"/>
          <p:cNvCxnSpPr/>
          <p:nvPr/>
        </p:nvCxnSpPr>
        <p:spPr>
          <a:xfrm>
            <a:off x="3528060" y="1196340"/>
            <a:ext cx="635" cy="5181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792980" y="946785"/>
            <a:ext cx="140906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配送</a:t>
            </a:r>
          </a:p>
        </p:txBody>
      </p:sp>
      <p:cxnSp>
        <p:nvCxnSpPr>
          <p:cNvPr id="12" name="直接连接符 11"/>
          <p:cNvCxnSpPr/>
          <p:nvPr/>
        </p:nvCxnSpPr>
        <p:spPr>
          <a:xfrm>
            <a:off x="7466965" y="1196340"/>
            <a:ext cx="30480" cy="506603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7"/>
          <p:cNvSpPr txBox="1"/>
          <p:nvPr/>
        </p:nvSpPr>
        <p:spPr>
          <a:xfrm>
            <a:off x="8971915" y="1033145"/>
            <a:ext cx="140906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运输</a:t>
            </a:r>
          </a:p>
        </p:txBody>
      </p:sp>
      <p:sp>
        <p:nvSpPr>
          <p:cNvPr id="14" name="TextBox 17"/>
          <p:cNvSpPr txBox="1"/>
          <p:nvPr/>
        </p:nvSpPr>
        <p:spPr>
          <a:xfrm>
            <a:off x="963930" y="2047875"/>
            <a:ext cx="2303780"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活动范围与空间</a:t>
            </a:r>
          </a:p>
        </p:txBody>
      </p:sp>
      <p:sp>
        <p:nvSpPr>
          <p:cNvPr id="15" name="TextBox 17"/>
          <p:cNvSpPr txBox="1"/>
          <p:nvPr/>
        </p:nvSpPr>
        <p:spPr>
          <a:xfrm>
            <a:off x="3898265" y="1816735"/>
            <a:ext cx="3199130" cy="101473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在同一地区或同一城市间进行，运送的距离比较短</a:t>
            </a:r>
          </a:p>
        </p:txBody>
      </p:sp>
      <p:sp>
        <p:nvSpPr>
          <p:cNvPr id="16" name="TextBox 17"/>
          <p:cNvSpPr txBox="1"/>
          <p:nvPr/>
        </p:nvSpPr>
        <p:spPr>
          <a:xfrm>
            <a:off x="7834630" y="1586230"/>
            <a:ext cx="3792855" cy="147637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活动空间比较大，不同地区、城市、国家之间进行；既有短距离又有长距离的运送</a:t>
            </a:r>
          </a:p>
        </p:txBody>
      </p:sp>
      <p:cxnSp>
        <p:nvCxnSpPr>
          <p:cNvPr id="17" name="直接连接符 16"/>
          <p:cNvCxnSpPr/>
          <p:nvPr/>
        </p:nvCxnSpPr>
        <p:spPr>
          <a:xfrm>
            <a:off x="756285" y="3023235"/>
            <a:ext cx="11137265" cy="393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035050" y="3733800"/>
            <a:ext cx="216090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运送对象与功能</a:t>
            </a:r>
          </a:p>
        </p:txBody>
      </p:sp>
      <p:sp>
        <p:nvSpPr>
          <p:cNvPr id="19" name="TextBox 17"/>
          <p:cNvSpPr txBox="1"/>
          <p:nvPr/>
        </p:nvSpPr>
        <p:spPr>
          <a:xfrm>
            <a:off x="3969385" y="3128010"/>
            <a:ext cx="3055620" cy="193802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通常是小批量、多种类的产品运送，通过物品地理位置的移动，满足不同客户的多种要求</a:t>
            </a:r>
          </a:p>
        </p:txBody>
      </p:sp>
      <p:sp>
        <p:nvSpPr>
          <p:cNvPr id="20" name="TextBox 17"/>
          <p:cNvSpPr txBox="1"/>
          <p:nvPr/>
        </p:nvSpPr>
        <p:spPr>
          <a:xfrm>
            <a:off x="7788910" y="3589655"/>
            <a:ext cx="3883660" cy="101473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多为运送大批量、远距离的物品，并且途中兼有储存的功能</a:t>
            </a:r>
          </a:p>
        </p:txBody>
      </p:sp>
      <p:cxnSp>
        <p:nvCxnSpPr>
          <p:cNvPr id="21" name="直接连接符 20"/>
          <p:cNvCxnSpPr/>
          <p:nvPr/>
        </p:nvCxnSpPr>
        <p:spPr>
          <a:xfrm>
            <a:off x="756285" y="5066030"/>
            <a:ext cx="11137265" cy="393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7"/>
          <p:cNvSpPr txBox="1"/>
          <p:nvPr/>
        </p:nvSpPr>
        <p:spPr>
          <a:xfrm>
            <a:off x="1141095" y="5336540"/>
            <a:ext cx="1948815" cy="101473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承载主体的责任与主动程度</a:t>
            </a:r>
          </a:p>
        </p:txBody>
      </p:sp>
      <p:sp>
        <p:nvSpPr>
          <p:cNvPr id="23" name="TextBox 17"/>
          <p:cNvSpPr txBox="1"/>
          <p:nvPr/>
        </p:nvSpPr>
        <p:spPr>
          <a:xfrm>
            <a:off x="3968750" y="5196205"/>
            <a:ext cx="3056255" cy="147637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为客户提供积极、主动的服务，涉及多个服务环节，是“配”与“送”的有机结合</a:t>
            </a:r>
          </a:p>
        </p:txBody>
      </p:sp>
      <p:sp>
        <p:nvSpPr>
          <p:cNvPr id="24" name="TextBox 17"/>
          <p:cNvSpPr txBox="1"/>
          <p:nvPr/>
        </p:nvSpPr>
        <p:spPr>
          <a:xfrm>
            <a:off x="7834630" y="5196205"/>
            <a:ext cx="3792855" cy="147637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仅仅按照客户的要求被动提供服务，只要把货物保质、保量、按时送到客户手中即可</a:t>
            </a:r>
          </a:p>
        </p:txBody>
      </p:sp>
      <p:cxnSp>
        <p:nvCxnSpPr>
          <p:cNvPr id="25" name="直接连接符 24"/>
          <p:cNvCxnSpPr/>
          <p:nvPr/>
        </p:nvCxnSpPr>
        <p:spPr>
          <a:xfrm>
            <a:off x="754380" y="1628140"/>
            <a:ext cx="11137265" cy="393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6" name="图形 36"/>
          <p:cNvPicPr>
            <a:picLocks noChangeAspect="1"/>
          </p:cNvPicPr>
          <p:nvPr/>
        </p:nvPicPr>
        <p:blipFill rotWithShape="1">
          <a:blip r:embed="rId3"/>
          <a:srcRect t="17889" b="17410"/>
          <a:stretch>
            <a:fillRect/>
          </a:stretch>
        </p:blipFill>
        <p:spPr>
          <a:xfrm>
            <a:off x="-1864224" y="-1563763"/>
            <a:ext cx="3362054" cy="8423426"/>
          </a:xfrm>
          <a:prstGeom prst="rect">
            <a:avLst/>
          </a:prstGeom>
        </p:spPr>
      </p:pic>
      <p:pic>
        <p:nvPicPr>
          <p:cNvPr id="27"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6500"/>
                            </p:stCondLst>
                            <p:childTnLst>
                              <p:par>
                                <p:cTn id="61" presetID="2" presetClass="entr" presetSubtype="4"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3" grpId="0"/>
      <p:bldP spid="14" grpId="0"/>
      <p:bldP spid="15" grpId="0"/>
      <p:bldP spid="16" grpId="0"/>
      <p:bldP spid="18" grpId="0"/>
      <p:bldP spid="19" grpId="0"/>
      <p:bldP spid="20"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2142776" y="1270831"/>
            <a:ext cx="4297368" cy="3704626"/>
          </a:xfrm>
          <a:prstGeom prst="triangle">
            <a:avLst/>
          </a:prstGeom>
          <a:noFill/>
          <a:ln w="47625">
            <a:solidFill>
              <a:srgbClr val="76C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2378296" y="1627352"/>
            <a:ext cx="4297368" cy="3704626"/>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sp>
        <p:nvSpPr>
          <p:cNvPr id="14" name="矩形 13"/>
          <p:cNvSpPr/>
          <p:nvPr/>
        </p:nvSpPr>
        <p:spPr>
          <a:xfrm>
            <a:off x="7114540" y="1138555"/>
            <a:ext cx="4429125" cy="582295"/>
          </a:xfrm>
          <a:prstGeom prst="rect">
            <a:avLst/>
          </a:prstGeom>
          <a:effectLst/>
        </p:spPr>
        <p:txBody>
          <a:bodyPr wrap="square">
            <a:spAutoFit/>
          </a:bodyPr>
          <a:lstStyle/>
          <a:p>
            <a:pPr algn="l">
              <a:lnSpc>
                <a:spcPct val="120000"/>
              </a:lnSpc>
            </a:pPr>
            <a:r>
              <a:rPr lang="en-US" altLang="zh-CN" sz="2655" spc="-1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01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业务流程及组织结构</a:t>
            </a:r>
          </a:p>
        </p:txBody>
      </p:sp>
      <p:sp>
        <p:nvSpPr>
          <p:cNvPr id="15" name="矩形 14"/>
          <p:cNvSpPr/>
          <p:nvPr/>
        </p:nvSpPr>
        <p:spPr>
          <a:xfrm>
            <a:off x="7114729" y="1931472"/>
            <a:ext cx="30086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02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货物的入库管理</a:t>
            </a:r>
          </a:p>
        </p:txBody>
      </p:sp>
      <p:sp>
        <p:nvSpPr>
          <p:cNvPr id="16" name="矩形 15"/>
          <p:cNvSpPr/>
          <p:nvPr/>
        </p:nvSpPr>
        <p:spPr>
          <a:xfrm>
            <a:off x="7114729" y="2712784"/>
            <a:ext cx="30086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03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货物的在库管理</a:t>
            </a:r>
          </a:p>
        </p:txBody>
      </p:sp>
      <p:sp>
        <p:nvSpPr>
          <p:cNvPr id="17" name="矩形 16"/>
          <p:cNvSpPr/>
          <p:nvPr/>
        </p:nvSpPr>
        <p:spPr>
          <a:xfrm>
            <a:off x="7114729" y="3453458"/>
            <a:ext cx="30086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04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货物的出库管理</a:t>
            </a:r>
          </a:p>
        </p:txBody>
      </p:sp>
      <p:sp>
        <p:nvSpPr>
          <p:cNvPr id="18" name="矩形 17"/>
          <p:cNvSpPr/>
          <p:nvPr/>
        </p:nvSpPr>
        <p:spPr>
          <a:xfrm>
            <a:off x="7114729" y="4214452"/>
            <a:ext cx="267208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05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配送货的概念</a:t>
            </a:r>
          </a:p>
        </p:txBody>
      </p:sp>
      <p:sp>
        <p:nvSpPr>
          <p:cNvPr id="2" name="等腰三角形 1"/>
          <p:cNvSpPr/>
          <p:nvPr/>
        </p:nvSpPr>
        <p:spPr>
          <a:xfrm>
            <a:off x="2168746" y="1576688"/>
            <a:ext cx="4297368" cy="3704626"/>
          </a:xfrm>
          <a:prstGeom prst="triangle">
            <a:avLst/>
          </a:prstGeom>
          <a:solidFill>
            <a:srgbClr val="6E74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805572" y="2922958"/>
            <a:ext cx="3023715" cy="1828946"/>
            <a:chOff x="1340441" y="2196763"/>
            <a:chExt cx="3023715" cy="1828946"/>
          </a:xfrm>
        </p:grpSpPr>
        <p:sp>
          <p:nvSpPr>
            <p:cNvPr id="20" name="TextBox 20"/>
            <p:cNvSpPr txBox="1"/>
            <p:nvPr/>
          </p:nvSpPr>
          <p:spPr>
            <a:xfrm>
              <a:off x="1340442" y="3410156"/>
              <a:ext cx="3023714" cy="615553"/>
            </a:xfrm>
            <a:prstGeom prst="rect">
              <a:avLst/>
            </a:prstGeom>
            <a:noFill/>
          </p:spPr>
          <p:txBody>
            <a:bodyPr wrap="square" lIns="0" tIns="0" rIns="0" bIns="0" rtlCol="0">
              <a:spAutoFit/>
            </a:bodyPr>
            <a:lstStyle/>
            <a:p>
              <a:pPr algn="dist"/>
              <a:r>
                <a:rPr lang="en-US" altLang="zh-CN" sz="4000" dirty="0">
                  <a:solidFill>
                    <a:schemeClr val="bg1">
                      <a:lumMod val="95000"/>
                    </a:schemeClr>
                  </a:solidFill>
                  <a:latin typeface="Agency FB" panose="020B0503020202020204" pitchFamily="34" charset="0"/>
                  <a:ea typeface="微软雅黑" panose="020B0503020204020204" pitchFamily="34" charset="-122"/>
                </a:rPr>
                <a:t>CONTENTS</a:t>
              </a:r>
              <a:endParaRPr lang="zh-CN" altLang="en-US" sz="4000" dirty="0">
                <a:solidFill>
                  <a:schemeClr val="bg1">
                    <a:lumMod val="95000"/>
                  </a:schemeClr>
                </a:solidFill>
                <a:latin typeface="Agency FB" panose="020B0503020202020204" pitchFamily="34" charset="0"/>
                <a:ea typeface="微软雅黑" panose="020B0503020204020204" pitchFamily="34" charset="-122"/>
              </a:endParaRPr>
            </a:p>
          </p:txBody>
        </p:sp>
        <p:sp>
          <p:nvSpPr>
            <p:cNvPr id="21" name="TextBox 19"/>
            <p:cNvSpPr txBox="1"/>
            <p:nvPr/>
          </p:nvSpPr>
          <p:spPr>
            <a:xfrm>
              <a:off x="1340441" y="2196763"/>
              <a:ext cx="3023715" cy="1113415"/>
            </a:xfrm>
            <a:prstGeom prst="rect">
              <a:avLst/>
            </a:prstGeom>
            <a:noFill/>
          </p:spPr>
          <p:txBody>
            <a:bodyPr wrap="square" lIns="91418" tIns="45709" rIns="91418" bIns="45709" rtlCol="0">
              <a:spAutoFit/>
            </a:bodyPr>
            <a:lstStyle/>
            <a:p>
              <a:pPr algn="ctr"/>
              <a:r>
                <a:rPr lang="zh-CN" altLang="en-US" sz="6635" b="1" dirty="0">
                  <a:solidFill>
                    <a:schemeClr val="bg1">
                      <a:lumMod val="95000"/>
                    </a:schemeClr>
                  </a:solidFill>
                  <a:latin typeface="微软雅黑" panose="020B0503020204020204" pitchFamily="34" charset="-122"/>
                  <a:ea typeface="微软雅黑" panose="020B0503020204020204" pitchFamily="34" charset="-122"/>
                </a:rPr>
                <a:t>目录</a:t>
              </a:r>
            </a:p>
          </p:txBody>
        </p:sp>
      </p:grpSp>
      <p:sp>
        <p:nvSpPr>
          <p:cNvPr id="3" name="矩形 2"/>
          <p:cNvSpPr/>
          <p:nvPr/>
        </p:nvSpPr>
        <p:spPr>
          <a:xfrm>
            <a:off x="7114729" y="4975182"/>
            <a:ext cx="334518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06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配送与运输的区别</a:t>
            </a:r>
          </a:p>
        </p:txBody>
      </p:sp>
      <p:sp>
        <p:nvSpPr>
          <p:cNvPr id="5" name="矩形 4"/>
          <p:cNvSpPr/>
          <p:nvPr/>
        </p:nvSpPr>
        <p:spPr>
          <a:xfrm>
            <a:off x="7114729" y="5685747"/>
            <a:ext cx="267208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07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配送货的形式</a:t>
            </a:r>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2" grpId="0" bldLvl="0" animBg="1"/>
      <p:bldP spid="14" grpId="0" bldLvl="0" animBg="1"/>
      <p:bldP spid="15" grpId="0" bldLvl="0" animBg="1"/>
      <p:bldP spid="16" grpId="0" bldLvl="0" animBg="1"/>
      <p:bldP spid="17" grpId="0" bldLvl="0" animBg="1"/>
      <p:bldP spid="18" grpId="0" bldLvl="0" animBg="1"/>
      <p:bldP spid="2" grpId="0" bldLvl="0" animBg="1"/>
      <p:bldP spid="3" grpId="0" bldLvl="0" animBg="1"/>
      <p:bldP spid="5"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540250" y="2240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配送与运输的区别</a:t>
            </a:r>
          </a:p>
        </p:txBody>
      </p:sp>
      <p:sp>
        <p:nvSpPr>
          <p:cNvPr id="4" name="TextBox 17"/>
          <p:cNvSpPr txBox="1"/>
          <p:nvPr/>
        </p:nvSpPr>
        <p:spPr>
          <a:xfrm>
            <a:off x="1410970" y="1033145"/>
            <a:ext cx="140906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不同点</a:t>
            </a:r>
          </a:p>
        </p:txBody>
      </p:sp>
      <p:cxnSp>
        <p:nvCxnSpPr>
          <p:cNvPr id="10" name="直接连接符 9"/>
          <p:cNvCxnSpPr/>
          <p:nvPr/>
        </p:nvCxnSpPr>
        <p:spPr>
          <a:xfrm>
            <a:off x="3528060" y="1196340"/>
            <a:ext cx="635" cy="5181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792980" y="946785"/>
            <a:ext cx="140906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配送</a:t>
            </a:r>
          </a:p>
        </p:txBody>
      </p:sp>
      <p:cxnSp>
        <p:nvCxnSpPr>
          <p:cNvPr id="12" name="直接连接符 11"/>
          <p:cNvCxnSpPr/>
          <p:nvPr/>
        </p:nvCxnSpPr>
        <p:spPr>
          <a:xfrm>
            <a:off x="7466965" y="1196340"/>
            <a:ext cx="30480" cy="506603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7"/>
          <p:cNvSpPr txBox="1"/>
          <p:nvPr/>
        </p:nvSpPr>
        <p:spPr>
          <a:xfrm>
            <a:off x="8971915" y="1033145"/>
            <a:ext cx="140906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运输</a:t>
            </a:r>
          </a:p>
        </p:txBody>
      </p:sp>
      <p:sp>
        <p:nvSpPr>
          <p:cNvPr id="14" name="TextBox 17"/>
          <p:cNvSpPr txBox="1"/>
          <p:nvPr/>
        </p:nvSpPr>
        <p:spPr>
          <a:xfrm>
            <a:off x="963930" y="1816735"/>
            <a:ext cx="2303780" cy="101473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运送工具与运送方式</a:t>
            </a:r>
          </a:p>
        </p:txBody>
      </p:sp>
      <p:sp>
        <p:nvSpPr>
          <p:cNvPr id="15" name="TextBox 17"/>
          <p:cNvSpPr txBox="1"/>
          <p:nvPr/>
        </p:nvSpPr>
        <p:spPr>
          <a:xfrm>
            <a:off x="3788410" y="1586230"/>
            <a:ext cx="3519170" cy="147637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受到限制，多为小批量、多频率的运送，所以一般采用装载量不大的短途运输工具</a:t>
            </a:r>
          </a:p>
        </p:txBody>
      </p:sp>
      <p:sp>
        <p:nvSpPr>
          <p:cNvPr id="16" name="TextBox 17"/>
          <p:cNvSpPr txBox="1"/>
          <p:nvPr/>
        </p:nvSpPr>
        <p:spPr>
          <a:xfrm>
            <a:off x="7906385" y="1628140"/>
            <a:ext cx="3445510" cy="147637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多种运送工具、不同的运送路线，既适合产品的特性又满足经济效益的实现</a:t>
            </a:r>
          </a:p>
        </p:txBody>
      </p:sp>
      <p:cxnSp>
        <p:nvCxnSpPr>
          <p:cNvPr id="17" name="直接连接符 16"/>
          <p:cNvCxnSpPr/>
          <p:nvPr/>
        </p:nvCxnSpPr>
        <p:spPr>
          <a:xfrm>
            <a:off x="756285" y="3023235"/>
            <a:ext cx="11137265" cy="393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63930" y="3820160"/>
            <a:ext cx="2160905" cy="101473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承载主体技术要求</a:t>
            </a:r>
          </a:p>
        </p:txBody>
      </p:sp>
      <p:sp>
        <p:nvSpPr>
          <p:cNvPr id="19" name="TextBox 17"/>
          <p:cNvSpPr txBox="1"/>
          <p:nvPr/>
        </p:nvSpPr>
        <p:spPr>
          <a:xfrm>
            <a:off x="3788410" y="3128010"/>
            <a:ext cx="3519170" cy="239966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要求配送中心最大限度地利用信息技术、网络技术，把分销、仓储、包装、运送等环节紧密地连接在一起，实现物流、资金流、信息流的一体化要求</a:t>
            </a:r>
          </a:p>
        </p:txBody>
      </p:sp>
      <p:sp>
        <p:nvSpPr>
          <p:cNvPr id="20" name="TextBox 17"/>
          <p:cNvSpPr txBox="1"/>
          <p:nvPr/>
        </p:nvSpPr>
        <p:spPr>
          <a:xfrm>
            <a:off x="7906385" y="3820795"/>
            <a:ext cx="3445510" cy="1014730"/>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作业技术和作业水平要求不高</a:t>
            </a:r>
          </a:p>
        </p:txBody>
      </p:sp>
      <p:cxnSp>
        <p:nvCxnSpPr>
          <p:cNvPr id="21" name="直接连接符 20"/>
          <p:cNvCxnSpPr/>
          <p:nvPr/>
        </p:nvCxnSpPr>
        <p:spPr>
          <a:xfrm>
            <a:off x="754380" y="5701030"/>
            <a:ext cx="11137265" cy="393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TextBox 17"/>
          <p:cNvSpPr txBox="1"/>
          <p:nvPr/>
        </p:nvSpPr>
        <p:spPr>
          <a:xfrm>
            <a:off x="963930" y="5701030"/>
            <a:ext cx="194881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管理重点</a:t>
            </a:r>
          </a:p>
        </p:txBody>
      </p:sp>
      <p:sp>
        <p:nvSpPr>
          <p:cNvPr id="23" name="TextBox 17"/>
          <p:cNvSpPr txBox="1"/>
          <p:nvPr/>
        </p:nvSpPr>
        <p:spPr>
          <a:xfrm>
            <a:off x="3969385" y="5701030"/>
            <a:ext cx="305625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以服务优先</a:t>
            </a:r>
          </a:p>
        </p:txBody>
      </p:sp>
      <p:sp>
        <p:nvSpPr>
          <p:cNvPr id="24" name="TextBox 17"/>
          <p:cNvSpPr txBox="1"/>
          <p:nvPr/>
        </p:nvSpPr>
        <p:spPr>
          <a:xfrm>
            <a:off x="7906385" y="5709285"/>
            <a:ext cx="3444875" cy="553085"/>
          </a:xfrm>
          <a:prstGeom prst="rect">
            <a:avLst/>
          </a:prstGeom>
          <a:noFill/>
        </p:spPr>
        <p:txBody>
          <a:bodyPr wrap="square" rtlCol="0">
            <a:spAutoFit/>
          </a:bodyPr>
          <a:lstStyle/>
          <a:p>
            <a:pPr algn="ctr" fontAlgn="auto">
              <a:lnSpc>
                <a:spcPct val="150000"/>
              </a:lnSpc>
            </a:pPr>
            <a:r>
              <a:rPr lang="zh-CN" sz="2000" dirty="0">
                <a:solidFill>
                  <a:srgbClr val="6E746F"/>
                </a:solidFill>
                <a:latin typeface="Arial Unicode MS" panose="020B0604020202020204" charset="-122"/>
                <a:ea typeface="Arial Unicode MS" panose="020B0604020202020204" charset="-122"/>
                <a:cs typeface="+mn-ea"/>
                <a:sym typeface="+mn-lt"/>
              </a:rPr>
              <a:t>更注重效率，以效率优先</a:t>
            </a:r>
          </a:p>
        </p:txBody>
      </p:sp>
      <p:cxnSp>
        <p:nvCxnSpPr>
          <p:cNvPr id="25" name="直接连接符 24"/>
          <p:cNvCxnSpPr/>
          <p:nvPr/>
        </p:nvCxnSpPr>
        <p:spPr>
          <a:xfrm>
            <a:off x="754380" y="1628140"/>
            <a:ext cx="11137265" cy="3937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6" name="图形 36"/>
          <p:cNvPicPr>
            <a:picLocks noChangeAspect="1"/>
          </p:cNvPicPr>
          <p:nvPr/>
        </p:nvPicPr>
        <p:blipFill rotWithShape="1">
          <a:blip r:embed="rId3"/>
          <a:srcRect t="17889" b="17410"/>
          <a:stretch>
            <a:fillRect/>
          </a:stretch>
        </p:blipFill>
        <p:spPr>
          <a:xfrm>
            <a:off x="-1864224" y="-1563763"/>
            <a:ext cx="3362054" cy="8423426"/>
          </a:xfrm>
          <a:prstGeom prst="rect">
            <a:avLst/>
          </a:prstGeom>
        </p:spPr>
      </p:pic>
      <p:pic>
        <p:nvPicPr>
          <p:cNvPr id="27"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fill="hold"/>
                                        <p:tgtEl>
                                          <p:spTgt spid="25"/>
                                        </p:tgtEl>
                                        <p:attrNameLst>
                                          <p:attrName>ppt_x</p:attrName>
                                        </p:attrNameLst>
                                      </p:cBhvr>
                                      <p:tavLst>
                                        <p:tav tm="0">
                                          <p:val>
                                            <p:strVal val="#ppt_x"/>
                                          </p:val>
                                        </p:tav>
                                        <p:tav tm="100000">
                                          <p:val>
                                            <p:strVal val="#ppt_x"/>
                                          </p:val>
                                        </p:tav>
                                      </p:tavLst>
                                    </p:anim>
                                    <p:anim calcmode="lin" valueType="num">
                                      <p:cBhvr additive="base">
                                        <p:cTn id="30" dur="500" fill="hold"/>
                                        <p:tgtEl>
                                          <p:spTgt spid="2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4500"/>
                            </p:stCondLst>
                            <p:childTnLst>
                              <p:par>
                                <p:cTn id="44" presetID="2" presetClass="entr" presetSubtype="4"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6500"/>
                            </p:stCondLst>
                            <p:childTnLst>
                              <p:par>
                                <p:cTn id="61" presetID="2" presetClass="entr" presetSubtype="4"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ppt_x"/>
                                          </p:val>
                                        </p:tav>
                                        <p:tav tm="100000">
                                          <p:val>
                                            <p:strVal val="#ppt_x"/>
                                          </p:val>
                                        </p:tav>
                                      </p:tavLst>
                                    </p:anim>
                                    <p:anim calcmode="lin" valueType="num">
                                      <p:cBhvr additive="base">
                                        <p:cTn id="64" dur="500" fill="hold"/>
                                        <p:tgtEl>
                                          <p:spTgt spid="21"/>
                                        </p:tgtEl>
                                        <p:attrNameLst>
                                          <p:attrName>ppt_y</p:attrName>
                                        </p:attrNameLst>
                                      </p:cBhvr>
                                      <p:tavLst>
                                        <p:tav tm="0">
                                          <p:val>
                                            <p:strVal val="1+#ppt_h/2"/>
                                          </p:val>
                                        </p:tav>
                                        <p:tav tm="100000">
                                          <p:val>
                                            <p:strVal val="#ppt_y"/>
                                          </p:val>
                                        </p:tav>
                                      </p:tavLst>
                                    </p:anim>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3" grpId="0"/>
      <p:bldP spid="14" grpId="0"/>
      <p:bldP spid="15" grpId="0"/>
      <p:bldP spid="16" grpId="0"/>
      <p:bldP spid="18" grpId="0"/>
      <p:bldP spid="19" grpId="0"/>
      <p:bldP spid="20"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7</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5096633" y="4523073"/>
            <a:ext cx="19659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配送货的形式</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610226" y="2093913"/>
            <a:ext cx="963613" cy="4762500"/>
          </a:xfrm>
          <a:custGeom>
            <a:avLst/>
            <a:gdLst>
              <a:gd name="T0" fmla="*/ 607 w 607"/>
              <a:gd name="T1" fmla="*/ 622 h 3000"/>
              <a:gd name="T2" fmla="*/ 454 w 607"/>
              <a:gd name="T3" fmla="*/ 311 h 3000"/>
              <a:gd name="T4" fmla="*/ 303 w 607"/>
              <a:gd name="T5" fmla="*/ 0 h 3000"/>
              <a:gd name="T6" fmla="*/ 151 w 607"/>
              <a:gd name="T7" fmla="*/ 311 h 3000"/>
              <a:gd name="T8" fmla="*/ 0 w 607"/>
              <a:gd name="T9" fmla="*/ 622 h 3000"/>
              <a:gd name="T10" fmla="*/ 139 w 607"/>
              <a:gd name="T11" fmla="*/ 622 h 3000"/>
              <a:gd name="T12" fmla="*/ 139 w 607"/>
              <a:gd name="T13" fmla="*/ 3000 h 3000"/>
              <a:gd name="T14" fmla="*/ 480 w 607"/>
              <a:gd name="T15" fmla="*/ 3000 h 3000"/>
              <a:gd name="T16" fmla="*/ 480 w 607"/>
              <a:gd name="T17" fmla="*/ 622 h 3000"/>
              <a:gd name="T18" fmla="*/ 607 w 607"/>
              <a:gd name="T19" fmla="*/ 622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7" h="3000">
                <a:moveTo>
                  <a:pt x="607" y="622"/>
                </a:moveTo>
                <a:lnTo>
                  <a:pt x="454" y="311"/>
                </a:lnTo>
                <a:lnTo>
                  <a:pt x="303" y="0"/>
                </a:lnTo>
                <a:lnTo>
                  <a:pt x="151" y="311"/>
                </a:lnTo>
                <a:lnTo>
                  <a:pt x="0" y="622"/>
                </a:lnTo>
                <a:lnTo>
                  <a:pt x="139" y="622"/>
                </a:lnTo>
                <a:lnTo>
                  <a:pt x="139" y="3000"/>
                </a:lnTo>
                <a:lnTo>
                  <a:pt x="480" y="3000"/>
                </a:lnTo>
                <a:lnTo>
                  <a:pt x="480" y="622"/>
                </a:lnTo>
                <a:lnTo>
                  <a:pt x="607" y="622"/>
                </a:ln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6" name="Freeform 6"/>
          <p:cNvSpPr/>
          <p:nvPr/>
        </p:nvSpPr>
        <p:spPr bwMode="auto">
          <a:xfrm>
            <a:off x="6570663" y="3838575"/>
            <a:ext cx="1766888" cy="3017838"/>
          </a:xfrm>
          <a:custGeom>
            <a:avLst/>
            <a:gdLst>
              <a:gd name="T0" fmla="*/ 832 w 1155"/>
              <a:gd name="T1" fmla="*/ 158 h 1976"/>
              <a:gd name="T2" fmla="*/ 509 w 1155"/>
              <a:gd name="T3" fmla="*/ 0 h 1976"/>
              <a:gd name="T4" fmla="*/ 509 w 1155"/>
              <a:gd name="T5" fmla="*/ 139 h 1976"/>
              <a:gd name="T6" fmla="*/ 406 w 1155"/>
              <a:gd name="T7" fmla="*/ 139 h 1976"/>
              <a:gd name="T8" fmla="*/ 0 w 1155"/>
              <a:gd name="T9" fmla="*/ 544 h 1976"/>
              <a:gd name="T10" fmla="*/ 0 w 1155"/>
              <a:gd name="T11" fmla="*/ 1976 h 1976"/>
              <a:gd name="T12" fmla="*/ 354 w 1155"/>
              <a:gd name="T13" fmla="*/ 1976 h 1976"/>
              <a:gd name="T14" fmla="*/ 354 w 1155"/>
              <a:gd name="T15" fmla="*/ 544 h 1976"/>
              <a:gd name="T16" fmla="*/ 406 w 1155"/>
              <a:gd name="T17" fmla="*/ 492 h 1976"/>
              <a:gd name="T18" fmla="*/ 509 w 1155"/>
              <a:gd name="T19" fmla="*/ 492 h 1976"/>
              <a:gd name="T20" fmla="*/ 509 w 1155"/>
              <a:gd name="T21" fmla="*/ 630 h 1976"/>
              <a:gd name="T22" fmla="*/ 832 w 1155"/>
              <a:gd name="T23" fmla="*/ 473 h 1976"/>
              <a:gd name="T24" fmla="*/ 1155 w 1155"/>
              <a:gd name="T25" fmla="*/ 315 h 1976"/>
              <a:gd name="T26" fmla="*/ 832 w 1155"/>
              <a:gd name="T27" fmla="*/ 158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5" h="1976">
                <a:moveTo>
                  <a:pt x="832" y="158"/>
                </a:moveTo>
                <a:cubicBezTo>
                  <a:pt x="509" y="0"/>
                  <a:pt x="509" y="0"/>
                  <a:pt x="509" y="0"/>
                </a:cubicBezTo>
                <a:cubicBezTo>
                  <a:pt x="509" y="139"/>
                  <a:pt x="509" y="139"/>
                  <a:pt x="509" y="139"/>
                </a:cubicBezTo>
                <a:cubicBezTo>
                  <a:pt x="406" y="139"/>
                  <a:pt x="406" y="139"/>
                  <a:pt x="406" y="139"/>
                </a:cubicBezTo>
                <a:cubicBezTo>
                  <a:pt x="182" y="139"/>
                  <a:pt x="0" y="321"/>
                  <a:pt x="0" y="544"/>
                </a:cubicBezTo>
                <a:cubicBezTo>
                  <a:pt x="0" y="1976"/>
                  <a:pt x="0" y="1976"/>
                  <a:pt x="0" y="1976"/>
                </a:cubicBezTo>
                <a:cubicBezTo>
                  <a:pt x="354" y="1976"/>
                  <a:pt x="354" y="1976"/>
                  <a:pt x="354" y="1976"/>
                </a:cubicBezTo>
                <a:cubicBezTo>
                  <a:pt x="354" y="544"/>
                  <a:pt x="354" y="544"/>
                  <a:pt x="354" y="544"/>
                </a:cubicBezTo>
                <a:cubicBezTo>
                  <a:pt x="354" y="516"/>
                  <a:pt x="377" y="492"/>
                  <a:pt x="406" y="492"/>
                </a:cubicBezTo>
                <a:cubicBezTo>
                  <a:pt x="509" y="492"/>
                  <a:pt x="509" y="492"/>
                  <a:pt x="509" y="492"/>
                </a:cubicBezTo>
                <a:cubicBezTo>
                  <a:pt x="509" y="630"/>
                  <a:pt x="509" y="630"/>
                  <a:pt x="509" y="630"/>
                </a:cubicBezTo>
                <a:cubicBezTo>
                  <a:pt x="832" y="473"/>
                  <a:pt x="832" y="473"/>
                  <a:pt x="832" y="473"/>
                </a:cubicBezTo>
                <a:cubicBezTo>
                  <a:pt x="1155" y="315"/>
                  <a:pt x="1155" y="315"/>
                  <a:pt x="1155" y="315"/>
                </a:cubicBezTo>
                <a:lnTo>
                  <a:pt x="832" y="158"/>
                </a:lnTo>
                <a:close/>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14" name="Freeform 7"/>
          <p:cNvSpPr/>
          <p:nvPr/>
        </p:nvSpPr>
        <p:spPr bwMode="auto">
          <a:xfrm>
            <a:off x="3854450" y="2910840"/>
            <a:ext cx="1774825" cy="3945890"/>
          </a:xfrm>
          <a:custGeom>
            <a:avLst/>
            <a:gdLst>
              <a:gd name="T0" fmla="*/ 755 w 1160"/>
              <a:gd name="T1" fmla="*/ 139 h 1380"/>
              <a:gd name="T2" fmla="*/ 646 w 1160"/>
              <a:gd name="T3" fmla="*/ 139 h 1380"/>
              <a:gd name="T4" fmla="*/ 646 w 1160"/>
              <a:gd name="T5" fmla="*/ 0 h 1380"/>
              <a:gd name="T6" fmla="*/ 323 w 1160"/>
              <a:gd name="T7" fmla="*/ 158 h 1380"/>
              <a:gd name="T8" fmla="*/ 0 w 1160"/>
              <a:gd name="T9" fmla="*/ 315 h 1380"/>
              <a:gd name="T10" fmla="*/ 323 w 1160"/>
              <a:gd name="T11" fmla="*/ 473 h 1380"/>
              <a:gd name="T12" fmla="*/ 646 w 1160"/>
              <a:gd name="T13" fmla="*/ 630 h 1380"/>
              <a:gd name="T14" fmla="*/ 646 w 1160"/>
              <a:gd name="T15" fmla="*/ 493 h 1380"/>
              <a:gd name="T16" fmla="*/ 755 w 1160"/>
              <a:gd name="T17" fmla="*/ 493 h 1380"/>
              <a:gd name="T18" fmla="*/ 807 w 1160"/>
              <a:gd name="T19" fmla="*/ 545 h 1380"/>
              <a:gd name="T20" fmla="*/ 807 w 1160"/>
              <a:gd name="T21" fmla="*/ 1380 h 1380"/>
              <a:gd name="T22" fmla="*/ 1160 w 1160"/>
              <a:gd name="T23" fmla="*/ 1380 h 1380"/>
              <a:gd name="T24" fmla="*/ 1160 w 1160"/>
              <a:gd name="T25" fmla="*/ 545 h 1380"/>
              <a:gd name="T26" fmla="*/ 755 w 1160"/>
              <a:gd name="T27" fmla="*/ 13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0" h="1380">
                <a:moveTo>
                  <a:pt x="755" y="139"/>
                </a:moveTo>
                <a:cubicBezTo>
                  <a:pt x="646" y="139"/>
                  <a:pt x="646" y="139"/>
                  <a:pt x="646" y="139"/>
                </a:cubicBezTo>
                <a:cubicBezTo>
                  <a:pt x="646" y="0"/>
                  <a:pt x="646" y="0"/>
                  <a:pt x="646" y="0"/>
                </a:cubicBezTo>
                <a:cubicBezTo>
                  <a:pt x="323" y="158"/>
                  <a:pt x="323" y="158"/>
                  <a:pt x="323" y="158"/>
                </a:cubicBezTo>
                <a:cubicBezTo>
                  <a:pt x="0" y="315"/>
                  <a:pt x="0" y="315"/>
                  <a:pt x="0" y="315"/>
                </a:cubicBezTo>
                <a:cubicBezTo>
                  <a:pt x="323" y="473"/>
                  <a:pt x="323" y="473"/>
                  <a:pt x="323" y="473"/>
                </a:cubicBezTo>
                <a:cubicBezTo>
                  <a:pt x="646" y="630"/>
                  <a:pt x="646" y="630"/>
                  <a:pt x="646" y="630"/>
                </a:cubicBezTo>
                <a:cubicBezTo>
                  <a:pt x="646" y="493"/>
                  <a:pt x="646" y="493"/>
                  <a:pt x="646" y="493"/>
                </a:cubicBezTo>
                <a:cubicBezTo>
                  <a:pt x="755" y="493"/>
                  <a:pt x="755" y="493"/>
                  <a:pt x="755" y="493"/>
                </a:cubicBezTo>
                <a:cubicBezTo>
                  <a:pt x="783" y="493"/>
                  <a:pt x="807" y="516"/>
                  <a:pt x="807" y="545"/>
                </a:cubicBezTo>
                <a:cubicBezTo>
                  <a:pt x="807" y="1380"/>
                  <a:pt x="807" y="1380"/>
                  <a:pt x="807" y="1380"/>
                </a:cubicBezTo>
                <a:cubicBezTo>
                  <a:pt x="1160" y="1380"/>
                  <a:pt x="1160" y="1380"/>
                  <a:pt x="1160" y="1380"/>
                </a:cubicBezTo>
                <a:cubicBezTo>
                  <a:pt x="1160" y="545"/>
                  <a:pt x="1160" y="545"/>
                  <a:pt x="1160" y="545"/>
                </a:cubicBezTo>
                <a:cubicBezTo>
                  <a:pt x="1160" y="321"/>
                  <a:pt x="978" y="139"/>
                  <a:pt x="755" y="139"/>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53" name="文本框 52"/>
          <p:cNvSpPr txBox="1"/>
          <p:nvPr/>
        </p:nvSpPr>
        <p:spPr>
          <a:xfrm>
            <a:off x="8338185" y="3674110"/>
            <a:ext cx="2046605" cy="1198880"/>
          </a:xfrm>
          <a:prstGeom prst="rect">
            <a:avLst/>
          </a:prstGeom>
          <a:noFill/>
        </p:spPr>
        <p:txBody>
          <a:bodyPr wrap="square" rtlCol="0">
            <a:spAutoFit/>
          </a:bodyPr>
          <a:lstStyle/>
          <a:p>
            <a:pPr algn="ctr" fontAlgn="auto">
              <a:lnSpc>
                <a:spcPct val="150000"/>
              </a:lnSpc>
            </a:pPr>
            <a:r>
              <a:rPr sz="2400" b="1" dirty="0">
                <a:solidFill>
                  <a:srgbClr val="79C6C3"/>
                </a:solidFill>
                <a:latin typeface="Arial Unicode MS" panose="020B0604020202020204" charset="-122"/>
                <a:ea typeface="Arial Unicode MS" panose="020B0604020202020204" charset="-122"/>
              </a:rPr>
              <a:t>第三方配送模式</a:t>
            </a:r>
          </a:p>
        </p:txBody>
      </p:sp>
      <p:sp>
        <p:nvSpPr>
          <p:cNvPr id="56" name="文本框 55"/>
          <p:cNvSpPr txBox="1"/>
          <p:nvPr/>
        </p:nvSpPr>
        <p:spPr>
          <a:xfrm>
            <a:off x="1739900" y="3322320"/>
            <a:ext cx="2114550" cy="645160"/>
          </a:xfrm>
          <a:prstGeom prst="rect">
            <a:avLst/>
          </a:prstGeom>
          <a:noFill/>
        </p:spPr>
        <p:txBody>
          <a:bodyPr wrap="square" rtlCol="0">
            <a:spAutoFit/>
          </a:bodyPr>
          <a:lstStyle/>
          <a:p>
            <a:pPr algn="ctr" fontAlgn="auto">
              <a:lnSpc>
                <a:spcPct val="150000"/>
              </a:lnSpc>
            </a:pPr>
            <a:r>
              <a:rPr sz="2400" b="1" dirty="0">
                <a:solidFill>
                  <a:srgbClr val="B15462"/>
                </a:solidFill>
                <a:latin typeface="Arial Unicode MS" panose="020B0604020202020204" charset="-122"/>
                <a:ea typeface="Arial Unicode MS" panose="020B0604020202020204" charset="-122"/>
              </a:rPr>
              <a:t>自营配送模式</a:t>
            </a:r>
          </a:p>
        </p:txBody>
      </p:sp>
      <p:sp>
        <p:nvSpPr>
          <p:cNvPr id="57" name="文本框 56"/>
          <p:cNvSpPr txBox="1"/>
          <p:nvPr/>
        </p:nvSpPr>
        <p:spPr>
          <a:xfrm>
            <a:off x="1247140" y="4131945"/>
            <a:ext cx="3100070" cy="1938020"/>
          </a:xfrm>
          <a:prstGeom prst="rect">
            <a:avLst/>
          </a:prstGeom>
          <a:noFill/>
        </p:spPr>
        <p:txBody>
          <a:bodyPr wrap="square" rtlCol="0">
            <a:spAutoFit/>
          </a:bodyPr>
          <a:lstStyle/>
          <a:p>
            <a:pPr algn="ctr" fontAlgn="auto">
              <a:lnSpc>
                <a:spcPct val="150000"/>
              </a:lnSpc>
            </a:pPr>
            <a:r>
              <a:rPr lang="en-US" altLang="zh-CN" sz="1600">
                <a:solidFill>
                  <a:srgbClr val="6E746F"/>
                </a:solidFill>
                <a:latin typeface="Arial Unicode MS" panose="020B0604020202020204" charset="-122"/>
                <a:ea typeface="Arial Unicode MS" panose="020B0604020202020204" charset="-122"/>
              </a:rPr>
              <a:t>企业物流配送的各个环节由企业自身筹建并组织管理，实现对企业内部及外部货物配送的模式，是目前生产流通或综合性企业(集团)所广泛采用的一种配送模式</a:t>
            </a:r>
          </a:p>
        </p:txBody>
      </p:sp>
      <p:sp>
        <p:nvSpPr>
          <p:cNvPr id="58" name="Title 20"/>
          <p:cNvSpPr txBox="1"/>
          <p:nvPr/>
        </p:nvSpPr>
        <p:spPr>
          <a:xfrm>
            <a:off x="4357370" y="882650"/>
            <a:ext cx="3477895" cy="576580"/>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ctr" defTabSz="914400" fontAlgn="auto">
              <a:lnSpc>
                <a:spcPct val="150000"/>
              </a:lnSpc>
            </a:pPr>
            <a:r>
              <a:rPr sz="2400" b="1" dirty="0">
                <a:solidFill>
                  <a:srgbClr val="E78585"/>
                </a:solidFill>
                <a:latin typeface="Arial Unicode MS" panose="020B0604020202020204" charset="-122"/>
                <a:ea typeface="Arial Unicode MS" panose="020B0604020202020204" charset="-122"/>
                <a:cs typeface="+mn-cs"/>
              </a:rPr>
              <a:t>共同配送模式</a:t>
            </a:r>
          </a:p>
        </p:txBody>
      </p:sp>
      <p:sp>
        <p:nvSpPr>
          <p:cNvPr id="60" name="文本框 59"/>
          <p:cNvSpPr txBox="1"/>
          <p:nvPr/>
        </p:nvSpPr>
        <p:spPr>
          <a:xfrm>
            <a:off x="3653155" y="1459230"/>
            <a:ext cx="4876165" cy="1198880"/>
          </a:xfrm>
          <a:prstGeom prst="rect">
            <a:avLst/>
          </a:prstGeom>
          <a:noFill/>
        </p:spPr>
        <p:txBody>
          <a:bodyPr wrap="square" rtlCol="0">
            <a:spAutoFit/>
          </a:bodyPr>
          <a:lstStyle/>
          <a:p>
            <a:pPr algn="ctr" fontAlgn="auto">
              <a:lnSpc>
                <a:spcPct val="150000"/>
              </a:lnSpc>
            </a:pPr>
            <a:r>
              <a:rPr sz="1600">
                <a:solidFill>
                  <a:srgbClr val="6E746F"/>
                </a:solidFill>
                <a:latin typeface="Arial Unicode MS" panose="020B0604020202020204" charset="-122"/>
                <a:ea typeface="Arial Unicode MS" panose="020B0604020202020204" charset="-122"/>
              </a:rPr>
              <a:t>是一种物流配送经营企业之间为实现整体配送合理化，以互惠互利为原则，互相提供便利的物流配送服务的协作型配送模式</a:t>
            </a:r>
          </a:p>
        </p:txBody>
      </p:sp>
      <p:sp>
        <p:nvSpPr>
          <p:cNvPr id="51" name="文本框 6"/>
          <p:cNvSpPr txBox="1">
            <a:spLocks noChangeArrowheads="1"/>
          </p:cNvSpPr>
          <p:nvPr/>
        </p:nvSpPr>
        <p:spPr bwMode="auto">
          <a:xfrm>
            <a:off x="4938395" y="185956"/>
            <a:ext cx="2316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配送货的形式</a:t>
            </a:r>
          </a:p>
        </p:txBody>
      </p:sp>
      <p:pic>
        <p:nvPicPr>
          <p:cNvPr id="2" name="图形 14"/>
          <p:cNvPicPr>
            <a:picLocks noChangeAspect="1"/>
          </p:cNvPicPr>
          <p:nvPr/>
        </p:nvPicPr>
        <p:blipFill rotWithShape="1">
          <a:blip r:embed="rId3"/>
          <a:srcRect t="17889" b="17410"/>
          <a:stretch>
            <a:fillRect/>
          </a:stretch>
        </p:blipFill>
        <p:spPr>
          <a:xfrm>
            <a:off x="-4134694" y="-1116"/>
            <a:ext cx="6805203" cy="6858001"/>
          </a:xfrm>
          <a:prstGeom prst="rect">
            <a:avLst/>
          </a:prstGeom>
        </p:spPr>
      </p:pic>
      <p:pic>
        <p:nvPicPr>
          <p:cNvPr id="3" name="图形 22"/>
          <p:cNvPicPr>
            <a:picLocks noChangeAspect="1"/>
          </p:cNvPicPr>
          <p:nvPr/>
        </p:nvPicPr>
        <p:blipFill rotWithShape="1">
          <a:blip r:embed="rId3"/>
          <a:srcRect t="17889" b="17410"/>
          <a:stretch>
            <a:fillRect/>
          </a:stretch>
        </p:blipFill>
        <p:spPr>
          <a:xfrm>
            <a:off x="9397457" y="0"/>
            <a:ext cx="6014640" cy="6858001"/>
          </a:xfrm>
          <a:prstGeom prst="rect">
            <a:avLst/>
          </a:prstGeom>
        </p:spPr>
      </p:pic>
      <p:sp>
        <p:nvSpPr>
          <p:cNvPr id="4" name="文本框 3"/>
          <p:cNvSpPr txBox="1"/>
          <p:nvPr/>
        </p:nvSpPr>
        <p:spPr>
          <a:xfrm>
            <a:off x="7853045" y="4688840"/>
            <a:ext cx="3016885" cy="1938020"/>
          </a:xfrm>
          <a:prstGeom prst="rect">
            <a:avLst/>
          </a:prstGeom>
          <a:noFill/>
        </p:spPr>
        <p:txBody>
          <a:bodyPr wrap="square" rtlCol="0">
            <a:spAutoFit/>
          </a:bodyPr>
          <a:lstStyle/>
          <a:p>
            <a:pPr algn="ctr" fontAlgn="auto">
              <a:lnSpc>
                <a:spcPct val="150000"/>
              </a:lnSpc>
            </a:pPr>
            <a:r>
              <a:rPr sz="1600">
                <a:solidFill>
                  <a:srgbClr val="6E746F"/>
                </a:solidFill>
                <a:latin typeface="Arial Unicode MS" panose="020B0604020202020204" charset="-122"/>
                <a:ea typeface="Arial Unicode MS" panose="020B0604020202020204" charset="-122"/>
              </a:rPr>
              <a:t>根据采购方的小批量和多批次的要求，按照地域分布密集情况，决定供应方的取货顺序，并应用一系列的信息技术和物流技术，保证企业取货和配货</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500"/>
                                        <p:tgtEl>
                                          <p:spTgt spid="5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right)">
                                      <p:cBhvr>
                                        <p:cTn id="15" dur="500"/>
                                        <p:tgtEl>
                                          <p:spTgt spid="5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down)">
                                      <p:cBhvr>
                                        <p:cTn id="23" dur="500"/>
                                        <p:tgtEl>
                                          <p:spTgt spid="5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4" grpId="0" bldLvl="0" animBg="1"/>
      <p:bldP spid="53" grpId="0"/>
      <p:bldP spid="56" grpId="0"/>
      <p:bldP spid="57" grpId="0"/>
      <p:bldP spid="58" grpId="0"/>
      <p:bldP spid="60"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437765"/>
            <a:ext cx="12192000" cy="1809750"/>
          </a:xfrm>
          <a:prstGeom prst="rect">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51" name="文本框 6"/>
          <p:cNvSpPr txBox="1">
            <a:spLocks noChangeArrowheads="1"/>
          </p:cNvSpPr>
          <p:nvPr/>
        </p:nvSpPr>
        <p:spPr bwMode="auto">
          <a:xfrm>
            <a:off x="5293360" y="1732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小组评价</a:t>
            </a:r>
          </a:p>
        </p:txBody>
      </p:sp>
      <p:graphicFrame>
        <p:nvGraphicFramePr>
          <p:cNvPr id="2" name="表格 -1"/>
          <p:cNvGraphicFramePr/>
          <p:nvPr/>
        </p:nvGraphicFramePr>
        <p:xfrm>
          <a:off x="1249045" y="1106805"/>
          <a:ext cx="9693275" cy="4897120"/>
        </p:xfrm>
        <a:graphic>
          <a:graphicData uri="http://schemas.openxmlformats.org/drawingml/2006/table">
            <a:tbl>
              <a:tblPr firstRow="1" bandRow="1">
                <a:tableStyleId>{5C22544A-7EE6-4342-B048-85BDC9FD1C3A}</a:tableStyleId>
              </a:tblPr>
              <a:tblGrid>
                <a:gridCol w="1938655"/>
                <a:gridCol w="1938655"/>
                <a:gridCol w="1938655"/>
                <a:gridCol w="1938655"/>
                <a:gridCol w="1938655"/>
              </a:tblGrid>
              <a:tr h="403860">
                <a:tc rowSpan="2">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主要内容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gridSpan="4">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自我评价等级（在符合的情况下面打“</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04267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全都做到了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大部分（</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80%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基本（</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60%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没做到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r>
              <a:tr h="1043940">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熟悉配货与送货的概念</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36334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理解配送与运输的区别</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04330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了解几种常见的配送货形式</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bl>
          </a:graphicData>
        </a:graphic>
      </p:graphicFrame>
      <p:pic>
        <p:nvPicPr>
          <p:cNvPr id="1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941440" y="-1"/>
            <a:ext cx="8634860" cy="6858001"/>
          </a:xfrm>
          <a:prstGeom prst="rect">
            <a:avLst/>
          </a:prstGeom>
        </p:spPr>
      </p:pic>
      <p:grpSp>
        <p:nvGrpSpPr>
          <p:cNvPr id="12" name="组合 11"/>
          <p:cNvGrpSpPr/>
          <p:nvPr/>
        </p:nvGrpSpPr>
        <p:grpSpPr>
          <a:xfrm>
            <a:off x="1342572" y="2536447"/>
            <a:ext cx="4630057" cy="1785104"/>
            <a:chOff x="1480457" y="2336799"/>
            <a:chExt cx="4630057" cy="1785104"/>
          </a:xfrm>
        </p:grpSpPr>
        <p:sp>
          <p:nvSpPr>
            <p:cNvPr id="13" name="文本框 12"/>
            <p:cNvSpPr txBox="1"/>
            <p:nvPr/>
          </p:nvSpPr>
          <p:spPr>
            <a:xfrm>
              <a:off x="1480457" y="2336799"/>
              <a:ext cx="4630057" cy="1323439"/>
            </a:xfrm>
            <a:prstGeom prst="rect">
              <a:avLst/>
            </a:prstGeom>
            <a:noFill/>
          </p:spPr>
          <p:txBody>
            <a:bodyPr wrap="square" rtlCol="0">
              <a:spAutoFit/>
            </a:bodyPr>
            <a:lstStyle/>
            <a:p>
              <a:pPr algn="dist"/>
              <a:r>
                <a:rPr lang="zh-CN" altLang="en-US" sz="80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p>
          </p:txBody>
        </p:sp>
        <p:sp>
          <p:nvSpPr>
            <p:cNvPr id="14" name="文本框 13"/>
            <p:cNvSpPr txBox="1"/>
            <p:nvPr/>
          </p:nvSpPr>
          <p:spPr>
            <a:xfrm>
              <a:off x="1632857" y="3660238"/>
              <a:ext cx="4325256" cy="461665"/>
            </a:xfrm>
            <a:prstGeom prst="rect">
              <a:avLst/>
            </a:prstGeom>
            <a:noFill/>
          </p:spPr>
          <p:txBody>
            <a:bodyPr wrap="square" rtlCol="0">
              <a:spAutoFit/>
            </a:bodyPr>
            <a:lstStyle/>
            <a:p>
              <a:pPr algn="dist"/>
              <a:r>
                <a:rPr lang="en-US" altLang="zh-CN" sz="2400" dirty="0">
                  <a:solidFill>
                    <a:schemeClr val="tx1">
                      <a:lumMod val="65000"/>
                      <a:lumOff val="35000"/>
                    </a:schemeClr>
                  </a:solidFill>
                  <a:effectLst>
                    <a:outerShdw blurRad="38100" dist="38100" dir="2700000" algn="tl">
                      <a:srgbClr val="000000">
                        <a:alpha val="43137"/>
                      </a:srgbClr>
                    </a:outerShdw>
                  </a:effectLst>
                  <a:latin typeface="Agency FB" panose="020B0503020202020204" pitchFamily="34" charset="0"/>
                </a:rPr>
                <a:t>THANKS FOR WATCH</a:t>
              </a:r>
              <a:endParaRPr lang="zh-CN" altLang="en-US" sz="2400" dirty="0">
                <a:solidFill>
                  <a:schemeClr val="tx1">
                    <a:lumMod val="65000"/>
                    <a:lumOff val="35000"/>
                  </a:schemeClr>
                </a:solidFill>
                <a:effectLst>
                  <a:outerShdw blurRad="38100" dist="38100" dir="2700000" algn="tl">
                    <a:srgbClr val="000000">
                      <a:alpha val="43137"/>
                    </a:srgbClr>
                  </a:outerShdw>
                </a:effectLst>
                <a:latin typeface="Agency FB" panose="020B0503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3439"/>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1</a:t>
            </a:r>
            <a:endParaRPr lang="zh-CN" altLang="en-US" sz="8000" dirty="0">
              <a:solidFill>
                <a:srgbClr val="2F2F31"/>
              </a:solidFill>
              <a:latin typeface="微软雅黑" panose="020B0503020204020204" pitchFamily="34" charset="-122"/>
              <a:ea typeface="微软雅黑" panose="020B0503020204020204" pitchFamily="34" charset="-122"/>
            </a:endParaRP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39433" y="4523073"/>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业务流程及组织结构</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40499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业务流程及组织结构</a:t>
            </a:r>
          </a:p>
        </p:txBody>
      </p:sp>
      <p:sp>
        <p:nvSpPr>
          <p:cNvPr id="18" name="Line 17"/>
          <p:cNvSpPr>
            <a:spLocks noChangeShapeType="1"/>
          </p:cNvSpPr>
          <p:nvPr/>
        </p:nvSpPr>
        <p:spPr bwMode="auto">
          <a:xfrm>
            <a:off x="9156281" y="195642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Line 18"/>
          <p:cNvSpPr>
            <a:spLocks noChangeShapeType="1"/>
          </p:cNvSpPr>
          <p:nvPr/>
        </p:nvSpPr>
        <p:spPr bwMode="auto">
          <a:xfrm>
            <a:off x="9283281" y="2083424"/>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5491945" y="1848524"/>
            <a:ext cx="2078492" cy="3110640"/>
          </a:xfrm>
          <a:custGeom>
            <a:avLst/>
            <a:gdLst>
              <a:gd name="T0" fmla="*/ 0 w 701"/>
              <a:gd name="T1" fmla="*/ 701 h 1049"/>
              <a:gd name="T2" fmla="*/ 93 w 701"/>
              <a:gd name="T3" fmla="*/ 1049 h 1049"/>
              <a:gd name="T4" fmla="*/ 96 w 701"/>
              <a:gd name="T5" fmla="*/ 1049 h 1049"/>
              <a:gd name="T6" fmla="*/ 701 w 701"/>
              <a:gd name="T7" fmla="*/ 699 h 1049"/>
              <a:gd name="T8" fmla="*/ 701 w 701"/>
              <a:gd name="T9" fmla="*/ 0 h 1049"/>
              <a:gd name="T10" fmla="*/ 0 w 701"/>
              <a:gd name="T11" fmla="*/ 701 h 1049"/>
            </a:gdLst>
            <a:ahLst/>
            <a:cxnLst>
              <a:cxn ang="0">
                <a:pos x="T0" y="T1"/>
              </a:cxn>
              <a:cxn ang="0">
                <a:pos x="T2" y="T3"/>
              </a:cxn>
              <a:cxn ang="0">
                <a:pos x="T4" y="T5"/>
              </a:cxn>
              <a:cxn ang="0">
                <a:pos x="T6" y="T7"/>
              </a:cxn>
              <a:cxn ang="0">
                <a:pos x="T8" y="T9"/>
              </a:cxn>
              <a:cxn ang="0">
                <a:pos x="T10" y="T11"/>
              </a:cxn>
            </a:cxnLst>
            <a:rect l="0" t="0" r="r" b="b"/>
            <a:pathLst>
              <a:path w="701" h="1049">
                <a:moveTo>
                  <a:pt x="0" y="701"/>
                </a:moveTo>
                <a:cubicBezTo>
                  <a:pt x="0" y="827"/>
                  <a:pt x="34" y="946"/>
                  <a:pt x="93" y="1049"/>
                </a:cubicBezTo>
                <a:cubicBezTo>
                  <a:pt x="96" y="1049"/>
                  <a:pt x="96" y="1049"/>
                  <a:pt x="96" y="1049"/>
                </a:cubicBezTo>
                <a:cubicBezTo>
                  <a:pt x="701" y="699"/>
                  <a:pt x="701" y="699"/>
                  <a:pt x="701" y="699"/>
                </a:cubicBezTo>
                <a:cubicBezTo>
                  <a:pt x="701" y="0"/>
                  <a:pt x="701" y="0"/>
                  <a:pt x="701" y="0"/>
                </a:cubicBezTo>
                <a:cubicBezTo>
                  <a:pt x="314" y="0"/>
                  <a:pt x="0" y="314"/>
                  <a:pt x="0" y="701"/>
                </a:cubicBezTo>
                <a:close/>
              </a:path>
            </a:pathLst>
          </a:custGeom>
          <a:solidFill>
            <a:srgbClr val="76B0AD"/>
          </a:solidFill>
          <a:ln>
            <a:noFill/>
          </a:ln>
        </p:spPr>
        <p:txBody>
          <a:bodyPr vert="horz" wrap="square" lIns="91440" tIns="45720" rIns="91440" bIns="45720" numCol="1" anchor="t" anchorCtr="0" compatLnSpc="1"/>
          <a:lstStyle/>
          <a:p>
            <a:endParaRPr lang="en-US"/>
          </a:p>
        </p:txBody>
      </p:sp>
      <p:sp>
        <p:nvSpPr>
          <p:cNvPr id="21" name="Freeform 20"/>
          <p:cNvSpPr/>
          <p:nvPr/>
        </p:nvSpPr>
        <p:spPr bwMode="auto">
          <a:xfrm>
            <a:off x="5775892" y="3921337"/>
            <a:ext cx="3593350" cy="2372378"/>
          </a:xfrm>
          <a:custGeom>
            <a:avLst/>
            <a:gdLst>
              <a:gd name="T0" fmla="*/ 957 w 1212"/>
              <a:gd name="T1" fmla="*/ 606 h 800"/>
              <a:gd name="T2" fmla="*/ 1212 w 1212"/>
              <a:gd name="T3" fmla="*/ 352 h 800"/>
              <a:gd name="T4" fmla="*/ 1210 w 1212"/>
              <a:gd name="T5" fmla="*/ 350 h 800"/>
              <a:gd name="T6" fmla="*/ 605 w 1212"/>
              <a:gd name="T7" fmla="*/ 0 h 800"/>
              <a:gd name="T8" fmla="*/ 0 w 1212"/>
              <a:gd name="T9" fmla="*/ 350 h 800"/>
              <a:gd name="T10" fmla="*/ 957 w 1212"/>
              <a:gd name="T11" fmla="*/ 606 h 800"/>
            </a:gdLst>
            <a:ahLst/>
            <a:cxnLst>
              <a:cxn ang="0">
                <a:pos x="T0" y="T1"/>
              </a:cxn>
              <a:cxn ang="0">
                <a:pos x="T2" y="T3"/>
              </a:cxn>
              <a:cxn ang="0">
                <a:pos x="T4" y="T5"/>
              </a:cxn>
              <a:cxn ang="0">
                <a:pos x="T6" y="T7"/>
              </a:cxn>
              <a:cxn ang="0">
                <a:pos x="T8" y="T9"/>
              </a:cxn>
              <a:cxn ang="0">
                <a:pos x="T10" y="T11"/>
              </a:cxn>
            </a:cxnLst>
            <a:rect l="0" t="0" r="r" b="b"/>
            <a:pathLst>
              <a:path w="1212" h="800">
                <a:moveTo>
                  <a:pt x="957" y="606"/>
                </a:moveTo>
                <a:cubicBezTo>
                  <a:pt x="1066" y="543"/>
                  <a:pt x="1152" y="454"/>
                  <a:pt x="1212" y="352"/>
                </a:cubicBezTo>
                <a:cubicBezTo>
                  <a:pt x="1210" y="350"/>
                  <a:pt x="1210" y="350"/>
                  <a:pt x="1210" y="350"/>
                </a:cubicBezTo>
                <a:cubicBezTo>
                  <a:pt x="1210" y="350"/>
                  <a:pt x="605" y="0"/>
                  <a:pt x="605" y="0"/>
                </a:cubicBezTo>
                <a:cubicBezTo>
                  <a:pt x="0" y="350"/>
                  <a:pt x="0" y="350"/>
                  <a:pt x="0" y="350"/>
                </a:cubicBezTo>
                <a:cubicBezTo>
                  <a:pt x="193" y="685"/>
                  <a:pt x="622" y="800"/>
                  <a:pt x="957" y="60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2" name="Freeform 21"/>
          <p:cNvSpPr/>
          <p:nvPr/>
        </p:nvSpPr>
        <p:spPr bwMode="auto">
          <a:xfrm>
            <a:off x="7570437" y="1842845"/>
            <a:ext cx="2368118" cy="3116319"/>
          </a:xfrm>
          <a:custGeom>
            <a:avLst/>
            <a:gdLst>
              <a:gd name="T0" fmla="*/ 349 w 799"/>
              <a:gd name="T1" fmla="*/ 94 h 1051"/>
              <a:gd name="T2" fmla="*/ 1 w 799"/>
              <a:gd name="T3" fmla="*/ 0 h 1051"/>
              <a:gd name="T4" fmla="*/ 0 w 799"/>
              <a:gd name="T5" fmla="*/ 2 h 1051"/>
              <a:gd name="T6" fmla="*/ 0 w 799"/>
              <a:gd name="T7" fmla="*/ 701 h 1051"/>
              <a:gd name="T8" fmla="*/ 605 w 799"/>
              <a:gd name="T9" fmla="*/ 1051 h 1051"/>
              <a:gd name="T10" fmla="*/ 349 w 799"/>
              <a:gd name="T11" fmla="*/ 94 h 1051"/>
            </a:gdLst>
            <a:ahLst/>
            <a:cxnLst>
              <a:cxn ang="0">
                <a:pos x="T0" y="T1"/>
              </a:cxn>
              <a:cxn ang="0">
                <a:pos x="T2" y="T3"/>
              </a:cxn>
              <a:cxn ang="0">
                <a:pos x="T4" y="T5"/>
              </a:cxn>
              <a:cxn ang="0">
                <a:pos x="T6" y="T7"/>
              </a:cxn>
              <a:cxn ang="0">
                <a:pos x="T8" y="T9"/>
              </a:cxn>
              <a:cxn ang="0">
                <a:pos x="T10" y="T11"/>
              </a:cxn>
            </a:cxnLst>
            <a:rect l="0" t="0" r="r" b="b"/>
            <a:pathLst>
              <a:path w="799" h="1051">
                <a:moveTo>
                  <a:pt x="349" y="94"/>
                </a:moveTo>
                <a:cubicBezTo>
                  <a:pt x="239" y="30"/>
                  <a:pt x="120" y="0"/>
                  <a:pt x="1" y="0"/>
                </a:cubicBezTo>
                <a:cubicBezTo>
                  <a:pt x="0" y="2"/>
                  <a:pt x="0" y="2"/>
                  <a:pt x="0" y="2"/>
                </a:cubicBezTo>
                <a:cubicBezTo>
                  <a:pt x="0" y="2"/>
                  <a:pt x="0" y="701"/>
                  <a:pt x="0" y="701"/>
                </a:cubicBezTo>
                <a:cubicBezTo>
                  <a:pt x="605" y="1051"/>
                  <a:pt x="605" y="1051"/>
                  <a:pt x="605" y="1051"/>
                </a:cubicBezTo>
                <a:cubicBezTo>
                  <a:pt x="799" y="716"/>
                  <a:pt x="684" y="287"/>
                  <a:pt x="349" y="94"/>
                </a:cubicBezTo>
                <a:close/>
              </a:path>
            </a:pathLst>
          </a:custGeom>
          <a:solidFill>
            <a:srgbClr val="B15462"/>
          </a:solidFill>
          <a:ln>
            <a:noFill/>
          </a:ln>
        </p:spPr>
        <p:txBody>
          <a:bodyPr vert="horz" wrap="square" lIns="91440" tIns="45720" rIns="91440" bIns="45720" numCol="1" anchor="t" anchorCtr="0" compatLnSpc="1"/>
          <a:lstStyle/>
          <a:p>
            <a:endParaRPr lang="en-US"/>
          </a:p>
        </p:txBody>
      </p:sp>
      <p:grpSp>
        <p:nvGrpSpPr>
          <p:cNvPr id="4" name="Group 3"/>
          <p:cNvGrpSpPr/>
          <p:nvPr/>
        </p:nvGrpSpPr>
        <p:grpSpPr>
          <a:xfrm>
            <a:off x="7143097" y="1703711"/>
            <a:ext cx="856101" cy="1094616"/>
            <a:chOff x="5523847" y="1971046"/>
            <a:chExt cx="856101" cy="1094616"/>
          </a:xfrm>
        </p:grpSpPr>
        <p:sp>
          <p:nvSpPr>
            <p:cNvPr id="23" name="Freeform 22"/>
            <p:cNvSpPr/>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3" name="Inhaltsplatzhalter 4"/>
            <p:cNvSpPr txBox="1"/>
            <p:nvPr/>
          </p:nvSpPr>
          <p:spPr>
            <a:xfrm>
              <a:off x="5586374" y="2238606"/>
              <a:ext cx="717228"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smtClean="0">
                  <a:solidFill>
                    <a:schemeClr val="bg1">
                      <a:lumMod val="50000"/>
                    </a:schemeClr>
                  </a:solidFill>
                  <a:latin typeface="+mj-lt"/>
                </a:rPr>
                <a:t>01</a:t>
              </a:r>
              <a:endParaRPr lang="en-US" sz="2000" dirty="0" smtClean="0">
                <a:solidFill>
                  <a:schemeClr val="bg1">
                    <a:lumMod val="50000"/>
                  </a:schemeClr>
                </a:solidFill>
                <a:latin typeface="+mn-lt"/>
              </a:endParaRPr>
            </a:p>
          </p:txBody>
        </p:sp>
      </p:grpSp>
      <p:grpSp>
        <p:nvGrpSpPr>
          <p:cNvPr id="11" name="Group 4"/>
          <p:cNvGrpSpPr/>
          <p:nvPr/>
        </p:nvGrpSpPr>
        <p:grpSpPr>
          <a:xfrm>
            <a:off x="8483327" y="4223741"/>
            <a:ext cx="1104554" cy="1124430"/>
            <a:chOff x="6864077" y="4491076"/>
            <a:chExt cx="1104554" cy="1124430"/>
          </a:xfrm>
        </p:grpSpPr>
        <p:sp>
          <p:nvSpPr>
            <p:cNvPr id="25" name="Freeform 24"/>
            <p:cNvSpPr/>
            <p:nvPr/>
          </p:nvSpPr>
          <p:spPr bwMode="auto">
            <a:xfrm>
              <a:off x="6864077" y="4491076"/>
              <a:ext cx="1104554" cy="1124430"/>
            </a:xfrm>
            <a:custGeom>
              <a:avLst/>
              <a:gdLst>
                <a:gd name="T0" fmla="*/ 209 w 373"/>
                <a:gd name="T1" fmla="*/ 367 h 379"/>
                <a:gd name="T2" fmla="*/ 211 w 373"/>
                <a:gd name="T3" fmla="*/ 367 h 379"/>
                <a:gd name="T4" fmla="*/ 270 w 373"/>
                <a:gd name="T5" fmla="*/ 349 h 379"/>
                <a:gd name="T6" fmla="*/ 361 w 373"/>
                <a:gd name="T7" fmla="*/ 191 h 379"/>
                <a:gd name="T8" fmla="*/ 350 w 373"/>
                <a:gd name="T9" fmla="*/ 133 h 379"/>
                <a:gd name="T10" fmla="*/ 350 w 373"/>
                <a:gd name="T11" fmla="*/ 133 h 379"/>
                <a:gd name="T12" fmla="*/ 145 w 373"/>
                <a:gd name="T13" fmla="*/ 15 h 379"/>
                <a:gd name="T14" fmla="*/ 153 w 373"/>
                <a:gd name="T15" fmla="*/ 0 h 379"/>
                <a:gd name="T16" fmla="*/ 0 w 373"/>
                <a:gd name="T17" fmla="*/ 77 h 379"/>
                <a:gd name="T18" fmla="*/ 10 w 373"/>
                <a:gd name="T19" fmla="*/ 249 h 379"/>
                <a:gd name="T20" fmla="*/ 18 w 373"/>
                <a:gd name="T21" fmla="*/ 234 h 379"/>
                <a:gd name="T22" fmla="*/ 222 w 373"/>
                <a:gd name="T23" fmla="*/ 352 h 379"/>
                <a:gd name="T24" fmla="*/ 209 w 373"/>
                <a:gd name="T25" fmla="*/ 367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79">
                  <a:moveTo>
                    <a:pt x="209" y="367"/>
                  </a:moveTo>
                  <a:cubicBezTo>
                    <a:pt x="211" y="367"/>
                    <a:pt x="211" y="367"/>
                    <a:pt x="211" y="367"/>
                  </a:cubicBezTo>
                  <a:cubicBezTo>
                    <a:pt x="231" y="379"/>
                    <a:pt x="257" y="371"/>
                    <a:pt x="270" y="349"/>
                  </a:cubicBezTo>
                  <a:cubicBezTo>
                    <a:pt x="361" y="191"/>
                    <a:pt x="361" y="191"/>
                    <a:pt x="361" y="191"/>
                  </a:cubicBezTo>
                  <a:cubicBezTo>
                    <a:pt x="373" y="171"/>
                    <a:pt x="368" y="146"/>
                    <a:pt x="350" y="133"/>
                  </a:cubicBezTo>
                  <a:cubicBezTo>
                    <a:pt x="350" y="133"/>
                    <a:pt x="350" y="133"/>
                    <a:pt x="350" y="133"/>
                  </a:cubicBezTo>
                  <a:cubicBezTo>
                    <a:pt x="145" y="15"/>
                    <a:pt x="145" y="15"/>
                    <a:pt x="145" y="15"/>
                  </a:cubicBezTo>
                  <a:cubicBezTo>
                    <a:pt x="153" y="0"/>
                    <a:pt x="153" y="0"/>
                    <a:pt x="153" y="0"/>
                  </a:cubicBezTo>
                  <a:cubicBezTo>
                    <a:pt x="0" y="77"/>
                    <a:pt x="0" y="77"/>
                    <a:pt x="0" y="77"/>
                  </a:cubicBezTo>
                  <a:cubicBezTo>
                    <a:pt x="10" y="249"/>
                    <a:pt x="10" y="249"/>
                    <a:pt x="10" y="249"/>
                  </a:cubicBezTo>
                  <a:cubicBezTo>
                    <a:pt x="18" y="234"/>
                    <a:pt x="18" y="234"/>
                    <a:pt x="18" y="234"/>
                  </a:cubicBezTo>
                  <a:cubicBezTo>
                    <a:pt x="222" y="352"/>
                    <a:pt x="222" y="352"/>
                    <a:pt x="222" y="352"/>
                  </a:cubicBezTo>
                  <a:cubicBezTo>
                    <a:pt x="218" y="357"/>
                    <a:pt x="214" y="362"/>
                    <a:pt x="209" y="36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4" name="Inhaltsplatzhalter 4"/>
            <p:cNvSpPr txBox="1"/>
            <p:nvPr/>
          </p:nvSpPr>
          <p:spPr>
            <a:xfrm rot="1800000">
              <a:off x="7020846" y="4811777"/>
              <a:ext cx="717228"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smtClean="0">
                  <a:solidFill>
                    <a:schemeClr val="bg1">
                      <a:lumMod val="50000"/>
                    </a:schemeClr>
                  </a:solidFill>
                  <a:latin typeface="+mj-lt"/>
                </a:rPr>
                <a:t>02</a:t>
              </a:r>
              <a:endParaRPr lang="en-US" sz="2000" dirty="0" smtClean="0">
                <a:solidFill>
                  <a:schemeClr val="bg1">
                    <a:lumMod val="50000"/>
                  </a:schemeClr>
                </a:solidFill>
                <a:latin typeface="+mn-lt"/>
              </a:endParaRPr>
            </a:p>
          </p:txBody>
        </p:sp>
      </p:grpSp>
      <p:grpSp>
        <p:nvGrpSpPr>
          <p:cNvPr id="12" name="Group 5"/>
          <p:cNvGrpSpPr/>
          <p:nvPr/>
        </p:nvGrpSpPr>
        <p:grpSpPr>
          <a:xfrm>
            <a:off x="5506142" y="4223741"/>
            <a:ext cx="1135788" cy="1073320"/>
            <a:chOff x="3886892" y="4491076"/>
            <a:chExt cx="1135788" cy="1073320"/>
          </a:xfrm>
        </p:grpSpPr>
        <p:sp>
          <p:nvSpPr>
            <p:cNvPr id="24" name="Freeform 23"/>
            <p:cNvSpPr/>
            <p:nvPr/>
          </p:nvSpPr>
          <p:spPr bwMode="auto">
            <a:xfrm>
              <a:off x="3886892" y="4491076"/>
              <a:ext cx="1135788" cy="1073320"/>
            </a:xfrm>
            <a:custGeom>
              <a:avLst/>
              <a:gdLst>
                <a:gd name="T0" fmla="*/ 27 w 383"/>
                <a:gd name="T1" fmla="*/ 114 h 362"/>
                <a:gd name="T2" fmla="*/ 26 w 383"/>
                <a:gd name="T3" fmla="*/ 115 h 362"/>
                <a:gd name="T4" fmla="*/ 12 w 383"/>
                <a:gd name="T5" fmla="*/ 175 h 362"/>
                <a:gd name="T6" fmla="*/ 103 w 383"/>
                <a:gd name="T7" fmla="*/ 333 h 362"/>
                <a:gd name="T8" fmla="*/ 159 w 383"/>
                <a:gd name="T9" fmla="*/ 353 h 362"/>
                <a:gd name="T10" fmla="*/ 159 w 383"/>
                <a:gd name="T11" fmla="*/ 353 h 362"/>
                <a:gd name="T12" fmla="*/ 364 w 383"/>
                <a:gd name="T13" fmla="*/ 234 h 362"/>
                <a:gd name="T14" fmla="*/ 373 w 383"/>
                <a:gd name="T15" fmla="*/ 249 h 362"/>
                <a:gd name="T16" fmla="*/ 383 w 383"/>
                <a:gd name="T17" fmla="*/ 77 h 362"/>
                <a:gd name="T18" fmla="*/ 229 w 383"/>
                <a:gd name="T19" fmla="*/ 0 h 362"/>
                <a:gd name="T20" fmla="*/ 238 w 383"/>
                <a:gd name="T21" fmla="*/ 15 h 362"/>
                <a:gd name="T22" fmla="*/ 33 w 383"/>
                <a:gd name="T23" fmla="*/ 133 h 362"/>
                <a:gd name="T24" fmla="*/ 27 w 383"/>
                <a:gd name="T25" fmla="*/ 114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362">
                  <a:moveTo>
                    <a:pt x="27" y="114"/>
                  </a:moveTo>
                  <a:cubicBezTo>
                    <a:pt x="26" y="115"/>
                    <a:pt x="26" y="115"/>
                    <a:pt x="26" y="115"/>
                  </a:cubicBezTo>
                  <a:cubicBezTo>
                    <a:pt x="6" y="127"/>
                    <a:pt x="0" y="154"/>
                    <a:pt x="12" y="175"/>
                  </a:cubicBezTo>
                  <a:cubicBezTo>
                    <a:pt x="103" y="333"/>
                    <a:pt x="103" y="333"/>
                    <a:pt x="103" y="333"/>
                  </a:cubicBezTo>
                  <a:cubicBezTo>
                    <a:pt x="115" y="354"/>
                    <a:pt x="140" y="362"/>
                    <a:pt x="159" y="353"/>
                  </a:cubicBezTo>
                  <a:cubicBezTo>
                    <a:pt x="159" y="353"/>
                    <a:pt x="159" y="353"/>
                    <a:pt x="159" y="353"/>
                  </a:cubicBezTo>
                  <a:cubicBezTo>
                    <a:pt x="364" y="234"/>
                    <a:pt x="364" y="234"/>
                    <a:pt x="364" y="234"/>
                  </a:cubicBezTo>
                  <a:cubicBezTo>
                    <a:pt x="373" y="249"/>
                    <a:pt x="373" y="249"/>
                    <a:pt x="373" y="249"/>
                  </a:cubicBezTo>
                  <a:cubicBezTo>
                    <a:pt x="383" y="77"/>
                    <a:pt x="383" y="77"/>
                    <a:pt x="383" y="77"/>
                  </a:cubicBezTo>
                  <a:cubicBezTo>
                    <a:pt x="229" y="0"/>
                    <a:pt x="229" y="0"/>
                    <a:pt x="229" y="0"/>
                  </a:cubicBezTo>
                  <a:cubicBezTo>
                    <a:pt x="238" y="15"/>
                    <a:pt x="238" y="15"/>
                    <a:pt x="238" y="15"/>
                  </a:cubicBezTo>
                  <a:cubicBezTo>
                    <a:pt x="33" y="133"/>
                    <a:pt x="33" y="133"/>
                    <a:pt x="33" y="133"/>
                  </a:cubicBezTo>
                  <a:cubicBezTo>
                    <a:pt x="32" y="126"/>
                    <a:pt x="29" y="120"/>
                    <a:pt x="27" y="114"/>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Inhaltsplatzhalter 4"/>
            <p:cNvSpPr txBox="1"/>
            <p:nvPr/>
          </p:nvSpPr>
          <p:spPr>
            <a:xfrm rot="19800000">
              <a:off x="4130240" y="4777609"/>
              <a:ext cx="717228"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smtClean="0">
                  <a:solidFill>
                    <a:schemeClr val="bg1">
                      <a:lumMod val="50000"/>
                    </a:schemeClr>
                  </a:solidFill>
                  <a:latin typeface="+mj-lt"/>
                </a:rPr>
                <a:t>03</a:t>
              </a:r>
              <a:endParaRPr lang="en-US" sz="2000" dirty="0" smtClean="0">
                <a:solidFill>
                  <a:schemeClr val="bg1">
                    <a:lumMod val="50000"/>
                  </a:schemeClr>
                </a:solidFill>
                <a:latin typeface="+mn-lt"/>
              </a:endParaRPr>
            </a:p>
          </p:txBody>
        </p:sp>
      </p:grpSp>
      <p:sp>
        <p:nvSpPr>
          <p:cNvPr id="32" name="Inhaltsplatzhalter 4"/>
          <p:cNvSpPr txBox="1"/>
          <p:nvPr/>
        </p:nvSpPr>
        <p:spPr>
          <a:xfrm>
            <a:off x="4866005" y="1751965"/>
            <a:ext cx="909955" cy="12922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2800" dirty="0" smtClean="0">
                <a:solidFill>
                  <a:srgbClr val="6E746F"/>
                </a:solidFill>
                <a:latin typeface="Arial Unicode MS" panose="020B0604020202020204" charset="-122"/>
                <a:ea typeface="Arial Unicode MS" panose="020B0604020202020204" charset="-122"/>
              </a:rPr>
              <a:t>货物入库</a:t>
            </a:r>
          </a:p>
        </p:txBody>
      </p:sp>
      <p:sp>
        <p:nvSpPr>
          <p:cNvPr id="33" name="Inhaltsplatzhalter 4"/>
          <p:cNvSpPr txBox="1"/>
          <p:nvPr/>
        </p:nvSpPr>
        <p:spPr>
          <a:xfrm>
            <a:off x="9838055" y="1751965"/>
            <a:ext cx="901065" cy="12922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lnSpc>
                <a:spcPct val="150000"/>
              </a:lnSpc>
              <a:spcAft>
                <a:spcPts val="1200"/>
              </a:spcAft>
              <a:buNone/>
            </a:pPr>
            <a:r>
              <a:rPr lang="en-US" sz="2800" dirty="0" smtClean="0">
                <a:solidFill>
                  <a:srgbClr val="6E746F"/>
                </a:solidFill>
                <a:latin typeface="Arial Unicode MS" panose="020B0604020202020204" charset="-122"/>
                <a:ea typeface="Arial Unicode MS" panose="020B0604020202020204" charset="-122"/>
              </a:rPr>
              <a:t>在库保管</a:t>
            </a:r>
          </a:p>
        </p:txBody>
      </p:sp>
      <p:sp>
        <p:nvSpPr>
          <p:cNvPr id="34" name="Inhaltsplatzhalter 4"/>
          <p:cNvSpPr txBox="1"/>
          <p:nvPr/>
        </p:nvSpPr>
        <p:spPr>
          <a:xfrm>
            <a:off x="9838055" y="4789170"/>
            <a:ext cx="900430" cy="12922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lnSpc>
                <a:spcPct val="150000"/>
              </a:lnSpc>
              <a:spcAft>
                <a:spcPts val="1200"/>
              </a:spcAft>
              <a:buNone/>
            </a:pPr>
            <a:r>
              <a:rPr lang="en-US" sz="2800" dirty="0" smtClean="0">
                <a:solidFill>
                  <a:srgbClr val="6E746F"/>
                </a:solidFill>
                <a:latin typeface="Arial Unicode MS" panose="020B0604020202020204" charset="-122"/>
                <a:ea typeface="Arial Unicode MS" panose="020B0604020202020204" charset="-122"/>
              </a:rPr>
              <a:t>货物出库</a:t>
            </a:r>
          </a:p>
        </p:txBody>
      </p:sp>
      <p:pic>
        <p:nvPicPr>
          <p:cNvPr id="26" name="图片 25" descr="1208990"/>
          <p:cNvPicPr>
            <a:picLocks noChangeAspect="1"/>
          </p:cNvPicPr>
          <p:nvPr/>
        </p:nvPicPr>
        <p:blipFill>
          <a:blip r:embed="rId3"/>
          <a:stretch>
            <a:fillRect/>
          </a:stretch>
        </p:blipFill>
        <p:spPr>
          <a:xfrm>
            <a:off x="6084570" y="2673350"/>
            <a:ext cx="1120775" cy="1150620"/>
          </a:xfrm>
          <a:prstGeom prst="rect">
            <a:avLst/>
          </a:prstGeom>
        </p:spPr>
      </p:pic>
      <p:pic>
        <p:nvPicPr>
          <p:cNvPr id="35" name="图片 34" descr="C:\Users\Jasmine\Desktop\项目四 图片\1176967.png1176967"/>
          <p:cNvPicPr>
            <a:picLocks noChangeAspect="1"/>
          </p:cNvPicPr>
          <p:nvPr/>
        </p:nvPicPr>
        <p:blipFill>
          <a:blip r:embed="rId4"/>
          <a:srcRect/>
          <a:stretch>
            <a:fillRect/>
          </a:stretch>
        </p:blipFill>
        <p:spPr>
          <a:xfrm>
            <a:off x="7922260" y="2688590"/>
            <a:ext cx="1135380" cy="1135380"/>
          </a:xfrm>
          <a:prstGeom prst="rect">
            <a:avLst/>
          </a:prstGeom>
        </p:spPr>
      </p:pic>
      <p:pic>
        <p:nvPicPr>
          <p:cNvPr id="36" name="图片 35" descr="C:\Users\Jasmine\Desktop\项目四 图片\1208972.png1208972"/>
          <p:cNvPicPr>
            <a:picLocks noChangeAspect="1"/>
          </p:cNvPicPr>
          <p:nvPr/>
        </p:nvPicPr>
        <p:blipFill>
          <a:blip r:embed="rId5"/>
          <a:srcRect/>
          <a:stretch>
            <a:fillRect/>
          </a:stretch>
        </p:blipFill>
        <p:spPr>
          <a:xfrm>
            <a:off x="7005320" y="4394200"/>
            <a:ext cx="1135380" cy="1135380"/>
          </a:xfrm>
          <a:prstGeom prst="rect">
            <a:avLst/>
          </a:prstGeom>
        </p:spPr>
      </p:pic>
      <p:pic>
        <p:nvPicPr>
          <p:cNvPr id="2" name="图片 1" descr="man_501px_1208362_easyicon.net"/>
          <p:cNvPicPr>
            <a:picLocks noChangeAspect="1"/>
          </p:cNvPicPr>
          <p:nvPr/>
        </p:nvPicPr>
        <p:blipFill>
          <a:blip r:embed="rId6"/>
          <a:stretch>
            <a:fillRect/>
          </a:stretch>
        </p:blipFill>
        <p:spPr>
          <a:xfrm>
            <a:off x="1084580" y="2083435"/>
            <a:ext cx="504825" cy="868680"/>
          </a:xfrm>
          <a:prstGeom prst="rect">
            <a:avLst/>
          </a:prstGeom>
        </p:spPr>
      </p:pic>
      <p:sp>
        <p:nvSpPr>
          <p:cNvPr id="3" name="矩形 2"/>
          <p:cNvSpPr/>
          <p:nvPr/>
        </p:nvSpPr>
        <p:spPr>
          <a:xfrm>
            <a:off x="1795780" y="1971040"/>
            <a:ext cx="2927350" cy="1087755"/>
          </a:xfrm>
          <a:prstGeom prst="rect">
            <a:avLst/>
          </a:prstGeom>
          <a:noFill/>
          <a:ln w="38100">
            <a:solidFill>
              <a:srgbClr val="79C6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2000">
                <a:solidFill>
                  <a:schemeClr val="bg1">
                    <a:lumMod val="50000"/>
                  </a:schemeClr>
                </a:solidFill>
              </a:rPr>
              <a:t>仓储物流的业务流程及组织结构是什么样的呢？</a:t>
            </a:r>
          </a:p>
        </p:txBody>
      </p:sp>
      <p:pic>
        <p:nvPicPr>
          <p:cNvPr id="5" name="图片 4" descr="C:\Users\Jasmine\Desktop\PPT制作\老刘.png老刘"/>
          <p:cNvPicPr>
            <a:picLocks noChangeAspect="1"/>
          </p:cNvPicPr>
          <p:nvPr/>
        </p:nvPicPr>
        <p:blipFill>
          <a:blip r:embed="rId7"/>
          <a:srcRect/>
          <a:stretch>
            <a:fillRect/>
          </a:stretch>
        </p:blipFill>
        <p:spPr>
          <a:xfrm>
            <a:off x="1084580" y="4123690"/>
            <a:ext cx="497205" cy="863600"/>
          </a:xfrm>
          <a:prstGeom prst="rect">
            <a:avLst/>
          </a:prstGeom>
        </p:spPr>
      </p:pic>
      <p:sp>
        <p:nvSpPr>
          <p:cNvPr id="6" name="矩形 5"/>
          <p:cNvSpPr/>
          <p:nvPr/>
        </p:nvSpPr>
        <p:spPr>
          <a:xfrm>
            <a:off x="1795780" y="3823970"/>
            <a:ext cx="2927350" cy="1463675"/>
          </a:xfrm>
          <a:prstGeom prst="rect">
            <a:avLst/>
          </a:prstGeom>
          <a:noFill/>
          <a:ln w="38100">
            <a:solidFill>
              <a:srgbClr val="B154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sz="2000">
                <a:solidFill>
                  <a:schemeClr val="bg1">
                    <a:lumMod val="50000"/>
                  </a:schemeClr>
                </a:solidFill>
              </a:rPr>
              <a:t>仓储物流业务主要由货物入库、在库管理、货物出库三个环节组成</a:t>
            </a:r>
          </a:p>
        </p:txBody>
      </p:sp>
      <p:pic>
        <p:nvPicPr>
          <p:cNvPr id="54" name="图形 37"/>
          <p:cNvPicPr>
            <a:picLocks noChangeAspect="1"/>
          </p:cNvPicPr>
          <p:nvPr/>
        </p:nvPicPr>
        <p:blipFill rotWithShape="1">
          <a:blip r:embed="rId8"/>
          <a:srcRect t="17889" b="17410"/>
          <a:stretch>
            <a:fillRect/>
          </a:stretch>
        </p:blipFill>
        <p:spPr>
          <a:xfrm>
            <a:off x="10258497" y="-1563763"/>
            <a:ext cx="3362054" cy="8423426"/>
          </a:xfrm>
          <a:prstGeom prst="rect">
            <a:avLst/>
          </a:prstGeom>
        </p:spPr>
      </p:pic>
      <p:pic>
        <p:nvPicPr>
          <p:cNvPr id="8" name="图形 36"/>
          <p:cNvPicPr>
            <a:picLocks noChangeAspect="1"/>
          </p:cNvPicPr>
          <p:nvPr/>
        </p:nvPicPr>
        <p:blipFill rotWithShape="1">
          <a:blip r:embed="rId8"/>
          <a:srcRect t="17889" b="17410"/>
          <a:stretch>
            <a:fillRect/>
          </a:stretch>
        </p:blipFill>
        <p:spPr>
          <a:xfrm>
            <a:off x="-1515609"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8"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diamond(in)">
                                      <p:cBhvr>
                                        <p:cTn id="19" dur="2000"/>
                                        <p:tgtEl>
                                          <p:spTgt spid="2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000"/>
                            </p:stCondLst>
                            <p:childTnLst>
                              <p:par>
                                <p:cTn id="36" presetID="8" presetClass="entr" presetSubtype="16"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diamond(in)">
                                      <p:cBhvr>
                                        <p:cTn id="38" dur="2000"/>
                                        <p:tgtEl>
                                          <p:spTgt spid="3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65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7000"/>
                            </p:stCondLst>
                            <p:childTnLst>
                              <p:par>
                                <p:cTn id="55" presetID="8"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diamond(in)">
                                      <p:cBhvr>
                                        <p:cTn id="57" dur="2000"/>
                                        <p:tgtEl>
                                          <p:spTgt spid="3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left)">
                                      <p:cBhvr>
                                        <p:cTn id="60" dur="500"/>
                                        <p:tgtEl>
                                          <p:spTgt spid="34"/>
                                        </p:tgtEl>
                                      </p:cBhvr>
                                    </p:animEffect>
                                  </p:childTnLst>
                                </p:cTn>
                              </p:par>
                            </p:childTnLst>
                          </p:cTn>
                        </p:par>
                        <p:par>
                          <p:cTn id="61" fill="hold">
                            <p:stCondLst>
                              <p:cond delay="9000"/>
                            </p:stCondLst>
                            <p:childTnLst>
                              <p:par>
                                <p:cTn id="62" presetID="8" presetClass="entr" presetSubtype="16"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diamond(in)">
                                      <p:cBhvr>
                                        <p:cTn id="64" dur="2000"/>
                                        <p:tgtEl>
                                          <p:spTgt spid="2"/>
                                        </p:tgtEl>
                                      </p:cBhvr>
                                    </p:animEffect>
                                  </p:childTnLst>
                                </p:cTn>
                              </p:par>
                            </p:childTnLst>
                          </p:cTn>
                        </p:par>
                        <p:par>
                          <p:cTn id="65" fill="hold">
                            <p:stCondLst>
                              <p:cond delay="11000"/>
                            </p:stCondLst>
                            <p:childTnLst>
                              <p:par>
                                <p:cTn id="66" presetID="3" presetClass="entr" presetSubtype="10"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blinds(horizontal)">
                                      <p:cBhvr>
                                        <p:cTn id="68" dur="1000"/>
                                        <p:tgtEl>
                                          <p:spTgt spid="3"/>
                                        </p:tgtEl>
                                      </p:cBhvr>
                                    </p:animEffect>
                                  </p:childTnLst>
                                </p:cTn>
                              </p:par>
                            </p:childTnLst>
                          </p:cTn>
                        </p:par>
                        <p:par>
                          <p:cTn id="69" fill="hold">
                            <p:stCondLst>
                              <p:cond delay="12000"/>
                            </p:stCondLst>
                            <p:childTnLst>
                              <p:par>
                                <p:cTn id="70" presetID="8" presetClass="entr" presetSubtype="16"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diamond(in)">
                                      <p:cBhvr>
                                        <p:cTn id="72" dur="2000"/>
                                        <p:tgtEl>
                                          <p:spTgt spid="5"/>
                                        </p:tgtEl>
                                      </p:cBhvr>
                                    </p:animEffect>
                                  </p:childTnLst>
                                </p:cTn>
                              </p:par>
                            </p:childTnLst>
                          </p:cTn>
                        </p:par>
                        <p:par>
                          <p:cTn id="73" fill="hold">
                            <p:stCondLst>
                              <p:cond delay="14000"/>
                            </p:stCondLst>
                            <p:childTnLst>
                              <p:par>
                                <p:cTn id="74" presetID="3" presetClass="entr" presetSubtype="10" fill="hold" grpId="0" nodeType="after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blinds(horizontal)">
                                      <p:cBhvr>
                                        <p:cTn id="7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32" grpId="0"/>
      <p:bldP spid="33" grpId="0"/>
      <p:bldP spid="34" grpId="0"/>
      <p:bldP spid="3" grpId="0" bldLvl="0" animBg="1"/>
      <p:bldP spid="6"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917575" y="1116330"/>
            <a:ext cx="3955415" cy="984250"/>
            <a:chOff x="1057502" y="1342799"/>
            <a:chExt cx="3657600" cy="874712"/>
          </a:xfrm>
        </p:grpSpPr>
        <p:sp>
          <p:nvSpPr>
            <p:cNvPr id="7" name="Freeform 5"/>
            <p:cNvSpPr/>
            <p:nvPr/>
          </p:nvSpPr>
          <p:spPr bwMode="auto">
            <a:xfrm>
              <a:off x="1057502" y="1342799"/>
              <a:ext cx="3657600" cy="874712"/>
            </a:xfrm>
            <a:custGeom>
              <a:avLst/>
              <a:gdLst>
                <a:gd name="T0" fmla="*/ 2628 w 2628"/>
                <a:gd name="T1" fmla="*/ 27 h 630"/>
                <a:gd name="T2" fmla="*/ 2628 w 2628"/>
                <a:gd name="T3" fmla="*/ 514 h 630"/>
                <a:gd name="T4" fmla="*/ 2601 w 2628"/>
                <a:gd name="T5" fmla="*/ 541 h 630"/>
                <a:gd name="T6" fmla="*/ 624 w 2628"/>
                <a:gd name="T7" fmla="*/ 541 h 630"/>
                <a:gd name="T8" fmla="*/ 535 w 2628"/>
                <a:gd name="T9" fmla="*/ 630 h 630"/>
                <a:gd name="T10" fmla="*/ 466 w 2628"/>
                <a:gd name="T11" fmla="*/ 630 h 630"/>
                <a:gd name="T12" fmla="*/ 376 w 2628"/>
                <a:gd name="T13" fmla="*/ 541 h 630"/>
                <a:gd name="T14" fmla="*/ 27 w 2628"/>
                <a:gd name="T15" fmla="*/ 541 h 630"/>
                <a:gd name="T16" fmla="*/ 0 w 2628"/>
                <a:gd name="T17" fmla="*/ 514 h 630"/>
                <a:gd name="T18" fmla="*/ 0 w 2628"/>
                <a:gd name="T19" fmla="*/ 27 h 630"/>
                <a:gd name="T20" fmla="*/ 27 w 2628"/>
                <a:gd name="T21" fmla="*/ 0 h 630"/>
                <a:gd name="T22" fmla="*/ 2601 w 2628"/>
                <a:gd name="T23" fmla="*/ 0 h 630"/>
                <a:gd name="T24" fmla="*/ 2628 w 2628"/>
                <a:gd name="T25" fmla="*/ 27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8" h="630">
                  <a:moveTo>
                    <a:pt x="2628" y="27"/>
                  </a:moveTo>
                  <a:cubicBezTo>
                    <a:pt x="2628" y="514"/>
                    <a:pt x="2628" y="514"/>
                    <a:pt x="2628" y="514"/>
                  </a:cubicBezTo>
                  <a:cubicBezTo>
                    <a:pt x="2628" y="529"/>
                    <a:pt x="2616" y="541"/>
                    <a:pt x="2601" y="541"/>
                  </a:cubicBezTo>
                  <a:cubicBezTo>
                    <a:pt x="624" y="541"/>
                    <a:pt x="624" y="541"/>
                    <a:pt x="624" y="541"/>
                  </a:cubicBezTo>
                  <a:cubicBezTo>
                    <a:pt x="575" y="541"/>
                    <a:pt x="535" y="581"/>
                    <a:pt x="535" y="630"/>
                  </a:cubicBezTo>
                  <a:cubicBezTo>
                    <a:pt x="466" y="630"/>
                    <a:pt x="466" y="630"/>
                    <a:pt x="466" y="630"/>
                  </a:cubicBezTo>
                  <a:cubicBezTo>
                    <a:pt x="466" y="581"/>
                    <a:pt x="426" y="541"/>
                    <a:pt x="376" y="541"/>
                  </a:cubicBezTo>
                  <a:cubicBezTo>
                    <a:pt x="27" y="541"/>
                    <a:pt x="27" y="541"/>
                    <a:pt x="27" y="541"/>
                  </a:cubicBezTo>
                  <a:cubicBezTo>
                    <a:pt x="12" y="541"/>
                    <a:pt x="0" y="529"/>
                    <a:pt x="0" y="514"/>
                  </a:cubicBezTo>
                  <a:cubicBezTo>
                    <a:pt x="0" y="27"/>
                    <a:pt x="0" y="27"/>
                    <a:pt x="0" y="27"/>
                  </a:cubicBezTo>
                  <a:cubicBezTo>
                    <a:pt x="0" y="12"/>
                    <a:pt x="12" y="0"/>
                    <a:pt x="27" y="0"/>
                  </a:cubicBezTo>
                  <a:cubicBezTo>
                    <a:pt x="2601" y="0"/>
                    <a:pt x="2601" y="0"/>
                    <a:pt x="2601" y="0"/>
                  </a:cubicBezTo>
                  <a:cubicBezTo>
                    <a:pt x="2616" y="0"/>
                    <a:pt x="2628" y="12"/>
                    <a:pt x="2628" y="27"/>
                  </a:cubicBezTo>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0" name="Freeform 8"/>
            <p:cNvSpPr/>
            <p:nvPr/>
          </p:nvSpPr>
          <p:spPr bwMode="auto">
            <a:xfrm>
              <a:off x="1749652" y="1430111"/>
              <a:ext cx="0" cy="574675"/>
            </a:xfrm>
            <a:custGeom>
              <a:avLst/>
              <a:gdLst>
                <a:gd name="T0" fmla="*/ 0 h 414"/>
                <a:gd name="T1" fmla="*/ 1 h 414"/>
                <a:gd name="T2" fmla="*/ 1 h 414"/>
                <a:gd name="T3" fmla="*/ 414 h 414"/>
                <a:gd name="T4" fmla="*/ 414 h 414"/>
                <a:gd name="T5" fmla="*/ 414 h 414"/>
                <a:gd name="T6" fmla="*/ 414 h 414"/>
                <a:gd name="T7" fmla="*/ 1 h 414"/>
                <a:gd name="T8" fmla="*/ 0 h 41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4">
                  <a:moveTo>
                    <a:pt x="0" y="0"/>
                  </a:moveTo>
                  <a:cubicBezTo>
                    <a:pt x="0" y="1"/>
                    <a:pt x="0" y="1"/>
                    <a:pt x="0" y="1"/>
                  </a:cubicBezTo>
                  <a:cubicBezTo>
                    <a:pt x="0" y="1"/>
                    <a:pt x="0" y="1"/>
                    <a:pt x="0" y="1"/>
                  </a:cubicBezTo>
                  <a:cubicBezTo>
                    <a:pt x="0" y="414"/>
                    <a:pt x="0" y="414"/>
                    <a:pt x="0" y="414"/>
                  </a:cubicBezTo>
                  <a:cubicBezTo>
                    <a:pt x="0" y="414"/>
                    <a:pt x="0" y="414"/>
                    <a:pt x="0" y="414"/>
                  </a:cubicBezTo>
                  <a:cubicBezTo>
                    <a:pt x="0" y="414"/>
                    <a:pt x="0" y="414"/>
                    <a:pt x="0" y="414"/>
                  </a:cubicBezTo>
                  <a:cubicBezTo>
                    <a:pt x="0" y="414"/>
                    <a:pt x="0" y="414"/>
                    <a:pt x="0" y="414"/>
                  </a:cubicBezTo>
                  <a:cubicBezTo>
                    <a:pt x="0" y="1"/>
                    <a:pt x="0" y="1"/>
                    <a:pt x="0" y="1"/>
                  </a:cubicBezTo>
                  <a:cubicBezTo>
                    <a:pt x="0" y="1"/>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1" name="Freeform 9"/>
            <p:cNvSpPr>
              <a:spLocks noEditPoints="1"/>
            </p:cNvSpPr>
            <p:nvPr/>
          </p:nvSpPr>
          <p:spPr bwMode="auto">
            <a:xfrm>
              <a:off x="1117827" y="1407886"/>
              <a:ext cx="631825" cy="619125"/>
            </a:xfrm>
            <a:custGeom>
              <a:avLst/>
              <a:gdLst>
                <a:gd name="T0" fmla="*/ 454 w 454"/>
                <a:gd name="T1" fmla="*/ 430 h 446"/>
                <a:gd name="T2" fmla="*/ 446 w 454"/>
                <a:gd name="T3" fmla="*/ 446 h 446"/>
                <a:gd name="T4" fmla="*/ 454 w 454"/>
                <a:gd name="T5" fmla="*/ 430 h 446"/>
                <a:gd name="T6" fmla="*/ 454 w 454"/>
                <a:gd name="T7" fmla="*/ 430 h 446"/>
                <a:gd name="T8" fmla="*/ 6 w 454"/>
                <a:gd name="T9" fmla="*/ 2 h 446"/>
                <a:gd name="T10" fmla="*/ 0 w 454"/>
                <a:gd name="T11" fmla="*/ 17 h 446"/>
                <a:gd name="T12" fmla="*/ 0 w 454"/>
                <a:gd name="T13" fmla="*/ 430 h 446"/>
                <a:gd name="T14" fmla="*/ 6 w 454"/>
                <a:gd name="T15" fmla="*/ 444 h 446"/>
                <a:gd name="T16" fmla="*/ 0 w 454"/>
                <a:gd name="T17" fmla="*/ 430 h 446"/>
                <a:gd name="T18" fmla="*/ 0 w 454"/>
                <a:gd name="T19" fmla="*/ 17 h 446"/>
                <a:gd name="T20" fmla="*/ 6 w 454"/>
                <a:gd name="T21" fmla="*/ 2 h 446"/>
                <a:gd name="T22" fmla="*/ 446 w 454"/>
                <a:gd name="T23" fmla="*/ 0 h 446"/>
                <a:gd name="T24" fmla="*/ 454 w 454"/>
                <a:gd name="T25" fmla="*/ 17 h 446"/>
                <a:gd name="T26" fmla="*/ 454 w 454"/>
                <a:gd name="T27" fmla="*/ 16 h 446"/>
                <a:gd name="T28" fmla="*/ 446 w 454"/>
                <a:gd name="T29"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6">
                  <a:moveTo>
                    <a:pt x="454" y="430"/>
                  </a:moveTo>
                  <a:cubicBezTo>
                    <a:pt x="454" y="436"/>
                    <a:pt x="451" y="442"/>
                    <a:pt x="446" y="446"/>
                  </a:cubicBezTo>
                  <a:cubicBezTo>
                    <a:pt x="451" y="442"/>
                    <a:pt x="454" y="436"/>
                    <a:pt x="454" y="430"/>
                  </a:cubicBezTo>
                  <a:cubicBezTo>
                    <a:pt x="454" y="430"/>
                    <a:pt x="454" y="430"/>
                    <a:pt x="454" y="430"/>
                  </a:cubicBezTo>
                  <a:moveTo>
                    <a:pt x="6" y="2"/>
                  </a:moveTo>
                  <a:cubicBezTo>
                    <a:pt x="3" y="6"/>
                    <a:pt x="0" y="11"/>
                    <a:pt x="0" y="17"/>
                  </a:cubicBezTo>
                  <a:cubicBezTo>
                    <a:pt x="0" y="430"/>
                    <a:pt x="0" y="430"/>
                    <a:pt x="0" y="430"/>
                  </a:cubicBezTo>
                  <a:cubicBezTo>
                    <a:pt x="0" y="435"/>
                    <a:pt x="3" y="440"/>
                    <a:pt x="6" y="444"/>
                  </a:cubicBezTo>
                  <a:cubicBezTo>
                    <a:pt x="3" y="440"/>
                    <a:pt x="0" y="435"/>
                    <a:pt x="0" y="430"/>
                  </a:cubicBezTo>
                  <a:cubicBezTo>
                    <a:pt x="0" y="17"/>
                    <a:pt x="0" y="17"/>
                    <a:pt x="0" y="17"/>
                  </a:cubicBezTo>
                  <a:cubicBezTo>
                    <a:pt x="0" y="11"/>
                    <a:pt x="3" y="6"/>
                    <a:pt x="6" y="2"/>
                  </a:cubicBezTo>
                  <a:moveTo>
                    <a:pt x="446" y="0"/>
                  </a:moveTo>
                  <a:cubicBezTo>
                    <a:pt x="451" y="4"/>
                    <a:pt x="454" y="10"/>
                    <a:pt x="454" y="17"/>
                  </a:cubicBezTo>
                  <a:cubicBezTo>
                    <a:pt x="454" y="16"/>
                    <a:pt x="454" y="16"/>
                    <a:pt x="454" y="16"/>
                  </a:cubicBezTo>
                  <a:cubicBezTo>
                    <a:pt x="454" y="10"/>
                    <a:pt x="451" y="4"/>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2" name="Freeform 10"/>
            <p:cNvSpPr/>
            <p:nvPr/>
          </p:nvSpPr>
          <p:spPr bwMode="auto">
            <a:xfrm>
              <a:off x="1117827" y="1403124"/>
              <a:ext cx="631825" cy="630237"/>
            </a:xfrm>
            <a:custGeom>
              <a:avLst/>
              <a:gdLst>
                <a:gd name="T0" fmla="*/ 434 w 454"/>
                <a:gd name="T1" fmla="*/ 0 h 454"/>
                <a:gd name="T2" fmla="*/ 20 w 454"/>
                <a:gd name="T3" fmla="*/ 0 h 454"/>
                <a:gd name="T4" fmla="*/ 6 w 454"/>
                <a:gd name="T5" fmla="*/ 6 h 454"/>
                <a:gd name="T6" fmla="*/ 0 w 454"/>
                <a:gd name="T7" fmla="*/ 21 h 454"/>
                <a:gd name="T8" fmla="*/ 0 w 454"/>
                <a:gd name="T9" fmla="*/ 434 h 454"/>
                <a:gd name="T10" fmla="*/ 6 w 454"/>
                <a:gd name="T11" fmla="*/ 448 h 454"/>
                <a:gd name="T12" fmla="*/ 20 w 454"/>
                <a:gd name="T13" fmla="*/ 454 h 454"/>
                <a:gd name="T14" fmla="*/ 434 w 454"/>
                <a:gd name="T15" fmla="*/ 454 h 454"/>
                <a:gd name="T16" fmla="*/ 446 w 454"/>
                <a:gd name="T17" fmla="*/ 450 h 454"/>
                <a:gd name="T18" fmla="*/ 454 w 454"/>
                <a:gd name="T19" fmla="*/ 434 h 454"/>
                <a:gd name="T20" fmla="*/ 454 w 454"/>
                <a:gd name="T21" fmla="*/ 434 h 454"/>
                <a:gd name="T22" fmla="*/ 454 w 454"/>
                <a:gd name="T23" fmla="*/ 21 h 454"/>
                <a:gd name="T24" fmla="*/ 454 w 454"/>
                <a:gd name="T25" fmla="*/ 21 h 454"/>
                <a:gd name="T26" fmla="*/ 446 w 454"/>
                <a:gd name="T27" fmla="*/ 4 h 454"/>
                <a:gd name="T28" fmla="*/ 434 w 454"/>
                <a:gd name="T29"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4">
                  <a:moveTo>
                    <a:pt x="434" y="0"/>
                  </a:moveTo>
                  <a:cubicBezTo>
                    <a:pt x="20" y="0"/>
                    <a:pt x="20" y="0"/>
                    <a:pt x="20" y="0"/>
                  </a:cubicBezTo>
                  <a:cubicBezTo>
                    <a:pt x="15" y="0"/>
                    <a:pt x="10" y="3"/>
                    <a:pt x="6" y="6"/>
                  </a:cubicBezTo>
                  <a:cubicBezTo>
                    <a:pt x="3" y="10"/>
                    <a:pt x="0" y="15"/>
                    <a:pt x="0" y="21"/>
                  </a:cubicBezTo>
                  <a:cubicBezTo>
                    <a:pt x="0" y="434"/>
                    <a:pt x="0" y="434"/>
                    <a:pt x="0" y="434"/>
                  </a:cubicBezTo>
                  <a:cubicBezTo>
                    <a:pt x="0" y="439"/>
                    <a:pt x="3" y="444"/>
                    <a:pt x="6" y="448"/>
                  </a:cubicBezTo>
                  <a:cubicBezTo>
                    <a:pt x="10" y="452"/>
                    <a:pt x="15" y="454"/>
                    <a:pt x="20" y="454"/>
                  </a:cubicBezTo>
                  <a:cubicBezTo>
                    <a:pt x="434" y="454"/>
                    <a:pt x="434" y="454"/>
                    <a:pt x="434" y="454"/>
                  </a:cubicBezTo>
                  <a:cubicBezTo>
                    <a:pt x="438" y="454"/>
                    <a:pt x="442" y="452"/>
                    <a:pt x="446" y="450"/>
                  </a:cubicBezTo>
                  <a:cubicBezTo>
                    <a:pt x="451" y="446"/>
                    <a:pt x="454" y="440"/>
                    <a:pt x="454" y="434"/>
                  </a:cubicBezTo>
                  <a:cubicBezTo>
                    <a:pt x="454" y="434"/>
                    <a:pt x="454" y="434"/>
                    <a:pt x="454" y="434"/>
                  </a:cubicBezTo>
                  <a:cubicBezTo>
                    <a:pt x="454" y="21"/>
                    <a:pt x="454" y="21"/>
                    <a:pt x="454" y="21"/>
                  </a:cubicBezTo>
                  <a:cubicBezTo>
                    <a:pt x="454" y="21"/>
                    <a:pt x="454" y="21"/>
                    <a:pt x="454" y="21"/>
                  </a:cubicBezTo>
                  <a:cubicBezTo>
                    <a:pt x="454" y="14"/>
                    <a:pt x="451" y="8"/>
                    <a:pt x="446" y="4"/>
                  </a:cubicBezTo>
                  <a:cubicBezTo>
                    <a:pt x="442" y="2"/>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13" name="Freeform 11"/>
            <p:cNvSpPr/>
            <p:nvPr/>
          </p:nvSpPr>
          <p:spPr bwMode="auto">
            <a:xfrm>
              <a:off x="1168627" y="1453924"/>
              <a:ext cx="528638" cy="527050"/>
            </a:xfrm>
            <a:custGeom>
              <a:avLst/>
              <a:gdLst>
                <a:gd name="T0" fmla="*/ 0 w 380"/>
                <a:gd name="T1" fmla="*/ 367 h 380"/>
                <a:gd name="T2" fmla="*/ 0 w 380"/>
                <a:gd name="T3" fmla="*/ 14 h 380"/>
                <a:gd name="T4" fmla="*/ 14 w 380"/>
                <a:gd name="T5" fmla="*/ 0 h 380"/>
                <a:gd name="T6" fmla="*/ 366 w 380"/>
                <a:gd name="T7" fmla="*/ 0 h 380"/>
                <a:gd name="T8" fmla="*/ 380 w 380"/>
                <a:gd name="T9" fmla="*/ 14 h 380"/>
                <a:gd name="T10" fmla="*/ 380 w 380"/>
                <a:gd name="T11" fmla="*/ 367 h 380"/>
                <a:gd name="T12" fmla="*/ 366 w 380"/>
                <a:gd name="T13" fmla="*/ 380 h 380"/>
                <a:gd name="T14" fmla="*/ 14 w 380"/>
                <a:gd name="T15" fmla="*/ 380 h 380"/>
                <a:gd name="T16" fmla="*/ 0 w 380"/>
                <a:gd name="T17" fmla="*/ 36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7"/>
                  </a:moveTo>
                  <a:cubicBezTo>
                    <a:pt x="0" y="14"/>
                    <a:pt x="0" y="14"/>
                    <a:pt x="0" y="14"/>
                  </a:cubicBezTo>
                  <a:cubicBezTo>
                    <a:pt x="0" y="6"/>
                    <a:pt x="6" y="0"/>
                    <a:pt x="14" y="0"/>
                  </a:cubicBezTo>
                  <a:cubicBezTo>
                    <a:pt x="366" y="0"/>
                    <a:pt x="366" y="0"/>
                    <a:pt x="366" y="0"/>
                  </a:cubicBezTo>
                  <a:cubicBezTo>
                    <a:pt x="374" y="0"/>
                    <a:pt x="380" y="6"/>
                    <a:pt x="380" y="14"/>
                  </a:cubicBezTo>
                  <a:cubicBezTo>
                    <a:pt x="380" y="367"/>
                    <a:pt x="380" y="367"/>
                    <a:pt x="380" y="367"/>
                  </a:cubicBezTo>
                  <a:cubicBezTo>
                    <a:pt x="380" y="374"/>
                    <a:pt x="374" y="380"/>
                    <a:pt x="366" y="380"/>
                  </a:cubicBezTo>
                  <a:cubicBezTo>
                    <a:pt x="14" y="380"/>
                    <a:pt x="14" y="380"/>
                    <a:pt x="14" y="380"/>
                  </a:cubicBezTo>
                  <a:cubicBezTo>
                    <a:pt x="6" y="380"/>
                    <a:pt x="0" y="374"/>
                    <a:pt x="0" y="36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5" name="Rectangle 73"/>
            <p:cNvSpPr>
              <a:spLocks noChangeArrowheads="1"/>
            </p:cNvSpPr>
            <p:nvPr/>
          </p:nvSpPr>
          <p:spPr bwMode="auto">
            <a:xfrm>
              <a:off x="3962627" y="1509486"/>
              <a:ext cx="3175" cy="415925"/>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88" name="组合 87"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801652" y="1403210"/>
              <a:ext cx="2218765" cy="725164"/>
              <a:chOff x="3518990" y="1331648"/>
              <a:chExt cx="2218765" cy="725164"/>
            </a:xfrm>
          </p:grpSpPr>
          <p:sp>
            <p:nvSpPr>
              <p:cNvPr id="89" name="Text Placeholder 5"/>
              <p:cNvSpPr txBox="1"/>
              <p:nvPr/>
            </p:nvSpPr>
            <p:spPr>
              <a:xfrm>
                <a:off x="3703367" y="1665167"/>
                <a:ext cx="1801496" cy="3916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安排仓位</a:t>
                </a:r>
              </a:p>
            </p:txBody>
          </p:sp>
          <p:sp>
            <p:nvSpPr>
              <p:cNvPr id="90" name="TextBox 59"/>
              <p:cNvSpPr txBox="1"/>
              <p:nvPr/>
            </p:nvSpPr>
            <p:spPr>
              <a:xfrm>
                <a:off x="3518990" y="1331648"/>
                <a:ext cx="2218765" cy="409139"/>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p>
            </p:txBody>
          </p:sp>
        </p:grpSp>
        <p:sp>
          <p:nvSpPr>
            <p:cNvPr id="108" name="文本框 107"/>
            <p:cNvSpPr txBox="1"/>
            <p:nvPr/>
          </p:nvSpPr>
          <p:spPr>
            <a:xfrm>
              <a:off x="4009301" y="1509276"/>
              <a:ext cx="675267" cy="463880"/>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01</a:t>
              </a:r>
            </a:p>
          </p:txBody>
        </p:sp>
      </p:grpSp>
      <p:grpSp>
        <p:nvGrpSpPr>
          <p:cNvPr id="4" name="组合 3"/>
          <p:cNvGrpSpPr/>
          <p:nvPr/>
        </p:nvGrpSpPr>
        <p:grpSpPr>
          <a:xfrm>
            <a:off x="915035" y="2889250"/>
            <a:ext cx="3954780" cy="1232535"/>
            <a:chOff x="1057502" y="2217511"/>
            <a:chExt cx="3657600" cy="1001712"/>
          </a:xfrm>
        </p:grpSpPr>
        <p:sp>
          <p:nvSpPr>
            <p:cNvPr id="8" name="Freeform 6"/>
            <p:cNvSpPr/>
            <p:nvPr/>
          </p:nvSpPr>
          <p:spPr bwMode="auto">
            <a:xfrm>
              <a:off x="1057502" y="2217511"/>
              <a:ext cx="3657600" cy="1001712"/>
            </a:xfrm>
            <a:custGeom>
              <a:avLst/>
              <a:gdLst>
                <a:gd name="T0" fmla="*/ 2601 w 2628"/>
                <a:gd name="T1" fmla="*/ 90 h 721"/>
                <a:gd name="T2" fmla="*/ 624 w 2628"/>
                <a:gd name="T3" fmla="*/ 90 h 721"/>
                <a:gd name="T4" fmla="*/ 535 w 2628"/>
                <a:gd name="T5" fmla="*/ 0 h 721"/>
                <a:gd name="T6" fmla="*/ 466 w 2628"/>
                <a:gd name="T7" fmla="*/ 0 h 721"/>
                <a:gd name="T8" fmla="*/ 377 w 2628"/>
                <a:gd name="T9" fmla="*/ 90 h 721"/>
                <a:gd name="T10" fmla="*/ 27 w 2628"/>
                <a:gd name="T11" fmla="*/ 90 h 721"/>
                <a:gd name="T12" fmla="*/ 0 w 2628"/>
                <a:gd name="T13" fmla="*/ 117 h 721"/>
                <a:gd name="T14" fmla="*/ 0 w 2628"/>
                <a:gd name="T15" fmla="*/ 117 h 721"/>
                <a:gd name="T16" fmla="*/ 0 w 2628"/>
                <a:gd name="T17" fmla="*/ 604 h 721"/>
                <a:gd name="T18" fmla="*/ 0 w 2628"/>
                <a:gd name="T19" fmla="*/ 604 h 721"/>
                <a:gd name="T20" fmla="*/ 27 w 2628"/>
                <a:gd name="T21" fmla="*/ 631 h 721"/>
                <a:gd name="T22" fmla="*/ 377 w 2628"/>
                <a:gd name="T23" fmla="*/ 631 h 721"/>
                <a:gd name="T24" fmla="*/ 466 w 2628"/>
                <a:gd name="T25" fmla="*/ 721 h 721"/>
                <a:gd name="T26" fmla="*/ 535 w 2628"/>
                <a:gd name="T27" fmla="*/ 721 h 721"/>
                <a:gd name="T28" fmla="*/ 624 w 2628"/>
                <a:gd name="T29" fmla="*/ 631 h 721"/>
                <a:gd name="T30" fmla="*/ 2601 w 2628"/>
                <a:gd name="T31" fmla="*/ 631 h 721"/>
                <a:gd name="T32" fmla="*/ 2628 w 2628"/>
                <a:gd name="T33" fmla="*/ 604 h 721"/>
                <a:gd name="T34" fmla="*/ 2628 w 2628"/>
                <a:gd name="T35" fmla="*/ 604 h 721"/>
                <a:gd name="T36" fmla="*/ 2628 w 2628"/>
                <a:gd name="T37" fmla="*/ 117 h 721"/>
                <a:gd name="T38" fmla="*/ 2628 w 2628"/>
                <a:gd name="T39" fmla="*/ 117 h 721"/>
                <a:gd name="T40" fmla="*/ 2601 w 2628"/>
                <a:gd name="T41" fmla="*/ 90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1">
                  <a:moveTo>
                    <a:pt x="2601" y="90"/>
                  </a:moveTo>
                  <a:cubicBezTo>
                    <a:pt x="624" y="90"/>
                    <a:pt x="624" y="90"/>
                    <a:pt x="624" y="90"/>
                  </a:cubicBezTo>
                  <a:cubicBezTo>
                    <a:pt x="575" y="90"/>
                    <a:pt x="535" y="49"/>
                    <a:pt x="535" y="0"/>
                  </a:cubicBezTo>
                  <a:cubicBezTo>
                    <a:pt x="466" y="0"/>
                    <a:pt x="466" y="0"/>
                    <a:pt x="466" y="0"/>
                  </a:cubicBezTo>
                  <a:cubicBezTo>
                    <a:pt x="466" y="49"/>
                    <a:pt x="426" y="90"/>
                    <a:pt x="377" y="90"/>
                  </a:cubicBezTo>
                  <a:cubicBezTo>
                    <a:pt x="27" y="90"/>
                    <a:pt x="27" y="90"/>
                    <a:pt x="27" y="90"/>
                  </a:cubicBezTo>
                  <a:cubicBezTo>
                    <a:pt x="12" y="90"/>
                    <a:pt x="0" y="102"/>
                    <a:pt x="0" y="117"/>
                  </a:cubicBezTo>
                  <a:cubicBezTo>
                    <a:pt x="0" y="117"/>
                    <a:pt x="0" y="117"/>
                    <a:pt x="0" y="117"/>
                  </a:cubicBezTo>
                  <a:cubicBezTo>
                    <a:pt x="0" y="604"/>
                    <a:pt x="0" y="604"/>
                    <a:pt x="0" y="604"/>
                  </a:cubicBezTo>
                  <a:cubicBezTo>
                    <a:pt x="0" y="604"/>
                    <a:pt x="0" y="604"/>
                    <a:pt x="0" y="604"/>
                  </a:cubicBezTo>
                  <a:cubicBezTo>
                    <a:pt x="0" y="619"/>
                    <a:pt x="12" y="631"/>
                    <a:pt x="27" y="631"/>
                  </a:cubicBezTo>
                  <a:cubicBezTo>
                    <a:pt x="377" y="631"/>
                    <a:pt x="377" y="631"/>
                    <a:pt x="377" y="631"/>
                  </a:cubicBezTo>
                  <a:cubicBezTo>
                    <a:pt x="426" y="631"/>
                    <a:pt x="466" y="671"/>
                    <a:pt x="466" y="721"/>
                  </a:cubicBezTo>
                  <a:cubicBezTo>
                    <a:pt x="535" y="721"/>
                    <a:pt x="535" y="721"/>
                    <a:pt x="535" y="721"/>
                  </a:cubicBezTo>
                  <a:cubicBezTo>
                    <a:pt x="535" y="671"/>
                    <a:pt x="575" y="631"/>
                    <a:pt x="624" y="631"/>
                  </a:cubicBezTo>
                  <a:cubicBezTo>
                    <a:pt x="2601" y="631"/>
                    <a:pt x="2601" y="631"/>
                    <a:pt x="2601" y="631"/>
                  </a:cubicBezTo>
                  <a:cubicBezTo>
                    <a:pt x="2616" y="631"/>
                    <a:pt x="2628" y="619"/>
                    <a:pt x="2628" y="604"/>
                  </a:cubicBezTo>
                  <a:cubicBezTo>
                    <a:pt x="2628" y="604"/>
                    <a:pt x="2628" y="604"/>
                    <a:pt x="2628" y="604"/>
                  </a:cubicBezTo>
                  <a:cubicBezTo>
                    <a:pt x="2628" y="117"/>
                    <a:pt x="2628" y="117"/>
                    <a:pt x="2628" y="117"/>
                  </a:cubicBezTo>
                  <a:cubicBezTo>
                    <a:pt x="2628" y="117"/>
                    <a:pt x="2628" y="117"/>
                    <a:pt x="2628" y="117"/>
                  </a:cubicBezTo>
                  <a:cubicBezTo>
                    <a:pt x="2628" y="102"/>
                    <a:pt x="2616" y="90"/>
                    <a:pt x="2601" y="90"/>
                  </a:cubicBezTo>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1" name="Freeform 19"/>
            <p:cNvSpPr/>
            <p:nvPr/>
          </p:nvSpPr>
          <p:spPr bwMode="auto">
            <a:xfrm>
              <a:off x="1749652" y="2431824"/>
              <a:ext cx="0" cy="573087"/>
            </a:xfrm>
            <a:custGeom>
              <a:avLst/>
              <a:gdLst>
                <a:gd name="T0" fmla="*/ 0 h 413"/>
                <a:gd name="T1" fmla="*/ 0 h 413"/>
                <a:gd name="T2" fmla="*/ 0 h 413"/>
                <a:gd name="T3" fmla="*/ 413 h 413"/>
                <a:gd name="T4" fmla="*/ 413 h 413"/>
                <a:gd name="T5" fmla="*/ 413 h 413"/>
                <a:gd name="T6" fmla="*/ 413 h 413"/>
                <a:gd name="T7" fmla="*/ 0 h 413"/>
                <a:gd name="T8" fmla="*/ 0 h 413"/>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3">
                  <a:moveTo>
                    <a:pt x="0" y="0"/>
                  </a:moveTo>
                  <a:cubicBezTo>
                    <a:pt x="0" y="0"/>
                    <a:pt x="0" y="0"/>
                    <a:pt x="0" y="0"/>
                  </a:cubicBezTo>
                  <a:cubicBezTo>
                    <a:pt x="0" y="0"/>
                    <a:pt x="0" y="0"/>
                    <a:pt x="0" y="0"/>
                  </a:cubicBezTo>
                  <a:cubicBezTo>
                    <a:pt x="0" y="413"/>
                    <a:pt x="0" y="413"/>
                    <a:pt x="0" y="413"/>
                  </a:cubicBezTo>
                  <a:cubicBezTo>
                    <a:pt x="0" y="413"/>
                    <a:pt x="0" y="413"/>
                    <a:pt x="0" y="413"/>
                  </a:cubicBezTo>
                  <a:cubicBezTo>
                    <a:pt x="0" y="413"/>
                    <a:pt x="0" y="413"/>
                    <a:pt x="0" y="413"/>
                  </a:cubicBezTo>
                  <a:cubicBezTo>
                    <a:pt x="0" y="413"/>
                    <a:pt x="0" y="413"/>
                    <a:pt x="0" y="413"/>
                  </a:cubicBezTo>
                  <a:cubicBezTo>
                    <a:pt x="0" y="0"/>
                    <a:pt x="0" y="0"/>
                    <a:pt x="0" y="0"/>
                  </a:cubicBezTo>
                  <a:cubicBezTo>
                    <a:pt x="0" y="0"/>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2" name="Freeform 20"/>
            <p:cNvSpPr>
              <a:spLocks noEditPoints="1"/>
            </p:cNvSpPr>
            <p:nvPr/>
          </p:nvSpPr>
          <p:spPr bwMode="auto">
            <a:xfrm>
              <a:off x="1117827" y="2409599"/>
              <a:ext cx="631825" cy="617537"/>
            </a:xfrm>
            <a:custGeom>
              <a:avLst/>
              <a:gdLst>
                <a:gd name="T0" fmla="*/ 454 w 454"/>
                <a:gd name="T1" fmla="*/ 429 h 445"/>
                <a:gd name="T2" fmla="*/ 446 w 454"/>
                <a:gd name="T3" fmla="*/ 445 h 445"/>
                <a:gd name="T4" fmla="*/ 454 w 454"/>
                <a:gd name="T5" fmla="*/ 429 h 445"/>
                <a:gd name="T6" fmla="*/ 454 w 454"/>
                <a:gd name="T7" fmla="*/ 429 h 445"/>
                <a:gd name="T8" fmla="*/ 6 w 454"/>
                <a:gd name="T9" fmla="*/ 2 h 445"/>
                <a:gd name="T10" fmla="*/ 0 w 454"/>
                <a:gd name="T11" fmla="*/ 16 h 445"/>
                <a:gd name="T12" fmla="*/ 0 w 454"/>
                <a:gd name="T13" fmla="*/ 429 h 445"/>
                <a:gd name="T14" fmla="*/ 6 w 454"/>
                <a:gd name="T15" fmla="*/ 443 h 445"/>
                <a:gd name="T16" fmla="*/ 0 w 454"/>
                <a:gd name="T17" fmla="*/ 429 h 445"/>
                <a:gd name="T18" fmla="*/ 0 w 454"/>
                <a:gd name="T19" fmla="*/ 16 h 445"/>
                <a:gd name="T20" fmla="*/ 6 w 454"/>
                <a:gd name="T21" fmla="*/ 2 h 445"/>
                <a:gd name="T22" fmla="*/ 446 w 454"/>
                <a:gd name="T23" fmla="*/ 0 h 445"/>
                <a:gd name="T24" fmla="*/ 454 w 454"/>
                <a:gd name="T25" fmla="*/ 16 h 445"/>
                <a:gd name="T26" fmla="*/ 454 w 454"/>
                <a:gd name="T27" fmla="*/ 16 h 445"/>
                <a:gd name="T28" fmla="*/ 446 w 454"/>
                <a:gd name="T29"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5">
                  <a:moveTo>
                    <a:pt x="454" y="429"/>
                  </a:moveTo>
                  <a:cubicBezTo>
                    <a:pt x="454" y="436"/>
                    <a:pt x="451" y="441"/>
                    <a:pt x="446" y="445"/>
                  </a:cubicBezTo>
                  <a:cubicBezTo>
                    <a:pt x="451" y="442"/>
                    <a:pt x="454" y="436"/>
                    <a:pt x="454" y="429"/>
                  </a:cubicBezTo>
                  <a:cubicBezTo>
                    <a:pt x="454" y="429"/>
                    <a:pt x="454" y="429"/>
                    <a:pt x="454" y="429"/>
                  </a:cubicBezTo>
                  <a:moveTo>
                    <a:pt x="6" y="2"/>
                  </a:moveTo>
                  <a:cubicBezTo>
                    <a:pt x="3" y="5"/>
                    <a:pt x="0" y="10"/>
                    <a:pt x="0" y="16"/>
                  </a:cubicBezTo>
                  <a:cubicBezTo>
                    <a:pt x="0" y="429"/>
                    <a:pt x="0" y="429"/>
                    <a:pt x="0" y="429"/>
                  </a:cubicBezTo>
                  <a:cubicBezTo>
                    <a:pt x="0" y="435"/>
                    <a:pt x="3" y="440"/>
                    <a:pt x="6" y="443"/>
                  </a:cubicBezTo>
                  <a:cubicBezTo>
                    <a:pt x="3" y="440"/>
                    <a:pt x="0" y="435"/>
                    <a:pt x="0" y="429"/>
                  </a:cubicBezTo>
                  <a:cubicBezTo>
                    <a:pt x="0" y="16"/>
                    <a:pt x="0" y="16"/>
                    <a:pt x="0" y="16"/>
                  </a:cubicBezTo>
                  <a:cubicBezTo>
                    <a:pt x="0" y="10"/>
                    <a:pt x="3" y="5"/>
                    <a:pt x="6" y="2"/>
                  </a:cubicBezTo>
                  <a:moveTo>
                    <a:pt x="446" y="0"/>
                  </a:moveTo>
                  <a:cubicBezTo>
                    <a:pt x="451" y="3"/>
                    <a:pt x="454" y="9"/>
                    <a:pt x="454" y="16"/>
                  </a:cubicBezTo>
                  <a:cubicBezTo>
                    <a:pt x="454" y="16"/>
                    <a:pt x="454" y="16"/>
                    <a:pt x="454" y="16"/>
                  </a:cubicBezTo>
                  <a:cubicBezTo>
                    <a:pt x="454" y="9"/>
                    <a:pt x="451" y="3"/>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3" name="Freeform 21"/>
            <p:cNvSpPr/>
            <p:nvPr/>
          </p:nvSpPr>
          <p:spPr bwMode="auto">
            <a:xfrm>
              <a:off x="1117827" y="2403249"/>
              <a:ext cx="631825" cy="630237"/>
            </a:xfrm>
            <a:custGeom>
              <a:avLst/>
              <a:gdLst>
                <a:gd name="T0" fmla="*/ 434 w 454"/>
                <a:gd name="T1" fmla="*/ 0 h 453"/>
                <a:gd name="T2" fmla="*/ 20 w 454"/>
                <a:gd name="T3" fmla="*/ 0 h 453"/>
                <a:gd name="T4" fmla="*/ 6 w 454"/>
                <a:gd name="T5" fmla="*/ 6 h 453"/>
                <a:gd name="T6" fmla="*/ 0 w 454"/>
                <a:gd name="T7" fmla="*/ 20 h 453"/>
                <a:gd name="T8" fmla="*/ 0 w 454"/>
                <a:gd name="T9" fmla="*/ 433 h 453"/>
                <a:gd name="T10" fmla="*/ 6 w 454"/>
                <a:gd name="T11" fmla="*/ 447 h 453"/>
                <a:gd name="T12" fmla="*/ 20 w 454"/>
                <a:gd name="T13" fmla="*/ 453 h 453"/>
                <a:gd name="T14" fmla="*/ 434 w 454"/>
                <a:gd name="T15" fmla="*/ 453 h 453"/>
                <a:gd name="T16" fmla="*/ 446 w 454"/>
                <a:gd name="T17" fmla="*/ 449 h 453"/>
                <a:gd name="T18" fmla="*/ 454 w 454"/>
                <a:gd name="T19" fmla="*/ 433 h 453"/>
                <a:gd name="T20" fmla="*/ 454 w 454"/>
                <a:gd name="T21" fmla="*/ 433 h 453"/>
                <a:gd name="T22" fmla="*/ 454 w 454"/>
                <a:gd name="T23" fmla="*/ 20 h 453"/>
                <a:gd name="T24" fmla="*/ 454 w 454"/>
                <a:gd name="T25" fmla="*/ 20 h 453"/>
                <a:gd name="T26" fmla="*/ 446 w 454"/>
                <a:gd name="T27" fmla="*/ 4 h 453"/>
                <a:gd name="T28" fmla="*/ 434 w 454"/>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3">
                  <a:moveTo>
                    <a:pt x="434" y="0"/>
                  </a:moveTo>
                  <a:cubicBezTo>
                    <a:pt x="20" y="0"/>
                    <a:pt x="20" y="0"/>
                    <a:pt x="20" y="0"/>
                  </a:cubicBezTo>
                  <a:cubicBezTo>
                    <a:pt x="15" y="0"/>
                    <a:pt x="10" y="2"/>
                    <a:pt x="6" y="6"/>
                  </a:cubicBezTo>
                  <a:cubicBezTo>
                    <a:pt x="3" y="9"/>
                    <a:pt x="0" y="14"/>
                    <a:pt x="0" y="20"/>
                  </a:cubicBezTo>
                  <a:cubicBezTo>
                    <a:pt x="0" y="433"/>
                    <a:pt x="0" y="433"/>
                    <a:pt x="0" y="433"/>
                  </a:cubicBezTo>
                  <a:cubicBezTo>
                    <a:pt x="0" y="439"/>
                    <a:pt x="3" y="444"/>
                    <a:pt x="6" y="447"/>
                  </a:cubicBezTo>
                  <a:cubicBezTo>
                    <a:pt x="10" y="451"/>
                    <a:pt x="15" y="453"/>
                    <a:pt x="20" y="453"/>
                  </a:cubicBezTo>
                  <a:cubicBezTo>
                    <a:pt x="434" y="453"/>
                    <a:pt x="434" y="453"/>
                    <a:pt x="434" y="453"/>
                  </a:cubicBezTo>
                  <a:cubicBezTo>
                    <a:pt x="438" y="453"/>
                    <a:pt x="442" y="452"/>
                    <a:pt x="446" y="449"/>
                  </a:cubicBezTo>
                  <a:cubicBezTo>
                    <a:pt x="451" y="445"/>
                    <a:pt x="454" y="440"/>
                    <a:pt x="454" y="433"/>
                  </a:cubicBezTo>
                  <a:cubicBezTo>
                    <a:pt x="454" y="433"/>
                    <a:pt x="454" y="433"/>
                    <a:pt x="454" y="433"/>
                  </a:cubicBezTo>
                  <a:cubicBezTo>
                    <a:pt x="454" y="20"/>
                    <a:pt x="454" y="20"/>
                    <a:pt x="454" y="20"/>
                  </a:cubicBezTo>
                  <a:cubicBezTo>
                    <a:pt x="454" y="20"/>
                    <a:pt x="454" y="20"/>
                    <a:pt x="454" y="20"/>
                  </a:cubicBezTo>
                  <a:cubicBezTo>
                    <a:pt x="454" y="13"/>
                    <a:pt x="451" y="7"/>
                    <a:pt x="446" y="4"/>
                  </a:cubicBezTo>
                  <a:cubicBezTo>
                    <a:pt x="442" y="1"/>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24" name="Freeform 22"/>
            <p:cNvSpPr/>
            <p:nvPr/>
          </p:nvSpPr>
          <p:spPr bwMode="auto">
            <a:xfrm>
              <a:off x="1168627" y="2455636"/>
              <a:ext cx="528638" cy="525462"/>
            </a:xfrm>
            <a:custGeom>
              <a:avLst/>
              <a:gdLst>
                <a:gd name="T0" fmla="*/ 0 w 380"/>
                <a:gd name="T1" fmla="*/ 366 h 379"/>
                <a:gd name="T2" fmla="*/ 0 w 380"/>
                <a:gd name="T3" fmla="*/ 13 h 379"/>
                <a:gd name="T4" fmla="*/ 14 w 380"/>
                <a:gd name="T5" fmla="*/ 0 h 379"/>
                <a:gd name="T6" fmla="*/ 366 w 380"/>
                <a:gd name="T7" fmla="*/ 0 h 379"/>
                <a:gd name="T8" fmla="*/ 380 w 380"/>
                <a:gd name="T9" fmla="*/ 13 h 379"/>
                <a:gd name="T10" fmla="*/ 380 w 380"/>
                <a:gd name="T11" fmla="*/ 366 h 379"/>
                <a:gd name="T12" fmla="*/ 366 w 380"/>
                <a:gd name="T13" fmla="*/ 379 h 379"/>
                <a:gd name="T14" fmla="*/ 14 w 380"/>
                <a:gd name="T15" fmla="*/ 379 h 379"/>
                <a:gd name="T16" fmla="*/ 0 w 380"/>
                <a:gd name="T17" fmla="*/ 366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79">
                  <a:moveTo>
                    <a:pt x="0" y="366"/>
                  </a:moveTo>
                  <a:cubicBezTo>
                    <a:pt x="0" y="13"/>
                    <a:pt x="0" y="13"/>
                    <a:pt x="0" y="13"/>
                  </a:cubicBezTo>
                  <a:cubicBezTo>
                    <a:pt x="0" y="6"/>
                    <a:pt x="6" y="0"/>
                    <a:pt x="14" y="0"/>
                  </a:cubicBezTo>
                  <a:cubicBezTo>
                    <a:pt x="366" y="0"/>
                    <a:pt x="366" y="0"/>
                    <a:pt x="366" y="0"/>
                  </a:cubicBezTo>
                  <a:cubicBezTo>
                    <a:pt x="374" y="0"/>
                    <a:pt x="380" y="6"/>
                    <a:pt x="380" y="13"/>
                  </a:cubicBezTo>
                  <a:cubicBezTo>
                    <a:pt x="380" y="366"/>
                    <a:pt x="380" y="366"/>
                    <a:pt x="380" y="366"/>
                  </a:cubicBezTo>
                  <a:cubicBezTo>
                    <a:pt x="380" y="373"/>
                    <a:pt x="374" y="379"/>
                    <a:pt x="366" y="379"/>
                  </a:cubicBezTo>
                  <a:cubicBezTo>
                    <a:pt x="14" y="379"/>
                    <a:pt x="14" y="379"/>
                    <a:pt x="14" y="379"/>
                  </a:cubicBezTo>
                  <a:cubicBezTo>
                    <a:pt x="6" y="379"/>
                    <a:pt x="0" y="373"/>
                    <a:pt x="0" y="366"/>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6" name="Rectangle 74"/>
            <p:cNvSpPr>
              <a:spLocks noChangeArrowheads="1"/>
            </p:cNvSpPr>
            <p:nvPr/>
          </p:nvSpPr>
          <p:spPr bwMode="auto">
            <a:xfrm>
              <a:off x="3962627" y="2509611"/>
              <a:ext cx="3175" cy="417512"/>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1" name="组合 90"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740316" y="2396228"/>
              <a:ext cx="2314027" cy="719395"/>
              <a:chOff x="3457654" y="1300951"/>
              <a:chExt cx="2314027" cy="719395"/>
            </a:xfrm>
          </p:grpSpPr>
          <p:sp>
            <p:nvSpPr>
              <p:cNvPr id="92" name="Text Placeholder 5"/>
              <p:cNvSpPr txBox="1"/>
              <p:nvPr/>
            </p:nvSpPr>
            <p:spPr>
              <a:xfrm>
                <a:off x="3457654" y="1621944"/>
                <a:ext cx="2314027" cy="398402"/>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核对单货、进行登记</a:t>
                </a:r>
              </a:p>
            </p:txBody>
          </p:sp>
          <p:sp>
            <p:nvSpPr>
              <p:cNvPr id="93" name="TextBox 59"/>
              <p:cNvSpPr txBox="1"/>
              <p:nvPr/>
            </p:nvSpPr>
            <p:spPr>
              <a:xfrm>
                <a:off x="3512695" y="1300951"/>
                <a:ext cx="2218765" cy="374158"/>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p>
            </p:txBody>
          </p:sp>
        </p:grpSp>
        <p:sp>
          <p:nvSpPr>
            <p:cNvPr id="109" name="文本框 108"/>
            <p:cNvSpPr txBox="1"/>
            <p:nvPr/>
          </p:nvSpPr>
          <p:spPr>
            <a:xfrm>
              <a:off x="4021695" y="2509671"/>
              <a:ext cx="548734" cy="424218"/>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02</a:t>
              </a:r>
            </a:p>
          </p:txBody>
        </p:sp>
      </p:grpSp>
      <p:grpSp>
        <p:nvGrpSpPr>
          <p:cNvPr id="5" name="组合 4"/>
          <p:cNvGrpSpPr/>
          <p:nvPr/>
        </p:nvGrpSpPr>
        <p:grpSpPr>
          <a:xfrm>
            <a:off x="915035" y="4891405"/>
            <a:ext cx="3889375" cy="1254643"/>
            <a:chOff x="1057502" y="3219224"/>
            <a:chExt cx="3657600" cy="1000125"/>
          </a:xfrm>
        </p:grpSpPr>
        <p:sp>
          <p:nvSpPr>
            <p:cNvPr id="9" name="Freeform 7"/>
            <p:cNvSpPr/>
            <p:nvPr/>
          </p:nvSpPr>
          <p:spPr bwMode="auto">
            <a:xfrm>
              <a:off x="1057502" y="3219224"/>
              <a:ext cx="3657600" cy="1000125"/>
            </a:xfrm>
            <a:custGeom>
              <a:avLst/>
              <a:gdLst>
                <a:gd name="T0" fmla="*/ 2601 w 2628"/>
                <a:gd name="T1" fmla="*/ 89 h 720"/>
                <a:gd name="T2" fmla="*/ 624 w 2628"/>
                <a:gd name="T3" fmla="*/ 89 h 720"/>
                <a:gd name="T4" fmla="*/ 535 w 2628"/>
                <a:gd name="T5" fmla="*/ 0 h 720"/>
                <a:gd name="T6" fmla="*/ 466 w 2628"/>
                <a:gd name="T7" fmla="*/ 0 h 720"/>
                <a:gd name="T8" fmla="*/ 377 w 2628"/>
                <a:gd name="T9" fmla="*/ 89 h 720"/>
                <a:gd name="T10" fmla="*/ 27 w 2628"/>
                <a:gd name="T11" fmla="*/ 89 h 720"/>
                <a:gd name="T12" fmla="*/ 0 w 2628"/>
                <a:gd name="T13" fmla="*/ 116 h 720"/>
                <a:gd name="T14" fmla="*/ 0 w 2628"/>
                <a:gd name="T15" fmla="*/ 116 h 720"/>
                <a:gd name="T16" fmla="*/ 0 w 2628"/>
                <a:gd name="T17" fmla="*/ 603 h 720"/>
                <a:gd name="T18" fmla="*/ 0 w 2628"/>
                <a:gd name="T19" fmla="*/ 603 h 720"/>
                <a:gd name="T20" fmla="*/ 27 w 2628"/>
                <a:gd name="T21" fmla="*/ 630 h 720"/>
                <a:gd name="T22" fmla="*/ 377 w 2628"/>
                <a:gd name="T23" fmla="*/ 630 h 720"/>
                <a:gd name="T24" fmla="*/ 466 w 2628"/>
                <a:gd name="T25" fmla="*/ 720 h 720"/>
                <a:gd name="T26" fmla="*/ 535 w 2628"/>
                <a:gd name="T27" fmla="*/ 720 h 720"/>
                <a:gd name="T28" fmla="*/ 624 w 2628"/>
                <a:gd name="T29" fmla="*/ 630 h 720"/>
                <a:gd name="T30" fmla="*/ 2601 w 2628"/>
                <a:gd name="T31" fmla="*/ 630 h 720"/>
                <a:gd name="T32" fmla="*/ 2628 w 2628"/>
                <a:gd name="T33" fmla="*/ 603 h 720"/>
                <a:gd name="T34" fmla="*/ 2628 w 2628"/>
                <a:gd name="T35" fmla="*/ 603 h 720"/>
                <a:gd name="T36" fmla="*/ 2628 w 2628"/>
                <a:gd name="T37" fmla="*/ 116 h 720"/>
                <a:gd name="T38" fmla="*/ 2628 w 2628"/>
                <a:gd name="T39" fmla="*/ 116 h 720"/>
                <a:gd name="T40" fmla="*/ 2601 w 2628"/>
                <a:gd name="T41" fmla="*/ 8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0">
                  <a:moveTo>
                    <a:pt x="2601" y="89"/>
                  </a:moveTo>
                  <a:cubicBezTo>
                    <a:pt x="624" y="89"/>
                    <a:pt x="624" y="89"/>
                    <a:pt x="624" y="89"/>
                  </a:cubicBezTo>
                  <a:cubicBezTo>
                    <a:pt x="575" y="89"/>
                    <a:pt x="535" y="49"/>
                    <a:pt x="535" y="0"/>
                  </a:cubicBezTo>
                  <a:cubicBezTo>
                    <a:pt x="466" y="0"/>
                    <a:pt x="466" y="0"/>
                    <a:pt x="466" y="0"/>
                  </a:cubicBezTo>
                  <a:cubicBezTo>
                    <a:pt x="466" y="49"/>
                    <a:pt x="426" y="89"/>
                    <a:pt x="377" y="89"/>
                  </a:cubicBezTo>
                  <a:cubicBezTo>
                    <a:pt x="27" y="89"/>
                    <a:pt x="27" y="89"/>
                    <a:pt x="27" y="89"/>
                  </a:cubicBezTo>
                  <a:cubicBezTo>
                    <a:pt x="12" y="89"/>
                    <a:pt x="0" y="101"/>
                    <a:pt x="0" y="116"/>
                  </a:cubicBezTo>
                  <a:cubicBezTo>
                    <a:pt x="0" y="116"/>
                    <a:pt x="0" y="116"/>
                    <a:pt x="0" y="116"/>
                  </a:cubicBezTo>
                  <a:cubicBezTo>
                    <a:pt x="0" y="603"/>
                    <a:pt x="0" y="603"/>
                    <a:pt x="0" y="603"/>
                  </a:cubicBezTo>
                  <a:cubicBezTo>
                    <a:pt x="0" y="603"/>
                    <a:pt x="0" y="603"/>
                    <a:pt x="0" y="603"/>
                  </a:cubicBezTo>
                  <a:cubicBezTo>
                    <a:pt x="0" y="618"/>
                    <a:pt x="12" y="630"/>
                    <a:pt x="27" y="630"/>
                  </a:cubicBezTo>
                  <a:cubicBezTo>
                    <a:pt x="377" y="630"/>
                    <a:pt x="377" y="630"/>
                    <a:pt x="377" y="630"/>
                  </a:cubicBezTo>
                  <a:cubicBezTo>
                    <a:pt x="426" y="631"/>
                    <a:pt x="466" y="671"/>
                    <a:pt x="466" y="720"/>
                  </a:cubicBezTo>
                  <a:cubicBezTo>
                    <a:pt x="535" y="720"/>
                    <a:pt x="535" y="720"/>
                    <a:pt x="535" y="720"/>
                  </a:cubicBezTo>
                  <a:cubicBezTo>
                    <a:pt x="535" y="671"/>
                    <a:pt x="575" y="631"/>
                    <a:pt x="624" y="630"/>
                  </a:cubicBezTo>
                  <a:cubicBezTo>
                    <a:pt x="2601" y="630"/>
                    <a:pt x="2601" y="630"/>
                    <a:pt x="2601" y="630"/>
                  </a:cubicBezTo>
                  <a:cubicBezTo>
                    <a:pt x="2616" y="630"/>
                    <a:pt x="2628" y="618"/>
                    <a:pt x="2628" y="603"/>
                  </a:cubicBezTo>
                  <a:cubicBezTo>
                    <a:pt x="2628" y="603"/>
                    <a:pt x="2628" y="603"/>
                    <a:pt x="2628" y="603"/>
                  </a:cubicBezTo>
                  <a:cubicBezTo>
                    <a:pt x="2628" y="116"/>
                    <a:pt x="2628" y="116"/>
                    <a:pt x="2628" y="116"/>
                  </a:cubicBezTo>
                  <a:cubicBezTo>
                    <a:pt x="2628" y="116"/>
                    <a:pt x="2628" y="116"/>
                    <a:pt x="2628" y="116"/>
                  </a:cubicBezTo>
                  <a:cubicBezTo>
                    <a:pt x="2628" y="101"/>
                    <a:pt x="2616" y="89"/>
                    <a:pt x="2601" y="89"/>
                  </a:cubicBezTo>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5" name="Freeform 23"/>
            <p:cNvSpPr/>
            <p:nvPr/>
          </p:nvSpPr>
          <p:spPr bwMode="auto">
            <a:xfrm>
              <a:off x="1749652" y="3431949"/>
              <a:ext cx="0" cy="574675"/>
            </a:xfrm>
            <a:custGeom>
              <a:avLst/>
              <a:gdLst>
                <a:gd name="T0" fmla="*/ 0 h 414"/>
                <a:gd name="T1" fmla="*/ 0 h 414"/>
                <a:gd name="T2" fmla="*/ 0 h 414"/>
                <a:gd name="T3" fmla="*/ 413 h 414"/>
                <a:gd name="T4" fmla="*/ 413 h 414"/>
                <a:gd name="T5" fmla="*/ 414 h 414"/>
                <a:gd name="T6" fmla="*/ 413 h 414"/>
                <a:gd name="T7" fmla="*/ 0 h 414"/>
                <a:gd name="T8" fmla="*/ 0 h 41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4">
                  <a:moveTo>
                    <a:pt x="0" y="0"/>
                  </a:moveTo>
                  <a:cubicBezTo>
                    <a:pt x="0" y="0"/>
                    <a:pt x="0" y="0"/>
                    <a:pt x="0" y="0"/>
                  </a:cubicBezTo>
                  <a:cubicBezTo>
                    <a:pt x="0" y="0"/>
                    <a:pt x="0" y="0"/>
                    <a:pt x="0" y="0"/>
                  </a:cubicBezTo>
                  <a:cubicBezTo>
                    <a:pt x="0" y="413"/>
                    <a:pt x="0" y="413"/>
                    <a:pt x="0" y="413"/>
                  </a:cubicBezTo>
                  <a:cubicBezTo>
                    <a:pt x="0" y="413"/>
                    <a:pt x="0" y="413"/>
                    <a:pt x="0" y="413"/>
                  </a:cubicBezTo>
                  <a:cubicBezTo>
                    <a:pt x="0" y="414"/>
                    <a:pt x="0" y="414"/>
                    <a:pt x="0" y="414"/>
                  </a:cubicBezTo>
                  <a:cubicBezTo>
                    <a:pt x="0" y="413"/>
                    <a:pt x="0" y="413"/>
                    <a:pt x="0" y="413"/>
                  </a:cubicBezTo>
                  <a:cubicBezTo>
                    <a:pt x="0" y="0"/>
                    <a:pt x="0" y="0"/>
                    <a:pt x="0" y="0"/>
                  </a:cubicBezTo>
                  <a:cubicBezTo>
                    <a:pt x="0" y="0"/>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6" name="Freeform 24"/>
            <p:cNvSpPr>
              <a:spLocks noEditPoints="1"/>
            </p:cNvSpPr>
            <p:nvPr/>
          </p:nvSpPr>
          <p:spPr bwMode="auto">
            <a:xfrm>
              <a:off x="1117827" y="3409724"/>
              <a:ext cx="631825" cy="612775"/>
            </a:xfrm>
            <a:custGeom>
              <a:avLst/>
              <a:gdLst>
                <a:gd name="T0" fmla="*/ 454 w 454"/>
                <a:gd name="T1" fmla="*/ 429 h 441"/>
                <a:gd name="T2" fmla="*/ 450 w 454"/>
                <a:gd name="T3" fmla="*/ 441 h 441"/>
                <a:gd name="T4" fmla="*/ 454 w 454"/>
                <a:gd name="T5" fmla="*/ 430 h 441"/>
                <a:gd name="T6" fmla="*/ 454 w 454"/>
                <a:gd name="T7" fmla="*/ 429 h 441"/>
                <a:gd name="T8" fmla="*/ 6 w 454"/>
                <a:gd name="T9" fmla="*/ 2 h 441"/>
                <a:gd name="T10" fmla="*/ 0 w 454"/>
                <a:gd name="T11" fmla="*/ 16 h 441"/>
                <a:gd name="T12" fmla="*/ 0 w 454"/>
                <a:gd name="T13" fmla="*/ 429 h 441"/>
                <a:gd name="T14" fmla="*/ 0 w 454"/>
                <a:gd name="T15" fmla="*/ 429 h 441"/>
                <a:gd name="T16" fmla="*/ 0 w 454"/>
                <a:gd name="T17" fmla="*/ 16 h 441"/>
                <a:gd name="T18" fmla="*/ 6 w 454"/>
                <a:gd name="T19" fmla="*/ 2 h 441"/>
                <a:gd name="T20" fmla="*/ 446 w 454"/>
                <a:gd name="T21" fmla="*/ 0 h 441"/>
                <a:gd name="T22" fmla="*/ 454 w 454"/>
                <a:gd name="T23" fmla="*/ 16 h 441"/>
                <a:gd name="T24" fmla="*/ 454 w 454"/>
                <a:gd name="T25" fmla="*/ 16 h 441"/>
                <a:gd name="T26" fmla="*/ 446 w 454"/>
                <a:gd name="T27"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41">
                  <a:moveTo>
                    <a:pt x="454" y="429"/>
                  </a:moveTo>
                  <a:cubicBezTo>
                    <a:pt x="454" y="434"/>
                    <a:pt x="453" y="437"/>
                    <a:pt x="450" y="441"/>
                  </a:cubicBezTo>
                  <a:cubicBezTo>
                    <a:pt x="453" y="437"/>
                    <a:pt x="454" y="434"/>
                    <a:pt x="454" y="430"/>
                  </a:cubicBezTo>
                  <a:cubicBezTo>
                    <a:pt x="454" y="429"/>
                    <a:pt x="454" y="429"/>
                    <a:pt x="454" y="429"/>
                  </a:cubicBezTo>
                  <a:moveTo>
                    <a:pt x="6" y="2"/>
                  </a:moveTo>
                  <a:cubicBezTo>
                    <a:pt x="3" y="6"/>
                    <a:pt x="0" y="11"/>
                    <a:pt x="0" y="16"/>
                  </a:cubicBezTo>
                  <a:cubicBezTo>
                    <a:pt x="0" y="429"/>
                    <a:pt x="0" y="429"/>
                    <a:pt x="0" y="429"/>
                  </a:cubicBezTo>
                  <a:cubicBezTo>
                    <a:pt x="0" y="429"/>
                    <a:pt x="0" y="429"/>
                    <a:pt x="0" y="429"/>
                  </a:cubicBezTo>
                  <a:cubicBezTo>
                    <a:pt x="0" y="16"/>
                    <a:pt x="0" y="16"/>
                    <a:pt x="0" y="16"/>
                  </a:cubicBezTo>
                  <a:cubicBezTo>
                    <a:pt x="0" y="11"/>
                    <a:pt x="3" y="6"/>
                    <a:pt x="6" y="2"/>
                  </a:cubicBezTo>
                  <a:moveTo>
                    <a:pt x="446" y="0"/>
                  </a:moveTo>
                  <a:cubicBezTo>
                    <a:pt x="451" y="4"/>
                    <a:pt x="454" y="10"/>
                    <a:pt x="454" y="16"/>
                  </a:cubicBezTo>
                  <a:cubicBezTo>
                    <a:pt x="454" y="16"/>
                    <a:pt x="454" y="16"/>
                    <a:pt x="454" y="16"/>
                  </a:cubicBezTo>
                  <a:cubicBezTo>
                    <a:pt x="454" y="9"/>
                    <a:pt x="451" y="4"/>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7" name="Freeform 25"/>
            <p:cNvSpPr/>
            <p:nvPr/>
          </p:nvSpPr>
          <p:spPr bwMode="auto">
            <a:xfrm>
              <a:off x="1117827" y="3403374"/>
              <a:ext cx="631825" cy="630237"/>
            </a:xfrm>
            <a:custGeom>
              <a:avLst/>
              <a:gdLst>
                <a:gd name="T0" fmla="*/ 434 w 454"/>
                <a:gd name="T1" fmla="*/ 0 h 453"/>
                <a:gd name="T2" fmla="*/ 20 w 454"/>
                <a:gd name="T3" fmla="*/ 0 h 453"/>
                <a:gd name="T4" fmla="*/ 6 w 454"/>
                <a:gd name="T5" fmla="*/ 6 h 453"/>
                <a:gd name="T6" fmla="*/ 0 w 454"/>
                <a:gd name="T7" fmla="*/ 20 h 453"/>
                <a:gd name="T8" fmla="*/ 0 w 454"/>
                <a:gd name="T9" fmla="*/ 433 h 453"/>
                <a:gd name="T10" fmla="*/ 20 w 454"/>
                <a:gd name="T11" fmla="*/ 453 h 453"/>
                <a:gd name="T12" fmla="*/ 434 w 454"/>
                <a:gd name="T13" fmla="*/ 453 h 453"/>
                <a:gd name="T14" fmla="*/ 450 w 454"/>
                <a:gd name="T15" fmla="*/ 445 h 453"/>
                <a:gd name="T16" fmla="*/ 454 w 454"/>
                <a:gd name="T17" fmla="*/ 433 h 453"/>
                <a:gd name="T18" fmla="*/ 454 w 454"/>
                <a:gd name="T19" fmla="*/ 433 h 453"/>
                <a:gd name="T20" fmla="*/ 454 w 454"/>
                <a:gd name="T21" fmla="*/ 20 h 453"/>
                <a:gd name="T22" fmla="*/ 454 w 454"/>
                <a:gd name="T23" fmla="*/ 20 h 453"/>
                <a:gd name="T24" fmla="*/ 446 w 454"/>
                <a:gd name="T25" fmla="*/ 4 h 453"/>
                <a:gd name="T26" fmla="*/ 434 w 454"/>
                <a:gd name="T2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53">
                  <a:moveTo>
                    <a:pt x="434" y="0"/>
                  </a:moveTo>
                  <a:cubicBezTo>
                    <a:pt x="20" y="0"/>
                    <a:pt x="20" y="0"/>
                    <a:pt x="20" y="0"/>
                  </a:cubicBezTo>
                  <a:cubicBezTo>
                    <a:pt x="15" y="0"/>
                    <a:pt x="10" y="2"/>
                    <a:pt x="6" y="6"/>
                  </a:cubicBezTo>
                  <a:cubicBezTo>
                    <a:pt x="3" y="10"/>
                    <a:pt x="0" y="15"/>
                    <a:pt x="0" y="20"/>
                  </a:cubicBezTo>
                  <a:cubicBezTo>
                    <a:pt x="0" y="433"/>
                    <a:pt x="0" y="433"/>
                    <a:pt x="0" y="433"/>
                  </a:cubicBezTo>
                  <a:cubicBezTo>
                    <a:pt x="0" y="444"/>
                    <a:pt x="9" y="453"/>
                    <a:pt x="20" y="453"/>
                  </a:cubicBezTo>
                  <a:cubicBezTo>
                    <a:pt x="434" y="453"/>
                    <a:pt x="434" y="453"/>
                    <a:pt x="434" y="453"/>
                  </a:cubicBezTo>
                  <a:cubicBezTo>
                    <a:pt x="441" y="453"/>
                    <a:pt x="447" y="450"/>
                    <a:pt x="450" y="445"/>
                  </a:cubicBezTo>
                  <a:cubicBezTo>
                    <a:pt x="453" y="441"/>
                    <a:pt x="454" y="438"/>
                    <a:pt x="454" y="433"/>
                  </a:cubicBezTo>
                  <a:cubicBezTo>
                    <a:pt x="454" y="433"/>
                    <a:pt x="454" y="433"/>
                    <a:pt x="454" y="433"/>
                  </a:cubicBezTo>
                  <a:cubicBezTo>
                    <a:pt x="454" y="20"/>
                    <a:pt x="454" y="20"/>
                    <a:pt x="454" y="20"/>
                  </a:cubicBezTo>
                  <a:cubicBezTo>
                    <a:pt x="454" y="20"/>
                    <a:pt x="454" y="20"/>
                    <a:pt x="454" y="20"/>
                  </a:cubicBezTo>
                  <a:cubicBezTo>
                    <a:pt x="454" y="14"/>
                    <a:pt x="451" y="8"/>
                    <a:pt x="446" y="4"/>
                  </a:cubicBezTo>
                  <a:cubicBezTo>
                    <a:pt x="442" y="1"/>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28" name="Freeform 26"/>
            <p:cNvSpPr/>
            <p:nvPr/>
          </p:nvSpPr>
          <p:spPr bwMode="auto">
            <a:xfrm>
              <a:off x="1168627" y="3455761"/>
              <a:ext cx="528638" cy="527050"/>
            </a:xfrm>
            <a:custGeom>
              <a:avLst/>
              <a:gdLst>
                <a:gd name="T0" fmla="*/ 0 w 380"/>
                <a:gd name="T1" fmla="*/ 366 h 380"/>
                <a:gd name="T2" fmla="*/ 0 w 380"/>
                <a:gd name="T3" fmla="*/ 13 h 380"/>
                <a:gd name="T4" fmla="*/ 14 w 380"/>
                <a:gd name="T5" fmla="*/ 0 h 380"/>
                <a:gd name="T6" fmla="*/ 366 w 380"/>
                <a:gd name="T7" fmla="*/ 0 h 380"/>
                <a:gd name="T8" fmla="*/ 380 w 380"/>
                <a:gd name="T9" fmla="*/ 13 h 380"/>
                <a:gd name="T10" fmla="*/ 380 w 380"/>
                <a:gd name="T11" fmla="*/ 366 h 380"/>
                <a:gd name="T12" fmla="*/ 366 w 380"/>
                <a:gd name="T13" fmla="*/ 380 h 380"/>
                <a:gd name="T14" fmla="*/ 14 w 380"/>
                <a:gd name="T15" fmla="*/ 380 h 380"/>
                <a:gd name="T16" fmla="*/ 0 w 380"/>
                <a:gd name="T17" fmla="*/ 36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6"/>
                  </a:moveTo>
                  <a:cubicBezTo>
                    <a:pt x="0" y="13"/>
                    <a:pt x="0" y="13"/>
                    <a:pt x="0" y="13"/>
                  </a:cubicBezTo>
                  <a:cubicBezTo>
                    <a:pt x="0" y="6"/>
                    <a:pt x="6" y="0"/>
                    <a:pt x="14" y="0"/>
                  </a:cubicBezTo>
                  <a:cubicBezTo>
                    <a:pt x="366" y="0"/>
                    <a:pt x="366" y="0"/>
                    <a:pt x="366" y="0"/>
                  </a:cubicBezTo>
                  <a:cubicBezTo>
                    <a:pt x="374" y="0"/>
                    <a:pt x="380" y="6"/>
                    <a:pt x="380" y="13"/>
                  </a:cubicBezTo>
                  <a:cubicBezTo>
                    <a:pt x="380" y="366"/>
                    <a:pt x="380" y="366"/>
                    <a:pt x="380" y="366"/>
                  </a:cubicBezTo>
                  <a:cubicBezTo>
                    <a:pt x="380" y="374"/>
                    <a:pt x="374" y="380"/>
                    <a:pt x="366" y="380"/>
                  </a:cubicBezTo>
                  <a:cubicBezTo>
                    <a:pt x="14" y="380"/>
                    <a:pt x="14" y="380"/>
                    <a:pt x="14" y="380"/>
                  </a:cubicBezTo>
                  <a:cubicBezTo>
                    <a:pt x="6" y="380"/>
                    <a:pt x="0" y="374"/>
                    <a:pt x="0" y="366"/>
                  </a:cubicBezTo>
                  <a:close/>
                </a:path>
              </a:pathLst>
            </a:custGeom>
            <a:gradFill flip="none" rotWithShape="1">
              <a:gsLst>
                <a:gs pos="0">
                  <a:srgbClr val="F0F0F0"/>
                </a:gs>
                <a:gs pos="100000">
                  <a:srgbClr val="F1F1F1"/>
                </a:gs>
              </a:gsLst>
              <a:lin ang="2700000" scaled="1"/>
              <a:tileRect/>
            </a:gradFill>
            <a:ln w="38100">
              <a:solidFill>
                <a:srgbClr val="7C7B8B"/>
              </a:soli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7" name="Rectangle 75"/>
            <p:cNvSpPr>
              <a:spLocks noChangeArrowheads="1"/>
            </p:cNvSpPr>
            <p:nvPr/>
          </p:nvSpPr>
          <p:spPr bwMode="auto">
            <a:xfrm>
              <a:off x="3962627" y="3511324"/>
              <a:ext cx="3175" cy="415925"/>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4" name="组合 93"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798034" y="3403527"/>
              <a:ext cx="2327726" cy="630199"/>
              <a:chOff x="3500752" y="1324235"/>
              <a:chExt cx="2327726" cy="630199"/>
            </a:xfrm>
          </p:grpSpPr>
          <p:sp>
            <p:nvSpPr>
              <p:cNvPr id="95" name="Text Placeholder 5"/>
              <p:cNvSpPr txBox="1"/>
              <p:nvPr/>
            </p:nvSpPr>
            <p:spPr>
              <a:xfrm>
                <a:off x="3500752" y="1594031"/>
                <a:ext cx="2327726" cy="360403"/>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装卸规范、堆放标准</a:t>
                </a:r>
              </a:p>
            </p:txBody>
          </p:sp>
          <p:sp>
            <p:nvSpPr>
              <p:cNvPr id="96" name="TextBox 59"/>
              <p:cNvSpPr txBox="1"/>
              <p:nvPr/>
            </p:nvSpPr>
            <p:spPr>
              <a:xfrm>
                <a:off x="3555093" y="1324235"/>
                <a:ext cx="2218765" cy="366983"/>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装卸工人</a:t>
                </a:r>
              </a:p>
            </p:txBody>
          </p:sp>
        </p:grpSp>
        <p:sp>
          <p:nvSpPr>
            <p:cNvPr id="110" name="文本框 109"/>
            <p:cNvSpPr txBox="1"/>
            <p:nvPr/>
          </p:nvSpPr>
          <p:spPr>
            <a:xfrm>
              <a:off x="4080204" y="3505143"/>
              <a:ext cx="548734" cy="416083"/>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03</a:t>
              </a:r>
            </a:p>
          </p:txBody>
        </p:sp>
      </p:grpSp>
      <p:sp>
        <p:nvSpPr>
          <p:cNvPr id="114" name="右大括号 113"/>
          <p:cNvSpPr/>
          <p:nvPr/>
        </p:nvSpPr>
        <p:spPr>
          <a:xfrm>
            <a:off x="5387975" y="1419860"/>
            <a:ext cx="791210" cy="4319270"/>
          </a:xfrm>
          <a:prstGeom prst="rightBrace">
            <a:avLst>
              <a:gd name="adj1" fmla="val 21609"/>
              <a:gd name="adj2" fmla="val 50000"/>
            </a:avLst>
          </a:prstGeom>
          <a:solidFill>
            <a:srgbClr val="F7F7F7"/>
          </a:solidFill>
          <a:ln w="25400">
            <a:solidFill>
              <a:srgbClr val="7C7B8B">
                <a:alpha val="5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Arial Unicode MS" panose="020B0604020202020204" charset="-122"/>
              <a:ea typeface="Arial Unicode MS" panose="020B0604020202020204" charset="-122"/>
            </a:endParaRPr>
          </a:p>
        </p:txBody>
      </p:sp>
      <p:grpSp>
        <p:nvGrpSpPr>
          <p:cNvPr id="117" name="组合 116"/>
          <p:cNvGrpSpPr/>
          <p:nvPr/>
        </p:nvGrpSpPr>
        <p:grpSpPr>
          <a:xfrm>
            <a:off x="6575055" y="3164319"/>
            <a:ext cx="2623820" cy="1285240"/>
            <a:chOff x="6684594" y="3315132"/>
            <a:chExt cx="2623820" cy="1285240"/>
          </a:xfrm>
        </p:grpSpPr>
        <p:sp>
          <p:nvSpPr>
            <p:cNvPr id="115" name="TextBox 17"/>
            <p:cNvSpPr txBox="1"/>
            <p:nvPr/>
          </p:nvSpPr>
          <p:spPr>
            <a:xfrm>
              <a:off x="6684594" y="4272712"/>
              <a:ext cx="658495" cy="327660"/>
            </a:xfrm>
            <a:prstGeom prst="rect">
              <a:avLst/>
            </a:prstGeom>
            <a:noFill/>
          </p:spPr>
          <p:txBody>
            <a:bodyPr wrap="square" rtlCol="0">
              <a:spAutoFit/>
            </a:bodyPr>
            <a:lstStyle/>
            <a:p>
              <a:pPr>
                <a:lnSpc>
                  <a:spcPct val="110000"/>
                </a:lnSpc>
              </a:pPr>
              <a:endParaRPr lang="id-ID" altLang="zh-CN" sz="1400" dirty="0">
                <a:solidFill>
                  <a:srgbClr val="CBDB83"/>
                </a:solidFill>
                <a:latin typeface="Agency FB" panose="020B0503020202020204" pitchFamily="34" charset="0"/>
              </a:endParaRPr>
            </a:p>
          </p:txBody>
        </p:sp>
        <p:sp>
          <p:nvSpPr>
            <p:cNvPr id="116" name="TextBox 16"/>
            <p:cNvSpPr txBox="1"/>
            <p:nvPr/>
          </p:nvSpPr>
          <p:spPr>
            <a:xfrm>
              <a:off x="6684594" y="3315132"/>
              <a:ext cx="2623820" cy="829945"/>
            </a:xfrm>
            <a:prstGeom prst="rect">
              <a:avLst/>
            </a:prstGeom>
            <a:noFill/>
          </p:spPr>
          <p:txBody>
            <a:bodyPr wrap="none" rtlCol="0">
              <a:spAutoFit/>
            </a:bodyPr>
            <a:lstStyle/>
            <a:p>
              <a:pPr algn="l"/>
              <a:r>
                <a:rPr lang="zh-CN" altLang="en-US" sz="4800" b="1" dirty="0">
                  <a:solidFill>
                    <a:srgbClr val="7C7B8B"/>
                  </a:solidFill>
                  <a:latin typeface="Arial Unicode MS" panose="020B0604020202020204" charset="-122"/>
                  <a:ea typeface="Arial Unicode MS" panose="020B0604020202020204" charset="-122"/>
                </a:rPr>
                <a:t>货物入库</a:t>
              </a:r>
            </a:p>
          </p:txBody>
        </p:sp>
      </p:grpSp>
      <p:sp>
        <p:nvSpPr>
          <p:cNvPr id="51" name="文本框 6"/>
          <p:cNvSpPr txBox="1">
            <a:spLocks noChangeArrowheads="1"/>
          </p:cNvSpPr>
          <p:nvPr/>
        </p:nvSpPr>
        <p:spPr bwMode="auto">
          <a:xfrm>
            <a:off x="440499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业务流程及组织结构</a:t>
            </a:r>
          </a:p>
        </p:txBody>
      </p:sp>
      <p:pic>
        <p:nvPicPr>
          <p:cNvPr id="15" name="图形 63"/>
          <p:cNvPicPr>
            <a:picLocks noChangeAspect="1"/>
          </p:cNvPicPr>
          <p:nvPr/>
        </p:nvPicPr>
        <p:blipFill rotWithShape="1">
          <a:blip r:embed="rId3"/>
          <a:srcRect t="17889" b="17410"/>
          <a:stretch>
            <a:fillRect/>
          </a:stretch>
        </p:blipFill>
        <p:spPr>
          <a:xfrm>
            <a:off x="8689668" y="5852"/>
            <a:ext cx="8634860" cy="6858001"/>
          </a:xfrm>
          <a:prstGeom prst="rect">
            <a:avLst/>
          </a:prstGeom>
        </p:spPr>
      </p:pic>
      <p:pic>
        <p:nvPicPr>
          <p:cNvPr id="16" name="图片 15" descr="1198581"/>
          <p:cNvPicPr>
            <a:picLocks noChangeAspect="1"/>
          </p:cNvPicPr>
          <p:nvPr/>
        </p:nvPicPr>
        <p:blipFill>
          <a:blip r:embed="rId4"/>
          <a:stretch>
            <a:fillRect/>
          </a:stretch>
        </p:blipFill>
        <p:spPr>
          <a:xfrm>
            <a:off x="1088390" y="1308100"/>
            <a:ext cx="451485" cy="461010"/>
          </a:xfrm>
          <a:prstGeom prst="rect">
            <a:avLst/>
          </a:prstGeom>
        </p:spPr>
      </p:pic>
      <p:pic>
        <p:nvPicPr>
          <p:cNvPr id="17" name="图片 16" descr="1198581"/>
          <p:cNvPicPr>
            <a:picLocks noChangeAspect="1"/>
          </p:cNvPicPr>
          <p:nvPr/>
        </p:nvPicPr>
        <p:blipFill>
          <a:blip r:embed="rId4"/>
          <a:stretch>
            <a:fillRect/>
          </a:stretch>
        </p:blipFill>
        <p:spPr>
          <a:xfrm>
            <a:off x="1099185" y="3279140"/>
            <a:ext cx="451485" cy="461010"/>
          </a:xfrm>
          <a:prstGeom prst="rect">
            <a:avLst/>
          </a:prstGeom>
        </p:spPr>
      </p:pic>
      <p:pic>
        <p:nvPicPr>
          <p:cNvPr id="18" name="图片 17" descr="1198581"/>
          <p:cNvPicPr>
            <a:picLocks noChangeAspect="1"/>
          </p:cNvPicPr>
          <p:nvPr/>
        </p:nvPicPr>
        <p:blipFill>
          <a:blip r:embed="rId4"/>
          <a:stretch>
            <a:fillRect/>
          </a:stretch>
        </p:blipFill>
        <p:spPr>
          <a:xfrm>
            <a:off x="1088390" y="5288280"/>
            <a:ext cx="451485" cy="46101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wipe(right)">
                                      <p:cBhvr>
                                        <p:cTn id="12" dur="500"/>
                                        <p:tgtEl>
                                          <p:spTgt spid="114"/>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1500"/>
                            </p:stCondLst>
                            <p:childTnLst>
                              <p:par>
                                <p:cTn id="18" presetID="4"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ox(in)">
                                      <p:cBhvr>
                                        <p:cTn id="20" dur="2000"/>
                                        <p:tgtEl>
                                          <p:spTgt spid="16"/>
                                        </p:tgtEl>
                                      </p:cBhvr>
                                    </p:animEffect>
                                  </p:childTnLst>
                                </p:cTn>
                              </p:par>
                            </p:childTnLst>
                          </p:cTn>
                        </p:par>
                        <p:par>
                          <p:cTn id="21" fill="hold">
                            <p:stCondLst>
                              <p:cond delay="350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4000"/>
                            </p:stCondLst>
                            <p:childTnLst>
                              <p:par>
                                <p:cTn id="26" presetID="4"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ox(in)">
                                      <p:cBhvr>
                                        <p:cTn id="28" dur="2000"/>
                                        <p:tgtEl>
                                          <p:spTgt spid="17"/>
                                        </p:tgtEl>
                                      </p:cBhvr>
                                    </p:animEffect>
                                  </p:childTnLst>
                                </p:cTn>
                              </p:par>
                            </p:childTnLst>
                          </p:cTn>
                        </p:par>
                        <p:par>
                          <p:cTn id="29" fill="hold">
                            <p:stCondLst>
                              <p:cond delay="6000"/>
                            </p:stCondLst>
                            <p:childTnLst>
                              <p:par>
                                <p:cTn id="30" presetID="2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500"/>
                                        <p:tgtEl>
                                          <p:spTgt spid="5"/>
                                        </p:tgtEl>
                                      </p:cBhvr>
                                    </p:animEffect>
                                  </p:childTnLst>
                                </p:cTn>
                              </p:par>
                            </p:childTnLst>
                          </p:cTn>
                        </p:par>
                        <p:par>
                          <p:cTn id="33" fill="hold">
                            <p:stCondLst>
                              <p:cond delay="6500"/>
                            </p:stCondLst>
                            <p:childTnLst>
                              <p:par>
                                <p:cTn id="34" presetID="4"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ox(in)">
                                      <p:cBhvr>
                                        <p:cTn id="36"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55980" y="1078230"/>
            <a:ext cx="3955415" cy="984250"/>
            <a:chOff x="1057502" y="1342799"/>
            <a:chExt cx="3657600" cy="874712"/>
          </a:xfrm>
        </p:grpSpPr>
        <p:sp>
          <p:nvSpPr>
            <p:cNvPr id="7" name="Freeform 5"/>
            <p:cNvSpPr/>
            <p:nvPr/>
          </p:nvSpPr>
          <p:spPr bwMode="auto">
            <a:xfrm>
              <a:off x="1057502" y="1342799"/>
              <a:ext cx="3657600" cy="874712"/>
            </a:xfrm>
            <a:custGeom>
              <a:avLst/>
              <a:gdLst>
                <a:gd name="T0" fmla="*/ 2628 w 2628"/>
                <a:gd name="T1" fmla="*/ 27 h 630"/>
                <a:gd name="T2" fmla="*/ 2628 w 2628"/>
                <a:gd name="T3" fmla="*/ 514 h 630"/>
                <a:gd name="T4" fmla="*/ 2601 w 2628"/>
                <a:gd name="T5" fmla="*/ 541 h 630"/>
                <a:gd name="T6" fmla="*/ 624 w 2628"/>
                <a:gd name="T7" fmla="*/ 541 h 630"/>
                <a:gd name="T8" fmla="*/ 535 w 2628"/>
                <a:gd name="T9" fmla="*/ 630 h 630"/>
                <a:gd name="T10" fmla="*/ 466 w 2628"/>
                <a:gd name="T11" fmla="*/ 630 h 630"/>
                <a:gd name="T12" fmla="*/ 376 w 2628"/>
                <a:gd name="T13" fmla="*/ 541 h 630"/>
                <a:gd name="T14" fmla="*/ 27 w 2628"/>
                <a:gd name="T15" fmla="*/ 541 h 630"/>
                <a:gd name="T16" fmla="*/ 0 w 2628"/>
                <a:gd name="T17" fmla="*/ 514 h 630"/>
                <a:gd name="T18" fmla="*/ 0 w 2628"/>
                <a:gd name="T19" fmla="*/ 27 h 630"/>
                <a:gd name="T20" fmla="*/ 27 w 2628"/>
                <a:gd name="T21" fmla="*/ 0 h 630"/>
                <a:gd name="T22" fmla="*/ 2601 w 2628"/>
                <a:gd name="T23" fmla="*/ 0 h 630"/>
                <a:gd name="T24" fmla="*/ 2628 w 2628"/>
                <a:gd name="T25" fmla="*/ 27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8" h="630">
                  <a:moveTo>
                    <a:pt x="2628" y="27"/>
                  </a:moveTo>
                  <a:cubicBezTo>
                    <a:pt x="2628" y="514"/>
                    <a:pt x="2628" y="514"/>
                    <a:pt x="2628" y="514"/>
                  </a:cubicBezTo>
                  <a:cubicBezTo>
                    <a:pt x="2628" y="529"/>
                    <a:pt x="2616" y="541"/>
                    <a:pt x="2601" y="541"/>
                  </a:cubicBezTo>
                  <a:cubicBezTo>
                    <a:pt x="624" y="541"/>
                    <a:pt x="624" y="541"/>
                    <a:pt x="624" y="541"/>
                  </a:cubicBezTo>
                  <a:cubicBezTo>
                    <a:pt x="575" y="541"/>
                    <a:pt x="535" y="581"/>
                    <a:pt x="535" y="630"/>
                  </a:cubicBezTo>
                  <a:cubicBezTo>
                    <a:pt x="466" y="630"/>
                    <a:pt x="466" y="630"/>
                    <a:pt x="466" y="630"/>
                  </a:cubicBezTo>
                  <a:cubicBezTo>
                    <a:pt x="466" y="581"/>
                    <a:pt x="426" y="541"/>
                    <a:pt x="376" y="541"/>
                  </a:cubicBezTo>
                  <a:cubicBezTo>
                    <a:pt x="27" y="541"/>
                    <a:pt x="27" y="541"/>
                    <a:pt x="27" y="541"/>
                  </a:cubicBezTo>
                  <a:cubicBezTo>
                    <a:pt x="12" y="541"/>
                    <a:pt x="0" y="529"/>
                    <a:pt x="0" y="514"/>
                  </a:cubicBezTo>
                  <a:cubicBezTo>
                    <a:pt x="0" y="27"/>
                    <a:pt x="0" y="27"/>
                    <a:pt x="0" y="27"/>
                  </a:cubicBezTo>
                  <a:cubicBezTo>
                    <a:pt x="0" y="12"/>
                    <a:pt x="12" y="0"/>
                    <a:pt x="27" y="0"/>
                  </a:cubicBezTo>
                  <a:cubicBezTo>
                    <a:pt x="2601" y="0"/>
                    <a:pt x="2601" y="0"/>
                    <a:pt x="2601" y="0"/>
                  </a:cubicBezTo>
                  <a:cubicBezTo>
                    <a:pt x="2616" y="0"/>
                    <a:pt x="2628" y="12"/>
                    <a:pt x="2628" y="27"/>
                  </a:cubicBezTo>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0" name="Freeform 8"/>
            <p:cNvSpPr/>
            <p:nvPr/>
          </p:nvSpPr>
          <p:spPr bwMode="auto">
            <a:xfrm>
              <a:off x="1749652" y="1430111"/>
              <a:ext cx="0" cy="574675"/>
            </a:xfrm>
            <a:custGeom>
              <a:avLst/>
              <a:gdLst>
                <a:gd name="T0" fmla="*/ 0 h 414"/>
                <a:gd name="T1" fmla="*/ 1 h 414"/>
                <a:gd name="T2" fmla="*/ 1 h 414"/>
                <a:gd name="T3" fmla="*/ 414 h 414"/>
                <a:gd name="T4" fmla="*/ 414 h 414"/>
                <a:gd name="T5" fmla="*/ 414 h 414"/>
                <a:gd name="T6" fmla="*/ 414 h 414"/>
                <a:gd name="T7" fmla="*/ 1 h 414"/>
                <a:gd name="T8" fmla="*/ 0 h 41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4">
                  <a:moveTo>
                    <a:pt x="0" y="0"/>
                  </a:moveTo>
                  <a:cubicBezTo>
                    <a:pt x="0" y="1"/>
                    <a:pt x="0" y="1"/>
                    <a:pt x="0" y="1"/>
                  </a:cubicBezTo>
                  <a:cubicBezTo>
                    <a:pt x="0" y="1"/>
                    <a:pt x="0" y="1"/>
                    <a:pt x="0" y="1"/>
                  </a:cubicBezTo>
                  <a:cubicBezTo>
                    <a:pt x="0" y="414"/>
                    <a:pt x="0" y="414"/>
                    <a:pt x="0" y="414"/>
                  </a:cubicBezTo>
                  <a:cubicBezTo>
                    <a:pt x="0" y="414"/>
                    <a:pt x="0" y="414"/>
                    <a:pt x="0" y="414"/>
                  </a:cubicBezTo>
                  <a:cubicBezTo>
                    <a:pt x="0" y="414"/>
                    <a:pt x="0" y="414"/>
                    <a:pt x="0" y="414"/>
                  </a:cubicBezTo>
                  <a:cubicBezTo>
                    <a:pt x="0" y="414"/>
                    <a:pt x="0" y="414"/>
                    <a:pt x="0" y="414"/>
                  </a:cubicBezTo>
                  <a:cubicBezTo>
                    <a:pt x="0" y="1"/>
                    <a:pt x="0" y="1"/>
                    <a:pt x="0" y="1"/>
                  </a:cubicBezTo>
                  <a:cubicBezTo>
                    <a:pt x="0" y="1"/>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1" name="Freeform 9"/>
            <p:cNvSpPr>
              <a:spLocks noEditPoints="1"/>
            </p:cNvSpPr>
            <p:nvPr/>
          </p:nvSpPr>
          <p:spPr bwMode="auto">
            <a:xfrm>
              <a:off x="1117827" y="1407886"/>
              <a:ext cx="631825" cy="619125"/>
            </a:xfrm>
            <a:custGeom>
              <a:avLst/>
              <a:gdLst>
                <a:gd name="T0" fmla="*/ 454 w 454"/>
                <a:gd name="T1" fmla="*/ 430 h 446"/>
                <a:gd name="T2" fmla="*/ 446 w 454"/>
                <a:gd name="T3" fmla="*/ 446 h 446"/>
                <a:gd name="T4" fmla="*/ 454 w 454"/>
                <a:gd name="T5" fmla="*/ 430 h 446"/>
                <a:gd name="T6" fmla="*/ 454 w 454"/>
                <a:gd name="T7" fmla="*/ 430 h 446"/>
                <a:gd name="T8" fmla="*/ 6 w 454"/>
                <a:gd name="T9" fmla="*/ 2 h 446"/>
                <a:gd name="T10" fmla="*/ 0 w 454"/>
                <a:gd name="T11" fmla="*/ 17 h 446"/>
                <a:gd name="T12" fmla="*/ 0 w 454"/>
                <a:gd name="T13" fmla="*/ 430 h 446"/>
                <a:gd name="T14" fmla="*/ 6 w 454"/>
                <a:gd name="T15" fmla="*/ 444 h 446"/>
                <a:gd name="T16" fmla="*/ 0 w 454"/>
                <a:gd name="T17" fmla="*/ 430 h 446"/>
                <a:gd name="T18" fmla="*/ 0 w 454"/>
                <a:gd name="T19" fmla="*/ 17 h 446"/>
                <a:gd name="T20" fmla="*/ 6 w 454"/>
                <a:gd name="T21" fmla="*/ 2 h 446"/>
                <a:gd name="T22" fmla="*/ 446 w 454"/>
                <a:gd name="T23" fmla="*/ 0 h 446"/>
                <a:gd name="T24" fmla="*/ 454 w 454"/>
                <a:gd name="T25" fmla="*/ 17 h 446"/>
                <a:gd name="T26" fmla="*/ 454 w 454"/>
                <a:gd name="T27" fmla="*/ 16 h 446"/>
                <a:gd name="T28" fmla="*/ 446 w 454"/>
                <a:gd name="T29"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6">
                  <a:moveTo>
                    <a:pt x="454" y="430"/>
                  </a:moveTo>
                  <a:cubicBezTo>
                    <a:pt x="454" y="436"/>
                    <a:pt x="451" y="442"/>
                    <a:pt x="446" y="446"/>
                  </a:cubicBezTo>
                  <a:cubicBezTo>
                    <a:pt x="451" y="442"/>
                    <a:pt x="454" y="436"/>
                    <a:pt x="454" y="430"/>
                  </a:cubicBezTo>
                  <a:cubicBezTo>
                    <a:pt x="454" y="430"/>
                    <a:pt x="454" y="430"/>
                    <a:pt x="454" y="430"/>
                  </a:cubicBezTo>
                  <a:moveTo>
                    <a:pt x="6" y="2"/>
                  </a:moveTo>
                  <a:cubicBezTo>
                    <a:pt x="3" y="6"/>
                    <a:pt x="0" y="11"/>
                    <a:pt x="0" y="17"/>
                  </a:cubicBezTo>
                  <a:cubicBezTo>
                    <a:pt x="0" y="430"/>
                    <a:pt x="0" y="430"/>
                    <a:pt x="0" y="430"/>
                  </a:cubicBezTo>
                  <a:cubicBezTo>
                    <a:pt x="0" y="435"/>
                    <a:pt x="3" y="440"/>
                    <a:pt x="6" y="444"/>
                  </a:cubicBezTo>
                  <a:cubicBezTo>
                    <a:pt x="3" y="440"/>
                    <a:pt x="0" y="435"/>
                    <a:pt x="0" y="430"/>
                  </a:cubicBezTo>
                  <a:cubicBezTo>
                    <a:pt x="0" y="17"/>
                    <a:pt x="0" y="17"/>
                    <a:pt x="0" y="17"/>
                  </a:cubicBezTo>
                  <a:cubicBezTo>
                    <a:pt x="0" y="11"/>
                    <a:pt x="3" y="6"/>
                    <a:pt x="6" y="2"/>
                  </a:cubicBezTo>
                  <a:moveTo>
                    <a:pt x="446" y="0"/>
                  </a:moveTo>
                  <a:cubicBezTo>
                    <a:pt x="451" y="4"/>
                    <a:pt x="454" y="10"/>
                    <a:pt x="454" y="17"/>
                  </a:cubicBezTo>
                  <a:cubicBezTo>
                    <a:pt x="454" y="16"/>
                    <a:pt x="454" y="16"/>
                    <a:pt x="454" y="16"/>
                  </a:cubicBezTo>
                  <a:cubicBezTo>
                    <a:pt x="454" y="10"/>
                    <a:pt x="451" y="4"/>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2" name="Freeform 10"/>
            <p:cNvSpPr/>
            <p:nvPr/>
          </p:nvSpPr>
          <p:spPr bwMode="auto">
            <a:xfrm>
              <a:off x="1117827" y="1403124"/>
              <a:ext cx="631825" cy="630237"/>
            </a:xfrm>
            <a:custGeom>
              <a:avLst/>
              <a:gdLst>
                <a:gd name="T0" fmla="*/ 434 w 454"/>
                <a:gd name="T1" fmla="*/ 0 h 454"/>
                <a:gd name="T2" fmla="*/ 20 w 454"/>
                <a:gd name="T3" fmla="*/ 0 h 454"/>
                <a:gd name="T4" fmla="*/ 6 w 454"/>
                <a:gd name="T5" fmla="*/ 6 h 454"/>
                <a:gd name="T6" fmla="*/ 0 w 454"/>
                <a:gd name="T7" fmla="*/ 21 h 454"/>
                <a:gd name="T8" fmla="*/ 0 w 454"/>
                <a:gd name="T9" fmla="*/ 434 h 454"/>
                <a:gd name="T10" fmla="*/ 6 w 454"/>
                <a:gd name="T11" fmla="*/ 448 h 454"/>
                <a:gd name="T12" fmla="*/ 20 w 454"/>
                <a:gd name="T13" fmla="*/ 454 h 454"/>
                <a:gd name="T14" fmla="*/ 434 w 454"/>
                <a:gd name="T15" fmla="*/ 454 h 454"/>
                <a:gd name="T16" fmla="*/ 446 w 454"/>
                <a:gd name="T17" fmla="*/ 450 h 454"/>
                <a:gd name="T18" fmla="*/ 454 w 454"/>
                <a:gd name="T19" fmla="*/ 434 h 454"/>
                <a:gd name="T20" fmla="*/ 454 w 454"/>
                <a:gd name="T21" fmla="*/ 434 h 454"/>
                <a:gd name="T22" fmla="*/ 454 w 454"/>
                <a:gd name="T23" fmla="*/ 21 h 454"/>
                <a:gd name="T24" fmla="*/ 454 w 454"/>
                <a:gd name="T25" fmla="*/ 21 h 454"/>
                <a:gd name="T26" fmla="*/ 446 w 454"/>
                <a:gd name="T27" fmla="*/ 4 h 454"/>
                <a:gd name="T28" fmla="*/ 434 w 454"/>
                <a:gd name="T29"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4">
                  <a:moveTo>
                    <a:pt x="434" y="0"/>
                  </a:moveTo>
                  <a:cubicBezTo>
                    <a:pt x="20" y="0"/>
                    <a:pt x="20" y="0"/>
                    <a:pt x="20" y="0"/>
                  </a:cubicBezTo>
                  <a:cubicBezTo>
                    <a:pt x="15" y="0"/>
                    <a:pt x="10" y="3"/>
                    <a:pt x="6" y="6"/>
                  </a:cubicBezTo>
                  <a:cubicBezTo>
                    <a:pt x="3" y="10"/>
                    <a:pt x="0" y="15"/>
                    <a:pt x="0" y="21"/>
                  </a:cubicBezTo>
                  <a:cubicBezTo>
                    <a:pt x="0" y="434"/>
                    <a:pt x="0" y="434"/>
                    <a:pt x="0" y="434"/>
                  </a:cubicBezTo>
                  <a:cubicBezTo>
                    <a:pt x="0" y="439"/>
                    <a:pt x="3" y="444"/>
                    <a:pt x="6" y="448"/>
                  </a:cubicBezTo>
                  <a:cubicBezTo>
                    <a:pt x="10" y="452"/>
                    <a:pt x="15" y="454"/>
                    <a:pt x="20" y="454"/>
                  </a:cubicBezTo>
                  <a:cubicBezTo>
                    <a:pt x="434" y="454"/>
                    <a:pt x="434" y="454"/>
                    <a:pt x="434" y="454"/>
                  </a:cubicBezTo>
                  <a:cubicBezTo>
                    <a:pt x="438" y="454"/>
                    <a:pt x="442" y="452"/>
                    <a:pt x="446" y="450"/>
                  </a:cubicBezTo>
                  <a:cubicBezTo>
                    <a:pt x="451" y="446"/>
                    <a:pt x="454" y="440"/>
                    <a:pt x="454" y="434"/>
                  </a:cubicBezTo>
                  <a:cubicBezTo>
                    <a:pt x="454" y="434"/>
                    <a:pt x="454" y="434"/>
                    <a:pt x="454" y="434"/>
                  </a:cubicBezTo>
                  <a:cubicBezTo>
                    <a:pt x="454" y="21"/>
                    <a:pt x="454" y="21"/>
                    <a:pt x="454" y="21"/>
                  </a:cubicBezTo>
                  <a:cubicBezTo>
                    <a:pt x="454" y="21"/>
                    <a:pt x="454" y="21"/>
                    <a:pt x="454" y="21"/>
                  </a:cubicBezTo>
                  <a:cubicBezTo>
                    <a:pt x="454" y="14"/>
                    <a:pt x="451" y="8"/>
                    <a:pt x="446" y="4"/>
                  </a:cubicBezTo>
                  <a:cubicBezTo>
                    <a:pt x="442" y="2"/>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13" name="Freeform 11"/>
            <p:cNvSpPr/>
            <p:nvPr/>
          </p:nvSpPr>
          <p:spPr bwMode="auto">
            <a:xfrm>
              <a:off x="1168627" y="1453924"/>
              <a:ext cx="528638" cy="527050"/>
            </a:xfrm>
            <a:custGeom>
              <a:avLst/>
              <a:gdLst>
                <a:gd name="T0" fmla="*/ 0 w 380"/>
                <a:gd name="T1" fmla="*/ 367 h 380"/>
                <a:gd name="T2" fmla="*/ 0 w 380"/>
                <a:gd name="T3" fmla="*/ 14 h 380"/>
                <a:gd name="T4" fmla="*/ 14 w 380"/>
                <a:gd name="T5" fmla="*/ 0 h 380"/>
                <a:gd name="T6" fmla="*/ 366 w 380"/>
                <a:gd name="T7" fmla="*/ 0 h 380"/>
                <a:gd name="T8" fmla="*/ 380 w 380"/>
                <a:gd name="T9" fmla="*/ 14 h 380"/>
                <a:gd name="T10" fmla="*/ 380 w 380"/>
                <a:gd name="T11" fmla="*/ 367 h 380"/>
                <a:gd name="T12" fmla="*/ 366 w 380"/>
                <a:gd name="T13" fmla="*/ 380 h 380"/>
                <a:gd name="T14" fmla="*/ 14 w 380"/>
                <a:gd name="T15" fmla="*/ 380 h 380"/>
                <a:gd name="T16" fmla="*/ 0 w 380"/>
                <a:gd name="T17" fmla="*/ 36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7"/>
                  </a:moveTo>
                  <a:cubicBezTo>
                    <a:pt x="0" y="14"/>
                    <a:pt x="0" y="14"/>
                    <a:pt x="0" y="14"/>
                  </a:cubicBezTo>
                  <a:cubicBezTo>
                    <a:pt x="0" y="6"/>
                    <a:pt x="6" y="0"/>
                    <a:pt x="14" y="0"/>
                  </a:cubicBezTo>
                  <a:cubicBezTo>
                    <a:pt x="366" y="0"/>
                    <a:pt x="366" y="0"/>
                    <a:pt x="366" y="0"/>
                  </a:cubicBezTo>
                  <a:cubicBezTo>
                    <a:pt x="374" y="0"/>
                    <a:pt x="380" y="6"/>
                    <a:pt x="380" y="14"/>
                  </a:cubicBezTo>
                  <a:cubicBezTo>
                    <a:pt x="380" y="367"/>
                    <a:pt x="380" y="367"/>
                    <a:pt x="380" y="367"/>
                  </a:cubicBezTo>
                  <a:cubicBezTo>
                    <a:pt x="380" y="374"/>
                    <a:pt x="374" y="380"/>
                    <a:pt x="366" y="380"/>
                  </a:cubicBezTo>
                  <a:cubicBezTo>
                    <a:pt x="14" y="380"/>
                    <a:pt x="14" y="380"/>
                    <a:pt x="14" y="380"/>
                  </a:cubicBezTo>
                  <a:cubicBezTo>
                    <a:pt x="6" y="380"/>
                    <a:pt x="0" y="374"/>
                    <a:pt x="0" y="36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5" name="Rectangle 73"/>
            <p:cNvSpPr>
              <a:spLocks noChangeArrowheads="1"/>
            </p:cNvSpPr>
            <p:nvPr/>
          </p:nvSpPr>
          <p:spPr bwMode="auto">
            <a:xfrm>
              <a:off x="3962627" y="1509486"/>
              <a:ext cx="3175" cy="415925"/>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88" name="组合 87"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801652" y="1403210"/>
              <a:ext cx="2218765" cy="725164"/>
              <a:chOff x="3518990" y="1331648"/>
              <a:chExt cx="2218765" cy="725164"/>
            </a:xfrm>
          </p:grpSpPr>
          <p:sp>
            <p:nvSpPr>
              <p:cNvPr id="89" name="Text Placeholder 5"/>
              <p:cNvSpPr txBox="1"/>
              <p:nvPr/>
            </p:nvSpPr>
            <p:spPr>
              <a:xfrm>
                <a:off x="3703367" y="1665167"/>
                <a:ext cx="1985873" cy="3916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定期盘点、检查</a:t>
                </a:r>
              </a:p>
            </p:txBody>
          </p:sp>
          <p:sp>
            <p:nvSpPr>
              <p:cNvPr id="90" name="TextBox 59"/>
              <p:cNvSpPr txBox="1"/>
              <p:nvPr/>
            </p:nvSpPr>
            <p:spPr>
              <a:xfrm>
                <a:off x="3518990" y="1331648"/>
                <a:ext cx="2218765" cy="409139"/>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p>
            </p:txBody>
          </p:sp>
        </p:grpSp>
        <p:sp>
          <p:nvSpPr>
            <p:cNvPr id="108" name="文本框 107"/>
            <p:cNvSpPr txBox="1"/>
            <p:nvPr/>
          </p:nvSpPr>
          <p:spPr>
            <a:xfrm>
              <a:off x="4009301" y="1509276"/>
              <a:ext cx="675267" cy="463880"/>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01</a:t>
              </a:r>
            </a:p>
          </p:txBody>
        </p:sp>
      </p:grpSp>
      <p:grpSp>
        <p:nvGrpSpPr>
          <p:cNvPr id="4" name="组合 3"/>
          <p:cNvGrpSpPr/>
          <p:nvPr/>
        </p:nvGrpSpPr>
        <p:grpSpPr>
          <a:xfrm>
            <a:off x="863600" y="2403475"/>
            <a:ext cx="3954780" cy="1232535"/>
            <a:chOff x="1057502" y="2217511"/>
            <a:chExt cx="3657600" cy="1001712"/>
          </a:xfrm>
        </p:grpSpPr>
        <p:sp>
          <p:nvSpPr>
            <p:cNvPr id="8" name="Freeform 6"/>
            <p:cNvSpPr/>
            <p:nvPr/>
          </p:nvSpPr>
          <p:spPr bwMode="auto">
            <a:xfrm>
              <a:off x="1057502" y="2217511"/>
              <a:ext cx="3657600" cy="1001712"/>
            </a:xfrm>
            <a:custGeom>
              <a:avLst/>
              <a:gdLst>
                <a:gd name="T0" fmla="*/ 2601 w 2628"/>
                <a:gd name="T1" fmla="*/ 90 h 721"/>
                <a:gd name="T2" fmla="*/ 624 w 2628"/>
                <a:gd name="T3" fmla="*/ 90 h 721"/>
                <a:gd name="T4" fmla="*/ 535 w 2628"/>
                <a:gd name="T5" fmla="*/ 0 h 721"/>
                <a:gd name="T6" fmla="*/ 466 w 2628"/>
                <a:gd name="T7" fmla="*/ 0 h 721"/>
                <a:gd name="T8" fmla="*/ 377 w 2628"/>
                <a:gd name="T9" fmla="*/ 90 h 721"/>
                <a:gd name="T10" fmla="*/ 27 w 2628"/>
                <a:gd name="T11" fmla="*/ 90 h 721"/>
                <a:gd name="T12" fmla="*/ 0 w 2628"/>
                <a:gd name="T13" fmla="*/ 117 h 721"/>
                <a:gd name="T14" fmla="*/ 0 w 2628"/>
                <a:gd name="T15" fmla="*/ 117 h 721"/>
                <a:gd name="T16" fmla="*/ 0 w 2628"/>
                <a:gd name="T17" fmla="*/ 604 h 721"/>
                <a:gd name="T18" fmla="*/ 0 w 2628"/>
                <a:gd name="T19" fmla="*/ 604 h 721"/>
                <a:gd name="T20" fmla="*/ 27 w 2628"/>
                <a:gd name="T21" fmla="*/ 631 h 721"/>
                <a:gd name="T22" fmla="*/ 377 w 2628"/>
                <a:gd name="T23" fmla="*/ 631 h 721"/>
                <a:gd name="T24" fmla="*/ 466 w 2628"/>
                <a:gd name="T25" fmla="*/ 721 h 721"/>
                <a:gd name="T26" fmla="*/ 535 w 2628"/>
                <a:gd name="T27" fmla="*/ 721 h 721"/>
                <a:gd name="T28" fmla="*/ 624 w 2628"/>
                <a:gd name="T29" fmla="*/ 631 h 721"/>
                <a:gd name="T30" fmla="*/ 2601 w 2628"/>
                <a:gd name="T31" fmla="*/ 631 h 721"/>
                <a:gd name="T32" fmla="*/ 2628 w 2628"/>
                <a:gd name="T33" fmla="*/ 604 h 721"/>
                <a:gd name="T34" fmla="*/ 2628 w 2628"/>
                <a:gd name="T35" fmla="*/ 604 h 721"/>
                <a:gd name="T36" fmla="*/ 2628 w 2628"/>
                <a:gd name="T37" fmla="*/ 117 h 721"/>
                <a:gd name="T38" fmla="*/ 2628 w 2628"/>
                <a:gd name="T39" fmla="*/ 117 h 721"/>
                <a:gd name="T40" fmla="*/ 2601 w 2628"/>
                <a:gd name="T41" fmla="*/ 90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1">
                  <a:moveTo>
                    <a:pt x="2601" y="90"/>
                  </a:moveTo>
                  <a:cubicBezTo>
                    <a:pt x="624" y="90"/>
                    <a:pt x="624" y="90"/>
                    <a:pt x="624" y="90"/>
                  </a:cubicBezTo>
                  <a:cubicBezTo>
                    <a:pt x="575" y="90"/>
                    <a:pt x="535" y="49"/>
                    <a:pt x="535" y="0"/>
                  </a:cubicBezTo>
                  <a:cubicBezTo>
                    <a:pt x="466" y="0"/>
                    <a:pt x="466" y="0"/>
                    <a:pt x="466" y="0"/>
                  </a:cubicBezTo>
                  <a:cubicBezTo>
                    <a:pt x="466" y="49"/>
                    <a:pt x="426" y="90"/>
                    <a:pt x="377" y="90"/>
                  </a:cubicBezTo>
                  <a:cubicBezTo>
                    <a:pt x="27" y="90"/>
                    <a:pt x="27" y="90"/>
                    <a:pt x="27" y="90"/>
                  </a:cubicBezTo>
                  <a:cubicBezTo>
                    <a:pt x="12" y="90"/>
                    <a:pt x="0" y="102"/>
                    <a:pt x="0" y="117"/>
                  </a:cubicBezTo>
                  <a:cubicBezTo>
                    <a:pt x="0" y="117"/>
                    <a:pt x="0" y="117"/>
                    <a:pt x="0" y="117"/>
                  </a:cubicBezTo>
                  <a:cubicBezTo>
                    <a:pt x="0" y="604"/>
                    <a:pt x="0" y="604"/>
                    <a:pt x="0" y="604"/>
                  </a:cubicBezTo>
                  <a:cubicBezTo>
                    <a:pt x="0" y="604"/>
                    <a:pt x="0" y="604"/>
                    <a:pt x="0" y="604"/>
                  </a:cubicBezTo>
                  <a:cubicBezTo>
                    <a:pt x="0" y="619"/>
                    <a:pt x="12" y="631"/>
                    <a:pt x="27" y="631"/>
                  </a:cubicBezTo>
                  <a:cubicBezTo>
                    <a:pt x="377" y="631"/>
                    <a:pt x="377" y="631"/>
                    <a:pt x="377" y="631"/>
                  </a:cubicBezTo>
                  <a:cubicBezTo>
                    <a:pt x="426" y="631"/>
                    <a:pt x="466" y="671"/>
                    <a:pt x="466" y="721"/>
                  </a:cubicBezTo>
                  <a:cubicBezTo>
                    <a:pt x="535" y="721"/>
                    <a:pt x="535" y="721"/>
                    <a:pt x="535" y="721"/>
                  </a:cubicBezTo>
                  <a:cubicBezTo>
                    <a:pt x="535" y="671"/>
                    <a:pt x="575" y="631"/>
                    <a:pt x="624" y="631"/>
                  </a:cubicBezTo>
                  <a:cubicBezTo>
                    <a:pt x="2601" y="631"/>
                    <a:pt x="2601" y="631"/>
                    <a:pt x="2601" y="631"/>
                  </a:cubicBezTo>
                  <a:cubicBezTo>
                    <a:pt x="2616" y="631"/>
                    <a:pt x="2628" y="619"/>
                    <a:pt x="2628" y="604"/>
                  </a:cubicBezTo>
                  <a:cubicBezTo>
                    <a:pt x="2628" y="604"/>
                    <a:pt x="2628" y="604"/>
                    <a:pt x="2628" y="604"/>
                  </a:cubicBezTo>
                  <a:cubicBezTo>
                    <a:pt x="2628" y="117"/>
                    <a:pt x="2628" y="117"/>
                    <a:pt x="2628" y="117"/>
                  </a:cubicBezTo>
                  <a:cubicBezTo>
                    <a:pt x="2628" y="117"/>
                    <a:pt x="2628" y="117"/>
                    <a:pt x="2628" y="117"/>
                  </a:cubicBezTo>
                  <a:cubicBezTo>
                    <a:pt x="2628" y="102"/>
                    <a:pt x="2616" y="90"/>
                    <a:pt x="2601" y="90"/>
                  </a:cubicBezTo>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1" name="Freeform 19"/>
            <p:cNvSpPr/>
            <p:nvPr/>
          </p:nvSpPr>
          <p:spPr bwMode="auto">
            <a:xfrm>
              <a:off x="1749652" y="2431824"/>
              <a:ext cx="0" cy="573087"/>
            </a:xfrm>
            <a:custGeom>
              <a:avLst/>
              <a:gdLst>
                <a:gd name="T0" fmla="*/ 0 h 413"/>
                <a:gd name="T1" fmla="*/ 0 h 413"/>
                <a:gd name="T2" fmla="*/ 0 h 413"/>
                <a:gd name="T3" fmla="*/ 413 h 413"/>
                <a:gd name="T4" fmla="*/ 413 h 413"/>
                <a:gd name="T5" fmla="*/ 413 h 413"/>
                <a:gd name="T6" fmla="*/ 413 h 413"/>
                <a:gd name="T7" fmla="*/ 0 h 413"/>
                <a:gd name="T8" fmla="*/ 0 h 413"/>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3">
                  <a:moveTo>
                    <a:pt x="0" y="0"/>
                  </a:moveTo>
                  <a:cubicBezTo>
                    <a:pt x="0" y="0"/>
                    <a:pt x="0" y="0"/>
                    <a:pt x="0" y="0"/>
                  </a:cubicBezTo>
                  <a:cubicBezTo>
                    <a:pt x="0" y="0"/>
                    <a:pt x="0" y="0"/>
                    <a:pt x="0" y="0"/>
                  </a:cubicBezTo>
                  <a:cubicBezTo>
                    <a:pt x="0" y="413"/>
                    <a:pt x="0" y="413"/>
                    <a:pt x="0" y="413"/>
                  </a:cubicBezTo>
                  <a:cubicBezTo>
                    <a:pt x="0" y="413"/>
                    <a:pt x="0" y="413"/>
                    <a:pt x="0" y="413"/>
                  </a:cubicBezTo>
                  <a:cubicBezTo>
                    <a:pt x="0" y="413"/>
                    <a:pt x="0" y="413"/>
                    <a:pt x="0" y="413"/>
                  </a:cubicBezTo>
                  <a:cubicBezTo>
                    <a:pt x="0" y="413"/>
                    <a:pt x="0" y="413"/>
                    <a:pt x="0" y="413"/>
                  </a:cubicBezTo>
                  <a:cubicBezTo>
                    <a:pt x="0" y="0"/>
                    <a:pt x="0" y="0"/>
                    <a:pt x="0" y="0"/>
                  </a:cubicBezTo>
                  <a:cubicBezTo>
                    <a:pt x="0" y="0"/>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2" name="Freeform 20"/>
            <p:cNvSpPr>
              <a:spLocks noEditPoints="1"/>
            </p:cNvSpPr>
            <p:nvPr/>
          </p:nvSpPr>
          <p:spPr bwMode="auto">
            <a:xfrm>
              <a:off x="1117827" y="2409599"/>
              <a:ext cx="631825" cy="617537"/>
            </a:xfrm>
            <a:custGeom>
              <a:avLst/>
              <a:gdLst>
                <a:gd name="T0" fmla="*/ 454 w 454"/>
                <a:gd name="T1" fmla="*/ 429 h 445"/>
                <a:gd name="T2" fmla="*/ 446 w 454"/>
                <a:gd name="T3" fmla="*/ 445 h 445"/>
                <a:gd name="T4" fmla="*/ 454 w 454"/>
                <a:gd name="T5" fmla="*/ 429 h 445"/>
                <a:gd name="T6" fmla="*/ 454 w 454"/>
                <a:gd name="T7" fmla="*/ 429 h 445"/>
                <a:gd name="T8" fmla="*/ 6 w 454"/>
                <a:gd name="T9" fmla="*/ 2 h 445"/>
                <a:gd name="T10" fmla="*/ 0 w 454"/>
                <a:gd name="T11" fmla="*/ 16 h 445"/>
                <a:gd name="T12" fmla="*/ 0 w 454"/>
                <a:gd name="T13" fmla="*/ 429 h 445"/>
                <a:gd name="T14" fmla="*/ 6 w 454"/>
                <a:gd name="T15" fmla="*/ 443 h 445"/>
                <a:gd name="T16" fmla="*/ 0 w 454"/>
                <a:gd name="T17" fmla="*/ 429 h 445"/>
                <a:gd name="T18" fmla="*/ 0 w 454"/>
                <a:gd name="T19" fmla="*/ 16 h 445"/>
                <a:gd name="T20" fmla="*/ 6 w 454"/>
                <a:gd name="T21" fmla="*/ 2 h 445"/>
                <a:gd name="T22" fmla="*/ 446 w 454"/>
                <a:gd name="T23" fmla="*/ 0 h 445"/>
                <a:gd name="T24" fmla="*/ 454 w 454"/>
                <a:gd name="T25" fmla="*/ 16 h 445"/>
                <a:gd name="T26" fmla="*/ 454 w 454"/>
                <a:gd name="T27" fmla="*/ 16 h 445"/>
                <a:gd name="T28" fmla="*/ 446 w 454"/>
                <a:gd name="T29"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5">
                  <a:moveTo>
                    <a:pt x="454" y="429"/>
                  </a:moveTo>
                  <a:cubicBezTo>
                    <a:pt x="454" y="436"/>
                    <a:pt x="451" y="441"/>
                    <a:pt x="446" y="445"/>
                  </a:cubicBezTo>
                  <a:cubicBezTo>
                    <a:pt x="451" y="442"/>
                    <a:pt x="454" y="436"/>
                    <a:pt x="454" y="429"/>
                  </a:cubicBezTo>
                  <a:cubicBezTo>
                    <a:pt x="454" y="429"/>
                    <a:pt x="454" y="429"/>
                    <a:pt x="454" y="429"/>
                  </a:cubicBezTo>
                  <a:moveTo>
                    <a:pt x="6" y="2"/>
                  </a:moveTo>
                  <a:cubicBezTo>
                    <a:pt x="3" y="5"/>
                    <a:pt x="0" y="10"/>
                    <a:pt x="0" y="16"/>
                  </a:cubicBezTo>
                  <a:cubicBezTo>
                    <a:pt x="0" y="429"/>
                    <a:pt x="0" y="429"/>
                    <a:pt x="0" y="429"/>
                  </a:cubicBezTo>
                  <a:cubicBezTo>
                    <a:pt x="0" y="435"/>
                    <a:pt x="3" y="440"/>
                    <a:pt x="6" y="443"/>
                  </a:cubicBezTo>
                  <a:cubicBezTo>
                    <a:pt x="3" y="440"/>
                    <a:pt x="0" y="435"/>
                    <a:pt x="0" y="429"/>
                  </a:cubicBezTo>
                  <a:cubicBezTo>
                    <a:pt x="0" y="16"/>
                    <a:pt x="0" y="16"/>
                    <a:pt x="0" y="16"/>
                  </a:cubicBezTo>
                  <a:cubicBezTo>
                    <a:pt x="0" y="10"/>
                    <a:pt x="3" y="5"/>
                    <a:pt x="6" y="2"/>
                  </a:cubicBezTo>
                  <a:moveTo>
                    <a:pt x="446" y="0"/>
                  </a:moveTo>
                  <a:cubicBezTo>
                    <a:pt x="451" y="3"/>
                    <a:pt x="454" y="9"/>
                    <a:pt x="454" y="16"/>
                  </a:cubicBezTo>
                  <a:cubicBezTo>
                    <a:pt x="454" y="16"/>
                    <a:pt x="454" y="16"/>
                    <a:pt x="454" y="16"/>
                  </a:cubicBezTo>
                  <a:cubicBezTo>
                    <a:pt x="454" y="9"/>
                    <a:pt x="451" y="3"/>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3" name="Freeform 21"/>
            <p:cNvSpPr/>
            <p:nvPr/>
          </p:nvSpPr>
          <p:spPr bwMode="auto">
            <a:xfrm>
              <a:off x="1117827" y="2403249"/>
              <a:ext cx="631825" cy="630237"/>
            </a:xfrm>
            <a:custGeom>
              <a:avLst/>
              <a:gdLst>
                <a:gd name="T0" fmla="*/ 434 w 454"/>
                <a:gd name="T1" fmla="*/ 0 h 453"/>
                <a:gd name="T2" fmla="*/ 20 w 454"/>
                <a:gd name="T3" fmla="*/ 0 h 453"/>
                <a:gd name="T4" fmla="*/ 6 w 454"/>
                <a:gd name="T5" fmla="*/ 6 h 453"/>
                <a:gd name="T6" fmla="*/ 0 w 454"/>
                <a:gd name="T7" fmla="*/ 20 h 453"/>
                <a:gd name="T8" fmla="*/ 0 w 454"/>
                <a:gd name="T9" fmla="*/ 433 h 453"/>
                <a:gd name="T10" fmla="*/ 6 w 454"/>
                <a:gd name="T11" fmla="*/ 447 h 453"/>
                <a:gd name="T12" fmla="*/ 20 w 454"/>
                <a:gd name="T13" fmla="*/ 453 h 453"/>
                <a:gd name="T14" fmla="*/ 434 w 454"/>
                <a:gd name="T15" fmla="*/ 453 h 453"/>
                <a:gd name="T16" fmla="*/ 446 w 454"/>
                <a:gd name="T17" fmla="*/ 449 h 453"/>
                <a:gd name="T18" fmla="*/ 454 w 454"/>
                <a:gd name="T19" fmla="*/ 433 h 453"/>
                <a:gd name="T20" fmla="*/ 454 w 454"/>
                <a:gd name="T21" fmla="*/ 433 h 453"/>
                <a:gd name="T22" fmla="*/ 454 w 454"/>
                <a:gd name="T23" fmla="*/ 20 h 453"/>
                <a:gd name="T24" fmla="*/ 454 w 454"/>
                <a:gd name="T25" fmla="*/ 20 h 453"/>
                <a:gd name="T26" fmla="*/ 446 w 454"/>
                <a:gd name="T27" fmla="*/ 4 h 453"/>
                <a:gd name="T28" fmla="*/ 434 w 454"/>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3">
                  <a:moveTo>
                    <a:pt x="434" y="0"/>
                  </a:moveTo>
                  <a:cubicBezTo>
                    <a:pt x="20" y="0"/>
                    <a:pt x="20" y="0"/>
                    <a:pt x="20" y="0"/>
                  </a:cubicBezTo>
                  <a:cubicBezTo>
                    <a:pt x="15" y="0"/>
                    <a:pt x="10" y="2"/>
                    <a:pt x="6" y="6"/>
                  </a:cubicBezTo>
                  <a:cubicBezTo>
                    <a:pt x="3" y="9"/>
                    <a:pt x="0" y="14"/>
                    <a:pt x="0" y="20"/>
                  </a:cubicBezTo>
                  <a:cubicBezTo>
                    <a:pt x="0" y="433"/>
                    <a:pt x="0" y="433"/>
                    <a:pt x="0" y="433"/>
                  </a:cubicBezTo>
                  <a:cubicBezTo>
                    <a:pt x="0" y="439"/>
                    <a:pt x="3" y="444"/>
                    <a:pt x="6" y="447"/>
                  </a:cubicBezTo>
                  <a:cubicBezTo>
                    <a:pt x="10" y="451"/>
                    <a:pt x="15" y="453"/>
                    <a:pt x="20" y="453"/>
                  </a:cubicBezTo>
                  <a:cubicBezTo>
                    <a:pt x="434" y="453"/>
                    <a:pt x="434" y="453"/>
                    <a:pt x="434" y="453"/>
                  </a:cubicBezTo>
                  <a:cubicBezTo>
                    <a:pt x="438" y="453"/>
                    <a:pt x="442" y="452"/>
                    <a:pt x="446" y="449"/>
                  </a:cubicBezTo>
                  <a:cubicBezTo>
                    <a:pt x="451" y="445"/>
                    <a:pt x="454" y="440"/>
                    <a:pt x="454" y="433"/>
                  </a:cubicBezTo>
                  <a:cubicBezTo>
                    <a:pt x="454" y="433"/>
                    <a:pt x="454" y="433"/>
                    <a:pt x="454" y="433"/>
                  </a:cubicBezTo>
                  <a:cubicBezTo>
                    <a:pt x="454" y="20"/>
                    <a:pt x="454" y="20"/>
                    <a:pt x="454" y="20"/>
                  </a:cubicBezTo>
                  <a:cubicBezTo>
                    <a:pt x="454" y="20"/>
                    <a:pt x="454" y="20"/>
                    <a:pt x="454" y="20"/>
                  </a:cubicBezTo>
                  <a:cubicBezTo>
                    <a:pt x="454" y="13"/>
                    <a:pt x="451" y="7"/>
                    <a:pt x="446" y="4"/>
                  </a:cubicBezTo>
                  <a:cubicBezTo>
                    <a:pt x="442" y="1"/>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24" name="Freeform 22"/>
            <p:cNvSpPr/>
            <p:nvPr/>
          </p:nvSpPr>
          <p:spPr bwMode="auto">
            <a:xfrm>
              <a:off x="1168627" y="2455636"/>
              <a:ext cx="528638" cy="525462"/>
            </a:xfrm>
            <a:custGeom>
              <a:avLst/>
              <a:gdLst>
                <a:gd name="T0" fmla="*/ 0 w 380"/>
                <a:gd name="T1" fmla="*/ 366 h 379"/>
                <a:gd name="T2" fmla="*/ 0 w 380"/>
                <a:gd name="T3" fmla="*/ 13 h 379"/>
                <a:gd name="T4" fmla="*/ 14 w 380"/>
                <a:gd name="T5" fmla="*/ 0 h 379"/>
                <a:gd name="T6" fmla="*/ 366 w 380"/>
                <a:gd name="T7" fmla="*/ 0 h 379"/>
                <a:gd name="T8" fmla="*/ 380 w 380"/>
                <a:gd name="T9" fmla="*/ 13 h 379"/>
                <a:gd name="T10" fmla="*/ 380 w 380"/>
                <a:gd name="T11" fmla="*/ 366 h 379"/>
                <a:gd name="T12" fmla="*/ 366 w 380"/>
                <a:gd name="T13" fmla="*/ 379 h 379"/>
                <a:gd name="T14" fmla="*/ 14 w 380"/>
                <a:gd name="T15" fmla="*/ 379 h 379"/>
                <a:gd name="T16" fmla="*/ 0 w 380"/>
                <a:gd name="T17" fmla="*/ 366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79">
                  <a:moveTo>
                    <a:pt x="0" y="366"/>
                  </a:moveTo>
                  <a:cubicBezTo>
                    <a:pt x="0" y="13"/>
                    <a:pt x="0" y="13"/>
                    <a:pt x="0" y="13"/>
                  </a:cubicBezTo>
                  <a:cubicBezTo>
                    <a:pt x="0" y="6"/>
                    <a:pt x="6" y="0"/>
                    <a:pt x="14" y="0"/>
                  </a:cubicBezTo>
                  <a:cubicBezTo>
                    <a:pt x="366" y="0"/>
                    <a:pt x="366" y="0"/>
                    <a:pt x="366" y="0"/>
                  </a:cubicBezTo>
                  <a:cubicBezTo>
                    <a:pt x="374" y="0"/>
                    <a:pt x="380" y="6"/>
                    <a:pt x="380" y="13"/>
                  </a:cubicBezTo>
                  <a:cubicBezTo>
                    <a:pt x="380" y="366"/>
                    <a:pt x="380" y="366"/>
                    <a:pt x="380" y="366"/>
                  </a:cubicBezTo>
                  <a:cubicBezTo>
                    <a:pt x="380" y="373"/>
                    <a:pt x="374" y="379"/>
                    <a:pt x="366" y="379"/>
                  </a:cubicBezTo>
                  <a:cubicBezTo>
                    <a:pt x="14" y="379"/>
                    <a:pt x="14" y="379"/>
                    <a:pt x="14" y="379"/>
                  </a:cubicBezTo>
                  <a:cubicBezTo>
                    <a:pt x="6" y="379"/>
                    <a:pt x="0" y="373"/>
                    <a:pt x="0" y="366"/>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6" name="Rectangle 74"/>
            <p:cNvSpPr>
              <a:spLocks noChangeArrowheads="1"/>
            </p:cNvSpPr>
            <p:nvPr/>
          </p:nvSpPr>
          <p:spPr bwMode="auto">
            <a:xfrm>
              <a:off x="3962627" y="2509611"/>
              <a:ext cx="3175" cy="417512"/>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1" name="组合 90"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740316" y="2396228"/>
              <a:ext cx="2314027" cy="719395"/>
              <a:chOff x="3457654" y="1300951"/>
              <a:chExt cx="2314027" cy="719395"/>
            </a:xfrm>
          </p:grpSpPr>
          <p:sp>
            <p:nvSpPr>
              <p:cNvPr id="92" name="Text Placeholder 5"/>
              <p:cNvSpPr txBox="1"/>
              <p:nvPr/>
            </p:nvSpPr>
            <p:spPr>
              <a:xfrm>
                <a:off x="3457654" y="1621944"/>
                <a:ext cx="2314027" cy="398402"/>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维护安全、卫生</a:t>
                </a:r>
              </a:p>
            </p:txBody>
          </p:sp>
          <p:sp>
            <p:nvSpPr>
              <p:cNvPr id="93" name="TextBox 59"/>
              <p:cNvSpPr txBox="1"/>
              <p:nvPr/>
            </p:nvSpPr>
            <p:spPr>
              <a:xfrm>
                <a:off x="3512695" y="1300951"/>
                <a:ext cx="2218765" cy="374158"/>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p>
            </p:txBody>
          </p:sp>
        </p:grpSp>
        <p:sp>
          <p:nvSpPr>
            <p:cNvPr id="109" name="文本框 108"/>
            <p:cNvSpPr txBox="1"/>
            <p:nvPr/>
          </p:nvSpPr>
          <p:spPr>
            <a:xfrm>
              <a:off x="4021695" y="2509671"/>
              <a:ext cx="548734" cy="424218"/>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02</a:t>
              </a:r>
            </a:p>
          </p:txBody>
        </p:sp>
      </p:grpSp>
      <p:grpSp>
        <p:nvGrpSpPr>
          <p:cNvPr id="5" name="组合 4"/>
          <p:cNvGrpSpPr/>
          <p:nvPr/>
        </p:nvGrpSpPr>
        <p:grpSpPr>
          <a:xfrm>
            <a:off x="875665" y="3991610"/>
            <a:ext cx="3889375" cy="1254643"/>
            <a:chOff x="1057502" y="3219224"/>
            <a:chExt cx="3657600" cy="1000125"/>
          </a:xfrm>
        </p:grpSpPr>
        <p:sp>
          <p:nvSpPr>
            <p:cNvPr id="9" name="Freeform 7"/>
            <p:cNvSpPr/>
            <p:nvPr/>
          </p:nvSpPr>
          <p:spPr bwMode="auto">
            <a:xfrm>
              <a:off x="1057502" y="3219224"/>
              <a:ext cx="3657600" cy="1000125"/>
            </a:xfrm>
            <a:custGeom>
              <a:avLst/>
              <a:gdLst>
                <a:gd name="T0" fmla="*/ 2601 w 2628"/>
                <a:gd name="T1" fmla="*/ 89 h 720"/>
                <a:gd name="T2" fmla="*/ 624 w 2628"/>
                <a:gd name="T3" fmla="*/ 89 h 720"/>
                <a:gd name="T4" fmla="*/ 535 w 2628"/>
                <a:gd name="T5" fmla="*/ 0 h 720"/>
                <a:gd name="T6" fmla="*/ 466 w 2628"/>
                <a:gd name="T7" fmla="*/ 0 h 720"/>
                <a:gd name="T8" fmla="*/ 377 w 2628"/>
                <a:gd name="T9" fmla="*/ 89 h 720"/>
                <a:gd name="T10" fmla="*/ 27 w 2628"/>
                <a:gd name="T11" fmla="*/ 89 h 720"/>
                <a:gd name="T12" fmla="*/ 0 w 2628"/>
                <a:gd name="T13" fmla="*/ 116 h 720"/>
                <a:gd name="T14" fmla="*/ 0 w 2628"/>
                <a:gd name="T15" fmla="*/ 116 h 720"/>
                <a:gd name="T16" fmla="*/ 0 w 2628"/>
                <a:gd name="T17" fmla="*/ 603 h 720"/>
                <a:gd name="T18" fmla="*/ 0 w 2628"/>
                <a:gd name="T19" fmla="*/ 603 h 720"/>
                <a:gd name="T20" fmla="*/ 27 w 2628"/>
                <a:gd name="T21" fmla="*/ 630 h 720"/>
                <a:gd name="T22" fmla="*/ 377 w 2628"/>
                <a:gd name="T23" fmla="*/ 630 h 720"/>
                <a:gd name="T24" fmla="*/ 466 w 2628"/>
                <a:gd name="T25" fmla="*/ 720 h 720"/>
                <a:gd name="T26" fmla="*/ 535 w 2628"/>
                <a:gd name="T27" fmla="*/ 720 h 720"/>
                <a:gd name="T28" fmla="*/ 624 w 2628"/>
                <a:gd name="T29" fmla="*/ 630 h 720"/>
                <a:gd name="T30" fmla="*/ 2601 w 2628"/>
                <a:gd name="T31" fmla="*/ 630 h 720"/>
                <a:gd name="T32" fmla="*/ 2628 w 2628"/>
                <a:gd name="T33" fmla="*/ 603 h 720"/>
                <a:gd name="T34" fmla="*/ 2628 w 2628"/>
                <a:gd name="T35" fmla="*/ 603 h 720"/>
                <a:gd name="T36" fmla="*/ 2628 w 2628"/>
                <a:gd name="T37" fmla="*/ 116 h 720"/>
                <a:gd name="T38" fmla="*/ 2628 w 2628"/>
                <a:gd name="T39" fmla="*/ 116 h 720"/>
                <a:gd name="T40" fmla="*/ 2601 w 2628"/>
                <a:gd name="T41" fmla="*/ 8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0">
                  <a:moveTo>
                    <a:pt x="2601" y="89"/>
                  </a:moveTo>
                  <a:cubicBezTo>
                    <a:pt x="624" y="89"/>
                    <a:pt x="624" y="89"/>
                    <a:pt x="624" y="89"/>
                  </a:cubicBezTo>
                  <a:cubicBezTo>
                    <a:pt x="575" y="89"/>
                    <a:pt x="535" y="49"/>
                    <a:pt x="535" y="0"/>
                  </a:cubicBezTo>
                  <a:cubicBezTo>
                    <a:pt x="466" y="0"/>
                    <a:pt x="466" y="0"/>
                    <a:pt x="466" y="0"/>
                  </a:cubicBezTo>
                  <a:cubicBezTo>
                    <a:pt x="466" y="49"/>
                    <a:pt x="426" y="89"/>
                    <a:pt x="377" y="89"/>
                  </a:cubicBezTo>
                  <a:cubicBezTo>
                    <a:pt x="27" y="89"/>
                    <a:pt x="27" y="89"/>
                    <a:pt x="27" y="89"/>
                  </a:cubicBezTo>
                  <a:cubicBezTo>
                    <a:pt x="12" y="89"/>
                    <a:pt x="0" y="101"/>
                    <a:pt x="0" y="116"/>
                  </a:cubicBezTo>
                  <a:cubicBezTo>
                    <a:pt x="0" y="116"/>
                    <a:pt x="0" y="116"/>
                    <a:pt x="0" y="116"/>
                  </a:cubicBezTo>
                  <a:cubicBezTo>
                    <a:pt x="0" y="603"/>
                    <a:pt x="0" y="603"/>
                    <a:pt x="0" y="603"/>
                  </a:cubicBezTo>
                  <a:cubicBezTo>
                    <a:pt x="0" y="603"/>
                    <a:pt x="0" y="603"/>
                    <a:pt x="0" y="603"/>
                  </a:cubicBezTo>
                  <a:cubicBezTo>
                    <a:pt x="0" y="618"/>
                    <a:pt x="12" y="630"/>
                    <a:pt x="27" y="630"/>
                  </a:cubicBezTo>
                  <a:cubicBezTo>
                    <a:pt x="377" y="630"/>
                    <a:pt x="377" y="630"/>
                    <a:pt x="377" y="630"/>
                  </a:cubicBezTo>
                  <a:cubicBezTo>
                    <a:pt x="426" y="631"/>
                    <a:pt x="466" y="671"/>
                    <a:pt x="466" y="720"/>
                  </a:cubicBezTo>
                  <a:cubicBezTo>
                    <a:pt x="535" y="720"/>
                    <a:pt x="535" y="720"/>
                    <a:pt x="535" y="720"/>
                  </a:cubicBezTo>
                  <a:cubicBezTo>
                    <a:pt x="535" y="671"/>
                    <a:pt x="575" y="631"/>
                    <a:pt x="624" y="630"/>
                  </a:cubicBezTo>
                  <a:cubicBezTo>
                    <a:pt x="2601" y="630"/>
                    <a:pt x="2601" y="630"/>
                    <a:pt x="2601" y="630"/>
                  </a:cubicBezTo>
                  <a:cubicBezTo>
                    <a:pt x="2616" y="630"/>
                    <a:pt x="2628" y="618"/>
                    <a:pt x="2628" y="603"/>
                  </a:cubicBezTo>
                  <a:cubicBezTo>
                    <a:pt x="2628" y="603"/>
                    <a:pt x="2628" y="603"/>
                    <a:pt x="2628" y="603"/>
                  </a:cubicBezTo>
                  <a:cubicBezTo>
                    <a:pt x="2628" y="116"/>
                    <a:pt x="2628" y="116"/>
                    <a:pt x="2628" y="116"/>
                  </a:cubicBezTo>
                  <a:cubicBezTo>
                    <a:pt x="2628" y="116"/>
                    <a:pt x="2628" y="116"/>
                    <a:pt x="2628" y="116"/>
                  </a:cubicBezTo>
                  <a:cubicBezTo>
                    <a:pt x="2628" y="101"/>
                    <a:pt x="2616" y="89"/>
                    <a:pt x="2601" y="89"/>
                  </a:cubicBezTo>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5" name="Freeform 23"/>
            <p:cNvSpPr/>
            <p:nvPr/>
          </p:nvSpPr>
          <p:spPr bwMode="auto">
            <a:xfrm>
              <a:off x="1749652" y="3431949"/>
              <a:ext cx="0" cy="574675"/>
            </a:xfrm>
            <a:custGeom>
              <a:avLst/>
              <a:gdLst>
                <a:gd name="T0" fmla="*/ 0 h 414"/>
                <a:gd name="T1" fmla="*/ 0 h 414"/>
                <a:gd name="T2" fmla="*/ 0 h 414"/>
                <a:gd name="T3" fmla="*/ 413 h 414"/>
                <a:gd name="T4" fmla="*/ 413 h 414"/>
                <a:gd name="T5" fmla="*/ 414 h 414"/>
                <a:gd name="T6" fmla="*/ 413 h 414"/>
                <a:gd name="T7" fmla="*/ 0 h 414"/>
                <a:gd name="T8" fmla="*/ 0 h 41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4">
                  <a:moveTo>
                    <a:pt x="0" y="0"/>
                  </a:moveTo>
                  <a:cubicBezTo>
                    <a:pt x="0" y="0"/>
                    <a:pt x="0" y="0"/>
                    <a:pt x="0" y="0"/>
                  </a:cubicBezTo>
                  <a:cubicBezTo>
                    <a:pt x="0" y="0"/>
                    <a:pt x="0" y="0"/>
                    <a:pt x="0" y="0"/>
                  </a:cubicBezTo>
                  <a:cubicBezTo>
                    <a:pt x="0" y="413"/>
                    <a:pt x="0" y="413"/>
                    <a:pt x="0" y="413"/>
                  </a:cubicBezTo>
                  <a:cubicBezTo>
                    <a:pt x="0" y="413"/>
                    <a:pt x="0" y="413"/>
                    <a:pt x="0" y="413"/>
                  </a:cubicBezTo>
                  <a:cubicBezTo>
                    <a:pt x="0" y="414"/>
                    <a:pt x="0" y="414"/>
                    <a:pt x="0" y="414"/>
                  </a:cubicBezTo>
                  <a:cubicBezTo>
                    <a:pt x="0" y="413"/>
                    <a:pt x="0" y="413"/>
                    <a:pt x="0" y="413"/>
                  </a:cubicBezTo>
                  <a:cubicBezTo>
                    <a:pt x="0" y="0"/>
                    <a:pt x="0" y="0"/>
                    <a:pt x="0" y="0"/>
                  </a:cubicBezTo>
                  <a:cubicBezTo>
                    <a:pt x="0" y="0"/>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6" name="Freeform 24"/>
            <p:cNvSpPr>
              <a:spLocks noEditPoints="1"/>
            </p:cNvSpPr>
            <p:nvPr/>
          </p:nvSpPr>
          <p:spPr bwMode="auto">
            <a:xfrm>
              <a:off x="1117827" y="3409724"/>
              <a:ext cx="631825" cy="612775"/>
            </a:xfrm>
            <a:custGeom>
              <a:avLst/>
              <a:gdLst>
                <a:gd name="T0" fmla="*/ 454 w 454"/>
                <a:gd name="T1" fmla="*/ 429 h 441"/>
                <a:gd name="T2" fmla="*/ 450 w 454"/>
                <a:gd name="T3" fmla="*/ 441 h 441"/>
                <a:gd name="T4" fmla="*/ 454 w 454"/>
                <a:gd name="T5" fmla="*/ 430 h 441"/>
                <a:gd name="T6" fmla="*/ 454 w 454"/>
                <a:gd name="T7" fmla="*/ 429 h 441"/>
                <a:gd name="T8" fmla="*/ 6 w 454"/>
                <a:gd name="T9" fmla="*/ 2 h 441"/>
                <a:gd name="T10" fmla="*/ 0 w 454"/>
                <a:gd name="T11" fmla="*/ 16 h 441"/>
                <a:gd name="T12" fmla="*/ 0 w 454"/>
                <a:gd name="T13" fmla="*/ 429 h 441"/>
                <a:gd name="T14" fmla="*/ 0 w 454"/>
                <a:gd name="T15" fmla="*/ 429 h 441"/>
                <a:gd name="T16" fmla="*/ 0 w 454"/>
                <a:gd name="T17" fmla="*/ 16 h 441"/>
                <a:gd name="T18" fmla="*/ 6 w 454"/>
                <a:gd name="T19" fmla="*/ 2 h 441"/>
                <a:gd name="T20" fmla="*/ 446 w 454"/>
                <a:gd name="T21" fmla="*/ 0 h 441"/>
                <a:gd name="T22" fmla="*/ 454 w 454"/>
                <a:gd name="T23" fmla="*/ 16 h 441"/>
                <a:gd name="T24" fmla="*/ 454 w 454"/>
                <a:gd name="T25" fmla="*/ 16 h 441"/>
                <a:gd name="T26" fmla="*/ 446 w 454"/>
                <a:gd name="T27"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41">
                  <a:moveTo>
                    <a:pt x="454" y="429"/>
                  </a:moveTo>
                  <a:cubicBezTo>
                    <a:pt x="454" y="434"/>
                    <a:pt x="453" y="437"/>
                    <a:pt x="450" y="441"/>
                  </a:cubicBezTo>
                  <a:cubicBezTo>
                    <a:pt x="453" y="437"/>
                    <a:pt x="454" y="434"/>
                    <a:pt x="454" y="430"/>
                  </a:cubicBezTo>
                  <a:cubicBezTo>
                    <a:pt x="454" y="429"/>
                    <a:pt x="454" y="429"/>
                    <a:pt x="454" y="429"/>
                  </a:cubicBezTo>
                  <a:moveTo>
                    <a:pt x="6" y="2"/>
                  </a:moveTo>
                  <a:cubicBezTo>
                    <a:pt x="3" y="6"/>
                    <a:pt x="0" y="11"/>
                    <a:pt x="0" y="16"/>
                  </a:cubicBezTo>
                  <a:cubicBezTo>
                    <a:pt x="0" y="429"/>
                    <a:pt x="0" y="429"/>
                    <a:pt x="0" y="429"/>
                  </a:cubicBezTo>
                  <a:cubicBezTo>
                    <a:pt x="0" y="429"/>
                    <a:pt x="0" y="429"/>
                    <a:pt x="0" y="429"/>
                  </a:cubicBezTo>
                  <a:cubicBezTo>
                    <a:pt x="0" y="16"/>
                    <a:pt x="0" y="16"/>
                    <a:pt x="0" y="16"/>
                  </a:cubicBezTo>
                  <a:cubicBezTo>
                    <a:pt x="0" y="11"/>
                    <a:pt x="3" y="6"/>
                    <a:pt x="6" y="2"/>
                  </a:cubicBezTo>
                  <a:moveTo>
                    <a:pt x="446" y="0"/>
                  </a:moveTo>
                  <a:cubicBezTo>
                    <a:pt x="451" y="4"/>
                    <a:pt x="454" y="10"/>
                    <a:pt x="454" y="16"/>
                  </a:cubicBezTo>
                  <a:cubicBezTo>
                    <a:pt x="454" y="16"/>
                    <a:pt x="454" y="16"/>
                    <a:pt x="454" y="16"/>
                  </a:cubicBezTo>
                  <a:cubicBezTo>
                    <a:pt x="454" y="9"/>
                    <a:pt x="451" y="4"/>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7" name="Freeform 25"/>
            <p:cNvSpPr/>
            <p:nvPr/>
          </p:nvSpPr>
          <p:spPr bwMode="auto">
            <a:xfrm>
              <a:off x="1117827" y="3403374"/>
              <a:ext cx="631825" cy="630237"/>
            </a:xfrm>
            <a:custGeom>
              <a:avLst/>
              <a:gdLst>
                <a:gd name="T0" fmla="*/ 434 w 454"/>
                <a:gd name="T1" fmla="*/ 0 h 453"/>
                <a:gd name="T2" fmla="*/ 20 w 454"/>
                <a:gd name="T3" fmla="*/ 0 h 453"/>
                <a:gd name="T4" fmla="*/ 6 w 454"/>
                <a:gd name="T5" fmla="*/ 6 h 453"/>
                <a:gd name="T6" fmla="*/ 0 w 454"/>
                <a:gd name="T7" fmla="*/ 20 h 453"/>
                <a:gd name="T8" fmla="*/ 0 w 454"/>
                <a:gd name="T9" fmla="*/ 433 h 453"/>
                <a:gd name="T10" fmla="*/ 20 w 454"/>
                <a:gd name="T11" fmla="*/ 453 h 453"/>
                <a:gd name="T12" fmla="*/ 434 w 454"/>
                <a:gd name="T13" fmla="*/ 453 h 453"/>
                <a:gd name="T14" fmla="*/ 450 w 454"/>
                <a:gd name="T15" fmla="*/ 445 h 453"/>
                <a:gd name="T16" fmla="*/ 454 w 454"/>
                <a:gd name="T17" fmla="*/ 433 h 453"/>
                <a:gd name="T18" fmla="*/ 454 w 454"/>
                <a:gd name="T19" fmla="*/ 433 h 453"/>
                <a:gd name="T20" fmla="*/ 454 w 454"/>
                <a:gd name="T21" fmla="*/ 20 h 453"/>
                <a:gd name="T22" fmla="*/ 454 w 454"/>
                <a:gd name="T23" fmla="*/ 20 h 453"/>
                <a:gd name="T24" fmla="*/ 446 w 454"/>
                <a:gd name="T25" fmla="*/ 4 h 453"/>
                <a:gd name="T26" fmla="*/ 434 w 454"/>
                <a:gd name="T2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53">
                  <a:moveTo>
                    <a:pt x="434" y="0"/>
                  </a:moveTo>
                  <a:cubicBezTo>
                    <a:pt x="20" y="0"/>
                    <a:pt x="20" y="0"/>
                    <a:pt x="20" y="0"/>
                  </a:cubicBezTo>
                  <a:cubicBezTo>
                    <a:pt x="15" y="0"/>
                    <a:pt x="10" y="2"/>
                    <a:pt x="6" y="6"/>
                  </a:cubicBezTo>
                  <a:cubicBezTo>
                    <a:pt x="3" y="10"/>
                    <a:pt x="0" y="15"/>
                    <a:pt x="0" y="20"/>
                  </a:cubicBezTo>
                  <a:cubicBezTo>
                    <a:pt x="0" y="433"/>
                    <a:pt x="0" y="433"/>
                    <a:pt x="0" y="433"/>
                  </a:cubicBezTo>
                  <a:cubicBezTo>
                    <a:pt x="0" y="444"/>
                    <a:pt x="9" y="453"/>
                    <a:pt x="20" y="453"/>
                  </a:cubicBezTo>
                  <a:cubicBezTo>
                    <a:pt x="434" y="453"/>
                    <a:pt x="434" y="453"/>
                    <a:pt x="434" y="453"/>
                  </a:cubicBezTo>
                  <a:cubicBezTo>
                    <a:pt x="441" y="453"/>
                    <a:pt x="447" y="450"/>
                    <a:pt x="450" y="445"/>
                  </a:cubicBezTo>
                  <a:cubicBezTo>
                    <a:pt x="453" y="441"/>
                    <a:pt x="454" y="438"/>
                    <a:pt x="454" y="433"/>
                  </a:cubicBezTo>
                  <a:cubicBezTo>
                    <a:pt x="454" y="433"/>
                    <a:pt x="454" y="433"/>
                    <a:pt x="454" y="433"/>
                  </a:cubicBezTo>
                  <a:cubicBezTo>
                    <a:pt x="454" y="20"/>
                    <a:pt x="454" y="20"/>
                    <a:pt x="454" y="20"/>
                  </a:cubicBezTo>
                  <a:cubicBezTo>
                    <a:pt x="454" y="20"/>
                    <a:pt x="454" y="20"/>
                    <a:pt x="454" y="20"/>
                  </a:cubicBezTo>
                  <a:cubicBezTo>
                    <a:pt x="454" y="14"/>
                    <a:pt x="451" y="8"/>
                    <a:pt x="446" y="4"/>
                  </a:cubicBezTo>
                  <a:cubicBezTo>
                    <a:pt x="442" y="1"/>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28" name="Freeform 26"/>
            <p:cNvSpPr/>
            <p:nvPr/>
          </p:nvSpPr>
          <p:spPr bwMode="auto">
            <a:xfrm>
              <a:off x="1168627" y="3455761"/>
              <a:ext cx="528638" cy="527050"/>
            </a:xfrm>
            <a:custGeom>
              <a:avLst/>
              <a:gdLst>
                <a:gd name="T0" fmla="*/ 0 w 380"/>
                <a:gd name="T1" fmla="*/ 366 h 380"/>
                <a:gd name="T2" fmla="*/ 0 w 380"/>
                <a:gd name="T3" fmla="*/ 13 h 380"/>
                <a:gd name="T4" fmla="*/ 14 w 380"/>
                <a:gd name="T5" fmla="*/ 0 h 380"/>
                <a:gd name="T6" fmla="*/ 366 w 380"/>
                <a:gd name="T7" fmla="*/ 0 h 380"/>
                <a:gd name="T8" fmla="*/ 380 w 380"/>
                <a:gd name="T9" fmla="*/ 13 h 380"/>
                <a:gd name="T10" fmla="*/ 380 w 380"/>
                <a:gd name="T11" fmla="*/ 366 h 380"/>
                <a:gd name="T12" fmla="*/ 366 w 380"/>
                <a:gd name="T13" fmla="*/ 380 h 380"/>
                <a:gd name="T14" fmla="*/ 14 w 380"/>
                <a:gd name="T15" fmla="*/ 380 h 380"/>
                <a:gd name="T16" fmla="*/ 0 w 380"/>
                <a:gd name="T17" fmla="*/ 36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6"/>
                  </a:moveTo>
                  <a:cubicBezTo>
                    <a:pt x="0" y="13"/>
                    <a:pt x="0" y="13"/>
                    <a:pt x="0" y="13"/>
                  </a:cubicBezTo>
                  <a:cubicBezTo>
                    <a:pt x="0" y="6"/>
                    <a:pt x="6" y="0"/>
                    <a:pt x="14" y="0"/>
                  </a:cubicBezTo>
                  <a:cubicBezTo>
                    <a:pt x="366" y="0"/>
                    <a:pt x="366" y="0"/>
                    <a:pt x="366" y="0"/>
                  </a:cubicBezTo>
                  <a:cubicBezTo>
                    <a:pt x="374" y="0"/>
                    <a:pt x="380" y="6"/>
                    <a:pt x="380" y="13"/>
                  </a:cubicBezTo>
                  <a:cubicBezTo>
                    <a:pt x="380" y="366"/>
                    <a:pt x="380" y="366"/>
                    <a:pt x="380" y="366"/>
                  </a:cubicBezTo>
                  <a:cubicBezTo>
                    <a:pt x="380" y="374"/>
                    <a:pt x="374" y="380"/>
                    <a:pt x="366" y="380"/>
                  </a:cubicBezTo>
                  <a:cubicBezTo>
                    <a:pt x="14" y="380"/>
                    <a:pt x="14" y="380"/>
                    <a:pt x="14" y="380"/>
                  </a:cubicBezTo>
                  <a:cubicBezTo>
                    <a:pt x="6" y="380"/>
                    <a:pt x="0" y="374"/>
                    <a:pt x="0" y="366"/>
                  </a:cubicBezTo>
                  <a:close/>
                </a:path>
              </a:pathLst>
            </a:custGeom>
            <a:gradFill flip="none" rotWithShape="1">
              <a:gsLst>
                <a:gs pos="0">
                  <a:srgbClr val="F0F0F0"/>
                </a:gs>
                <a:gs pos="100000">
                  <a:srgbClr val="F1F1F1"/>
                </a:gs>
              </a:gsLst>
              <a:lin ang="2700000" scaled="1"/>
              <a:tileRect/>
            </a:gradFill>
            <a:ln w="38100">
              <a:solidFill>
                <a:srgbClr val="7C7B8B"/>
              </a:soli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7" name="Rectangle 75"/>
            <p:cNvSpPr>
              <a:spLocks noChangeArrowheads="1"/>
            </p:cNvSpPr>
            <p:nvPr/>
          </p:nvSpPr>
          <p:spPr bwMode="auto">
            <a:xfrm>
              <a:off x="3962627" y="3511324"/>
              <a:ext cx="3175" cy="415925"/>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4" name="组合 93"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829086" y="3403527"/>
              <a:ext cx="2327726" cy="662089"/>
              <a:chOff x="3531804" y="1324235"/>
              <a:chExt cx="2327726" cy="662089"/>
            </a:xfrm>
          </p:grpSpPr>
          <p:sp>
            <p:nvSpPr>
              <p:cNvPr id="95" name="Text Placeholder 5"/>
              <p:cNvSpPr txBox="1"/>
              <p:nvPr/>
            </p:nvSpPr>
            <p:spPr>
              <a:xfrm>
                <a:off x="3531804" y="1625921"/>
                <a:ext cx="2327726" cy="360403"/>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运作规范、标准</a:t>
                </a:r>
              </a:p>
            </p:txBody>
          </p:sp>
          <p:sp>
            <p:nvSpPr>
              <p:cNvPr id="96" name="TextBox 59"/>
              <p:cNvSpPr txBox="1"/>
              <p:nvPr/>
            </p:nvSpPr>
            <p:spPr>
              <a:xfrm>
                <a:off x="3555093" y="1324235"/>
                <a:ext cx="2218765" cy="366983"/>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p>
            </p:txBody>
          </p:sp>
        </p:grpSp>
        <p:sp>
          <p:nvSpPr>
            <p:cNvPr id="110" name="文本框 109"/>
            <p:cNvSpPr txBox="1"/>
            <p:nvPr/>
          </p:nvSpPr>
          <p:spPr>
            <a:xfrm>
              <a:off x="4080204" y="3505143"/>
              <a:ext cx="548734" cy="416083"/>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03</a:t>
              </a:r>
            </a:p>
          </p:txBody>
        </p:sp>
      </p:grpSp>
      <p:sp>
        <p:nvSpPr>
          <p:cNvPr id="114" name="右大括号 113"/>
          <p:cNvSpPr/>
          <p:nvPr/>
        </p:nvSpPr>
        <p:spPr>
          <a:xfrm>
            <a:off x="5362575" y="1787525"/>
            <a:ext cx="791210" cy="4319270"/>
          </a:xfrm>
          <a:prstGeom prst="rightBrace">
            <a:avLst>
              <a:gd name="adj1" fmla="val 21609"/>
              <a:gd name="adj2" fmla="val 50000"/>
            </a:avLst>
          </a:prstGeom>
          <a:solidFill>
            <a:srgbClr val="F7F7F7"/>
          </a:solidFill>
          <a:ln w="25400">
            <a:solidFill>
              <a:srgbClr val="7C7B8B">
                <a:alpha val="5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Arial Unicode MS" panose="020B0604020202020204" charset="-122"/>
              <a:ea typeface="Arial Unicode MS" panose="020B0604020202020204" charset="-122"/>
            </a:endParaRPr>
          </a:p>
        </p:txBody>
      </p:sp>
      <p:grpSp>
        <p:nvGrpSpPr>
          <p:cNvPr id="117" name="组合 116"/>
          <p:cNvGrpSpPr/>
          <p:nvPr/>
        </p:nvGrpSpPr>
        <p:grpSpPr>
          <a:xfrm>
            <a:off x="6587755" y="3508489"/>
            <a:ext cx="2623820" cy="1285240"/>
            <a:chOff x="6684594" y="3315132"/>
            <a:chExt cx="2623820" cy="1285240"/>
          </a:xfrm>
        </p:grpSpPr>
        <p:sp>
          <p:nvSpPr>
            <p:cNvPr id="115" name="TextBox 17"/>
            <p:cNvSpPr txBox="1"/>
            <p:nvPr/>
          </p:nvSpPr>
          <p:spPr>
            <a:xfrm>
              <a:off x="6684594" y="4272712"/>
              <a:ext cx="658495" cy="327660"/>
            </a:xfrm>
            <a:prstGeom prst="rect">
              <a:avLst/>
            </a:prstGeom>
            <a:noFill/>
          </p:spPr>
          <p:txBody>
            <a:bodyPr wrap="square" rtlCol="0">
              <a:spAutoFit/>
            </a:bodyPr>
            <a:lstStyle/>
            <a:p>
              <a:pPr>
                <a:lnSpc>
                  <a:spcPct val="110000"/>
                </a:lnSpc>
              </a:pPr>
              <a:endParaRPr lang="id-ID" altLang="zh-CN" sz="1400" dirty="0">
                <a:solidFill>
                  <a:srgbClr val="CBDB83"/>
                </a:solidFill>
                <a:latin typeface="Agency FB" panose="020B0503020202020204" pitchFamily="34" charset="0"/>
              </a:endParaRPr>
            </a:p>
          </p:txBody>
        </p:sp>
        <p:sp>
          <p:nvSpPr>
            <p:cNvPr id="116" name="TextBox 16"/>
            <p:cNvSpPr txBox="1"/>
            <p:nvPr/>
          </p:nvSpPr>
          <p:spPr>
            <a:xfrm>
              <a:off x="6684594" y="3315132"/>
              <a:ext cx="2623820" cy="829945"/>
            </a:xfrm>
            <a:prstGeom prst="rect">
              <a:avLst/>
            </a:prstGeom>
            <a:noFill/>
          </p:spPr>
          <p:txBody>
            <a:bodyPr wrap="none" rtlCol="0">
              <a:spAutoFit/>
            </a:bodyPr>
            <a:lstStyle/>
            <a:p>
              <a:pPr algn="l"/>
              <a:r>
                <a:rPr lang="zh-CN" altLang="en-US" sz="4800" b="1" dirty="0">
                  <a:solidFill>
                    <a:srgbClr val="7C7B8B"/>
                  </a:solidFill>
                  <a:latin typeface="Arial Unicode MS" panose="020B0604020202020204" charset="-122"/>
                  <a:ea typeface="Arial Unicode MS" panose="020B0604020202020204" charset="-122"/>
                </a:rPr>
                <a:t>在库保管</a:t>
              </a:r>
            </a:p>
          </p:txBody>
        </p:sp>
      </p:grpSp>
      <p:sp>
        <p:nvSpPr>
          <p:cNvPr id="51" name="文本框 6"/>
          <p:cNvSpPr txBox="1">
            <a:spLocks noChangeArrowheads="1"/>
          </p:cNvSpPr>
          <p:nvPr/>
        </p:nvSpPr>
        <p:spPr bwMode="auto">
          <a:xfrm>
            <a:off x="440499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业务流程及组织结构</a:t>
            </a:r>
          </a:p>
        </p:txBody>
      </p:sp>
      <p:pic>
        <p:nvPicPr>
          <p:cNvPr id="15" name="图形 63"/>
          <p:cNvPicPr>
            <a:picLocks noChangeAspect="1"/>
          </p:cNvPicPr>
          <p:nvPr/>
        </p:nvPicPr>
        <p:blipFill rotWithShape="1">
          <a:blip r:embed="rId3"/>
          <a:srcRect t="17889" b="17410"/>
          <a:stretch>
            <a:fillRect/>
          </a:stretch>
        </p:blipFill>
        <p:spPr>
          <a:xfrm>
            <a:off x="8642043" y="137"/>
            <a:ext cx="8634860" cy="6858001"/>
          </a:xfrm>
          <a:prstGeom prst="rect">
            <a:avLst/>
          </a:prstGeom>
        </p:spPr>
      </p:pic>
      <p:pic>
        <p:nvPicPr>
          <p:cNvPr id="16" name="图片 15" descr="1198581"/>
          <p:cNvPicPr>
            <a:picLocks noChangeAspect="1"/>
          </p:cNvPicPr>
          <p:nvPr/>
        </p:nvPicPr>
        <p:blipFill>
          <a:blip r:embed="rId4"/>
          <a:stretch>
            <a:fillRect/>
          </a:stretch>
        </p:blipFill>
        <p:spPr>
          <a:xfrm>
            <a:off x="993775" y="1265555"/>
            <a:ext cx="451485" cy="461010"/>
          </a:xfrm>
          <a:prstGeom prst="rect">
            <a:avLst/>
          </a:prstGeom>
        </p:spPr>
      </p:pic>
      <p:pic>
        <p:nvPicPr>
          <p:cNvPr id="17" name="图片 16" descr="1198581"/>
          <p:cNvPicPr>
            <a:picLocks noChangeAspect="1"/>
          </p:cNvPicPr>
          <p:nvPr/>
        </p:nvPicPr>
        <p:blipFill>
          <a:blip r:embed="rId4"/>
          <a:stretch>
            <a:fillRect/>
          </a:stretch>
        </p:blipFill>
        <p:spPr>
          <a:xfrm>
            <a:off x="1047115" y="2823845"/>
            <a:ext cx="451485" cy="461010"/>
          </a:xfrm>
          <a:prstGeom prst="rect">
            <a:avLst/>
          </a:prstGeom>
        </p:spPr>
      </p:pic>
      <p:pic>
        <p:nvPicPr>
          <p:cNvPr id="18" name="图片 17" descr="1198581"/>
          <p:cNvPicPr>
            <a:picLocks noChangeAspect="1"/>
          </p:cNvPicPr>
          <p:nvPr/>
        </p:nvPicPr>
        <p:blipFill>
          <a:blip r:embed="rId4"/>
          <a:stretch>
            <a:fillRect/>
          </a:stretch>
        </p:blipFill>
        <p:spPr>
          <a:xfrm>
            <a:off x="1035685" y="4358005"/>
            <a:ext cx="451485" cy="461010"/>
          </a:xfrm>
          <a:prstGeom prst="rect">
            <a:avLst/>
          </a:prstGeom>
        </p:spPr>
      </p:pic>
      <p:grpSp>
        <p:nvGrpSpPr>
          <p:cNvPr id="35" name="组合 34"/>
          <p:cNvGrpSpPr/>
          <p:nvPr/>
        </p:nvGrpSpPr>
        <p:grpSpPr>
          <a:xfrm>
            <a:off x="868045" y="5599430"/>
            <a:ext cx="3943985" cy="1143047"/>
            <a:chOff x="1057502" y="5219474"/>
            <a:chExt cx="3657600" cy="876300"/>
          </a:xfrm>
        </p:grpSpPr>
        <p:sp>
          <p:nvSpPr>
            <p:cNvPr id="58" name="Freeform 56"/>
            <p:cNvSpPr/>
            <p:nvPr/>
          </p:nvSpPr>
          <p:spPr bwMode="auto">
            <a:xfrm>
              <a:off x="1057502" y="5219474"/>
              <a:ext cx="3657600" cy="876300"/>
            </a:xfrm>
            <a:custGeom>
              <a:avLst/>
              <a:gdLst>
                <a:gd name="T0" fmla="*/ 2628 w 2628"/>
                <a:gd name="T1" fmla="*/ 604 h 631"/>
                <a:gd name="T2" fmla="*/ 2628 w 2628"/>
                <a:gd name="T3" fmla="*/ 117 h 631"/>
                <a:gd name="T4" fmla="*/ 2601 w 2628"/>
                <a:gd name="T5" fmla="*/ 90 h 631"/>
                <a:gd name="T6" fmla="*/ 624 w 2628"/>
                <a:gd name="T7" fmla="*/ 90 h 631"/>
                <a:gd name="T8" fmla="*/ 535 w 2628"/>
                <a:gd name="T9" fmla="*/ 0 h 631"/>
                <a:gd name="T10" fmla="*/ 466 w 2628"/>
                <a:gd name="T11" fmla="*/ 0 h 631"/>
                <a:gd name="T12" fmla="*/ 376 w 2628"/>
                <a:gd name="T13" fmla="*/ 90 h 631"/>
                <a:gd name="T14" fmla="*/ 27 w 2628"/>
                <a:gd name="T15" fmla="*/ 90 h 631"/>
                <a:gd name="T16" fmla="*/ 0 w 2628"/>
                <a:gd name="T17" fmla="*/ 117 h 631"/>
                <a:gd name="T18" fmla="*/ 0 w 2628"/>
                <a:gd name="T19" fmla="*/ 604 h 631"/>
                <a:gd name="T20" fmla="*/ 27 w 2628"/>
                <a:gd name="T21" fmla="*/ 631 h 631"/>
                <a:gd name="T22" fmla="*/ 2601 w 2628"/>
                <a:gd name="T23" fmla="*/ 631 h 631"/>
                <a:gd name="T24" fmla="*/ 2628 w 2628"/>
                <a:gd name="T25" fmla="*/ 604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8" h="631">
                  <a:moveTo>
                    <a:pt x="2628" y="604"/>
                  </a:moveTo>
                  <a:cubicBezTo>
                    <a:pt x="2628" y="117"/>
                    <a:pt x="2628" y="117"/>
                    <a:pt x="2628" y="117"/>
                  </a:cubicBezTo>
                  <a:cubicBezTo>
                    <a:pt x="2628" y="102"/>
                    <a:pt x="2616" y="90"/>
                    <a:pt x="2601" y="90"/>
                  </a:cubicBezTo>
                  <a:cubicBezTo>
                    <a:pt x="624" y="90"/>
                    <a:pt x="624" y="90"/>
                    <a:pt x="624" y="90"/>
                  </a:cubicBezTo>
                  <a:cubicBezTo>
                    <a:pt x="575" y="90"/>
                    <a:pt x="535" y="49"/>
                    <a:pt x="535" y="0"/>
                  </a:cubicBezTo>
                  <a:cubicBezTo>
                    <a:pt x="466" y="0"/>
                    <a:pt x="466" y="0"/>
                    <a:pt x="466" y="0"/>
                  </a:cubicBezTo>
                  <a:cubicBezTo>
                    <a:pt x="466" y="49"/>
                    <a:pt x="426" y="90"/>
                    <a:pt x="376" y="90"/>
                  </a:cubicBezTo>
                  <a:cubicBezTo>
                    <a:pt x="27" y="90"/>
                    <a:pt x="27" y="90"/>
                    <a:pt x="27" y="90"/>
                  </a:cubicBezTo>
                  <a:cubicBezTo>
                    <a:pt x="12" y="90"/>
                    <a:pt x="0" y="102"/>
                    <a:pt x="0" y="117"/>
                  </a:cubicBezTo>
                  <a:cubicBezTo>
                    <a:pt x="0" y="604"/>
                    <a:pt x="0" y="604"/>
                    <a:pt x="0" y="604"/>
                  </a:cubicBezTo>
                  <a:cubicBezTo>
                    <a:pt x="0" y="619"/>
                    <a:pt x="12" y="631"/>
                    <a:pt x="27" y="631"/>
                  </a:cubicBezTo>
                  <a:cubicBezTo>
                    <a:pt x="2601" y="631"/>
                    <a:pt x="2601" y="631"/>
                    <a:pt x="2601" y="631"/>
                  </a:cubicBezTo>
                  <a:cubicBezTo>
                    <a:pt x="2616" y="631"/>
                    <a:pt x="2628" y="619"/>
                    <a:pt x="2628" y="604"/>
                  </a:cubicBezTo>
                </a:path>
              </a:pathLst>
            </a:custGeom>
            <a:solidFill>
              <a:srgbClr val="7C7B8B"/>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59" name="Freeform 57"/>
            <p:cNvSpPr>
              <a:spLocks noEditPoints="1"/>
            </p:cNvSpPr>
            <p:nvPr/>
          </p:nvSpPr>
          <p:spPr bwMode="auto">
            <a:xfrm>
              <a:off x="1144814" y="5432199"/>
              <a:ext cx="604838" cy="603250"/>
            </a:xfrm>
            <a:custGeom>
              <a:avLst/>
              <a:gdLst>
                <a:gd name="T0" fmla="*/ 414 w 434"/>
                <a:gd name="T1" fmla="*/ 434 h 434"/>
                <a:gd name="T2" fmla="*/ 0 w 434"/>
                <a:gd name="T3" fmla="*/ 434 h 434"/>
                <a:gd name="T4" fmla="*/ 0 w 434"/>
                <a:gd name="T5" fmla="*/ 434 h 434"/>
                <a:gd name="T6" fmla="*/ 414 w 434"/>
                <a:gd name="T7" fmla="*/ 434 h 434"/>
                <a:gd name="T8" fmla="*/ 414 w 434"/>
                <a:gd name="T9" fmla="*/ 434 h 434"/>
                <a:gd name="T10" fmla="*/ 434 w 434"/>
                <a:gd name="T11" fmla="*/ 0 h 434"/>
                <a:gd name="T12" fmla="*/ 434 w 434"/>
                <a:gd name="T13" fmla="*/ 1 h 434"/>
                <a:gd name="T14" fmla="*/ 434 w 434"/>
                <a:gd name="T15" fmla="*/ 1 h 434"/>
                <a:gd name="T16" fmla="*/ 434 w 434"/>
                <a:gd name="T17" fmla="*/ 414 h 434"/>
                <a:gd name="T18" fmla="*/ 434 w 434"/>
                <a:gd name="T19" fmla="*/ 414 h 434"/>
                <a:gd name="T20" fmla="*/ 434 w 434"/>
                <a:gd name="T21" fmla="*/ 414 h 434"/>
                <a:gd name="T22" fmla="*/ 434 w 434"/>
                <a:gd name="T23" fmla="*/ 414 h 434"/>
                <a:gd name="T24" fmla="*/ 434 w 434"/>
                <a:gd name="T25" fmla="*/ 1 h 434"/>
                <a:gd name="T26" fmla="*/ 434 w 434"/>
                <a:gd name="T2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4" h="434">
                  <a:moveTo>
                    <a:pt x="414" y="434"/>
                  </a:moveTo>
                  <a:cubicBezTo>
                    <a:pt x="0" y="434"/>
                    <a:pt x="0" y="434"/>
                    <a:pt x="0" y="434"/>
                  </a:cubicBezTo>
                  <a:cubicBezTo>
                    <a:pt x="0" y="434"/>
                    <a:pt x="0" y="434"/>
                    <a:pt x="0" y="434"/>
                  </a:cubicBezTo>
                  <a:cubicBezTo>
                    <a:pt x="414" y="434"/>
                    <a:pt x="414" y="434"/>
                    <a:pt x="414" y="434"/>
                  </a:cubicBezTo>
                  <a:cubicBezTo>
                    <a:pt x="414" y="434"/>
                    <a:pt x="414" y="434"/>
                    <a:pt x="414" y="434"/>
                  </a:cubicBezTo>
                  <a:moveTo>
                    <a:pt x="434" y="0"/>
                  </a:moveTo>
                  <a:cubicBezTo>
                    <a:pt x="434" y="1"/>
                    <a:pt x="434" y="1"/>
                    <a:pt x="434" y="1"/>
                  </a:cubicBezTo>
                  <a:cubicBezTo>
                    <a:pt x="434" y="1"/>
                    <a:pt x="434" y="1"/>
                    <a:pt x="434" y="1"/>
                  </a:cubicBezTo>
                  <a:cubicBezTo>
                    <a:pt x="434" y="414"/>
                    <a:pt x="434" y="414"/>
                    <a:pt x="434" y="414"/>
                  </a:cubicBezTo>
                  <a:cubicBezTo>
                    <a:pt x="434" y="414"/>
                    <a:pt x="434" y="414"/>
                    <a:pt x="434" y="414"/>
                  </a:cubicBezTo>
                  <a:cubicBezTo>
                    <a:pt x="434" y="414"/>
                    <a:pt x="434" y="414"/>
                    <a:pt x="434" y="414"/>
                  </a:cubicBezTo>
                  <a:cubicBezTo>
                    <a:pt x="434" y="414"/>
                    <a:pt x="434" y="414"/>
                    <a:pt x="434" y="414"/>
                  </a:cubicBezTo>
                  <a:cubicBezTo>
                    <a:pt x="434" y="1"/>
                    <a:pt x="434" y="1"/>
                    <a:pt x="434" y="1"/>
                  </a:cubicBezTo>
                  <a:cubicBezTo>
                    <a:pt x="434" y="1"/>
                    <a:pt x="434" y="1"/>
                    <a:pt x="434"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60" name="Freeform 58"/>
            <p:cNvSpPr>
              <a:spLocks noEditPoints="1"/>
            </p:cNvSpPr>
            <p:nvPr/>
          </p:nvSpPr>
          <p:spPr bwMode="auto">
            <a:xfrm>
              <a:off x="1117827" y="5403624"/>
              <a:ext cx="631825" cy="631825"/>
            </a:xfrm>
            <a:custGeom>
              <a:avLst/>
              <a:gdLst>
                <a:gd name="T0" fmla="*/ 0 w 454"/>
                <a:gd name="T1" fmla="*/ 21 h 454"/>
                <a:gd name="T2" fmla="*/ 0 w 454"/>
                <a:gd name="T3" fmla="*/ 21 h 454"/>
                <a:gd name="T4" fmla="*/ 0 w 454"/>
                <a:gd name="T5" fmla="*/ 434 h 454"/>
                <a:gd name="T6" fmla="*/ 20 w 454"/>
                <a:gd name="T7" fmla="*/ 454 h 454"/>
                <a:gd name="T8" fmla="*/ 434 w 454"/>
                <a:gd name="T9" fmla="*/ 454 h 454"/>
                <a:gd name="T10" fmla="*/ 454 w 454"/>
                <a:gd name="T11" fmla="*/ 434 h 454"/>
                <a:gd name="T12" fmla="*/ 454 w 454"/>
                <a:gd name="T13" fmla="*/ 434 h 454"/>
                <a:gd name="T14" fmla="*/ 434 w 454"/>
                <a:gd name="T15" fmla="*/ 454 h 454"/>
                <a:gd name="T16" fmla="*/ 20 w 454"/>
                <a:gd name="T17" fmla="*/ 454 h 454"/>
                <a:gd name="T18" fmla="*/ 0 w 454"/>
                <a:gd name="T19" fmla="*/ 434 h 454"/>
                <a:gd name="T20" fmla="*/ 0 w 454"/>
                <a:gd name="T21" fmla="*/ 21 h 454"/>
                <a:gd name="T22" fmla="*/ 448 w 454"/>
                <a:gd name="T23" fmla="*/ 6 h 454"/>
                <a:gd name="T24" fmla="*/ 454 w 454"/>
                <a:gd name="T25" fmla="*/ 21 h 454"/>
                <a:gd name="T26" fmla="*/ 454 w 454"/>
                <a:gd name="T27" fmla="*/ 20 h 454"/>
                <a:gd name="T28" fmla="*/ 448 w 454"/>
                <a:gd name="T29" fmla="*/ 6 h 454"/>
                <a:gd name="T30" fmla="*/ 434 w 454"/>
                <a:gd name="T31" fmla="*/ 0 h 454"/>
                <a:gd name="T32" fmla="*/ 434 w 454"/>
                <a:gd name="T33" fmla="*/ 1 h 454"/>
                <a:gd name="T34" fmla="*/ 434 w 454"/>
                <a:gd name="T3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4" h="454">
                  <a:moveTo>
                    <a:pt x="0" y="21"/>
                  </a:moveTo>
                  <a:cubicBezTo>
                    <a:pt x="0" y="21"/>
                    <a:pt x="0" y="21"/>
                    <a:pt x="0" y="21"/>
                  </a:cubicBezTo>
                  <a:cubicBezTo>
                    <a:pt x="0" y="434"/>
                    <a:pt x="0" y="434"/>
                    <a:pt x="0" y="434"/>
                  </a:cubicBezTo>
                  <a:cubicBezTo>
                    <a:pt x="0" y="445"/>
                    <a:pt x="9" y="454"/>
                    <a:pt x="20" y="454"/>
                  </a:cubicBezTo>
                  <a:cubicBezTo>
                    <a:pt x="434" y="454"/>
                    <a:pt x="434" y="454"/>
                    <a:pt x="434" y="454"/>
                  </a:cubicBezTo>
                  <a:cubicBezTo>
                    <a:pt x="445" y="454"/>
                    <a:pt x="454" y="445"/>
                    <a:pt x="454" y="434"/>
                  </a:cubicBezTo>
                  <a:cubicBezTo>
                    <a:pt x="454" y="434"/>
                    <a:pt x="454" y="434"/>
                    <a:pt x="454" y="434"/>
                  </a:cubicBezTo>
                  <a:cubicBezTo>
                    <a:pt x="454" y="445"/>
                    <a:pt x="445" y="454"/>
                    <a:pt x="434" y="454"/>
                  </a:cubicBezTo>
                  <a:cubicBezTo>
                    <a:pt x="20" y="454"/>
                    <a:pt x="20" y="454"/>
                    <a:pt x="20" y="454"/>
                  </a:cubicBezTo>
                  <a:cubicBezTo>
                    <a:pt x="9" y="454"/>
                    <a:pt x="0" y="445"/>
                    <a:pt x="0" y="434"/>
                  </a:cubicBezTo>
                  <a:cubicBezTo>
                    <a:pt x="0" y="21"/>
                    <a:pt x="0" y="21"/>
                    <a:pt x="0" y="21"/>
                  </a:cubicBezTo>
                  <a:moveTo>
                    <a:pt x="448" y="6"/>
                  </a:moveTo>
                  <a:cubicBezTo>
                    <a:pt x="452" y="10"/>
                    <a:pt x="454" y="15"/>
                    <a:pt x="454" y="21"/>
                  </a:cubicBezTo>
                  <a:cubicBezTo>
                    <a:pt x="454" y="20"/>
                    <a:pt x="454" y="20"/>
                    <a:pt x="454" y="20"/>
                  </a:cubicBezTo>
                  <a:cubicBezTo>
                    <a:pt x="454" y="15"/>
                    <a:pt x="452" y="10"/>
                    <a:pt x="448" y="6"/>
                  </a:cubicBezTo>
                  <a:moveTo>
                    <a:pt x="434" y="0"/>
                  </a:moveTo>
                  <a:cubicBezTo>
                    <a:pt x="434" y="0"/>
                    <a:pt x="434" y="1"/>
                    <a:pt x="434" y="1"/>
                  </a:cubicBezTo>
                  <a:cubicBezTo>
                    <a:pt x="434" y="1"/>
                    <a:pt x="434" y="0"/>
                    <a:pt x="434"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61" name="Freeform 59"/>
            <p:cNvSpPr/>
            <p:nvPr/>
          </p:nvSpPr>
          <p:spPr bwMode="auto">
            <a:xfrm>
              <a:off x="1117827" y="5403624"/>
              <a:ext cx="631825" cy="631825"/>
            </a:xfrm>
            <a:custGeom>
              <a:avLst/>
              <a:gdLst>
                <a:gd name="T0" fmla="*/ 434 w 454"/>
                <a:gd name="T1" fmla="*/ 0 h 454"/>
                <a:gd name="T2" fmla="*/ 20 w 454"/>
                <a:gd name="T3" fmla="*/ 0 h 454"/>
                <a:gd name="T4" fmla="*/ 0 w 454"/>
                <a:gd name="T5" fmla="*/ 21 h 454"/>
                <a:gd name="T6" fmla="*/ 0 w 454"/>
                <a:gd name="T7" fmla="*/ 434 h 454"/>
                <a:gd name="T8" fmla="*/ 20 w 454"/>
                <a:gd name="T9" fmla="*/ 454 h 454"/>
                <a:gd name="T10" fmla="*/ 434 w 454"/>
                <a:gd name="T11" fmla="*/ 454 h 454"/>
                <a:gd name="T12" fmla="*/ 454 w 454"/>
                <a:gd name="T13" fmla="*/ 434 h 454"/>
                <a:gd name="T14" fmla="*/ 454 w 454"/>
                <a:gd name="T15" fmla="*/ 434 h 454"/>
                <a:gd name="T16" fmla="*/ 454 w 454"/>
                <a:gd name="T17" fmla="*/ 21 h 454"/>
                <a:gd name="T18" fmla="*/ 454 w 454"/>
                <a:gd name="T19" fmla="*/ 21 h 454"/>
                <a:gd name="T20" fmla="*/ 448 w 454"/>
                <a:gd name="T21" fmla="*/ 6 h 454"/>
                <a:gd name="T22" fmla="*/ 434 w 454"/>
                <a:gd name="T23" fmla="*/ 1 h 454"/>
                <a:gd name="T24" fmla="*/ 434 w 454"/>
                <a:gd name="T25" fmla="*/ 0 h 454"/>
                <a:gd name="T26" fmla="*/ 434 w 454"/>
                <a:gd name="T27"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54">
                  <a:moveTo>
                    <a:pt x="434" y="0"/>
                  </a:moveTo>
                  <a:cubicBezTo>
                    <a:pt x="20" y="0"/>
                    <a:pt x="20" y="0"/>
                    <a:pt x="20" y="0"/>
                  </a:cubicBezTo>
                  <a:cubicBezTo>
                    <a:pt x="9" y="0"/>
                    <a:pt x="0" y="10"/>
                    <a:pt x="0" y="21"/>
                  </a:cubicBezTo>
                  <a:cubicBezTo>
                    <a:pt x="0" y="434"/>
                    <a:pt x="0" y="434"/>
                    <a:pt x="0" y="434"/>
                  </a:cubicBezTo>
                  <a:cubicBezTo>
                    <a:pt x="0" y="445"/>
                    <a:pt x="9" y="454"/>
                    <a:pt x="20" y="454"/>
                  </a:cubicBezTo>
                  <a:cubicBezTo>
                    <a:pt x="434" y="454"/>
                    <a:pt x="434" y="454"/>
                    <a:pt x="434" y="454"/>
                  </a:cubicBezTo>
                  <a:cubicBezTo>
                    <a:pt x="445" y="454"/>
                    <a:pt x="454" y="445"/>
                    <a:pt x="454" y="434"/>
                  </a:cubicBezTo>
                  <a:cubicBezTo>
                    <a:pt x="454" y="434"/>
                    <a:pt x="454" y="434"/>
                    <a:pt x="454" y="434"/>
                  </a:cubicBezTo>
                  <a:cubicBezTo>
                    <a:pt x="454" y="21"/>
                    <a:pt x="454" y="21"/>
                    <a:pt x="454" y="21"/>
                  </a:cubicBezTo>
                  <a:cubicBezTo>
                    <a:pt x="454" y="21"/>
                    <a:pt x="454" y="21"/>
                    <a:pt x="454" y="21"/>
                  </a:cubicBezTo>
                  <a:cubicBezTo>
                    <a:pt x="454" y="15"/>
                    <a:pt x="452" y="10"/>
                    <a:pt x="448" y="6"/>
                  </a:cubicBezTo>
                  <a:cubicBezTo>
                    <a:pt x="444" y="3"/>
                    <a:pt x="440" y="1"/>
                    <a:pt x="434" y="1"/>
                  </a:cubicBezTo>
                  <a:cubicBezTo>
                    <a:pt x="434" y="1"/>
                    <a:pt x="434" y="0"/>
                    <a:pt x="434" y="0"/>
                  </a:cubicBezTo>
                  <a:cubicBezTo>
                    <a:pt x="434" y="0"/>
                    <a:pt x="434"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62" name="Freeform 60"/>
            <p:cNvSpPr/>
            <p:nvPr/>
          </p:nvSpPr>
          <p:spPr bwMode="auto">
            <a:xfrm>
              <a:off x="1168627" y="5456011"/>
              <a:ext cx="528638" cy="527050"/>
            </a:xfrm>
            <a:custGeom>
              <a:avLst/>
              <a:gdLst>
                <a:gd name="T0" fmla="*/ 0 w 380"/>
                <a:gd name="T1" fmla="*/ 367 h 380"/>
                <a:gd name="T2" fmla="*/ 0 w 380"/>
                <a:gd name="T3" fmla="*/ 14 h 380"/>
                <a:gd name="T4" fmla="*/ 14 w 380"/>
                <a:gd name="T5" fmla="*/ 0 h 380"/>
                <a:gd name="T6" fmla="*/ 366 w 380"/>
                <a:gd name="T7" fmla="*/ 0 h 380"/>
                <a:gd name="T8" fmla="*/ 380 w 380"/>
                <a:gd name="T9" fmla="*/ 14 h 380"/>
                <a:gd name="T10" fmla="*/ 380 w 380"/>
                <a:gd name="T11" fmla="*/ 367 h 380"/>
                <a:gd name="T12" fmla="*/ 366 w 380"/>
                <a:gd name="T13" fmla="*/ 380 h 380"/>
                <a:gd name="T14" fmla="*/ 14 w 380"/>
                <a:gd name="T15" fmla="*/ 380 h 380"/>
                <a:gd name="T16" fmla="*/ 0 w 380"/>
                <a:gd name="T17" fmla="*/ 36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7"/>
                  </a:moveTo>
                  <a:cubicBezTo>
                    <a:pt x="0" y="14"/>
                    <a:pt x="0" y="14"/>
                    <a:pt x="0" y="14"/>
                  </a:cubicBezTo>
                  <a:cubicBezTo>
                    <a:pt x="0" y="6"/>
                    <a:pt x="6" y="0"/>
                    <a:pt x="14" y="0"/>
                  </a:cubicBezTo>
                  <a:cubicBezTo>
                    <a:pt x="366" y="0"/>
                    <a:pt x="366" y="0"/>
                    <a:pt x="366" y="0"/>
                  </a:cubicBezTo>
                  <a:cubicBezTo>
                    <a:pt x="374" y="0"/>
                    <a:pt x="380" y="6"/>
                    <a:pt x="380" y="14"/>
                  </a:cubicBezTo>
                  <a:cubicBezTo>
                    <a:pt x="380" y="367"/>
                    <a:pt x="380" y="367"/>
                    <a:pt x="380" y="367"/>
                  </a:cubicBezTo>
                  <a:cubicBezTo>
                    <a:pt x="380" y="374"/>
                    <a:pt x="374" y="380"/>
                    <a:pt x="366" y="380"/>
                  </a:cubicBezTo>
                  <a:cubicBezTo>
                    <a:pt x="14" y="380"/>
                    <a:pt x="14" y="380"/>
                    <a:pt x="14" y="380"/>
                  </a:cubicBezTo>
                  <a:cubicBezTo>
                    <a:pt x="6" y="380"/>
                    <a:pt x="0" y="374"/>
                    <a:pt x="0" y="36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9" name="Rectangle 77"/>
            <p:cNvSpPr>
              <a:spLocks noChangeArrowheads="1"/>
            </p:cNvSpPr>
            <p:nvPr/>
          </p:nvSpPr>
          <p:spPr bwMode="auto">
            <a:xfrm>
              <a:off x="3962627" y="5511574"/>
              <a:ext cx="3175" cy="417512"/>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100" name="组合 99"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817673" y="5403578"/>
              <a:ext cx="2218765" cy="631882"/>
              <a:chOff x="3548617" y="1367158"/>
              <a:chExt cx="2218765" cy="631882"/>
            </a:xfrm>
          </p:grpSpPr>
          <p:sp>
            <p:nvSpPr>
              <p:cNvPr id="101" name="Text Placeholder 5"/>
              <p:cNvSpPr txBox="1"/>
              <p:nvPr/>
            </p:nvSpPr>
            <p:spPr>
              <a:xfrm>
                <a:off x="3686417" y="1708413"/>
                <a:ext cx="2035795" cy="29062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及时统计、汇总</a:t>
                </a:r>
                <a:endParaRPr lang="id-ID" sz="2000" dirty="0">
                  <a:solidFill>
                    <a:schemeClr val="bg1"/>
                  </a:solidFill>
                  <a:latin typeface="Arial Unicode MS" panose="020B0604020202020204" charset="-122"/>
                  <a:ea typeface="Arial Unicode MS" panose="020B0604020202020204" charset="-122"/>
                  <a:cs typeface="+mn-ea"/>
                  <a:sym typeface="+mn-lt"/>
                </a:endParaRPr>
              </a:p>
            </p:txBody>
          </p:sp>
          <p:sp>
            <p:nvSpPr>
              <p:cNvPr id="102" name="TextBox 59"/>
              <p:cNvSpPr txBox="1"/>
              <p:nvPr/>
            </p:nvSpPr>
            <p:spPr>
              <a:xfrm>
                <a:off x="3548617" y="1367158"/>
                <a:ext cx="2218765" cy="352940"/>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endParaRPr lang="id-ID" sz="2400" b="1" dirty="0">
                  <a:solidFill>
                    <a:schemeClr val="bg1"/>
                  </a:solidFill>
                  <a:latin typeface="Arial Unicode MS" panose="020B0604020202020204" charset="-122"/>
                  <a:ea typeface="Arial Unicode MS" panose="020B0604020202020204" charset="-122"/>
                  <a:cs typeface="+mn-ea"/>
                  <a:sym typeface="+mn-lt"/>
                </a:endParaRPr>
              </a:p>
            </p:txBody>
          </p:sp>
        </p:grpSp>
        <p:sp>
          <p:nvSpPr>
            <p:cNvPr id="112" name="文本框 111"/>
            <p:cNvSpPr txBox="1"/>
            <p:nvPr/>
          </p:nvSpPr>
          <p:spPr>
            <a:xfrm>
              <a:off x="4058674" y="5519405"/>
              <a:ext cx="548734" cy="400160"/>
            </a:xfrm>
            <a:prstGeom prst="rect">
              <a:avLst/>
            </a:prstGeom>
            <a:noFill/>
          </p:spPr>
          <p:txBody>
            <a:bodyPr wrap="square" rtlCol="0">
              <a:spAutoFit/>
            </a:bodyPr>
            <a:lstStyle/>
            <a:p>
              <a:pPr algn="ctr"/>
              <a:r>
                <a:rPr lang="en-US" altLang="zh-CN" sz="2800" b="1" dirty="0">
                  <a:solidFill>
                    <a:schemeClr val="bg1"/>
                  </a:solidFill>
                  <a:latin typeface="Arial Unicode MS" panose="020B0604020202020204" charset="-122"/>
                  <a:ea typeface="Arial Unicode MS" panose="020B0604020202020204" charset="-122"/>
                </a:rPr>
                <a:t>04</a:t>
              </a:r>
            </a:p>
          </p:txBody>
        </p:sp>
      </p:grpSp>
      <p:pic>
        <p:nvPicPr>
          <p:cNvPr id="36" name="图片 35" descr="1198581"/>
          <p:cNvPicPr>
            <a:picLocks noChangeAspect="1"/>
          </p:cNvPicPr>
          <p:nvPr/>
        </p:nvPicPr>
        <p:blipFill>
          <a:blip r:embed="rId4"/>
          <a:stretch>
            <a:fillRect/>
          </a:stretch>
        </p:blipFill>
        <p:spPr>
          <a:xfrm>
            <a:off x="1035685" y="6039485"/>
            <a:ext cx="451485" cy="46101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wipe(right)">
                                      <p:cBhvr>
                                        <p:cTn id="12" dur="500"/>
                                        <p:tgtEl>
                                          <p:spTgt spid="114"/>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1500"/>
                            </p:stCondLst>
                            <p:childTnLst>
                              <p:par>
                                <p:cTn id="18" presetID="4"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ox(in)">
                                      <p:cBhvr>
                                        <p:cTn id="20" dur="2000"/>
                                        <p:tgtEl>
                                          <p:spTgt spid="16"/>
                                        </p:tgtEl>
                                      </p:cBhvr>
                                    </p:animEffect>
                                  </p:childTnLst>
                                </p:cTn>
                              </p:par>
                            </p:childTnLst>
                          </p:cTn>
                        </p:par>
                        <p:par>
                          <p:cTn id="21" fill="hold">
                            <p:stCondLst>
                              <p:cond delay="350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4000"/>
                            </p:stCondLst>
                            <p:childTnLst>
                              <p:par>
                                <p:cTn id="26" presetID="4"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ox(in)">
                                      <p:cBhvr>
                                        <p:cTn id="28" dur="2000"/>
                                        <p:tgtEl>
                                          <p:spTgt spid="17"/>
                                        </p:tgtEl>
                                      </p:cBhvr>
                                    </p:animEffect>
                                  </p:childTnLst>
                                </p:cTn>
                              </p:par>
                            </p:childTnLst>
                          </p:cTn>
                        </p:par>
                        <p:par>
                          <p:cTn id="29" fill="hold">
                            <p:stCondLst>
                              <p:cond delay="6000"/>
                            </p:stCondLst>
                            <p:childTnLst>
                              <p:par>
                                <p:cTn id="30" presetID="2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500"/>
                                        <p:tgtEl>
                                          <p:spTgt spid="5"/>
                                        </p:tgtEl>
                                      </p:cBhvr>
                                    </p:animEffect>
                                  </p:childTnLst>
                                </p:cTn>
                              </p:par>
                            </p:childTnLst>
                          </p:cTn>
                        </p:par>
                        <p:par>
                          <p:cTn id="33" fill="hold">
                            <p:stCondLst>
                              <p:cond delay="6500"/>
                            </p:stCondLst>
                            <p:childTnLst>
                              <p:par>
                                <p:cTn id="34" presetID="4"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ox(in)">
                                      <p:cBhvr>
                                        <p:cTn id="36" dur="2000"/>
                                        <p:tgtEl>
                                          <p:spTgt spid="18"/>
                                        </p:tgtEl>
                                      </p:cBhvr>
                                    </p:animEffect>
                                  </p:childTnLst>
                                </p:cTn>
                              </p:par>
                            </p:childTnLst>
                          </p:cTn>
                        </p:par>
                        <p:par>
                          <p:cTn id="37" fill="hold">
                            <p:stCondLst>
                              <p:cond delay="8500"/>
                            </p:stCondLst>
                            <p:childTnLst>
                              <p:par>
                                <p:cTn id="38" presetID="22" presetClass="entr" presetSubtype="2"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par>
                          <p:cTn id="41" fill="hold">
                            <p:stCondLst>
                              <p:cond delay="9000"/>
                            </p:stCondLst>
                            <p:childTnLst>
                              <p:par>
                                <p:cTn id="42" presetID="4" presetClass="entr" presetSubtype="16"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box(in)">
                                      <p:cBhvr>
                                        <p:cTn id="44" dur="2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57502" y="1334413"/>
            <a:ext cx="3657600" cy="883098"/>
            <a:chOff x="1057502" y="1334413"/>
            <a:chExt cx="3657600" cy="883098"/>
          </a:xfrm>
        </p:grpSpPr>
        <p:sp>
          <p:nvSpPr>
            <p:cNvPr id="7" name="Freeform 5"/>
            <p:cNvSpPr/>
            <p:nvPr/>
          </p:nvSpPr>
          <p:spPr bwMode="auto">
            <a:xfrm>
              <a:off x="1057502" y="1342799"/>
              <a:ext cx="3657600" cy="874712"/>
            </a:xfrm>
            <a:custGeom>
              <a:avLst/>
              <a:gdLst>
                <a:gd name="T0" fmla="*/ 2628 w 2628"/>
                <a:gd name="T1" fmla="*/ 27 h 630"/>
                <a:gd name="T2" fmla="*/ 2628 w 2628"/>
                <a:gd name="T3" fmla="*/ 514 h 630"/>
                <a:gd name="T4" fmla="*/ 2601 w 2628"/>
                <a:gd name="T5" fmla="*/ 541 h 630"/>
                <a:gd name="T6" fmla="*/ 624 w 2628"/>
                <a:gd name="T7" fmla="*/ 541 h 630"/>
                <a:gd name="T8" fmla="*/ 535 w 2628"/>
                <a:gd name="T9" fmla="*/ 630 h 630"/>
                <a:gd name="T10" fmla="*/ 466 w 2628"/>
                <a:gd name="T11" fmla="*/ 630 h 630"/>
                <a:gd name="T12" fmla="*/ 376 w 2628"/>
                <a:gd name="T13" fmla="*/ 541 h 630"/>
                <a:gd name="T14" fmla="*/ 27 w 2628"/>
                <a:gd name="T15" fmla="*/ 541 h 630"/>
                <a:gd name="T16" fmla="*/ 0 w 2628"/>
                <a:gd name="T17" fmla="*/ 514 h 630"/>
                <a:gd name="T18" fmla="*/ 0 w 2628"/>
                <a:gd name="T19" fmla="*/ 27 h 630"/>
                <a:gd name="T20" fmla="*/ 27 w 2628"/>
                <a:gd name="T21" fmla="*/ 0 h 630"/>
                <a:gd name="T22" fmla="*/ 2601 w 2628"/>
                <a:gd name="T23" fmla="*/ 0 h 630"/>
                <a:gd name="T24" fmla="*/ 2628 w 2628"/>
                <a:gd name="T25" fmla="*/ 27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8" h="630">
                  <a:moveTo>
                    <a:pt x="2628" y="27"/>
                  </a:moveTo>
                  <a:cubicBezTo>
                    <a:pt x="2628" y="514"/>
                    <a:pt x="2628" y="514"/>
                    <a:pt x="2628" y="514"/>
                  </a:cubicBezTo>
                  <a:cubicBezTo>
                    <a:pt x="2628" y="529"/>
                    <a:pt x="2616" y="541"/>
                    <a:pt x="2601" y="541"/>
                  </a:cubicBezTo>
                  <a:cubicBezTo>
                    <a:pt x="624" y="541"/>
                    <a:pt x="624" y="541"/>
                    <a:pt x="624" y="541"/>
                  </a:cubicBezTo>
                  <a:cubicBezTo>
                    <a:pt x="575" y="541"/>
                    <a:pt x="535" y="581"/>
                    <a:pt x="535" y="630"/>
                  </a:cubicBezTo>
                  <a:cubicBezTo>
                    <a:pt x="466" y="630"/>
                    <a:pt x="466" y="630"/>
                    <a:pt x="466" y="630"/>
                  </a:cubicBezTo>
                  <a:cubicBezTo>
                    <a:pt x="466" y="581"/>
                    <a:pt x="426" y="541"/>
                    <a:pt x="376" y="541"/>
                  </a:cubicBezTo>
                  <a:cubicBezTo>
                    <a:pt x="27" y="541"/>
                    <a:pt x="27" y="541"/>
                    <a:pt x="27" y="541"/>
                  </a:cubicBezTo>
                  <a:cubicBezTo>
                    <a:pt x="12" y="541"/>
                    <a:pt x="0" y="529"/>
                    <a:pt x="0" y="514"/>
                  </a:cubicBezTo>
                  <a:cubicBezTo>
                    <a:pt x="0" y="27"/>
                    <a:pt x="0" y="27"/>
                    <a:pt x="0" y="27"/>
                  </a:cubicBezTo>
                  <a:cubicBezTo>
                    <a:pt x="0" y="12"/>
                    <a:pt x="12" y="0"/>
                    <a:pt x="27" y="0"/>
                  </a:cubicBezTo>
                  <a:cubicBezTo>
                    <a:pt x="2601" y="0"/>
                    <a:pt x="2601" y="0"/>
                    <a:pt x="2601" y="0"/>
                  </a:cubicBezTo>
                  <a:cubicBezTo>
                    <a:pt x="2616" y="0"/>
                    <a:pt x="2628" y="12"/>
                    <a:pt x="2628" y="27"/>
                  </a:cubicBezTo>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0" name="Freeform 8"/>
            <p:cNvSpPr/>
            <p:nvPr/>
          </p:nvSpPr>
          <p:spPr bwMode="auto">
            <a:xfrm>
              <a:off x="1749652" y="1430111"/>
              <a:ext cx="0" cy="574675"/>
            </a:xfrm>
            <a:custGeom>
              <a:avLst/>
              <a:gdLst>
                <a:gd name="T0" fmla="*/ 0 h 414"/>
                <a:gd name="T1" fmla="*/ 1 h 414"/>
                <a:gd name="T2" fmla="*/ 1 h 414"/>
                <a:gd name="T3" fmla="*/ 414 h 414"/>
                <a:gd name="T4" fmla="*/ 414 h 414"/>
                <a:gd name="T5" fmla="*/ 414 h 414"/>
                <a:gd name="T6" fmla="*/ 414 h 414"/>
                <a:gd name="T7" fmla="*/ 1 h 414"/>
                <a:gd name="T8" fmla="*/ 0 h 41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4">
                  <a:moveTo>
                    <a:pt x="0" y="0"/>
                  </a:moveTo>
                  <a:cubicBezTo>
                    <a:pt x="0" y="1"/>
                    <a:pt x="0" y="1"/>
                    <a:pt x="0" y="1"/>
                  </a:cubicBezTo>
                  <a:cubicBezTo>
                    <a:pt x="0" y="1"/>
                    <a:pt x="0" y="1"/>
                    <a:pt x="0" y="1"/>
                  </a:cubicBezTo>
                  <a:cubicBezTo>
                    <a:pt x="0" y="414"/>
                    <a:pt x="0" y="414"/>
                    <a:pt x="0" y="414"/>
                  </a:cubicBezTo>
                  <a:cubicBezTo>
                    <a:pt x="0" y="414"/>
                    <a:pt x="0" y="414"/>
                    <a:pt x="0" y="414"/>
                  </a:cubicBezTo>
                  <a:cubicBezTo>
                    <a:pt x="0" y="414"/>
                    <a:pt x="0" y="414"/>
                    <a:pt x="0" y="414"/>
                  </a:cubicBezTo>
                  <a:cubicBezTo>
                    <a:pt x="0" y="414"/>
                    <a:pt x="0" y="414"/>
                    <a:pt x="0" y="414"/>
                  </a:cubicBezTo>
                  <a:cubicBezTo>
                    <a:pt x="0" y="1"/>
                    <a:pt x="0" y="1"/>
                    <a:pt x="0" y="1"/>
                  </a:cubicBezTo>
                  <a:cubicBezTo>
                    <a:pt x="0" y="1"/>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1" name="Freeform 9"/>
            <p:cNvSpPr>
              <a:spLocks noEditPoints="1"/>
            </p:cNvSpPr>
            <p:nvPr/>
          </p:nvSpPr>
          <p:spPr bwMode="auto">
            <a:xfrm>
              <a:off x="1117827" y="1407886"/>
              <a:ext cx="631825" cy="619125"/>
            </a:xfrm>
            <a:custGeom>
              <a:avLst/>
              <a:gdLst>
                <a:gd name="T0" fmla="*/ 454 w 454"/>
                <a:gd name="T1" fmla="*/ 430 h 446"/>
                <a:gd name="T2" fmla="*/ 446 w 454"/>
                <a:gd name="T3" fmla="*/ 446 h 446"/>
                <a:gd name="T4" fmla="*/ 454 w 454"/>
                <a:gd name="T5" fmla="*/ 430 h 446"/>
                <a:gd name="T6" fmla="*/ 454 w 454"/>
                <a:gd name="T7" fmla="*/ 430 h 446"/>
                <a:gd name="T8" fmla="*/ 6 w 454"/>
                <a:gd name="T9" fmla="*/ 2 h 446"/>
                <a:gd name="T10" fmla="*/ 0 w 454"/>
                <a:gd name="T11" fmla="*/ 17 h 446"/>
                <a:gd name="T12" fmla="*/ 0 w 454"/>
                <a:gd name="T13" fmla="*/ 430 h 446"/>
                <a:gd name="T14" fmla="*/ 6 w 454"/>
                <a:gd name="T15" fmla="*/ 444 h 446"/>
                <a:gd name="T16" fmla="*/ 0 w 454"/>
                <a:gd name="T17" fmla="*/ 430 h 446"/>
                <a:gd name="T18" fmla="*/ 0 w 454"/>
                <a:gd name="T19" fmla="*/ 17 h 446"/>
                <a:gd name="T20" fmla="*/ 6 w 454"/>
                <a:gd name="T21" fmla="*/ 2 h 446"/>
                <a:gd name="T22" fmla="*/ 446 w 454"/>
                <a:gd name="T23" fmla="*/ 0 h 446"/>
                <a:gd name="T24" fmla="*/ 454 w 454"/>
                <a:gd name="T25" fmla="*/ 17 h 446"/>
                <a:gd name="T26" fmla="*/ 454 w 454"/>
                <a:gd name="T27" fmla="*/ 16 h 446"/>
                <a:gd name="T28" fmla="*/ 446 w 454"/>
                <a:gd name="T29"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6">
                  <a:moveTo>
                    <a:pt x="454" y="430"/>
                  </a:moveTo>
                  <a:cubicBezTo>
                    <a:pt x="454" y="436"/>
                    <a:pt x="451" y="442"/>
                    <a:pt x="446" y="446"/>
                  </a:cubicBezTo>
                  <a:cubicBezTo>
                    <a:pt x="451" y="442"/>
                    <a:pt x="454" y="436"/>
                    <a:pt x="454" y="430"/>
                  </a:cubicBezTo>
                  <a:cubicBezTo>
                    <a:pt x="454" y="430"/>
                    <a:pt x="454" y="430"/>
                    <a:pt x="454" y="430"/>
                  </a:cubicBezTo>
                  <a:moveTo>
                    <a:pt x="6" y="2"/>
                  </a:moveTo>
                  <a:cubicBezTo>
                    <a:pt x="3" y="6"/>
                    <a:pt x="0" y="11"/>
                    <a:pt x="0" y="17"/>
                  </a:cubicBezTo>
                  <a:cubicBezTo>
                    <a:pt x="0" y="430"/>
                    <a:pt x="0" y="430"/>
                    <a:pt x="0" y="430"/>
                  </a:cubicBezTo>
                  <a:cubicBezTo>
                    <a:pt x="0" y="435"/>
                    <a:pt x="3" y="440"/>
                    <a:pt x="6" y="444"/>
                  </a:cubicBezTo>
                  <a:cubicBezTo>
                    <a:pt x="3" y="440"/>
                    <a:pt x="0" y="435"/>
                    <a:pt x="0" y="430"/>
                  </a:cubicBezTo>
                  <a:cubicBezTo>
                    <a:pt x="0" y="17"/>
                    <a:pt x="0" y="17"/>
                    <a:pt x="0" y="17"/>
                  </a:cubicBezTo>
                  <a:cubicBezTo>
                    <a:pt x="0" y="11"/>
                    <a:pt x="3" y="6"/>
                    <a:pt x="6" y="2"/>
                  </a:cubicBezTo>
                  <a:moveTo>
                    <a:pt x="446" y="0"/>
                  </a:moveTo>
                  <a:cubicBezTo>
                    <a:pt x="451" y="4"/>
                    <a:pt x="454" y="10"/>
                    <a:pt x="454" y="17"/>
                  </a:cubicBezTo>
                  <a:cubicBezTo>
                    <a:pt x="454" y="16"/>
                    <a:pt x="454" y="16"/>
                    <a:pt x="454" y="16"/>
                  </a:cubicBezTo>
                  <a:cubicBezTo>
                    <a:pt x="454" y="10"/>
                    <a:pt x="451" y="4"/>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2" name="Freeform 10"/>
            <p:cNvSpPr/>
            <p:nvPr/>
          </p:nvSpPr>
          <p:spPr bwMode="auto">
            <a:xfrm>
              <a:off x="1117827" y="1403124"/>
              <a:ext cx="631825" cy="630237"/>
            </a:xfrm>
            <a:custGeom>
              <a:avLst/>
              <a:gdLst>
                <a:gd name="T0" fmla="*/ 434 w 454"/>
                <a:gd name="T1" fmla="*/ 0 h 454"/>
                <a:gd name="T2" fmla="*/ 20 w 454"/>
                <a:gd name="T3" fmla="*/ 0 h 454"/>
                <a:gd name="T4" fmla="*/ 6 w 454"/>
                <a:gd name="T5" fmla="*/ 6 h 454"/>
                <a:gd name="T6" fmla="*/ 0 w 454"/>
                <a:gd name="T7" fmla="*/ 21 h 454"/>
                <a:gd name="T8" fmla="*/ 0 w 454"/>
                <a:gd name="T9" fmla="*/ 434 h 454"/>
                <a:gd name="T10" fmla="*/ 6 w 454"/>
                <a:gd name="T11" fmla="*/ 448 h 454"/>
                <a:gd name="T12" fmla="*/ 20 w 454"/>
                <a:gd name="T13" fmla="*/ 454 h 454"/>
                <a:gd name="T14" fmla="*/ 434 w 454"/>
                <a:gd name="T15" fmla="*/ 454 h 454"/>
                <a:gd name="T16" fmla="*/ 446 w 454"/>
                <a:gd name="T17" fmla="*/ 450 h 454"/>
                <a:gd name="T18" fmla="*/ 454 w 454"/>
                <a:gd name="T19" fmla="*/ 434 h 454"/>
                <a:gd name="T20" fmla="*/ 454 w 454"/>
                <a:gd name="T21" fmla="*/ 434 h 454"/>
                <a:gd name="T22" fmla="*/ 454 w 454"/>
                <a:gd name="T23" fmla="*/ 21 h 454"/>
                <a:gd name="T24" fmla="*/ 454 w 454"/>
                <a:gd name="T25" fmla="*/ 21 h 454"/>
                <a:gd name="T26" fmla="*/ 446 w 454"/>
                <a:gd name="T27" fmla="*/ 4 h 454"/>
                <a:gd name="T28" fmla="*/ 434 w 454"/>
                <a:gd name="T29"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4">
                  <a:moveTo>
                    <a:pt x="434" y="0"/>
                  </a:moveTo>
                  <a:cubicBezTo>
                    <a:pt x="20" y="0"/>
                    <a:pt x="20" y="0"/>
                    <a:pt x="20" y="0"/>
                  </a:cubicBezTo>
                  <a:cubicBezTo>
                    <a:pt x="15" y="0"/>
                    <a:pt x="10" y="3"/>
                    <a:pt x="6" y="6"/>
                  </a:cubicBezTo>
                  <a:cubicBezTo>
                    <a:pt x="3" y="10"/>
                    <a:pt x="0" y="15"/>
                    <a:pt x="0" y="21"/>
                  </a:cubicBezTo>
                  <a:cubicBezTo>
                    <a:pt x="0" y="434"/>
                    <a:pt x="0" y="434"/>
                    <a:pt x="0" y="434"/>
                  </a:cubicBezTo>
                  <a:cubicBezTo>
                    <a:pt x="0" y="439"/>
                    <a:pt x="3" y="444"/>
                    <a:pt x="6" y="448"/>
                  </a:cubicBezTo>
                  <a:cubicBezTo>
                    <a:pt x="10" y="452"/>
                    <a:pt x="15" y="454"/>
                    <a:pt x="20" y="454"/>
                  </a:cubicBezTo>
                  <a:cubicBezTo>
                    <a:pt x="434" y="454"/>
                    <a:pt x="434" y="454"/>
                    <a:pt x="434" y="454"/>
                  </a:cubicBezTo>
                  <a:cubicBezTo>
                    <a:pt x="438" y="454"/>
                    <a:pt x="442" y="452"/>
                    <a:pt x="446" y="450"/>
                  </a:cubicBezTo>
                  <a:cubicBezTo>
                    <a:pt x="451" y="446"/>
                    <a:pt x="454" y="440"/>
                    <a:pt x="454" y="434"/>
                  </a:cubicBezTo>
                  <a:cubicBezTo>
                    <a:pt x="454" y="434"/>
                    <a:pt x="454" y="434"/>
                    <a:pt x="454" y="434"/>
                  </a:cubicBezTo>
                  <a:cubicBezTo>
                    <a:pt x="454" y="21"/>
                    <a:pt x="454" y="21"/>
                    <a:pt x="454" y="21"/>
                  </a:cubicBezTo>
                  <a:cubicBezTo>
                    <a:pt x="454" y="21"/>
                    <a:pt x="454" y="21"/>
                    <a:pt x="454" y="21"/>
                  </a:cubicBezTo>
                  <a:cubicBezTo>
                    <a:pt x="454" y="14"/>
                    <a:pt x="451" y="8"/>
                    <a:pt x="446" y="4"/>
                  </a:cubicBezTo>
                  <a:cubicBezTo>
                    <a:pt x="442" y="2"/>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13" name="Freeform 11"/>
            <p:cNvSpPr/>
            <p:nvPr/>
          </p:nvSpPr>
          <p:spPr bwMode="auto">
            <a:xfrm>
              <a:off x="1168627" y="1453924"/>
              <a:ext cx="528638" cy="527050"/>
            </a:xfrm>
            <a:custGeom>
              <a:avLst/>
              <a:gdLst>
                <a:gd name="T0" fmla="*/ 0 w 380"/>
                <a:gd name="T1" fmla="*/ 367 h 380"/>
                <a:gd name="T2" fmla="*/ 0 w 380"/>
                <a:gd name="T3" fmla="*/ 14 h 380"/>
                <a:gd name="T4" fmla="*/ 14 w 380"/>
                <a:gd name="T5" fmla="*/ 0 h 380"/>
                <a:gd name="T6" fmla="*/ 366 w 380"/>
                <a:gd name="T7" fmla="*/ 0 h 380"/>
                <a:gd name="T8" fmla="*/ 380 w 380"/>
                <a:gd name="T9" fmla="*/ 14 h 380"/>
                <a:gd name="T10" fmla="*/ 380 w 380"/>
                <a:gd name="T11" fmla="*/ 367 h 380"/>
                <a:gd name="T12" fmla="*/ 366 w 380"/>
                <a:gd name="T13" fmla="*/ 380 h 380"/>
                <a:gd name="T14" fmla="*/ 14 w 380"/>
                <a:gd name="T15" fmla="*/ 380 h 380"/>
                <a:gd name="T16" fmla="*/ 0 w 380"/>
                <a:gd name="T17" fmla="*/ 36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7"/>
                  </a:moveTo>
                  <a:cubicBezTo>
                    <a:pt x="0" y="14"/>
                    <a:pt x="0" y="14"/>
                    <a:pt x="0" y="14"/>
                  </a:cubicBezTo>
                  <a:cubicBezTo>
                    <a:pt x="0" y="6"/>
                    <a:pt x="6" y="0"/>
                    <a:pt x="14" y="0"/>
                  </a:cubicBezTo>
                  <a:cubicBezTo>
                    <a:pt x="366" y="0"/>
                    <a:pt x="366" y="0"/>
                    <a:pt x="366" y="0"/>
                  </a:cubicBezTo>
                  <a:cubicBezTo>
                    <a:pt x="374" y="0"/>
                    <a:pt x="380" y="6"/>
                    <a:pt x="380" y="14"/>
                  </a:cubicBezTo>
                  <a:cubicBezTo>
                    <a:pt x="380" y="367"/>
                    <a:pt x="380" y="367"/>
                    <a:pt x="380" y="367"/>
                  </a:cubicBezTo>
                  <a:cubicBezTo>
                    <a:pt x="380" y="374"/>
                    <a:pt x="374" y="380"/>
                    <a:pt x="366" y="380"/>
                  </a:cubicBezTo>
                  <a:cubicBezTo>
                    <a:pt x="14" y="380"/>
                    <a:pt x="14" y="380"/>
                    <a:pt x="14" y="380"/>
                  </a:cubicBezTo>
                  <a:cubicBezTo>
                    <a:pt x="6" y="380"/>
                    <a:pt x="0" y="374"/>
                    <a:pt x="0" y="36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5" name="Rectangle 73"/>
            <p:cNvSpPr>
              <a:spLocks noChangeArrowheads="1"/>
            </p:cNvSpPr>
            <p:nvPr/>
          </p:nvSpPr>
          <p:spPr bwMode="auto">
            <a:xfrm>
              <a:off x="3962627" y="1509486"/>
              <a:ext cx="3175" cy="415925"/>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88" name="组合 87"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795357" y="1334413"/>
              <a:ext cx="2218765" cy="789305"/>
              <a:chOff x="3512695" y="1262851"/>
              <a:chExt cx="2218765" cy="789305"/>
            </a:xfrm>
          </p:grpSpPr>
          <p:sp>
            <p:nvSpPr>
              <p:cNvPr id="89" name="Text Placeholder 5"/>
              <p:cNvSpPr txBox="1"/>
              <p:nvPr/>
            </p:nvSpPr>
            <p:spPr>
              <a:xfrm>
                <a:off x="3736215" y="1627976"/>
                <a:ext cx="1801495" cy="4241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sz="2000" dirty="0" err="1">
                    <a:solidFill>
                      <a:schemeClr val="bg1"/>
                    </a:solidFill>
                    <a:latin typeface="Arial Unicode MS" panose="020B0604020202020204" charset="-122"/>
                    <a:ea typeface="Arial Unicode MS" panose="020B0604020202020204" charset="-122"/>
                    <a:cs typeface="+mn-ea"/>
                    <a:sym typeface="+mn-lt"/>
                  </a:rPr>
                  <a:t>办理出库手</a:t>
                </a:r>
              </a:p>
            </p:txBody>
          </p:sp>
          <p:sp>
            <p:nvSpPr>
              <p:cNvPr id="90" name="TextBox 59"/>
              <p:cNvSpPr txBox="1"/>
              <p:nvPr/>
            </p:nvSpPr>
            <p:spPr>
              <a:xfrm>
                <a:off x="3512695" y="1262851"/>
                <a:ext cx="2218765" cy="460375"/>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p>
            </p:txBody>
          </p:sp>
        </p:grpSp>
        <p:sp>
          <p:nvSpPr>
            <p:cNvPr id="108" name="文本框 107"/>
            <p:cNvSpPr txBox="1"/>
            <p:nvPr/>
          </p:nvSpPr>
          <p:spPr>
            <a:xfrm>
              <a:off x="3994377" y="1453924"/>
              <a:ext cx="606425" cy="460375"/>
            </a:xfrm>
            <a:prstGeom prst="rect">
              <a:avLst/>
            </a:prstGeom>
            <a:noFill/>
          </p:spPr>
          <p:txBody>
            <a:bodyPr wrap="squar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01</a:t>
              </a:r>
            </a:p>
          </p:txBody>
        </p:sp>
      </p:grpSp>
      <p:grpSp>
        <p:nvGrpSpPr>
          <p:cNvPr id="4" name="组合 3"/>
          <p:cNvGrpSpPr/>
          <p:nvPr/>
        </p:nvGrpSpPr>
        <p:grpSpPr>
          <a:xfrm>
            <a:off x="1057502" y="2217511"/>
            <a:ext cx="3657600" cy="1001712"/>
            <a:chOff x="1057502" y="2217511"/>
            <a:chExt cx="3657600" cy="1001712"/>
          </a:xfrm>
        </p:grpSpPr>
        <p:sp>
          <p:nvSpPr>
            <p:cNvPr id="8" name="Freeform 6"/>
            <p:cNvSpPr/>
            <p:nvPr/>
          </p:nvSpPr>
          <p:spPr bwMode="auto">
            <a:xfrm>
              <a:off x="1057502" y="2217511"/>
              <a:ext cx="3657600" cy="1001712"/>
            </a:xfrm>
            <a:custGeom>
              <a:avLst/>
              <a:gdLst>
                <a:gd name="T0" fmla="*/ 2601 w 2628"/>
                <a:gd name="T1" fmla="*/ 90 h 721"/>
                <a:gd name="T2" fmla="*/ 624 w 2628"/>
                <a:gd name="T3" fmla="*/ 90 h 721"/>
                <a:gd name="T4" fmla="*/ 535 w 2628"/>
                <a:gd name="T5" fmla="*/ 0 h 721"/>
                <a:gd name="T6" fmla="*/ 466 w 2628"/>
                <a:gd name="T7" fmla="*/ 0 h 721"/>
                <a:gd name="T8" fmla="*/ 377 w 2628"/>
                <a:gd name="T9" fmla="*/ 90 h 721"/>
                <a:gd name="T10" fmla="*/ 27 w 2628"/>
                <a:gd name="T11" fmla="*/ 90 h 721"/>
                <a:gd name="T12" fmla="*/ 0 w 2628"/>
                <a:gd name="T13" fmla="*/ 117 h 721"/>
                <a:gd name="T14" fmla="*/ 0 w 2628"/>
                <a:gd name="T15" fmla="*/ 117 h 721"/>
                <a:gd name="T16" fmla="*/ 0 w 2628"/>
                <a:gd name="T17" fmla="*/ 604 h 721"/>
                <a:gd name="T18" fmla="*/ 0 w 2628"/>
                <a:gd name="T19" fmla="*/ 604 h 721"/>
                <a:gd name="T20" fmla="*/ 27 w 2628"/>
                <a:gd name="T21" fmla="*/ 631 h 721"/>
                <a:gd name="T22" fmla="*/ 377 w 2628"/>
                <a:gd name="T23" fmla="*/ 631 h 721"/>
                <a:gd name="T24" fmla="*/ 466 w 2628"/>
                <a:gd name="T25" fmla="*/ 721 h 721"/>
                <a:gd name="T26" fmla="*/ 535 w 2628"/>
                <a:gd name="T27" fmla="*/ 721 h 721"/>
                <a:gd name="T28" fmla="*/ 624 w 2628"/>
                <a:gd name="T29" fmla="*/ 631 h 721"/>
                <a:gd name="T30" fmla="*/ 2601 w 2628"/>
                <a:gd name="T31" fmla="*/ 631 h 721"/>
                <a:gd name="T32" fmla="*/ 2628 w 2628"/>
                <a:gd name="T33" fmla="*/ 604 h 721"/>
                <a:gd name="T34" fmla="*/ 2628 w 2628"/>
                <a:gd name="T35" fmla="*/ 604 h 721"/>
                <a:gd name="T36" fmla="*/ 2628 w 2628"/>
                <a:gd name="T37" fmla="*/ 117 h 721"/>
                <a:gd name="T38" fmla="*/ 2628 w 2628"/>
                <a:gd name="T39" fmla="*/ 117 h 721"/>
                <a:gd name="T40" fmla="*/ 2601 w 2628"/>
                <a:gd name="T41" fmla="*/ 90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1">
                  <a:moveTo>
                    <a:pt x="2601" y="90"/>
                  </a:moveTo>
                  <a:cubicBezTo>
                    <a:pt x="624" y="90"/>
                    <a:pt x="624" y="90"/>
                    <a:pt x="624" y="90"/>
                  </a:cubicBezTo>
                  <a:cubicBezTo>
                    <a:pt x="575" y="90"/>
                    <a:pt x="535" y="49"/>
                    <a:pt x="535" y="0"/>
                  </a:cubicBezTo>
                  <a:cubicBezTo>
                    <a:pt x="466" y="0"/>
                    <a:pt x="466" y="0"/>
                    <a:pt x="466" y="0"/>
                  </a:cubicBezTo>
                  <a:cubicBezTo>
                    <a:pt x="466" y="49"/>
                    <a:pt x="426" y="90"/>
                    <a:pt x="377" y="90"/>
                  </a:cubicBezTo>
                  <a:cubicBezTo>
                    <a:pt x="27" y="90"/>
                    <a:pt x="27" y="90"/>
                    <a:pt x="27" y="90"/>
                  </a:cubicBezTo>
                  <a:cubicBezTo>
                    <a:pt x="12" y="90"/>
                    <a:pt x="0" y="102"/>
                    <a:pt x="0" y="117"/>
                  </a:cubicBezTo>
                  <a:cubicBezTo>
                    <a:pt x="0" y="117"/>
                    <a:pt x="0" y="117"/>
                    <a:pt x="0" y="117"/>
                  </a:cubicBezTo>
                  <a:cubicBezTo>
                    <a:pt x="0" y="604"/>
                    <a:pt x="0" y="604"/>
                    <a:pt x="0" y="604"/>
                  </a:cubicBezTo>
                  <a:cubicBezTo>
                    <a:pt x="0" y="604"/>
                    <a:pt x="0" y="604"/>
                    <a:pt x="0" y="604"/>
                  </a:cubicBezTo>
                  <a:cubicBezTo>
                    <a:pt x="0" y="619"/>
                    <a:pt x="12" y="631"/>
                    <a:pt x="27" y="631"/>
                  </a:cubicBezTo>
                  <a:cubicBezTo>
                    <a:pt x="377" y="631"/>
                    <a:pt x="377" y="631"/>
                    <a:pt x="377" y="631"/>
                  </a:cubicBezTo>
                  <a:cubicBezTo>
                    <a:pt x="426" y="631"/>
                    <a:pt x="466" y="671"/>
                    <a:pt x="466" y="721"/>
                  </a:cubicBezTo>
                  <a:cubicBezTo>
                    <a:pt x="535" y="721"/>
                    <a:pt x="535" y="721"/>
                    <a:pt x="535" y="721"/>
                  </a:cubicBezTo>
                  <a:cubicBezTo>
                    <a:pt x="535" y="671"/>
                    <a:pt x="575" y="631"/>
                    <a:pt x="624" y="631"/>
                  </a:cubicBezTo>
                  <a:cubicBezTo>
                    <a:pt x="2601" y="631"/>
                    <a:pt x="2601" y="631"/>
                    <a:pt x="2601" y="631"/>
                  </a:cubicBezTo>
                  <a:cubicBezTo>
                    <a:pt x="2616" y="631"/>
                    <a:pt x="2628" y="619"/>
                    <a:pt x="2628" y="604"/>
                  </a:cubicBezTo>
                  <a:cubicBezTo>
                    <a:pt x="2628" y="604"/>
                    <a:pt x="2628" y="604"/>
                    <a:pt x="2628" y="604"/>
                  </a:cubicBezTo>
                  <a:cubicBezTo>
                    <a:pt x="2628" y="117"/>
                    <a:pt x="2628" y="117"/>
                    <a:pt x="2628" y="117"/>
                  </a:cubicBezTo>
                  <a:cubicBezTo>
                    <a:pt x="2628" y="117"/>
                    <a:pt x="2628" y="117"/>
                    <a:pt x="2628" y="117"/>
                  </a:cubicBezTo>
                  <a:cubicBezTo>
                    <a:pt x="2628" y="102"/>
                    <a:pt x="2616" y="90"/>
                    <a:pt x="2601" y="90"/>
                  </a:cubicBezTo>
                </a:path>
              </a:pathLst>
            </a:custGeom>
            <a:solidFill>
              <a:srgbClr val="CBDB8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1" name="Freeform 19"/>
            <p:cNvSpPr/>
            <p:nvPr/>
          </p:nvSpPr>
          <p:spPr bwMode="auto">
            <a:xfrm>
              <a:off x="1749652" y="2431824"/>
              <a:ext cx="0" cy="573087"/>
            </a:xfrm>
            <a:custGeom>
              <a:avLst/>
              <a:gdLst>
                <a:gd name="T0" fmla="*/ 0 h 413"/>
                <a:gd name="T1" fmla="*/ 0 h 413"/>
                <a:gd name="T2" fmla="*/ 0 h 413"/>
                <a:gd name="T3" fmla="*/ 413 h 413"/>
                <a:gd name="T4" fmla="*/ 413 h 413"/>
                <a:gd name="T5" fmla="*/ 413 h 413"/>
                <a:gd name="T6" fmla="*/ 413 h 413"/>
                <a:gd name="T7" fmla="*/ 0 h 413"/>
                <a:gd name="T8" fmla="*/ 0 h 413"/>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3">
                  <a:moveTo>
                    <a:pt x="0" y="0"/>
                  </a:moveTo>
                  <a:cubicBezTo>
                    <a:pt x="0" y="0"/>
                    <a:pt x="0" y="0"/>
                    <a:pt x="0" y="0"/>
                  </a:cubicBezTo>
                  <a:cubicBezTo>
                    <a:pt x="0" y="0"/>
                    <a:pt x="0" y="0"/>
                    <a:pt x="0" y="0"/>
                  </a:cubicBezTo>
                  <a:cubicBezTo>
                    <a:pt x="0" y="413"/>
                    <a:pt x="0" y="413"/>
                    <a:pt x="0" y="413"/>
                  </a:cubicBezTo>
                  <a:cubicBezTo>
                    <a:pt x="0" y="413"/>
                    <a:pt x="0" y="413"/>
                    <a:pt x="0" y="413"/>
                  </a:cubicBezTo>
                  <a:cubicBezTo>
                    <a:pt x="0" y="413"/>
                    <a:pt x="0" y="413"/>
                    <a:pt x="0" y="413"/>
                  </a:cubicBezTo>
                  <a:cubicBezTo>
                    <a:pt x="0" y="413"/>
                    <a:pt x="0" y="413"/>
                    <a:pt x="0" y="413"/>
                  </a:cubicBezTo>
                  <a:cubicBezTo>
                    <a:pt x="0" y="0"/>
                    <a:pt x="0" y="0"/>
                    <a:pt x="0" y="0"/>
                  </a:cubicBezTo>
                  <a:cubicBezTo>
                    <a:pt x="0" y="0"/>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2" name="Freeform 20"/>
            <p:cNvSpPr>
              <a:spLocks noEditPoints="1"/>
            </p:cNvSpPr>
            <p:nvPr/>
          </p:nvSpPr>
          <p:spPr bwMode="auto">
            <a:xfrm>
              <a:off x="1117827" y="2409599"/>
              <a:ext cx="631825" cy="617537"/>
            </a:xfrm>
            <a:custGeom>
              <a:avLst/>
              <a:gdLst>
                <a:gd name="T0" fmla="*/ 454 w 454"/>
                <a:gd name="T1" fmla="*/ 429 h 445"/>
                <a:gd name="T2" fmla="*/ 446 w 454"/>
                <a:gd name="T3" fmla="*/ 445 h 445"/>
                <a:gd name="T4" fmla="*/ 454 w 454"/>
                <a:gd name="T5" fmla="*/ 429 h 445"/>
                <a:gd name="T6" fmla="*/ 454 w 454"/>
                <a:gd name="T7" fmla="*/ 429 h 445"/>
                <a:gd name="T8" fmla="*/ 6 w 454"/>
                <a:gd name="T9" fmla="*/ 2 h 445"/>
                <a:gd name="T10" fmla="*/ 0 w 454"/>
                <a:gd name="T11" fmla="*/ 16 h 445"/>
                <a:gd name="T12" fmla="*/ 0 w 454"/>
                <a:gd name="T13" fmla="*/ 429 h 445"/>
                <a:gd name="T14" fmla="*/ 6 w 454"/>
                <a:gd name="T15" fmla="*/ 443 h 445"/>
                <a:gd name="T16" fmla="*/ 0 w 454"/>
                <a:gd name="T17" fmla="*/ 429 h 445"/>
                <a:gd name="T18" fmla="*/ 0 w 454"/>
                <a:gd name="T19" fmla="*/ 16 h 445"/>
                <a:gd name="T20" fmla="*/ 6 w 454"/>
                <a:gd name="T21" fmla="*/ 2 h 445"/>
                <a:gd name="T22" fmla="*/ 446 w 454"/>
                <a:gd name="T23" fmla="*/ 0 h 445"/>
                <a:gd name="T24" fmla="*/ 454 w 454"/>
                <a:gd name="T25" fmla="*/ 16 h 445"/>
                <a:gd name="T26" fmla="*/ 454 w 454"/>
                <a:gd name="T27" fmla="*/ 16 h 445"/>
                <a:gd name="T28" fmla="*/ 446 w 454"/>
                <a:gd name="T29"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5">
                  <a:moveTo>
                    <a:pt x="454" y="429"/>
                  </a:moveTo>
                  <a:cubicBezTo>
                    <a:pt x="454" y="436"/>
                    <a:pt x="451" y="441"/>
                    <a:pt x="446" y="445"/>
                  </a:cubicBezTo>
                  <a:cubicBezTo>
                    <a:pt x="451" y="442"/>
                    <a:pt x="454" y="436"/>
                    <a:pt x="454" y="429"/>
                  </a:cubicBezTo>
                  <a:cubicBezTo>
                    <a:pt x="454" y="429"/>
                    <a:pt x="454" y="429"/>
                    <a:pt x="454" y="429"/>
                  </a:cubicBezTo>
                  <a:moveTo>
                    <a:pt x="6" y="2"/>
                  </a:moveTo>
                  <a:cubicBezTo>
                    <a:pt x="3" y="5"/>
                    <a:pt x="0" y="10"/>
                    <a:pt x="0" y="16"/>
                  </a:cubicBezTo>
                  <a:cubicBezTo>
                    <a:pt x="0" y="429"/>
                    <a:pt x="0" y="429"/>
                    <a:pt x="0" y="429"/>
                  </a:cubicBezTo>
                  <a:cubicBezTo>
                    <a:pt x="0" y="435"/>
                    <a:pt x="3" y="440"/>
                    <a:pt x="6" y="443"/>
                  </a:cubicBezTo>
                  <a:cubicBezTo>
                    <a:pt x="3" y="440"/>
                    <a:pt x="0" y="435"/>
                    <a:pt x="0" y="429"/>
                  </a:cubicBezTo>
                  <a:cubicBezTo>
                    <a:pt x="0" y="16"/>
                    <a:pt x="0" y="16"/>
                    <a:pt x="0" y="16"/>
                  </a:cubicBezTo>
                  <a:cubicBezTo>
                    <a:pt x="0" y="10"/>
                    <a:pt x="3" y="5"/>
                    <a:pt x="6" y="2"/>
                  </a:cubicBezTo>
                  <a:moveTo>
                    <a:pt x="446" y="0"/>
                  </a:moveTo>
                  <a:cubicBezTo>
                    <a:pt x="451" y="3"/>
                    <a:pt x="454" y="9"/>
                    <a:pt x="454" y="16"/>
                  </a:cubicBezTo>
                  <a:cubicBezTo>
                    <a:pt x="454" y="16"/>
                    <a:pt x="454" y="16"/>
                    <a:pt x="454" y="16"/>
                  </a:cubicBezTo>
                  <a:cubicBezTo>
                    <a:pt x="454" y="9"/>
                    <a:pt x="451" y="3"/>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3" name="Freeform 21"/>
            <p:cNvSpPr/>
            <p:nvPr/>
          </p:nvSpPr>
          <p:spPr bwMode="auto">
            <a:xfrm>
              <a:off x="1117827" y="2403249"/>
              <a:ext cx="631825" cy="630237"/>
            </a:xfrm>
            <a:custGeom>
              <a:avLst/>
              <a:gdLst>
                <a:gd name="T0" fmla="*/ 434 w 454"/>
                <a:gd name="T1" fmla="*/ 0 h 453"/>
                <a:gd name="T2" fmla="*/ 20 w 454"/>
                <a:gd name="T3" fmla="*/ 0 h 453"/>
                <a:gd name="T4" fmla="*/ 6 w 454"/>
                <a:gd name="T5" fmla="*/ 6 h 453"/>
                <a:gd name="T6" fmla="*/ 0 w 454"/>
                <a:gd name="T7" fmla="*/ 20 h 453"/>
                <a:gd name="T8" fmla="*/ 0 w 454"/>
                <a:gd name="T9" fmla="*/ 433 h 453"/>
                <a:gd name="T10" fmla="*/ 6 w 454"/>
                <a:gd name="T11" fmla="*/ 447 h 453"/>
                <a:gd name="T12" fmla="*/ 20 w 454"/>
                <a:gd name="T13" fmla="*/ 453 h 453"/>
                <a:gd name="T14" fmla="*/ 434 w 454"/>
                <a:gd name="T15" fmla="*/ 453 h 453"/>
                <a:gd name="T16" fmla="*/ 446 w 454"/>
                <a:gd name="T17" fmla="*/ 449 h 453"/>
                <a:gd name="T18" fmla="*/ 454 w 454"/>
                <a:gd name="T19" fmla="*/ 433 h 453"/>
                <a:gd name="T20" fmla="*/ 454 w 454"/>
                <a:gd name="T21" fmla="*/ 433 h 453"/>
                <a:gd name="T22" fmla="*/ 454 w 454"/>
                <a:gd name="T23" fmla="*/ 20 h 453"/>
                <a:gd name="T24" fmla="*/ 454 w 454"/>
                <a:gd name="T25" fmla="*/ 20 h 453"/>
                <a:gd name="T26" fmla="*/ 446 w 454"/>
                <a:gd name="T27" fmla="*/ 4 h 453"/>
                <a:gd name="T28" fmla="*/ 434 w 454"/>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53">
                  <a:moveTo>
                    <a:pt x="434" y="0"/>
                  </a:moveTo>
                  <a:cubicBezTo>
                    <a:pt x="20" y="0"/>
                    <a:pt x="20" y="0"/>
                    <a:pt x="20" y="0"/>
                  </a:cubicBezTo>
                  <a:cubicBezTo>
                    <a:pt x="15" y="0"/>
                    <a:pt x="10" y="2"/>
                    <a:pt x="6" y="6"/>
                  </a:cubicBezTo>
                  <a:cubicBezTo>
                    <a:pt x="3" y="9"/>
                    <a:pt x="0" y="14"/>
                    <a:pt x="0" y="20"/>
                  </a:cubicBezTo>
                  <a:cubicBezTo>
                    <a:pt x="0" y="433"/>
                    <a:pt x="0" y="433"/>
                    <a:pt x="0" y="433"/>
                  </a:cubicBezTo>
                  <a:cubicBezTo>
                    <a:pt x="0" y="439"/>
                    <a:pt x="3" y="444"/>
                    <a:pt x="6" y="447"/>
                  </a:cubicBezTo>
                  <a:cubicBezTo>
                    <a:pt x="10" y="451"/>
                    <a:pt x="15" y="453"/>
                    <a:pt x="20" y="453"/>
                  </a:cubicBezTo>
                  <a:cubicBezTo>
                    <a:pt x="434" y="453"/>
                    <a:pt x="434" y="453"/>
                    <a:pt x="434" y="453"/>
                  </a:cubicBezTo>
                  <a:cubicBezTo>
                    <a:pt x="438" y="453"/>
                    <a:pt x="442" y="452"/>
                    <a:pt x="446" y="449"/>
                  </a:cubicBezTo>
                  <a:cubicBezTo>
                    <a:pt x="451" y="445"/>
                    <a:pt x="454" y="440"/>
                    <a:pt x="454" y="433"/>
                  </a:cubicBezTo>
                  <a:cubicBezTo>
                    <a:pt x="454" y="433"/>
                    <a:pt x="454" y="433"/>
                    <a:pt x="454" y="433"/>
                  </a:cubicBezTo>
                  <a:cubicBezTo>
                    <a:pt x="454" y="20"/>
                    <a:pt x="454" y="20"/>
                    <a:pt x="454" y="20"/>
                  </a:cubicBezTo>
                  <a:cubicBezTo>
                    <a:pt x="454" y="20"/>
                    <a:pt x="454" y="20"/>
                    <a:pt x="454" y="20"/>
                  </a:cubicBezTo>
                  <a:cubicBezTo>
                    <a:pt x="454" y="13"/>
                    <a:pt x="451" y="7"/>
                    <a:pt x="446" y="4"/>
                  </a:cubicBezTo>
                  <a:cubicBezTo>
                    <a:pt x="442" y="1"/>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24" name="Freeform 22"/>
            <p:cNvSpPr/>
            <p:nvPr/>
          </p:nvSpPr>
          <p:spPr bwMode="auto">
            <a:xfrm>
              <a:off x="1168627" y="2455636"/>
              <a:ext cx="528638" cy="525462"/>
            </a:xfrm>
            <a:custGeom>
              <a:avLst/>
              <a:gdLst>
                <a:gd name="T0" fmla="*/ 0 w 380"/>
                <a:gd name="T1" fmla="*/ 366 h 379"/>
                <a:gd name="T2" fmla="*/ 0 w 380"/>
                <a:gd name="T3" fmla="*/ 13 h 379"/>
                <a:gd name="T4" fmla="*/ 14 w 380"/>
                <a:gd name="T5" fmla="*/ 0 h 379"/>
                <a:gd name="T6" fmla="*/ 366 w 380"/>
                <a:gd name="T7" fmla="*/ 0 h 379"/>
                <a:gd name="T8" fmla="*/ 380 w 380"/>
                <a:gd name="T9" fmla="*/ 13 h 379"/>
                <a:gd name="T10" fmla="*/ 380 w 380"/>
                <a:gd name="T11" fmla="*/ 366 h 379"/>
                <a:gd name="T12" fmla="*/ 366 w 380"/>
                <a:gd name="T13" fmla="*/ 379 h 379"/>
                <a:gd name="T14" fmla="*/ 14 w 380"/>
                <a:gd name="T15" fmla="*/ 379 h 379"/>
                <a:gd name="T16" fmla="*/ 0 w 380"/>
                <a:gd name="T17" fmla="*/ 366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79">
                  <a:moveTo>
                    <a:pt x="0" y="366"/>
                  </a:moveTo>
                  <a:cubicBezTo>
                    <a:pt x="0" y="13"/>
                    <a:pt x="0" y="13"/>
                    <a:pt x="0" y="13"/>
                  </a:cubicBezTo>
                  <a:cubicBezTo>
                    <a:pt x="0" y="6"/>
                    <a:pt x="6" y="0"/>
                    <a:pt x="14" y="0"/>
                  </a:cubicBezTo>
                  <a:cubicBezTo>
                    <a:pt x="366" y="0"/>
                    <a:pt x="366" y="0"/>
                    <a:pt x="366" y="0"/>
                  </a:cubicBezTo>
                  <a:cubicBezTo>
                    <a:pt x="374" y="0"/>
                    <a:pt x="380" y="6"/>
                    <a:pt x="380" y="13"/>
                  </a:cubicBezTo>
                  <a:cubicBezTo>
                    <a:pt x="380" y="366"/>
                    <a:pt x="380" y="366"/>
                    <a:pt x="380" y="366"/>
                  </a:cubicBezTo>
                  <a:cubicBezTo>
                    <a:pt x="380" y="373"/>
                    <a:pt x="374" y="379"/>
                    <a:pt x="366" y="379"/>
                  </a:cubicBezTo>
                  <a:cubicBezTo>
                    <a:pt x="14" y="379"/>
                    <a:pt x="14" y="379"/>
                    <a:pt x="14" y="379"/>
                  </a:cubicBezTo>
                  <a:cubicBezTo>
                    <a:pt x="6" y="379"/>
                    <a:pt x="0" y="373"/>
                    <a:pt x="0" y="366"/>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6" name="Rectangle 74"/>
            <p:cNvSpPr>
              <a:spLocks noChangeArrowheads="1"/>
            </p:cNvSpPr>
            <p:nvPr/>
          </p:nvSpPr>
          <p:spPr bwMode="auto">
            <a:xfrm>
              <a:off x="3962627" y="2509611"/>
              <a:ext cx="3175" cy="417512"/>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1" name="组合 90"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775672" y="2344793"/>
              <a:ext cx="2218765" cy="786765"/>
              <a:chOff x="3493010" y="1249516"/>
              <a:chExt cx="2218765" cy="786765"/>
            </a:xfrm>
          </p:grpSpPr>
          <p:sp>
            <p:nvSpPr>
              <p:cNvPr id="92" name="Text Placeholder 5"/>
              <p:cNvSpPr txBox="1"/>
              <p:nvPr/>
            </p:nvSpPr>
            <p:spPr>
              <a:xfrm>
                <a:off x="3720975" y="1620356"/>
                <a:ext cx="1801495" cy="41592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核对出库信息</a:t>
                </a:r>
              </a:p>
            </p:txBody>
          </p:sp>
          <p:sp>
            <p:nvSpPr>
              <p:cNvPr id="93" name="TextBox 59"/>
              <p:cNvSpPr txBox="1"/>
              <p:nvPr/>
            </p:nvSpPr>
            <p:spPr>
              <a:xfrm>
                <a:off x="3493010" y="1249516"/>
                <a:ext cx="2218765" cy="460375"/>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endParaRPr lang="id-ID" sz="2400" b="1" dirty="0">
                  <a:solidFill>
                    <a:schemeClr val="bg1"/>
                  </a:solidFill>
                  <a:latin typeface="Arial Unicode MS" panose="020B0604020202020204" charset="-122"/>
                  <a:ea typeface="Arial Unicode MS" panose="020B0604020202020204" charset="-122"/>
                  <a:cs typeface="+mn-ea"/>
                  <a:sym typeface="+mn-lt"/>
                </a:endParaRPr>
              </a:p>
            </p:txBody>
          </p:sp>
        </p:grpSp>
        <p:sp>
          <p:nvSpPr>
            <p:cNvPr id="109" name="文本框 108"/>
            <p:cNvSpPr txBox="1"/>
            <p:nvPr/>
          </p:nvSpPr>
          <p:spPr>
            <a:xfrm>
              <a:off x="4028742" y="2473545"/>
              <a:ext cx="548734" cy="460375"/>
            </a:xfrm>
            <a:prstGeom prst="rect">
              <a:avLst/>
            </a:prstGeom>
            <a:noFill/>
          </p:spPr>
          <p:txBody>
            <a:bodyPr wrap="squar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02</a:t>
              </a:r>
            </a:p>
          </p:txBody>
        </p:sp>
      </p:grpSp>
      <p:grpSp>
        <p:nvGrpSpPr>
          <p:cNvPr id="5" name="组合 4"/>
          <p:cNvGrpSpPr/>
          <p:nvPr/>
        </p:nvGrpSpPr>
        <p:grpSpPr>
          <a:xfrm>
            <a:off x="1056232" y="3219224"/>
            <a:ext cx="3657600" cy="1000125"/>
            <a:chOff x="1056232" y="3219224"/>
            <a:chExt cx="3657600" cy="1000125"/>
          </a:xfrm>
        </p:grpSpPr>
        <p:sp>
          <p:nvSpPr>
            <p:cNvPr id="9" name="Freeform 7"/>
            <p:cNvSpPr/>
            <p:nvPr/>
          </p:nvSpPr>
          <p:spPr bwMode="auto">
            <a:xfrm>
              <a:off x="1056232" y="3219224"/>
              <a:ext cx="3657600" cy="1000125"/>
            </a:xfrm>
            <a:custGeom>
              <a:avLst/>
              <a:gdLst>
                <a:gd name="T0" fmla="*/ 2601 w 2628"/>
                <a:gd name="T1" fmla="*/ 89 h 720"/>
                <a:gd name="T2" fmla="*/ 624 w 2628"/>
                <a:gd name="T3" fmla="*/ 89 h 720"/>
                <a:gd name="T4" fmla="*/ 535 w 2628"/>
                <a:gd name="T5" fmla="*/ 0 h 720"/>
                <a:gd name="T6" fmla="*/ 466 w 2628"/>
                <a:gd name="T7" fmla="*/ 0 h 720"/>
                <a:gd name="T8" fmla="*/ 377 w 2628"/>
                <a:gd name="T9" fmla="*/ 89 h 720"/>
                <a:gd name="T10" fmla="*/ 27 w 2628"/>
                <a:gd name="T11" fmla="*/ 89 h 720"/>
                <a:gd name="T12" fmla="*/ 0 w 2628"/>
                <a:gd name="T13" fmla="*/ 116 h 720"/>
                <a:gd name="T14" fmla="*/ 0 w 2628"/>
                <a:gd name="T15" fmla="*/ 116 h 720"/>
                <a:gd name="T16" fmla="*/ 0 w 2628"/>
                <a:gd name="T17" fmla="*/ 603 h 720"/>
                <a:gd name="T18" fmla="*/ 0 w 2628"/>
                <a:gd name="T19" fmla="*/ 603 h 720"/>
                <a:gd name="T20" fmla="*/ 27 w 2628"/>
                <a:gd name="T21" fmla="*/ 630 h 720"/>
                <a:gd name="T22" fmla="*/ 377 w 2628"/>
                <a:gd name="T23" fmla="*/ 630 h 720"/>
                <a:gd name="T24" fmla="*/ 466 w 2628"/>
                <a:gd name="T25" fmla="*/ 720 h 720"/>
                <a:gd name="T26" fmla="*/ 535 w 2628"/>
                <a:gd name="T27" fmla="*/ 720 h 720"/>
                <a:gd name="T28" fmla="*/ 624 w 2628"/>
                <a:gd name="T29" fmla="*/ 630 h 720"/>
                <a:gd name="T30" fmla="*/ 2601 w 2628"/>
                <a:gd name="T31" fmla="*/ 630 h 720"/>
                <a:gd name="T32" fmla="*/ 2628 w 2628"/>
                <a:gd name="T33" fmla="*/ 603 h 720"/>
                <a:gd name="T34" fmla="*/ 2628 w 2628"/>
                <a:gd name="T35" fmla="*/ 603 h 720"/>
                <a:gd name="T36" fmla="*/ 2628 w 2628"/>
                <a:gd name="T37" fmla="*/ 116 h 720"/>
                <a:gd name="T38" fmla="*/ 2628 w 2628"/>
                <a:gd name="T39" fmla="*/ 116 h 720"/>
                <a:gd name="T40" fmla="*/ 2601 w 2628"/>
                <a:gd name="T41" fmla="*/ 89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0">
                  <a:moveTo>
                    <a:pt x="2601" y="89"/>
                  </a:moveTo>
                  <a:cubicBezTo>
                    <a:pt x="624" y="89"/>
                    <a:pt x="624" y="89"/>
                    <a:pt x="624" y="89"/>
                  </a:cubicBezTo>
                  <a:cubicBezTo>
                    <a:pt x="575" y="89"/>
                    <a:pt x="535" y="49"/>
                    <a:pt x="535" y="0"/>
                  </a:cubicBezTo>
                  <a:cubicBezTo>
                    <a:pt x="466" y="0"/>
                    <a:pt x="466" y="0"/>
                    <a:pt x="466" y="0"/>
                  </a:cubicBezTo>
                  <a:cubicBezTo>
                    <a:pt x="466" y="49"/>
                    <a:pt x="426" y="89"/>
                    <a:pt x="377" y="89"/>
                  </a:cubicBezTo>
                  <a:cubicBezTo>
                    <a:pt x="27" y="89"/>
                    <a:pt x="27" y="89"/>
                    <a:pt x="27" y="89"/>
                  </a:cubicBezTo>
                  <a:cubicBezTo>
                    <a:pt x="12" y="89"/>
                    <a:pt x="0" y="101"/>
                    <a:pt x="0" y="116"/>
                  </a:cubicBezTo>
                  <a:cubicBezTo>
                    <a:pt x="0" y="116"/>
                    <a:pt x="0" y="116"/>
                    <a:pt x="0" y="116"/>
                  </a:cubicBezTo>
                  <a:cubicBezTo>
                    <a:pt x="0" y="603"/>
                    <a:pt x="0" y="603"/>
                    <a:pt x="0" y="603"/>
                  </a:cubicBezTo>
                  <a:cubicBezTo>
                    <a:pt x="0" y="603"/>
                    <a:pt x="0" y="603"/>
                    <a:pt x="0" y="603"/>
                  </a:cubicBezTo>
                  <a:cubicBezTo>
                    <a:pt x="0" y="618"/>
                    <a:pt x="12" y="630"/>
                    <a:pt x="27" y="630"/>
                  </a:cubicBezTo>
                  <a:cubicBezTo>
                    <a:pt x="377" y="630"/>
                    <a:pt x="377" y="630"/>
                    <a:pt x="377" y="630"/>
                  </a:cubicBezTo>
                  <a:cubicBezTo>
                    <a:pt x="426" y="631"/>
                    <a:pt x="466" y="671"/>
                    <a:pt x="466" y="720"/>
                  </a:cubicBezTo>
                  <a:cubicBezTo>
                    <a:pt x="535" y="720"/>
                    <a:pt x="535" y="720"/>
                    <a:pt x="535" y="720"/>
                  </a:cubicBezTo>
                  <a:cubicBezTo>
                    <a:pt x="535" y="671"/>
                    <a:pt x="575" y="631"/>
                    <a:pt x="624" y="630"/>
                  </a:cubicBezTo>
                  <a:cubicBezTo>
                    <a:pt x="2601" y="630"/>
                    <a:pt x="2601" y="630"/>
                    <a:pt x="2601" y="630"/>
                  </a:cubicBezTo>
                  <a:cubicBezTo>
                    <a:pt x="2616" y="630"/>
                    <a:pt x="2628" y="618"/>
                    <a:pt x="2628" y="603"/>
                  </a:cubicBezTo>
                  <a:cubicBezTo>
                    <a:pt x="2628" y="603"/>
                    <a:pt x="2628" y="603"/>
                    <a:pt x="2628" y="603"/>
                  </a:cubicBezTo>
                  <a:cubicBezTo>
                    <a:pt x="2628" y="116"/>
                    <a:pt x="2628" y="116"/>
                    <a:pt x="2628" y="116"/>
                  </a:cubicBezTo>
                  <a:cubicBezTo>
                    <a:pt x="2628" y="116"/>
                    <a:pt x="2628" y="116"/>
                    <a:pt x="2628" y="116"/>
                  </a:cubicBezTo>
                  <a:cubicBezTo>
                    <a:pt x="2628" y="101"/>
                    <a:pt x="2616" y="89"/>
                    <a:pt x="2601" y="89"/>
                  </a:cubicBezTo>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5" name="Freeform 23"/>
            <p:cNvSpPr/>
            <p:nvPr/>
          </p:nvSpPr>
          <p:spPr bwMode="auto">
            <a:xfrm>
              <a:off x="1749652" y="3431949"/>
              <a:ext cx="0" cy="574675"/>
            </a:xfrm>
            <a:custGeom>
              <a:avLst/>
              <a:gdLst>
                <a:gd name="T0" fmla="*/ 0 h 414"/>
                <a:gd name="T1" fmla="*/ 0 h 414"/>
                <a:gd name="T2" fmla="*/ 0 h 414"/>
                <a:gd name="T3" fmla="*/ 413 h 414"/>
                <a:gd name="T4" fmla="*/ 413 h 414"/>
                <a:gd name="T5" fmla="*/ 414 h 414"/>
                <a:gd name="T6" fmla="*/ 413 h 414"/>
                <a:gd name="T7" fmla="*/ 0 h 414"/>
                <a:gd name="T8" fmla="*/ 0 h 41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14">
                  <a:moveTo>
                    <a:pt x="0" y="0"/>
                  </a:moveTo>
                  <a:cubicBezTo>
                    <a:pt x="0" y="0"/>
                    <a:pt x="0" y="0"/>
                    <a:pt x="0" y="0"/>
                  </a:cubicBezTo>
                  <a:cubicBezTo>
                    <a:pt x="0" y="0"/>
                    <a:pt x="0" y="0"/>
                    <a:pt x="0" y="0"/>
                  </a:cubicBezTo>
                  <a:cubicBezTo>
                    <a:pt x="0" y="413"/>
                    <a:pt x="0" y="413"/>
                    <a:pt x="0" y="413"/>
                  </a:cubicBezTo>
                  <a:cubicBezTo>
                    <a:pt x="0" y="413"/>
                    <a:pt x="0" y="413"/>
                    <a:pt x="0" y="413"/>
                  </a:cubicBezTo>
                  <a:cubicBezTo>
                    <a:pt x="0" y="414"/>
                    <a:pt x="0" y="414"/>
                    <a:pt x="0" y="414"/>
                  </a:cubicBezTo>
                  <a:cubicBezTo>
                    <a:pt x="0" y="413"/>
                    <a:pt x="0" y="413"/>
                    <a:pt x="0" y="413"/>
                  </a:cubicBezTo>
                  <a:cubicBezTo>
                    <a:pt x="0" y="0"/>
                    <a:pt x="0" y="0"/>
                    <a:pt x="0" y="0"/>
                  </a:cubicBezTo>
                  <a:cubicBezTo>
                    <a:pt x="0" y="0"/>
                    <a:pt x="0" y="0"/>
                    <a:pt x="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6" name="Freeform 24"/>
            <p:cNvSpPr>
              <a:spLocks noEditPoints="1"/>
            </p:cNvSpPr>
            <p:nvPr/>
          </p:nvSpPr>
          <p:spPr bwMode="auto">
            <a:xfrm>
              <a:off x="1117827" y="3409724"/>
              <a:ext cx="631825" cy="612775"/>
            </a:xfrm>
            <a:custGeom>
              <a:avLst/>
              <a:gdLst>
                <a:gd name="T0" fmla="*/ 454 w 454"/>
                <a:gd name="T1" fmla="*/ 429 h 441"/>
                <a:gd name="T2" fmla="*/ 450 w 454"/>
                <a:gd name="T3" fmla="*/ 441 h 441"/>
                <a:gd name="T4" fmla="*/ 454 w 454"/>
                <a:gd name="T5" fmla="*/ 430 h 441"/>
                <a:gd name="T6" fmla="*/ 454 w 454"/>
                <a:gd name="T7" fmla="*/ 429 h 441"/>
                <a:gd name="T8" fmla="*/ 6 w 454"/>
                <a:gd name="T9" fmla="*/ 2 h 441"/>
                <a:gd name="T10" fmla="*/ 0 w 454"/>
                <a:gd name="T11" fmla="*/ 16 h 441"/>
                <a:gd name="T12" fmla="*/ 0 w 454"/>
                <a:gd name="T13" fmla="*/ 429 h 441"/>
                <a:gd name="T14" fmla="*/ 0 w 454"/>
                <a:gd name="T15" fmla="*/ 429 h 441"/>
                <a:gd name="T16" fmla="*/ 0 w 454"/>
                <a:gd name="T17" fmla="*/ 16 h 441"/>
                <a:gd name="T18" fmla="*/ 6 w 454"/>
                <a:gd name="T19" fmla="*/ 2 h 441"/>
                <a:gd name="T20" fmla="*/ 446 w 454"/>
                <a:gd name="T21" fmla="*/ 0 h 441"/>
                <a:gd name="T22" fmla="*/ 454 w 454"/>
                <a:gd name="T23" fmla="*/ 16 h 441"/>
                <a:gd name="T24" fmla="*/ 454 w 454"/>
                <a:gd name="T25" fmla="*/ 16 h 441"/>
                <a:gd name="T26" fmla="*/ 446 w 454"/>
                <a:gd name="T27" fmla="*/ 0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41">
                  <a:moveTo>
                    <a:pt x="454" y="429"/>
                  </a:moveTo>
                  <a:cubicBezTo>
                    <a:pt x="454" y="434"/>
                    <a:pt x="453" y="437"/>
                    <a:pt x="450" y="441"/>
                  </a:cubicBezTo>
                  <a:cubicBezTo>
                    <a:pt x="453" y="437"/>
                    <a:pt x="454" y="434"/>
                    <a:pt x="454" y="430"/>
                  </a:cubicBezTo>
                  <a:cubicBezTo>
                    <a:pt x="454" y="429"/>
                    <a:pt x="454" y="429"/>
                    <a:pt x="454" y="429"/>
                  </a:cubicBezTo>
                  <a:moveTo>
                    <a:pt x="6" y="2"/>
                  </a:moveTo>
                  <a:cubicBezTo>
                    <a:pt x="3" y="6"/>
                    <a:pt x="0" y="11"/>
                    <a:pt x="0" y="16"/>
                  </a:cubicBezTo>
                  <a:cubicBezTo>
                    <a:pt x="0" y="429"/>
                    <a:pt x="0" y="429"/>
                    <a:pt x="0" y="429"/>
                  </a:cubicBezTo>
                  <a:cubicBezTo>
                    <a:pt x="0" y="429"/>
                    <a:pt x="0" y="429"/>
                    <a:pt x="0" y="429"/>
                  </a:cubicBezTo>
                  <a:cubicBezTo>
                    <a:pt x="0" y="16"/>
                    <a:pt x="0" y="16"/>
                    <a:pt x="0" y="16"/>
                  </a:cubicBezTo>
                  <a:cubicBezTo>
                    <a:pt x="0" y="11"/>
                    <a:pt x="3" y="6"/>
                    <a:pt x="6" y="2"/>
                  </a:cubicBezTo>
                  <a:moveTo>
                    <a:pt x="446" y="0"/>
                  </a:moveTo>
                  <a:cubicBezTo>
                    <a:pt x="451" y="4"/>
                    <a:pt x="454" y="10"/>
                    <a:pt x="454" y="16"/>
                  </a:cubicBezTo>
                  <a:cubicBezTo>
                    <a:pt x="454" y="16"/>
                    <a:pt x="454" y="16"/>
                    <a:pt x="454" y="16"/>
                  </a:cubicBezTo>
                  <a:cubicBezTo>
                    <a:pt x="454" y="9"/>
                    <a:pt x="451" y="4"/>
                    <a:pt x="446"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7" name="Freeform 25"/>
            <p:cNvSpPr/>
            <p:nvPr/>
          </p:nvSpPr>
          <p:spPr bwMode="auto">
            <a:xfrm>
              <a:off x="1117827" y="3403374"/>
              <a:ext cx="631825" cy="630237"/>
            </a:xfrm>
            <a:custGeom>
              <a:avLst/>
              <a:gdLst>
                <a:gd name="T0" fmla="*/ 434 w 454"/>
                <a:gd name="T1" fmla="*/ 0 h 453"/>
                <a:gd name="T2" fmla="*/ 20 w 454"/>
                <a:gd name="T3" fmla="*/ 0 h 453"/>
                <a:gd name="T4" fmla="*/ 6 w 454"/>
                <a:gd name="T5" fmla="*/ 6 h 453"/>
                <a:gd name="T6" fmla="*/ 0 w 454"/>
                <a:gd name="T7" fmla="*/ 20 h 453"/>
                <a:gd name="T8" fmla="*/ 0 w 454"/>
                <a:gd name="T9" fmla="*/ 433 h 453"/>
                <a:gd name="T10" fmla="*/ 20 w 454"/>
                <a:gd name="T11" fmla="*/ 453 h 453"/>
                <a:gd name="T12" fmla="*/ 434 w 454"/>
                <a:gd name="T13" fmla="*/ 453 h 453"/>
                <a:gd name="T14" fmla="*/ 450 w 454"/>
                <a:gd name="T15" fmla="*/ 445 h 453"/>
                <a:gd name="T16" fmla="*/ 454 w 454"/>
                <a:gd name="T17" fmla="*/ 433 h 453"/>
                <a:gd name="T18" fmla="*/ 454 w 454"/>
                <a:gd name="T19" fmla="*/ 433 h 453"/>
                <a:gd name="T20" fmla="*/ 454 w 454"/>
                <a:gd name="T21" fmla="*/ 20 h 453"/>
                <a:gd name="T22" fmla="*/ 454 w 454"/>
                <a:gd name="T23" fmla="*/ 20 h 453"/>
                <a:gd name="T24" fmla="*/ 446 w 454"/>
                <a:gd name="T25" fmla="*/ 4 h 453"/>
                <a:gd name="T26" fmla="*/ 434 w 454"/>
                <a:gd name="T27"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53">
                  <a:moveTo>
                    <a:pt x="434" y="0"/>
                  </a:moveTo>
                  <a:cubicBezTo>
                    <a:pt x="20" y="0"/>
                    <a:pt x="20" y="0"/>
                    <a:pt x="20" y="0"/>
                  </a:cubicBezTo>
                  <a:cubicBezTo>
                    <a:pt x="15" y="0"/>
                    <a:pt x="10" y="2"/>
                    <a:pt x="6" y="6"/>
                  </a:cubicBezTo>
                  <a:cubicBezTo>
                    <a:pt x="3" y="10"/>
                    <a:pt x="0" y="15"/>
                    <a:pt x="0" y="20"/>
                  </a:cubicBezTo>
                  <a:cubicBezTo>
                    <a:pt x="0" y="433"/>
                    <a:pt x="0" y="433"/>
                    <a:pt x="0" y="433"/>
                  </a:cubicBezTo>
                  <a:cubicBezTo>
                    <a:pt x="0" y="444"/>
                    <a:pt x="9" y="453"/>
                    <a:pt x="20" y="453"/>
                  </a:cubicBezTo>
                  <a:cubicBezTo>
                    <a:pt x="434" y="453"/>
                    <a:pt x="434" y="453"/>
                    <a:pt x="434" y="453"/>
                  </a:cubicBezTo>
                  <a:cubicBezTo>
                    <a:pt x="441" y="453"/>
                    <a:pt x="447" y="450"/>
                    <a:pt x="450" y="445"/>
                  </a:cubicBezTo>
                  <a:cubicBezTo>
                    <a:pt x="453" y="441"/>
                    <a:pt x="454" y="438"/>
                    <a:pt x="454" y="433"/>
                  </a:cubicBezTo>
                  <a:cubicBezTo>
                    <a:pt x="454" y="433"/>
                    <a:pt x="454" y="433"/>
                    <a:pt x="454" y="433"/>
                  </a:cubicBezTo>
                  <a:cubicBezTo>
                    <a:pt x="454" y="20"/>
                    <a:pt x="454" y="20"/>
                    <a:pt x="454" y="20"/>
                  </a:cubicBezTo>
                  <a:cubicBezTo>
                    <a:pt x="454" y="20"/>
                    <a:pt x="454" y="20"/>
                    <a:pt x="454" y="20"/>
                  </a:cubicBezTo>
                  <a:cubicBezTo>
                    <a:pt x="454" y="14"/>
                    <a:pt x="451" y="8"/>
                    <a:pt x="446" y="4"/>
                  </a:cubicBezTo>
                  <a:cubicBezTo>
                    <a:pt x="442" y="1"/>
                    <a:pt x="438"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28" name="Freeform 26"/>
            <p:cNvSpPr/>
            <p:nvPr/>
          </p:nvSpPr>
          <p:spPr bwMode="auto">
            <a:xfrm>
              <a:off x="1168627" y="3455761"/>
              <a:ext cx="528638" cy="527050"/>
            </a:xfrm>
            <a:custGeom>
              <a:avLst/>
              <a:gdLst>
                <a:gd name="T0" fmla="*/ 0 w 380"/>
                <a:gd name="T1" fmla="*/ 366 h 380"/>
                <a:gd name="T2" fmla="*/ 0 w 380"/>
                <a:gd name="T3" fmla="*/ 13 h 380"/>
                <a:gd name="T4" fmla="*/ 14 w 380"/>
                <a:gd name="T5" fmla="*/ 0 h 380"/>
                <a:gd name="T6" fmla="*/ 366 w 380"/>
                <a:gd name="T7" fmla="*/ 0 h 380"/>
                <a:gd name="T8" fmla="*/ 380 w 380"/>
                <a:gd name="T9" fmla="*/ 13 h 380"/>
                <a:gd name="T10" fmla="*/ 380 w 380"/>
                <a:gd name="T11" fmla="*/ 366 h 380"/>
                <a:gd name="T12" fmla="*/ 366 w 380"/>
                <a:gd name="T13" fmla="*/ 380 h 380"/>
                <a:gd name="T14" fmla="*/ 14 w 380"/>
                <a:gd name="T15" fmla="*/ 380 h 380"/>
                <a:gd name="T16" fmla="*/ 0 w 380"/>
                <a:gd name="T17" fmla="*/ 36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6"/>
                  </a:moveTo>
                  <a:cubicBezTo>
                    <a:pt x="0" y="13"/>
                    <a:pt x="0" y="13"/>
                    <a:pt x="0" y="13"/>
                  </a:cubicBezTo>
                  <a:cubicBezTo>
                    <a:pt x="0" y="6"/>
                    <a:pt x="6" y="0"/>
                    <a:pt x="14" y="0"/>
                  </a:cubicBezTo>
                  <a:cubicBezTo>
                    <a:pt x="366" y="0"/>
                    <a:pt x="366" y="0"/>
                    <a:pt x="366" y="0"/>
                  </a:cubicBezTo>
                  <a:cubicBezTo>
                    <a:pt x="374" y="0"/>
                    <a:pt x="380" y="6"/>
                    <a:pt x="380" y="13"/>
                  </a:cubicBezTo>
                  <a:cubicBezTo>
                    <a:pt x="380" y="366"/>
                    <a:pt x="380" y="366"/>
                    <a:pt x="380" y="366"/>
                  </a:cubicBezTo>
                  <a:cubicBezTo>
                    <a:pt x="380" y="374"/>
                    <a:pt x="374" y="380"/>
                    <a:pt x="366" y="380"/>
                  </a:cubicBezTo>
                  <a:cubicBezTo>
                    <a:pt x="14" y="380"/>
                    <a:pt x="14" y="380"/>
                    <a:pt x="14" y="380"/>
                  </a:cubicBezTo>
                  <a:cubicBezTo>
                    <a:pt x="6" y="380"/>
                    <a:pt x="0" y="374"/>
                    <a:pt x="0" y="366"/>
                  </a:cubicBezTo>
                  <a:close/>
                </a:path>
              </a:pathLst>
            </a:custGeom>
            <a:gradFill flip="none" rotWithShape="1">
              <a:gsLst>
                <a:gs pos="0">
                  <a:srgbClr val="F0F0F0"/>
                </a:gs>
                <a:gs pos="100000">
                  <a:srgbClr val="F1F1F1"/>
                </a:gs>
              </a:gsLst>
              <a:lin ang="2700000" scaled="1"/>
              <a:tileRect/>
            </a:gradFill>
            <a:ln w="38100">
              <a:solidFill>
                <a:srgbClr val="7C7B8B"/>
              </a:soli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7" name="Rectangle 75"/>
            <p:cNvSpPr>
              <a:spLocks noChangeArrowheads="1"/>
            </p:cNvSpPr>
            <p:nvPr/>
          </p:nvSpPr>
          <p:spPr bwMode="auto">
            <a:xfrm>
              <a:off x="3962627" y="3511324"/>
              <a:ext cx="3175" cy="415925"/>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4" name="组合 93"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514067" y="3329443"/>
              <a:ext cx="2933065" cy="742315"/>
              <a:chOff x="3216785" y="1250151"/>
              <a:chExt cx="2933065" cy="742315"/>
            </a:xfrm>
          </p:grpSpPr>
          <p:sp>
            <p:nvSpPr>
              <p:cNvPr id="95" name="Text Placeholder 5"/>
              <p:cNvSpPr txBox="1"/>
              <p:nvPr/>
            </p:nvSpPr>
            <p:spPr>
              <a:xfrm>
                <a:off x="3216785" y="1647026"/>
                <a:ext cx="2933065" cy="34544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1800">
                    <a:solidFill>
                      <a:schemeClr val="bg1"/>
                    </a:solidFill>
                    <a:latin typeface="Arial Unicode MS" panose="020B0604020202020204" charset="-122"/>
                    <a:ea typeface="Arial Unicode MS" panose="020B0604020202020204" charset="-122"/>
                    <a:cs typeface="+mn-ea"/>
                    <a:sym typeface="+mn-lt"/>
                  </a:rPr>
                  <a:t>按出库单顺序发放货物</a:t>
                </a:r>
              </a:p>
            </p:txBody>
          </p:sp>
          <p:sp>
            <p:nvSpPr>
              <p:cNvPr id="96" name="TextBox 59"/>
              <p:cNvSpPr txBox="1"/>
              <p:nvPr/>
            </p:nvSpPr>
            <p:spPr>
              <a:xfrm>
                <a:off x="3512695" y="1250151"/>
                <a:ext cx="2218765" cy="460375"/>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endParaRPr lang="id-ID" sz="2400" b="1" dirty="0">
                  <a:solidFill>
                    <a:schemeClr val="bg1"/>
                  </a:solidFill>
                  <a:latin typeface="Arial Unicode MS" panose="020B0604020202020204" charset="-122"/>
                  <a:ea typeface="Arial Unicode MS" panose="020B0604020202020204" charset="-122"/>
                  <a:cs typeface="+mn-ea"/>
                  <a:sym typeface="+mn-lt"/>
                </a:endParaRPr>
              </a:p>
            </p:txBody>
          </p:sp>
        </p:grpSp>
        <p:sp>
          <p:nvSpPr>
            <p:cNvPr id="110" name="文本框 109"/>
            <p:cNvSpPr txBox="1"/>
            <p:nvPr/>
          </p:nvSpPr>
          <p:spPr>
            <a:xfrm>
              <a:off x="4056318" y="3476291"/>
              <a:ext cx="548734" cy="460375"/>
            </a:xfrm>
            <a:prstGeom prst="rect">
              <a:avLst/>
            </a:prstGeom>
            <a:noFill/>
          </p:spPr>
          <p:txBody>
            <a:bodyPr wrap="squar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03</a:t>
              </a:r>
            </a:p>
          </p:txBody>
        </p:sp>
      </p:grpSp>
      <p:grpSp>
        <p:nvGrpSpPr>
          <p:cNvPr id="6" name="组合 5"/>
          <p:cNvGrpSpPr/>
          <p:nvPr/>
        </p:nvGrpSpPr>
        <p:grpSpPr>
          <a:xfrm>
            <a:off x="1057502" y="4219349"/>
            <a:ext cx="3657600" cy="1000125"/>
            <a:chOff x="1057502" y="4219349"/>
            <a:chExt cx="3657600" cy="1000125"/>
          </a:xfrm>
        </p:grpSpPr>
        <p:sp>
          <p:nvSpPr>
            <p:cNvPr id="67" name="Freeform 65"/>
            <p:cNvSpPr/>
            <p:nvPr/>
          </p:nvSpPr>
          <p:spPr bwMode="auto">
            <a:xfrm>
              <a:off x="1057502" y="4219349"/>
              <a:ext cx="3657600" cy="1000125"/>
            </a:xfrm>
            <a:custGeom>
              <a:avLst/>
              <a:gdLst>
                <a:gd name="T0" fmla="*/ 2601 w 2628"/>
                <a:gd name="T1" fmla="*/ 90 h 720"/>
                <a:gd name="T2" fmla="*/ 624 w 2628"/>
                <a:gd name="T3" fmla="*/ 90 h 720"/>
                <a:gd name="T4" fmla="*/ 535 w 2628"/>
                <a:gd name="T5" fmla="*/ 0 h 720"/>
                <a:gd name="T6" fmla="*/ 466 w 2628"/>
                <a:gd name="T7" fmla="*/ 0 h 720"/>
                <a:gd name="T8" fmla="*/ 377 w 2628"/>
                <a:gd name="T9" fmla="*/ 90 h 720"/>
                <a:gd name="T10" fmla="*/ 27 w 2628"/>
                <a:gd name="T11" fmla="*/ 90 h 720"/>
                <a:gd name="T12" fmla="*/ 0 w 2628"/>
                <a:gd name="T13" fmla="*/ 116 h 720"/>
                <a:gd name="T14" fmla="*/ 0 w 2628"/>
                <a:gd name="T15" fmla="*/ 116 h 720"/>
                <a:gd name="T16" fmla="*/ 0 w 2628"/>
                <a:gd name="T17" fmla="*/ 604 h 720"/>
                <a:gd name="T18" fmla="*/ 0 w 2628"/>
                <a:gd name="T19" fmla="*/ 604 h 720"/>
                <a:gd name="T20" fmla="*/ 27 w 2628"/>
                <a:gd name="T21" fmla="*/ 630 h 720"/>
                <a:gd name="T22" fmla="*/ 377 w 2628"/>
                <a:gd name="T23" fmla="*/ 630 h 720"/>
                <a:gd name="T24" fmla="*/ 466 w 2628"/>
                <a:gd name="T25" fmla="*/ 720 h 720"/>
                <a:gd name="T26" fmla="*/ 535 w 2628"/>
                <a:gd name="T27" fmla="*/ 720 h 720"/>
                <a:gd name="T28" fmla="*/ 624 w 2628"/>
                <a:gd name="T29" fmla="*/ 630 h 720"/>
                <a:gd name="T30" fmla="*/ 2601 w 2628"/>
                <a:gd name="T31" fmla="*/ 630 h 720"/>
                <a:gd name="T32" fmla="*/ 2628 w 2628"/>
                <a:gd name="T33" fmla="*/ 604 h 720"/>
                <a:gd name="T34" fmla="*/ 2628 w 2628"/>
                <a:gd name="T35" fmla="*/ 604 h 720"/>
                <a:gd name="T36" fmla="*/ 2628 w 2628"/>
                <a:gd name="T37" fmla="*/ 116 h 720"/>
                <a:gd name="T38" fmla="*/ 2628 w 2628"/>
                <a:gd name="T39" fmla="*/ 116 h 720"/>
                <a:gd name="T40" fmla="*/ 2601 w 2628"/>
                <a:gd name="T41" fmla="*/ 9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28" h="720">
                  <a:moveTo>
                    <a:pt x="2601" y="90"/>
                  </a:moveTo>
                  <a:cubicBezTo>
                    <a:pt x="624" y="90"/>
                    <a:pt x="624" y="90"/>
                    <a:pt x="624" y="90"/>
                  </a:cubicBezTo>
                  <a:cubicBezTo>
                    <a:pt x="575" y="89"/>
                    <a:pt x="535" y="49"/>
                    <a:pt x="535" y="0"/>
                  </a:cubicBezTo>
                  <a:cubicBezTo>
                    <a:pt x="466" y="0"/>
                    <a:pt x="466" y="0"/>
                    <a:pt x="466" y="0"/>
                  </a:cubicBezTo>
                  <a:cubicBezTo>
                    <a:pt x="466" y="49"/>
                    <a:pt x="426" y="89"/>
                    <a:pt x="377" y="90"/>
                  </a:cubicBezTo>
                  <a:cubicBezTo>
                    <a:pt x="27" y="90"/>
                    <a:pt x="27" y="90"/>
                    <a:pt x="27" y="90"/>
                  </a:cubicBezTo>
                  <a:cubicBezTo>
                    <a:pt x="12" y="90"/>
                    <a:pt x="0" y="102"/>
                    <a:pt x="0" y="116"/>
                  </a:cubicBezTo>
                  <a:cubicBezTo>
                    <a:pt x="0" y="116"/>
                    <a:pt x="0" y="116"/>
                    <a:pt x="0" y="116"/>
                  </a:cubicBezTo>
                  <a:cubicBezTo>
                    <a:pt x="0" y="604"/>
                    <a:pt x="0" y="604"/>
                    <a:pt x="0" y="604"/>
                  </a:cubicBezTo>
                  <a:cubicBezTo>
                    <a:pt x="0" y="604"/>
                    <a:pt x="0" y="604"/>
                    <a:pt x="0" y="604"/>
                  </a:cubicBezTo>
                  <a:cubicBezTo>
                    <a:pt x="0" y="618"/>
                    <a:pt x="12" y="630"/>
                    <a:pt x="27" y="630"/>
                  </a:cubicBezTo>
                  <a:cubicBezTo>
                    <a:pt x="377" y="630"/>
                    <a:pt x="377" y="630"/>
                    <a:pt x="377" y="630"/>
                  </a:cubicBezTo>
                  <a:cubicBezTo>
                    <a:pt x="426" y="631"/>
                    <a:pt x="466" y="671"/>
                    <a:pt x="466" y="720"/>
                  </a:cubicBezTo>
                  <a:cubicBezTo>
                    <a:pt x="535" y="720"/>
                    <a:pt x="535" y="720"/>
                    <a:pt x="535" y="720"/>
                  </a:cubicBezTo>
                  <a:cubicBezTo>
                    <a:pt x="535" y="671"/>
                    <a:pt x="575" y="631"/>
                    <a:pt x="624" y="630"/>
                  </a:cubicBezTo>
                  <a:cubicBezTo>
                    <a:pt x="2601" y="630"/>
                    <a:pt x="2601" y="630"/>
                    <a:pt x="2601" y="630"/>
                  </a:cubicBezTo>
                  <a:cubicBezTo>
                    <a:pt x="2616" y="630"/>
                    <a:pt x="2628" y="618"/>
                    <a:pt x="2628" y="604"/>
                  </a:cubicBezTo>
                  <a:cubicBezTo>
                    <a:pt x="2628" y="604"/>
                    <a:pt x="2628" y="604"/>
                    <a:pt x="2628" y="604"/>
                  </a:cubicBezTo>
                  <a:cubicBezTo>
                    <a:pt x="2628" y="116"/>
                    <a:pt x="2628" y="116"/>
                    <a:pt x="2628" y="116"/>
                  </a:cubicBezTo>
                  <a:cubicBezTo>
                    <a:pt x="2628" y="116"/>
                    <a:pt x="2628" y="116"/>
                    <a:pt x="2628" y="116"/>
                  </a:cubicBezTo>
                  <a:cubicBezTo>
                    <a:pt x="2628" y="102"/>
                    <a:pt x="2616" y="90"/>
                    <a:pt x="2601" y="90"/>
                  </a:cubicBezTo>
                </a:path>
              </a:pathLst>
            </a:custGeom>
            <a:solidFill>
              <a:srgbClr val="6E746F"/>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68" name="Freeform 66"/>
            <p:cNvSpPr>
              <a:spLocks noEditPoints="1"/>
            </p:cNvSpPr>
            <p:nvPr/>
          </p:nvSpPr>
          <p:spPr bwMode="auto">
            <a:xfrm>
              <a:off x="1144814" y="4432074"/>
              <a:ext cx="604838" cy="603250"/>
            </a:xfrm>
            <a:custGeom>
              <a:avLst/>
              <a:gdLst>
                <a:gd name="T0" fmla="*/ 414 w 434"/>
                <a:gd name="T1" fmla="*/ 434 h 434"/>
                <a:gd name="T2" fmla="*/ 0 w 434"/>
                <a:gd name="T3" fmla="*/ 434 h 434"/>
                <a:gd name="T4" fmla="*/ 0 w 434"/>
                <a:gd name="T5" fmla="*/ 434 h 434"/>
                <a:gd name="T6" fmla="*/ 414 w 434"/>
                <a:gd name="T7" fmla="*/ 434 h 434"/>
                <a:gd name="T8" fmla="*/ 414 w 434"/>
                <a:gd name="T9" fmla="*/ 434 h 434"/>
                <a:gd name="T10" fmla="*/ 434 w 434"/>
                <a:gd name="T11" fmla="*/ 0 h 434"/>
                <a:gd name="T12" fmla="*/ 434 w 434"/>
                <a:gd name="T13" fmla="*/ 0 h 434"/>
                <a:gd name="T14" fmla="*/ 434 w 434"/>
                <a:gd name="T15" fmla="*/ 0 h 434"/>
                <a:gd name="T16" fmla="*/ 434 w 434"/>
                <a:gd name="T17" fmla="*/ 414 h 434"/>
                <a:gd name="T18" fmla="*/ 434 w 434"/>
                <a:gd name="T19" fmla="*/ 414 h 434"/>
                <a:gd name="T20" fmla="*/ 434 w 434"/>
                <a:gd name="T21" fmla="*/ 414 h 434"/>
                <a:gd name="T22" fmla="*/ 434 w 434"/>
                <a:gd name="T23" fmla="*/ 414 h 434"/>
                <a:gd name="T24" fmla="*/ 434 w 434"/>
                <a:gd name="T25" fmla="*/ 0 h 434"/>
                <a:gd name="T26" fmla="*/ 434 w 434"/>
                <a:gd name="T2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4" h="434">
                  <a:moveTo>
                    <a:pt x="414" y="434"/>
                  </a:moveTo>
                  <a:cubicBezTo>
                    <a:pt x="0" y="434"/>
                    <a:pt x="0" y="434"/>
                    <a:pt x="0" y="434"/>
                  </a:cubicBezTo>
                  <a:cubicBezTo>
                    <a:pt x="0" y="434"/>
                    <a:pt x="0" y="434"/>
                    <a:pt x="0" y="434"/>
                  </a:cubicBezTo>
                  <a:cubicBezTo>
                    <a:pt x="414" y="434"/>
                    <a:pt x="414" y="434"/>
                    <a:pt x="414" y="434"/>
                  </a:cubicBezTo>
                  <a:cubicBezTo>
                    <a:pt x="414" y="434"/>
                    <a:pt x="414" y="434"/>
                    <a:pt x="414" y="434"/>
                  </a:cubicBezTo>
                  <a:moveTo>
                    <a:pt x="434" y="0"/>
                  </a:moveTo>
                  <a:cubicBezTo>
                    <a:pt x="434" y="0"/>
                    <a:pt x="434" y="0"/>
                    <a:pt x="434" y="0"/>
                  </a:cubicBezTo>
                  <a:cubicBezTo>
                    <a:pt x="434" y="0"/>
                    <a:pt x="434" y="0"/>
                    <a:pt x="434" y="0"/>
                  </a:cubicBezTo>
                  <a:cubicBezTo>
                    <a:pt x="434" y="414"/>
                    <a:pt x="434" y="414"/>
                    <a:pt x="434" y="414"/>
                  </a:cubicBezTo>
                  <a:cubicBezTo>
                    <a:pt x="434" y="414"/>
                    <a:pt x="434" y="414"/>
                    <a:pt x="434" y="414"/>
                  </a:cubicBezTo>
                  <a:cubicBezTo>
                    <a:pt x="434" y="414"/>
                    <a:pt x="434" y="414"/>
                    <a:pt x="434" y="414"/>
                  </a:cubicBezTo>
                  <a:cubicBezTo>
                    <a:pt x="434" y="414"/>
                    <a:pt x="434" y="414"/>
                    <a:pt x="434" y="414"/>
                  </a:cubicBezTo>
                  <a:cubicBezTo>
                    <a:pt x="434" y="0"/>
                    <a:pt x="434" y="0"/>
                    <a:pt x="434" y="0"/>
                  </a:cubicBezTo>
                  <a:cubicBezTo>
                    <a:pt x="434" y="0"/>
                    <a:pt x="434" y="0"/>
                    <a:pt x="434"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69" name="Freeform 67"/>
            <p:cNvSpPr>
              <a:spLocks noEditPoints="1"/>
            </p:cNvSpPr>
            <p:nvPr/>
          </p:nvSpPr>
          <p:spPr bwMode="auto">
            <a:xfrm>
              <a:off x="1117827" y="4416199"/>
              <a:ext cx="631825" cy="619125"/>
            </a:xfrm>
            <a:custGeom>
              <a:avLst/>
              <a:gdLst>
                <a:gd name="T0" fmla="*/ 0 w 454"/>
                <a:gd name="T1" fmla="*/ 11 h 445"/>
                <a:gd name="T2" fmla="*/ 0 w 454"/>
                <a:gd name="T3" fmla="*/ 11 h 445"/>
                <a:gd name="T4" fmla="*/ 0 w 454"/>
                <a:gd name="T5" fmla="*/ 425 h 445"/>
                <a:gd name="T6" fmla="*/ 20 w 454"/>
                <a:gd name="T7" fmla="*/ 445 h 445"/>
                <a:gd name="T8" fmla="*/ 434 w 454"/>
                <a:gd name="T9" fmla="*/ 445 h 445"/>
                <a:gd name="T10" fmla="*/ 454 w 454"/>
                <a:gd name="T11" fmla="*/ 425 h 445"/>
                <a:gd name="T12" fmla="*/ 454 w 454"/>
                <a:gd name="T13" fmla="*/ 425 h 445"/>
                <a:gd name="T14" fmla="*/ 434 w 454"/>
                <a:gd name="T15" fmla="*/ 445 h 445"/>
                <a:gd name="T16" fmla="*/ 20 w 454"/>
                <a:gd name="T17" fmla="*/ 445 h 445"/>
                <a:gd name="T18" fmla="*/ 0 w 454"/>
                <a:gd name="T19" fmla="*/ 425 h 445"/>
                <a:gd name="T20" fmla="*/ 0 w 454"/>
                <a:gd name="T21" fmla="*/ 11 h 445"/>
                <a:gd name="T22" fmla="*/ 450 w 454"/>
                <a:gd name="T23" fmla="*/ 0 h 445"/>
                <a:gd name="T24" fmla="*/ 454 w 454"/>
                <a:gd name="T25" fmla="*/ 11 h 445"/>
                <a:gd name="T26" fmla="*/ 454 w 454"/>
                <a:gd name="T27" fmla="*/ 11 h 445"/>
                <a:gd name="T28" fmla="*/ 450 w 454"/>
                <a:gd name="T29"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45">
                  <a:moveTo>
                    <a:pt x="0" y="11"/>
                  </a:moveTo>
                  <a:cubicBezTo>
                    <a:pt x="0" y="11"/>
                    <a:pt x="0" y="11"/>
                    <a:pt x="0" y="11"/>
                  </a:cubicBezTo>
                  <a:cubicBezTo>
                    <a:pt x="0" y="425"/>
                    <a:pt x="0" y="425"/>
                    <a:pt x="0" y="425"/>
                  </a:cubicBezTo>
                  <a:cubicBezTo>
                    <a:pt x="0" y="436"/>
                    <a:pt x="9" y="445"/>
                    <a:pt x="20" y="445"/>
                  </a:cubicBezTo>
                  <a:cubicBezTo>
                    <a:pt x="434" y="445"/>
                    <a:pt x="434" y="445"/>
                    <a:pt x="434" y="445"/>
                  </a:cubicBezTo>
                  <a:cubicBezTo>
                    <a:pt x="445" y="445"/>
                    <a:pt x="454" y="436"/>
                    <a:pt x="454" y="425"/>
                  </a:cubicBezTo>
                  <a:cubicBezTo>
                    <a:pt x="454" y="425"/>
                    <a:pt x="454" y="425"/>
                    <a:pt x="454" y="425"/>
                  </a:cubicBezTo>
                  <a:cubicBezTo>
                    <a:pt x="454" y="436"/>
                    <a:pt x="445" y="445"/>
                    <a:pt x="434" y="445"/>
                  </a:cubicBezTo>
                  <a:cubicBezTo>
                    <a:pt x="20" y="445"/>
                    <a:pt x="20" y="445"/>
                    <a:pt x="20" y="445"/>
                  </a:cubicBezTo>
                  <a:cubicBezTo>
                    <a:pt x="9" y="445"/>
                    <a:pt x="0" y="436"/>
                    <a:pt x="0" y="425"/>
                  </a:cubicBezTo>
                  <a:cubicBezTo>
                    <a:pt x="0" y="11"/>
                    <a:pt x="0" y="11"/>
                    <a:pt x="0" y="11"/>
                  </a:cubicBezTo>
                  <a:moveTo>
                    <a:pt x="450" y="0"/>
                  </a:moveTo>
                  <a:cubicBezTo>
                    <a:pt x="453" y="3"/>
                    <a:pt x="454" y="7"/>
                    <a:pt x="454" y="11"/>
                  </a:cubicBezTo>
                  <a:cubicBezTo>
                    <a:pt x="454" y="11"/>
                    <a:pt x="454" y="11"/>
                    <a:pt x="454" y="11"/>
                  </a:cubicBezTo>
                  <a:cubicBezTo>
                    <a:pt x="454" y="7"/>
                    <a:pt x="453" y="3"/>
                    <a:pt x="450"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70" name="Freeform 68"/>
            <p:cNvSpPr/>
            <p:nvPr/>
          </p:nvSpPr>
          <p:spPr bwMode="auto">
            <a:xfrm>
              <a:off x="1117827" y="4403499"/>
              <a:ext cx="631825" cy="631825"/>
            </a:xfrm>
            <a:custGeom>
              <a:avLst/>
              <a:gdLst>
                <a:gd name="T0" fmla="*/ 434 w 454"/>
                <a:gd name="T1" fmla="*/ 0 h 454"/>
                <a:gd name="T2" fmla="*/ 20 w 454"/>
                <a:gd name="T3" fmla="*/ 0 h 454"/>
                <a:gd name="T4" fmla="*/ 0 w 454"/>
                <a:gd name="T5" fmla="*/ 20 h 454"/>
                <a:gd name="T6" fmla="*/ 0 w 454"/>
                <a:gd name="T7" fmla="*/ 434 h 454"/>
                <a:gd name="T8" fmla="*/ 20 w 454"/>
                <a:gd name="T9" fmla="*/ 454 h 454"/>
                <a:gd name="T10" fmla="*/ 434 w 454"/>
                <a:gd name="T11" fmla="*/ 454 h 454"/>
                <a:gd name="T12" fmla="*/ 454 w 454"/>
                <a:gd name="T13" fmla="*/ 434 h 454"/>
                <a:gd name="T14" fmla="*/ 454 w 454"/>
                <a:gd name="T15" fmla="*/ 434 h 454"/>
                <a:gd name="T16" fmla="*/ 454 w 454"/>
                <a:gd name="T17" fmla="*/ 20 h 454"/>
                <a:gd name="T18" fmla="*/ 454 w 454"/>
                <a:gd name="T19" fmla="*/ 20 h 454"/>
                <a:gd name="T20" fmla="*/ 450 w 454"/>
                <a:gd name="T21" fmla="*/ 9 h 454"/>
                <a:gd name="T22" fmla="*/ 434 w 454"/>
                <a:gd name="T23"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4" h="454">
                  <a:moveTo>
                    <a:pt x="434" y="0"/>
                  </a:moveTo>
                  <a:cubicBezTo>
                    <a:pt x="20" y="0"/>
                    <a:pt x="20" y="0"/>
                    <a:pt x="20" y="0"/>
                  </a:cubicBezTo>
                  <a:cubicBezTo>
                    <a:pt x="9" y="0"/>
                    <a:pt x="0" y="9"/>
                    <a:pt x="0" y="20"/>
                  </a:cubicBezTo>
                  <a:cubicBezTo>
                    <a:pt x="0" y="434"/>
                    <a:pt x="0" y="434"/>
                    <a:pt x="0" y="434"/>
                  </a:cubicBezTo>
                  <a:cubicBezTo>
                    <a:pt x="0" y="445"/>
                    <a:pt x="9" y="454"/>
                    <a:pt x="20" y="454"/>
                  </a:cubicBezTo>
                  <a:cubicBezTo>
                    <a:pt x="434" y="454"/>
                    <a:pt x="434" y="454"/>
                    <a:pt x="434" y="454"/>
                  </a:cubicBezTo>
                  <a:cubicBezTo>
                    <a:pt x="445" y="454"/>
                    <a:pt x="454" y="445"/>
                    <a:pt x="454" y="434"/>
                  </a:cubicBezTo>
                  <a:cubicBezTo>
                    <a:pt x="454" y="434"/>
                    <a:pt x="454" y="434"/>
                    <a:pt x="454" y="434"/>
                  </a:cubicBezTo>
                  <a:cubicBezTo>
                    <a:pt x="454" y="20"/>
                    <a:pt x="454" y="20"/>
                    <a:pt x="454" y="20"/>
                  </a:cubicBezTo>
                  <a:cubicBezTo>
                    <a:pt x="454" y="20"/>
                    <a:pt x="454" y="20"/>
                    <a:pt x="454" y="20"/>
                  </a:cubicBezTo>
                  <a:cubicBezTo>
                    <a:pt x="454" y="16"/>
                    <a:pt x="453" y="12"/>
                    <a:pt x="450" y="9"/>
                  </a:cubicBezTo>
                  <a:cubicBezTo>
                    <a:pt x="447" y="4"/>
                    <a:pt x="441"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1" name="Freeform 69"/>
            <p:cNvSpPr/>
            <p:nvPr/>
          </p:nvSpPr>
          <p:spPr bwMode="auto">
            <a:xfrm>
              <a:off x="1168627" y="4455886"/>
              <a:ext cx="528638" cy="527050"/>
            </a:xfrm>
            <a:custGeom>
              <a:avLst/>
              <a:gdLst>
                <a:gd name="T0" fmla="*/ 0 w 380"/>
                <a:gd name="T1" fmla="*/ 366 h 380"/>
                <a:gd name="T2" fmla="*/ 0 w 380"/>
                <a:gd name="T3" fmla="*/ 14 h 380"/>
                <a:gd name="T4" fmla="*/ 14 w 380"/>
                <a:gd name="T5" fmla="*/ 0 h 380"/>
                <a:gd name="T6" fmla="*/ 366 w 380"/>
                <a:gd name="T7" fmla="*/ 0 h 380"/>
                <a:gd name="T8" fmla="*/ 380 w 380"/>
                <a:gd name="T9" fmla="*/ 14 h 380"/>
                <a:gd name="T10" fmla="*/ 380 w 380"/>
                <a:gd name="T11" fmla="*/ 366 h 380"/>
                <a:gd name="T12" fmla="*/ 366 w 380"/>
                <a:gd name="T13" fmla="*/ 380 h 380"/>
                <a:gd name="T14" fmla="*/ 14 w 380"/>
                <a:gd name="T15" fmla="*/ 380 h 380"/>
                <a:gd name="T16" fmla="*/ 0 w 380"/>
                <a:gd name="T17" fmla="*/ 36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6"/>
                  </a:moveTo>
                  <a:cubicBezTo>
                    <a:pt x="0" y="14"/>
                    <a:pt x="0" y="14"/>
                    <a:pt x="0" y="14"/>
                  </a:cubicBezTo>
                  <a:cubicBezTo>
                    <a:pt x="0" y="6"/>
                    <a:pt x="6" y="0"/>
                    <a:pt x="14" y="0"/>
                  </a:cubicBezTo>
                  <a:cubicBezTo>
                    <a:pt x="366" y="0"/>
                    <a:pt x="366" y="0"/>
                    <a:pt x="366" y="0"/>
                  </a:cubicBezTo>
                  <a:cubicBezTo>
                    <a:pt x="374" y="0"/>
                    <a:pt x="380" y="6"/>
                    <a:pt x="380" y="14"/>
                  </a:cubicBezTo>
                  <a:cubicBezTo>
                    <a:pt x="380" y="366"/>
                    <a:pt x="380" y="366"/>
                    <a:pt x="380" y="366"/>
                  </a:cubicBezTo>
                  <a:cubicBezTo>
                    <a:pt x="380" y="374"/>
                    <a:pt x="374" y="380"/>
                    <a:pt x="366" y="380"/>
                  </a:cubicBezTo>
                  <a:cubicBezTo>
                    <a:pt x="14" y="380"/>
                    <a:pt x="14" y="380"/>
                    <a:pt x="14" y="380"/>
                  </a:cubicBezTo>
                  <a:cubicBezTo>
                    <a:pt x="6" y="380"/>
                    <a:pt x="0" y="374"/>
                    <a:pt x="0" y="366"/>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8" name="Rectangle 76"/>
            <p:cNvSpPr>
              <a:spLocks noChangeArrowheads="1"/>
            </p:cNvSpPr>
            <p:nvPr/>
          </p:nvSpPr>
          <p:spPr bwMode="auto">
            <a:xfrm>
              <a:off x="3962627" y="4511449"/>
              <a:ext cx="3175" cy="417512"/>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97" name="组合 96"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681072" y="4347443"/>
              <a:ext cx="2623820" cy="765175"/>
              <a:chOff x="3383790" y="1244436"/>
              <a:chExt cx="2623820" cy="765175"/>
            </a:xfrm>
          </p:grpSpPr>
          <p:sp>
            <p:nvSpPr>
              <p:cNvPr id="98" name="Text Placeholder 5"/>
              <p:cNvSpPr txBox="1"/>
              <p:nvPr/>
            </p:nvSpPr>
            <p:spPr>
              <a:xfrm>
                <a:off x="3383790" y="1614641"/>
                <a:ext cx="2623820" cy="39497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sz="2000">
                    <a:solidFill>
                      <a:schemeClr val="bg1"/>
                    </a:solidFill>
                    <a:latin typeface="Arial Unicode MS" panose="020B0604020202020204" charset="-122"/>
                    <a:ea typeface="Arial Unicode MS" panose="020B0604020202020204" charset="-122"/>
                    <a:cs typeface="+mn-ea"/>
                    <a:sym typeface="+mn-lt"/>
                  </a:rPr>
                  <a:t>规范装卸、标准堆放</a:t>
                </a:r>
              </a:p>
            </p:txBody>
          </p:sp>
          <p:sp>
            <p:nvSpPr>
              <p:cNvPr id="99" name="TextBox 59"/>
              <p:cNvSpPr txBox="1"/>
              <p:nvPr/>
            </p:nvSpPr>
            <p:spPr>
              <a:xfrm>
                <a:off x="3513330" y="1244436"/>
                <a:ext cx="2218765" cy="460375"/>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装卸工人</a:t>
                </a:r>
              </a:p>
            </p:txBody>
          </p:sp>
        </p:grpSp>
        <p:sp>
          <p:nvSpPr>
            <p:cNvPr id="111" name="文本框 110"/>
            <p:cNvSpPr txBox="1"/>
            <p:nvPr/>
          </p:nvSpPr>
          <p:spPr>
            <a:xfrm>
              <a:off x="4023254" y="4449385"/>
              <a:ext cx="548734" cy="460375"/>
            </a:xfrm>
            <a:prstGeom prst="rect">
              <a:avLst/>
            </a:prstGeom>
            <a:noFill/>
          </p:spPr>
          <p:txBody>
            <a:bodyPr wrap="squar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04</a:t>
              </a:r>
            </a:p>
          </p:txBody>
        </p:sp>
      </p:grpSp>
      <p:grpSp>
        <p:nvGrpSpPr>
          <p:cNvPr id="14" name="组合 13"/>
          <p:cNvGrpSpPr/>
          <p:nvPr/>
        </p:nvGrpSpPr>
        <p:grpSpPr>
          <a:xfrm>
            <a:off x="1057502" y="5219474"/>
            <a:ext cx="3657600" cy="876722"/>
            <a:chOff x="1057502" y="5219474"/>
            <a:chExt cx="3657600" cy="876722"/>
          </a:xfrm>
        </p:grpSpPr>
        <p:sp>
          <p:nvSpPr>
            <p:cNvPr id="58" name="Freeform 56"/>
            <p:cNvSpPr/>
            <p:nvPr/>
          </p:nvSpPr>
          <p:spPr bwMode="auto">
            <a:xfrm>
              <a:off x="1057502" y="5219474"/>
              <a:ext cx="3657600" cy="876300"/>
            </a:xfrm>
            <a:custGeom>
              <a:avLst/>
              <a:gdLst>
                <a:gd name="T0" fmla="*/ 2628 w 2628"/>
                <a:gd name="T1" fmla="*/ 604 h 631"/>
                <a:gd name="T2" fmla="*/ 2628 w 2628"/>
                <a:gd name="T3" fmla="*/ 117 h 631"/>
                <a:gd name="T4" fmla="*/ 2601 w 2628"/>
                <a:gd name="T5" fmla="*/ 90 h 631"/>
                <a:gd name="T6" fmla="*/ 624 w 2628"/>
                <a:gd name="T7" fmla="*/ 90 h 631"/>
                <a:gd name="T8" fmla="*/ 535 w 2628"/>
                <a:gd name="T9" fmla="*/ 0 h 631"/>
                <a:gd name="T10" fmla="*/ 466 w 2628"/>
                <a:gd name="T11" fmla="*/ 0 h 631"/>
                <a:gd name="T12" fmla="*/ 376 w 2628"/>
                <a:gd name="T13" fmla="*/ 90 h 631"/>
                <a:gd name="T14" fmla="*/ 27 w 2628"/>
                <a:gd name="T15" fmla="*/ 90 h 631"/>
                <a:gd name="T16" fmla="*/ 0 w 2628"/>
                <a:gd name="T17" fmla="*/ 117 h 631"/>
                <a:gd name="T18" fmla="*/ 0 w 2628"/>
                <a:gd name="T19" fmla="*/ 604 h 631"/>
                <a:gd name="T20" fmla="*/ 27 w 2628"/>
                <a:gd name="T21" fmla="*/ 631 h 631"/>
                <a:gd name="T22" fmla="*/ 2601 w 2628"/>
                <a:gd name="T23" fmla="*/ 631 h 631"/>
                <a:gd name="T24" fmla="*/ 2628 w 2628"/>
                <a:gd name="T25" fmla="*/ 604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8" h="631">
                  <a:moveTo>
                    <a:pt x="2628" y="604"/>
                  </a:moveTo>
                  <a:cubicBezTo>
                    <a:pt x="2628" y="117"/>
                    <a:pt x="2628" y="117"/>
                    <a:pt x="2628" y="117"/>
                  </a:cubicBezTo>
                  <a:cubicBezTo>
                    <a:pt x="2628" y="102"/>
                    <a:pt x="2616" y="90"/>
                    <a:pt x="2601" y="90"/>
                  </a:cubicBezTo>
                  <a:cubicBezTo>
                    <a:pt x="624" y="90"/>
                    <a:pt x="624" y="90"/>
                    <a:pt x="624" y="90"/>
                  </a:cubicBezTo>
                  <a:cubicBezTo>
                    <a:pt x="575" y="90"/>
                    <a:pt x="535" y="49"/>
                    <a:pt x="535" y="0"/>
                  </a:cubicBezTo>
                  <a:cubicBezTo>
                    <a:pt x="466" y="0"/>
                    <a:pt x="466" y="0"/>
                    <a:pt x="466" y="0"/>
                  </a:cubicBezTo>
                  <a:cubicBezTo>
                    <a:pt x="466" y="49"/>
                    <a:pt x="426" y="90"/>
                    <a:pt x="376" y="90"/>
                  </a:cubicBezTo>
                  <a:cubicBezTo>
                    <a:pt x="27" y="90"/>
                    <a:pt x="27" y="90"/>
                    <a:pt x="27" y="90"/>
                  </a:cubicBezTo>
                  <a:cubicBezTo>
                    <a:pt x="12" y="90"/>
                    <a:pt x="0" y="102"/>
                    <a:pt x="0" y="117"/>
                  </a:cubicBezTo>
                  <a:cubicBezTo>
                    <a:pt x="0" y="604"/>
                    <a:pt x="0" y="604"/>
                    <a:pt x="0" y="604"/>
                  </a:cubicBezTo>
                  <a:cubicBezTo>
                    <a:pt x="0" y="619"/>
                    <a:pt x="12" y="631"/>
                    <a:pt x="27" y="631"/>
                  </a:cubicBezTo>
                  <a:cubicBezTo>
                    <a:pt x="2601" y="631"/>
                    <a:pt x="2601" y="631"/>
                    <a:pt x="2601" y="631"/>
                  </a:cubicBezTo>
                  <a:cubicBezTo>
                    <a:pt x="2616" y="631"/>
                    <a:pt x="2628" y="619"/>
                    <a:pt x="2628" y="604"/>
                  </a:cubicBezTo>
                </a:path>
              </a:pathLst>
            </a:custGeom>
            <a:solidFill>
              <a:srgbClr val="7C7B8B"/>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59" name="Freeform 57"/>
            <p:cNvSpPr>
              <a:spLocks noEditPoints="1"/>
            </p:cNvSpPr>
            <p:nvPr/>
          </p:nvSpPr>
          <p:spPr bwMode="auto">
            <a:xfrm>
              <a:off x="1144814" y="5432199"/>
              <a:ext cx="604838" cy="603250"/>
            </a:xfrm>
            <a:custGeom>
              <a:avLst/>
              <a:gdLst>
                <a:gd name="T0" fmla="*/ 414 w 434"/>
                <a:gd name="T1" fmla="*/ 434 h 434"/>
                <a:gd name="T2" fmla="*/ 0 w 434"/>
                <a:gd name="T3" fmla="*/ 434 h 434"/>
                <a:gd name="T4" fmla="*/ 0 w 434"/>
                <a:gd name="T5" fmla="*/ 434 h 434"/>
                <a:gd name="T6" fmla="*/ 414 w 434"/>
                <a:gd name="T7" fmla="*/ 434 h 434"/>
                <a:gd name="T8" fmla="*/ 414 w 434"/>
                <a:gd name="T9" fmla="*/ 434 h 434"/>
                <a:gd name="T10" fmla="*/ 434 w 434"/>
                <a:gd name="T11" fmla="*/ 0 h 434"/>
                <a:gd name="T12" fmla="*/ 434 w 434"/>
                <a:gd name="T13" fmla="*/ 1 h 434"/>
                <a:gd name="T14" fmla="*/ 434 w 434"/>
                <a:gd name="T15" fmla="*/ 1 h 434"/>
                <a:gd name="T16" fmla="*/ 434 w 434"/>
                <a:gd name="T17" fmla="*/ 414 h 434"/>
                <a:gd name="T18" fmla="*/ 434 w 434"/>
                <a:gd name="T19" fmla="*/ 414 h 434"/>
                <a:gd name="T20" fmla="*/ 434 w 434"/>
                <a:gd name="T21" fmla="*/ 414 h 434"/>
                <a:gd name="T22" fmla="*/ 434 w 434"/>
                <a:gd name="T23" fmla="*/ 414 h 434"/>
                <a:gd name="T24" fmla="*/ 434 w 434"/>
                <a:gd name="T25" fmla="*/ 1 h 434"/>
                <a:gd name="T26" fmla="*/ 434 w 434"/>
                <a:gd name="T27" fmla="*/ 0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4" h="434">
                  <a:moveTo>
                    <a:pt x="414" y="434"/>
                  </a:moveTo>
                  <a:cubicBezTo>
                    <a:pt x="0" y="434"/>
                    <a:pt x="0" y="434"/>
                    <a:pt x="0" y="434"/>
                  </a:cubicBezTo>
                  <a:cubicBezTo>
                    <a:pt x="0" y="434"/>
                    <a:pt x="0" y="434"/>
                    <a:pt x="0" y="434"/>
                  </a:cubicBezTo>
                  <a:cubicBezTo>
                    <a:pt x="414" y="434"/>
                    <a:pt x="414" y="434"/>
                    <a:pt x="414" y="434"/>
                  </a:cubicBezTo>
                  <a:cubicBezTo>
                    <a:pt x="414" y="434"/>
                    <a:pt x="414" y="434"/>
                    <a:pt x="414" y="434"/>
                  </a:cubicBezTo>
                  <a:moveTo>
                    <a:pt x="434" y="0"/>
                  </a:moveTo>
                  <a:cubicBezTo>
                    <a:pt x="434" y="1"/>
                    <a:pt x="434" y="1"/>
                    <a:pt x="434" y="1"/>
                  </a:cubicBezTo>
                  <a:cubicBezTo>
                    <a:pt x="434" y="1"/>
                    <a:pt x="434" y="1"/>
                    <a:pt x="434" y="1"/>
                  </a:cubicBezTo>
                  <a:cubicBezTo>
                    <a:pt x="434" y="414"/>
                    <a:pt x="434" y="414"/>
                    <a:pt x="434" y="414"/>
                  </a:cubicBezTo>
                  <a:cubicBezTo>
                    <a:pt x="434" y="414"/>
                    <a:pt x="434" y="414"/>
                    <a:pt x="434" y="414"/>
                  </a:cubicBezTo>
                  <a:cubicBezTo>
                    <a:pt x="434" y="414"/>
                    <a:pt x="434" y="414"/>
                    <a:pt x="434" y="414"/>
                  </a:cubicBezTo>
                  <a:cubicBezTo>
                    <a:pt x="434" y="414"/>
                    <a:pt x="434" y="414"/>
                    <a:pt x="434" y="414"/>
                  </a:cubicBezTo>
                  <a:cubicBezTo>
                    <a:pt x="434" y="1"/>
                    <a:pt x="434" y="1"/>
                    <a:pt x="434" y="1"/>
                  </a:cubicBezTo>
                  <a:cubicBezTo>
                    <a:pt x="434" y="1"/>
                    <a:pt x="434" y="1"/>
                    <a:pt x="434"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60" name="Freeform 58"/>
            <p:cNvSpPr>
              <a:spLocks noEditPoints="1"/>
            </p:cNvSpPr>
            <p:nvPr/>
          </p:nvSpPr>
          <p:spPr bwMode="auto">
            <a:xfrm>
              <a:off x="1117827" y="5403624"/>
              <a:ext cx="631825" cy="631825"/>
            </a:xfrm>
            <a:custGeom>
              <a:avLst/>
              <a:gdLst>
                <a:gd name="T0" fmla="*/ 0 w 454"/>
                <a:gd name="T1" fmla="*/ 21 h 454"/>
                <a:gd name="T2" fmla="*/ 0 w 454"/>
                <a:gd name="T3" fmla="*/ 21 h 454"/>
                <a:gd name="T4" fmla="*/ 0 w 454"/>
                <a:gd name="T5" fmla="*/ 434 h 454"/>
                <a:gd name="T6" fmla="*/ 20 w 454"/>
                <a:gd name="T7" fmla="*/ 454 h 454"/>
                <a:gd name="T8" fmla="*/ 434 w 454"/>
                <a:gd name="T9" fmla="*/ 454 h 454"/>
                <a:gd name="T10" fmla="*/ 454 w 454"/>
                <a:gd name="T11" fmla="*/ 434 h 454"/>
                <a:gd name="T12" fmla="*/ 454 w 454"/>
                <a:gd name="T13" fmla="*/ 434 h 454"/>
                <a:gd name="T14" fmla="*/ 434 w 454"/>
                <a:gd name="T15" fmla="*/ 454 h 454"/>
                <a:gd name="T16" fmla="*/ 20 w 454"/>
                <a:gd name="T17" fmla="*/ 454 h 454"/>
                <a:gd name="T18" fmla="*/ 0 w 454"/>
                <a:gd name="T19" fmla="*/ 434 h 454"/>
                <a:gd name="T20" fmla="*/ 0 w 454"/>
                <a:gd name="T21" fmla="*/ 21 h 454"/>
                <a:gd name="T22" fmla="*/ 448 w 454"/>
                <a:gd name="T23" fmla="*/ 6 h 454"/>
                <a:gd name="T24" fmla="*/ 454 w 454"/>
                <a:gd name="T25" fmla="*/ 21 h 454"/>
                <a:gd name="T26" fmla="*/ 454 w 454"/>
                <a:gd name="T27" fmla="*/ 20 h 454"/>
                <a:gd name="T28" fmla="*/ 448 w 454"/>
                <a:gd name="T29" fmla="*/ 6 h 454"/>
                <a:gd name="T30" fmla="*/ 434 w 454"/>
                <a:gd name="T31" fmla="*/ 0 h 454"/>
                <a:gd name="T32" fmla="*/ 434 w 454"/>
                <a:gd name="T33" fmla="*/ 1 h 454"/>
                <a:gd name="T34" fmla="*/ 434 w 454"/>
                <a:gd name="T35"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4" h="454">
                  <a:moveTo>
                    <a:pt x="0" y="21"/>
                  </a:moveTo>
                  <a:cubicBezTo>
                    <a:pt x="0" y="21"/>
                    <a:pt x="0" y="21"/>
                    <a:pt x="0" y="21"/>
                  </a:cubicBezTo>
                  <a:cubicBezTo>
                    <a:pt x="0" y="434"/>
                    <a:pt x="0" y="434"/>
                    <a:pt x="0" y="434"/>
                  </a:cubicBezTo>
                  <a:cubicBezTo>
                    <a:pt x="0" y="445"/>
                    <a:pt x="9" y="454"/>
                    <a:pt x="20" y="454"/>
                  </a:cubicBezTo>
                  <a:cubicBezTo>
                    <a:pt x="434" y="454"/>
                    <a:pt x="434" y="454"/>
                    <a:pt x="434" y="454"/>
                  </a:cubicBezTo>
                  <a:cubicBezTo>
                    <a:pt x="445" y="454"/>
                    <a:pt x="454" y="445"/>
                    <a:pt x="454" y="434"/>
                  </a:cubicBezTo>
                  <a:cubicBezTo>
                    <a:pt x="454" y="434"/>
                    <a:pt x="454" y="434"/>
                    <a:pt x="454" y="434"/>
                  </a:cubicBezTo>
                  <a:cubicBezTo>
                    <a:pt x="454" y="445"/>
                    <a:pt x="445" y="454"/>
                    <a:pt x="434" y="454"/>
                  </a:cubicBezTo>
                  <a:cubicBezTo>
                    <a:pt x="20" y="454"/>
                    <a:pt x="20" y="454"/>
                    <a:pt x="20" y="454"/>
                  </a:cubicBezTo>
                  <a:cubicBezTo>
                    <a:pt x="9" y="454"/>
                    <a:pt x="0" y="445"/>
                    <a:pt x="0" y="434"/>
                  </a:cubicBezTo>
                  <a:cubicBezTo>
                    <a:pt x="0" y="21"/>
                    <a:pt x="0" y="21"/>
                    <a:pt x="0" y="21"/>
                  </a:cubicBezTo>
                  <a:moveTo>
                    <a:pt x="448" y="6"/>
                  </a:moveTo>
                  <a:cubicBezTo>
                    <a:pt x="452" y="10"/>
                    <a:pt x="454" y="15"/>
                    <a:pt x="454" y="21"/>
                  </a:cubicBezTo>
                  <a:cubicBezTo>
                    <a:pt x="454" y="20"/>
                    <a:pt x="454" y="20"/>
                    <a:pt x="454" y="20"/>
                  </a:cubicBezTo>
                  <a:cubicBezTo>
                    <a:pt x="454" y="15"/>
                    <a:pt x="452" y="10"/>
                    <a:pt x="448" y="6"/>
                  </a:cubicBezTo>
                  <a:moveTo>
                    <a:pt x="434" y="0"/>
                  </a:moveTo>
                  <a:cubicBezTo>
                    <a:pt x="434" y="0"/>
                    <a:pt x="434" y="1"/>
                    <a:pt x="434" y="1"/>
                  </a:cubicBezTo>
                  <a:cubicBezTo>
                    <a:pt x="434" y="1"/>
                    <a:pt x="434" y="0"/>
                    <a:pt x="434" y="0"/>
                  </a:cubicBezTo>
                </a:path>
              </a:pathLst>
            </a:custGeom>
            <a:solidFill>
              <a:srgbClr val="86847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61" name="Freeform 59"/>
            <p:cNvSpPr/>
            <p:nvPr/>
          </p:nvSpPr>
          <p:spPr bwMode="auto">
            <a:xfrm>
              <a:off x="1117827" y="5403624"/>
              <a:ext cx="631825" cy="631825"/>
            </a:xfrm>
            <a:custGeom>
              <a:avLst/>
              <a:gdLst>
                <a:gd name="T0" fmla="*/ 434 w 454"/>
                <a:gd name="T1" fmla="*/ 0 h 454"/>
                <a:gd name="T2" fmla="*/ 20 w 454"/>
                <a:gd name="T3" fmla="*/ 0 h 454"/>
                <a:gd name="T4" fmla="*/ 0 w 454"/>
                <a:gd name="T5" fmla="*/ 21 h 454"/>
                <a:gd name="T6" fmla="*/ 0 w 454"/>
                <a:gd name="T7" fmla="*/ 434 h 454"/>
                <a:gd name="T8" fmla="*/ 20 w 454"/>
                <a:gd name="T9" fmla="*/ 454 h 454"/>
                <a:gd name="T10" fmla="*/ 434 w 454"/>
                <a:gd name="T11" fmla="*/ 454 h 454"/>
                <a:gd name="T12" fmla="*/ 454 w 454"/>
                <a:gd name="T13" fmla="*/ 434 h 454"/>
                <a:gd name="T14" fmla="*/ 454 w 454"/>
                <a:gd name="T15" fmla="*/ 434 h 454"/>
                <a:gd name="T16" fmla="*/ 454 w 454"/>
                <a:gd name="T17" fmla="*/ 21 h 454"/>
                <a:gd name="T18" fmla="*/ 454 w 454"/>
                <a:gd name="T19" fmla="*/ 21 h 454"/>
                <a:gd name="T20" fmla="*/ 448 w 454"/>
                <a:gd name="T21" fmla="*/ 6 h 454"/>
                <a:gd name="T22" fmla="*/ 434 w 454"/>
                <a:gd name="T23" fmla="*/ 1 h 454"/>
                <a:gd name="T24" fmla="*/ 434 w 454"/>
                <a:gd name="T25" fmla="*/ 0 h 454"/>
                <a:gd name="T26" fmla="*/ 434 w 454"/>
                <a:gd name="T27"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454">
                  <a:moveTo>
                    <a:pt x="434" y="0"/>
                  </a:moveTo>
                  <a:cubicBezTo>
                    <a:pt x="20" y="0"/>
                    <a:pt x="20" y="0"/>
                    <a:pt x="20" y="0"/>
                  </a:cubicBezTo>
                  <a:cubicBezTo>
                    <a:pt x="9" y="0"/>
                    <a:pt x="0" y="10"/>
                    <a:pt x="0" y="21"/>
                  </a:cubicBezTo>
                  <a:cubicBezTo>
                    <a:pt x="0" y="434"/>
                    <a:pt x="0" y="434"/>
                    <a:pt x="0" y="434"/>
                  </a:cubicBezTo>
                  <a:cubicBezTo>
                    <a:pt x="0" y="445"/>
                    <a:pt x="9" y="454"/>
                    <a:pt x="20" y="454"/>
                  </a:cubicBezTo>
                  <a:cubicBezTo>
                    <a:pt x="434" y="454"/>
                    <a:pt x="434" y="454"/>
                    <a:pt x="434" y="454"/>
                  </a:cubicBezTo>
                  <a:cubicBezTo>
                    <a:pt x="445" y="454"/>
                    <a:pt x="454" y="445"/>
                    <a:pt x="454" y="434"/>
                  </a:cubicBezTo>
                  <a:cubicBezTo>
                    <a:pt x="454" y="434"/>
                    <a:pt x="454" y="434"/>
                    <a:pt x="454" y="434"/>
                  </a:cubicBezTo>
                  <a:cubicBezTo>
                    <a:pt x="454" y="21"/>
                    <a:pt x="454" y="21"/>
                    <a:pt x="454" y="21"/>
                  </a:cubicBezTo>
                  <a:cubicBezTo>
                    <a:pt x="454" y="21"/>
                    <a:pt x="454" y="21"/>
                    <a:pt x="454" y="21"/>
                  </a:cubicBezTo>
                  <a:cubicBezTo>
                    <a:pt x="454" y="15"/>
                    <a:pt x="452" y="10"/>
                    <a:pt x="448" y="6"/>
                  </a:cubicBezTo>
                  <a:cubicBezTo>
                    <a:pt x="444" y="3"/>
                    <a:pt x="440" y="1"/>
                    <a:pt x="434" y="1"/>
                  </a:cubicBezTo>
                  <a:cubicBezTo>
                    <a:pt x="434" y="1"/>
                    <a:pt x="434" y="0"/>
                    <a:pt x="434" y="0"/>
                  </a:cubicBezTo>
                  <a:cubicBezTo>
                    <a:pt x="434" y="0"/>
                    <a:pt x="434" y="0"/>
                    <a:pt x="434" y="0"/>
                  </a:cubicBezTo>
                </a:path>
              </a:pathLst>
            </a:custGeom>
            <a:gradFill>
              <a:gsLst>
                <a:gs pos="22000">
                  <a:schemeClr val="bg1">
                    <a:alpha val="40000"/>
                  </a:schemeClr>
                </a:gs>
                <a:gs pos="50000">
                  <a:srgbClr val="FFFFFF">
                    <a:alpha val="10000"/>
                  </a:srgbClr>
                </a:gs>
                <a:gs pos="50000">
                  <a:schemeClr val="bg1">
                    <a:alpha val="20000"/>
                  </a:schemeClr>
                </a:gs>
                <a:gs pos="15000">
                  <a:schemeClr val="bg1">
                    <a:alpha val="87000"/>
                  </a:schemeClr>
                </a:gs>
              </a:gsLst>
              <a:lin ang="2700000" scaled="0"/>
            </a:gradFill>
            <a:ln>
              <a:gradFill>
                <a:gsLst>
                  <a:gs pos="75000">
                    <a:srgbClr val="F0F0F0"/>
                  </a:gs>
                  <a:gs pos="50000">
                    <a:srgbClr val="C8C8C8"/>
                  </a:gs>
                  <a:gs pos="25000">
                    <a:srgbClr val="F0F0F0"/>
                  </a:gs>
                  <a:gs pos="0">
                    <a:schemeClr val="bg1"/>
                  </a:gs>
                  <a:gs pos="100000">
                    <a:schemeClr val="bg1"/>
                  </a:gs>
                </a:gsLst>
                <a:lin ang="2700000" scaled="0"/>
              </a:gradFill>
            </a:ln>
            <a:effectLst>
              <a:outerShdw blurRad="228600" dist="889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62" name="Freeform 60"/>
            <p:cNvSpPr/>
            <p:nvPr/>
          </p:nvSpPr>
          <p:spPr bwMode="auto">
            <a:xfrm>
              <a:off x="1168627" y="5456011"/>
              <a:ext cx="528638" cy="527050"/>
            </a:xfrm>
            <a:custGeom>
              <a:avLst/>
              <a:gdLst>
                <a:gd name="T0" fmla="*/ 0 w 380"/>
                <a:gd name="T1" fmla="*/ 367 h 380"/>
                <a:gd name="T2" fmla="*/ 0 w 380"/>
                <a:gd name="T3" fmla="*/ 14 h 380"/>
                <a:gd name="T4" fmla="*/ 14 w 380"/>
                <a:gd name="T5" fmla="*/ 0 h 380"/>
                <a:gd name="T6" fmla="*/ 366 w 380"/>
                <a:gd name="T7" fmla="*/ 0 h 380"/>
                <a:gd name="T8" fmla="*/ 380 w 380"/>
                <a:gd name="T9" fmla="*/ 14 h 380"/>
                <a:gd name="T10" fmla="*/ 380 w 380"/>
                <a:gd name="T11" fmla="*/ 367 h 380"/>
                <a:gd name="T12" fmla="*/ 366 w 380"/>
                <a:gd name="T13" fmla="*/ 380 h 380"/>
                <a:gd name="T14" fmla="*/ 14 w 380"/>
                <a:gd name="T15" fmla="*/ 380 h 380"/>
                <a:gd name="T16" fmla="*/ 0 w 380"/>
                <a:gd name="T17" fmla="*/ 36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0" h="380">
                  <a:moveTo>
                    <a:pt x="0" y="367"/>
                  </a:moveTo>
                  <a:cubicBezTo>
                    <a:pt x="0" y="14"/>
                    <a:pt x="0" y="14"/>
                    <a:pt x="0" y="14"/>
                  </a:cubicBezTo>
                  <a:cubicBezTo>
                    <a:pt x="0" y="6"/>
                    <a:pt x="6" y="0"/>
                    <a:pt x="14" y="0"/>
                  </a:cubicBezTo>
                  <a:cubicBezTo>
                    <a:pt x="366" y="0"/>
                    <a:pt x="366" y="0"/>
                    <a:pt x="366" y="0"/>
                  </a:cubicBezTo>
                  <a:cubicBezTo>
                    <a:pt x="374" y="0"/>
                    <a:pt x="380" y="6"/>
                    <a:pt x="380" y="14"/>
                  </a:cubicBezTo>
                  <a:cubicBezTo>
                    <a:pt x="380" y="367"/>
                    <a:pt x="380" y="367"/>
                    <a:pt x="380" y="367"/>
                  </a:cubicBezTo>
                  <a:cubicBezTo>
                    <a:pt x="380" y="374"/>
                    <a:pt x="374" y="380"/>
                    <a:pt x="366" y="380"/>
                  </a:cubicBezTo>
                  <a:cubicBezTo>
                    <a:pt x="14" y="380"/>
                    <a:pt x="14" y="380"/>
                    <a:pt x="14" y="380"/>
                  </a:cubicBezTo>
                  <a:cubicBezTo>
                    <a:pt x="6" y="380"/>
                    <a:pt x="0" y="374"/>
                    <a:pt x="0" y="367"/>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Arial Unicode MS" panose="020B0604020202020204" charset="-122"/>
                <a:ea typeface="Arial Unicode MS" panose="020B0604020202020204" charset="-122"/>
              </a:endParaRPr>
            </a:p>
          </p:txBody>
        </p:sp>
        <p:sp>
          <p:nvSpPr>
            <p:cNvPr id="79" name="Rectangle 77"/>
            <p:cNvSpPr>
              <a:spLocks noChangeArrowheads="1"/>
            </p:cNvSpPr>
            <p:nvPr/>
          </p:nvSpPr>
          <p:spPr bwMode="auto">
            <a:xfrm>
              <a:off x="3962627" y="5511574"/>
              <a:ext cx="3175" cy="417512"/>
            </a:xfrm>
            <a:prstGeom prst="rect">
              <a:avLst/>
            </a:prstGeom>
            <a:solidFill>
              <a:schemeClr val="bg1"/>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grpSp>
          <p:nvGrpSpPr>
            <p:cNvPr id="100" name="组合 99" descr="e7d195523061f1c0e8da580c895714cc9e657dc935b73854DD54234BF92455C2409EC703713D08D418A918AD21FB4B97B212F83F8516769F1C595028FE6458DEA8E413C6E2511160CEE934C7F76380B4A00578EC6E9EBBA9A4FEE5006C8FAC68D7A4CC2746E302B66006A63835546A1AE8226B5983FB71D5985A2F619C85359FBED0EE25EFE053381143CD8CDAD48E43"/>
            <p:cNvGrpSpPr/>
            <p:nvPr/>
          </p:nvGrpSpPr>
          <p:grpSpPr>
            <a:xfrm>
              <a:off x="1831916" y="5342451"/>
              <a:ext cx="2322195" cy="753745"/>
              <a:chOff x="3562860" y="1306031"/>
              <a:chExt cx="2322195" cy="753745"/>
            </a:xfrm>
          </p:grpSpPr>
          <p:sp>
            <p:nvSpPr>
              <p:cNvPr id="101" name="Text Placeholder 5"/>
              <p:cNvSpPr txBox="1"/>
              <p:nvPr/>
            </p:nvSpPr>
            <p:spPr>
              <a:xfrm>
                <a:off x="3562860" y="1634326"/>
                <a:ext cx="2322195" cy="42545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en-US" sz="2000" dirty="0" err="1">
                    <a:solidFill>
                      <a:schemeClr val="bg1"/>
                    </a:solidFill>
                    <a:latin typeface="Arial Unicode MS" panose="020B0604020202020204" charset="-122"/>
                    <a:ea typeface="Arial Unicode MS" panose="020B0604020202020204" charset="-122"/>
                    <a:cs typeface="+mn-ea"/>
                    <a:sym typeface="+mn-lt"/>
                  </a:rPr>
                  <a:t>出库单据保存归档</a:t>
                </a:r>
                <a:endParaRPr lang="id-ID" sz="2000" dirty="0">
                  <a:solidFill>
                    <a:schemeClr val="bg1"/>
                  </a:solidFill>
                  <a:latin typeface="Arial Unicode MS" panose="020B0604020202020204" charset="-122"/>
                  <a:ea typeface="Arial Unicode MS" panose="020B0604020202020204" charset="-122"/>
                  <a:cs typeface="+mn-ea"/>
                  <a:sym typeface="+mn-lt"/>
                </a:endParaRPr>
              </a:p>
            </p:txBody>
          </p:sp>
          <p:sp>
            <p:nvSpPr>
              <p:cNvPr id="102" name="TextBox 59"/>
              <p:cNvSpPr txBox="1"/>
              <p:nvPr/>
            </p:nvSpPr>
            <p:spPr>
              <a:xfrm>
                <a:off x="3601595" y="1306031"/>
                <a:ext cx="2218765" cy="460375"/>
              </a:xfrm>
              <a:prstGeom prst="rect">
                <a:avLst/>
              </a:prstGeom>
              <a:noFill/>
            </p:spPr>
            <p:txBody>
              <a:bodyPr wrap="square" rtlCol="0">
                <a:spAutoFit/>
              </a:bodyPr>
              <a:lstStyle/>
              <a:p>
                <a:pPr algn="ctr"/>
                <a:r>
                  <a:rPr sz="2400" b="1" dirty="0">
                    <a:solidFill>
                      <a:schemeClr val="bg1"/>
                    </a:solidFill>
                    <a:latin typeface="Arial Unicode MS" panose="020B0604020202020204" charset="-122"/>
                    <a:ea typeface="Arial Unicode MS" panose="020B0604020202020204" charset="-122"/>
                    <a:cs typeface="+mn-ea"/>
                    <a:sym typeface="+mn-lt"/>
                  </a:rPr>
                  <a:t>仓库管理员</a:t>
                </a:r>
                <a:endParaRPr lang="id-ID" sz="2400" b="1" dirty="0">
                  <a:solidFill>
                    <a:schemeClr val="bg1"/>
                  </a:solidFill>
                  <a:latin typeface="Arial Unicode MS" panose="020B0604020202020204" charset="-122"/>
                  <a:ea typeface="Arial Unicode MS" panose="020B0604020202020204" charset="-122"/>
                  <a:cs typeface="+mn-ea"/>
                  <a:sym typeface="+mn-lt"/>
                </a:endParaRPr>
              </a:p>
            </p:txBody>
          </p:sp>
        </p:grpSp>
        <p:sp>
          <p:nvSpPr>
            <p:cNvPr id="112" name="文本框 111"/>
            <p:cNvSpPr txBox="1"/>
            <p:nvPr/>
          </p:nvSpPr>
          <p:spPr>
            <a:xfrm>
              <a:off x="4056318" y="5448330"/>
              <a:ext cx="548734" cy="460375"/>
            </a:xfrm>
            <a:prstGeom prst="rect">
              <a:avLst/>
            </a:prstGeom>
            <a:noFill/>
          </p:spPr>
          <p:txBody>
            <a:bodyPr wrap="squar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05</a:t>
              </a:r>
            </a:p>
          </p:txBody>
        </p:sp>
      </p:grpSp>
      <p:sp>
        <p:nvSpPr>
          <p:cNvPr id="114" name="右大括号 113"/>
          <p:cNvSpPr/>
          <p:nvPr/>
        </p:nvSpPr>
        <p:spPr>
          <a:xfrm>
            <a:off x="5388050" y="1420025"/>
            <a:ext cx="791029" cy="4579937"/>
          </a:xfrm>
          <a:prstGeom prst="rightBrace">
            <a:avLst>
              <a:gd name="adj1" fmla="val 21609"/>
              <a:gd name="adj2" fmla="val 50000"/>
            </a:avLst>
          </a:prstGeom>
          <a:solidFill>
            <a:srgbClr val="F7F7F7"/>
          </a:solidFill>
          <a:ln w="25400">
            <a:solidFill>
              <a:srgbClr val="7C7B8B">
                <a:alpha val="59000"/>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17" name="组合 116"/>
          <p:cNvGrpSpPr/>
          <p:nvPr/>
        </p:nvGrpSpPr>
        <p:grpSpPr>
          <a:xfrm>
            <a:off x="6575055" y="3291319"/>
            <a:ext cx="2623820" cy="829945"/>
            <a:chOff x="6684594" y="3442132"/>
            <a:chExt cx="2623820" cy="829945"/>
          </a:xfrm>
        </p:grpSpPr>
        <p:sp>
          <p:nvSpPr>
            <p:cNvPr id="115" name="TextBox 17"/>
            <p:cNvSpPr txBox="1"/>
            <p:nvPr/>
          </p:nvSpPr>
          <p:spPr>
            <a:xfrm>
              <a:off x="6684594" y="3675177"/>
              <a:ext cx="1505585" cy="327660"/>
            </a:xfrm>
            <a:prstGeom prst="rect">
              <a:avLst/>
            </a:prstGeom>
            <a:noFill/>
          </p:spPr>
          <p:txBody>
            <a:bodyPr wrap="square" rtlCol="0">
              <a:spAutoFit/>
            </a:bodyPr>
            <a:lstStyle/>
            <a:p>
              <a:pPr>
                <a:lnSpc>
                  <a:spcPct val="110000"/>
                </a:lnSpc>
              </a:pPr>
              <a:r>
                <a:rPr lang="en-US" altLang="zh-CN" sz="1400" dirty="0">
                  <a:solidFill>
                    <a:srgbClr val="CBDB83"/>
                  </a:solidFill>
                  <a:latin typeface="Agency FB" panose="020B0503020202020204" pitchFamily="34" charset="0"/>
                </a:rPr>
                <a:t> </a:t>
              </a:r>
              <a:endParaRPr lang="id-ID" altLang="zh-CN" sz="1400" dirty="0">
                <a:solidFill>
                  <a:srgbClr val="CBDB83"/>
                </a:solidFill>
                <a:latin typeface="Agency FB" panose="020B0503020202020204" pitchFamily="34" charset="0"/>
              </a:endParaRPr>
            </a:p>
          </p:txBody>
        </p:sp>
        <p:sp>
          <p:nvSpPr>
            <p:cNvPr id="116" name="TextBox 16"/>
            <p:cNvSpPr txBox="1"/>
            <p:nvPr/>
          </p:nvSpPr>
          <p:spPr>
            <a:xfrm>
              <a:off x="6684594" y="3442132"/>
              <a:ext cx="2623820" cy="829945"/>
            </a:xfrm>
            <a:prstGeom prst="rect">
              <a:avLst/>
            </a:prstGeom>
            <a:noFill/>
          </p:spPr>
          <p:txBody>
            <a:bodyPr wrap="none" rtlCol="0">
              <a:spAutoFit/>
            </a:bodyPr>
            <a:lstStyle/>
            <a:p>
              <a:pPr algn="l"/>
              <a:r>
                <a:rPr lang="zh-CN" altLang="en-US" sz="4800" b="1" dirty="0">
                  <a:solidFill>
                    <a:srgbClr val="7C7B8B"/>
                  </a:solidFill>
                  <a:latin typeface="Arial Unicode MS" panose="020B0604020202020204" charset="-122"/>
                  <a:ea typeface="Arial Unicode MS" panose="020B0604020202020204" charset="-122"/>
                </a:rPr>
                <a:t>货物出库</a:t>
              </a:r>
            </a:p>
          </p:txBody>
        </p:sp>
      </p:grpSp>
      <p:sp>
        <p:nvSpPr>
          <p:cNvPr id="51" name="文本框 6"/>
          <p:cNvSpPr txBox="1">
            <a:spLocks noChangeArrowheads="1"/>
          </p:cNvSpPr>
          <p:nvPr/>
        </p:nvSpPr>
        <p:spPr bwMode="auto">
          <a:xfrm>
            <a:off x="440499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业务流程及组织结构</a:t>
            </a:r>
          </a:p>
        </p:txBody>
      </p:sp>
      <p:pic>
        <p:nvPicPr>
          <p:cNvPr id="16" name="图片 15" descr="1198581"/>
          <p:cNvPicPr>
            <a:picLocks noChangeAspect="1"/>
          </p:cNvPicPr>
          <p:nvPr/>
        </p:nvPicPr>
        <p:blipFill>
          <a:blip r:embed="rId3"/>
          <a:stretch>
            <a:fillRect/>
          </a:stretch>
        </p:blipFill>
        <p:spPr>
          <a:xfrm>
            <a:off x="1207135" y="1464310"/>
            <a:ext cx="451485" cy="461010"/>
          </a:xfrm>
          <a:prstGeom prst="rect">
            <a:avLst/>
          </a:prstGeom>
        </p:spPr>
      </p:pic>
      <p:pic>
        <p:nvPicPr>
          <p:cNvPr id="17" name="图片 16" descr="1198581"/>
          <p:cNvPicPr>
            <a:picLocks noChangeAspect="1"/>
          </p:cNvPicPr>
          <p:nvPr/>
        </p:nvPicPr>
        <p:blipFill>
          <a:blip r:embed="rId3"/>
          <a:stretch>
            <a:fillRect/>
          </a:stretch>
        </p:blipFill>
        <p:spPr>
          <a:xfrm>
            <a:off x="1207135" y="2472690"/>
            <a:ext cx="451485" cy="461010"/>
          </a:xfrm>
          <a:prstGeom prst="rect">
            <a:avLst/>
          </a:prstGeom>
        </p:spPr>
      </p:pic>
      <p:pic>
        <p:nvPicPr>
          <p:cNvPr id="18" name="图片 17" descr="1198581"/>
          <p:cNvPicPr>
            <a:picLocks noChangeAspect="1"/>
          </p:cNvPicPr>
          <p:nvPr/>
        </p:nvPicPr>
        <p:blipFill>
          <a:blip r:embed="rId3"/>
          <a:stretch>
            <a:fillRect/>
          </a:stretch>
        </p:blipFill>
        <p:spPr>
          <a:xfrm>
            <a:off x="1207135" y="3479165"/>
            <a:ext cx="451485" cy="461010"/>
          </a:xfrm>
          <a:prstGeom prst="rect">
            <a:avLst/>
          </a:prstGeom>
        </p:spPr>
      </p:pic>
      <p:pic>
        <p:nvPicPr>
          <p:cNvPr id="19" name="图片 18" descr="1198581"/>
          <p:cNvPicPr>
            <a:picLocks noChangeAspect="1"/>
          </p:cNvPicPr>
          <p:nvPr/>
        </p:nvPicPr>
        <p:blipFill>
          <a:blip r:embed="rId3"/>
          <a:stretch>
            <a:fillRect/>
          </a:stretch>
        </p:blipFill>
        <p:spPr>
          <a:xfrm>
            <a:off x="1207135" y="4490085"/>
            <a:ext cx="451485" cy="461010"/>
          </a:xfrm>
          <a:prstGeom prst="rect">
            <a:avLst/>
          </a:prstGeom>
        </p:spPr>
      </p:pic>
      <p:pic>
        <p:nvPicPr>
          <p:cNvPr id="20" name="图片 19" descr="1198581"/>
          <p:cNvPicPr>
            <a:picLocks noChangeAspect="1"/>
          </p:cNvPicPr>
          <p:nvPr/>
        </p:nvPicPr>
        <p:blipFill>
          <a:blip r:embed="rId3"/>
          <a:stretch>
            <a:fillRect/>
          </a:stretch>
        </p:blipFill>
        <p:spPr>
          <a:xfrm>
            <a:off x="1207135" y="5488940"/>
            <a:ext cx="451485" cy="461010"/>
          </a:xfrm>
          <a:prstGeom prst="rect">
            <a:avLst/>
          </a:prstGeom>
        </p:spPr>
      </p:pic>
      <p:pic>
        <p:nvPicPr>
          <p:cNvPr id="15" name="图形 63"/>
          <p:cNvPicPr>
            <a:picLocks noChangeAspect="1"/>
          </p:cNvPicPr>
          <p:nvPr/>
        </p:nvPicPr>
        <p:blipFill rotWithShape="1">
          <a:blip r:embed="rId4"/>
          <a:srcRect t="17889" b="17410"/>
          <a:stretch>
            <a:fillRect/>
          </a:stretch>
        </p:blipFill>
        <p:spPr>
          <a:xfrm>
            <a:off x="8642043" y="137"/>
            <a:ext cx="8634860" cy="6858001"/>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 calcmode="lin" valueType="num">
                                      <p:cBhvr additive="base">
                                        <p:cTn id="7" dur="500" fill="hold"/>
                                        <p:tgtEl>
                                          <p:spTgt spid="117"/>
                                        </p:tgtEl>
                                        <p:attrNameLst>
                                          <p:attrName>ppt_x</p:attrName>
                                        </p:attrNameLst>
                                      </p:cBhvr>
                                      <p:tavLst>
                                        <p:tav tm="0">
                                          <p:val>
                                            <p:strVal val="#ppt_x"/>
                                          </p:val>
                                        </p:tav>
                                        <p:tav tm="100000">
                                          <p:val>
                                            <p:strVal val="#ppt_x"/>
                                          </p:val>
                                        </p:tav>
                                      </p:tavLst>
                                    </p:anim>
                                    <p:anim calcmode="lin" valueType="num">
                                      <p:cBhvr additive="base">
                                        <p:cTn id="8" dur="500" fill="hold"/>
                                        <p:tgtEl>
                                          <p:spTgt spid="1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wipe(right)">
                                      <p:cBhvr>
                                        <p:cTn id="12" dur="500"/>
                                        <p:tgtEl>
                                          <p:spTgt spid="114"/>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par>
                          <p:cTn id="17" fill="hold">
                            <p:stCondLst>
                              <p:cond delay="1500"/>
                            </p:stCondLst>
                            <p:childTnLst>
                              <p:par>
                                <p:cTn id="18" presetID="4" presetClass="entr" presetSubtype="16"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ox(in)">
                                      <p:cBhvr>
                                        <p:cTn id="20" dur="2000"/>
                                        <p:tgtEl>
                                          <p:spTgt spid="16"/>
                                        </p:tgtEl>
                                      </p:cBhvr>
                                    </p:animEffect>
                                  </p:childTnLst>
                                </p:cTn>
                              </p:par>
                            </p:childTnLst>
                          </p:cTn>
                        </p:par>
                        <p:par>
                          <p:cTn id="21" fill="hold">
                            <p:stCondLst>
                              <p:cond delay="3500"/>
                            </p:stCondLst>
                            <p:childTnLst>
                              <p:par>
                                <p:cTn id="22" presetID="22" presetClass="entr" presetSubtype="2"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right)">
                                      <p:cBhvr>
                                        <p:cTn id="24" dur="500"/>
                                        <p:tgtEl>
                                          <p:spTgt spid="4"/>
                                        </p:tgtEl>
                                      </p:cBhvr>
                                    </p:animEffect>
                                  </p:childTnLst>
                                </p:cTn>
                              </p:par>
                            </p:childTnLst>
                          </p:cTn>
                        </p:par>
                        <p:par>
                          <p:cTn id="25" fill="hold">
                            <p:stCondLst>
                              <p:cond delay="4000"/>
                            </p:stCondLst>
                            <p:childTnLst>
                              <p:par>
                                <p:cTn id="26" presetID="4"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ox(in)">
                                      <p:cBhvr>
                                        <p:cTn id="28" dur="2000"/>
                                        <p:tgtEl>
                                          <p:spTgt spid="17"/>
                                        </p:tgtEl>
                                      </p:cBhvr>
                                    </p:animEffect>
                                  </p:childTnLst>
                                </p:cTn>
                              </p:par>
                            </p:childTnLst>
                          </p:cTn>
                        </p:par>
                        <p:par>
                          <p:cTn id="29" fill="hold">
                            <p:stCondLst>
                              <p:cond delay="6000"/>
                            </p:stCondLst>
                            <p:childTnLst>
                              <p:par>
                                <p:cTn id="30" presetID="2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right)">
                                      <p:cBhvr>
                                        <p:cTn id="32" dur="500"/>
                                        <p:tgtEl>
                                          <p:spTgt spid="5"/>
                                        </p:tgtEl>
                                      </p:cBhvr>
                                    </p:animEffect>
                                  </p:childTnLst>
                                </p:cTn>
                              </p:par>
                            </p:childTnLst>
                          </p:cTn>
                        </p:par>
                        <p:par>
                          <p:cTn id="33" fill="hold">
                            <p:stCondLst>
                              <p:cond delay="6500"/>
                            </p:stCondLst>
                            <p:childTnLst>
                              <p:par>
                                <p:cTn id="34" presetID="4" presetClass="entr" presetSubtype="16"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ox(in)">
                                      <p:cBhvr>
                                        <p:cTn id="36" dur="2000"/>
                                        <p:tgtEl>
                                          <p:spTgt spid="18"/>
                                        </p:tgtEl>
                                      </p:cBhvr>
                                    </p:animEffect>
                                  </p:childTnLst>
                                </p:cTn>
                              </p:par>
                            </p:childTnLst>
                          </p:cTn>
                        </p:par>
                        <p:par>
                          <p:cTn id="37" fill="hold">
                            <p:stCondLst>
                              <p:cond delay="8500"/>
                            </p:stCondLst>
                            <p:childTnLst>
                              <p:par>
                                <p:cTn id="38" presetID="22" presetClass="entr" presetSubtype="2"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right)">
                                      <p:cBhvr>
                                        <p:cTn id="40" dur="500"/>
                                        <p:tgtEl>
                                          <p:spTgt spid="6"/>
                                        </p:tgtEl>
                                      </p:cBhvr>
                                    </p:animEffect>
                                  </p:childTnLst>
                                </p:cTn>
                              </p:par>
                            </p:childTnLst>
                          </p:cTn>
                        </p:par>
                        <p:par>
                          <p:cTn id="41" fill="hold">
                            <p:stCondLst>
                              <p:cond delay="9000"/>
                            </p:stCondLst>
                            <p:childTnLst>
                              <p:par>
                                <p:cTn id="42" presetID="4" presetClass="entr" presetSubtype="16"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ox(in)">
                                      <p:cBhvr>
                                        <p:cTn id="44" dur="2000"/>
                                        <p:tgtEl>
                                          <p:spTgt spid="19"/>
                                        </p:tgtEl>
                                      </p:cBhvr>
                                    </p:animEffect>
                                  </p:childTnLst>
                                </p:cTn>
                              </p:par>
                            </p:childTnLst>
                          </p:cTn>
                        </p:par>
                        <p:par>
                          <p:cTn id="45" fill="hold">
                            <p:stCondLst>
                              <p:cond delay="11000"/>
                            </p:stCondLst>
                            <p:childTnLst>
                              <p:par>
                                <p:cTn id="46" presetID="22" presetClass="entr" presetSubtype="2"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right)">
                                      <p:cBhvr>
                                        <p:cTn id="48" dur="500"/>
                                        <p:tgtEl>
                                          <p:spTgt spid="14"/>
                                        </p:tgtEl>
                                      </p:cBhvr>
                                    </p:animEffect>
                                  </p:childTnLst>
                                </p:cTn>
                              </p:par>
                            </p:childTnLst>
                          </p:cTn>
                        </p:par>
                        <p:par>
                          <p:cTn id="49" fill="hold">
                            <p:stCondLst>
                              <p:cond delay="11500"/>
                            </p:stCondLst>
                            <p:childTnLst>
                              <p:par>
                                <p:cTn id="50" presetID="4"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2</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944233" y="4523073"/>
            <a:ext cx="22707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货物的入库管理</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760595" y="18595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货物的入库管理</a:t>
            </a:r>
          </a:p>
        </p:txBody>
      </p:sp>
      <p:sp>
        <p:nvSpPr>
          <p:cNvPr id="18" name="Line 17"/>
          <p:cNvSpPr>
            <a:spLocks noChangeShapeType="1"/>
          </p:cNvSpPr>
          <p:nvPr/>
        </p:nvSpPr>
        <p:spPr bwMode="auto">
          <a:xfrm>
            <a:off x="7537031" y="1813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9" name="Line 18"/>
          <p:cNvSpPr>
            <a:spLocks noChangeShapeType="1"/>
          </p:cNvSpPr>
          <p:nvPr/>
        </p:nvSpPr>
        <p:spPr bwMode="auto">
          <a:xfrm>
            <a:off x="7664031" y="194054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0" name="Freeform 19"/>
          <p:cNvSpPr/>
          <p:nvPr/>
        </p:nvSpPr>
        <p:spPr bwMode="auto">
          <a:xfrm>
            <a:off x="3872695" y="1705649"/>
            <a:ext cx="2078492" cy="3110640"/>
          </a:xfrm>
          <a:custGeom>
            <a:avLst/>
            <a:gdLst>
              <a:gd name="T0" fmla="*/ 0 w 701"/>
              <a:gd name="T1" fmla="*/ 701 h 1049"/>
              <a:gd name="T2" fmla="*/ 93 w 701"/>
              <a:gd name="T3" fmla="*/ 1049 h 1049"/>
              <a:gd name="T4" fmla="*/ 96 w 701"/>
              <a:gd name="T5" fmla="*/ 1049 h 1049"/>
              <a:gd name="T6" fmla="*/ 701 w 701"/>
              <a:gd name="T7" fmla="*/ 699 h 1049"/>
              <a:gd name="T8" fmla="*/ 701 w 701"/>
              <a:gd name="T9" fmla="*/ 0 h 1049"/>
              <a:gd name="T10" fmla="*/ 0 w 701"/>
              <a:gd name="T11" fmla="*/ 701 h 1049"/>
            </a:gdLst>
            <a:ahLst/>
            <a:cxnLst>
              <a:cxn ang="0">
                <a:pos x="T0" y="T1"/>
              </a:cxn>
              <a:cxn ang="0">
                <a:pos x="T2" y="T3"/>
              </a:cxn>
              <a:cxn ang="0">
                <a:pos x="T4" y="T5"/>
              </a:cxn>
              <a:cxn ang="0">
                <a:pos x="T6" y="T7"/>
              </a:cxn>
              <a:cxn ang="0">
                <a:pos x="T8" y="T9"/>
              </a:cxn>
              <a:cxn ang="0">
                <a:pos x="T10" y="T11"/>
              </a:cxn>
            </a:cxnLst>
            <a:rect l="0" t="0" r="r" b="b"/>
            <a:pathLst>
              <a:path w="701" h="1049">
                <a:moveTo>
                  <a:pt x="0" y="701"/>
                </a:moveTo>
                <a:cubicBezTo>
                  <a:pt x="0" y="827"/>
                  <a:pt x="34" y="946"/>
                  <a:pt x="93" y="1049"/>
                </a:cubicBezTo>
                <a:cubicBezTo>
                  <a:pt x="96" y="1049"/>
                  <a:pt x="96" y="1049"/>
                  <a:pt x="96" y="1049"/>
                </a:cubicBezTo>
                <a:cubicBezTo>
                  <a:pt x="701" y="699"/>
                  <a:pt x="701" y="699"/>
                  <a:pt x="701" y="699"/>
                </a:cubicBezTo>
                <a:cubicBezTo>
                  <a:pt x="701" y="0"/>
                  <a:pt x="701" y="0"/>
                  <a:pt x="701" y="0"/>
                </a:cubicBezTo>
                <a:cubicBezTo>
                  <a:pt x="314" y="0"/>
                  <a:pt x="0" y="314"/>
                  <a:pt x="0" y="701"/>
                </a:cubicBezTo>
                <a:close/>
              </a:path>
            </a:pathLst>
          </a:custGeom>
          <a:solidFill>
            <a:srgbClr val="76B0AD"/>
          </a:solidFill>
          <a:ln>
            <a:noFill/>
          </a:ln>
        </p:spPr>
        <p:txBody>
          <a:bodyPr vert="horz" wrap="square" lIns="91440" tIns="45720" rIns="91440" bIns="45720" numCol="1" anchor="t" anchorCtr="0" compatLnSpc="1"/>
          <a:lstStyle/>
          <a:p>
            <a:endParaRPr lang="en-US"/>
          </a:p>
        </p:txBody>
      </p:sp>
      <p:sp>
        <p:nvSpPr>
          <p:cNvPr id="21" name="Freeform 20"/>
          <p:cNvSpPr/>
          <p:nvPr/>
        </p:nvSpPr>
        <p:spPr bwMode="auto">
          <a:xfrm>
            <a:off x="4156642" y="3778462"/>
            <a:ext cx="3593350" cy="2372378"/>
          </a:xfrm>
          <a:custGeom>
            <a:avLst/>
            <a:gdLst>
              <a:gd name="T0" fmla="*/ 957 w 1212"/>
              <a:gd name="T1" fmla="*/ 606 h 800"/>
              <a:gd name="T2" fmla="*/ 1212 w 1212"/>
              <a:gd name="T3" fmla="*/ 352 h 800"/>
              <a:gd name="T4" fmla="*/ 1210 w 1212"/>
              <a:gd name="T5" fmla="*/ 350 h 800"/>
              <a:gd name="T6" fmla="*/ 605 w 1212"/>
              <a:gd name="T7" fmla="*/ 0 h 800"/>
              <a:gd name="T8" fmla="*/ 0 w 1212"/>
              <a:gd name="T9" fmla="*/ 350 h 800"/>
              <a:gd name="T10" fmla="*/ 957 w 1212"/>
              <a:gd name="T11" fmla="*/ 606 h 800"/>
            </a:gdLst>
            <a:ahLst/>
            <a:cxnLst>
              <a:cxn ang="0">
                <a:pos x="T0" y="T1"/>
              </a:cxn>
              <a:cxn ang="0">
                <a:pos x="T2" y="T3"/>
              </a:cxn>
              <a:cxn ang="0">
                <a:pos x="T4" y="T5"/>
              </a:cxn>
              <a:cxn ang="0">
                <a:pos x="T6" y="T7"/>
              </a:cxn>
              <a:cxn ang="0">
                <a:pos x="T8" y="T9"/>
              </a:cxn>
              <a:cxn ang="0">
                <a:pos x="T10" y="T11"/>
              </a:cxn>
            </a:cxnLst>
            <a:rect l="0" t="0" r="r" b="b"/>
            <a:pathLst>
              <a:path w="1212" h="800">
                <a:moveTo>
                  <a:pt x="957" y="606"/>
                </a:moveTo>
                <a:cubicBezTo>
                  <a:pt x="1066" y="543"/>
                  <a:pt x="1152" y="454"/>
                  <a:pt x="1212" y="352"/>
                </a:cubicBezTo>
                <a:cubicBezTo>
                  <a:pt x="1210" y="350"/>
                  <a:pt x="1210" y="350"/>
                  <a:pt x="1210" y="350"/>
                </a:cubicBezTo>
                <a:cubicBezTo>
                  <a:pt x="1210" y="350"/>
                  <a:pt x="605" y="0"/>
                  <a:pt x="605" y="0"/>
                </a:cubicBezTo>
                <a:cubicBezTo>
                  <a:pt x="0" y="350"/>
                  <a:pt x="0" y="350"/>
                  <a:pt x="0" y="350"/>
                </a:cubicBezTo>
                <a:cubicBezTo>
                  <a:pt x="193" y="685"/>
                  <a:pt x="622" y="800"/>
                  <a:pt x="957" y="606"/>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22" name="Freeform 21"/>
          <p:cNvSpPr/>
          <p:nvPr/>
        </p:nvSpPr>
        <p:spPr bwMode="auto">
          <a:xfrm>
            <a:off x="5951187" y="1699970"/>
            <a:ext cx="2368118" cy="3116319"/>
          </a:xfrm>
          <a:custGeom>
            <a:avLst/>
            <a:gdLst>
              <a:gd name="T0" fmla="*/ 349 w 799"/>
              <a:gd name="T1" fmla="*/ 94 h 1051"/>
              <a:gd name="T2" fmla="*/ 1 w 799"/>
              <a:gd name="T3" fmla="*/ 0 h 1051"/>
              <a:gd name="T4" fmla="*/ 0 w 799"/>
              <a:gd name="T5" fmla="*/ 2 h 1051"/>
              <a:gd name="T6" fmla="*/ 0 w 799"/>
              <a:gd name="T7" fmla="*/ 701 h 1051"/>
              <a:gd name="T8" fmla="*/ 605 w 799"/>
              <a:gd name="T9" fmla="*/ 1051 h 1051"/>
              <a:gd name="T10" fmla="*/ 349 w 799"/>
              <a:gd name="T11" fmla="*/ 94 h 1051"/>
            </a:gdLst>
            <a:ahLst/>
            <a:cxnLst>
              <a:cxn ang="0">
                <a:pos x="T0" y="T1"/>
              </a:cxn>
              <a:cxn ang="0">
                <a:pos x="T2" y="T3"/>
              </a:cxn>
              <a:cxn ang="0">
                <a:pos x="T4" y="T5"/>
              </a:cxn>
              <a:cxn ang="0">
                <a:pos x="T6" y="T7"/>
              </a:cxn>
              <a:cxn ang="0">
                <a:pos x="T8" y="T9"/>
              </a:cxn>
              <a:cxn ang="0">
                <a:pos x="T10" y="T11"/>
              </a:cxn>
            </a:cxnLst>
            <a:rect l="0" t="0" r="r" b="b"/>
            <a:pathLst>
              <a:path w="799" h="1051">
                <a:moveTo>
                  <a:pt x="349" y="94"/>
                </a:moveTo>
                <a:cubicBezTo>
                  <a:pt x="239" y="30"/>
                  <a:pt x="120" y="0"/>
                  <a:pt x="1" y="0"/>
                </a:cubicBezTo>
                <a:cubicBezTo>
                  <a:pt x="0" y="2"/>
                  <a:pt x="0" y="2"/>
                  <a:pt x="0" y="2"/>
                </a:cubicBezTo>
                <a:cubicBezTo>
                  <a:pt x="0" y="2"/>
                  <a:pt x="0" y="701"/>
                  <a:pt x="0" y="701"/>
                </a:cubicBezTo>
                <a:cubicBezTo>
                  <a:pt x="605" y="1051"/>
                  <a:pt x="605" y="1051"/>
                  <a:pt x="605" y="1051"/>
                </a:cubicBezTo>
                <a:cubicBezTo>
                  <a:pt x="799" y="716"/>
                  <a:pt x="684" y="287"/>
                  <a:pt x="349" y="94"/>
                </a:cubicBezTo>
                <a:close/>
              </a:path>
            </a:pathLst>
          </a:custGeom>
          <a:solidFill>
            <a:srgbClr val="B15462"/>
          </a:solidFill>
          <a:ln>
            <a:noFill/>
          </a:ln>
        </p:spPr>
        <p:txBody>
          <a:bodyPr vert="horz" wrap="square" lIns="91440" tIns="45720" rIns="91440" bIns="45720" numCol="1" anchor="t" anchorCtr="0" compatLnSpc="1"/>
          <a:lstStyle/>
          <a:p>
            <a:endParaRPr lang="en-US"/>
          </a:p>
        </p:txBody>
      </p:sp>
      <p:grpSp>
        <p:nvGrpSpPr>
          <p:cNvPr id="4" name="Group 3"/>
          <p:cNvGrpSpPr/>
          <p:nvPr/>
        </p:nvGrpSpPr>
        <p:grpSpPr>
          <a:xfrm>
            <a:off x="5523847" y="1560836"/>
            <a:ext cx="856101" cy="1094616"/>
            <a:chOff x="5523847" y="1971046"/>
            <a:chExt cx="856101" cy="1094616"/>
          </a:xfrm>
        </p:grpSpPr>
        <p:sp>
          <p:nvSpPr>
            <p:cNvPr id="23" name="Freeform 22"/>
            <p:cNvSpPr/>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3" name="Inhaltsplatzhalter 4"/>
            <p:cNvSpPr txBox="1"/>
            <p:nvPr/>
          </p:nvSpPr>
          <p:spPr>
            <a:xfrm>
              <a:off x="5586374" y="2238606"/>
              <a:ext cx="717228"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smtClean="0">
                  <a:solidFill>
                    <a:schemeClr val="bg1">
                      <a:lumMod val="50000"/>
                    </a:schemeClr>
                  </a:solidFill>
                  <a:latin typeface="+mj-lt"/>
                </a:rPr>
                <a:t>01</a:t>
              </a:r>
              <a:endParaRPr lang="en-US" sz="2000" dirty="0" smtClean="0">
                <a:solidFill>
                  <a:schemeClr val="bg1">
                    <a:lumMod val="50000"/>
                  </a:schemeClr>
                </a:solidFill>
                <a:latin typeface="+mn-lt"/>
              </a:endParaRPr>
            </a:p>
          </p:txBody>
        </p:sp>
      </p:grpSp>
      <p:grpSp>
        <p:nvGrpSpPr>
          <p:cNvPr id="11" name="Group 4"/>
          <p:cNvGrpSpPr/>
          <p:nvPr/>
        </p:nvGrpSpPr>
        <p:grpSpPr>
          <a:xfrm>
            <a:off x="6864077" y="4080866"/>
            <a:ext cx="1104554" cy="1124430"/>
            <a:chOff x="6864077" y="4491076"/>
            <a:chExt cx="1104554" cy="1124430"/>
          </a:xfrm>
        </p:grpSpPr>
        <p:sp>
          <p:nvSpPr>
            <p:cNvPr id="25" name="Freeform 24"/>
            <p:cNvSpPr/>
            <p:nvPr/>
          </p:nvSpPr>
          <p:spPr bwMode="auto">
            <a:xfrm>
              <a:off x="6864077" y="4491076"/>
              <a:ext cx="1104554" cy="1124430"/>
            </a:xfrm>
            <a:custGeom>
              <a:avLst/>
              <a:gdLst>
                <a:gd name="T0" fmla="*/ 209 w 373"/>
                <a:gd name="T1" fmla="*/ 367 h 379"/>
                <a:gd name="T2" fmla="*/ 211 w 373"/>
                <a:gd name="T3" fmla="*/ 367 h 379"/>
                <a:gd name="T4" fmla="*/ 270 w 373"/>
                <a:gd name="T5" fmla="*/ 349 h 379"/>
                <a:gd name="T6" fmla="*/ 361 w 373"/>
                <a:gd name="T7" fmla="*/ 191 h 379"/>
                <a:gd name="T8" fmla="*/ 350 w 373"/>
                <a:gd name="T9" fmla="*/ 133 h 379"/>
                <a:gd name="T10" fmla="*/ 350 w 373"/>
                <a:gd name="T11" fmla="*/ 133 h 379"/>
                <a:gd name="T12" fmla="*/ 145 w 373"/>
                <a:gd name="T13" fmla="*/ 15 h 379"/>
                <a:gd name="T14" fmla="*/ 153 w 373"/>
                <a:gd name="T15" fmla="*/ 0 h 379"/>
                <a:gd name="T16" fmla="*/ 0 w 373"/>
                <a:gd name="T17" fmla="*/ 77 h 379"/>
                <a:gd name="T18" fmla="*/ 10 w 373"/>
                <a:gd name="T19" fmla="*/ 249 h 379"/>
                <a:gd name="T20" fmla="*/ 18 w 373"/>
                <a:gd name="T21" fmla="*/ 234 h 379"/>
                <a:gd name="T22" fmla="*/ 222 w 373"/>
                <a:gd name="T23" fmla="*/ 352 h 379"/>
                <a:gd name="T24" fmla="*/ 209 w 373"/>
                <a:gd name="T25" fmla="*/ 367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79">
                  <a:moveTo>
                    <a:pt x="209" y="367"/>
                  </a:moveTo>
                  <a:cubicBezTo>
                    <a:pt x="211" y="367"/>
                    <a:pt x="211" y="367"/>
                    <a:pt x="211" y="367"/>
                  </a:cubicBezTo>
                  <a:cubicBezTo>
                    <a:pt x="231" y="379"/>
                    <a:pt x="257" y="371"/>
                    <a:pt x="270" y="349"/>
                  </a:cubicBezTo>
                  <a:cubicBezTo>
                    <a:pt x="361" y="191"/>
                    <a:pt x="361" y="191"/>
                    <a:pt x="361" y="191"/>
                  </a:cubicBezTo>
                  <a:cubicBezTo>
                    <a:pt x="373" y="171"/>
                    <a:pt x="368" y="146"/>
                    <a:pt x="350" y="133"/>
                  </a:cubicBezTo>
                  <a:cubicBezTo>
                    <a:pt x="350" y="133"/>
                    <a:pt x="350" y="133"/>
                    <a:pt x="350" y="133"/>
                  </a:cubicBezTo>
                  <a:cubicBezTo>
                    <a:pt x="145" y="15"/>
                    <a:pt x="145" y="15"/>
                    <a:pt x="145" y="15"/>
                  </a:cubicBezTo>
                  <a:cubicBezTo>
                    <a:pt x="153" y="0"/>
                    <a:pt x="153" y="0"/>
                    <a:pt x="153" y="0"/>
                  </a:cubicBezTo>
                  <a:cubicBezTo>
                    <a:pt x="0" y="77"/>
                    <a:pt x="0" y="77"/>
                    <a:pt x="0" y="77"/>
                  </a:cubicBezTo>
                  <a:cubicBezTo>
                    <a:pt x="10" y="249"/>
                    <a:pt x="10" y="249"/>
                    <a:pt x="10" y="249"/>
                  </a:cubicBezTo>
                  <a:cubicBezTo>
                    <a:pt x="18" y="234"/>
                    <a:pt x="18" y="234"/>
                    <a:pt x="18" y="234"/>
                  </a:cubicBezTo>
                  <a:cubicBezTo>
                    <a:pt x="222" y="352"/>
                    <a:pt x="222" y="352"/>
                    <a:pt x="222" y="352"/>
                  </a:cubicBezTo>
                  <a:cubicBezTo>
                    <a:pt x="218" y="357"/>
                    <a:pt x="214" y="362"/>
                    <a:pt x="209" y="36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4" name="Inhaltsplatzhalter 4"/>
            <p:cNvSpPr txBox="1"/>
            <p:nvPr/>
          </p:nvSpPr>
          <p:spPr>
            <a:xfrm rot="1800000">
              <a:off x="7020846" y="4811777"/>
              <a:ext cx="717228"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smtClean="0">
                  <a:solidFill>
                    <a:schemeClr val="bg1">
                      <a:lumMod val="50000"/>
                    </a:schemeClr>
                  </a:solidFill>
                  <a:latin typeface="+mj-lt"/>
                </a:rPr>
                <a:t>02</a:t>
              </a:r>
              <a:endParaRPr lang="en-US" sz="2000" dirty="0" smtClean="0">
                <a:solidFill>
                  <a:schemeClr val="bg1">
                    <a:lumMod val="50000"/>
                  </a:schemeClr>
                </a:solidFill>
                <a:latin typeface="+mn-lt"/>
              </a:endParaRPr>
            </a:p>
          </p:txBody>
        </p:sp>
      </p:grpSp>
      <p:grpSp>
        <p:nvGrpSpPr>
          <p:cNvPr id="12" name="Group 5"/>
          <p:cNvGrpSpPr/>
          <p:nvPr/>
        </p:nvGrpSpPr>
        <p:grpSpPr>
          <a:xfrm>
            <a:off x="3886892" y="4080866"/>
            <a:ext cx="1135788" cy="1073320"/>
            <a:chOff x="3886892" y="4491076"/>
            <a:chExt cx="1135788" cy="1073320"/>
          </a:xfrm>
        </p:grpSpPr>
        <p:sp>
          <p:nvSpPr>
            <p:cNvPr id="24" name="Freeform 23"/>
            <p:cNvSpPr/>
            <p:nvPr/>
          </p:nvSpPr>
          <p:spPr bwMode="auto">
            <a:xfrm>
              <a:off x="3886892" y="4491076"/>
              <a:ext cx="1135788" cy="1073320"/>
            </a:xfrm>
            <a:custGeom>
              <a:avLst/>
              <a:gdLst>
                <a:gd name="T0" fmla="*/ 27 w 383"/>
                <a:gd name="T1" fmla="*/ 114 h 362"/>
                <a:gd name="T2" fmla="*/ 26 w 383"/>
                <a:gd name="T3" fmla="*/ 115 h 362"/>
                <a:gd name="T4" fmla="*/ 12 w 383"/>
                <a:gd name="T5" fmla="*/ 175 h 362"/>
                <a:gd name="T6" fmla="*/ 103 w 383"/>
                <a:gd name="T7" fmla="*/ 333 h 362"/>
                <a:gd name="T8" fmla="*/ 159 w 383"/>
                <a:gd name="T9" fmla="*/ 353 h 362"/>
                <a:gd name="T10" fmla="*/ 159 w 383"/>
                <a:gd name="T11" fmla="*/ 353 h 362"/>
                <a:gd name="T12" fmla="*/ 364 w 383"/>
                <a:gd name="T13" fmla="*/ 234 h 362"/>
                <a:gd name="T14" fmla="*/ 373 w 383"/>
                <a:gd name="T15" fmla="*/ 249 h 362"/>
                <a:gd name="T16" fmla="*/ 383 w 383"/>
                <a:gd name="T17" fmla="*/ 77 h 362"/>
                <a:gd name="T18" fmla="*/ 229 w 383"/>
                <a:gd name="T19" fmla="*/ 0 h 362"/>
                <a:gd name="T20" fmla="*/ 238 w 383"/>
                <a:gd name="T21" fmla="*/ 15 h 362"/>
                <a:gd name="T22" fmla="*/ 33 w 383"/>
                <a:gd name="T23" fmla="*/ 133 h 362"/>
                <a:gd name="T24" fmla="*/ 27 w 383"/>
                <a:gd name="T25" fmla="*/ 114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3" h="362">
                  <a:moveTo>
                    <a:pt x="27" y="114"/>
                  </a:moveTo>
                  <a:cubicBezTo>
                    <a:pt x="26" y="115"/>
                    <a:pt x="26" y="115"/>
                    <a:pt x="26" y="115"/>
                  </a:cubicBezTo>
                  <a:cubicBezTo>
                    <a:pt x="6" y="127"/>
                    <a:pt x="0" y="154"/>
                    <a:pt x="12" y="175"/>
                  </a:cubicBezTo>
                  <a:cubicBezTo>
                    <a:pt x="103" y="333"/>
                    <a:pt x="103" y="333"/>
                    <a:pt x="103" y="333"/>
                  </a:cubicBezTo>
                  <a:cubicBezTo>
                    <a:pt x="115" y="354"/>
                    <a:pt x="140" y="362"/>
                    <a:pt x="159" y="353"/>
                  </a:cubicBezTo>
                  <a:cubicBezTo>
                    <a:pt x="159" y="353"/>
                    <a:pt x="159" y="353"/>
                    <a:pt x="159" y="353"/>
                  </a:cubicBezTo>
                  <a:cubicBezTo>
                    <a:pt x="364" y="234"/>
                    <a:pt x="364" y="234"/>
                    <a:pt x="364" y="234"/>
                  </a:cubicBezTo>
                  <a:cubicBezTo>
                    <a:pt x="373" y="249"/>
                    <a:pt x="373" y="249"/>
                    <a:pt x="373" y="249"/>
                  </a:cubicBezTo>
                  <a:cubicBezTo>
                    <a:pt x="383" y="77"/>
                    <a:pt x="383" y="77"/>
                    <a:pt x="383" y="77"/>
                  </a:cubicBezTo>
                  <a:cubicBezTo>
                    <a:pt x="229" y="0"/>
                    <a:pt x="229" y="0"/>
                    <a:pt x="229" y="0"/>
                  </a:cubicBezTo>
                  <a:cubicBezTo>
                    <a:pt x="238" y="15"/>
                    <a:pt x="238" y="15"/>
                    <a:pt x="238" y="15"/>
                  </a:cubicBezTo>
                  <a:cubicBezTo>
                    <a:pt x="33" y="133"/>
                    <a:pt x="33" y="133"/>
                    <a:pt x="33" y="133"/>
                  </a:cubicBezTo>
                  <a:cubicBezTo>
                    <a:pt x="32" y="126"/>
                    <a:pt x="29" y="120"/>
                    <a:pt x="27" y="114"/>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15" name="Inhaltsplatzhalter 4"/>
            <p:cNvSpPr txBox="1"/>
            <p:nvPr/>
          </p:nvSpPr>
          <p:spPr>
            <a:xfrm rot="19800000">
              <a:off x="4130240" y="4777609"/>
              <a:ext cx="717228" cy="430887"/>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smtClean="0">
                  <a:solidFill>
                    <a:schemeClr val="bg1">
                      <a:lumMod val="50000"/>
                    </a:schemeClr>
                  </a:solidFill>
                  <a:latin typeface="+mj-lt"/>
                </a:rPr>
                <a:t>03</a:t>
              </a:r>
              <a:endParaRPr lang="en-US" sz="2000" dirty="0" smtClean="0">
                <a:solidFill>
                  <a:schemeClr val="bg1">
                    <a:lumMod val="50000"/>
                  </a:schemeClr>
                </a:solidFill>
                <a:latin typeface="+mn-lt"/>
              </a:endParaRPr>
            </a:p>
          </p:txBody>
        </p:sp>
      </p:grpSp>
      <p:sp>
        <p:nvSpPr>
          <p:cNvPr id="32" name="Inhaltsplatzhalter 4"/>
          <p:cNvSpPr txBox="1"/>
          <p:nvPr/>
        </p:nvSpPr>
        <p:spPr>
          <a:xfrm>
            <a:off x="1384300" y="1705610"/>
            <a:ext cx="2488565" cy="301625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2400" dirty="0" smtClean="0">
                <a:solidFill>
                  <a:srgbClr val="6E746F"/>
                </a:solidFill>
                <a:latin typeface="Arial Unicode MS" panose="020B0604020202020204" charset="-122"/>
                <a:ea typeface="Arial Unicode MS" panose="020B0604020202020204" charset="-122"/>
              </a:rPr>
              <a:t>安排仓位</a:t>
            </a:r>
          </a:p>
          <a:p>
            <a:pPr marL="0" indent="0" algn="ctr" fontAlgn="auto">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rPr>
              <a:t>客户送货到仓库后，仓管员根据客户入库计划核对，并根据货物性质和数量安排仓位</a:t>
            </a:r>
          </a:p>
        </p:txBody>
      </p:sp>
      <p:sp>
        <p:nvSpPr>
          <p:cNvPr id="33" name="Inhaltsplatzhalter 4"/>
          <p:cNvSpPr txBox="1"/>
          <p:nvPr/>
        </p:nvSpPr>
        <p:spPr>
          <a:xfrm>
            <a:off x="8011160" y="1662430"/>
            <a:ext cx="2754630" cy="255460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lnSpc>
                <a:spcPct val="150000"/>
              </a:lnSpc>
              <a:spcAft>
                <a:spcPts val="1200"/>
              </a:spcAft>
              <a:buNone/>
            </a:pPr>
            <a:r>
              <a:rPr lang="en-US" sz="2400" dirty="0" smtClean="0">
                <a:solidFill>
                  <a:srgbClr val="6E746F"/>
                </a:solidFill>
                <a:latin typeface="Arial Unicode MS" panose="020B0604020202020204" charset="-122"/>
                <a:ea typeface="Arial Unicode MS" panose="020B0604020202020204" charset="-122"/>
              </a:rPr>
              <a:t>核对单货、进行登记</a:t>
            </a:r>
          </a:p>
          <a:p>
            <a:pPr marL="0" algn="ctr">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rPr>
              <a:t>库管理人员需要对入库商品进行单据和实物核对，再对具体数据进行登记</a:t>
            </a:r>
          </a:p>
        </p:txBody>
      </p:sp>
      <p:sp>
        <p:nvSpPr>
          <p:cNvPr id="34" name="Inhaltsplatzhalter 4"/>
          <p:cNvSpPr txBox="1"/>
          <p:nvPr/>
        </p:nvSpPr>
        <p:spPr>
          <a:xfrm>
            <a:off x="7536815" y="4629785"/>
            <a:ext cx="3437255" cy="209232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algn="ctr">
              <a:lnSpc>
                <a:spcPct val="150000"/>
              </a:lnSpc>
              <a:spcAft>
                <a:spcPts val="1200"/>
              </a:spcAft>
              <a:buNone/>
            </a:pPr>
            <a:r>
              <a:rPr lang="en-US" sz="2400" dirty="0" smtClean="0">
                <a:solidFill>
                  <a:srgbClr val="6E746F"/>
                </a:solidFill>
                <a:latin typeface="Arial Unicode MS" panose="020B0604020202020204" charset="-122"/>
                <a:ea typeface="Arial Unicode MS" panose="020B0604020202020204" charset="-122"/>
              </a:rPr>
              <a:t>装卸规范、堆放标准</a:t>
            </a:r>
          </a:p>
          <a:p>
            <a:pPr marL="0" algn="ctr">
              <a:lnSpc>
                <a:spcPct val="150000"/>
              </a:lnSpc>
              <a:spcAft>
                <a:spcPts val="1200"/>
              </a:spcAft>
              <a:buNone/>
            </a:pPr>
            <a:r>
              <a:rPr lang="en-US" sz="2000" dirty="0" smtClean="0">
                <a:solidFill>
                  <a:srgbClr val="6E746F"/>
                </a:solidFill>
                <a:latin typeface="Arial Unicode MS" panose="020B0604020202020204" charset="-122"/>
                <a:ea typeface="Arial Unicode MS" panose="020B0604020202020204" charset="-122"/>
              </a:rPr>
              <a:t>注意确认实物数量与送货清单是否一致、实物与外标识是否一致、生产批号是否有误</a:t>
            </a:r>
          </a:p>
        </p:txBody>
      </p:sp>
      <p:pic>
        <p:nvPicPr>
          <p:cNvPr id="26" name="图片 25" descr="1208990"/>
          <p:cNvPicPr>
            <a:picLocks noChangeAspect="1"/>
          </p:cNvPicPr>
          <p:nvPr/>
        </p:nvPicPr>
        <p:blipFill>
          <a:blip r:embed="rId3"/>
          <a:stretch>
            <a:fillRect/>
          </a:stretch>
        </p:blipFill>
        <p:spPr>
          <a:xfrm>
            <a:off x="4465320" y="2530475"/>
            <a:ext cx="1120775" cy="1150620"/>
          </a:xfrm>
          <a:prstGeom prst="rect">
            <a:avLst/>
          </a:prstGeom>
        </p:spPr>
      </p:pic>
      <p:pic>
        <p:nvPicPr>
          <p:cNvPr id="35" name="图片 34" descr="C:\Users\Jasmine\Desktop\项目四 图片\1176967.png1176967"/>
          <p:cNvPicPr>
            <a:picLocks noChangeAspect="1"/>
          </p:cNvPicPr>
          <p:nvPr/>
        </p:nvPicPr>
        <p:blipFill>
          <a:blip r:embed="rId4"/>
          <a:srcRect/>
          <a:stretch>
            <a:fillRect/>
          </a:stretch>
        </p:blipFill>
        <p:spPr>
          <a:xfrm>
            <a:off x="6303010" y="2545715"/>
            <a:ext cx="1135380" cy="1135380"/>
          </a:xfrm>
          <a:prstGeom prst="rect">
            <a:avLst/>
          </a:prstGeom>
        </p:spPr>
      </p:pic>
      <p:pic>
        <p:nvPicPr>
          <p:cNvPr id="36" name="图片 35" descr="C:\Users\Jasmine\Desktop\项目四 图片\1208972.png1208972"/>
          <p:cNvPicPr>
            <a:picLocks noChangeAspect="1"/>
          </p:cNvPicPr>
          <p:nvPr/>
        </p:nvPicPr>
        <p:blipFill>
          <a:blip r:embed="rId5"/>
          <a:srcRect/>
          <a:stretch>
            <a:fillRect/>
          </a:stretch>
        </p:blipFill>
        <p:spPr>
          <a:xfrm>
            <a:off x="5386070" y="4251325"/>
            <a:ext cx="1135380" cy="1135380"/>
          </a:xfrm>
          <a:prstGeom prst="rect">
            <a:avLst/>
          </a:prstGeom>
        </p:spPr>
      </p:pic>
      <p:pic>
        <p:nvPicPr>
          <p:cNvPr id="37" name="图形 36"/>
          <p:cNvPicPr>
            <a:picLocks noChangeAspect="1"/>
          </p:cNvPicPr>
          <p:nvPr/>
        </p:nvPicPr>
        <p:blipFill rotWithShape="1">
          <a:blip r:embed="rId6"/>
          <a:srcRect t="17889" b="17410"/>
          <a:stretch>
            <a:fillRect/>
          </a:stretch>
        </p:blipFill>
        <p:spPr>
          <a:xfrm>
            <a:off x="-1515609" y="-1563763"/>
            <a:ext cx="3362054" cy="8423426"/>
          </a:xfrm>
          <a:prstGeom prst="rect">
            <a:avLst/>
          </a:prstGeom>
        </p:spPr>
      </p:pic>
      <p:pic>
        <p:nvPicPr>
          <p:cNvPr id="38" name="图形 37"/>
          <p:cNvPicPr>
            <a:picLocks noChangeAspect="1"/>
          </p:cNvPicPr>
          <p:nvPr/>
        </p:nvPicPr>
        <p:blipFill rotWithShape="1">
          <a:blip r:embed="rId6"/>
          <a:srcRect t="17889" b="17410"/>
          <a:stretch>
            <a:fillRect/>
          </a:stretch>
        </p:blipFill>
        <p:spPr>
          <a:xfrm>
            <a:off x="1025849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8"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diamond(in)">
                                      <p:cBhvr>
                                        <p:cTn id="19" dur="2000"/>
                                        <p:tgtEl>
                                          <p:spTgt spid="2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right)">
                                      <p:cBhvr>
                                        <p:cTn id="22" dur="500"/>
                                        <p:tgtEl>
                                          <p:spTgt spid="32"/>
                                        </p:tgtEl>
                                      </p:cBhvr>
                                    </p:animEffect>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000"/>
                            </p:stCondLst>
                            <p:childTnLst>
                              <p:par>
                                <p:cTn id="36" presetID="8" presetClass="entr" presetSubtype="16" fill="hold"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diamond(in)">
                                      <p:cBhvr>
                                        <p:cTn id="38" dur="2000"/>
                                        <p:tgtEl>
                                          <p:spTgt spid="3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left)">
                                      <p:cBhvr>
                                        <p:cTn id="41" dur="500"/>
                                        <p:tgtEl>
                                          <p:spTgt spid="33"/>
                                        </p:tgtEl>
                                      </p:cBhvr>
                                    </p:animEffect>
                                  </p:childTnLst>
                                </p:cTn>
                              </p:par>
                            </p:childTnLst>
                          </p:cTn>
                        </p:par>
                        <p:par>
                          <p:cTn id="42" fill="hold">
                            <p:stCondLst>
                              <p:cond delay="6000"/>
                            </p:stCondLst>
                            <p:childTnLst>
                              <p:par>
                                <p:cTn id="43" presetID="53" presetClass="entr" presetSubtype="1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childTnLst>
                          </p:cTn>
                        </p:par>
                        <p:par>
                          <p:cTn id="48" fill="hold">
                            <p:stCondLst>
                              <p:cond delay="6500"/>
                            </p:stCondLst>
                            <p:childTnLst>
                              <p:par>
                                <p:cTn id="49" presetID="53" presetClass="entr" presetSubtype="16"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p:cTn id="51" dur="500" fill="hold"/>
                                        <p:tgtEl>
                                          <p:spTgt spid="21"/>
                                        </p:tgtEl>
                                        <p:attrNameLst>
                                          <p:attrName>ppt_w</p:attrName>
                                        </p:attrNameLst>
                                      </p:cBhvr>
                                      <p:tavLst>
                                        <p:tav tm="0">
                                          <p:val>
                                            <p:fltVal val="0"/>
                                          </p:val>
                                        </p:tav>
                                        <p:tav tm="100000">
                                          <p:val>
                                            <p:strVal val="#ppt_w"/>
                                          </p:val>
                                        </p:tav>
                                      </p:tavLst>
                                    </p:anim>
                                    <p:anim calcmode="lin" valueType="num">
                                      <p:cBhvr>
                                        <p:cTn id="52" dur="500" fill="hold"/>
                                        <p:tgtEl>
                                          <p:spTgt spid="21"/>
                                        </p:tgtEl>
                                        <p:attrNameLst>
                                          <p:attrName>ppt_h</p:attrName>
                                        </p:attrNameLst>
                                      </p:cBhvr>
                                      <p:tavLst>
                                        <p:tav tm="0">
                                          <p:val>
                                            <p:fltVal val="0"/>
                                          </p:val>
                                        </p:tav>
                                        <p:tav tm="100000">
                                          <p:val>
                                            <p:strVal val="#ppt_h"/>
                                          </p:val>
                                        </p:tav>
                                      </p:tavLst>
                                    </p:anim>
                                    <p:animEffect transition="in" filter="fade">
                                      <p:cBhvr>
                                        <p:cTn id="53" dur="500"/>
                                        <p:tgtEl>
                                          <p:spTgt spid="21"/>
                                        </p:tgtEl>
                                      </p:cBhvr>
                                    </p:animEffect>
                                  </p:childTnLst>
                                </p:cTn>
                              </p:par>
                            </p:childTnLst>
                          </p:cTn>
                        </p:par>
                        <p:par>
                          <p:cTn id="54" fill="hold">
                            <p:stCondLst>
                              <p:cond delay="7000"/>
                            </p:stCondLst>
                            <p:childTnLst>
                              <p:par>
                                <p:cTn id="55" presetID="8" presetClass="entr" presetSubtype="16"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diamond(in)">
                                      <p:cBhvr>
                                        <p:cTn id="57" dur="2000"/>
                                        <p:tgtEl>
                                          <p:spTgt spid="3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left)">
                                      <p:cBhvr>
                                        <p:cTn id="6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bldLvl="0" animBg="1"/>
      <p:bldP spid="32" grpId="0"/>
      <p:bldP spid="33" grpId="0"/>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821</Words>
  <Application>Microsoft Macintosh PowerPoint</Application>
  <PresentationFormat>宽屏</PresentationFormat>
  <Paragraphs>194</Paragraphs>
  <Slides>24</Slides>
  <Notes>14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Agency FB</vt:lpstr>
      <vt:lpstr>Arial</vt:lpstr>
      <vt:lpstr>Arial Unicode MS</vt:lpstr>
      <vt:lpstr>Wingdings</vt:lpstr>
      <vt:lpstr>等线</vt:lpstr>
      <vt:lpstr>等线 Light</vt:lpstr>
      <vt:lpstr>宋体</vt:lpstr>
      <vt:lpstr>微软雅黑</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revision>31</cp:revision>
  <dcterms:created xsi:type="dcterms:W3CDTF">2017-10-01T02:46:00Z</dcterms:created>
  <dcterms:modified xsi:type="dcterms:W3CDTF">2018-03-09T05:28:26Z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2052-10.1.0.7022</vt:lpwstr>
  </property>
</Properties>
</file>