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657" r:id="rId3"/>
    <p:sldId id="591" r:id="rId5"/>
    <p:sldId id="679" r:id="rId6"/>
    <p:sldId id="452" r:id="rId7"/>
    <p:sldId id="501" r:id="rId8"/>
    <p:sldId id="658" r:id="rId9"/>
    <p:sldId id="502" r:id="rId10"/>
    <p:sldId id="503" r:id="rId11"/>
    <p:sldId id="504" r:id="rId12"/>
    <p:sldId id="505" r:id="rId13"/>
    <p:sldId id="659" r:id="rId14"/>
    <p:sldId id="506" r:id="rId15"/>
    <p:sldId id="507" r:id="rId16"/>
    <p:sldId id="508" r:id="rId17"/>
    <p:sldId id="509" r:id="rId18"/>
    <p:sldId id="510" r:id="rId19"/>
    <p:sldId id="511" r:id="rId20"/>
    <p:sldId id="512" r:id="rId21"/>
    <p:sldId id="513" r:id="rId22"/>
    <p:sldId id="514" r:id="rId23"/>
    <p:sldId id="515" r:id="rId24"/>
    <p:sldId id="516" r:id="rId25"/>
    <p:sldId id="6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566e72d-2147-4aee-84fa-96bbe37fd789}">
          <p14:sldIdLst>
            <p14:sldId id="657"/>
            <p14:sldId id="591"/>
            <p14:sldId id="452"/>
            <p14:sldId id="501"/>
            <p14:sldId id="658"/>
            <p14:sldId id="502"/>
            <p14:sldId id="503"/>
            <p14:sldId id="504"/>
            <p14:sldId id="505"/>
            <p14:sldId id="659"/>
            <p14:sldId id="506"/>
            <p14:sldId id="507"/>
            <p14:sldId id="508"/>
            <p14:sldId id="509"/>
            <p14:sldId id="510"/>
            <p14:sldId id="511"/>
            <p14:sldId id="512"/>
            <p14:sldId id="513"/>
            <p14:sldId id="514"/>
            <p14:sldId id="515"/>
            <p14:sldId id="516"/>
            <p14:sldId id="680"/>
            <p14:sldId id="67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0706D"/>
    <a:srgbClr val="90B0AD"/>
    <a:srgbClr val="F0F5E1"/>
    <a:srgbClr val="6EC5B5"/>
    <a:srgbClr val="528D2B"/>
    <a:srgbClr val="F4EFE9"/>
    <a:srgbClr val="6B8866"/>
    <a:srgbClr val="5B795B"/>
    <a:srgbClr val="5AAD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82" d="100"/>
          <a:sy n="82" d="100"/>
        </p:scale>
        <p:origin x="978" y="1164"/>
      </p:cViewPr>
      <p:guideLst>
        <p:guide pos="2880"/>
        <p:guide orient="horz" pos="17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305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3878" b="11808"/>
          <a:stretch>
            <a:fillRect/>
          </a:stretch>
        </p:blipFill>
        <p:spPr>
          <a:xfrm>
            <a:off x="0" y="1"/>
            <a:ext cx="9140407" cy="51435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79512" y="141480"/>
            <a:ext cx="8784976" cy="486054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1001" y="883820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200" b="0" baseline="0">
                <a:solidFill>
                  <a:schemeClr val="bg1">
                    <a:lumMod val="65000"/>
                  </a:schemeClr>
                </a:solidFill>
                <a:latin typeface="+mn-lt"/>
                <a:ea typeface="Roboto" pitchFamily="2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EDITE SUBTITLE</a:t>
            </a:r>
            <a:endParaRPr lang="en-US" dirty="0" smtClean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81001" y="341314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3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0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2.xml"/><Relationship Id="rId3" Type="http://schemas.openxmlformats.org/officeDocument/2006/relationships/image" Target="../media/image18.pn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5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17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8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9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2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22.xml"/><Relationship Id="rId2" Type="http://schemas.openxmlformats.org/officeDocument/2006/relationships/image" Target="../media/image33.png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5.xml"/><Relationship Id="rId5" Type="http://schemas.openxmlformats.org/officeDocument/2006/relationships/themeOverride" Target="../theme/themeOverride23.xml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7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9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86360"/>
            <a:ext cx="6209665" cy="364744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40355" y="4526915"/>
            <a:ext cx="38944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店铺信息的配置</a:t>
            </a:r>
            <a:endParaRPr lang="zh-CN" altLang="en-US" sz="3200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76170" y="3573780"/>
            <a:ext cx="465518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spc="3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第一章</a:t>
            </a:r>
            <a:endParaRPr lang="en-US" altLang="zh-CN" sz="3200" b="1" spc="300" dirty="0">
              <a:solidFill>
                <a:schemeClr val="bg1">
                  <a:lumMod val="50000"/>
                </a:schemeClr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algn="ctr"/>
            <a:r>
              <a:rPr lang="zh-CN" altLang="en-US" sz="24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电子商务网店建站</a:t>
            </a:r>
            <a:endParaRPr lang="zh-CN" altLang="en-US" sz="2400" b="1" spc="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59073" y="4526874"/>
            <a:ext cx="3289781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059073" y="5072752"/>
            <a:ext cx="3289781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店铺基本信息设置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155" y="546100"/>
            <a:ext cx="69272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主要包括店铺LOGO设置、店铺名称设置及店家信息等设置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（</a:t>
            </a: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2</a:t>
            </a: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）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店铺名称设置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  <a:sym typeface="+mn-ea"/>
            </a:endParaRPr>
          </a:p>
        </p:txBody>
      </p:sp>
      <p:pic>
        <p:nvPicPr>
          <p:cNvPr id="83" name="图片 82" descr="C:\Users\Jasmine\Desktop\第一章 图片\36.png3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98295" y="1920875"/>
            <a:ext cx="5947410" cy="239712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3784600" y="439102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店铺名称设置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1183640"/>
            <a:ext cx="69278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点击“控制面板”→“商店配置”→“商店设置”，在“商店名称”框中输入商店的名称，如：清新小铺。最后点击“确认”完成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03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购物基本设置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购物基本设置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155" y="546100"/>
            <a:ext cx="69272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主要包括支付与配送的信息设置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（</a:t>
            </a: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1</a:t>
            </a: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）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支付信息的配置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443782" y="1544007"/>
            <a:ext cx="2439507" cy="2205325"/>
            <a:chOff x="4591709" y="2058677"/>
            <a:chExt cx="3252676" cy="2940433"/>
          </a:xfrm>
        </p:grpSpPr>
        <p:grpSp>
          <p:nvGrpSpPr>
            <p:cNvPr id="20" name="Group 4"/>
            <p:cNvGrpSpPr/>
            <p:nvPr/>
          </p:nvGrpSpPr>
          <p:grpSpPr>
            <a:xfrm>
              <a:off x="4591709" y="2058677"/>
              <a:ext cx="3252676" cy="2940433"/>
              <a:chOff x="4683153" y="2682940"/>
              <a:chExt cx="2890404" cy="2612939"/>
            </a:xfrm>
          </p:grpSpPr>
          <p:sp>
            <p:nvSpPr>
              <p:cNvPr id="24" name="Freeform: Shape 5"/>
              <p:cNvSpPr/>
              <p:nvPr/>
            </p:nvSpPr>
            <p:spPr bwMode="auto">
              <a:xfrm>
                <a:off x="7178492" y="3765234"/>
                <a:ext cx="161701" cy="113926"/>
              </a:xfrm>
              <a:custGeom>
                <a:avLst/>
                <a:gdLst>
                  <a:gd name="T0" fmla="*/ 88 w 88"/>
                  <a:gd name="T1" fmla="*/ 0 h 62"/>
                  <a:gd name="T2" fmla="*/ 0 w 88"/>
                  <a:gd name="T3" fmla="*/ 9 h 62"/>
                  <a:gd name="T4" fmla="*/ 61 w 88"/>
                  <a:gd name="T5" fmla="*/ 62 h 62"/>
                  <a:gd name="T6" fmla="*/ 88 w 88"/>
                  <a:gd name="T7" fmla="*/ 0 h 62"/>
                  <a:gd name="T8" fmla="*/ 88 w 88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62">
                    <a:moveTo>
                      <a:pt x="88" y="0"/>
                    </a:moveTo>
                    <a:lnTo>
                      <a:pt x="0" y="9"/>
                    </a:lnTo>
                    <a:lnTo>
                      <a:pt x="61" y="62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25" name="Freeform: Shape 6"/>
              <p:cNvSpPr/>
              <p:nvPr/>
            </p:nvSpPr>
            <p:spPr bwMode="auto">
              <a:xfrm>
                <a:off x="5827922" y="4955940"/>
                <a:ext cx="139651" cy="126789"/>
              </a:xfrm>
              <a:custGeom>
                <a:avLst/>
                <a:gdLst>
                  <a:gd name="T0" fmla="*/ 29 w 76"/>
                  <a:gd name="T1" fmla="*/ 0 h 69"/>
                  <a:gd name="T2" fmla="*/ 76 w 76"/>
                  <a:gd name="T3" fmla="*/ 55 h 69"/>
                  <a:gd name="T4" fmla="*/ 12 w 76"/>
                  <a:gd name="T5" fmla="*/ 69 h 69"/>
                  <a:gd name="T6" fmla="*/ 0 w 76"/>
                  <a:gd name="T7" fmla="*/ 69 h 69"/>
                  <a:gd name="T8" fmla="*/ 29 w 76"/>
                  <a:gd name="T9" fmla="*/ 0 h 69"/>
                  <a:gd name="T10" fmla="*/ 29 w 76"/>
                  <a:gd name="T1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69">
                    <a:moveTo>
                      <a:pt x="29" y="0"/>
                    </a:moveTo>
                    <a:lnTo>
                      <a:pt x="76" y="55"/>
                    </a:lnTo>
                    <a:lnTo>
                      <a:pt x="12" y="69"/>
                    </a:lnTo>
                    <a:lnTo>
                      <a:pt x="0" y="69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26" name="Freeform: Shape 7"/>
              <p:cNvSpPr/>
              <p:nvPr/>
            </p:nvSpPr>
            <p:spPr bwMode="auto">
              <a:xfrm>
                <a:off x="5436532" y="4838340"/>
                <a:ext cx="143326" cy="134139"/>
              </a:xfrm>
              <a:custGeom>
                <a:avLst/>
                <a:gdLst>
                  <a:gd name="T0" fmla="*/ 78 w 78"/>
                  <a:gd name="T1" fmla="*/ 0 h 73"/>
                  <a:gd name="T2" fmla="*/ 0 w 78"/>
                  <a:gd name="T3" fmla="*/ 14 h 73"/>
                  <a:gd name="T4" fmla="*/ 50 w 78"/>
                  <a:gd name="T5" fmla="*/ 73 h 73"/>
                  <a:gd name="T6" fmla="*/ 78 w 78"/>
                  <a:gd name="T7" fmla="*/ 0 h 73"/>
                  <a:gd name="T8" fmla="*/ 78 w 7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73">
                    <a:moveTo>
                      <a:pt x="78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78" y="0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27" name="Freeform: Shape 8"/>
              <p:cNvSpPr/>
              <p:nvPr/>
            </p:nvSpPr>
            <p:spPr bwMode="auto">
              <a:xfrm>
                <a:off x="5118643" y="2682940"/>
                <a:ext cx="2454914" cy="999605"/>
              </a:xfrm>
              <a:custGeom>
                <a:avLst/>
                <a:gdLst>
                  <a:gd name="T0" fmla="*/ 232 w 1336"/>
                  <a:gd name="T1" fmla="*/ 38 h 544"/>
                  <a:gd name="T2" fmla="*/ 723 w 1336"/>
                  <a:gd name="T3" fmla="*/ 43 h 544"/>
                  <a:gd name="T4" fmla="*/ 1130 w 1336"/>
                  <a:gd name="T5" fmla="*/ 361 h 544"/>
                  <a:gd name="T6" fmla="*/ 1123 w 1336"/>
                  <a:gd name="T7" fmla="*/ 380 h 544"/>
                  <a:gd name="T8" fmla="*/ 1175 w 1336"/>
                  <a:gd name="T9" fmla="*/ 423 h 544"/>
                  <a:gd name="T10" fmla="*/ 1102 w 1336"/>
                  <a:gd name="T11" fmla="*/ 427 h 544"/>
                  <a:gd name="T12" fmla="*/ 611 w 1336"/>
                  <a:gd name="T13" fmla="*/ 463 h 544"/>
                  <a:gd name="T14" fmla="*/ 609 w 1336"/>
                  <a:gd name="T15" fmla="*/ 463 h 544"/>
                  <a:gd name="T16" fmla="*/ 607 w 1336"/>
                  <a:gd name="T17" fmla="*/ 461 h 544"/>
                  <a:gd name="T18" fmla="*/ 211 w 1336"/>
                  <a:gd name="T19" fmla="*/ 104 h 544"/>
                  <a:gd name="T20" fmla="*/ 211 w 1336"/>
                  <a:gd name="T21" fmla="*/ 104 h 544"/>
                  <a:gd name="T22" fmla="*/ 156 w 1336"/>
                  <a:gd name="T23" fmla="*/ 57 h 544"/>
                  <a:gd name="T24" fmla="*/ 225 w 1336"/>
                  <a:gd name="T25" fmla="*/ 57 h 544"/>
                  <a:gd name="T26" fmla="*/ 232 w 1336"/>
                  <a:gd name="T27" fmla="*/ 38 h 544"/>
                  <a:gd name="T28" fmla="*/ 232 w 1336"/>
                  <a:gd name="T29" fmla="*/ 38 h 544"/>
                  <a:gd name="T30" fmla="*/ 730 w 1336"/>
                  <a:gd name="T31" fmla="*/ 12 h 544"/>
                  <a:gd name="T32" fmla="*/ 1336 w 1336"/>
                  <a:gd name="T33" fmla="*/ 480 h 544"/>
                  <a:gd name="T34" fmla="*/ 590 w 1336"/>
                  <a:gd name="T35" fmla="*/ 544 h 544"/>
                  <a:gd name="T36" fmla="*/ 0 w 1336"/>
                  <a:gd name="T37" fmla="*/ 0 h 544"/>
                  <a:gd name="T38" fmla="*/ 730 w 1336"/>
                  <a:gd name="T39" fmla="*/ 12 h 544"/>
                  <a:gd name="T40" fmla="*/ 730 w 1336"/>
                  <a:gd name="T41" fmla="*/ 12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36" h="544">
                    <a:moveTo>
                      <a:pt x="232" y="38"/>
                    </a:moveTo>
                    <a:lnTo>
                      <a:pt x="723" y="43"/>
                    </a:lnTo>
                    <a:lnTo>
                      <a:pt x="1130" y="361"/>
                    </a:lnTo>
                    <a:lnTo>
                      <a:pt x="1123" y="380"/>
                    </a:lnTo>
                    <a:lnTo>
                      <a:pt x="1175" y="423"/>
                    </a:lnTo>
                    <a:lnTo>
                      <a:pt x="1102" y="427"/>
                    </a:lnTo>
                    <a:lnTo>
                      <a:pt x="611" y="463"/>
                    </a:lnTo>
                    <a:lnTo>
                      <a:pt x="609" y="463"/>
                    </a:lnTo>
                    <a:lnTo>
                      <a:pt x="607" y="461"/>
                    </a:lnTo>
                    <a:lnTo>
                      <a:pt x="211" y="104"/>
                    </a:lnTo>
                    <a:lnTo>
                      <a:pt x="211" y="104"/>
                    </a:lnTo>
                    <a:lnTo>
                      <a:pt x="156" y="57"/>
                    </a:lnTo>
                    <a:lnTo>
                      <a:pt x="225" y="57"/>
                    </a:lnTo>
                    <a:lnTo>
                      <a:pt x="232" y="38"/>
                    </a:lnTo>
                    <a:lnTo>
                      <a:pt x="232" y="38"/>
                    </a:lnTo>
                    <a:close/>
                    <a:moveTo>
                      <a:pt x="730" y="12"/>
                    </a:moveTo>
                    <a:lnTo>
                      <a:pt x="1336" y="480"/>
                    </a:lnTo>
                    <a:lnTo>
                      <a:pt x="590" y="544"/>
                    </a:lnTo>
                    <a:lnTo>
                      <a:pt x="0" y="0"/>
                    </a:lnTo>
                    <a:lnTo>
                      <a:pt x="730" y="12"/>
                    </a:lnTo>
                    <a:lnTo>
                      <a:pt x="730" y="12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28" name="Freeform: Shape 9"/>
              <p:cNvSpPr/>
              <p:nvPr/>
            </p:nvSpPr>
            <p:spPr bwMode="auto">
              <a:xfrm>
                <a:off x="5544946" y="2752765"/>
                <a:ext cx="1650084" cy="644967"/>
              </a:xfrm>
              <a:custGeom>
                <a:avLst/>
                <a:gdLst>
                  <a:gd name="T0" fmla="*/ 0 w 898"/>
                  <a:gd name="T1" fmla="*/ 0 h 351"/>
                  <a:gd name="T2" fmla="*/ 491 w 898"/>
                  <a:gd name="T3" fmla="*/ 5 h 351"/>
                  <a:gd name="T4" fmla="*/ 898 w 898"/>
                  <a:gd name="T5" fmla="*/ 323 h 351"/>
                  <a:gd name="T6" fmla="*/ 401 w 898"/>
                  <a:gd name="T7" fmla="*/ 351 h 351"/>
                  <a:gd name="T8" fmla="*/ 0 w 898"/>
                  <a:gd name="T9" fmla="*/ 0 h 351"/>
                  <a:gd name="T10" fmla="*/ 0 w 898"/>
                  <a:gd name="T11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8" h="351">
                    <a:moveTo>
                      <a:pt x="0" y="0"/>
                    </a:moveTo>
                    <a:lnTo>
                      <a:pt x="491" y="5"/>
                    </a:lnTo>
                    <a:lnTo>
                      <a:pt x="898" y="323"/>
                    </a:lnTo>
                    <a:lnTo>
                      <a:pt x="401" y="35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29" name="Freeform: Shape 10"/>
              <p:cNvSpPr/>
              <p:nvPr/>
            </p:nvSpPr>
            <p:spPr bwMode="auto">
              <a:xfrm>
                <a:off x="5592721" y="2769304"/>
                <a:ext cx="1554534" cy="611891"/>
              </a:xfrm>
              <a:custGeom>
                <a:avLst/>
                <a:gdLst>
                  <a:gd name="T0" fmla="*/ 0 w 846"/>
                  <a:gd name="T1" fmla="*/ 0 h 333"/>
                  <a:gd name="T2" fmla="*/ 460 w 846"/>
                  <a:gd name="T3" fmla="*/ 5 h 333"/>
                  <a:gd name="T4" fmla="*/ 846 w 846"/>
                  <a:gd name="T5" fmla="*/ 307 h 333"/>
                  <a:gd name="T6" fmla="*/ 377 w 846"/>
                  <a:gd name="T7" fmla="*/ 333 h 333"/>
                  <a:gd name="T8" fmla="*/ 0 w 846"/>
                  <a:gd name="T9" fmla="*/ 0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6" h="333">
                    <a:moveTo>
                      <a:pt x="0" y="0"/>
                    </a:moveTo>
                    <a:lnTo>
                      <a:pt x="460" y="5"/>
                    </a:lnTo>
                    <a:lnTo>
                      <a:pt x="846" y="307"/>
                    </a:lnTo>
                    <a:lnTo>
                      <a:pt x="377" y="33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0" name="Freeform: Shape 11"/>
              <p:cNvSpPr/>
              <p:nvPr/>
            </p:nvSpPr>
            <p:spPr bwMode="auto">
              <a:xfrm>
                <a:off x="6234012" y="3346282"/>
                <a:ext cx="961017" cy="187426"/>
              </a:xfrm>
              <a:custGeom>
                <a:avLst/>
                <a:gdLst>
                  <a:gd name="T0" fmla="*/ 523 w 523"/>
                  <a:gd name="T1" fmla="*/ 0 h 102"/>
                  <a:gd name="T2" fmla="*/ 516 w 523"/>
                  <a:gd name="T3" fmla="*/ 19 h 102"/>
                  <a:gd name="T4" fmla="*/ 495 w 523"/>
                  <a:gd name="T5" fmla="*/ 66 h 102"/>
                  <a:gd name="T6" fmla="*/ 4 w 523"/>
                  <a:gd name="T7" fmla="*/ 102 h 102"/>
                  <a:gd name="T8" fmla="*/ 2 w 523"/>
                  <a:gd name="T9" fmla="*/ 102 h 102"/>
                  <a:gd name="T10" fmla="*/ 0 w 523"/>
                  <a:gd name="T11" fmla="*/ 100 h 102"/>
                  <a:gd name="T12" fmla="*/ 26 w 523"/>
                  <a:gd name="T13" fmla="*/ 28 h 102"/>
                  <a:gd name="T14" fmla="*/ 523 w 523"/>
                  <a:gd name="T15" fmla="*/ 0 h 102"/>
                  <a:gd name="T16" fmla="*/ 523 w 523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3" h="102">
                    <a:moveTo>
                      <a:pt x="523" y="0"/>
                    </a:moveTo>
                    <a:lnTo>
                      <a:pt x="516" y="19"/>
                    </a:lnTo>
                    <a:lnTo>
                      <a:pt x="495" y="66"/>
                    </a:lnTo>
                    <a:lnTo>
                      <a:pt x="4" y="102"/>
                    </a:lnTo>
                    <a:lnTo>
                      <a:pt x="2" y="102"/>
                    </a:lnTo>
                    <a:lnTo>
                      <a:pt x="0" y="100"/>
                    </a:lnTo>
                    <a:lnTo>
                      <a:pt x="26" y="28"/>
                    </a:lnTo>
                    <a:lnTo>
                      <a:pt x="523" y="0"/>
                    </a:lnTo>
                    <a:lnTo>
                      <a:pt x="5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82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160000" scaled="0"/>
                <a:tileRect/>
              </a:grad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1" name="Freeform: Shape 12"/>
              <p:cNvSpPr/>
              <p:nvPr/>
            </p:nvSpPr>
            <p:spPr bwMode="auto">
              <a:xfrm>
                <a:off x="5506358" y="2752765"/>
                <a:ext cx="775429" cy="777267"/>
              </a:xfrm>
              <a:custGeom>
                <a:avLst/>
                <a:gdLst>
                  <a:gd name="T0" fmla="*/ 21 w 422"/>
                  <a:gd name="T1" fmla="*/ 0 h 423"/>
                  <a:gd name="T2" fmla="*/ 14 w 422"/>
                  <a:gd name="T3" fmla="*/ 19 h 423"/>
                  <a:gd name="T4" fmla="*/ 14 w 422"/>
                  <a:gd name="T5" fmla="*/ 19 h 423"/>
                  <a:gd name="T6" fmla="*/ 0 w 422"/>
                  <a:gd name="T7" fmla="*/ 66 h 423"/>
                  <a:gd name="T8" fmla="*/ 0 w 422"/>
                  <a:gd name="T9" fmla="*/ 66 h 423"/>
                  <a:gd name="T10" fmla="*/ 396 w 422"/>
                  <a:gd name="T11" fmla="*/ 423 h 423"/>
                  <a:gd name="T12" fmla="*/ 422 w 422"/>
                  <a:gd name="T13" fmla="*/ 351 h 423"/>
                  <a:gd name="T14" fmla="*/ 21 w 422"/>
                  <a:gd name="T15" fmla="*/ 0 h 423"/>
                  <a:gd name="T16" fmla="*/ 21 w 422"/>
                  <a:gd name="T17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423">
                    <a:moveTo>
                      <a:pt x="21" y="0"/>
                    </a:moveTo>
                    <a:lnTo>
                      <a:pt x="14" y="19"/>
                    </a:lnTo>
                    <a:lnTo>
                      <a:pt x="14" y="19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396" y="423"/>
                    </a:lnTo>
                    <a:lnTo>
                      <a:pt x="422" y="351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46000">
                    <a:schemeClr val="accent2"/>
                  </a:gs>
                  <a:gs pos="61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7740000" scaled="0"/>
                <a:tileRect/>
              </a:grad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2" name="Freeform: Shape 13"/>
              <p:cNvSpPr/>
              <p:nvPr/>
            </p:nvSpPr>
            <p:spPr bwMode="auto">
              <a:xfrm>
                <a:off x="5405295" y="2787679"/>
                <a:ext cx="126788" cy="86364"/>
              </a:xfrm>
              <a:custGeom>
                <a:avLst/>
                <a:gdLst>
                  <a:gd name="T0" fmla="*/ 69 w 69"/>
                  <a:gd name="T1" fmla="*/ 0 h 47"/>
                  <a:gd name="T2" fmla="*/ 69 w 69"/>
                  <a:gd name="T3" fmla="*/ 0 h 47"/>
                  <a:gd name="T4" fmla="*/ 55 w 69"/>
                  <a:gd name="T5" fmla="*/ 47 h 47"/>
                  <a:gd name="T6" fmla="*/ 0 w 69"/>
                  <a:gd name="T7" fmla="*/ 0 h 47"/>
                  <a:gd name="T8" fmla="*/ 69 w 69"/>
                  <a:gd name="T9" fmla="*/ 0 h 47"/>
                  <a:gd name="T10" fmla="*/ 69 w 69"/>
                  <a:gd name="T1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47">
                    <a:moveTo>
                      <a:pt x="69" y="0"/>
                    </a:moveTo>
                    <a:lnTo>
                      <a:pt x="69" y="0"/>
                    </a:lnTo>
                    <a:lnTo>
                      <a:pt x="55" y="4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33" name="Freeform: Shape 14"/>
              <p:cNvSpPr/>
              <p:nvPr/>
            </p:nvSpPr>
            <p:spPr bwMode="auto">
              <a:xfrm>
                <a:off x="7143580" y="3381194"/>
                <a:ext cx="134138" cy="86364"/>
              </a:xfrm>
              <a:custGeom>
                <a:avLst/>
                <a:gdLst>
                  <a:gd name="T0" fmla="*/ 21 w 73"/>
                  <a:gd name="T1" fmla="*/ 0 h 47"/>
                  <a:gd name="T2" fmla="*/ 0 w 73"/>
                  <a:gd name="T3" fmla="*/ 47 h 47"/>
                  <a:gd name="T4" fmla="*/ 73 w 73"/>
                  <a:gd name="T5" fmla="*/ 43 h 47"/>
                  <a:gd name="T6" fmla="*/ 21 w 73"/>
                  <a:gd name="T7" fmla="*/ 0 h 47"/>
                  <a:gd name="T8" fmla="*/ 21 w 73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47">
                    <a:moveTo>
                      <a:pt x="21" y="0"/>
                    </a:moveTo>
                    <a:lnTo>
                      <a:pt x="0" y="47"/>
                    </a:lnTo>
                    <a:lnTo>
                      <a:pt x="73" y="43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34" name="Freeform: Shape 15"/>
              <p:cNvSpPr/>
              <p:nvPr/>
            </p:nvSpPr>
            <p:spPr bwMode="auto">
              <a:xfrm>
                <a:off x="5589046" y="3564945"/>
                <a:ext cx="1984511" cy="1730934"/>
              </a:xfrm>
              <a:custGeom>
                <a:avLst/>
                <a:gdLst>
                  <a:gd name="T0" fmla="*/ 953 w 1080"/>
                  <a:gd name="T1" fmla="*/ 109 h 942"/>
                  <a:gd name="T2" fmla="*/ 865 w 1080"/>
                  <a:gd name="T3" fmla="*/ 118 h 942"/>
                  <a:gd name="T4" fmla="*/ 389 w 1080"/>
                  <a:gd name="T5" fmla="*/ 171 h 942"/>
                  <a:gd name="T6" fmla="*/ 384 w 1080"/>
                  <a:gd name="T7" fmla="*/ 185 h 942"/>
                  <a:gd name="T8" fmla="*/ 159 w 1080"/>
                  <a:gd name="T9" fmla="*/ 757 h 942"/>
                  <a:gd name="T10" fmla="*/ 130 w 1080"/>
                  <a:gd name="T11" fmla="*/ 826 h 942"/>
                  <a:gd name="T12" fmla="*/ 142 w 1080"/>
                  <a:gd name="T13" fmla="*/ 826 h 942"/>
                  <a:gd name="T14" fmla="*/ 206 w 1080"/>
                  <a:gd name="T15" fmla="*/ 812 h 942"/>
                  <a:gd name="T16" fmla="*/ 213 w 1080"/>
                  <a:gd name="T17" fmla="*/ 816 h 942"/>
                  <a:gd name="T18" fmla="*/ 213 w 1080"/>
                  <a:gd name="T19" fmla="*/ 816 h 942"/>
                  <a:gd name="T20" fmla="*/ 223 w 1080"/>
                  <a:gd name="T21" fmla="*/ 814 h 942"/>
                  <a:gd name="T22" fmla="*/ 697 w 1080"/>
                  <a:gd name="T23" fmla="*/ 707 h 942"/>
                  <a:gd name="T24" fmla="*/ 941 w 1080"/>
                  <a:gd name="T25" fmla="*/ 180 h 942"/>
                  <a:gd name="T26" fmla="*/ 926 w 1080"/>
                  <a:gd name="T27" fmla="*/ 171 h 942"/>
                  <a:gd name="T28" fmla="*/ 953 w 1080"/>
                  <a:gd name="T29" fmla="*/ 109 h 942"/>
                  <a:gd name="T30" fmla="*/ 953 w 1080"/>
                  <a:gd name="T31" fmla="*/ 109 h 942"/>
                  <a:gd name="T32" fmla="*/ 334 w 1080"/>
                  <a:gd name="T33" fmla="*/ 64 h 942"/>
                  <a:gd name="T34" fmla="*/ 1080 w 1080"/>
                  <a:gd name="T35" fmla="*/ 0 h 942"/>
                  <a:gd name="T36" fmla="*/ 720 w 1080"/>
                  <a:gd name="T37" fmla="*/ 771 h 942"/>
                  <a:gd name="T38" fmla="*/ 0 w 1080"/>
                  <a:gd name="T39" fmla="*/ 942 h 942"/>
                  <a:gd name="T40" fmla="*/ 334 w 1080"/>
                  <a:gd name="T41" fmla="*/ 64 h 942"/>
                  <a:gd name="T42" fmla="*/ 334 w 1080"/>
                  <a:gd name="T43" fmla="*/ 64 h 9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80" h="942">
                    <a:moveTo>
                      <a:pt x="953" y="109"/>
                    </a:moveTo>
                    <a:lnTo>
                      <a:pt x="865" y="118"/>
                    </a:lnTo>
                    <a:lnTo>
                      <a:pt x="389" y="171"/>
                    </a:lnTo>
                    <a:lnTo>
                      <a:pt x="384" y="185"/>
                    </a:lnTo>
                    <a:lnTo>
                      <a:pt x="159" y="757"/>
                    </a:lnTo>
                    <a:lnTo>
                      <a:pt x="130" y="826"/>
                    </a:lnTo>
                    <a:lnTo>
                      <a:pt x="142" y="826"/>
                    </a:lnTo>
                    <a:lnTo>
                      <a:pt x="206" y="812"/>
                    </a:lnTo>
                    <a:lnTo>
                      <a:pt x="213" y="816"/>
                    </a:lnTo>
                    <a:lnTo>
                      <a:pt x="213" y="816"/>
                    </a:lnTo>
                    <a:lnTo>
                      <a:pt x="223" y="814"/>
                    </a:lnTo>
                    <a:lnTo>
                      <a:pt x="697" y="707"/>
                    </a:lnTo>
                    <a:lnTo>
                      <a:pt x="941" y="180"/>
                    </a:lnTo>
                    <a:lnTo>
                      <a:pt x="926" y="171"/>
                    </a:lnTo>
                    <a:lnTo>
                      <a:pt x="953" y="109"/>
                    </a:lnTo>
                    <a:lnTo>
                      <a:pt x="953" y="109"/>
                    </a:lnTo>
                    <a:close/>
                    <a:moveTo>
                      <a:pt x="334" y="64"/>
                    </a:moveTo>
                    <a:lnTo>
                      <a:pt x="1080" y="0"/>
                    </a:lnTo>
                    <a:lnTo>
                      <a:pt x="720" y="771"/>
                    </a:lnTo>
                    <a:lnTo>
                      <a:pt x="0" y="942"/>
                    </a:lnTo>
                    <a:lnTo>
                      <a:pt x="334" y="64"/>
                    </a:lnTo>
                    <a:lnTo>
                      <a:pt x="334" y="64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5" name="Freeform: Shape 16"/>
              <p:cNvSpPr/>
              <p:nvPr/>
            </p:nvSpPr>
            <p:spPr bwMode="auto">
              <a:xfrm>
                <a:off x="6294650" y="3781771"/>
                <a:ext cx="1023493" cy="227851"/>
              </a:xfrm>
              <a:custGeom>
                <a:avLst/>
                <a:gdLst>
                  <a:gd name="T0" fmla="*/ 542 w 557"/>
                  <a:gd name="T1" fmla="*/ 53 h 124"/>
                  <a:gd name="T2" fmla="*/ 481 w 557"/>
                  <a:gd name="T3" fmla="*/ 0 h 124"/>
                  <a:gd name="T4" fmla="*/ 5 w 557"/>
                  <a:gd name="T5" fmla="*/ 53 h 124"/>
                  <a:gd name="T6" fmla="*/ 0 w 557"/>
                  <a:gd name="T7" fmla="*/ 67 h 124"/>
                  <a:gd name="T8" fmla="*/ 61 w 557"/>
                  <a:gd name="T9" fmla="*/ 124 h 124"/>
                  <a:gd name="T10" fmla="*/ 557 w 557"/>
                  <a:gd name="T11" fmla="*/ 62 h 124"/>
                  <a:gd name="T12" fmla="*/ 542 w 557"/>
                  <a:gd name="T13" fmla="*/ 53 h 124"/>
                  <a:gd name="T14" fmla="*/ 542 w 557"/>
                  <a:gd name="T15" fmla="*/ 53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7" h="124">
                    <a:moveTo>
                      <a:pt x="542" y="53"/>
                    </a:moveTo>
                    <a:lnTo>
                      <a:pt x="481" y="0"/>
                    </a:lnTo>
                    <a:lnTo>
                      <a:pt x="5" y="53"/>
                    </a:lnTo>
                    <a:lnTo>
                      <a:pt x="0" y="67"/>
                    </a:lnTo>
                    <a:lnTo>
                      <a:pt x="61" y="124"/>
                    </a:lnTo>
                    <a:lnTo>
                      <a:pt x="557" y="62"/>
                    </a:lnTo>
                    <a:lnTo>
                      <a:pt x="542" y="53"/>
                    </a:lnTo>
                    <a:lnTo>
                      <a:pt x="542" y="53"/>
                    </a:lnTo>
                    <a:close/>
                  </a:path>
                </a:pathLst>
              </a:custGeom>
              <a:gradFill flip="none" rotWithShape="1">
                <a:gsLst>
                  <a:gs pos="46000">
                    <a:schemeClr val="accent3"/>
                  </a:gs>
                  <a:gs pos="0">
                    <a:schemeClr val="accent3"/>
                  </a:gs>
                  <a:gs pos="76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5780000" scaled="0"/>
                <a:tileRect/>
              </a:grad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6" name="Freeform: Shape 17"/>
              <p:cNvSpPr/>
              <p:nvPr/>
            </p:nvSpPr>
            <p:spPr bwMode="auto">
              <a:xfrm>
                <a:off x="4683153" y="2682940"/>
                <a:ext cx="1519620" cy="2612939"/>
              </a:xfrm>
              <a:custGeom>
                <a:avLst/>
                <a:gdLst>
                  <a:gd name="T0" fmla="*/ 247 w 827"/>
                  <a:gd name="T1" fmla="*/ 230 h 1422"/>
                  <a:gd name="T2" fmla="*/ 266 w 827"/>
                  <a:gd name="T3" fmla="*/ 173 h 1422"/>
                  <a:gd name="T4" fmla="*/ 699 w 827"/>
                  <a:gd name="T5" fmla="*/ 596 h 1422"/>
                  <a:gd name="T6" fmla="*/ 699 w 827"/>
                  <a:gd name="T7" fmla="*/ 596 h 1422"/>
                  <a:gd name="T8" fmla="*/ 699 w 827"/>
                  <a:gd name="T9" fmla="*/ 596 h 1422"/>
                  <a:gd name="T10" fmla="*/ 488 w 827"/>
                  <a:gd name="T11" fmla="*/ 1173 h 1422"/>
                  <a:gd name="T12" fmla="*/ 460 w 827"/>
                  <a:gd name="T13" fmla="*/ 1246 h 1422"/>
                  <a:gd name="T14" fmla="*/ 410 w 827"/>
                  <a:gd name="T15" fmla="*/ 1187 h 1422"/>
                  <a:gd name="T16" fmla="*/ 405 w 827"/>
                  <a:gd name="T17" fmla="*/ 1187 h 1422"/>
                  <a:gd name="T18" fmla="*/ 66 w 827"/>
                  <a:gd name="T19" fmla="*/ 788 h 1422"/>
                  <a:gd name="T20" fmla="*/ 102 w 827"/>
                  <a:gd name="T21" fmla="*/ 672 h 1422"/>
                  <a:gd name="T22" fmla="*/ 102 w 827"/>
                  <a:gd name="T23" fmla="*/ 670 h 1422"/>
                  <a:gd name="T24" fmla="*/ 104 w 827"/>
                  <a:gd name="T25" fmla="*/ 660 h 1422"/>
                  <a:gd name="T26" fmla="*/ 104 w 827"/>
                  <a:gd name="T27" fmla="*/ 660 h 1422"/>
                  <a:gd name="T28" fmla="*/ 232 w 827"/>
                  <a:gd name="T29" fmla="*/ 230 h 1422"/>
                  <a:gd name="T30" fmla="*/ 247 w 827"/>
                  <a:gd name="T31" fmla="*/ 230 h 1422"/>
                  <a:gd name="T32" fmla="*/ 247 w 827"/>
                  <a:gd name="T33" fmla="*/ 230 h 1422"/>
                  <a:gd name="T34" fmla="*/ 827 w 827"/>
                  <a:gd name="T35" fmla="*/ 544 h 1422"/>
                  <a:gd name="T36" fmla="*/ 237 w 827"/>
                  <a:gd name="T37" fmla="*/ 0 h 1422"/>
                  <a:gd name="T38" fmla="*/ 0 w 827"/>
                  <a:gd name="T39" fmla="*/ 819 h 1422"/>
                  <a:gd name="T40" fmla="*/ 493 w 827"/>
                  <a:gd name="T41" fmla="*/ 1422 h 1422"/>
                  <a:gd name="T42" fmla="*/ 827 w 827"/>
                  <a:gd name="T43" fmla="*/ 544 h 1422"/>
                  <a:gd name="T44" fmla="*/ 827 w 827"/>
                  <a:gd name="T45" fmla="*/ 544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27" h="1422">
                    <a:moveTo>
                      <a:pt x="247" y="230"/>
                    </a:moveTo>
                    <a:lnTo>
                      <a:pt x="266" y="173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699" y="596"/>
                    </a:lnTo>
                    <a:lnTo>
                      <a:pt x="488" y="1173"/>
                    </a:lnTo>
                    <a:lnTo>
                      <a:pt x="460" y="1246"/>
                    </a:lnTo>
                    <a:lnTo>
                      <a:pt x="410" y="1187"/>
                    </a:lnTo>
                    <a:lnTo>
                      <a:pt x="405" y="1187"/>
                    </a:lnTo>
                    <a:lnTo>
                      <a:pt x="66" y="788"/>
                    </a:lnTo>
                    <a:lnTo>
                      <a:pt x="102" y="672"/>
                    </a:lnTo>
                    <a:lnTo>
                      <a:pt x="102" y="670"/>
                    </a:lnTo>
                    <a:lnTo>
                      <a:pt x="104" y="660"/>
                    </a:lnTo>
                    <a:lnTo>
                      <a:pt x="104" y="660"/>
                    </a:lnTo>
                    <a:lnTo>
                      <a:pt x="232" y="230"/>
                    </a:lnTo>
                    <a:lnTo>
                      <a:pt x="247" y="230"/>
                    </a:lnTo>
                    <a:lnTo>
                      <a:pt x="247" y="230"/>
                    </a:lnTo>
                    <a:close/>
                    <a:moveTo>
                      <a:pt x="827" y="544"/>
                    </a:moveTo>
                    <a:lnTo>
                      <a:pt x="237" y="0"/>
                    </a:lnTo>
                    <a:lnTo>
                      <a:pt x="0" y="819"/>
                    </a:lnTo>
                    <a:lnTo>
                      <a:pt x="493" y="1422"/>
                    </a:lnTo>
                    <a:lnTo>
                      <a:pt x="827" y="544"/>
                    </a:lnTo>
                    <a:lnTo>
                      <a:pt x="827" y="544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7" name="Freeform: Shape 18"/>
              <p:cNvSpPr/>
              <p:nvPr/>
            </p:nvSpPr>
            <p:spPr bwMode="auto">
              <a:xfrm>
                <a:off x="5137019" y="3000830"/>
                <a:ext cx="134138" cy="104739"/>
              </a:xfrm>
              <a:custGeom>
                <a:avLst/>
                <a:gdLst>
                  <a:gd name="T0" fmla="*/ 0 w 73"/>
                  <a:gd name="T1" fmla="*/ 57 h 57"/>
                  <a:gd name="T2" fmla="*/ 19 w 73"/>
                  <a:gd name="T3" fmla="*/ 0 h 57"/>
                  <a:gd name="T4" fmla="*/ 73 w 73"/>
                  <a:gd name="T5" fmla="*/ 55 h 57"/>
                  <a:gd name="T6" fmla="*/ 0 w 73"/>
                  <a:gd name="T7" fmla="*/ 57 h 57"/>
                  <a:gd name="T8" fmla="*/ 0 w 73"/>
                  <a:gd name="T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57">
                    <a:moveTo>
                      <a:pt x="0" y="57"/>
                    </a:moveTo>
                    <a:lnTo>
                      <a:pt x="19" y="0"/>
                    </a:lnTo>
                    <a:lnTo>
                      <a:pt x="73" y="55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804A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38" name="Freeform: Shape 19"/>
              <p:cNvSpPr/>
              <p:nvPr/>
            </p:nvSpPr>
            <p:spPr bwMode="auto">
              <a:xfrm>
                <a:off x="5113130" y="3101489"/>
                <a:ext cx="858117" cy="692742"/>
              </a:xfrm>
              <a:custGeom>
                <a:avLst/>
                <a:gdLst>
                  <a:gd name="T0" fmla="*/ 15 w 467"/>
                  <a:gd name="T1" fmla="*/ 2 h 377"/>
                  <a:gd name="T2" fmla="*/ 88 w 467"/>
                  <a:gd name="T3" fmla="*/ 0 h 377"/>
                  <a:gd name="T4" fmla="*/ 467 w 467"/>
                  <a:gd name="T5" fmla="*/ 368 h 377"/>
                  <a:gd name="T6" fmla="*/ 467 w 467"/>
                  <a:gd name="T7" fmla="*/ 368 h 377"/>
                  <a:gd name="T8" fmla="*/ 382 w 467"/>
                  <a:gd name="T9" fmla="*/ 377 h 377"/>
                  <a:gd name="T10" fmla="*/ 0 w 467"/>
                  <a:gd name="T11" fmla="*/ 2 h 377"/>
                  <a:gd name="T12" fmla="*/ 15 w 467"/>
                  <a:gd name="T13" fmla="*/ 2 h 377"/>
                  <a:gd name="T14" fmla="*/ 15 w 467"/>
                  <a:gd name="T15" fmla="*/ 2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7" h="377">
                    <a:moveTo>
                      <a:pt x="15" y="2"/>
                    </a:moveTo>
                    <a:lnTo>
                      <a:pt x="88" y="0"/>
                    </a:lnTo>
                    <a:lnTo>
                      <a:pt x="467" y="368"/>
                    </a:lnTo>
                    <a:lnTo>
                      <a:pt x="467" y="368"/>
                    </a:lnTo>
                    <a:lnTo>
                      <a:pt x="382" y="377"/>
                    </a:lnTo>
                    <a:lnTo>
                      <a:pt x="0" y="2"/>
                    </a:lnTo>
                    <a:lnTo>
                      <a:pt x="15" y="2"/>
                    </a:lnTo>
                    <a:lnTo>
                      <a:pt x="15" y="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9140000" scaled="0"/>
                <a:tileRect/>
              </a:grad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39" name="Freeform: Shape 20"/>
              <p:cNvSpPr/>
              <p:nvPr/>
            </p:nvSpPr>
            <p:spPr bwMode="auto">
              <a:xfrm>
                <a:off x="5881210" y="3904885"/>
                <a:ext cx="525528" cy="1159469"/>
              </a:xfrm>
              <a:custGeom>
                <a:avLst/>
                <a:gdLst>
                  <a:gd name="T0" fmla="*/ 286 w 286"/>
                  <a:gd name="T1" fmla="*/ 57 h 631"/>
                  <a:gd name="T2" fmla="*/ 225 w 286"/>
                  <a:gd name="T3" fmla="*/ 0 h 631"/>
                  <a:gd name="T4" fmla="*/ 0 w 286"/>
                  <a:gd name="T5" fmla="*/ 572 h 631"/>
                  <a:gd name="T6" fmla="*/ 47 w 286"/>
                  <a:gd name="T7" fmla="*/ 627 h 631"/>
                  <a:gd name="T8" fmla="*/ 54 w 286"/>
                  <a:gd name="T9" fmla="*/ 631 h 631"/>
                  <a:gd name="T10" fmla="*/ 286 w 286"/>
                  <a:gd name="T11" fmla="*/ 57 h 631"/>
                  <a:gd name="T12" fmla="*/ 286 w 286"/>
                  <a:gd name="T13" fmla="*/ 57 h 6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" h="631">
                    <a:moveTo>
                      <a:pt x="286" y="57"/>
                    </a:moveTo>
                    <a:lnTo>
                      <a:pt x="225" y="0"/>
                    </a:lnTo>
                    <a:lnTo>
                      <a:pt x="0" y="572"/>
                    </a:lnTo>
                    <a:lnTo>
                      <a:pt x="47" y="627"/>
                    </a:lnTo>
                    <a:lnTo>
                      <a:pt x="54" y="631"/>
                    </a:lnTo>
                    <a:lnTo>
                      <a:pt x="286" y="57"/>
                    </a:lnTo>
                    <a:lnTo>
                      <a:pt x="286" y="5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46000">
                    <a:schemeClr val="accent3"/>
                  </a:gs>
                  <a:gs pos="67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60000" scaled="0"/>
                <a:tileRect/>
              </a:gradFill>
              <a:ln>
                <a:noFill/>
              </a:ln>
            </p:spPr>
            <p:txBody>
              <a:bodyPr anchor="ctr"/>
              <a:p>
                <a:pPr algn="ctr"/>
                <a:endParaRPr dirty="0"/>
              </a:p>
            </p:txBody>
          </p:sp>
          <p:sp>
            <p:nvSpPr>
              <p:cNvPr id="40" name="Freeform: Shape 21"/>
              <p:cNvSpPr/>
              <p:nvPr/>
            </p:nvSpPr>
            <p:spPr bwMode="auto">
              <a:xfrm>
                <a:off x="5980435" y="3895696"/>
                <a:ext cx="1337707" cy="1168656"/>
              </a:xfrm>
              <a:custGeom>
                <a:avLst/>
                <a:gdLst>
                  <a:gd name="T0" fmla="*/ 232 w 728"/>
                  <a:gd name="T1" fmla="*/ 62 h 636"/>
                  <a:gd name="T2" fmla="*/ 728 w 728"/>
                  <a:gd name="T3" fmla="*/ 0 h 636"/>
                  <a:gd name="T4" fmla="*/ 484 w 728"/>
                  <a:gd name="T5" fmla="*/ 527 h 636"/>
                  <a:gd name="T6" fmla="*/ 10 w 728"/>
                  <a:gd name="T7" fmla="*/ 634 h 636"/>
                  <a:gd name="T8" fmla="*/ 0 w 728"/>
                  <a:gd name="T9" fmla="*/ 636 h 636"/>
                  <a:gd name="T10" fmla="*/ 0 w 728"/>
                  <a:gd name="T11" fmla="*/ 636 h 636"/>
                  <a:gd name="T12" fmla="*/ 232 w 728"/>
                  <a:gd name="T13" fmla="*/ 62 h 636"/>
                  <a:gd name="T14" fmla="*/ 232 w 728"/>
                  <a:gd name="T15" fmla="*/ 62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8" h="636">
                    <a:moveTo>
                      <a:pt x="232" y="62"/>
                    </a:moveTo>
                    <a:lnTo>
                      <a:pt x="728" y="0"/>
                    </a:lnTo>
                    <a:lnTo>
                      <a:pt x="484" y="527"/>
                    </a:lnTo>
                    <a:lnTo>
                      <a:pt x="10" y="634"/>
                    </a:lnTo>
                    <a:lnTo>
                      <a:pt x="0" y="636"/>
                    </a:lnTo>
                    <a:lnTo>
                      <a:pt x="0" y="636"/>
                    </a:lnTo>
                    <a:lnTo>
                      <a:pt x="232" y="62"/>
                    </a:lnTo>
                    <a:lnTo>
                      <a:pt x="232" y="62"/>
                    </a:lnTo>
                    <a:close/>
                  </a:path>
                </a:pathLst>
              </a:custGeom>
              <a:solidFill>
                <a:srgbClr val="F8F5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41" name="Freeform: Shape 22"/>
              <p:cNvSpPr/>
              <p:nvPr/>
            </p:nvSpPr>
            <p:spPr bwMode="auto">
              <a:xfrm>
                <a:off x="6009169" y="3904957"/>
                <a:ext cx="1280744" cy="1124556"/>
              </a:xfrm>
              <a:custGeom>
                <a:avLst/>
                <a:gdLst>
                  <a:gd name="T0" fmla="*/ 223 w 697"/>
                  <a:gd name="T1" fmla="*/ 59 h 612"/>
                  <a:gd name="T2" fmla="*/ 697 w 697"/>
                  <a:gd name="T3" fmla="*/ 0 h 612"/>
                  <a:gd name="T4" fmla="*/ 463 w 697"/>
                  <a:gd name="T5" fmla="*/ 508 h 612"/>
                  <a:gd name="T6" fmla="*/ 0 w 697"/>
                  <a:gd name="T7" fmla="*/ 612 h 612"/>
                  <a:gd name="T8" fmla="*/ 223 w 697"/>
                  <a:gd name="T9" fmla="*/ 59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7" h="612">
                    <a:moveTo>
                      <a:pt x="223" y="59"/>
                    </a:moveTo>
                    <a:lnTo>
                      <a:pt x="697" y="0"/>
                    </a:lnTo>
                    <a:lnTo>
                      <a:pt x="463" y="508"/>
                    </a:lnTo>
                    <a:lnTo>
                      <a:pt x="0" y="612"/>
                    </a:lnTo>
                    <a:lnTo>
                      <a:pt x="223" y="59"/>
                    </a:lnTo>
                    <a:close/>
                  </a:path>
                </a:pathLst>
              </a:cu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42" name="Freeform: Shape 23"/>
              <p:cNvSpPr/>
              <p:nvPr/>
            </p:nvSpPr>
            <p:spPr bwMode="auto">
              <a:xfrm>
                <a:off x="4804429" y="3105567"/>
                <a:ext cx="1006956" cy="1758498"/>
              </a:xfrm>
              <a:custGeom>
                <a:avLst/>
                <a:gdLst>
                  <a:gd name="T0" fmla="*/ 548 w 548"/>
                  <a:gd name="T1" fmla="*/ 375 h 957"/>
                  <a:gd name="T2" fmla="*/ 166 w 548"/>
                  <a:gd name="T3" fmla="*/ 0 h 957"/>
                  <a:gd name="T4" fmla="*/ 38 w 548"/>
                  <a:gd name="T5" fmla="*/ 430 h 957"/>
                  <a:gd name="T6" fmla="*/ 38 w 548"/>
                  <a:gd name="T7" fmla="*/ 430 h 957"/>
                  <a:gd name="T8" fmla="*/ 36 w 548"/>
                  <a:gd name="T9" fmla="*/ 440 h 957"/>
                  <a:gd name="T10" fmla="*/ 36 w 548"/>
                  <a:gd name="T11" fmla="*/ 442 h 957"/>
                  <a:gd name="T12" fmla="*/ 0 w 548"/>
                  <a:gd name="T13" fmla="*/ 558 h 957"/>
                  <a:gd name="T14" fmla="*/ 339 w 548"/>
                  <a:gd name="T15" fmla="*/ 957 h 957"/>
                  <a:gd name="T16" fmla="*/ 548 w 548"/>
                  <a:gd name="T17" fmla="*/ 375 h 957"/>
                  <a:gd name="T18" fmla="*/ 548 w 548"/>
                  <a:gd name="T19" fmla="*/ 375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8" h="957">
                    <a:moveTo>
                      <a:pt x="548" y="375"/>
                    </a:moveTo>
                    <a:lnTo>
                      <a:pt x="166" y="0"/>
                    </a:lnTo>
                    <a:lnTo>
                      <a:pt x="38" y="430"/>
                    </a:lnTo>
                    <a:lnTo>
                      <a:pt x="38" y="430"/>
                    </a:lnTo>
                    <a:lnTo>
                      <a:pt x="36" y="440"/>
                    </a:lnTo>
                    <a:lnTo>
                      <a:pt x="36" y="442"/>
                    </a:lnTo>
                    <a:lnTo>
                      <a:pt x="0" y="558"/>
                    </a:lnTo>
                    <a:lnTo>
                      <a:pt x="339" y="957"/>
                    </a:lnTo>
                    <a:lnTo>
                      <a:pt x="548" y="375"/>
                    </a:lnTo>
                    <a:lnTo>
                      <a:pt x="548" y="375"/>
                    </a:lnTo>
                    <a:close/>
                  </a:path>
                </a:pathLst>
              </a:custGeom>
              <a:solidFill>
                <a:srgbClr val="E1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43" name="Freeform: Shape 24"/>
              <p:cNvSpPr/>
              <p:nvPr/>
            </p:nvSpPr>
            <p:spPr bwMode="auto">
              <a:xfrm>
                <a:off x="4830154" y="3136403"/>
                <a:ext cx="962855" cy="1696022"/>
              </a:xfrm>
              <a:custGeom>
                <a:avLst/>
                <a:gdLst>
                  <a:gd name="T0" fmla="*/ 0 w 524"/>
                  <a:gd name="T1" fmla="*/ 539 h 923"/>
                  <a:gd name="T2" fmla="*/ 33 w 524"/>
                  <a:gd name="T3" fmla="*/ 425 h 923"/>
                  <a:gd name="T4" fmla="*/ 33 w 524"/>
                  <a:gd name="T5" fmla="*/ 425 h 923"/>
                  <a:gd name="T6" fmla="*/ 159 w 524"/>
                  <a:gd name="T7" fmla="*/ 0 h 923"/>
                  <a:gd name="T8" fmla="*/ 524 w 524"/>
                  <a:gd name="T9" fmla="*/ 361 h 923"/>
                  <a:gd name="T10" fmla="*/ 323 w 524"/>
                  <a:gd name="T11" fmla="*/ 923 h 923"/>
                  <a:gd name="T12" fmla="*/ 0 w 524"/>
                  <a:gd name="T13" fmla="*/ 53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4" h="923">
                    <a:moveTo>
                      <a:pt x="0" y="539"/>
                    </a:moveTo>
                    <a:lnTo>
                      <a:pt x="33" y="425"/>
                    </a:lnTo>
                    <a:lnTo>
                      <a:pt x="33" y="425"/>
                    </a:lnTo>
                    <a:lnTo>
                      <a:pt x="159" y="0"/>
                    </a:lnTo>
                    <a:lnTo>
                      <a:pt x="524" y="361"/>
                    </a:lnTo>
                    <a:lnTo>
                      <a:pt x="323" y="923"/>
                    </a:lnTo>
                    <a:lnTo>
                      <a:pt x="0" y="539"/>
                    </a:lnTo>
                    <a:close/>
                  </a:path>
                </a:pathLst>
              </a:custGeom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44" name="Freeform: Shape 25"/>
              <p:cNvSpPr/>
              <p:nvPr/>
            </p:nvSpPr>
            <p:spPr bwMode="auto">
              <a:xfrm>
                <a:off x="5431020" y="3777693"/>
                <a:ext cx="540228" cy="1085969"/>
              </a:xfrm>
              <a:custGeom>
                <a:avLst/>
                <a:gdLst>
                  <a:gd name="T0" fmla="*/ 209 w 294"/>
                  <a:gd name="T1" fmla="*/ 9 h 591"/>
                  <a:gd name="T2" fmla="*/ 294 w 294"/>
                  <a:gd name="T3" fmla="*/ 0 h 591"/>
                  <a:gd name="T4" fmla="*/ 83 w 294"/>
                  <a:gd name="T5" fmla="*/ 577 h 591"/>
                  <a:gd name="T6" fmla="*/ 5 w 294"/>
                  <a:gd name="T7" fmla="*/ 591 h 591"/>
                  <a:gd name="T8" fmla="*/ 0 w 294"/>
                  <a:gd name="T9" fmla="*/ 591 h 591"/>
                  <a:gd name="T10" fmla="*/ 209 w 294"/>
                  <a:gd name="T11" fmla="*/ 9 h 591"/>
                  <a:gd name="T12" fmla="*/ 209 w 294"/>
                  <a:gd name="T13" fmla="*/ 9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4" h="591">
                    <a:moveTo>
                      <a:pt x="209" y="9"/>
                    </a:moveTo>
                    <a:lnTo>
                      <a:pt x="294" y="0"/>
                    </a:lnTo>
                    <a:lnTo>
                      <a:pt x="83" y="577"/>
                    </a:lnTo>
                    <a:lnTo>
                      <a:pt x="5" y="591"/>
                    </a:lnTo>
                    <a:lnTo>
                      <a:pt x="0" y="591"/>
                    </a:lnTo>
                    <a:lnTo>
                      <a:pt x="209" y="9"/>
                    </a:lnTo>
                    <a:lnTo>
                      <a:pt x="209" y="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46000">
                    <a:schemeClr val="accent1"/>
                  </a:gs>
                  <a:gs pos="60000">
                    <a:schemeClr val="tx1">
                      <a:lumMod val="85000"/>
                      <a:lumOff val="1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200000" scaled="0"/>
                <a:tileRect/>
              </a:gradFill>
              <a:ln>
                <a:noFill/>
              </a:ln>
            </p:spPr>
            <p:txBody>
              <a:bodyPr anchor="ctr"/>
              <a:p>
                <a:pPr algn="ctr"/>
              </a:p>
            </p:txBody>
          </p:sp>
          <p:sp>
            <p:nvSpPr>
              <p:cNvPr id="45" name="Freeform: Shape 26"/>
              <p:cNvSpPr/>
              <p:nvPr/>
            </p:nvSpPr>
            <p:spPr bwMode="auto">
              <a:xfrm>
                <a:off x="6603352" y="2818916"/>
                <a:ext cx="970205" cy="746029"/>
              </a:xfrm>
              <a:custGeom>
                <a:avLst/>
                <a:gdLst>
                  <a:gd name="T0" fmla="*/ 0 w 528"/>
                  <a:gd name="T1" fmla="*/ 0 h 406"/>
                  <a:gd name="T2" fmla="*/ 0 w 528"/>
                  <a:gd name="T3" fmla="*/ 0 h 406"/>
                  <a:gd name="T4" fmla="*/ 528 w 528"/>
                  <a:gd name="T5" fmla="*/ 406 h 406"/>
                  <a:gd name="T6" fmla="*/ 0 w 528"/>
                  <a:gd name="T7" fmla="*/ 0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8" h="406">
                    <a:moveTo>
                      <a:pt x="0" y="0"/>
                    </a:moveTo>
                    <a:lnTo>
                      <a:pt x="0" y="0"/>
                    </a:lnTo>
                    <a:lnTo>
                      <a:pt x="528" y="4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46" name="Freeform: Shape 27"/>
              <p:cNvSpPr/>
              <p:nvPr/>
            </p:nvSpPr>
            <p:spPr bwMode="auto">
              <a:xfrm>
                <a:off x="4718066" y="2682940"/>
                <a:ext cx="400577" cy="1378132"/>
              </a:xfrm>
              <a:custGeom>
                <a:avLst/>
                <a:gdLst>
                  <a:gd name="T0" fmla="*/ 0 w 218"/>
                  <a:gd name="T1" fmla="*/ 750 h 750"/>
                  <a:gd name="T2" fmla="*/ 0 w 218"/>
                  <a:gd name="T3" fmla="*/ 750 h 750"/>
                  <a:gd name="T4" fmla="*/ 218 w 218"/>
                  <a:gd name="T5" fmla="*/ 0 h 750"/>
                  <a:gd name="T6" fmla="*/ 0 w 218"/>
                  <a:gd name="T7" fmla="*/ 750 h 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8" h="750">
                    <a:moveTo>
                      <a:pt x="0" y="750"/>
                    </a:moveTo>
                    <a:lnTo>
                      <a:pt x="0" y="750"/>
                    </a:lnTo>
                    <a:lnTo>
                      <a:pt x="218" y="0"/>
                    </a:lnTo>
                    <a:lnTo>
                      <a:pt x="0" y="7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  <p:sp>
            <p:nvSpPr>
              <p:cNvPr id="47" name="Freeform: Shape 28"/>
              <p:cNvSpPr/>
              <p:nvPr/>
            </p:nvSpPr>
            <p:spPr bwMode="auto">
              <a:xfrm>
                <a:off x="5114968" y="2682940"/>
                <a:ext cx="2458589" cy="2612939"/>
              </a:xfrm>
              <a:custGeom>
                <a:avLst/>
                <a:gdLst>
                  <a:gd name="T0" fmla="*/ 265 w 1338"/>
                  <a:gd name="T1" fmla="*/ 1420 h 1422"/>
                  <a:gd name="T2" fmla="*/ 597 w 1338"/>
                  <a:gd name="T3" fmla="*/ 548 h 1422"/>
                  <a:gd name="T4" fmla="*/ 1336 w 1338"/>
                  <a:gd name="T5" fmla="*/ 487 h 1422"/>
                  <a:gd name="T6" fmla="*/ 1338 w 1338"/>
                  <a:gd name="T7" fmla="*/ 480 h 1422"/>
                  <a:gd name="T8" fmla="*/ 1331 w 1338"/>
                  <a:gd name="T9" fmla="*/ 475 h 1422"/>
                  <a:gd name="T10" fmla="*/ 594 w 1338"/>
                  <a:gd name="T11" fmla="*/ 537 h 1422"/>
                  <a:gd name="T12" fmla="*/ 12 w 1338"/>
                  <a:gd name="T13" fmla="*/ 0 h 1422"/>
                  <a:gd name="T14" fmla="*/ 2 w 1338"/>
                  <a:gd name="T15" fmla="*/ 0 h 1422"/>
                  <a:gd name="T16" fmla="*/ 0 w 1338"/>
                  <a:gd name="T17" fmla="*/ 7 h 1422"/>
                  <a:gd name="T18" fmla="*/ 585 w 1338"/>
                  <a:gd name="T19" fmla="*/ 546 h 1422"/>
                  <a:gd name="T20" fmla="*/ 253 w 1338"/>
                  <a:gd name="T21" fmla="*/ 1417 h 1422"/>
                  <a:gd name="T22" fmla="*/ 258 w 1338"/>
                  <a:gd name="T23" fmla="*/ 1422 h 1422"/>
                  <a:gd name="T24" fmla="*/ 265 w 1338"/>
                  <a:gd name="T25" fmla="*/ 1420 h 1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38" h="1422">
                    <a:moveTo>
                      <a:pt x="265" y="1420"/>
                    </a:moveTo>
                    <a:lnTo>
                      <a:pt x="597" y="548"/>
                    </a:lnTo>
                    <a:lnTo>
                      <a:pt x="1336" y="487"/>
                    </a:lnTo>
                    <a:lnTo>
                      <a:pt x="1338" y="480"/>
                    </a:lnTo>
                    <a:lnTo>
                      <a:pt x="1331" y="475"/>
                    </a:lnTo>
                    <a:lnTo>
                      <a:pt x="594" y="537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7"/>
                    </a:lnTo>
                    <a:lnTo>
                      <a:pt x="585" y="546"/>
                    </a:lnTo>
                    <a:lnTo>
                      <a:pt x="253" y="1417"/>
                    </a:lnTo>
                    <a:lnTo>
                      <a:pt x="258" y="1422"/>
                    </a:lnTo>
                    <a:lnTo>
                      <a:pt x="265" y="1420"/>
                    </a:lnTo>
                    <a:close/>
                  </a:path>
                </a:pathLst>
              </a:custGeom>
              <a:solidFill>
                <a:srgbClr val="FFFB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p>
                <a:pPr algn="ctr"/>
              </a:p>
            </p:txBody>
          </p:sp>
        </p:grpSp>
        <p:sp>
          <p:nvSpPr>
            <p:cNvPr id="21" name="Oval 32"/>
            <p:cNvSpPr/>
            <p:nvPr/>
          </p:nvSpPr>
          <p:spPr>
            <a:xfrm>
              <a:off x="4767402" y="3581365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</a:p>
          </p:txBody>
        </p:sp>
        <p:sp>
          <p:nvSpPr>
            <p:cNvPr id="22" name="Oval 36"/>
            <p:cNvSpPr/>
            <p:nvPr/>
          </p:nvSpPr>
          <p:spPr>
            <a:xfrm flipH="1">
              <a:off x="6443377" y="2282607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</a:p>
          </p:txBody>
        </p:sp>
        <p:sp>
          <p:nvSpPr>
            <p:cNvPr id="23" name="Oval 40"/>
            <p:cNvSpPr/>
            <p:nvPr/>
          </p:nvSpPr>
          <p:spPr>
            <a:xfrm flipH="1">
              <a:off x="6757089" y="4243304"/>
              <a:ext cx="113434" cy="113474"/>
            </a:xfrm>
            <a:prstGeom prst="ellipse">
              <a:avLst/>
            </a:prstGeom>
            <a:solidFill>
              <a:schemeClr val="bg2"/>
            </a:solidFill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</a:p>
          </p:txBody>
        </p:sp>
      </p:grpSp>
      <p:sp>
        <p:nvSpPr>
          <p:cNvPr id="5" name="Straight Connector 30"/>
          <p:cNvSpPr/>
          <p:nvPr/>
        </p:nvSpPr>
        <p:spPr>
          <a:xfrm flipH="1" flipV="1">
            <a:off x="2262202" y="2368238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p>
            <a:pPr algn="ctr"/>
          </a:p>
        </p:txBody>
      </p:sp>
      <p:cxnSp>
        <p:nvCxnSpPr>
          <p:cNvPr id="6" name="Straight Connector 31"/>
          <p:cNvCxnSpPr/>
          <p:nvPr/>
        </p:nvCxnSpPr>
        <p:spPr>
          <a:xfrm flipH="1">
            <a:off x="2262202" y="2728576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traight Connector 34"/>
          <p:cNvSpPr/>
          <p:nvPr/>
        </p:nvSpPr>
        <p:spPr>
          <a:xfrm flipV="1">
            <a:off x="6199816" y="1394169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p>
            <a:pPr algn="ctr"/>
          </a:p>
        </p:txBody>
      </p:sp>
      <p:cxnSp>
        <p:nvCxnSpPr>
          <p:cNvPr id="8" name="Straight Connector 35"/>
          <p:cNvCxnSpPr/>
          <p:nvPr/>
        </p:nvCxnSpPr>
        <p:spPr>
          <a:xfrm>
            <a:off x="4890529" y="1754507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traight Connector 38"/>
          <p:cNvSpPr/>
          <p:nvPr/>
        </p:nvSpPr>
        <p:spPr>
          <a:xfrm flipV="1">
            <a:off x="6435100" y="2864692"/>
            <a:ext cx="0" cy="661622"/>
          </a:xfrm>
          <a:prstGeom prst="line">
            <a:avLst/>
          </a:prstGeom>
          <a:noFill/>
          <a:ln w="12700" cap="flat">
            <a:solidFill>
              <a:schemeClr val="accent3"/>
            </a:solidFill>
            <a:prstDash val="solid"/>
            <a:miter lim="400000"/>
          </a:ln>
          <a:effectLst/>
        </p:spPr>
        <p:txBody>
          <a:bodyPr anchor="ctr"/>
          <a:p>
            <a:pPr algn="ctr"/>
          </a:p>
        </p:txBody>
      </p:sp>
      <p:cxnSp>
        <p:nvCxnSpPr>
          <p:cNvPr id="10" name="Straight Connector 39"/>
          <p:cNvCxnSpPr/>
          <p:nvPr/>
        </p:nvCxnSpPr>
        <p:spPr>
          <a:xfrm>
            <a:off x="5125813" y="3225030"/>
            <a:ext cx="1309288" cy="0"/>
          </a:xfrm>
          <a:prstGeom prst="line">
            <a:avLst/>
          </a:prstGeom>
          <a:ln w="127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47"/>
          <p:cNvGrpSpPr/>
          <p:nvPr/>
        </p:nvGrpSpPr>
        <p:grpSpPr>
          <a:xfrm>
            <a:off x="421160" y="2258926"/>
            <a:ext cx="1950085" cy="1295399"/>
            <a:chOff x="728499" y="2328822"/>
            <a:chExt cx="2058135" cy="1727198"/>
          </a:xfrm>
        </p:grpSpPr>
        <p:sp>
          <p:nvSpPr>
            <p:cNvPr id="18" name="TextBox 50"/>
            <p:cNvSpPr txBox="1"/>
            <p:nvPr/>
          </p:nvSpPr>
          <p:spPr>
            <a:xfrm>
              <a:off x="728499" y="2778401"/>
              <a:ext cx="2058135" cy="1277619"/>
            </a:xfrm>
            <a:prstGeom prst="rect">
              <a:avLst/>
            </a:prstGeom>
            <a:noFill/>
          </p:spPr>
          <p:txBody>
            <a:bodyPr wrap="square" lIns="0" tIns="0" rIns="144000" bIns="0">
              <a:normAutofit lnSpcReduction="10000"/>
            </a:bodyPr>
            <a:p>
              <a:pPr algn="l">
                <a:lnSpc>
                  <a:spcPct val="150000"/>
                </a:lnSpc>
              </a:pPr>
              <a:r>
                <a:rPr lang="zh-CN" altLang="en-US" sz="1400">
                  <a:latin typeface="Arial Unicode MS" panose="020B0604020202020204" charset="-122"/>
                  <a:ea typeface="Arial Unicode MS" panose="020B0604020202020204" charset="-122"/>
                </a:rPr>
                <a:t>邮政汇款、网上银行转账、货到付款、上门自提付款等</a:t>
              </a:r>
              <a:endParaRPr lang="zh-CN" altLang="en-US" sz="140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9" name="TextBox 51"/>
            <p:cNvSpPr txBox="1"/>
            <p:nvPr/>
          </p:nvSpPr>
          <p:spPr>
            <a:xfrm>
              <a:off x="786135" y="2328822"/>
              <a:ext cx="1942863" cy="367453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/>
            </a:bodyPr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线下支付</a:t>
              </a:r>
              <a:endParaRPr lang="zh-CN" altLang="en-US" sz="1600" b="1" dirty="0">
                <a:solidFill>
                  <a:schemeClr val="accent1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2" name="Group 52"/>
          <p:cNvGrpSpPr/>
          <p:nvPr/>
        </p:nvGrpSpPr>
        <p:grpSpPr>
          <a:xfrm>
            <a:off x="6199816" y="1272792"/>
            <a:ext cx="2287904" cy="1183641"/>
            <a:chOff x="728499" y="2312735"/>
            <a:chExt cx="1943188" cy="1578187"/>
          </a:xfrm>
        </p:grpSpPr>
        <p:sp>
          <p:nvSpPr>
            <p:cNvPr id="16" name="TextBox 53"/>
            <p:cNvSpPr txBox="1"/>
            <p:nvPr/>
          </p:nvSpPr>
          <p:spPr>
            <a:xfrm>
              <a:off x="728499" y="2753002"/>
              <a:ext cx="1841795" cy="1137920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1400">
                  <a:latin typeface="Arial Unicode MS" panose="020B0604020202020204" charset="-122"/>
                  <a:ea typeface="Arial Unicode MS" panose="020B0604020202020204" charset="-122"/>
                </a:rPr>
                <a:t>顾客在网店注册成为会员后，就可以在自己的账户中存入款项</a:t>
              </a:r>
              <a:endParaRPr lang="zh-CN" altLang="en-US" sz="140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TextBox 54"/>
            <p:cNvSpPr txBox="1"/>
            <p:nvPr/>
          </p:nvSpPr>
          <p:spPr>
            <a:xfrm>
              <a:off x="728499" y="2312735"/>
              <a:ext cx="1943188" cy="465666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p>
              <a:pPr algn="l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预存款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13" name="Group 55"/>
          <p:cNvGrpSpPr/>
          <p:nvPr/>
        </p:nvGrpSpPr>
        <p:grpSpPr>
          <a:xfrm>
            <a:off x="6435100" y="2771256"/>
            <a:ext cx="2287904" cy="1089660"/>
            <a:chOff x="728499" y="2349989"/>
            <a:chExt cx="1943188" cy="1452878"/>
          </a:xfrm>
        </p:grpSpPr>
        <p:sp>
          <p:nvSpPr>
            <p:cNvPr id="14" name="TextBox 56"/>
            <p:cNvSpPr txBox="1"/>
            <p:nvPr/>
          </p:nvSpPr>
          <p:spPr>
            <a:xfrm>
              <a:off x="728499" y="2778401"/>
              <a:ext cx="1743099" cy="1024466"/>
            </a:xfrm>
            <a:prstGeom prst="rect">
              <a:avLst/>
            </a:prstGeom>
            <a:noFill/>
          </p:spPr>
          <p:txBody>
            <a:bodyPr wrap="square" lIns="144000" tIns="0" rIns="0" bIns="0" anchor="ctr" anchorCtr="0">
              <a:normAutofit/>
            </a:bodyPr>
            <a:p>
              <a:pPr algn="l">
                <a:lnSpc>
                  <a:spcPct val="150000"/>
                </a:lnSpc>
              </a:pPr>
              <a:r>
                <a:rPr lang="zh-CN" altLang="en-US" sz="1400">
                  <a:latin typeface="Arial Unicode MS" panose="020B0604020202020204" charset="-122"/>
                  <a:ea typeface="Arial Unicode MS" panose="020B0604020202020204" charset="-122"/>
                </a:rPr>
                <a:t>支付宝、财付通、快钱、银联在线、PayPal等</a:t>
              </a:r>
              <a:endParaRPr lang="zh-CN" altLang="en-US" sz="1400"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5" name="TextBox 57"/>
            <p:cNvSpPr txBox="1"/>
            <p:nvPr/>
          </p:nvSpPr>
          <p:spPr>
            <a:xfrm>
              <a:off x="728499" y="2349989"/>
              <a:ext cx="1943188" cy="513080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p>
              <a:pPr algn="l"/>
              <a:r>
                <a:rPr lang="zh-CN" altLang="en-US" sz="1600" b="1">
                  <a:solidFill>
                    <a:srgbClr val="FFC000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线上支付</a:t>
              </a:r>
              <a:endParaRPr lang="zh-CN" altLang="en-US" sz="1600" b="1">
                <a:solidFill>
                  <a:srgbClr val="FFC000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72870" y="3952240"/>
            <a:ext cx="6994525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sz="1400">
                <a:solidFill>
                  <a:srgbClr val="50706D"/>
                </a:solidFill>
                <a:latin typeface="Calibri" panose="020F0502020204030204" charset="0"/>
                <a:ea typeface="Arial Unicode MS" panose="020B0604020202020204" charset="-122"/>
                <a:cs typeface="幼圆" panose="02010509060101010101" charset="-122"/>
                <a:sym typeface="+mn-ea"/>
              </a:rPr>
              <a:t>①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支付方式的添加或修改   </a:t>
            </a:r>
            <a:r>
              <a:rPr sz="1400">
                <a:solidFill>
                  <a:srgbClr val="50706D"/>
                </a:solidFill>
                <a:latin typeface="Calibri" panose="020F0502020204030204" charset="0"/>
                <a:ea typeface="Arial Unicode MS" panose="020B0604020202020204" charset="-122"/>
                <a:cs typeface="幼圆" panose="02010509060101010101" charset="-122"/>
                <a:sym typeface="+mn-ea"/>
              </a:rPr>
              <a:t>②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为店铺添加外币的支付方式   </a:t>
            </a:r>
            <a:r>
              <a:rPr sz="1400">
                <a:solidFill>
                  <a:srgbClr val="50706D"/>
                </a:solidFill>
                <a:latin typeface="Calibri" panose="020F0502020204030204" charset="0"/>
                <a:ea typeface="Arial Unicode MS" panose="020B0604020202020204" charset="-122"/>
                <a:cs typeface="幼圆" panose="02010509060101010101" charset="-122"/>
                <a:sym typeface="+mn-ea"/>
              </a:rPr>
              <a:t>③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为网店进行价格精度设置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" grpId="0" bldLvl="0" animBg="1"/>
      <p:bldP spid="7" grpId="0" bldLvl="0" animBg="1"/>
      <p:bldP spid="9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455" y="166370"/>
            <a:ext cx="2470150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支付方式的添加或修改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 descr="C:\Users\Jasmine\Desktop\第一章 图片\37.png3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34795" y="1534795"/>
            <a:ext cx="6691630" cy="227584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4131310" y="3752850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支付方式配置界面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659765"/>
            <a:ext cx="698563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Step1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：添加或修改支付方式，如“支付宝”，单击“控制面板”→“支付方式管理”进入相应操作界面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455" y="166370"/>
            <a:ext cx="2470150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支付方式的添加或修改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 descr="C:\Users\Jasmine\Desktop\第一章 图片\38.png3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857115" y="546100"/>
            <a:ext cx="3942715" cy="174942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6079490" y="2198370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支付宝配置页面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659765"/>
            <a:ext cx="36163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Step2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：找到“支付宝”，点击后面的“配置”，进入新的页面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0155" y="2566670"/>
            <a:ext cx="755904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Step3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：在合作者身份与交易安全校验码处，输入支付宝合作者的账号及密码。并按照次序，完成其他选项的填写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41425" y="3423920"/>
            <a:ext cx="36156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Step4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：在是否开启此支付方式处，选择“是”，单击“确定”，完成设置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6" name="图片 5" descr="C:\Users\Jasmine\Desktop\第一章 图片\39.png3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855845" y="3402965"/>
            <a:ext cx="4184015" cy="758190"/>
          </a:xfrm>
          <a:prstGeom prst="rect">
            <a:avLst/>
          </a:prstGeom>
          <a:noFill/>
        </p:spPr>
      </p:pic>
      <p:sp>
        <p:nvSpPr>
          <p:cNvPr id="7" name="文本框 6"/>
          <p:cNvSpPr txBox="1"/>
          <p:nvPr/>
        </p:nvSpPr>
        <p:spPr>
          <a:xfrm>
            <a:off x="6198870" y="4161155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开启支付方式界面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455" y="166370"/>
            <a:ext cx="333311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为店铺添加外币的支付方式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 descr="C:\Users\Jasmine\Desktop\第一章 图片\40.png4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549650" y="604520"/>
            <a:ext cx="5066665" cy="202692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5656580" y="2263140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进入货币管理界面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920" y="668655"/>
            <a:ext cx="22421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Step1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：依次单击“控制面板”→“支付货币”→“货币管理”进入操作界面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7920" y="2765425"/>
            <a:ext cx="22421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Step2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：进入相应操作界面后，点击“添加货币”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5" name="图片 4" descr="C:\Users\Jasmine\Desktop\第一章 图片\41.png4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482340" y="2631440"/>
            <a:ext cx="5134610" cy="219583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5656580" y="4640580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选择货币设置界面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455" y="166370"/>
            <a:ext cx="333311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为店铺添加外币的支付方式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 descr="C:\Users\Jasmine\Desktop\第一章 图片\42.png4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61745" y="1405890"/>
            <a:ext cx="5948680" cy="260540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3486785" y="3952875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添加货币设置界面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920" y="668655"/>
            <a:ext cx="621855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Step3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：选择货币名称、货币符号、汇率与默认货币设置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"/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注意：在该操作中，只有汇率是需要手动填写的，其他全部为自动调用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1745" y="4321175"/>
            <a:ext cx="338074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Step4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：单击“确定”，即可完成设置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43.png4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38885" y="2765425"/>
            <a:ext cx="5570855" cy="212661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为网店进行价格精度设置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155" y="546100"/>
            <a:ext cx="69272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例如99.99元，其中的0.09元该如何设置，则需要通过价格精度来进行处理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按照如下配置为网上商城进行价格精度的设置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05150" y="438467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价格精度设置界面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2167255"/>
            <a:ext cx="69278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单击“控制面板”→“支付与货币” →“价格精度设置”，进入相应操作界面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1344930" y="1375410"/>
          <a:ext cx="5570220" cy="6991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5050"/>
                <a:gridCol w="3265170"/>
              </a:tblGrid>
              <a:tr h="3225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tx2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金额运算精度保留位数</a:t>
                      </a:r>
                      <a:endParaRPr lang="zh-CN" altLang="en-US" sz="1400" b="0">
                        <a:solidFill>
                          <a:schemeClr val="tx2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tx2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取整到</a:t>
                      </a:r>
                      <a:r>
                        <a:rPr lang="en-US" altLang="zh-CN" sz="1400" b="0">
                          <a:solidFill>
                            <a:schemeClr val="tx2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2</a:t>
                      </a:r>
                      <a:r>
                        <a:rPr lang="zh-CN" altLang="en-US" sz="1400" b="0">
                          <a:solidFill>
                            <a:schemeClr val="tx2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位小数</a:t>
                      </a:r>
                      <a:endParaRPr lang="zh-CN" altLang="en-US" sz="1400" b="0">
                        <a:solidFill>
                          <a:schemeClr val="tx2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55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tx2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金额运算精度取整方式</a:t>
                      </a:r>
                      <a:endParaRPr lang="zh-CN" altLang="en-US" sz="1400" b="0">
                        <a:solidFill>
                          <a:schemeClr val="tx2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schemeClr val="tx2"/>
                          </a:solidFill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四舍五入</a:t>
                      </a:r>
                      <a:endParaRPr lang="zh-CN" altLang="en-US" sz="1400" b="0">
                        <a:solidFill>
                          <a:schemeClr val="tx2"/>
                        </a:solidFill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455" y="166370"/>
            <a:ext cx="333311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为网店进行价格精度设置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 descr="C:\Users\Jasmine\Desktop\第一章 图片\44.png4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556635" y="546100"/>
            <a:ext cx="4451350" cy="1503680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6489065" y="1681480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保留位数设置界面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7920" y="546100"/>
            <a:ext cx="2242185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Step2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：其中保留位数有四种选择，可根据实际情况进行相应设置，一般选择“整数取整”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37920" y="2252980"/>
            <a:ext cx="22421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Step3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：取整方式有三种，用户可根据自身需要进行选择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5" name="图片 4" descr="C:\Users\Jasmine\Desktop\第一章 图片\45.png4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49650" y="2049780"/>
            <a:ext cx="4437380" cy="1854835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503035" y="3400425"/>
            <a:ext cx="14979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选择货币设置界面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7920" y="3594100"/>
            <a:ext cx="224218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Step4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：为网上商城进行价格精度设置后，点击“确定”键即可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8" name="图片 7" descr="C:\Users\Jasmine\Desktop\第一章 图片\46.png4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49650" y="3768408"/>
            <a:ext cx="4437380" cy="1400810"/>
          </a:xfrm>
          <a:prstGeom prst="rect">
            <a:avLst/>
          </a:prstGeom>
          <a:noFill/>
        </p:spPr>
      </p:pic>
      <p:sp>
        <p:nvSpPr>
          <p:cNvPr id="9" name="文本框 8"/>
          <p:cNvSpPr txBox="1"/>
          <p:nvPr/>
        </p:nvSpPr>
        <p:spPr>
          <a:xfrm>
            <a:off x="4885690" y="4801235"/>
            <a:ext cx="17646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价格精度设置完成界面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  <p:bldP spid="6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47.png4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40155" y="1544955"/>
            <a:ext cx="6076950" cy="144526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配送方式的设置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155" y="546100"/>
            <a:ext cx="69272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要包括快递送货、货到付款、海外直邮、货物门店自提、邮政包裹等类型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例如，为店铺添加“快递送货”这种配送方式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59150" y="262191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配送方式设置界面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9520" y="1130935"/>
            <a:ext cx="69278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依次单击“控制面板” →“配送设置” →“配送方式”，进入相应操作界面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39520" y="2892425"/>
            <a:ext cx="69278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单击“添加配送方式”按钮 ，进入相关操作界面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pic>
        <p:nvPicPr>
          <p:cNvPr id="5" name="图片 4" descr="C:\Users\Jasmine\Desktop\第一章 图片\48.png4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39520" y="3306445"/>
            <a:ext cx="6078220" cy="160274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3359150" y="463232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添加配送方式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61" y="80060"/>
            <a:ext cx="2356443" cy="21189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0">
            <a:off x="3491230" y="1033780"/>
            <a:ext cx="3201035" cy="545465"/>
            <a:chOff x="1487488" y="2204864"/>
            <a:chExt cx="3864766" cy="658233"/>
          </a:xfrm>
        </p:grpSpPr>
        <p:sp>
          <p:nvSpPr>
            <p:cNvPr id="28" name="矩形: 圆角 27"/>
            <p:cNvSpPr/>
            <p:nvPr/>
          </p:nvSpPr>
          <p:spPr>
            <a:xfrm>
              <a:off x="1487488" y="231296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1</a:t>
              </a:r>
              <a:endParaRPr lang="en-US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427422" y="2300697"/>
              <a:ext cx="2718600" cy="4193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Autofit/>
            </a:bodyPr>
            <a:lstStyle/>
            <a:p>
              <a:pPr algn="ctr" fontAlgn="auto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  <a:cs typeface="+mn-ea"/>
                  <a:sym typeface="+mn-lt"/>
                </a:rPr>
                <a:t>店家基本信息设置</a:t>
              </a:r>
              <a:endParaRPr lang="zh-CN" altLang="en-US" sz="1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1877220" y="2312730"/>
              <a:ext cx="442502" cy="442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4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3" name="任意多边形: 形状 22"/>
          <p:cNvSpPr/>
          <p:nvPr/>
        </p:nvSpPr>
        <p:spPr>
          <a:xfrm>
            <a:off x="3724275" y="1666240"/>
            <a:ext cx="545465" cy="545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0">
            <a:off x="3491230" y="2388870"/>
            <a:ext cx="3201035" cy="545465"/>
            <a:chOff x="1487488" y="3110284"/>
            <a:chExt cx="3864766" cy="658233"/>
          </a:xfrm>
        </p:grpSpPr>
        <p:sp>
          <p:nvSpPr>
            <p:cNvPr id="16" name="矩形: 圆角 15"/>
            <p:cNvSpPr/>
            <p:nvPr/>
          </p:nvSpPr>
          <p:spPr>
            <a:xfrm>
              <a:off x="1487488" y="3218384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754787" y="311028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2</a:t>
              </a:r>
              <a:endParaRPr lang="en-US">
                <a:solidFill>
                  <a:schemeClr val="accent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27421" y="3268218"/>
              <a:ext cx="2718599" cy="343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店铺基本信息设置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1862653" y="3218148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2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 rot="0">
            <a:off x="3491230" y="3743325"/>
            <a:ext cx="3201035" cy="545465"/>
            <a:chOff x="1487488" y="4229610"/>
            <a:chExt cx="3864766" cy="658233"/>
          </a:xfrm>
        </p:grpSpPr>
        <p:sp>
          <p:nvSpPr>
            <p:cNvPr id="10" name="矩形: 圆角 9"/>
            <p:cNvSpPr/>
            <p:nvPr/>
          </p:nvSpPr>
          <p:spPr>
            <a:xfrm>
              <a:off x="1487488" y="4338476"/>
              <a:ext cx="3864766" cy="442367"/>
            </a:xfrm>
            <a:prstGeom prst="roundRect">
              <a:avLst>
                <a:gd name="adj" fmla="val 21525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1754787" y="422961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r>
                <a:rPr lang="en-US">
                  <a:solidFill>
                    <a:schemeClr val="accent3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3</a:t>
              </a:r>
              <a:endParaRPr lang="en-US">
                <a:solidFill>
                  <a:schemeClr val="accent3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27421" y="4382944"/>
              <a:ext cx="2796033" cy="3526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0" tIns="0" rIns="0" bIns="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zh-CN" altLang="en-US" sz="1600" b="1">
                  <a:solidFill>
                    <a:schemeClr val="tx2"/>
                  </a:solidFill>
                  <a:latin typeface="Arial Unicode MS" panose="020B0604020202020204" charset="-122"/>
                  <a:ea typeface="Arial Unicode MS" panose="020B0604020202020204" charset="-122"/>
                </a:rPr>
                <a:t>购物基本设置</a:t>
              </a:r>
              <a:endParaRPr lang="zh-CN" altLang="en-US" sz="1600" b="1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1862653" y="4337475"/>
              <a:ext cx="442502" cy="44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63500" cap="flat">
              <a:solidFill>
                <a:schemeClr val="accent3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</a:endParaRPr>
            </a:p>
          </p:txBody>
        </p:sp>
      </p:grpSp>
      <p:sp>
        <p:nvSpPr>
          <p:cNvPr id="2" name="Arrow: Pentagon 2"/>
          <p:cNvSpPr/>
          <p:nvPr/>
        </p:nvSpPr>
        <p:spPr bwMode="auto">
          <a:xfrm>
            <a:off x="722392" y="45767"/>
            <a:ext cx="1689368" cy="1584176"/>
          </a:xfrm>
          <a:prstGeom prst="homePlate">
            <a:avLst>
              <a:gd name="adj" fmla="val 0"/>
            </a:avLst>
          </a:prstGeom>
          <a:noFill/>
          <a:ln w="19050">
            <a:noFill/>
            <a:round/>
          </a:ln>
        </p:spPr>
        <p:txBody>
          <a:bodyPr rot="0" spcFirstLastPara="0" vert="horz" wrap="square" lIns="91440" tIns="45720" rIns="91440" bIns="45720" anchor="ctr" anchorCtr="1" forceAA="0" compatLnSpc="1">
            <a:normAutofit/>
          </a:bodyPr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49.png4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55115" y="1606550"/>
            <a:ext cx="5648960" cy="3032760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配送方式的设置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0115" y="463931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添加配送方式编辑界面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3800" y="546100"/>
            <a:ext cx="6927850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进入操作界面（如图1-2-21）后，对各个信息项进行设置。如“配送方式名称”设置为“快递配送”；“选择默认物流公司”设置为“申通快递”，“类型设置为“先收款后发货”等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4075" y="1762125"/>
            <a:ext cx="183896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ECSTORE中主要提供以下几种配送公式：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marL="228600" indent="-228600" algn="l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以重量为计算标准的配送公式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marL="228600" indent="-228600" algn="l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以金额为计算标准的配送公式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marL="228600" indent="-228600" algn="l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以商品重量、订单金额为计算标准的配送公式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 descr="C:\Users\Jasmine\Desktop\第一章 图片\50.png5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916430" y="960120"/>
            <a:ext cx="4117975" cy="321881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455" y="166370"/>
            <a:ext cx="3192145" cy="37973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配送方式的设置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67075" y="417893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添加配送方式编辑界面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7180" y="546100"/>
            <a:ext cx="69278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Step4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接下来，逐项填写“添加配送方式”信息框中的各项内容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7180" y="4410075"/>
            <a:ext cx="69278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Step5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最后，单击“保存并关闭窗口”，完成设置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小组评价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824865" y="965835"/>
          <a:ext cx="7741285" cy="32689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46045"/>
                <a:gridCol w="1273810"/>
                <a:gridCol w="1528445"/>
                <a:gridCol w="1402715"/>
                <a:gridCol w="890270"/>
              </a:tblGrid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主要内容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gridSpan="4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小组评价等级（在符合的情况下面打“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√”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10896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全都做到了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大部分（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80%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基本（</a:t>
                      </a: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60%</a:t>
                      </a: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）做到了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没做到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1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熟悉店铺基本信息设置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理解店铺基本信息的作用</a:t>
                      </a: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  <a:tr h="54483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了解购物基本设置方法</a:t>
                      </a:r>
                      <a:endParaRPr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Arial Unicode MS" panose="020B0604020202020204" charset="-122"/>
                          <a:ea typeface="Arial Unicode MS" panose="020B0604020202020204" charset="-122"/>
                          <a:cs typeface="幼圆" panose="02010509060101010101" charset="-122"/>
                        </a:rPr>
                        <a:t> </a:t>
                      </a:r>
                      <a:endParaRPr lang="en-US" altLang="zh-CN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zh-CN" altLang="en-US" sz="1600" b="0">
                        <a:latin typeface="Arial Unicode MS" panose="020B0604020202020204" charset="-122"/>
                        <a:ea typeface="Arial Unicode MS" panose="020B0604020202020204" charset="-122"/>
                        <a:cs typeface="幼圆" panose="02010509060101010101" charset="-122"/>
                      </a:endParaRPr>
                    </a:p>
                  </a:txBody>
                  <a:tcPr marL="0" marR="0" marT="0" marB="1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2"/>
                      <a:stretch>
                        <a:fillRect/>
                      </a:stretch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3530" y="115570"/>
            <a:ext cx="6209665" cy="3647440"/>
          </a:xfrm>
          <a:prstGeom prst="rect">
            <a:avLst/>
          </a:prstGeom>
        </p:spPr>
      </p:pic>
      <p:pic>
        <p:nvPicPr>
          <p:cNvPr id="43" name="Lenka - The Show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34" y="-2324794"/>
            <a:ext cx="457200" cy="4572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350770" y="3978275"/>
            <a:ext cx="46551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spc="300" dirty="0">
                <a:solidFill>
                  <a:schemeClr val="accent2"/>
                </a:solidFill>
                <a:latin typeface="微软雅黑 Light" panose="020B0502040204020203" charset="-122"/>
                <a:ea typeface="微软雅黑 Light" panose="020B0502040204020203" charset="-122"/>
                <a:cs typeface="Adobe Arabic" panose="02040503050201020203" pitchFamily="18" charset="-78"/>
                <a:sym typeface="微软雅黑" panose="020B0503020204020204" pitchFamily="34" charset="-122"/>
              </a:rPr>
              <a:t>Thank You</a:t>
            </a:r>
            <a:endParaRPr lang="en-US" altLang="zh-CN" sz="4000" b="1" spc="300" dirty="0">
              <a:solidFill>
                <a:schemeClr val="accent2"/>
              </a:solidFill>
              <a:latin typeface="微软雅黑 Light" panose="020B0502040204020203" charset="-122"/>
              <a:ea typeface="微软雅黑 Light" panose="020B0502040204020203" charset="-122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033673" y="4684989"/>
            <a:ext cx="3289781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man_501px_1208362_easyicon.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740" y="1656080"/>
            <a:ext cx="669290" cy="1150620"/>
          </a:xfrm>
          <a:prstGeom prst="rect">
            <a:avLst/>
          </a:prstGeom>
        </p:spPr>
      </p:pic>
      <p:sp>
        <p:nvSpPr>
          <p:cNvPr id="5" name="流程图: 可选过程 4"/>
          <p:cNvSpPr/>
          <p:nvPr/>
        </p:nvSpPr>
        <p:spPr>
          <a:xfrm>
            <a:off x="1654175" y="1920240"/>
            <a:ext cx="6759575" cy="622300"/>
          </a:xfrm>
          <a:prstGeom prst="flowChartAlternate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l" fontAlgn="auto">
              <a:lnSpc>
                <a:spcPct val="150000"/>
              </a:lnSpc>
            </a:pPr>
            <a:r>
              <a:rPr lang="zh-CN" altLang="en-US" sz="1600">
                <a:latin typeface="Arial Unicode MS" panose="020B0604020202020204" charset="-122"/>
                <a:ea typeface="Arial Unicode MS" panose="020B0604020202020204" charset="-122"/>
              </a:rPr>
              <a:t>接下来我需要怎么做呢？</a:t>
            </a: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pic>
        <p:nvPicPr>
          <p:cNvPr id="6" name="图片 5" descr="C:\Users\Jasmine\Desktop\PPT制作\老刘.png老刘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8525" y="340995"/>
            <a:ext cx="611505" cy="1061085"/>
          </a:xfrm>
          <a:prstGeom prst="rect">
            <a:avLst/>
          </a:prstGeom>
        </p:spPr>
      </p:pic>
      <p:sp>
        <p:nvSpPr>
          <p:cNvPr id="7" name="流程图: 可选过程 6"/>
          <p:cNvSpPr/>
          <p:nvPr/>
        </p:nvSpPr>
        <p:spPr>
          <a:xfrm>
            <a:off x="1654810" y="582295"/>
            <a:ext cx="6758940" cy="578485"/>
          </a:xfrm>
          <a:prstGeom prst="flowChartAlternateProcess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l" fontAlgn="auto">
              <a:lnSpc>
                <a:spcPct val="150000"/>
              </a:lnSpc>
            </a:pPr>
            <a:r>
              <a:rPr lang="zh-CN" altLang="en-US" sz="1600">
                <a:latin typeface="Arial Unicode MS" panose="020B0604020202020204" charset="-122"/>
                <a:ea typeface="Arial Unicode MS" panose="020B0604020202020204" charset="-122"/>
              </a:rPr>
              <a:t>所有的准备工作完成后，你就可以开店了</a:t>
            </a: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  <p:pic>
        <p:nvPicPr>
          <p:cNvPr id="2" name="图片 1" descr="C:\Users\Jasmine\Desktop\PPT制作\老刘.png老刘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98525" y="3266440"/>
            <a:ext cx="611505" cy="1061085"/>
          </a:xfrm>
          <a:prstGeom prst="rect">
            <a:avLst/>
          </a:prstGeom>
        </p:spPr>
      </p:pic>
      <p:sp>
        <p:nvSpPr>
          <p:cNvPr id="3" name="流程图: 可选过程 2"/>
          <p:cNvSpPr/>
          <p:nvPr/>
        </p:nvSpPr>
        <p:spPr>
          <a:xfrm>
            <a:off x="1654175" y="3266440"/>
            <a:ext cx="6759575" cy="1100455"/>
          </a:xfrm>
          <a:prstGeom prst="flowChartAlternateProcess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p>
            <a:pPr algn="l" fontAlgn="auto">
              <a:lnSpc>
                <a:spcPct val="150000"/>
              </a:lnSpc>
            </a:pPr>
            <a:r>
              <a:rPr lang="zh-CN" altLang="en-US" sz="1600">
                <a:latin typeface="Arial Unicode MS" panose="020B0604020202020204" charset="-122"/>
                <a:ea typeface="Arial Unicode MS" panose="020B0604020202020204" charset="-122"/>
              </a:rPr>
              <a:t>首先，你需要设置你的店铺信息，包括店家基本信息、店铺基本信息和购物基本信息，我们将在ECstore平台上具体操作。ECstore是基于新一代“电子商务解决方案驱动引擎”开发的企业级开源网上商务系统</a:t>
            </a:r>
            <a:endParaRPr lang="zh-CN" altLang="en-US" sz="1600">
              <a:latin typeface="Arial Unicode MS" panose="020B0604020202020204" charset="-122"/>
              <a:ea typeface="Arial Unicode MS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01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店家基本信息设置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店家基本信息设置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3" name="图片 82" descr="C:\Users\Jasmine\Desktop\第一章 图片\29.png2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70990" y="1397000"/>
            <a:ext cx="5634990" cy="285305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3937635" y="4250055"/>
            <a:ext cx="12687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店家信息设置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659765"/>
            <a:ext cx="69278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Step1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：登录ECstroe,在控制面板中进行操作，单击“控制面板”→“商店配置”→“商店设置”→“店家信息”，在店家信息框中进行编辑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0155" y="4544060"/>
            <a:ext cx="6927850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Step2</a:t>
            </a: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：根据企业自身的实际情况将信息填入，点击“确定”，设置完毕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32002" y="1608040"/>
            <a:ext cx="10801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300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sym typeface="微软雅黑" panose="020B0503020204020204" pitchFamily="34" charset="-122"/>
              </a:rPr>
              <a:t>02</a:t>
            </a:r>
            <a:endParaRPr lang="en-US" altLang="zh-CN" sz="4400" spc="300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sym typeface="微软雅黑" panose="020B0503020204020204" pitchFamily="34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2363470" y="2302510"/>
            <a:ext cx="44164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latin typeface="Arial Unicode MS" panose="020B0604020202020204" charset="-122"/>
                <a:ea typeface="Arial Unicode MS" panose="020B0604020202020204" charset="-122"/>
                <a:cs typeface="+mn-ea"/>
                <a:sym typeface="+mn-lt"/>
              </a:rPr>
              <a:t>店铺基本信息设置</a:t>
            </a:r>
            <a:endParaRPr lang="zh-CN" altLang="en-US" sz="3600" b="1" dirty="0">
              <a:solidFill>
                <a:schemeClr val="tx2"/>
              </a:solidFill>
              <a:latin typeface="Arial Unicode MS" panose="020B0604020202020204" charset="-122"/>
              <a:ea typeface="Arial Unicode MS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店铺基本信息设置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155" y="546100"/>
            <a:ext cx="692721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主要包括店铺LOGO设置、店铺名称设置及店家信息等设置</a:t>
            </a:r>
            <a:endParaRPr lang="zh-CN" altLang="en-US"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（</a:t>
            </a: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1</a:t>
            </a: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）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店铺LOGO设置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  <a:sym typeface="+mn-ea"/>
            </a:endParaRPr>
          </a:p>
        </p:txBody>
      </p:sp>
      <p:pic>
        <p:nvPicPr>
          <p:cNvPr id="83" name="图片 82" descr="C:\Users\Jasmine\Desktop\第一章 图片\30.png3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98295" y="1920875"/>
            <a:ext cx="5947410" cy="273494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3784600" y="457454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ECSTORE用户登陆界面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1183640"/>
            <a:ext cx="69278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Step1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首先进入企业级电子商务商城在后台，输入用户名和密码后，即可进入商城后台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Jasmine\Desktop\第一章 图片\32.png3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390265" y="2825115"/>
            <a:ext cx="4973320" cy="203771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店铺基本信息设置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790" y="546100"/>
            <a:ext cx="692721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（</a:t>
            </a: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1</a:t>
            </a: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）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店铺LOGO设置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  <a:sym typeface="+mn-ea"/>
            </a:endParaRPr>
          </a:p>
        </p:txBody>
      </p:sp>
      <p:pic>
        <p:nvPicPr>
          <p:cNvPr id="83" name="图片 82" descr="C:\Users\Jasmine\Desktop\第一章 图片\31.png3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90265" y="960120"/>
            <a:ext cx="4973320" cy="1669415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5638165" y="262953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商店设置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890270"/>
            <a:ext cx="195643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Step2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登入后台界面后，点击右上角的“控制面板”，进入页面后再点击商店配置下面的“商店设置”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0155" y="3152140"/>
            <a:ext cx="19564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Step3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点击“商店设置”后，页面中出现商店LOGO的信息窗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2250" y="469265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商店LOGO设置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Jasmine\Desktop\第一章 图片\35.png3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478280" y="3517900"/>
            <a:ext cx="4208145" cy="1836420"/>
          </a:xfrm>
          <a:prstGeom prst="rect">
            <a:avLst/>
          </a:prstGeom>
          <a:noFill/>
        </p:spPr>
      </p:pic>
      <p:pic>
        <p:nvPicPr>
          <p:cNvPr id="83" name="图片 82" descr="C:\Users\Jasmine\Desktop\第一章 图片\33.png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78280" y="1950720"/>
            <a:ext cx="5662930" cy="1429385"/>
          </a:xfrm>
          <a:prstGeom prst="rect">
            <a:avLst/>
          </a:prstGeom>
          <a:noFill/>
        </p:spPr>
      </p:pic>
      <p:pic>
        <p:nvPicPr>
          <p:cNvPr id="5" name="图片 4" descr="C:\Users\Jasmine\Desktop\第一章 图片\34.png3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91075" y="1950720"/>
            <a:ext cx="3805555" cy="2359025"/>
          </a:xfrm>
          <a:prstGeom prst="rect">
            <a:avLst/>
          </a:prstGeom>
          <a:noFill/>
        </p:spPr>
      </p:pic>
      <p:sp>
        <p:nvSpPr>
          <p:cNvPr id="75" name="Title 1"/>
          <p:cNvSpPr txBox="1"/>
          <p:nvPr/>
        </p:nvSpPr>
        <p:spPr>
          <a:xfrm>
            <a:off x="592510" y="166118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店铺基本信息设置</a:t>
            </a:r>
            <a:endParaRPr lang="zh-CN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40790" y="546100"/>
            <a:ext cx="6927215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（</a:t>
            </a: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1</a:t>
            </a:r>
            <a:r>
              <a:rPr 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）</a:t>
            </a:r>
            <a:r>
              <a:rPr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店铺LOGO设置</a:t>
            </a:r>
            <a:endParaRPr sz="140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0330" y="3149600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上传LOGO图片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0155" y="890270"/>
            <a:ext cx="7356475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Step4</a:t>
            </a:r>
            <a:r>
              <a:rPr lang="zh-CN" altLang="en-US" sz="140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  <a:sym typeface="+mn-ea"/>
              </a:rPr>
              <a:t>：</a:t>
            </a:r>
            <a:r>
              <a:rPr sz="14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点击商店LOGO右侧的“选择”按钮，弹出一个新窗口（如图1-2-5），可以看到有三种途径上传LOGO的图片，分别是“从本地选择图片”、“从图库选择图片”和“互联网上的图片”</a:t>
            </a:r>
            <a:endParaRPr sz="14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3610" y="436943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从图库选择图片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60675" y="4633595"/>
            <a:ext cx="18389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1200" b="0">
                <a:solidFill>
                  <a:srgbClr val="50706D"/>
                </a:solidFill>
                <a:latin typeface="Arial Unicode MS" panose="020B0604020202020204" charset="-122"/>
                <a:ea typeface="Arial Unicode MS" panose="020B0604020202020204" charset="-122"/>
                <a:cs typeface="幼圆" panose="02010509060101010101" charset="-122"/>
              </a:rPr>
              <a:t>从互联网的图片</a:t>
            </a:r>
            <a:endParaRPr lang="zh-CN" altLang="en-US" sz="1200" b="0">
              <a:solidFill>
                <a:srgbClr val="50706D"/>
              </a:solidFill>
              <a:latin typeface="Arial Unicode MS" panose="020B0604020202020204" charset="-122"/>
              <a:ea typeface="Arial Unicode MS" panose="020B0604020202020204" charset="-122"/>
              <a:cs typeface="幼圆" panose="020105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4" grpId="0"/>
      <p:bldP spid="6" grpId="0"/>
      <p:bldP spid="8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BBAAA"/>
      </a:accent1>
      <a:accent2>
        <a:srgbClr val="FF672E"/>
      </a:accent2>
      <a:accent3>
        <a:srgbClr val="FFDF39"/>
      </a:accent3>
      <a:accent4>
        <a:srgbClr val="5BBAAA"/>
      </a:accent4>
      <a:accent5>
        <a:srgbClr val="FFDF39"/>
      </a:accent5>
      <a:accent6>
        <a:srgbClr val="FF672E"/>
      </a:accent6>
      <a:hlink>
        <a:srgbClr val="528D2B"/>
      </a:hlink>
      <a:folHlink>
        <a:srgbClr val="99A87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2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BBAAA"/>
    </a:accent1>
    <a:accent2>
      <a:srgbClr val="FF672E"/>
    </a:accent2>
    <a:accent3>
      <a:srgbClr val="FFDF39"/>
    </a:accent3>
    <a:accent4>
      <a:srgbClr val="5BBAAA"/>
    </a:accent4>
    <a:accent5>
      <a:srgbClr val="FFDF39"/>
    </a:accent5>
    <a:accent6>
      <a:srgbClr val="FF672E"/>
    </a:accent6>
    <a:hlink>
      <a:srgbClr val="528D2B"/>
    </a:hlink>
    <a:folHlink>
      <a:srgbClr val="99A8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2171</Words>
  <Application>WPS 演示</Application>
  <PresentationFormat>全屏显示(16:9)</PresentationFormat>
  <Paragraphs>258</Paragraphs>
  <Slides>23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Roboto</vt:lpstr>
      <vt:lpstr>微软雅黑 Light</vt:lpstr>
      <vt:lpstr>Adobe Arabic</vt:lpstr>
      <vt:lpstr>Arial Unicode MS</vt:lpstr>
      <vt:lpstr>U.S. 101</vt:lpstr>
      <vt:lpstr>Open Sans Light</vt:lpstr>
      <vt:lpstr>幼圆</vt:lpstr>
      <vt:lpstr>Wingdings</vt:lpstr>
      <vt:lpstr>Calibri</vt:lpstr>
      <vt:lpstr>Segoe Print</vt:lpstr>
      <vt:lpstr>Yu Gothic UI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Jasmine 逗比</cp:lastModifiedBy>
  <cp:revision>269</cp:revision>
  <dcterms:created xsi:type="dcterms:W3CDTF">2015-12-11T17:46:00Z</dcterms:created>
  <dcterms:modified xsi:type="dcterms:W3CDTF">2018-01-22T14:02:47Z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