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27.xml" ContentType="application/vnd.openxmlformats-officedocument.themeOverride+xml"/>
  <Override PartName="/ppt/theme/themeOverride28.xml" ContentType="application/vnd.openxmlformats-officedocument.themeOverride+xml"/>
  <Override PartName="/ppt/theme/themeOverride29.xml" ContentType="application/vnd.openxmlformats-officedocument.themeOverride+xml"/>
  <Override PartName="/ppt/theme/themeOverride3.xml" ContentType="application/vnd.openxmlformats-officedocument.themeOverride+xml"/>
  <Override PartName="/ppt/theme/themeOverride30.xml" ContentType="application/vnd.openxmlformats-officedocument.themeOverride+xml"/>
  <Override PartName="/ppt/theme/themeOverride31.xml" ContentType="application/vnd.openxmlformats-officedocument.themeOverride+xml"/>
  <Override PartName="/ppt/theme/themeOverride32.xml" ContentType="application/vnd.openxmlformats-officedocument.themeOverride+xml"/>
  <Override PartName="/ppt/theme/themeOverride33.xml" ContentType="application/vnd.openxmlformats-officedocument.themeOverride+xml"/>
  <Override PartName="/ppt/theme/themeOverride34.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8"/>
  </p:handoutMasterIdLst>
  <p:sldIdLst>
    <p:sldId id="476" r:id="rId3"/>
    <p:sldId id="477" r:id="rId5"/>
    <p:sldId id="532" r:id="rId6"/>
    <p:sldId id="452" r:id="rId7"/>
    <p:sldId id="478" r:id="rId8"/>
    <p:sldId id="479" r:id="rId9"/>
    <p:sldId id="480" r:id="rId10"/>
    <p:sldId id="481" r:id="rId11"/>
    <p:sldId id="482" r:id="rId12"/>
    <p:sldId id="483" r:id="rId13"/>
    <p:sldId id="484" r:id="rId14"/>
    <p:sldId id="485" r:id="rId15"/>
    <p:sldId id="508" r:id="rId16"/>
    <p:sldId id="486" r:id="rId17"/>
    <p:sldId id="488" r:id="rId18"/>
    <p:sldId id="489" r:id="rId19"/>
    <p:sldId id="490" r:id="rId20"/>
    <p:sldId id="491" r:id="rId21"/>
    <p:sldId id="492" r:id="rId22"/>
    <p:sldId id="493" r:id="rId23"/>
    <p:sldId id="494" r:id="rId24"/>
    <p:sldId id="495" r:id="rId25"/>
    <p:sldId id="496" r:id="rId26"/>
    <p:sldId id="497" r:id="rId27"/>
    <p:sldId id="498" r:id="rId28"/>
    <p:sldId id="499" r:id="rId29"/>
    <p:sldId id="500" r:id="rId30"/>
    <p:sldId id="501" r:id="rId31"/>
    <p:sldId id="503" r:id="rId32"/>
    <p:sldId id="504" r:id="rId33"/>
    <p:sldId id="505" r:id="rId34"/>
    <p:sldId id="506" r:id="rId35"/>
    <p:sldId id="529" r:id="rId36"/>
    <p:sldId id="507" r:id="rId3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21fbba2-4158-4342-9099-5ebc89cf75f0}">
          <p14:sldIdLst>
            <p14:sldId id="476"/>
            <p14:sldId id="477"/>
            <p14:sldId id="532"/>
            <p14:sldId id="452"/>
            <p14:sldId id="478"/>
            <p14:sldId id="479"/>
            <p14:sldId id="480"/>
            <p14:sldId id="481"/>
            <p14:sldId id="482"/>
            <p14:sldId id="483"/>
            <p14:sldId id="484"/>
            <p14:sldId id="485"/>
            <p14:sldId id="508"/>
            <p14:sldId id="486"/>
            <p14:sldId id="488"/>
            <p14:sldId id="489"/>
            <p14:sldId id="490"/>
            <p14:sldId id="491"/>
            <p14:sldId id="492"/>
            <p14:sldId id="493"/>
            <p14:sldId id="494"/>
            <p14:sldId id="495"/>
            <p14:sldId id="496"/>
            <p14:sldId id="497"/>
            <p14:sldId id="498"/>
            <p14:sldId id="499"/>
            <p14:sldId id="500"/>
            <p14:sldId id="501"/>
            <p14:sldId id="503"/>
            <p14:sldId id="504"/>
            <p14:sldId id="505"/>
            <p14:sldId id="506"/>
            <p14:sldId id="507"/>
            <p14:sldId id="52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C5B5"/>
    <a:srgbClr val="50706D"/>
    <a:srgbClr val="90B0AD"/>
    <a:srgbClr val="F0F5E1"/>
    <a:srgbClr val="528D2B"/>
    <a:srgbClr val="F4EFE9"/>
    <a:srgbClr val="6B8866"/>
    <a:srgbClr val="5B795B"/>
    <a:srgbClr val="5AAD9E"/>
    <a:srgbClr val="256C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2" d="100"/>
          <a:sy n="82" d="100"/>
        </p:scale>
        <p:origin x="978" y="1164"/>
      </p:cViewPr>
      <p:guideLst>
        <p:guide pos="2948"/>
        <p:guide orient="horz" pos="162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96"/>
        <p:guide pos="221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878" b="11808"/>
          <a:stretch>
            <a:fillRect/>
          </a:stretch>
        </p:blipFill>
        <p:spPr>
          <a:xfrm>
            <a:off x="0" y="1"/>
            <a:ext cx="9140407" cy="5143500"/>
          </a:xfrm>
          <a:prstGeom prst="rect">
            <a:avLst/>
          </a:prstGeom>
        </p:spPr>
      </p:pic>
      <p:sp>
        <p:nvSpPr>
          <p:cNvPr id="3" name="矩形 2"/>
          <p:cNvSpPr/>
          <p:nvPr userDrawn="1"/>
        </p:nvSpPr>
        <p:spPr>
          <a:xfrm>
            <a:off x="179512" y="141480"/>
            <a:ext cx="8784976" cy="486054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2.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
        <p:nvSpPr>
          <p:cNvPr id="9" name="矩形 8"/>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5.xml"/><Relationship Id="rId5" Type="http://schemas.openxmlformats.org/officeDocument/2006/relationships/themeOverride" Target="../theme/themeOverride1.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hemeOverride" Target="../theme/themeOverride10.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1.xml"/><Relationship Id="rId2" Type="http://schemas.openxmlformats.org/officeDocument/2006/relationships/image" Target="../media/image7.jpeg"/><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12.xml"/><Relationship Id="rId3" Type="http://schemas.openxmlformats.org/officeDocument/2006/relationships/image" Target="../media/image20.png"/><Relationship Id="rId2" Type="http://schemas.openxmlformats.org/officeDocument/2006/relationships/image" Target="../media/image12.png"/><Relationship Id="rId1"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2.xml"/><Relationship Id="rId5" Type="http://schemas.openxmlformats.org/officeDocument/2006/relationships/themeOverride" Target="../theme/themeOverride15.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hemeOverride" Target="../theme/themeOverride16.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hemeOverride" Target="../theme/themeOverride17.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hemeOverride" Target="../theme/themeOverride18.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hemeOverride" Target="../theme/themeOverride19.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2.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themeOverride" Target="../theme/themeOverride20.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hemeOverride" Target="../theme/themeOverride21.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hemeOverride" Target="../theme/themeOverride22.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hemeOverride" Target="../theme/themeOverride23.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hemeOverride" Target="../theme/themeOverride24.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hemeOverride" Target="../theme/themeOverride25.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2.xml"/><Relationship Id="rId5" Type="http://schemas.openxmlformats.org/officeDocument/2006/relationships/themeOverride" Target="../theme/themeOverride26.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hemeOverride" Target="../theme/themeOverride27.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8.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themeOverride" Target="../theme/themeOverride28.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29.xml"/><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12.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hemeOverride" Target="../theme/themeOverride3.xml"/><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30.xml"/><Relationship Id="rId3" Type="http://schemas.openxmlformats.org/officeDocument/2006/relationships/image" Target="../media/image21.png"/><Relationship Id="rId2" Type="http://schemas.openxmlformats.org/officeDocument/2006/relationships/image" Target="../media/image7.jpeg"/><Relationship Id="rId1" Type="http://schemas.openxmlformats.org/officeDocument/2006/relationships/image" Target="../media/image6.jpe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2.xml"/><Relationship Id="rId5" Type="http://schemas.openxmlformats.org/officeDocument/2006/relationships/themeOverride" Target="../theme/themeOverride31.xml"/><Relationship Id="rId4" Type="http://schemas.openxmlformats.org/officeDocument/2006/relationships/image" Target="../media/image10.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3.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32.xml"/><Relationship Id="rId4" Type="http://schemas.openxmlformats.org/officeDocument/2006/relationships/image" Target="../media/image21.png"/><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12.png"/></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2.xml"/><Relationship Id="rId3" Type="http://schemas.openxmlformats.org/officeDocument/2006/relationships/themeOverride" Target="../theme/themeOverride33.xml"/><Relationship Id="rId2" Type="http://schemas.openxmlformats.org/officeDocument/2006/relationships/image" Target="../media/image22.png"/><Relationship Id="rId1" Type="http://schemas.openxmlformats.org/officeDocument/2006/relationships/image" Target="../media/image10.jpe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5.xml"/><Relationship Id="rId5" Type="http://schemas.openxmlformats.org/officeDocument/2006/relationships/themeOverride" Target="../theme/themeOverride34.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5.xml"/><Relationship Id="rId3" Type="http://schemas.openxmlformats.org/officeDocument/2006/relationships/image" Target="../media/image10.jpeg"/><Relationship Id="rId2" Type="http://schemas.openxmlformats.org/officeDocument/2006/relationships/image" Target="../media/image7.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6.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7.xml"/><Relationship Id="rId4" Type="http://schemas.openxmlformats.org/officeDocument/2006/relationships/image" Target="../media/image16.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8.xml"/><Relationship Id="rId4" Type="http://schemas.openxmlformats.org/officeDocument/2006/relationships/image" Target="../media/image16.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9.xml"/><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2392680" y="2480310"/>
            <a:ext cx="4191635" cy="583565"/>
          </a:xfrm>
          <a:prstGeom prst="rect">
            <a:avLst/>
          </a:prstGeom>
        </p:spPr>
        <p:txBody>
          <a:bodyPr wrap="square">
            <a:spAutoFit/>
          </a:bodyPr>
          <a:lstStyle/>
          <a:p>
            <a:pPr algn="ctr" fontAlgn="auto">
              <a:spcBef>
                <a:spcPts val="0"/>
              </a:spcBef>
              <a:spcAft>
                <a:spcPts val="0"/>
              </a:spcAft>
              <a:defRPr/>
            </a:pPr>
            <a:r>
              <a:rPr lang="zh-CN" altLang="en-US"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售前咨询的应答规范</a:t>
            </a:r>
            <a:endParaRPr lang="zh-CN" altLang="en-US" sz="3200"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2160905" y="1564640"/>
            <a:ext cx="4655185" cy="953135"/>
          </a:xfrm>
          <a:prstGeom prst="rect">
            <a:avLst/>
          </a:prstGeom>
        </p:spPr>
        <p:txBody>
          <a:bodyPr wrap="square">
            <a:spAutoFit/>
          </a:bodyPr>
          <a:lstStyle/>
          <a:p>
            <a:pPr algn="ctr"/>
            <a:r>
              <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项目二</a:t>
            </a:r>
            <a:endPar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endParaRPr>
          </a:p>
          <a:p>
            <a:pPr algn="ctr"/>
            <a:r>
              <a:rPr lang="zh-CN" altLang="en-US" sz="2400" spc="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电子商务网店客服</a:t>
            </a:r>
            <a:endParaRPr lang="zh-CN" altLang="en-US" sz="2400" b="1" spc="30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2843808" y="2517734"/>
            <a:ext cx="3289781"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nvCxnSpPr>
        <p:spPr>
          <a:xfrm>
            <a:off x="2843808" y="306361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47625" y="1905"/>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indefinite" fill="hold" display="0">
                  <p:stCondLst>
                    <p:cond delay="indefinite"/>
                  </p:stCondLst>
                  <p:endCondLst>
                    <p:cond evt="onStopAudio" delay="0">
                      <p:tgtEl>
                        <p:sldTgt/>
                      </p:tgtEl>
                    </p:cond>
                  </p:endCondLst>
                </p:cTn>
                <p:tgtEl>
                  <p:spTgt spid="43"/>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2254449" y="2841891"/>
            <a:ext cx="4635103" cy="2300288"/>
            <a:chOff x="3005931" y="3789187"/>
            <a:chExt cx="6180138" cy="3067051"/>
          </a:xfrm>
        </p:grpSpPr>
        <p:sp>
          <p:nvSpPr>
            <p:cNvPr id="21" name="Freeform: Shape 2"/>
            <p:cNvSpPr/>
            <p:nvPr/>
          </p:nvSpPr>
          <p:spPr bwMode="auto">
            <a:xfrm>
              <a:off x="6247606" y="3974925"/>
              <a:ext cx="2938463" cy="2881313"/>
            </a:xfrm>
            <a:custGeom>
              <a:avLst/>
              <a:gdLst>
                <a:gd name="T0" fmla="*/ 782 w 782"/>
                <a:gd name="T1" fmla="*/ 766 h 766"/>
                <a:gd name="T2" fmla="*/ 782 w 782"/>
                <a:gd name="T3" fmla="*/ 761 h 766"/>
                <a:gd name="T4" fmla="*/ 759 w 782"/>
                <a:gd name="T5" fmla="*/ 579 h 766"/>
                <a:gd name="T6" fmla="*/ 366 w 782"/>
                <a:gd name="T7" fmla="*/ 13 h 766"/>
                <a:gd name="T8" fmla="*/ 343 w 782"/>
                <a:gd name="T9" fmla="*/ 14 h 766"/>
                <a:gd name="T10" fmla="*/ 4 w 782"/>
                <a:gd name="T11" fmla="*/ 559 h 766"/>
                <a:gd name="T12" fmla="*/ 0 w 782"/>
                <a:gd name="T13" fmla="*/ 570 h 766"/>
                <a:gd name="T14" fmla="*/ 120 w 782"/>
                <a:gd name="T15" fmla="*/ 766 h 766"/>
                <a:gd name="T16" fmla="*/ 782 w 782"/>
                <a:gd name="T17" fmla="*/ 766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2" h="766">
                  <a:moveTo>
                    <a:pt x="782" y="766"/>
                  </a:moveTo>
                  <a:cubicBezTo>
                    <a:pt x="782" y="765"/>
                    <a:pt x="782" y="763"/>
                    <a:pt x="782" y="761"/>
                  </a:cubicBezTo>
                  <a:cubicBezTo>
                    <a:pt x="779" y="700"/>
                    <a:pt x="773" y="639"/>
                    <a:pt x="759" y="579"/>
                  </a:cubicBezTo>
                  <a:cubicBezTo>
                    <a:pt x="703" y="339"/>
                    <a:pt x="572" y="150"/>
                    <a:pt x="366" y="13"/>
                  </a:cubicBezTo>
                  <a:cubicBezTo>
                    <a:pt x="358" y="7"/>
                    <a:pt x="352" y="0"/>
                    <a:pt x="343" y="14"/>
                  </a:cubicBezTo>
                  <a:cubicBezTo>
                    <a:pt x="230" y="196"/>
                    <a:pt x="117" y="378"/>
                    <a:pt x="4" y="559"/>
                  </a:cubicBezTo>
                  <a:cubicBezTo>
                    <a:pt x="1" y="563"/>
                    <a:pt x="0" y="567"/>
                    <a:pt x="0" y="570"/>
                  </a:cubicBezTo>
                  <a:cubicBezTo>
                    <a:pt x="70" y="607"/>
                    <a:pt x="119" y="681"/>
                    <a:pt x="120" y="766"/>
                  </a:cubicBezTo>
                  <a:lnTo>
                    <a:pt x="782" y="766"/>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2" name="Freeform: Shape 3"/>
            <p:cNvSpPr/>
            <p:nvPr/>
          </p:nvSpPr>
          <p:spPr bwMode="auto">
            <a:xfrm>
              <a:off x="5706269" y="3789187"/>
              <a:ext cx="1563688" cy="2290763"/>
            </a:xfrm>
            <a:custGeom>
              <a:avLst/>
              <a:gdLst>
                <a:gd name="T0" fmla="*/ 123 w 416"/>
                <a:gd name="T1" fmla="*/ 609 h 609"/>
                <a:gd name="T2" fmla="*/ 133 w 416"/>
                <a:gd name="T3" fmla="*/ 597 h 609"/>
                <a:gd name="T4" fmla="*/ 220 w 416"/>
                <a:gd name="T5" fmla="*/ 446 h 609"/>
                <a:gd name="T6" fmla="*/ 406 w 416"/>
                <a:gd name="T7" fmla="*/ 127 h 609"/>
                <a:gd name="T8" fmla="*/ 403 w 416"/>
                <a:gd name="T9" fmla="*/ 106 h 609"/>
                <a:gd name="T10" fmla="*/ 28 w 416"/>
                <a:gd name="T11" fmla="*/ 1 h 609"/>
                <a:gd name="T12" fmla="*/ 11 w 416"/>
                <a:gd name="T13" fmla="*/ 18 h 609"/>
                <a:gd name="T14" fmla="*/ 8 w 416"/>
                <a:gd name="T15" fmla="*/ 164 h 609"/>
                <a:gd name="T16" fmla="*/ 1 w 416"/>
                <a:gd name="T17" fmla="*/ 579 h 609"/>
                <a:gd name="T18" fmla="*/ 1 w 416"/>
                <a:gd name="T19" fmla="*/ 596 h 609"/>
                <a:gd name="T20" fmla="*/ 39 w 416"/>
                <a:gd name="T21" fmla="*/ 593 h 609"/>
                <a:gd name="T22" fmla="*/ 123 w 416"/>
                <a:gd name="T23"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6" h="609">
                  <a:moveTo>
                    <a:pt x="123" y="609"/>
                  </a:moveTo>
                  <a:cubicBezTo>
                    <a:pt x="127" y="607"/>
                    <a:pt x="130" y="602"/>
                    <a:pt x="133" y="597"/>
                  </a:cubicBezTo>
                  <a:cubicBezTo>
                    <a:pt x="161" y="546"/>
                    <a:pt x="191" y="496"/>
                    <a:pt x="220" y="446"/>
                  </a:cubicBezTo>
                  <a:cubicBezTo>
                    <a:pt x="282" y="340"/>
                    <a:pt x="344" y="234"/>
                    <a:pt x="406" y="127"/>
                  </a:cubicBezTo>
                  <a:cubicBezTo>
                    <a:pt x="411" y="119"/>
                    <a:pt x="416" y="113"/>
                    <a:pt x="403" y="106"/>
                  </a:cubicBezTo>
                  <a:cubicBezTo>
                    <a:pt x="286" y="42"/>
                    <a:pt x="162" y="5"/>
                    <a:pt x="28" y="1"/>
                  </a:cubicBezTo>
                  <a:cubicBezTo>
                    <a:pt x="14" y="0"/>
                    <a:pt x="11" y="5"/>
                    <a:pt x="11" y="18"/>
                  </a:cubicBezTo>
                  <a:cubicBezTo>
                    <a:pt x="11" y="66"/>
                    <a:pt x="10" y="115"/>
                    <a:pt x="8" y="164"/>
                  </a:cubicBezTo>
                  <a:cubicBezTo>
                    <a:pt x="5" y="302"/>
                    <a:pt x="3" y="441"/>
                    <a:pt x="1" y="579"/>
                  </a:cubicBezTo>
                  <a:cubicBezTo>
                    <a:pt x="1" y="588"/>
                    <a:pt x="0" y="593"/>
                    <a:pt x="1" y="596"/>
                  </a:cubicBezTo>
                  <a:cubicBezTo>
                    <a:pt x="13" y="594"/>
                    <a:pt x="26" y="593"/>
                    <a:pt x="39" y="593"/>
                  </a:cubicBezTo>
                  <a:cubicBezTo>
                    <a:pt x="69" y="593"/>
                    <a:pt x="97" y="599"/>
                    <a:pt x="123" y="609"/>
                  </a:cubicBez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3" name="Freeform: Shape 4"/>
            <p:cNvSpPr/>
            <p:nvPr/>
          </p:nvSpPr>
          <p:spPr bwMode="auto">
            <a:xfrm>
              <a:off x="4215606" y="3909837"/>
              <a:ext cx="1438275" cy="2328863"/>
            </a:xfrm>
            <a:custGeom>
              <a:avLst/>
              <a:gdLst>
                <a:gd name="T0" fmla="*/ 383 w 383"/>
                <a:gd name="T1" fmla="*/ 512 h 619"/>
                <a:gd name="T2" fmla="*/ 376 w 383"/>
                <a:gd name="T3" fmla="*/ 34 h 619"/>
                <a:gd name="T4" fmla="*/ 339 w 383"/>
                <a:gd name="T5" fmla="*/ 1 h 619"/>
                <a:gd name="T6" fmla="*/ 295 w 383"/>
                <a:gd name="T7" fmla="*/ 5 h 619"/>
                <a:gd name="T8" fmla="*/ 11 w 383"/>
                <a:gd name="T9" fmla="*/ 92 h 619"/>
                <a:gd name="T10" fmla="*/ 5 w 383"/>
                <a:gd name="T11" fmla="*/ 112 h 619"/>
                <a:gd name="T12" fmla="*/ 282 w 383"/>
                <a:gd name="T13" fmla="*/ 614 h 619"/>
                <a:gd name="T14" fmla="*/ 285 w 383"/>
                <a:gd name="T15" fmla="*/ 619 h 619"/>
                <a:gd name="T16" fmla="*/ 374 w 383"/>
                <a:gd name="T17" fmla="*/ 569 h 619"/>
                <a:gd name="T18" fmla="*/ 383 w 383"/>
                <a:gd name="T19" fmla="*/ 51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3" h="619">
                  <a:moveTo>
                    <a:pt x="383" y="512"/>
                  </a:moveTo>
                  <a:cubicBezTo>
                    <a:pt x="377" y="353"/>
                    <a:pt x="378" y="194"/>
                    <a:pt x="376" y="34"/>
                  </a:cubicBezTo>
                  <a:cubicBezTo>
                    <a:pt x="376" y="0"/>
                    <a:pt x="376" y="0"/>
                    <a:pt x="339" y="1"/>
                  </a:cubicBezTo>
                  <a:cubicBezTo>
                    <a:pt x="327" y="0"/>
                    <a:pt x="311" y="3"/>
                    <a:pt x="295" y="5"/>
                  </a:cubicBezTo>
                  <a:cubicBezTo>
                    <a:pt x="195" y="16"/>
                    <a:pt x="100" y="46"/>
                    <a:pt x="11" y="92"/>
                  </a:cubicBezTo>
                  <a:cubicBezTo>
                    <a:pt x="0" y="98"/>
                    <a:pt x="0" y="102"/>
                    <a:pt x="5" y="112"/>
                  </a:cubicBezTo>
                  <a:cubicBezTo>
                    <a:pt x="98" y="279"/>
                    <a:pt x="190" y="446"/>
                    <a:pt x="282" y="614"/>
                  </a:cubicBezTo>
                  <a:cubicBezTo>
                    <a:pt x="283" y="616"/>
                    <a:pt x="284" y="617"/>
                    <a:pt x="285" y="619"/>
                  </a:cubicBezTo>
                  <a:cubicBezTo>
                    <a:pt x="310" y="596"/>
                    <a:pt x="341" y="579"/>
                    <a:pt x="374" y="569"/>
                  </a:cubicBezTo>
                  <a:cubicBezTo>
                    <a:pt x="383" y="555"/>
                    <a:pt x="383" y="535"/>
                    <a:pt x="383" y="512"/>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endParaRPr sz="1600" b="1" dirty="0">
                <a:solidFill>
                  <a:srgbClr val="50706D"/>
                </a:solidFill>
                <a:latin typeface="Arial Unicode MS" panose="020B0604020202020204" charset="-122"/>
                <a:ea typeface="Arial Unicode MS" panose="020B0604020202020204" charset="-122"/>
              </a:endParaRPr>
            </a:p>
          </p:txBody>
        </p:sp>
        <p:sp>
          <p:nvSpPr>
            <p:cNvPr id="24" name="Freeform: Shape 5"/>
            <p:cNvSpPr/>
            <p:nvPr/>
          </p:nvSpPr>
          <p:spPr bwMode="auto">
            <a:xfrm>
              <a:off x="3148806" y="4474987"/>
              <a:ext cx="2076450" cy="2112963"/>
            </a:xfrm>
            <a:custGeom>
              <a:avLst/>
              <a:gdLst>
                <a:gd name="T0" fmla="*/ 549 w 553"/>
                <a:gd name="T1" fmla="*/ 476 h 562"/>
                <a:gd name="T2" fmla="*/ 437 w 553"/>
                <a:gd name="T3" fmla="*/ 282 h 562"/>
                <a:gd name="T4" fmla="*/ 281 w 553"/>
                <a:gd name="T5" fmla="*/ 13 h 562"/>
                <a:gd name="T6" fmla="*/ 270 w 553"/>
                <a:gd name="T7" fmla="*/ 0 h 562"/>
                <a:gd name="T8" fmla="*/ 258 w 553"/>
                <a:gd name="T9" fmla="*/ 7 h 562"/>
                <a:gd name="T10" fmla="*/ 8 w 553"/>
                <a:gd name="T11" fmla="*/ 258 h 562"/>
                <a:gd name="T12" fmla="*/ 14 w 553"/>
                <a:gd name="T13" fmla="*/ 284 h 562"/>
                <a:gd name="T14" fmla="*/ 192 w 553"/>
                <a:gd name="T15" fmla="*/ 384 h 562"/>
                <a:gd name="T16" fmla="*/ 497 w 553"/>
                <a:gd name="T17" fmla="*/ 558 h 562"/>
                <a:gd name="T18" fmla="*/ 507 w 553"/>
                <a:gd name="T19" fmla="*/ 562 h 562"/>
                <a:gd name="T20" fmla="*/ 553 w 553"/>
                <a:gd name="T21" fmla="*/ 485 h 562"/>
                <a:gd name="T22" fmla="*/ 549 w 553"/>
                <a:gd name="T23" fmla="*/ 47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3" h="562">
                  <a:moveTo>
                    <a:pt x="549" y="476"/>
                  </a:moveTo>
                  <a:cubicBezTo>
                    <a:pt x="511" y="412"/>
                    <a:pt x="474" y="347"/>
                    <a:pt x="437" y="282"/>
                  </a:cubicBezTo>
                  <a:cubicBezTo>
                    <a:pt x="385" y="193"/>
                    <a:pt x="333" y="103"/>
                    <a:pt x="281" y="13"/>
                  </a:cubicBezTo>
                  <a:cubicBezTo>
                    <a:pt x="279" y="8"/>
                    <a:pt x="278" y="1"/>
                    <a:pt x="270" y="0"/>
                  </a:cubicBezTo>
                  <a:cubicBezTo>
                    <a:pt x="266" y="2"/>
                    <a:pt x="262" y="5"/>
                    <a:pt x="258" y="7"/>
                  </a:cubicBezTo>
                  <a:cubicBezTo>
                    <a:pt x="155" y="70"/>
                    <a:pt x="72" y="154"/>
                    <a:pt x="8" y="258"/>
                  </a:cubicBezTo>
                  <a:cubicBezTo>
                    <a:pt x="0" y="270"/>
                    <a:pt x="0" y="276"/>
                    <a:pt x="14" y="284"/>
                  </a:cubicBezTo>
                  <a:cubicBezTo>
                    <a:pt x="74" y="317"/>
                    <a:pt x="133" y="351"/>
                    <a:pt x="192" y="384"/>
                  </a:cubicBezTo>
                  <a:cubicBezTo>
                    <a:pt x="294" y="442"/>
                    <a:pt x="396" y="500"/>
                    <a:pt x="497" y="558"/>
                  </a:cubicBezTo>
                  <a:cubicBezTo>
                    <a:pt x="501" y="560"/>
                    <a:pt x="505" y="562"/>
                    <a:pt x="507" y="562"/>
                  </a:cubicBezTo>
                  <a:cubicBezTo>
                    <a:pt x="517" y="533"/>
                    <a:pt x="533" y="507"/>
                    <a:pt x="553" y="485"/>
                  </a:cubicBezTo>
                  <a:cubicBezTo>
                    <a:pt x="552" y="482"/>
                    <a:pt x="551" y="479"/>
                    <a:pt x="549" y="476"/>
                  </a:cubicBez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5" name="Freeform: Shape 6"/>
            <p:cNvSpPr/>
            <p:nvPr/>
          </p:nvSpPr>
          <p:spPr bwMode="auto">
            <a:xfrm>
              <a:off x="3005931" y="5746575"/>
              <a:ext cx="2032000" cy="1109663"/>
            </a:xfrm>
            <a:custGeom>
              <a:avLst/>
              <a:gdLst>
                <a:gd name="T0" fmla="*/ 533 w 541"/>
                <a:gd name="T1" fmla="*/ 295 h 295"/>
                <a:gd name="T2" fmla="*/ 541 w 541"/>
                <a:gd name="T3" fmla="*/ 240 h 295"/>
                <a:gd name="T4" fmla="*/ 531 w 541"/>
                <a:gd name="T5" fmla="*/ 233 h 295"/>
                <a:gd name="T6" fmla="*/ 90 w 541"/>
                <a:gd name="T7" fmla="*/ 8 h 295"/>
                <a:gd name="T8" fmla="*/ 66 w 541"/>
                <a:gd name="T9" fmla="*/ 17 h 295"/>
                <a:gd name="T10" fmla="*/ 0 w 541"/>
                <a:gd name="T11" fmla="*/ 289 h 295"/>
                <a:gd name="T12" fmla="*/ 0 w 541"/>
                <a:gd name="T13" fmla="*/ 295 h 295"/>
                <a:gd name="T14" fmla="*/ 533 w 541"/>
                <a:gd name="T15" fmla="*/ 295 h 2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1" h="295">
                  <a:moveTo>
                    <a:pt x="533" y="295"/>
                  </a:moveTo>
                  <a:cubicBezTo>
                    <a:pt x="533" y="276"/>
                    <a:pt x="536" y="257"/>
                    <a:pt x="541" y="240"/>
                  </a:cubicBezTo>
                  <a:cubicBezTo>
                    <a:pt x="538" y="237"/>
                    <a:pt x="535" y="235"/>
                    <a:pt x="531" y="233"/>
                  </a:cubicBezTo>
                  <a:cubicBezTo>
                    <a:pt x="384" y="159"/>
                    <a:pt x="237" y="84"/>
                    <a:pt x="90" y="8"/>
                  </a:cubicBezTo>
                  <a:cubicBezTo>
                    <a:pt x="76" y="0"/>
                    <a:pt x="72" y="5"/>
                    <a:pt x="66" y="17"/>
                  </a:cubicBezTo>
                  <a:cubicBezTo>
                    <a:pt x="26" y="104"/>
                    <a:pt x="4" y="194"/>
                    <a:pt x="0" y="289"/>
                  </a:cubicBezTo>
                  <a:cubicBezTo>
                    <a:pt x="0" y="291"/>
                    <a:pt x="0" y="293"/>
                    <a:pt x="0" y="295"/>
                  </a:cubicBezTo>
                  <a:lnTo>
                    <a:pt x="533" y="295"/>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6" name="Freeform: Shape 7"/>
            <p:cNvSpPr/>
            <p:nvPr/>
          </p:nvSpPr>
          <p:spPr bwMode="auto">
            <a:xfrm>
              <a:off x="3358252" y="6290134"/>
              <a:ext cx="209184" cy="230314"/>
            </a:xfrm>
            <a:custGeom>
              <a:avLst/>
              <a:gdLst>
                <a:gd name="T0" fmla="*/ 266 w 343"/>
                <a:gd name="T1" fmla="*/ 153 h 374"/>
                <a:gd name="T2" fmla="*/ 122 w 343"/>
                <a:gd name="T3" fmla="*/ 19 h 374"/>
                <a:gd name="T4" fmla="*/ 82 w 343"/>
                <a:gd name="T5" fmla="*/ 8 h 374"/>
                <a:gd name="T6" fmla="*/ 58 w 343"/>
                <a:gd name="T7" fmla="*/ 43 h 374"/>
                <a:gd name="T8" fmla="*/ 32 w 343"/>
                <a:gd name="T9" fmla="*/ 240 h 374"/>
                <a:gd name="T10" fmla="*/ 20 w 343"/>
                <a:gd name="T11" fmla="*/ 329 h 374"/>
                <a:gd name="T12" fmla="*/ 201 w 343"/>
                <a:gd name="T13" fmla="*/ 341 h 374"/>
                <a:gd name="T14" fmla="*/ 331 w 343"/>
                <a:gd name="T15" fmla="*/ 214 h 374"/>
                <a:gd name="T16" fmla="*/ 266 w 343"/>
                <a:gd name="T17" fmla="*/ 153 h 374"/>
                <a:gd name="T18" fmla="*/ 191 w 343"/>
                <a:gd name="T19" fmla="*/ 315 h 374"/>
                <a:gd name="T20" fmla="*/ 47 w 343"/>
                <a:gd name="T21" fmla="*/ 319 h 374"/>
                <a:gd name="T22" fmla="*/ 161 w 343"/>
                <a:gd name="T23" fmla="*/ 230 h 374"/>
                <a:gd name="T24" fmla="*/ 304 w 343"/>
                <a:gd name="T25" fmla="*/ 224 h 374"/>
                <a:gd name="T26" fmla="*/ 191 w 343"/>
                <a:gd name="T27" fmla="*/ 315 h 374"/>
                <a:gd name="T28" fmla="*/ 166 w 343"/>
                <a:gd name="T29" fmla="*/ 245 h 374"/>
                <a:gd name="T30" fmla="*/ 79 w 343"/>
                <a:gd name="T31" fmla="*/ 293 h 374"/>
                <a:gd name="T32" fmla="*/ 140 w 343"/>
                <a:gd name="T33" fmla="*/ 298 h 374"/>
                <a:gd name="T34" fmla="*/ 182 w 343"/>
                <a:gd name="T35" fmla="*/ 240 h 374"/>
                <a:gd name="T36" fmla="*/ 182 w 343"/>
                <a:gd name="T37" fmla="*/ 240 h 374"/>
                <a:gd name="T38" fmla="*/ 166 w 343"/>
                <a:gd name="T39" fmla="*/ 24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3" h="374">
                  <a:moveTo>
                    <a:pt x="266" y="153"/>
                  </a:moveTo>
                  <a:cubicBezTo>
                    <a:pt x="220" y="55"/>
                    <a:pt x="196" y="18"/>
                    <a:pt x="122" y="19"/>
                  </a:cubicBezTo>
                  <a:cubicBezTo>
                    <a:pt x="95" y="20"/>
                    <a:pt x="102" y="0"/>
                    <a:pt x="82" y="8"/>
                  </a:cubicBezTo>
                  <a:cubicBezTo>
                    <a:pt x="61" y="15"/>
                    <a:pt x="79" y="26"/>
                    <a:pt x="58" y="43"/>
                  </a:cubicBezTo>
                  <a:cubicBezTo>
                    <a:pt x="0" y="91"/>
                    <a:pt x="5" y="135"/>
                    <a:pt x="32" y="240"/>
                  </a:cubicBezTo>
                  <a:cubicBezTo>
                    <a:pt x="44" y="284"/>
                    <a:pt x="5" y="286"/>
                    <a:pt x="20" y="329"/>
                  </a:cubicBezTo>
                  <a:cubicBezTo>
                    <a:pt x="31" y="360"/>
                    <a:pt x="114" y="374"/>
                    <a:pt x="201" y="341"/>
                  </a:cubicBezTo>
                  <a:cubicBezTo>
                    <a:pt x="288" y="309"/>
                    <a:pt x="343" y="245"/>
                    <a:pt x="331" y="214"/>
                  </a:cubicBezTo>
                  <a:cubicBezTo>
                    <a:pt x="316" y="171"/>
                    <a:pt x="285" y="194"/>
                    <a:pt x="266" y="153"/>
                  </a:cubicBezTo>
                  <a:close/>
                  <a:moveTo>
                    <a:pt x="191" y="315"/>
                  </a:moveTo>
                  <a:cubicBezTo>
                    <a:pt x="114" y="344"/>
                    <a:pt x="50" y="327"/>
                    <a:pt x="47" y="319"/>
                  </a:cubicBezTo>
                  <a:cubicBezTo>
                    <a:pt x="42" y="306"/>
                    <a:pt x="72" y="263"/>
                    <a:pt x="161" y="230"/>
                  </a:cubicBezTo>
                  <a:cubicBezTo>
                    <a:pt x="250" y="197"/>
                    <a:pt x="299" y="209"/>
                    <a:pt x="304" y="224"/>
                  </a:cubicBezTo>
                  <a:cubicBezTo>
                    <a:pt x="307" y="232"/>
                    <a:pt x="269" y="286"/>
                    <a:pt x="191" y="315"/>
                  </a:cubicBezTo>
                  <a:close/>
                  <a:moveTo>
                    <a:pt x="166" y="245"/>
                  </a:moveTo>
                  <a:cubicBezTo>
                    <a:pt x="126" y="260"/>
                    <a:pt x="97" y="277"/>
                    <a:pt x="79" y="293"/>
                  </a:cubicBezTo>
                  <a:cubicBezTo>
                    <a:pt x="92" y="304"/>
                    <a:pt x="116" y="307"/>
                    <a:pt x="140" y="298"/>
                  </a:cubicBezTo>
                  <a:cubicBezTo>
                    <a:pt x="171" y="287"/>
                    <a:pt x="189" y="261"/>
                    <a:pt x="182" y="240"/>
                  </a:cubicBezTo>
                  <a:cubicBezTo>
                    <a:pt x="182" y="240"/>
                    <a:pt x="182" y="240"/>
                    <a:pt x="182" y="240"/>
                  </a:cubicBezTo>
                  <a:cubicBezTo>
                    <a:pt x="177" y="241"/>
                    <a:pt x="172" y="243"/>
                    <a:pt x="166" y="245"/>
                  </a:cubicBezTo>
                  <a:close/>
                </a:path>
              </a:pathLst>
            </a:custGeom>
            <a:solidFill>
              <a:schemeClr val="bg2"/>
            </a:solid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7" name="Freeform: Shape 8"/>
            <p:cNvSpPr/>
            <p:nvPr/>
          </p:nvSpPr>
          <p:spPr bwMode="auto">
            <a:xfrm>
              <a:off x="3695608" y="5088503"/>
              <a:ext cx="249329" cy="188055"/>
            </a:xfrm>
            <a:custGeom>
              <a:avLst/>
              <a:gdLst>
                <a:gd name="T0" fmla="*/ 69 w 406"/>
                <a:gd name="T1" fmla="*/ 199 h 306"/>
                <a:gd name="T2" fmla="*/ 129 w 406"/>
                <a:gd name="T3" fmla="*/ 270 h 306"/>
                <a:gd name="T4" fmla="*/ 203 w 406"/>
                <a:gd name="T5" fmla="*/ 306 h 306"/>
                <a:gd name="T6" fmla="*/ 275 w 406"/>
                <a:gd name="T7" fmla="*/ 272 h 306"/>
                <a:gd name="T8" fmla="*/ 313 w 406"/>
                <a:gd name="T9" fmla="*/ 212 h 306"/>
                <a:gd name="T10" fmla="*/ 203 w 406"/>
                <a:gd name="T11" fmla="*/ 266 h 306"/>
                <a:gd name="T12" fmla="*/ 69 w 406"/>
                <a:gd name="T13" fmla="*/ 199 h 306"/>
                <a:gd name="T14" fmla="*/ 393 w 406"/>
                <a:gd name="T15" fmla="*/ 101 h 306"/>
                <a:gd name="T16" fmla="*/ 226 w 406"/>
                <a:gd name="T17" fmla="*/ 7 h 306"/>
                <a:gd name="T18" fmla="*/ 179 w 406"/>
                <a:gd name="T19" fmla="*/ 7 h 306"/>
                <a:gd name="T20" fmla="*/ 13 w 406"/>
                <a:gd name="T21" fmla="*/ 101 h 306"/>
                <a:gd name="T22" fmla="*/ 13 w 406"/>
                <a:gd name="T23" fmla="*/ 127 h 306"/>
                <a:gd name="T24" fmla="*/ 179 w 406"/>
                <a:gd name="T25" fmla="*/ 220 h 306"/>
                <a:gd name="T26" fmla="*/ 226 w 406"/>
                <a:gd name="T27" fmla="*/ 220 h 306"/>
                <a:gd name="T28" fmla="*/ 334 w 406"/>
                <a:gd name="T29" fmla="*/ 160 h 306"/>
                <a:gd name="T30" fmla="*/ 217 w 406"/>
                <a:gd name="T31" fmla="*/ 133 h 306"/>
                <a:gd name="T32" fmla="*/ 203 w 406"/>
                <a:gd name="T33" fmla="*/ 135 h 306"/>
                <a:gd name="T34" fmla="*/ 165 w 406"/>
                <a:gd name="T35" fmla="*/ 112 h 306"/>
                <a:gd name="T36" fmla="*/ 203 w 406"/>
                <a:gd name="T37" fmla="*/ 89 h 306"/>
                <a:gd name="T38" fmla="*/ 238 w 406"/>
                <a:gd name="T39" fmla="*/ 104 h 306"/>
                <a:gd name="T40" fmla="*/ 362 w 406"/>
                <a:gd name="T41" fmla="*/ 145 h 306"/>
                <a:gd name="T42" fmla="*/ 393 w 406"/>
                <a:gd name="T43" fmla="*/ 127 h 306"/>
                <a:gd name="T44" fmla="*/ 393 w 406"/>
                <a:gd name="T45" fmla="*/ 101 h 306"/>
                <a:gd name="T46" fmla="*/ 342 w 406"/>
                <a:gd name="T47" fmla="*/ 277 h 306"/>
                <a:gd name="T48" fmla="*/ 370 w 406"/>
                <a:gd name="T49" fmla="*/ 275 h 306"/>
                <a:gd name="T50" fmla="*/ 362 w 406"/>
                <a:gd name="T51" fmla="*/ 145 h 306"/>
                <a:gd name="T52" fmla="*/ 334 w 406"/>
                <a:gd name="T53" fmla="*/ 160 h 306"/>
                <a:gd name="T54" fmla="*/ 342 w 406"/>
                <a:gd name="T55" fmla="*/ 277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6" h="306">
                  <a:moveTo>
                    <a:pt x="69" y="199"/>
                  </a:moveTo>
                  <a:cubicBezTo>
                    <a:pt x="78" y="236"/>
                    <a:pt x="90" y="253"/>
                    <a:pt x="129" y="270"/>
                  </a:cubicBezTo>
                  <a:cubicBezTo>
                    <a:pt x="169" y="287"/>
                    <a:pt x="187" y="306"/>
                    <a:pt x="203" y="306"/>
                  </a:cubicBezTo>
                  <a:cubicBezTo>
                    <a:pt x="218" y="306"/>
                    <a:pt x="236" y="289"/>
                    <a:pt x="275" y="272"/>
                  </a:cubicBezTo>
                  <a:cubicBezTo>
                    <a:pt x="314" y="255"/>
                    <a:pt x="304" y="250"/>
                    <a:pt x="313" y="212"/>
                  </a:cubicBezTo>
                  <a:cubicBezTo>
                    <a:pt x="203" y="266"/>
                    <a:pt x="203" y="266"/>
                    <a:pt x="203" y="266"/>
                  </a:cubicBezTo>
                  <a:lnTo>
                    <a:pt x="69" y="199"/>
                  </a:lnTo>
                  <a:close/>
                  <a:moveTo>
                    <a:pt x="393" y="101"/>
                  </a:moveTo>
                  <a:cubicBezTo>
                    <a:pt x="226" y="7"/>
                    <a:pt x="226" y="7"/>
                    <a:pt x="226" y="7"/>
                  </a:cubicBezTo>
                  <a:cubicBezTo>
                    <a:pt x="213" y="0"/>
                    <a:pt x="192" y="0"/>
                    <a:pt x="179" y="7"/>
                  </a:cubicBezTo>
                  <a:cubicBezTo>
                    <a:pt x="13" y="101"/>
                    <a:pt x="13" y="101"/>
                    <a:pt x="13" y="101"/>
                  </a:cubicBezTo>
                  <a:cubicBezTo>
                    <a:pt x="0" y="108"/>
                    <a:pt x="0" y="120"/>
                    <a:pt x="13" y="127"/>
                  </a:cubicBezTo>
                  <a:cubicBezTo>
                    <a:pt x="179" y="220"/>
                    <a:pt x="179" y="220"/>
                    <a:pt x="179" y="220"/>
                  </a:cubicBezTo>
                  <a:cubicBezTo>
                    <a:pt x="192" y="228"/>
                    <a:pt x="213" y="228"/>
                    <a:pt x="226" y="220"/>
                  </a:cubicBezTo>
                  <a:cubicBezTo>
                    <a:pt x="334" y="160"/>
                    <a:pt x="334" y="160"/>
                    <a:pt x="334" y="160"/>
                  </a:cubicBezTo>
                  <a:cubicBezTo>
                    <a:pt x="217" y="133"/>
                    <a:pt x="217" y="133"/>
                    <a:pt x="217" y="133"/>
                  </a:cubicBezTo>
                  <a:cubicBezTo>
                    <a:pt x="213" y="134"/>
                    <a:pt x="208" y="135"/>
                    <a:pt x="203" y="135"/>
                  </a:cubicBezTo>
                  <a:cubicBezTo>
                    <a:pt x="182" y="135"/>
                    <a:pt x="165" y="124"/>
                    <a:pt x="165" y="112"/>
                  </a:cubicBezTo>
                  <a:cubicBezTo>
                    <a:pt x="165" y="99"/>
                    <a:pt x="182" y="89"/>
                    <a:pt x="203" y="89"/>
                  </a:cubicBezTo>
                  <a:cubicBezTo>
                    <a:pt x="219" y="89"/>
                    <a:pt x="233" y="95"/>
                    <a:pt x="238" y="104"/>
                  </a:cubicBezTo>
                  <a:cubicBezTo>
                    <a:pt x="362" y="145"/>
                    <a:pt x="362" y="145"/>
                    <a:pt x="362" y="145"/>
                  </a:cubicBezTo>
                  <a:cubicBezTo>
                    <a:pt x="393" y="127"/>
                    <a:pt x="393" y="127"/>
                    <a:pt x="393" y="127"/>
                  </a:cubicBezTo>
                  <a:cubicBezTo>
                    <a:pt x="406" y="120"/>
                    <a:pt x="406" y="108"/>
                    <a:pt x="393" y="101"/>
                  </a:cubicBezTo>
                  <a:close/>
                  <a:moveTo>
                    <a:pt x="342" y="277"/>
                  </a:moveTo>
                  <a:cubicBezTo>
                    <a:pt x="341" y="285"/>
                    <a:pt x="368" y="298"/>
                    <a:pt x="370" y="275"/>
                  </a:cubicBezTo>
                  <a:cubicBezTo>
                    <a:pt x="382" y="174"/>
                    <a:pt x="362" y="145"/>
                    <a:pt x="362" y="145"/>
                  </a:cubicBezTo>
                  <a:cubicBezTo>
                    <a:pt x="334" y="160"/>
                    <a:pt x="334" y="160"/>
                    <a:pt x="334" y="160"/>
                  </a:cubicBezTo>
                  <a:cubicBezTo>
                    <a:pt x="334" y="160"/>
                    <a:pt x="358" y="183"/>
                    <a:pt x="342" y="277"/>
                  </a:cubicBezTo>
                  <a:close/>
                </a:path>
              </a:pathLst>
            </a:custGeom>
            <a:solidFill>
              <a:schemeClr val="bg2"/>
            </a:solid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8" name="Freeform: Shape 9"/>
            <p:cNvSpPr/>
            <p:nvPr/>
          </p:nvSpPr>
          <p:spPr bwMode="auto">
            <a:xfrm>
              <a:off x="4864860" y="4241495"/>
              <a:ext cx="247217" cy="232427"/>
            </a:xfrm>
            <a:custGeom>
              <a:avLst/>
              <a:gdLst>
                <a:gd name="T0" fmla="*/ 344 w 402"/>
                <a:gd name="T1" fmla="*/ 125 h 382"/>
                <a:gd name="T2" fmla="*/ 303 w 402"/>
                <a:gd name="T3" fmla="*/ 13 h 382"/>
                <a:gd name="T4" fmla="*/ 284 w 402"/>
                <a:gd name="T5" fmla="*/ 3 h 382"/>
                <a:gd name="T6" fmla="*/ 12 w 402"/>
                <a:gd name="T7" fmla="*/ 102 h 382"/>
                <a:gd name="T8" fmla="*/ 3 w 402"/>
                <a:gd name="T9" fmla="*/ 122 h 382"/>
                <a:gd name="T10" fmla="*/ 46 w 402"/>
                <a:gd name="T11" fmla="*/ 241 h 382"/>
                <a:gd name="T12" fmla="*/ 46 w 402"/>
                <a:gd name="T13" fmla="*/ 177 h 382"/>
                <a:gd name="T14" fmla="*/ 97 w 402"/>
                <a:gd name="T15" fmla="*/ 125 h 382"/>
                <a:gd name="T16" fmla="*/ 169 w 402"/>
                <a:gd name="T17" fmla="*/ 125 h 382"/>
                <a:gd name="T18" fmla="*/ 255 w 402"/>
                <a:gd name="T19" fmla="*/ 65 h 382"/>
                <a:gd name="T20" fmla="*/ 304 w 402"/>
                <a:gd name="T21" fmla="*/ 125 h 382"/>
                <a:gd name="T22" fmla="*/ 344 w 402"/>
                <a:gd name="T23" fmla="*/ 125 h 382"/>
                <a:gd name="T24" fmla="*/ 387 w 402"/>
                <a:gd name="T25" fmla="*/ 161 h 382"/>
                <a:gd name="T26" fmla="*/ 97 w 402"/>
                <a:gd name="T27" fmla="*/ 161 h 382"/>
                <a:gd name="T28" fmla="*/ 82 w 402"/>
                <a:gd name="T29" fmla="*/ 177 h 382"/>
                <a:gd name="T30" fmla="*/ 82 w 402"/>
                <a:gd name="T31" fmla="*/ 366 h 382"/>
                <a:gd name="T32" fmla="*/ 97 w 402"/>
                <a:gd name="T33" fmla="*/ 382 h 382"/>
                <a:gd name="T34" fmla="*/ 387 w 402"/>
                <a:gd name="T35" fmla="*/ 382 h 382"/>
                <a:gd name="T36" fmla="*/ 402 w 402"/>
                <a:gd name="T37" fmla="*/ 366 h 382"/>
                <a:gd name="T38" fmla="*/ 402 w 402"/>
                <a:gd name="T39" fmla="*/ 177 h 382"/>
                <a:gd name="T40" fmla="*/ 387 w 402"/>
                <a:gd name="T41" fmla="*/ 161 h 382"/>
                <a:gd name="T42" fmla="*/ 364 w 402"/>
                <a:gd name="T43" fmla="*/ 342 h 382"/>
                <a:gd name="T44" fmla="*/ 125 w 402"/>
                <a:gd name="T45" fmla="*/ 342 h 382"/>
                <a:gd name="T46" fmla="*/ 125 w 402"/>
                <a:gd name="T47" fmla="*/ 307 h 382"/>
                <a:gd name="T48" fmla="*/ 161 w 402"/>
                <a:gd name="T49" fmla="*/ 222 h 382"/>
                <a:gd name="T50" fmla="*/ 217 w 402"/>
                <a:gd name="T51" fmla="*/ 290 h 382"/>
                <a:gd name="T52" fmla="*/ 269 w 402"/>
                <a:gd name="T53" fmla="*/ 237 h 382"/>
                <a:gd name="T54" fmla="*/ 336 w 402"/>
                <a:gd name="T55" fmla="*/ 213 h 382"/>
                <a:gd name="T56" fmla="*/ 364 w 402"/>
                <a:gd name="T57" fmla="*/ 277 h 382"/>
                <a:gd name="T58" fmla="*/ 364 w 402"/>
                <a:gd name="T59" fmla="*/ 34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2" h="382">
                  <a:moveTo>
                    <a:pt x="344" y="125"/>
                  </a:moveTo>
                  <a:cubicBezTo>
                    <a:pt x="303" y="13"/>
                    <a:pt x="303" y="13"/>
                    <a:pt x="303" y="13"/>
                  </a:cubicBezTo>
                  <a:cubicBezTo>
                    <a:pt x="300" y="4"/>
                    <a:pt x="291" y="0"/>
                    <a:pt x="284" y="3"/>
                  </a:cubicBezTo>
                  <a:cubicBezTo>
                    <a:pt x="12" y="102"/>
                    <a:pt x="12" y="102"/>
                    <a:pt x="12" y="102"/>
                  </a:cubicBezTo>
                  <a:cubicBezTo>
                    <a:pt x="4" y="105"/>
                    <a:pt x="0" y="114"/>
                    <a:pt x="3" y="122"/>
                  </a:cubicBezTo>
                  <a:cubicBezTo>
                    <a:pt x="46" y="241"/>
                    <a:pt x="46" y="241"/>
                    <a:pt x="46" y="241"/>
                  </a:cubicBezTo>
                  <a:cubicBezTo>
                    <a:pt x="46" y="177"/>
                    <a:pt x="46" y="177"/>
                    <a:pt x="46" y="177"/>
                  </a:cubicBezTo>
                  <a:cubicBezTo>
                    <a:pt x="46" y="149"/>
                    <a:pt x="69" y="125"/>
                    <a:pt x="97" y="125"/>
                  </a:cubicBezTo>
                  <a:cubicBezTo>
                    <a:pt x="169" y="125"/>
                    <a:pt x="169" y="125"/>
                    <a:pt x="169" y="125"/>
                  </a:cubicBezTo>
                  <a:cubicBezTo>
                    <a:pt x="255" y="65"/>
                    <a:pt x="255" y="65"/>
                    <a:pt x="255" y="65"/>
                  </a:cubicBezTo>
                  <a:cubicBezTo>
                    <a:pt x="304" y="125"/>
                    <a:pt x="304" y="125"/>
                    <a:pt x="304" y="125"/>
                  </a:cubicBezTo>
                  <a:lnTo>
                    <a:pt x="344" y="125"/>
                  </a:lnTo>
                  <a:close/>
                  <a:moveTo>
                    <a:pt x="387" y="161"/>
                  </a:moveTo>
                  <a:cubicBezTo>
                    <a:pt x="97" y="161"/>
                    <a:pt x="97" y="161"/>
                    <a:pt x="97" y="161"/>
                  </a:cubicBezTo>
                  <a:cubicBezTo>
                    <a:pt x="89" y="161"/>
                    <a:pt x="82" y="169"/>
                    <a:pt x="82" y="177"/>
                  </a:cubicBezTo>
                  <a:cubicBezTo>
                    <a:pt x="82" y="366"/>
                    <a:pt x="82" y="366"/>
                    <a:pt x="82" y="366"/>
                  </a:cubicBezTo>
                  <a:cubicBezTo>
                    <a:pt x="82" y="375"/>
                    <a:pt x="89" y="382"/>
                    <a:pt x="97" y="382"/>
                  </a:cubicBezTo>
                  <a:cubicBezTo>
                    <a:pt x="387" y="382"/>
                    <a:pt x="387" y="382"/>
                    <a:pt x="387" y="382"/>
                  </a:cubicBezTo>
                  <a:cubicBezTo>
                    <a:pt x="395" y="382"/>
                    <a:pt x="402" y="375"/>
                    <a:pt x="402" y="366"/>
                  </a:cubicBezTo>
                  <a:cubicBezTo>
                    <a:pt x="402" y="177"/>
                    <a:pt x="402" y="177"/>
                    <a:pt x="402" y="177"/>
                  </a:cubicBezTo>
                  <a:cubicBezTo>
                    <a:pt x="402" y="169"/>
                    <a:pt x="395" y="161"/>
                    <a:pt x="387" y="161"/>
                  </a:cubicBezTo>
                  <a:close/>
                  <a:moveTo>
                    <a:pt x="364" y="342"/>
                  </a:moveTo>
                  <a:cubicBezTo>
                    <a:pt x="125" y="342"/>
                    <a:pt x="125" y="342"/>
                    <a:pt x="125" y="342"/>
                  </a:cubicBezTo>
                  <a:cubicBezTo>
                    <a:pt x="125" y="307"/>
                    <a:pt x="125" y="307"/>
                    <a:pt x="125" y="307"/>
                  </a:cubicBezTo>
                  <a:cubicBezTo>
                    <a:pt x="161" y="222"/>
                    <a:pt x="161" y="222"/>
                    <a:pt x="161" y="222"/>
                  </a:cubicBezTo>
                  <a:cubicBezTo>
                    <a:pt x="217" y="290"/>
                    <a:pt x="217" y="290"/>
                    <a:pt x="217" y="290"/>
                  </a:cubicBezTo>
                  <a:cubicBezTo>
                    <a:pt x="269" y="237"/>
                    <a:pt x="269" y="237"/>
                    <a:pt x="269" y="237"/>
                  </a:cubicBezTo>
                  <a:cubicBezTo>
                    <a:pt x="336" y="213"/>
                    <a:pt x="336" y="213"/>
                    <a:pt x="336" y="213"/>
                  </a:cubicBezTo>
                  <a:cubicBezTo>
                    <a:pt x="364" y="277"/>
                    <a:pt x="364" y="277"/>
                    <a:pt x="364" y="277"/>
                  </a:cubicBezTo>
                  <a:lnTo>
                    <a:pt x="364" y="342"/>
                  </a:lnTo>
                  <a:close/>
                </a:path>
              </a:pathLst>
            </a:custGeom>
            <a:solidFill>
              <a:schemeClr val="bg2"/>
            </a:solid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29" name="Freeform: Shape 10"/>
            <p:cNvSpPr/>
            <p:nvPr/>
          </p:nvSpPr>
          <p:spPr bwMode="auto">
            <a:xfrm>
              <a:off x="6285985" y="4140280"/>
              <a:ext cx="245104" cy="196506"/>
            </a:xfrm>
            <a:custGeom>
              <a:avLst/>
              <a:gdLst>
                <a:gd name="T0" fmla="*/ 382 w 401"/>
                <a:gd name="T1" fmla="*/ 100 h 320"/>
                <a:gd name="T2" fmla="*/ 19 w 401"/>
                <a:gd name="T3" fmla="*/ 100 h 320"/>
                <a:gd name="T4" fmla="*/ 1 w 401"/>
                <a:gd name="T5" fmla="*/ 120 h 320"/>
                <a:gd name="T6" fmla="*/ 18 w 401"/>
                <a:gd name="T7" fmla="*/ 300 h 320"/>
                <a:gd name="T8" fmla="*/ 40 w 401"/>
                <a:gd name="T9" fmla="*/ 320 h 320"/>
                <a:gd name="T10" fmla="*/ 362 w 401"/>
                <a:gd name="T11" fmla="*/ 320 h 320"/>
                <a:gd name="T12" fmla="*/ 384 w 401"/>
                <a:gd name="T13" fmla="*/ 300 h 320"/>
                <a:gd name="T14" fmla="*/ 400 w 401"/>
                <a:gd name="T15" fmla="*/ 120 h 320"/>
                <a:gd name="T16" fmla="*/ 382 w 401"/>
                <a:gd name="T17" fmla="*/ 100 h 320"/>
                <a:gd name="T18" fmla="*/ 369 w 401"/>
                <a:gd name="T19" fmla="*/ 56 h 320"/>
                <a:gd name="T20" fmla="*/ 345 w 401"/>
                <a:gd name="T21" fmla="*/ 40 h 320"/>
                <a:gd name="T22" fmla="*/ 208 w 401"/>
                <a:gd name="T23" fmla="*/ 40 h 320"/>
                <a:gd name="T24" fmla="*/ 174 w 401"/>
                <a:gd name="T25" fmla="*/ 26 h 320"/>
                <a:gd name="T26" fmla="*/ 162 w 401"/>
                <a:gd name="T27" fmla="*/ 14 h 320"/>
                <a:gd name="T28" fmla="*/ 128 w 401"/>
                <a:gd name="T29" fmla="*/ 0 h 320"/>
                <a:gd name="T30" fmla="*/ 62 w 401"/>
                <a:gd name="T31" fmla="*/ 0 h 320"/>
                <a:gd name="T32" fmla="*/ 40 w 401"/>
                <a:gd name="T33" fmla="*/ 20 h 320"/>
                <a:gd name="T34" fmla="*/ 34 w 401"/>
                <a:gd name="T35" fmla="*/ 72 h 320"/>
                <a:gd name="T36" fmla="*/ 373 w 401"/>
                <a:gd name="T37" fmla="*/ 72 h 320"/>
                <a:gd name="T38" fmla="*/ 369 w 401"/>
                <a:gd name="T39" fmla="*/ 5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1" h="320">
                  <a:moveTo>
                    <a:pt x="382" y="100"/>
                  </a:moveTo>
                  <a:cubicBezTo>
                    <a:pt x="19" y="100"/>
                    <a:pt x="19" y="100"/>
                    <a:pt x="19" y="100"/>
                  </a:cubicBezTo>
                  <a:cubicBezTo>
                    <a:pt x="1" y="100"/>
                    <a:pt x="0" y="109"/>
                    <a:pt x="1" y="120"/>
                  </a:cubicBezTo>
                  <a:cubicBezTo>
                    <a:pt x="18" y="300"/>
                    <a:pt x="18" y="300"/>
                    <a:pt x="18" y="300"/>
                  </a:cubicBezTo>
                  <a:cubicBezTo>
                    <a:pt x="19" y="311"/>
                    <a:pt x="21" y="320"/>
                    <a:pt x="40" y="320"/>
                  </a:cubicBezTo>
                  <a:cubicBezTo>
                    <a:pt x="362" y="320"/>
                    <a:pt x="362" y="320"/>
                    <a:pt x="362" y="320"/>
                  </a:cubicBezTo>
                  <a:cubicBezTo>
                    <a:pt x="381" y="320"/>
                    <a:pt x="383" y="311"/>
                    <a:pt x="384" y="300"/>
                  </a:cubicBezTo>
                  <a:cubicBezTo>
                    <a:pt x="400" y="120"/>
                    <a:pt x="400" y="120"/>
                    <a:pt x="400" y="120"/>
                  </a:cubicBezTo>
                  <a:cubicBezTo>
                    <a:pt x="401" y="109"/>
                    <a:pt x="401" y="100"/>
                    <a:pt x="382" y="100"/>
                  </a:cubicBezTo>
                  <a:close/>
                  <a:moveTo>
                    <a:pt x="369" y="56"/>
                  </a:moveTo>
                  <a:cubicBezTo>
                    <a:pt x="367" y="47"/>
                    <a:pt x="356" y="40"/>
                    <a:pt x="345" y="40"/>
                  </a:cubicBezTo>
                  <a:cubicBezTo>
                    <a:pt x="208" y="40"/>
                    <a:pt x="208" y="40"/>
                    <a:pt x="208" y="40"/>
                  </a:cubicBezTo>
                  <a:cubicBezTo>
                    <a:pt x="197" y="40"/>
                    <a:pt x="182" y="34"/>
                    <a:pt x="174" y="26"/>
                  </a:cubicBezTo>
                  <a:cubicBezTo>
                    <a:pt x="162" y="14"/>
                    <a:pt x="162" y="14"/>
                    <a:pt x="162" y="14"/>
                  </a:cubicBezTo>
                  <a:cubicBezTo>
                    <a:pt x="154" y="6"/>
                    <a:pt x="139" y="0"/>
                    <a:pt x="128" y="0"/>
                  </a:cubicBezTo>
                  <a:cubicBezTo>
                    <a:pt x="62" y="0"/>
                    <a:pt x="62" y="0"/>
                    <a:pt x="62" y="0"/>
                  </a:cubicBezTo>
                  <a:cubicBezTo>
                    <a:pt x="51" y="0"/>
                    <a:pt x="41" y="9"/>
                    <a:pt x="40" y="20"/>
                  </a:cubicBezTo>
                  <a:cubicBezTo>
                    <a:pt x="34" y="72"/>
                    <a:pt x="34" y="72"/>
                    <a:pt x="34" y="72"/>
                  </a:cubicBezTo>
                  <a:cubicBezTo>
                    <a:pt x="373" y="72"/>
                    <a:pt x="373" y="72"/>
                    <a:pt x="373" y="72"/>
                  </a:cubicBezTo>
                  <a:lnTo>
                    <a:pt x="369" y="56"/>
                  </a:lnTo>
                  <a:close/>
                </a:path>
              </a:pathLst>
            </a:custGeom>
            <a:solidFill>
              <a:schemeClr val="bg2"/>
            </a:solid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30" name="Freeform: Shape 11"/>
            <p:cNvSpPr/>
            <p:nvPr/>
          </p:nvSpPr>
          <p:spPr bwMode="auto">
            <a:xfrm>
              <a:off x="8180257" y="5415581"/>
              <a:ext cx="213410" cy="207071"/>
            </a:xfrm>
            <a:custGeom>
              <a:avLst/>
              <a:gdLst>
                <a:gd name="T0" fmla="*/ 336 w 347"/>
                <a:gd name="T1" fmla="*/ 41 h 336"/>
                <a:gd name="T2" fmla="*/ 292 w 347"/>
                <a:gd name="T3" fmla="*/ 7 h 336"/>
                <a:gd name="T4" fmla="*/ 270 w 347"/>
                <a:gd name="T5" fmla="*/ 0 h 336"/>
                <a:gd name="T6" fmla="*/ 78 w 347"/>
                <a:gd name="T7" fmla="*/ 0 h 336"/>
                <a:gd name="T8" fmla="*/ 55 w 347"/>
                <a:gd name="T9" fmla="*/ 7 h 336"/>
                <a:gd name="T10" fmla="*/ 11 w 347"/>
                <a:gd name="T11" fmla="*/ 41 h 336"/>
                <a:gd name="T12" fmla="*/ 2 w 347"/>
                <a:gd name="T13" fmla="*/ 65 h 336"/>
                <a:gd name="T14" fmla="*/ 41 w 347"/>
                <a:gd name="T15" fmla="*/ 325 h 336"/>
                <a:gd name="T16" fmla="*/ 57 w 347"/>
                <a:gd name="T17" fmla="*/ 336 h 336"/>
                <a:gd name="T18" fmla="*/ 291 w 347"/>
                <a:gd name="T19" fmla="*/ 336 h 336"/>
                <a:gd name="T20" fmla="*/ 307 w 347"/>
                <a:gd name="T21" fmla="*/ 325 h 336"/>
                <a:gd name="T22" fmla="*/ 345 w 347"/>
                <a:gd name="T23" fmla="*/ 65 h 336"/>
                <a:gd name="T24" fmla="*/ 336 w 347"/>
                <a:gd name="T25" fmla="*/ 41 h 336"/>
                <a:gd name="T26" fmla="*/ 174 w 347"/>
                <a:gd name="T27" fmla="*/ 215 h 336"/>
                <a:gd name="T28" fmla="*/ 92 w 347"/>
                <a:gd name="T29" fmla="*/ 104 h 336"/>
                <a:gd name="T30" fmla="*/ 129 w 347"/>
                <a:gd name="T31" fmla="*/ 104 h 336"/>
                <a:gd name="T32" fmla="*/ 174 w 347"/>
                <a:gd name="T33" fmla="*/ 179 h 336"/>
                <a:gd name="T34" fmla="*/ 219 w 347"/>
                <a:gd name="T35" fmla="*/ 104 h 336"/>
                <a:gd name="T36" fmla="*/ 256 w 347"/>
                <a:gd name="T37" fmla="*/ 104 h 336"/>
                <a:gd name="T38" fmla="*/ 174 w 347"/>
                <a:gd name="T39" fmla="*/ 215 h 336"/>
                <a:gd name="T40" fmla="*/ 33 w 347"/>
                <a:gd name="T41" fmla="*/ 68 h 336"/>
                <a:gd name="T42" fmla="*/ 77 w 347"/>
                <a:gd name="T43" fmla="*/ 22 h 336"/>
                <a:gd name="T44" fmla="*/ 270 w 347"/>
                <a:gd name="T45" fmla="*/ 22 h 336"/>
                <a:gd name="T46" fmla="*/ 315 w 347"/>
                <a:gd name="T47" fmla="*/ 68 h 336"/>
                <a:gd name="T48" fmla="*/ 33 w 347"/>
                <a:gd name="T49" fmla="*/ 68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7" h="336">
                  <a:moveTo>
                    <a:pt x="336" y="41"/>
                  </a:moveTo>
                  <a:cubicBezTo>
                    <a:pt x="330" y="36"/>
                    <a:pt x="298" y="12"/>
                    <a:pt x="292" y="7"/>
                  </a:cubicBezTo>
                  <a:cubicBezTo>
                    <a:pt x="286" y="1"/>
                    <a:pt x="277" y="0"/>
                    <a:pt x="270" y="0"/>
                  </a:cubicBezTo>
                  <a:cubicBezTo>
                    <a:pt x="78" y="0"/>
                    <a:pt x="78" y="0"/>
                    <a:pt x="78" y="0"/>
                  </a:cubicBezTo>
                  <a:cubicBezTo>
                    <a:pt x="71" y="0"/>
                    <a:pt x="61" y="1"/>
                    <a:pt x="55" y="7"/>
                  </a:cubicBezTo>
                  <a:cubicBezTo>
                    <a:pt x="49" y="12"/>
                    <a:pt x="17" y="36"/>
                    <a:pt x="11" y="41"/>
                  </a:cubicBezTo>
                  <a:cubicBezTo>
                    <a:pt x="5" y="46"/>
                    <a:pt x="0" y="54"/>
                    <a:pt x="2" y="65"/>
                  </a:cubicBezTo>
                  <a:cubicBezTo>
                    <a:pt x="4" y="76"/>
                    <a:pt x="41" y="325"/>
                    <a:pt x="41" y="325"/>
                  </a:cubicBezTo>
                  <a:cubicBezTo>
                    <a:pt x="43" y="331"/>
                    <a:pt x="50" y="336"/>
                    <a:pt x="57" y="336"/>
                  </a:cubicBezTo>
                  <a:cubicBezTo>
                    <a:pt x="291" y="336"/>
                    <a:pt x="291" y="336"/>
                    <a:pt x="291" y="336"/>
                  </a:cubicBezTo>
                  <a:cubicBezTo>
                    <a:pt x="298" y="336"/>
                    <a:pt x="305" y="331"/>
                    <a:pt x="307" y="325"/>
                  </a:cubicBezTo>
                  <a:cubicBezTo>
                    <a:pt x="307" y="325"/>
                    <a:pt x="344" y="76"/>
                    <a:pt x="345" y="65"/>
                  </a:cubicBezTo>
                  <a:cubicBezTo>
                    <a:pt x="347" y="54"/>
                    <a:pt x="342" y="46"/>
                    <a:pt x="336" y="41"/>
                  </a:cubicBezTo>
                  <a:close/>
                  <a:moveTo>
                    <a:pt x="174" y="215"/>
                  </a:moveTo>
                  <a:cubicBezTo>
                    <a:pt x="109" y="215"/>
                    <a:pt x="95" y="123"/>
                    <a:pt x="92" y="104"/>
                  </a:cubicBezTo>
                  <a:cubicBezTo>
                    <a:pt x="129" y="104"/>
                    <a:pt x="129" y="104"/>
                    <a:pt x="129" y="104"/>
                  </a:cubicBezTo>
                  <a:cubicBezTo>
                    <a:pt x="134" y="132"/>
                    <a:pt x="147" y="179"/>
                    <a:pt x="174" y="179"/>
                  </a:cubicBezTo>
                  <a:cubicBezTo>
                    <a:pt x="201" y="179"/>
                    <a:pt x="213" y="132"/>
                    <a:pt x="219" y="104"/>
                  </a:cubicBezTo>
                  <a:cubicBezTo>
                    <a:pt x="256" y="104"/>
                    <a:pt x="256" y="104"/>
                    <a:pt x="256" y="104"/>
                  </a:cubicBezTo>
                  <a:cubicBezTo>
                    <a:pt x="253" y="123"/>
                    <a:pt x="239" y="215"/>
                    <a:pt x="174" y="215"/>
                  </a:cubicBezTo>
                  <a:close/>
                  <a:moveTo>
                    <a:pt x="33" y="68"/>
                  </a:moveTo>
                  <a:cubicBezTo>
                    <a:pt x="77" y="22"/>
                    <a:pt x="77" y="22"/>
                    <a:pt x="77" y="22"/>
                  </a:cubicBezTo>
                  <a:cubicBezTo>
                    <a:pt x="270" y="22"/>
                    <a:pt x="270" y="22"/>
                    <a:pt x="270" y="22"/>
                  </a:cubicBezTo>
                  <a:cubicBezTo>
                    <a:pt x="315" y="68"/>
                    <a:pt x="315" y="68"/>
                    <a:pt x="315" y="68"/>
                  </a:cubicBezTo>
                  <a:lnTo>
                    <a:pt x="33" y="68"/>
                  </a:lnTo>
                  <a:close/>
                </a:path>
              </a:pathLst>
            </a:custGeom>
            <a:solidFill>
              <a:schemeClr val="bg2"/>
            </a:solidFill>
            <a:ln>
              <a:noFill/>
            </a:ln>
          </p:spPr>
          <p:txBody>
            <a:bodyPr anchor="ctr"/>
            <a:lstStyle/>
            <a:p>
              <a:pPr algn="ctr"/>
              <a:endParaRPr sz="1600" b="1">
                <a:solidFill>
                  <a:srgbClr val="50706D"/>
                </a:solidFill>
                <a:latin typeface="Arial Unicode MS" panose="020B0604020202020204" charset="-122"/>
                <a:ea typeface="Arial Unicode MS" panose="020B0604020202020204" charset="-122"/>
              </a:endParaRPr>
            </a:p>
          </p:txBody>
        </p:sp>
        <p:sp>
          <p:nvSpPr>
            <p:cNvPr id="31" name="TextBox 12"/>
            <p:cNvSpPr txBox="1"/>
            <p:nvPr/>
          </p:nvSpPr>
          <p:spPr>
            <a:xfrm>
              <a:off x="3449585" y="6377447"/>
              <a:ext cx="968587" cy="369147"/>
            </a:xfrm>
            <a:prstGeom prst="rect">
              <a:avLst/>
            </a:prstGeom>
            <a:noFill/>
          </p:spPr>
          <p:txBody>
            <a:bodyPr wrap="none">
              <a:noAutofit/>
            </a:bodyPr>
            <a:lstStyle/>
            <a:p>
              <a:pPr algn="l"/>
              <a:r>
                <a:rPr lang="zh-CN" altLang="en-US" sz="1600" b="1">
                  <a:solidFill>
                    <a:srgbClr val="50706D"/>
                  </a:solidFill>
                  <a:latin typeface="Arial Unicode MS" panose="020B0604020202020204" charset="-122"/>
                  <a:ea typeface="Arial Unicode MS" panose="020B0604020202020204" charset="-122"/>
                  <a:sym typeface="+mn-ea"/>
                </a:rPr>
                <a:t>江浙沪</a:t>
              </a:r>
              <a:endParaRPr lang="zh-CN" altLang="en-US" sz="1600" b="1">
                <a:solidFill>
                  <a:srgbClr val="50706D"/>
                </a:solidFill>
                <a:latin typeface="Arial Unicode MS" panose="020B0604020202020204" charset="-122"/>
                <a:ea typeface="Arial Unicode MS" panose="020B0604020202020204" charset="-122"/>
                <a:sym typeface="+mn-ea"/>
              </a:endParaRPr>
            </a:p>
          </p:txBody>
        </p:sp>
        <p:sp>
          <p:nvSpPr>
            <p:cNvPr id="32" name="TextBox 13"/>
            <p:cNvSpPr txBox="1"/>
            <p:nvPr/>
          </p:nvSpPr>
          <p:spPr>
            <a:xfrm>
              <a:off x="3290411" y="5335201"/>
              <a:ext cx="1524847" cy="369147"/>
            </a:xfrm>
            <a:prstGeom prst="rect">
              <a:avLst/>
            </a:prstGeom>
            <a:noFill/>
          </p:spPr>
          <p:txBody>
            <a:bodyPr wrap="none">
              <a:noAutofit/>
            </a:bodyPr>
            <a:lstStyle/>
            <a:p>
              <a:pPr algn="l"/>
              <a:r>
                <a:rPr lang="zh-CN" altLang="en-US" sz="1600" b="1">
                  <a:solidFill>
                    <a:srgbClr val="50706D"/>
                  </a:solidFill>
                  <a:latin typeface="Arial Unicode MS" panose="020B0604020202020204" charset="-122"/>
                  <a:ea typeface="Arial Unicode MS" panose="020B0604020202020204" charset="-122"/>
                  <a:sym typeface="+mn-ea"/>
                </a:rPr>
                <a:t>江浙沪以外</a:t>
              </a:r>
              <a:endParaRPr lang="zh-CN" altLang="en-US" sz="1600" b="1">
                <a:solidFill>
                  <a:srgbClr val="50706D"/>
                </a:solidFill>
                <a:latin typeface="Arial Unicode MS" panose="020B0604020202020204" charset="-122"/>
                <a:ea typeface="Arial Unicode MS" panose="020B0604020202020204" charset="-122"/>
                <a:sym typeface="+mn-ea"/>
              </a:endParaRPr>
            </a:p>
          </p:txBody>
        </p:sp>
        <p:sp>
          <p:nvSpPr>
            <p:cNvPr id="33" name="TextBox 14"/>
            <p:cNvSpPr txBox="1"/>
            <p:nvPr/>
          </p:nvSpPr>
          <p:spPr>
            <a:xfrm>
              <a:off x="4424098" y="4601987"/>
              <a:ext cx="1230207" cy="393700"/>
            </a:xfrm>
            <a:prstGeom prst="rect">
              <a:avLst/>
            </a:prstGeom>
            <a:noFill/>
          </p:spPr>
          <p:txBody>
            <a:bodyPr wrap="none">
              <a:noAutofit/>
            </a:bodyPr>
            <a:lstStyle/>
            <a:p>
              <a:pPr algn="l"/>
              <a:r>
                <a:rPr lang="zh-CN" altLang="en-US" sz="1600" b="1">
                  <a:solidFill>
                    <a:srgbClr val="50706D"/>
                  </a:solidFill>
                  <a:latin typeface="Arial Unicode MS" panose="020B0604020202020204" charset="-122"/>
                  <a:ea typeface="Arial Unicode MS" panose="020B0604020202020204" charset="-122"/>
                  <a:sym typeface="+mn-ea"/>
                </a:rPr>
                <a:t>温馨提示</a:t>
              </a:r>
              <a:endParaRPr lang="zh-CN" altLang="en-US" sz="1600" b="1">
                <a:solidFill>
                  <a:srgbClr val="50706D"/>
                </a:solidFill>
                <a:latin typeface="Arial Unicode MS" panose="020B0604020202020204" charset="-122"/>
                <a:ea typeface="Arial Unicode MS" panose="020B0604020202020204" charset="-122"/>
                <a:sym typeface="+mn-ea"/>
              </a:endParaRPr>
            </a:p>
          </p:txBody>
        </p:sp>
        <p:sp>
          <p:nvSpPr>
            <p:cNvPr id="34" name="TextBox 15"/>
            <p:cNvSpPr txBox="1"/>
            <p:nvPr/>
          </p:nvSpPr>
          <p:spPr>
            <a:xfrm>
              <a:off x="5739818" y="4474987"/>
              <a:ext cx="1337733" cy="369147"/>
            </a:xfrm>
            <a:prstGeom prst="rect">
              <a:avLst/>
            </a:prstGeom>
            <a:noFill/>
          </p:spPr>
          <p:txBody>
            <a:bodyPr wrap="none">
              <a:noAutofit/>
            </a:bodyPr>
            <a:lstStyle/>
            <a:p>
              <a:pPr algn="l"/>
              <a:r>
                <a:rPr lang="zh-CN" altLang="en-US" sz="1600" b="1">
                  <a:solidFill>
                    <a:srgbClr val="50706D"/>
                  </a:solidFill>
                  <a:latin typeface="Arial Unicode MS" panose="020B0604020202020204" charset="-122"/>
                  <a:ea typeface="Arial Unicode MS" panose="020B0604020202020204" charset="-122"/>
                  <a:sym typeface="+mn-ea"/>
                </a:rPr>
                <a:t>温馨提示</a:t>
              </a:r>
              <a:endParaRPr lang="zh-CN" altLang="en-US" sz="1600" b="1">
                <a:solidFill>
                  <a:srgbClr val="50706D"/>
                </a:solidFill>
                <a:latin typeface="Arial Unicode MS" panose="020B0604020202020204" charset="-122"/>
                <a:ea typeface="Arial Unicode MS" panose="020B0604020202020204" charset="-122"/>
                <a:sym typeface="+mn-ea"/>
              </a:endParaRPr>
            </a:p>
          </p:txBody>
        </p:sp>
        <p:sp>
          <p:nvSpPr>
            <p:cNvPr id="35" name="TextBox 16"/>
            <p:cNvSpPr txBox="1"/>
            <p:nvPr/>
          </p:nvSpPr>
          <p:spPr>
            <a:xfrm>
              <a:off x="7270591" y="5746681"/>
              <a:ext cx="1281853" cy="369147"/>
            </a:xfrm>
            <a:prstGeom prst="rect">
              <a:avLst/>
            </a:prstGeom>
            <a:noFill/>
          </p:spPr>
          <p:txBody>
            <a:bodyPr wrap="none">
              <a:noAutofit/>
            </a:bodyPr>
            <a:lstStyle/>
            <a:p>
              <a:r>
                <a:rPr lang="zh-CN" altLang="en-US" sz="1600" b="1">
                  <a:solidFill>
                    <a:srgbClr val="50706D"/>
                  </a:solidFill>
                  <a:latin typeface="Arial Unicode MS" panose="020B0604020202020204" charset="-122"/>
                  <a:ea typeface="Arial Unicode MS" panose="020B0604020202020204" charset="-122"/>
                </a:rPr>
                <a:t>温馨提示</a:t>
              </a:r>
              <a:endParaRPr lang="zh-CN" altLang="en-US" sz="1600" b="1">
                <a:solidFill>
                  <a:srgbClr val="50706D"/>
                </a:solidFill>
                <a:latin typeface="Arial Unicode MS" panose="020B0604020202020204" charset="-122"/>
                <a:ea typeface="Arial Unicode MS" panose="020B0604020202020204" charset="-122"/>
              </a:endParaRPr>
            </a:p>
          </p:txBody>
        </p:sp>
      </p:grpSp>
      <p:grpSp>
        <p:nvGrpSpPr>
          <p:cNvPr id="5" name="Group 17"/>
          <p:cNvGrpSpPr/>
          <p:nvPr/>
        </p:nvGrpSpPr>
        <p:grpSpPr>
          <a:xfrm>
            <a:off x="611725" y="1055323"/>
            <a:ext cx="8179900" cy="3032157"/>
            <a:chOff x="1475384" y="2394528"/>
            <a:chExt cx="11428446" cy="4042876"/>
          </a:xfrm>
        </p:grpSpPr>
        <p:grpSp>
          <p:nvGrpSpPr>
            <p:cNvPr id="6" name="Group 18"/>
            <p:cNvGrpSpPr/>
            <p:nvPr/>
          </p:nvGrpSpPr>
          <p:grpSpPr>
            <a:xfrm>
              <a:off x="1475384" y="3708598"/>
              <a:ext cx="1906555" cy="1841499"/>
              <a:chOff x="1475384" y="3708598"/>
              <a:chExt cx="1906555" cy="1841499"/>
            </a:xfrm>
          </p:grpSpPr>
          <p:sp>
            <p:nvSpPr>
              <p:cNvPr id="19" name="TextBox 31"/>
              <p:cNvSpPr txBox="1"/>
              <p:nvPr/>
            </p:nvSpPr>
            <p:spPr>
              <a:xfrm>
                <a:off x="1709601" y="3708598"/>
                <a:ext cx="1437235" cy="40809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none">
                <a:noAutofit/>
              </a:bodyPr>
              <a:lstStyle/>
              <a:p>
                <a:pPr algn="ctr"/>
                <a:r>
                  <a:rPr lang="zh-CN" altLang="en-US" sz="1400" b="1">
                    <a:solidFill>
                      <a:srgbClr val="50706D"/>
                    </a:solidFill>
                    <a:latin typeface="Arial Unicode MS" panose="020B0604020202020204" charset="-122"/>
                    <a:ea typeface="Arial Unicode MS" panose="020B0604020202020204" charset="-122"/>
                    <a:sym typeface="+mn-ea"/>
                  </a:rPr>
                  <a:t>江浙沪</a:t>
                </a:r>
                <a:endParaRPr lang="zh-CN" altLang="en-US" sz="1400" b="1">
                  <a:solidFill>
                    <a:srgbClr val="50706D"/>
                  </a:solidFill>
                  <a:latin typeface="Arial Unicode MS" panose="020B0604020202020204" charset="-122"/>
                  <a:ea typeface="Arial Unicode MS" panose="020B0604020202020204" charset="-122"/>
                  <a:sym typeface="+mn-ea"/>
                </a:endParaRPr>
              </a:p>
            </p:txBody>
          </p:sp>
          <p:sp>
            <p:nvSpPr>
              <p:cNvPr id="20" name="TextBox 32"/>
              <p:cNvSpPr txBox="1"/>
              <p:nvPr/>
            </p:nvSpPr>
            <p:spPr bwMode="auto">
              <a:xfrm>
                <a:off x="1475384" y="4103144"/>
                <a:ext cx="1906555" cy="1446953"/>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ctr" fontAlgn="auto">
                  <a:lnSpc>
                    <a:spcPct val="150000"/>
                  </a:lnSpc>
                  <a:defRPr/>
                </a:pPr>
                <a:r>
                  <a:rPr lang="zh-CN" altLang="en-US" sz="1200">
                    <a:solidFill>
                      <a:srgbClr val="50706D"/>
                    </a:solidFill>
                    <a:latin typeface="Arial Unicode MS" panose="020B0604020202020204" charset="-122"/>
                    <a:ea typeface="Arial Unicode MS" panose="020B0604020202020204" charset="-122"/>
                  </a:rPr>
                  <a:t>江浙沪一般1-2天,如快递公司不耽误,发货的第二天就可以收到</a:t>
                </a:r>
                <a:endParaRPr lang="zh-CN" altLang="en-US" sz="1200">
                  <a:solidFill>
                    <a:srgbClr val="50706D"/>
                  </a:solidFill>
                  <a:latin typeface="Arial Unicode MS" panose="020B0604020202020204" charset="-122"/>
                  <a:ea typeface="Arial Unicode MS" panose="020B0604020202020204" charset="-122"/>
                </a:endParaRPr>
              </a:p>
            </p:txBody>
          </p:sp>
        </p:grpSp>
        <p:grpSp>
          <p:nvGrpSpPr>
            <p:cNvPr id="7" name="Group 19"/>
            <p:cNvGrpSpPr/>
            <p:nvPr/>
          </p:nvGrpSpPr>
          <p:grpSpPr>
            <a:xfrm>
              <a:off x="3587487" y="2895395"/>
              <a:ext cx="1776139" cy="1560406"/>
              <a:chOff x="3712370" y="2895395"/>
              <a:chExt cx="1776139" cy="1560406"/>
            </a:xfrm>
          </p:grpSpPr>
          <p:sp>
            <p:nvSpPr>
              <p:cNvPr id="17" name="TextBox 29"/>
              <p:cNvSpPr txBox="1"/>
              <p:nvPr/>
            </p:nvSpPr>
            <p:spPr>
              <a:xfrm>
                <a:off x="3926180" y="2895395"/>
                <a:ext cx="1411507" cy="406400"/>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none">
                <a:noAutofit/>
              </a:bodyPr>
              <a:lstStyle/>
              <a:p>
                <a:pPr algn="ctr"/>
                <a:r>
                  <a:rPr lang="zh-CN" altLang="en-US" sz="1400" b="1">
                    <a:solidFill>
                      <a:srgbClr val="50706D"/>
                    </a:solidFill>
                    <a:latin typeface="Arial Unicode MS" panose="020B0604020202020204" charset="-122"/>
                    <a:ea typeface="Arial Unicode MS" panose="020B0604020202020204" charset="-122"/>
                    <a:sym typeface="+mn-ea"/>
                  </a:rPr>
                  <a:t>江浙沪以外</a:t>
                </a:r>
                <a:endParaRPr lang="zh-CN" altLang="en-US" sz="1400" b="1">
                  <a:solidFill>
                    <a:srgbClr val="50706D"/>
                  </a:solidFill>
                  <a:latin typeface="Arial Unicode MS" panose="020B0604020202020204" charset="-122"/>
                  <a:ea typeface="Arial Unicode MS" panose="020B0604020202020204" charset="-122"/>
                  <a:sym typeface="+mn-ea"/>
                </a:endParaRPr>
              </a:p>
            </p:txBody>
          </p:sp>
          <p:sp>
            <p:nvSpPr>
              <p:cNvPr id="18" name="TextBox 30"/>
              <p:cNvSpPr txBox="1"/>
              <p:nvPr/>
            </p:nvSpPr>
            <p:spPr bwMode="auto">
              <a:xfrm>
                <a:off x="3712370" y="3369528"/>
                <a:ext cx="1776139" cy="1086273"/>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50000"/>
                  </a:lnSpc>
                  <a:defRPr/>
                </a:pPr>
                <a:r>
                  <a:rPr lang="zh-CN" altLang="en-US" sz="1200">
                    <a:solidFill>
                      <a:srgbClr val="50706D"/>
                    </a:solidFill>
                    <a:latin typeface="Arial Unicode MS" panose="020B0604020202020204" charset="-122"/>
                    <a:ea typeface="Arial Unicode MS" panose="020B0604020202020204" charset="-122"/>
                  </a:rPr>
                  <a:t>江浙沪以外的一般3-5天,偏远地区一般5-7天</a:t>
                </a:r>
                <a:endParaRPr lang="zh-CN" altLang="en-US" sz="1200">
                  <a:solidFill>
                    <a:srgbClr val="50706D"/>
                  </a:solidFill>
                  <a:latin typeface="Arial Unicode MS" panose="020B0604020202020204" charset="-122"/>
                  <a:ea typeface="Arial Unicode MS" panose="020B0604020202020204" charset="-122"/>
                </a:endParaRPr>
              </a:p>
            </p:txBody>
          </p:sp>
        </p:grpSp>
        <p:grpSp>
          <p:nvGrpSpPr>
            <p:cNvPr id="8" name="Group 20"/>
            <p:cNvGrpSpPr/>
            <p:nvPr/>
          </p:nvGrpSpPr>
          <p:grpSpPr>
            <a:xfrm>
              <a:off x="5629498" y="2394528"/>
              <a:ext cx="2223279" cy="2370667"/>
              <a:chOff x="3530496" y="2394528"/>
              <a:chExt cx="2223279" cy="2370667"/>
            </a:xfrm>
          </p:grpSpPr>
          <p:sp>
            <p:nvSpPr>
              <p:cNvPr id="15" name="TextBox 27"/>
              <p:cNvSpPr txBox="1"/>
              <p:nvPr/>
            </p:nvSpPr>
            <p:spPr>
              <a:xfrm>
                <a:off x="3936825" y="2394528"/>
                <a:ext cx="1411507" cy="408093"/>
              </a:xfrm>
              <a:prstGeom prst="roundRect">
                <a:avLst/>
              </a:prstGeom>
              <a:blipFill dpi="0" rotWithShape="1">
                <a:blip r:embed="rId2">
                  <a:extLst>
                    <a:ext uri="{28A0092B-C50C-407E-A947-70E740481C1C}">
                      <a14:useLocalDpi xmlns:a14="http://schemas.microsoft.com/office/drawing/2010/main" val="0"/>
                    </a:ext>
                  </a:extLst>
                </a:blip>
                <a:srcRect/>
                <a:stretch>
                  <a:fillRect/>
                </a:stretch>
              </a:blipFill>
            </p:spPr>
            <p:txBody>
              <a:bodyPr wrap="none">
                <a:noAutofit/>
              </a:bodyPr>
              <a:lstStyle/>
              <a:p>
                <a:pPr algn="ctr"/>
                <a:r>
                  <a:rPr lang="zh-CN" altLang="en-US" sz="1400" b="1">
                    <a:solidFill>
                      <a:srgbClr val="50706D"/>
                    </a:solidFill>
                    <a:latin typeface="Arial Unicode MS" panose="020B0604020202020204" charset="-122"/>
                    <a:ea typeface="Arial Unicode MS" panose="020B0604020202020204" charset="-122"/>
                    <a:sym typeface="+mn-ea"/>
                  </a:rPr>
                  <a:t>温馨提示</a:t>
                </a:r>
                <a:endParaRPr lang="zh-CN" altLang="en-US" sz="1400" b="1" dirty="0">
                  <a:solidFill>
                    <a:srgbClr val="50706D"/>
                  </a:solidFill>
                  <a:latin typeface="Arial Unicode MS" panose="020B0604020202020204" charset="-122"/>
                  <a:ea typeface="Arial Unicode MS" panose="020B0604020202020204" charset="-122"/>
                  <a:sym typeface="+mn-ea"/>
                </a:endParaRPr>
              </a:p>
            </p:txBody>
          </p:sp>
          <p:sp>
            <p:nvSpPr>
              <p:cNvPr id="16" name="TextBox 28"/>
              <p:cNvSpPr txBox="1"/>
              <p:nvPr/>
            </p:nvSpPr>
            <p:spPr bwMode="auto">
              <a:xfrm>
                <a:off x="3530496" y="2802622"/>
                <a:ext cx="2223279" cy="1962573"/>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50000"/>
                  </a:lnSpc>
                  <a:defRPr/>
                </a:pPr>
                <a:r>
                  <a:rPr lang="zh-CN" altLang="en-US" sz="1000">
                    <a:solidFill>
                      <a:srgbClr val="50706D"/>
                    </a:solidFill>
                    <a:latin typeface="Arial Unicode MS" panose="020B0604020202020204" charset="-122"/>
                    <a:ea typeface="Arial Unicode MS" panose="020B0604020202020204" charset="-122"/>
                  </a:rPr>
                  <a:t>温馨提醒:收货时,请当快递员的面拆包验货检查箱子或快递包外包装及封条是否完整,请当场验货后确认无误在签收,签收后出现运输问题我们无法处理!</a:t>
                </a:r>
                <a:endParaRPr lang="zh-CN" altLang="en-US" sz="1000">
                  <a:solidFill>
                    <a:srgbClr val="50706D"/>
                  </a:solidFill>
                  <a:latin typeface="Arial Unicode MS" panose="020B0604020202020204" charset="-122"/>
                  <a:ea typeface="Arial Unicode MS" panose="020B0604020202020204" charset="-122"/>
                </a:endParaRPr>
              </a:p>
            </p:txBody>
          </p:sp>
        </p:grpSp>
        <p:grpSp>
          <p:nvGrpSpPr>
            <p:cNvPr id="9" name="Group 21"/>
            <p:cNvGrpSpPr/>
            <p:nvPr/>
          </p:nvGrpSpPr>
          <p:grpSpPr>
            <a:xfrm>
              <a:off x="7973155" y="2895395"/>
              <a:ext cx="2436203" cy="3281680"/>
              <a:chOff x="3650268" y="2895395"/>
              <a:chExt cx="2436203" cy="3281680"/>
            </a:xfrm>
          </p:grpSpPr>
          <p:sp>
            <p:nvSpPr>
              <p:cNvPr id="13" name="TextBox 25"/>
              <p:cNvSpPr txBox="1"/>
              <p:nvPr/>
            </p:nvSpPr>
            <p:spPr>
              <a:xfrm>
                <a:off x="4035304" y="2895395"/>
                <a:ext cx="1360051" cy="406400"/>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p:spPr>
            <p:txBody>
              <a:bodyPr wrap="none">
                <a:noAutofit/>
              </a:bodyPr>
              <a:lstStyle/>
              <a:p>
                <a:pPr algn="ctr"/>
                <a:r>
                  <a:rPr lang="zh-CN" altLang="en-US" sz="1400" b="1">
                    <a:solidFill>
                      <a:srgbClr val="50706D"/>
                    </a:solidFill>
                    <a:latin typeface="Arial Unicode MS" panose="020B0604020202020204" charset="-122"/>
                    <a:ea typeface="Arial Unicode MS" panose="020B0604020202020204" charset="-122"/>
                    <a:sym typeface="+mn-ea"/>
                  </a:rPr>
                  <a:t>温馨提示</a:t>
                </a:r>
                <a:endParaRPr lang="zh-CN" altLang="en-US" sz="1400" b="1">
                  <a:solidFill>
                    <a:srgbClr val="50706D"/>
                  </a:solidFill>
                  <a:latin typeface="Arial Unicode MS" panose="020B0604020202020204" charset="-122"/>
                  <a:ea typeface="Arial Unicode MS" panose="020B0604020202020204" charset="-122"/>
                  <a:sym typeface="+mn-ea"/>
                </a:endParaRPr>
              </a:p>
            </p:txBody>
          </p:sp>
          <p:sp>
            <p:nvSpPr>
              <p:cNvPr id="14" name="TextBox 26"/>
              <p:cNvSpPr txBox="1"/>
              <p:nvPr/>
            </p:nvSpPr>
            <p:spPr bwMode="auto">
              <a:xfrm>
                <a:off x="3650268" y="3145162"/>
                <a:ext cx="2436203" cy="3031913"/>
              </a:xfrm>
              <a:prstGeom prst="rect">
                <a:avLst/>
              </a:prstGeom>
              <a:noFill/>
              <a:ln w="9525">
                <a:noFill/>
                <a:miter lim="800000"/>
              </a:ln>
            </p:spPr>
            <p:txBody>
              <a:bodyPr wrap="square" lIns="0" tIns="0" rIns="0" bIns="0" anchor="ctr" anchorCtr="0">
                <a:normAutofit/>
                <a:scene3d>
                  <a:camera prst="orthographicFront"/>
                  <a:lightRig rig="threePt" dir="t"/>
                </a:scene3d>
                <a:sp3d>
                  <a:bevelT w="0" h="0"/>
                </a:sp3d>
              </a:bodyPr>
              <a:lstStyle/>
              <a:p>
                <a:pPr algn="ctr">
                  <a:lnSpc>
                    <a:spcPct val="150000"/>
                  </a:lnSpc>
                  <a:defRPr/>
                </a:pPr>
                <a:r>
                  <a:rPr lang="zh-CN" altLang="en-US" sz="1000">
                    <a:solidFill>
                      <a:srgbClr val="50706D"/>
                    </a:solidFill>
                    <a:latin typeface="Arial Unicode MS" panose="020B0604020202020204" charset="-122"/>
                    <a:ea typeface="Arial Unicode MS" panose="020B0604020202020204" charset="-122"/>
                  </a:rPr>
                  <a:t>温馨提醒:邮局包裹,因为要先签收才能给包裹的,所以提醒各位买家,拿到包裹后一定当场打开验货,有疑问及时联系邮局开具证明。如果不验货拿回家后有任何疑问均不负责!收到货后没什么问题的话,希望可以尽快完成交易并互给好评,谢谢各位亲爱的好朋友,希望购物愉快!</a:t>
                </a:r>
                <a:endParaRPr lang="zh-CN" altLang="en-US" sz="1000">
                  <a:solidFill>
                    <a:srgbClr val="50706D"/>
                  </a:solidFill>
                  <a:latin typeface="Arial Unicode MS" panose="020B0604020202020204" charset="-122"/>
                  <a:ea typeface="Arial Unicode MS" panose="020B0604020202020204" charset="-122"/>
                </a:endParaRPr>
              </a:p>
            </p:txBody>
          </p:sp>
        </p:grpSp>
        <p:grpSp>
          <p:nvGrpSpPr>
            <p:cNvPr id="10" name="Group 22"/>
            <p:cNvGrpSpPr/>
            <p:nvPr/>
          </p:nvGrpSpPr>
          <p:grpSpPr>
            <a:xfrm>
              <a:off x="10691197" y="3695051"/>
              <a:ext cx="2212633" cy="2742353"/>
              <a:chOff x="4144426" y="3695051"/>
              <a:chExt cx="2212633" cy="2742353"/>
            </a:xfrm>
          </p:grpSpPr>
          <p:sp>
            <p:nvSpPr>
              <p:cNvPr id="11" name="TextBox 23"/>
              <p:cNvSpPr txBox="1"/>
              <p:nvPr/>
            </p:nvSpPr>
            <p:spPr>
              <a:xfrm>
                <a:off x="4545433" y="3695051"/>
                <a:ext cx="1411507" cy="40809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p:spPr>
            <p:txBody>
              <a:bodyPr wrap="none">
                <a:noAutofit/>
              </a:bodyPr>
              <a:lstStyle/>
              <a:p>
                <a:pPr algn="ctr"/>
                <a:r>
                  <a:rPr lang="zh-CN" altLang="en-US" sz="1400" b="1">
                    <a:solidFill>
                      <a:srgbClr val="50706D"/>
                    </a:solidFill>
                    <a:latin typeface="Arial Unicode MS" panose="020B0604020202020204" charset="-122"/>
                    <a:ea typeface="Arial Unicode MS" panose="020B0604020202020204" charset="-122"/>
                    <a:sym typeface="+mn-ea"/>
                  </a:rPr>
                  <a:t>温馨提示</a:t>
                </a:r>
                <a:endParaRPr lang="zh-CN" altLang="en-US" sz="1400" b="1">
                  <a:solidFill>
                    <a:srgbClr val="50706D"/>
                  </a:solidFill>
                  <a:latin typeface="Arial Unicode MS" panose="020B0604020202020204" charset="-122"/>
                  <a:ea typeface="Arial Unicode MS" panose="020B0604020202020204" charset="-122"/>
                  <a:sym typeface="+mn-ea"/>
                </a:endParaRPr>
              </a:p>
            </p:txBody>
          </p:sp>
          <p:sp>
            <p:nvSpPr>
              <p:cNvPr id="12" name="TextBox 24"/>
              <p:cNvSpPr txBox="1"/>
              <p:nvPr/>
            </p:nvSpPr>
            <p:spPr bwMode="auto">
              <a:xfrm>
                <a:off x="4144426" y="4116691"/>
                <a:ext cx="2212633" cy="2320713"/>
              </a:xfrm>
              <a:prstGeom prst="rect">
                <a:avLst/>
              </a:prstGeom>
              <a:noFill/>
              <a:ln w="9525">
                <a:noFill/>
                <a:miter lim="800000"/>
              </a:ln>
            </p:spPr>
            <p:txBody>
              <a:bodyPr wrap="square" lIns="0" tIns="0" rIns="0" bIns="0" anchor="ctr" anchorCtr="1">
                <a:normAutofit lnSpcReduction="10000"/>
                <a:scene3d>
                  <a:camera prst="orthographicFront"/>
                  <a:lightRig rig="threePt" dir="t"/>
                </a:scene3d>
                <a:sp3d>
                  <a:bevelT w="0" h="0"/>
                </a:sp3d>
              </a:bodyPr>
              <a:lstStyle/>
              <a:p>
                <a:pPr algn="ctr">
                  <a:lnSpc>
                    <a:spcPct val="150000"/>
                  </a:lnSpc>
                  <a:defRPr/>
                </a:pPr>
                <a:r>
                  <a:rPr lang="zh-CN" altLang="en-US" sz="1000">
                    <a:solidFill>
                      <a:srgbClr val="50706D"/>
                    </a:solidFill>
                    <a:latin typeface="Arial Unicode MS" panose="020B0604020202020204" charset="-122"/>
                    <a:ea typeface="Arial Unicode MS" panose="020B0604020202020204" charset="-122"/>
                  </a:rPr>
                  <a:t>温馨提醒:由于各地的快递公司服务质量参差补齐,我们不能完全保证他们的送货服务质量,毕竟我们是委托快递公司帮我们发货,不是我们自己送货,因当地快递公司造成的各方面服务质量投诉,我们也会尽量配合调查工作的</a:t>
                </a:r>
                <a:endParaRPr lang="zh-CN" altLang="en-US" sz="1000">
                  <a:solidFill>
                    <a:srgbClr val="50706D"/>
                  </a:solidFill>
                  <a:latin typeface="Arial Unicode MS" panose="020B0604020202020204" charset="-122"/>
                  <a:ea typeface="Arial Unicode MS" panose="020B0604020202020204" charset="-122"/>
                </a:endParaRPr>
              </a:p>
            </p:txBody>
          </p:sp>
        </p:grpSp>
      </p:grpSp>
      <p:sp>
        <p:nvSpPr>
          <p:cNvPr id="36" name="Title 1"/>
          <p:cNvSpPr txBox="1"/>
          <p:nvPr/>
        </p:nvSpPr>
        <p:spPr>
          <a:xfrm>
            <a:off x="611505" y="175895"/>
            <a:ext cx="4103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—物流对话</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052598" y="1210583"/>
            <a:ext cx="7530465" cy="2723515"/>
            <a:chOff x="1452571" y="1891819"/>
            <a:chExt cx="10040620" cy="3631354"/>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l"/>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售后对话</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 name="TextBox 33"/>
            <p:cNvSpPr txBox="1"/>
            <p:nvPr/>
          </p:nvSpPr>
          <p:spPr>
            <a:xfrm>
              <a:off x="1452571" y="2158519"/>
              <a:ext cx="3073400" cy="29726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您好,是有什么问题让您不满意吗?如果是我们快递公司的原因给您带来不便,我们很抱歉。我们公司实现无条件退换商品,亲,请您放心,我们一定会给您一个满意答复</a:t>
              </a:r>
              <a:endParaRPr lang="zh-CN" altLang="en-US" sz="1400">
                <a:solidFill>
                  <a:srgbClr val="50706D"/>
                </a:solidFill>
                <a:latin typeface="Arial Unicode MS" panose="020B0604020202020204" charset="-122"/>
                <a:ea typeface="Arial Unicode MS" panose="020B0604020202020204" charset="-122"/>
              </a:endParaRPr>
            </a:p>
          </p:txBody>
        </p:sp>
        <p:sp>
          <p:nvSpPr>
            <p:cNvPr id="20" name="TextBox 36"/>
            <p:cNvSpPr txBox="1"/>
            <p:nvPr/>
          </p:nvSpPr>
          <p:spPr>
            <a:xfrm>
              <a:off x="7690811" y="1902826"/>
              <a:ext cx="3802380" cy="3620347"/>
            </a:xfrm>
            <a:prstGeom prst="rect">
              <a:avLst/>
            </a:prstGeom>
          </p:spPr>
          <p:txBody>
            <a:bodyPr vert="horz" wrap="square" lIns="360000" tIns="0" rIns="0" bIns="0" anchor="ctr" anchorCtr="0">
              <a:normAutofit lnSpcReduction="10000"/>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亲,请您放心,我们公司会给您一个满意的解决方式,但您需要配合的是:</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1.发送破坏的商品图案照片给我们</a:t>
              </a:r>
              <a:endParaRPr lang="zh-CN" altLang="en-US" sz="1400">
                <a:solidFill>
                  <a:srgbClr val="50706D"/>
                </a:solidFill>
                <a:latin typeface="Arial Unicode MS" panose="020B0604020202020204" charset="-122"/>
                <a:ea typeface="Arial Unicode MS" panose="020B0604020202020204" charset="-122"/>
              </a:endParaRP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2.您认为瑕疵不可以接受,根据您的照片情况,您可以选择退货或者是给您换货,这个事情给你麻烦了,请接受我的歉意</a:t>
              </a:r>
              <a:endParaRPr lang="zh-CN" altLang="en-US" sz="1400">
                <a:solidFill>
                  <a:srgbClr val="50706D"/>
                </a:solidFill>
                <a:latin typeface="Arial Unicode MS" panose="020B0604020202020204" charset="-122"/>
                <a:ea typeface="Arial Unicode MS" panose="020B0604020202020204" charset="-122"/>
              </a:endParaRPr>
            </a:p>
          </p:txBody>
        </p:sp>
      </p:grpSp>
      <p:sp>
        <p:nvSpPr>
          <p:cNvPr id="25" name="Title 1"/>
          <p:cNvSpPr txBox="1"/>
          <p:nvPr/>
        </p:nvSpPr>
        <p:spPr>
          <a:xfrm>
            <a:off x="611505" y="175895"/>
            <a:ext cx="374650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—售后对话</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Jasmine\Desktop\项目二 图片\8.png8"/>
          <p:cNvPicPr>
            <a:picLocks noChangeAspect="1"/>
          </p:cNvPicPr>
          <p:nvPr/>
        </p:nvPicPr>
        <p:blipFill>
          <a:blip r:embed="rId1"/>
          <a:srcRect/>
          <a:stretch>
            <a:fillRect/>
          </a:stretch>
        </p:blipFill>
        <p:spPr>
          <a:xfrm>
            <a:off x="6290945" y="3156585"/>
            <a:ext cx="2560320" cy="1384300"/>
          </a:xfrm>
          <a:prstGeom prst="rect">
            <a:avLst/>
          </a:prstGeom>
        </p:spPr>
      </p:pic>
      <p:grpSp>
        <p:nvGrpSpPr>
          <p:cNvPr id="2" name="组合 1"/>
          <p:cNvGrpSpPr/>
          <p:nvPr/>
        </p:nvGrpSpPr>
        <p:grpSpPr>
          <a:xfrm>
            <a:off x="929689" y="634488"/>
            <a:ext cx="3492622" cy="4098503"/>
            <a:chOff x="1021764" y="1415538"/>
            <a:chExt cx="3492622" cy="4098503"/>
          </a:xfrm>
        </p:grpSpPr>
        <p:sp>
          <p:nvSpPr>
            <p:cNvPr id="7" name="Oval 1"/>
            <p:cNvSpPr/>
            <p:nvPr/>
          </p:nvSpPr>
          <p:spPr>
            <a:xfrm>
              <a:off x="2300817" y="1415538"/>
              <a:ext cx="896416" cy="102540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400" dirty="0">
                <a:latin typeface="Arial Unicode MS" panose="020B0604020202020204" charset="-122"/>
                <a:ea typeface="Arial Unicode MS" panose="020B0604020202020204" charset="-122"/>
              </a:endParaRPr>
            </a:p>
          </p:txBody>
        </p:sp>
        <p:grpSp>
          <p:nvGrpSpPr>
            <p:cNvPr id="11" name="Group 55"/>
            <p:cNvGrpSpPr/>
            <p:nvPr/>
          </p:nvGrpSpPr>
          <p:grpSpPr>
            <a:xfrm>
              <a:off x="1021764" y="2499061"/>
              <a:ext cx="3492622" cy="3014980"/>
              <a:chOff x="1793476" y="3710981"/>
              <a:chExt cx="4656828" cy="4019972"/>
            </a:xfrm>
          </p:grpSpPr>
          <p:grpSp>
            <p:nvGrpSpPr>
              <p:cNvPr id="31" name="Group 54"/>
              <p:cNvGrpSpPr/>
              <p:nvPr/>
            </p:nvGrpSpPr>
            <p:grpSpPr>
              <a:xfrm>
                <a:off x="1793476" y="4680415"/>
                <a:ext cx="4656828" cy="1594625"/>
                <a:chOff x="1793476" y="4680415"/>
                <a:chExt cx="4656828" cy="1594625"/>
              </a:xfrm>
              <a:solidFill>
                <a:schemeClr val="bg1">
                  <a:lumMod val="65000"/>
                </a:schemeClr>
              </a:solidFill>
            </p:grpSpPr>
            <p:sp>
              <p:nvSpPr>
                <p:cNvPr id="33" name="Freeform: Shape 10"/>
                <p:cNvSpPr/>
                <p:nvPr/>
              </p:nvSpPr>
              <p:spPr bwMode="auto">
                <a:xfrm>
                  <a:off x="1793476" y="46804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400">
                    <a:latin typeface="Arial Unicode MS" panose="020B0604020202020204" charset="-122"/>
                    <a:ea typeface="Arial Unicode MS" panose="020B0604020202020204" charset="-122"/>
                  </a:endParaRPr>
                </a:p>
              </p:txBody>
            </p:sp>
            <p:sp>
              <p:nvSpPr>
                <p:cNvPr id="34" name="Freeform: Shape 11"/>
                <p:cNvSpPr/>
                <p:nvPr/>
              </p:nvSpPr>
              <p:spPr bwMode="auto">
                <a:xfrm>
                  <a:off x="6329246" y="46804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400">
                    <a:latin typeface="Arial Unicode MS" panose="020B0604020202020204" charset="-122"/>
                    <a:ea typeface="Arial Unicode MS" panose="020B0604020202020204" charset="-122"/>
                  </a:endParaRPr>
                </a:p>
              </p:txBody>
            </p:sp>
          </p:grpSp>
          <p:sp>
            <p:nvSpPr>
              <p:cNvPr id="32" name="Rectangle 53"/>
              <p:cNvSpPr/>
              <p:nvPr/>
            </p:nvSpPr>
            <p:spPr>
              <a:xfrm>
                <a:off x="2016996" y="3710981"/>
                <a:ext cx="4159672" cy="4019972"/>
              </a:xfrm>
              <a:prstGeom prst="rect">
                <a:avLst/>
              </a:prstGeom>
            </p:spPr>
            <p:txBody>
              <a:bodyPr wrap="square" lIns="0" tIns="0" rIns="0" bIns="0" anchor="ctr" anchorCtr="0">
                <a:noAutofit/>
              </a:bodyPr>
              <a:lstStyle/>
              <a:p>
                <a:pPr algn="ctr" fontAlgn="auto">
                  <a:lnSpc>
                    <a:spcPct val="150000"/>
                  </a:lnSpc>
                  <a:defRPr/>
                </a:pPr>
                <a:r>
                  <a:rPr lang="zh-CN" altLang="en-US" sz="1400">
                    <a:solidFill>
                      <a:srgbClr val="50706D"/>
                    </a:solidFill>
                    <a:latin typeface="Arial Unicode MS" panose="020B0604020202020204" charset="-122"/>
                    <a:ea typeface="Arial Unicode MS" panose="020B0604020202020204" charset="-122"/>
                  </a:rPr>
                  <a:t>亲爱的顾客(可以是买家ID),我是01号客服。感谢您购买我们的商品,您的商品我们已经发货。如您在收到商品后不喜欢或不满意,我们会无条件为您退换商品。如有其他售后服务问题,请您一定记得与我们联系,您可以通过淘宝旺旺,或者直接拨打电话（附联系电话）,我会立刻为您解决直到您满意。如果您对我们的产品和服务满意,请记得给我们5分好评哦！</a:t>
                </a:r>
                <a:endParaRPr lang="zh-CN" altLang="en-US" sz="1400">
                  <a:solidFill>
                    <a:srgbClr val="50706D"/>
                  </a:solidFill>
                  <a:latin typeface="Arial Unicode MS" panose="020B0604020202020204" charset="-122"/>
                  <a:ea typeface="Arial Unicode MS" panose="020B0604020202020204" charset="-122"/>
                </a:endParaRPr>
              </a:p>
            </p:txBody>
          </p:sp>
        </p:grpSp>
      </p:grpSp>
      <p:sp>
        <p:nvSpPr>
          <p:cNvPr id="47" name="Title 1"/>
          <p:cNvSpPr txBox="1"/>
          <p:nvPr/>
        </p:nvSpPr>
        <p:spPr>
          <a:xfrm>
            <a:off x="611505" y="175895"/>
            <a:ext cx="43795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—发货后的温馨提示</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755515" y="1134745"/>
            <a:ext cx="3747770" cy="3155315"/>
            <a:chOff x="7195062" y="1030571"/>
            <a:chExt cx="4877513" cy="6506151"/>
          </a:xfrm>
          <a:blipFill dpi="0" rotWithShape="1">
            <a:blip r:embed="rId3" cstate="print">
              <a:extLst>
                <a:ext uri="{28A0092B-C50C-407E-A947-70E740481C1C}">
                  <a14:useLocalDpi xmlns:a14="http://schemas.microsoft.com/office/drawing/2010/main" val="0"/>
                </a:ext>
              </a:extLst>
            </a:blip>
            <a:srcRect/>
            <a:stretch>
              <a:fillRect/>
            </a:stretch>
          </a:blipFill>
        </p:grpSpPr>
        <p:sp>
          <p:nvSpPr>
            <p:cNvPr id="6" name="矩形 5"/>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7195062" y="4983493"/>
              <a:ext cx="1538788" cy="2553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8915221" y="1030571"/>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10534136" y="1168053"/>
              <a:ext cx="1538439" cy="38147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02</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售前咨询的规范流程</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p:nvPr/>
        </p:nvSpPr>
        <p:spPr>
          <a:xfrm>
            <a:off x="6242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售前咨询的规范流程</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Freeform 5"/>
          <p:cNvSpPr/>
          <p:nvPr/>
        </p:nvSpPr>
        <p:spPr bwMode="auto">
          <a:xfrm flipV="1">
            <a:off x="0" y="3039429"/>
            <a:ext cx="9144000" cy="34289"/>
          </a:xfrm>
          <a:custGeom>
            <a:avLst/>
            <a:gdLst>
              <a:gd name="T0" fmla="*/ 3446 w 3448"/>
              <a:gd name="T1" fmla="*/ 4 h 4"/>
              <a:gd name="T2" fmla="*/ 2 w 3448"/>
              <a:gd name="T3" fmla="*/ 4 h 4"/>
              <a:gd name="T4" fmla="*/ 0 w 3448"/>
              <a:gd name="T5" fmla="*/ 2 h 4"/>
              <a:gd name="T6" fmla="*/ 2 w 3448"/>
              <a:gd name="T7" fmla="*/ 0 h 4"/>
              <a:gd name="T8" fmla="*/ 3446 w 3448"/>
              <a:gd name="T9" fmla="*/ 0 h 4"/>
              <a:gd name="T10" fmla="*/ 3448 w 3448"/>
              <a:gd name="T11" fmla="*/ 2 h 4"/>
              <a:gd name="T12" fmla="*/ 3446 w 344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48" h="4">
                <a:moveTo>
                  <a:pt x="3446" y="4"/>
                </a:moveTo>
                <a:cubicBezTo>
                  <a:pt x="2" y="4"/>
                  <a:pt x="2" y="4"/>
                  <a:pt x="2" y="4"/>
                </a:cubicBezTo>
                <a:cubicBezTo>
                  <a:pt x="1" y="4"/>
                  <a:pt x="0" y="3"/>
                  <a:pt x="0" y="2"/>
                </a:cubicBezTo>
                <a:cubicBezTo>
                  <a:pt x="0" y="0"/>
                  <a:pt x="1" y="0"/>
                  <a:pt x="2" y="0"/>
                </a:cubicBezTo>
                <a:cubicBezTo>
                  <a:pt x="3446" y="0"/>
                  <a:pt x="3446" y="0"/>
                  <a:pt x="3446" y="0"/>
                </a:cubicBezTo>
                <a:cubicBezTo>
                  <a:pt x="3447" y="0"/>
                  <a:pt x="3448" y="0"/>
                  <a:pt x="3448" y="2"/>
                </a:cubicBezTo>
                <a:cubicBezTo>
                  <a:pt x="3448" y="3"/>
                  <a:pt x="3447" y="4"/>
                  <a:pt x="3446" y="4"/>
                </a:cubicBezTo>
                <a:close/>
              </a:path>
            </a:pathLst>
          </a:custGeom>
          <a:solidFill>
            <a:schemeClr val="bg1">
              <a:lumMod val="85000"/>
            </a:schemeClr>
          </a:solidFill>
          <a:ln>
            <a:noFill/>
          </a:ln>
        </p:spPr>
        <p:txBody>
          <a:bodyPr vert="horz" wrap="square" lIns="68580" tIns="34290" rIns="68580" bIns="34290" numCol="1" anchor="t" anchorCtr="0" compatLnSpc="1"/>
          <a:lstStyle/>
          <a:p>
            <a:endParaRPr lang="en-US" sz="1350"/>
          </a:p>
        </p:txBody>
      </p:sp>
      <p:grpSp>
        <p:nvGrpSpPr>
          <p:cNvPr id="3" name="Group 2"/>
          <p:cNvGrpSpPr/>
          <p:nvPr/>
        </p:nvGrpSpPr>
        <p:grpSpPr>
          <a:xfrm>
            <a:off x="2285405" y="2797970"/>
            <a:ext cx="583406" cy="583406"/>
            <a:chOff x="3047206" y="3730626"/>
            <a:chExt cx="777875" cy="777875"/>
          </a:xfrm>
        </p:grpSpPr>
        <p:sp>
          <p:nvSpPr>
            <p:cNvPr id="49" name="Freeform 6"/>
            <p:cNvSpPr>
              <a:spLocks noEditPoints="1"/>
            </p:cNvSpPr>
            <p:nvPr/>
          </p:nvSpPr>
          <p:spPr bwMode="auto">
            <a:xfrm>
              <a:off x="3047206" y="3730626"/>
              <a:ext cx="777875" cy="777875"/>
            </a:xfrm>
            <a:custGeom>
              <a:avLst/>
              <a:gdLst>
                <a:gd name="T0" fmla="*/ 157 w 315"/>
                <a:gd name="T1" fmla="*/ 315 h 315"/>
                <a:gd name="T2" fmla="*/ 0 w 315"/>
                <a:gd name="T3" fmla="*/ 158 h 315"/>
                <a:gd name="T4" fmla="*/ 157 w 315"/>
                <a:gd name="T5" fmla="*/ 0 h 315"/>
                <a:gd name="T6" fmla="*/ 315 w 315"/>
                <a:gd name="T7" fmla="*/ 158 h 315"/>
                <a:gd name="T8" fmla="*/ 157 w 315"/>
                <a:gd name="T9" fmla="*/ 315 h 315"/>
                <a:gd name="T10" fmla="*/ 157 w 315"/>
                <a:gd name="T11" fmla="*/ 4 h 315"/>
                <a:gd name="T12" fmla="*/ 4 w 315"/>
                <a:gd name="T13" fmla="*/ 158 h 315"/>
                <a:gd name="T14" fmla="*/ 157 w 315"/>
                <a:gd name="T15" fmla="*/ 311 h 315"/>
                <a:gd name="T16" fmla="*/ 311 w 315"/>
                <a:gd name="T17" fmla="*/ 158 h 315"/>
                <a:gd name="T18" fmla="*/ 157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7" y="315"/>
                  </a:moveTo>
                  <a:cubicBezTo>
                    <a:pt x="70" y="315"/>
                    <a:pt x="0" y="244"/>
                    <a:pt x="0" y="158"/>
                  </a:cubicBezTo>
                  <a:cubicBezTo>
                    <a:pt x="0" y="71"/>
                    <a:pt x="70" y="0"/>
                    <a:pt x="157" y="0"/>
                  </a:cubicBezTo>
                  <a:cubicBezTo>
                    <a:pt x="244" y="0"/>
                    <a:pt x="315" y="71"/>
                    <a:pt x="315" y="158"/>
                  </a:cubicBezTo>
                  <a:cubicBezTo>
                    <a:pt x="315" y="244"/>
                    <a:pt x="244" y="315"/>
                    <a:pt x="157" y="315"/>
                  </a:cubicBezTo>
                  <a:close/>
                  <a:moveTo>
                    <a:pt x="157" y="4"/>
                  </a:moveTo>
                  <a:cubicBezTo>
                    <a:pt x="73" y="4"/>
                    <a:pt x="4" y="73"/>
                    <a:pt x="4" y="158"/>
                  </a:cubicBezTo>
                  <a:cubicBezTo>
                    <a:pt x="4" y="242"/>
                    <a:pt x="73" y="311"/>
                    <a:pt x="157" y="311"/>
                  </a:cubicBezTo>
                  <a:cubicBezTo>
                    <a:pt x="242" y="311"/>
                    <a:pt x="311" y="242"/>
                    <a:pt x="311" y="158"/>
                  </a:cubicBezTo>
                  <a:cubicBezTo>
                    <a:pt x="311" y="73"/>
                    <a:pt x="242" y="4"/>
                    <a:pt x="157" y="4"/>
                  </a:cubicBezTo>
                  <a:close/>
                </a:path>
              </a:pathLst>
            </a:custGeom>
            <a:solidFill>
              <a:srgbClr val="6D6E71"/>
            </a:solidFill>
            <a:ln w="19050">
              <a:solidFill>
                <a:schemeClr val="accent1"/>
              </a:solidFill>
              <a:round/>
            </a:ln>
          </p:spPr>
          <p:txBody>
            <a:bodyPr vert="horz" wrap="square" lIns="68580" tIns="34290" rIns="68580" bIns="34290" numCol="1" anchor="t" anchorCtr="0" compatLnSpc="1"/>
            <a:lstStyle/>
            <a:p>
              <a:endParaRPr lang="en-US" sz="1350"/>
            </a:p>
          </p:txBody>
        </p:sp>
        <p:sp>
          <p:nvSpPr>
            <p:cNvPr id="50" name="Freeform 7"/>
            <p:cNvSpPr>
              <a:spLocks noEditPoints="1"/>
            </p:cNvSpPr>
            <p:nvPr/>
          </p:nvSpPr>
          <p:spPr bwMode="auto">
            <a:xfrm>
              <a:off x="3198019" y="3881438"/>
              <a:ext cx="476250" cy="476250"/>
            </a:xfrm>
            <a:custGeom>
              <a:avLst/>
              <a:gdLst>
                <a:gd name="T0" fmla="*/ 96 w 193"/>
                <a:gd name="T1" fmla="*/ 193 h 193"/>
                <a:gd name="T2" fmla="*/ 0 w 193"/>
                <a:gd name="T3" fmla="*/ 97 h 193"/>
                <a:gd name="T4" fmla="*/ 96 w 193"/>
                <a:gd name="T5" fmla="*/ 0 h 193"/>
                <a:gd name="T6" fmla="*/ 193 w 193"/>
                <a:gd name="T7" fmla="*/ 97 h 193"/>
                <a:gd name="T8" fmla="*/ 96 w 193"/>
                <a:gd name="T9" fmla="*/ 193 h 193"/>
                <a:gd name="T10" fmla="*/ 96 w 193"/>
                <a:gd name="T11" fmla="*/ 12 h 193"/>
                <a:gd name="T12" fmla="*/ 12 w 193"/>
                <a:gd name="T13" fmla="*/ 97 h 193"/>
                <a:gd name="T14" fmla="*/ 96 w 193"/>
                <a:gd name="T15" fmla="*/ 181 h 193"/>
                <a:gd name="T16" fmla="*/ 181 w 193"/>
                <a:gd name="T17" fmla="*/ 97 h 193"/>
                <a:gd name="T18" fmla="*/ 96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193"/>
                  </a:moveTo>
                  <a:cubicBezTo>
                    <a:pt x="43" y="193"/>
                    <a:pt x="0" y="150"/>
                    <a:pt x="0" y="97"/>
                  </a:cubicBezTo>
                  <a:cubicBezTo>
                    <a:pt x="0" y="43"/>
                    <a:pt x="43" y="0"/>
                    <a:pt x="96" y="0"/>
                  </a:cubicBezTo>
                  <a:cubicBezTo>
                    <a:pt x="149" y="0"/>
                    <a:pt x="193" y="43"/>
                    <a:pt x="193" y="97"/>
                  </a:cubicBezTo>
                  <a:cubicBezTo>
                    <a:pt x="193" y="150"/>
                    <a:pt x="149" y="193"/>
                    <a:pt x="96" y="193"/>
                  </a:cubicBezTo>
                  <a:close/>
                  <a:moveTo>
                    <a:pt x="96" y="12"/>
                  </a:moveTo>
                  <a:cubicBezTo>
                    <a:pt x="50" y="12"/>
                    <a:pt x="12" y="50"/>
                    <a:pt x="12" y="97"/>
                  </a:cubicBezTo>
                  <a:cubicBezTo>
                    <a:pt x="12" y="143"/>
                    <a:pt x="50" y="181"/>
                    <a:pt x="96" y="181"/>
                  </a:cubicBezTo>
                  <a:cubicBezTo>
                    <a:pt x="143" y="181"/>
                    <a:pt x="181" y="143"/>
                    <a:pt x="181" y="97"/>
                  </a:cubicBezTo>
                  <a:cubicBezTo>
                    <a:pt x="181" y="50"/>
                    <a:pt x="143" y="12"/>
                    <a:pt x="96" y="12"/>
                  </a:cubicBezTo>
                  <a:close/>
                </a:path>
              </a:pathLst>
            </a:custGeom>
            <a:solidFill>
              <a:schemeClr val="accent1"/>
            </a:solidFill>
            <a:ln>
              <a:noFill/>
            </a:ln>
          </p:spPr>
          <p:txBody>
            <a:bodyPr vert="horz" wrap="square" lIns="68580" tIns="34290" rIns="68580" bIns="34290" numCol="1" anchor="t" anchorCtr="0" compatLnSpc="1"/>
            <a:lstStyle/>
            <a:p>
              <a:endParaRPr lang="en-US" sz="1350"/>
            </a:p>
          </p:txBody>
        </p:sp>
        <p:sp>
          <p:nvSpPr>
            <p:cNvPr id="51" name="Oval 8"/>
            <p:cNvSpPr>
              <a:spLocks noChangeArrowheads="1"/>
            </p:cNvSpPr>
            <p:nvPr/>
          </p:nvSpPr>
          <p:spPr bwMode="auto">
            <a:xfrm>
              <a:off x="3323431" y="4006851"/>
              <a:ext cx="222250" cy="225425"/>
            </a:xfrm>
            <a:prstGeom prst="ellipse">
              <a:avLst/>
            </a:prstGeom>
            <a:solidFill>
              <a:schemeClr val="accent1"/>
            </a:solidFill>
            <a:ln>
              <a:noFill/>
            </a:ln>
          </p:spPr>
          <p:txBody>
            <a:bodyPr vert="horz" wrap="square" lIns="68580" tIns="34290" rIns="68580" bIns="34290" numCol="1" anchor="t" anchorCtr="0" compatLnSpc="1"/>
            <a:lstStyle/>
            <a:p>
              <a:endParaRPr lang="en-US" sz="1350"/>
            </a:p>
          </p:txBody>
        </p:sp>
      </p:grpSp>
      <p:grpSp>
        <p:nvGrpSpPr>
          <p:cNvPr id="59" name="Group 58"/>
          <p:cNvGrpSpPr/>
          <p:nvPr/>
        </p:nvGrpSpPr>
        <p:grpSpPr>
          <a:xfrm>
            <a:off x="2528292" y="3377804"/>
            <a:ext cx="95250" cy="958454"/>
            <a:chOff x="3371056" y="4503738"/>
            <a:chExt cx="127000" cy="1277938"/>
          </a:xfrm>
        </p:grpSpPr>
        <p:sp>
          <p:nvSpPr>
            <p:cNvPr id="52" name="Oval 9"/>
            <p:cNvSpPr>
              <a:spLocks noChangeArrowheads="1"/>
            </p:cNvSpPr>
            <p:nvPr/>
          </p:nvSpPr>
          <p:spPr bwMode="auto">
            <a:xfrm>
              <a:off x="3371056" y="5649913"/>
              <a:ext cx="127000" cy="131763"/>
            </a:xfrm>
            <a:prstGeom prst="ellipse">
              <a:avLst/>
            </a:prstGeom>
            <a:solidFill>
              <a:schemeClr val="accent1"/>
            </a:solidFill>
            <a:ln>
              <a:noFill/>
            </a:ln>
          </p:spPr>
          <p:txBody>
            <a:bodyPr vert="horz" wrap="square" lIns="68580" tIns="34290" rIns="68580" bIns="34290" numCol="1" anchor="t" anchorCtr="0" compatLnSpc="1"/>
            <a:lstStyle/>
            <a:p>
              <a:endParaRPr lang="en-US" sz="1350"/>
            </a:p>
          </p:txBody>
        </p:sp>
        <p:sp>
          <p:nvSpPr>
            <p:cNvPr id="53" name="Rectangle 10"/>
            <p:cNvSpPr>
              <a:spLocks noChangeArrowheads="1"/>
            </p:cNvSpPr>
            <p:nvPr/>
          </p:nvSpPr>
          <p:spPr bwMode="auto">
            <a:xfrm>
              <a:off x="3429794" y="4503738"/>
              <a:ext cx="9525" cy="1233488"/>
            </a:xfrm>
            <a:prstGeom prst="rect">
              <a:avLst/>
            </a:prstGeom>
            <a:solidFill>
              <a:schemeClr val="bg1"/>
            </a:solidFill>
            <a:ln w="28575">
              <a:solidFill>
                <a:schemeClr val="accent1"/>
              </a:solidFill>
            </a:ln>
          </p:spPr>
          <p:txBody>
            <a:bodyPr vert="horz" wrap="square" lIns="68580" tIns="34290" rIns="68580" bIns="34290" numCol="1" anchor="t" anchorCtr="0" compatLnSpc="1"/>
            <a:lstStyle/>
            <a:p>
              <a:endParaRPr lang="en-US" sz="1350"/>
            </a:p>
          </p:txBody>
        </p:sp>
      </p:grpSp>
      <p:grpSp>
        <p:nvGrpSpPr>
          <p:cNvPr id="54" name="Group 3"/>
          <p:cNvGrpSpPr/>
          <p:nvPr/>
        </p:nvGrpSpPr>
        <p:grpSpPr>
          <a:xfrm>
            <a:off x="3560564" y="2803922"/>
            <a:ext cx="583406" cy="581025"/>
            <a:chOff x="4747419" y="3738563"/>
            <a:chExt cx="777875" cy="774700"/>
          </a:xfrm>
        </p:grpSpPr>
        <p:sp>
          <p:nvSpPr>
            <p:cNvPr id="55" name="Freeform 11"/>
            <p:cNvSpPr>
              <a:spLocks noEditPoints="1"/>
            </p:cNvSpPr>
            <p:nvPr/>
          </p:nvSpPr>
          <p:spPr bwMode="auto">
            <a:xfrm>
              <a:off x="4747419" y="3738563"/>
              <a:ext cx="777875" cy="774700"/>
            </a:xfrm>
            <a:custGeom>
              <a:avLst/>
              <a:gdLst>
                <a:gd name="T0" fmla="*/ 157 w 315"/>
                <a:gd name="T1" fmla="*/ 314 h 314"/>
                <a:gd name="T2" fmla="*/ 0 w 315"/>
                <a:gd name="T3" fmla="*/ 157 h 314"/>
                <a:gd name="T4" fmla="*/ 157 w 315"/>
                <a:gd name="T5" fmla="*/ 0 h 314"/>
                <a:gd name="T6" fmla="*/ 315 w 315"/>
                <a:gd name="T7" fmla="*/ 157 h 314"/>
                <a:gd name="T8" fmla="*/ 157 w 315"/>
                <a:gd name="T9" fmla="*/ 314 h 314"/>
                <a:gd name="T10" fmla="*/ 157 w 315"/>
                <a:gd name="T11" fmla="*/ 4 h 314"/>
                <a:gd name="T12" fmla="*/ 4 w 315"/>
                <a:gd name="T13" fmla="*/ 157 h 314"/>
                <a:gd name="T14" fmla="*/ 157 w 315"/>
                <a:gd name="T15" fmla="*/ 310 h 314"/>
                <a:gd name="T16" fmla="*/ 311 w 315"/>
                <a:gd name="T17" fmla="*/ 157 h 314"/>
                <a:gd name="T18" fmla="*/ 157 w 315"/>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4">
                  <a:moveTo>
                    <a:pt x="157" y="314"/>
                  </a:moveTo>
                  <a:cubicBezTo>
                    <a:pt x="71" y="314"/>
                    <a:pt x="0" y="244"/>
                    <a:pt x="0" y="157"/>
                  </a:cubicBezTo>
                  <a:cubicBezTo>
                    <a:pt x="0" y="70"/>
                    <a:pt x="71" y="0"/>
                    <a:pt x="157" y="0"/>
                  </a:cubicBezTo>
                  <a:cubicBezTo>
                    <a:pt x="244" y="0"/>
                    <a:pt x="315" y="70"/>
                    <a:pt x="315" y="157"/>
                  </a:cubicBezTo>
                  <a:cubicBezTo>
                    <a:pt x="315" y="244"/>
                    <a:pt x="244" y="314"/>
                    <a:pt x="157" y="314"/>
                  </a:cubicBezTo>
                  <a:close/>
                  <a:moveTo>
                    <a:pt x="157" y="4"/>
                  </a:moveTo>
                  <a:cubicBezTo>
                    <a:pt x="73" y="4"/>
                    <a:pt x="4" y="72"/>
                    <a:pt x="4" y="157"/>
                  </a:cubicBezTo>
                  <a:cubicBezTo>
                    <a:pt x="4" y="242"/>
                    <a:pt x="73" y="310"/>
                    <a:pt x="157" y="310"/>
                  </a:cubicBezTo>
                  <a:cubicBezTo>
                    <a:pt x="242" y="310"/>
                    <a:pt x="311" y="242"/>
                    <a:pt x="311" y="157"/>
                  </a:cubicBezTo>
                  <a:cubicBezTo>
                    <a:pt x="311" y="72"/>
                    <a:pt x="242" y="4"/>
                    <a:pt x="157" y="4"/>
                  </a:cubicBezTo>
                  <a:close/>
                </a:path>
              </a:pathLst>
            </a:custGeom>
            <a:solidFill>
              <a:srgbClr val="6D6E71"/>
            </a:solidFill>
            <a:ln w="19050">
              <a:solidFill>
                <a:schemeClr val="accent2"/>
              </a:solidFill>
              <a:round/>
            </a:ln>
          </p:spPr>
          <p:txBody>
            <a:bodyPr vert="horz" wrap="square" lIns="68580" tIns="34290" rIns="68580" bIns="34290" numCol="1" anchor="t" anchorCtr="0" compatLnSpc="1"/>
            <a:lstStyle/>
            <a:p>
              <a:endParaRPr lang="en-US" sz="1350"/>
            </a:p>
          </p:txBody>
        </p:sp>
        <p:sp>
          <p:nvSpPr>
            <p:cNvPr id="56" name="Freeform 12"/>
            <p:cNvSpPr>
              <a:spLocks noEditPoints="1"/>
            </p:cNvSpPr>
            <p:nvPr/>
          </p:nvSpPr>
          <p:spPr bwMode="auto">
            <a:xfrm>
              <a:off x="4898231" y="3889376"/>
              <a:ext cx="476250" cy="473075"/>
            </a:xfrm>
            <a:custGeom>
              <a:avLst/>
              <a:gdLst>
                <a:gd name="T0" fmla="*/ 96 w 193"/>
                <a:gd name="T1" fmla="*/ 192 h 192"/>
                <a:gd name="T2" fmla="*/ 0 w 193"/>
                <a:gd name="T3" fmla="*/ 96 h 192"/>
                <a:gd name="T4" fmla="*/ 96 w 193"/>
                <a:gd name="T5" fmla="*/ 0 h 192"/>
                <a:gd name="T6" fmla="*/ 193 w 193"/>
                <a:gd name="T7" fmla="*/ 96 h 192"/>
                <a:gd name="T8" fmla="*/ 96 w 193"/>
                <a:gd name="T9" fmla="*/ 192 h 192"/>
                <a:gd name="T10" fmla="*/ 96 w 193"/>
                <a:gd name="T11" fmla="*/ 12 h 192"/>
                <a:gd name="T12" fmla="*/ 12 w 193"/>
                <a:gd name="T13" fmla="*/ 96 h 192"/>
                <a:gd name="T14" fmla="*/ 96 w 193"/>
                <a:gd name="T15" fmla="*/ 180 h 192"/>
                <a:gd name="T16" fmla="*/ 181 w 193"/>
                <a:gd name="T17" fmla="*/ 96 h 192"/>
                <a:gd name="T18" fmla="*/ 96 w 193"/>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2">
                  <a:moveTo>
                    <a:pt x="96" y="192"/>
                  </a:moveTo>
                  <a:cubicBezTo>
                    <a:pt x="43" y="192"/>
                    <a:pt x="0" y="149"/>
                    <a:pt x="0" y="96"/>
                  </a:cubicBezTo>
                  <a:cubicBezTo>
                    <a:pt x="0" y="43"/>
                    <a:pt x="43" y="0"/>
                    <a:pt x="96" y="0"/>
                  </a:cubicBezTo>
                  <a:cubicBezTo>
                    <a:pt x="150" y="0"/>
                    <a:pt x="193" y="43"/>
                    <a:pt x="193" y="96"/>
                  </a:cubicBezTo>
                  <a:cubicBezTo>
                    <a:pt x="193" y="149"/>
                    <a:pt x="150" y="192"/>
                    <a:pt x="96" y="192"/>
                  </a:cubicBezTo>
                  <a:close/>
                  <a:moveTo>
                    <a:pt x="96" y="12"/>
                  </a:moveTo>
                  <a:cubicBezTo>
                    <a:pt x="50" y="12"/>
                    <a:pt x="12" y="49"/>
                    <a:pt x="12" y="96"/>
                  </a:cubicBezTo>
                  <a:cubicBezTo>
                    <a:pt x="12" y="143"/>
                    <a:pt x="50" y="180"/>
                    <a:pt x="96" y="180"/>
                  </a:cubicBezTo>
                  <a:cubicBezTo>
                    <a:pt x="143" y="180"/>
                    <a:pt x="181" y="143"/>
                    <a:pt x="181" y="96"/>
                  </a:cubicBezTo>
                  <a:cubicBezTo>
                    <a:pt x="181" y="49"/>
                    <a:pt x="143" y="12"/>
                    <a:pt x="96" y="12"/>
                  </a:cubicBezTo>
                  <a:close/>
                </a:path>
              </a:pathLst>
            </a:custGeom>
            <a:solidFill>
              <a:schemeClr val="accent2"/>
            </a:solidFill>
            <a:ln>
              <a:noFill/>
            </a:ln>
          </p:spPr>
          <p:txBody>
            <a:bodyPr vert="horz" wrap="square" lIns="68580" tIns="34290" rIns="68580" bIns="34290" numCol="1" anchor="t" anchorCtr="0" compatLnSpc="1"/>
            <a:lstStyle/>
            <a:p>
              <a:endParaRPr lang="en-US" sz="1350"/>
            </a:p>
          </p:txBody>
        </p:sp>
        <p:sp>
          <p:nvSpPr>
            <p:cNvPr id="57" name="Oval 13"/>
            <p:cNvSpPr>
              <a:spLocks noChangeArrowheads="1"/>
            </p:cNvSpPr>
            <p:nvPr/>
          </p:nvSpPr>
          <p:spPr bwMode="auto">
            <a:xfrm>
              <a:off x="5023644" y="4014788"/>
              <a:ext cx="225425" cy="222250"/>
            </a:xfrm>
            <a:prstGeom prst="ellipse">
              <a:avLst/>
            </a:prstGeom>
            <a:solidFill>
              <a:schemeClr val="accent2"/>
            </a:solidFill>
            <a:ln>
              <a:noFill/>
            </a:ln>
          </p:spPr>
          <p:txBody>
            <a:bodyPr vert="horz" wrap="square" lIns="68580" tIns="34290" rIns="68580" bIns="34290" numCol="1" anchor="t" anchorCtr="0" compatLnSpc="1"/>
            <a:lstStyle/>
            <a:p>
              <a:endParaRPr lang="en-US" sz="1350"/>
            </a:p>
          </p:txBody>
        </p:sp>
      </p:grpSp>
      <p:grpSp>
        <p:nvGrpSpPr>
          <p:cNvPr id="58" name="Group 56"/>
          <p:cNvGrpSpPr/>
          <p:nvPr/>
        </p:nvGrpSpPr>
        <p:grpSpPr>
          <a:xfrm>
            <a:off x="3801309" y="1849041"/>
            <a:ext cx="97631" cy="958454"/>
            <a:chOff x="5068412" y="2465388"/>
            <a:chExt cx="130175" cy="1277938"/>
          </a:xfrm>
        </p:grpSpPr>
        <p:sp>
          <p:nvSpPr>
            <p:cNvPr id="60" name="Oval 14"/>
            <p:cNvSpPr>
              <a:spLocks noChangeArrowheads="1"/>
            </p:cNvSpPr>
            <p:nvPr/>
          </p:nvSpPr>
          <p:spPr bwMode="auto">
            <a:xfrm>
              <a:off x="5068412" y="2465388"/>
              <a:ext cx="130175" cy="128588"/>
            </a:xfrm>
            <a:prstGeom prst="ellipse">
              <a:avLst/>
            </a:prstGeom>
            <a:solidFill>
              <a:schemeClr val="accent2"/>
            </a:solidFill>
            <a:ln>
              <a:noFill/>
            </a:ln>
          </p:spPr>
          <p:txBody>
            <a:bodyPr vert="horz" wrap="square" lIns="68580" tIns="34290" rIns="68580" bIns="34290" numCol="1" anchor="t" anchorCtr="0" compatLnSpc="1"/>
            <a:lstStyle/>
            <a:p>
              <a:endParaRPr lang="en-US" sz="1350"/>
            </a:p>
          </p:txBody>
        </p:sp>
        <p:sp>
          <p:nvSpPr>
            <p:cNvPr id="61" name="Rectangle 15"/>
            <p:cNvSpPr>
              <a:spLocks noChangeArrowheads="1"/>
            </p:cNvSpPr>
            <p:nvPr/>
          </p:nvSpPr>
          <p:spPr bwMode="auto">
            <a:xfrm>
              <a:off x="5130006" y="2509838"/>
              <a:ext cx="9525" cy="1233488"/>
            </a:xfrm>
            <a:prstGeom prst="rect">
              <a:avLst/>
            </a:prstGeom>
            <a:solidFill>
              <a:schemeClr val="bg1"/>
            </a:solidFill>
            <a:ln w="28575">
              <a:solidFill>
                <a:schemeClr val="accent2"/>
              </a:solidFill>
            </a:ln>
          </p:spPr>
          <p:txBody>
            <a:bodyPr vert="horz" wrap="square" lIns="68580" tIns="34290" rIns="68580" bIns="34290" numCol="1" anchor="t" anchorCtr="0" compatLnSpc="1"/>
            <a:lstStyle/>
            <a:p>
              <a:endParaRPr lang="en-US" sz="1350"/>
            </a:p>
          </p:txBody>
        </p:sp>
      </p:grpSp>
      <p:grpSp>
        <p:nvGrpSpPr>
          <p:cNvPr id="62" name="Group 54"/>
          <p:cNvGrpSpPr/>
          <p:nvPr/>
        </p:nvGrpSpPr>
        <p:grpSpPr>
          <a:xfrm>
            <a:off x="4795242" y="2797970"/>
            <a:ext cx="583406" cy="583406"/>
            <a:chOff x="6393656" y="3730626"/>
            <a:chExt cx="777875" cy="777875"/>
          </a:xfrm>
        </p:grpSpPr>
        <p:sp>
          <p:nvSpPr>
            <p:cNvPr id="63" name="Freeform 16"/>
            <p:cNvSpPr>
              <a:spLocks noEditPoints="1"/>
            </p:cNvSpPr>
            <p:nvPr/>
          </p:nvSpPr>
          <p:spPr bwMode="auto">
            <a:xfrm>
              <a:off x="6393656" y="3730626"/>
              <a:ext cx="777875" cy="777875"/>
            </a:xfrm>
            <a:custGeom>
              <a:avLst/>
              <a:gdLst>
                <a:gd name="T0" fmla="*/ 158 w 315"/>
                <a:gd name="T1" fmla="*/ 315 h 315"/>
                <a:gd name="T2" fmla="*/ 0 w 315"/>
                <a:gd name="T3" fmla="*/ 158 h 315"/>
                <a:gd name="T4" fmla="*/ 158 w 315"/>
                <a:gd name="T5" fmla="*/ 0 h 315"/>
                <a:gd name="T6" fmla="*/ 315 w 315"/>
                <a:gd name="T7" fmla="*/ 158 h 315"/>
                <a:gd name="T8" fmla="*/ 158 w 315"/>
                <a:gd name="T9" fmla="*/ 315 h 315"/>
                <a:gd name="T10" fmla="*/ 158 w 315"/>
                <a:gd name="T11" fmla="*/ 4 h 315"/>
                <a:gd name="T12" fmla="*/ 4 w 315"/>
                <a:gd name="T13" fmla="*/ 158 h 315"/>
                <a:gd name="T14" fmla="*/ 158 w 315"/>
                <a:gd name="T15" fmla="*/ 311 h 315"/>
                <a:gd name="T16" fmla="*/ 311 w 315"/>
                <a:gd name="T17" fmla="*/ 158 h 315"/>
                <a:gd name="T18" fmla="*/ 158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8" y="315"/>
                  </a:moveTo>
                  <a:cubicBezTo>
                    <a:pt x="71" y="315"/>
                    <a:pt x="0" y="244"/>
                    <a:pt x="0" y="158"/>
                  </a:cubicBezTo>
                  <a:cubicBezTo>
                    <a:pt x="0" y="71"/>
                    <a:pt x="71" y="0"/>
                    <a:pt x="158" y="0"/>
                  </a:cubicBezTo>
                  <a:cubicBezTo>
                    <a:pt x="244" y="0"/>
                    <a:pt x="315" y="71"/>
                    <a:pt x="315" y="158"/>
                  </a:cubicBezTo>
                  <a:cubicBezTo>
                    <a:pt x="315" y="244"/>
                    <a:pt x="244" y="315"/>
                    <a:pt x="158" y="315"/>
                  </a:cubicBezTo>
                  <a:close/>
                  <a:moveTo>
                    <a:pt x="158" y="4"/>
                  </a:moveTo>
                  <a:cubicBezTo>
                    <a:pt x="73" y="4"/>
                    <a:pt x="4" y="73"/>
                    <a:pt x="4" y="158"/>
                  </a:cubicBezTo>
                  <a:cubicBezTo>
                    <a:pt x="4" y="242"/>
                    <a:pt x="73" y="311"/>
                    <a:pt x="158" y="311"/>
                  </a:cubicBezTo>
                  <a:cubicBezTo>
                    <a:pt x="242" y="311"/>
                    <a:pt x="311" y="242"/>
                    <a:pt x="311" y="158"/>
                  </a:cubicBezTo>
                  <a:cubicBezTo>
                    <a:pt x="311" y="73"/>
                    <a:pt x="242" y="4"/>
                    <a:pt x="158" y="4"/>
                  </a:cubicBezTo>
                  <a:close/>
                </a:path>
              </a:pathLst>
            </a:custGeom>
            <a:solidFill>
              <a:srgbClr val="6D6E71"/>
            </a:solidFill>
            <a:ln w="19050">
              <a:solidFill>
                <a:schemeClr val="accent3"/>
              </a:solidFill>
              <a:round/>
            </a:ln>
          </p:spPr>
          <p:txBody>
            <a:bodyPr vert="horz" wrap="square" lIns="68580" tIns="34290" rIns="68580" bIns="34290" numCol="1" anchor="t" anchorCtr="0" compatLnSpc="1"/>
            <a:lstStyle/>
            <a:p>
              <a:endParaRPr lang="en-US" sz="1350"/>
            </a:p>
          </p:txBody>
        </p:sp>
        <p:sp>
          <p:nvSpPr>
            <p:cNvPr id="64" name="Freeform 17"/>
            <p:cNvSpPr>
              <a:spLocks noEditPoints="1"/>
            </p:cNvSpPr>
            <p:nvPr/>
          </p:nvSpPr>
          <p:spPr bwMode="auto">
            <a:xfrm>
              <a:off x="6544469" y="3881438"/>
              <a:ext cx="476250" cy="476250"/>
            </a:xfrm>
            <a:custGeom>
              <a:avLst/>
              <a:gdLst>
                <a:gd name="T0" fmla="*/ 97 w 193"/>
                <a:gd name="T1" fmla="*/ 193 h 193"/>
                <a:gd name="T2" fmla="*/ 0 w 193"/>
                <a:gd name="T3" fmla="*/ 97 h 193"/>
                <a:gd name="T4" fmla="*/ 97 w 193"/>
                <a:gd name="T5" fmla="*/ 0 h 193"/>
                <a:gd name="T6" fmla="*/ 193 w 193"/>
                <a:gd name="T7" fmla="*/ 97 h 193"/>
                <a:gd name="T8" fmla="*/ 97 w 193"/>
                <a:gd name="T9" fmla="*/ 193 h 193"/>
                <a:gd name="T10" fmla="*/ 97 w 193"/>
                <a:gd name="T11" fmla="*/ 12 h 193"/>
                <a:gd name="T12" fmla="*/ 12 w 193"/>
                <a:gd name="T13" fmla="*/ 97 h 193"/>
                <a:gd name="T14" fmla="*/ 97 w 193"/>
                <a:gd name="T15" fmla="*/ 181 h 193"/>
                <a:gd name="T16" fmla="*/ 181 w 193"/>
                <a:gd name="T17" fmla="*/ 97 h 193"/>
                <a:gd name="T18" fmla="*/ 97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193"/>
                  </a:moveTo>
                  <a:cubicBezTo>
                    <a:pt x="44" y="193"/>
                    <a:pt x="0" y="150"/>
                    <a:pt x="0" y="97"/>
                  </a:cubicBezTo>
                  <a:cubicBezTo>
                    <a:pt x="0" y="43"/>
                    <a:pt x="44" y="0"/>
                    <a:pt x="97" y="0"/>
                  </a:cubicBezTo>
                  <a:cubicBezTo>
                    <a:pt x="150" y="0"/>
                    <a:pt x="193" y="43"/>
                    <a:pt x="193" y="97"/>
                  </a:cubicBezTo>
                  <a:cubicBezTo>
                    <a:pt x="193" y="150"/>
                    <a:pt x="150" y="193"/>
                    <a:pt x="97" y="193"/>
                  </a:cubicBezTo>
                  <a:close/>
                  <a:moveTo>
                    <a:pt x="97" y="12"/>
                  </a:moveTo>
                  <a:cubicBezTo>
                    <a:pt x="50" y="12"/>
                    <a:pt x="12" y="50"/>
                    <a:pt x="12" y="97"/>
                  </a:cubicBezTo>
                  <a:cubicBezTo>
                    <a:pt x="12" y="143"/>
                    <a:pt x="50" y="181"/>
                    <a:pt x="97" y="181"/>
                  </a:cubicBezTo>
                  <a:cubicBezTo>
                    <a:pt x="143" y="181"/>
                    <a:pt x="181" y="143"/>
                    <a:pt x="181" y="97"/>
                  </a:cubicBezTo>
                  <a:cubicBezTo>
                    <a:pt x="181" y="50"/>
                    <a:pt x="143" y="12"/>
                    <a:pt x="97" y="12"/>
                  </a:cubicBezTo>
                  <a:close/>
                </a:path>
              </a:pathLst>
            </a:custGeom>
            <a:solidFill>
              <a:schemeClr val="accent3"/>
            </a:solidFill>
            <a:ln>
              <a:noFill/>
            </a:ln>
          </p:spPr>
          <p:txBody>
            <a:bodyPr vert="horz" wrap="square" lIns="68580" tIns="34290" rIns="68580" bIns="34290" numCol="1" anchor="t" anchorCtr="0" compatLnSpc="1"/>
            <a:lstStyle/>
            <a:p>
              <a:endParaRPr lang="en-US" sz="1350"/>
            </a:p>
          </p:txBody>
        </p:sp>
        <p:sp>
          <p:nvSpPr>
            <p:cNvPr id="65" name="Oval 18"/>
            <p:cNvSpPr>
              <a:spLocks noChangeArrowheads="1"/>
            </p:cNvSpPr>
            <p:nvPr/>
          </p:nvSpPr>
          <p:spPr bwMode="auto">
            <a:xfrm>
              <a:off x="6669881" y="4006851"/>
              <a:ext cx="225425" cy="225425"/>
            </a:xfrm>
            <a:prstGeom prst="ellipse">
              <a:avLst/>
            </a:prstGeom>
            <a:solidFill>
              <a:schemeClr val="accent3"/>
            </a:solidFill>
            <a:ln>
              <a:noFill/>
            </a:ln>
          </p:spPr>
          <p:txBody>
            <a:bodyPr vert="horz" wrap="square" lIns="68580" tIns="34290" rIns="68580" bIns="34290" numCol="1" anchor="t" anchorCtr="0" compatLnSpc="1"/>
            <a:lstStyle/>
            <a:p>
              <a:endParaRPr lang="en-US" sz="1350"/>
            </a:p>
          </p:txBody>
        </p:sp>
      </p:grpSp>
      <p:grpSp>
        <p:nvGrpSpPr>
          <p:cNvPr id="66" name="Group 57"/>
          <p:cNvGrpSpPr/>
          <p:nvPr/>
        </p:nvGrpSpPr>
        <p:grpSpPr>
          <a:xfrm>
            <a:off x="5039321" y="3377804"/>
            <a:ext cx="96441" cy="958454"/>
            <a:chOff x="6719094" y="4503738"/>
            <a:chExt cx="128588" cy="1277938"/>
          </a:xfrm>
        </p:grpSpPr>
        <p:sp>
          <p:nvSpPr>
            <p:cNvPr id="67" name="Oval 19"/>
            <p:cNvSpPr>
              <a:spLocks noChangeArrowheads="1"/>
            </p:cNvSpPr>
            <p:nvPr/>
          </p:nvSpPr>
          <p:spPr bwMode="auto">
            <a:xfrm>
              <a:off x="6719094" y="5649913"/>
              <a:ext cx="128588" cy="131763"/>
            </a:xfrm>
            <a:prstGeom prst="ellipse">
              <a:avLst/>
            </a:prstGeom>
            <a:solidFill>
              <a:schemeClr val="accent3"/>
            </a:solidFill>
            <a:ln>
              <a:noFill/>
            </a:ln>
          </p:spPr>
          <p:txBody>
            <a:bodyPr vert="horz" wrap="square" lIns="68580" tIns="34290" rIns="68580" bIns="34290" numCol="1" anchor="t" anchorCtr="0" compatLnSpc="1"/>
            <a:lstStyle/>
            <a:p>
              <a:endParaRPr lang="en-US" sz="1350"/>
            </a:p>
          </p:txBody>
        </p:sp>
        <p:sp>
          <p:nvSpPr>
            <p:cNvPr id="68" name="Rectangle 20"/>
            <p:cNvSpPr>
              <a:spLocks noChangeArrowheads="1"/>
            </p:cNvSpPr>
            <p:nvPr/>
          </p:nvSpPr>
          <p:spPr bwMode="auto">
            <a:xfrm>
              <a:off x="6779419" y="4503738"/>
              <a:ext cx="9525" cy="1233488"/>
            </a:xfrm>
            <a:prstGeom prst="rect">
              <a:avLst/>
            </a:prstGeom>
            <a:solidFill>
              <a:schemeClr val="bg1"/>
            </a:solidFill>
            <a:ln w="28575">
              <a:solidFill>
                <a:schemeClr val="accent3"/>
              </a:solidFill>
            </a:ln>
          </p:spPr>
          <p:txBody>
            <a:bodyPr vert="horz" wrap="square" lIns="68580" tIns="34290" rIns="68580" bIns="34290" numCol="1" anchor="t" anchorCtr="0" compatLnSpc="1"/>
            <a:lstStyle/>
            <a:p>
              <a:endParaRPr lang="en-US" sz="1350"/>
            </a:p>
          </p:txBody>
        </p:sp>
      </p:grpSp>
      <p:grpSp>
        <p:nvGrpSpPr>
          <p:cNvPr id="69" name="Group 55"/>
          <p:cNvGrpSpPr/>
          <p:nvPr/>
        </p:nvGrpSpPr>
        <p:grpSpPr>
          <a:xfrm>
            <a:off x="6072783" y="2803922"/>
            <a:ext cx="581025" cy="581025"/>
            <a:chOff x="8097044" y="3738563"/>
            <a:chExt cx="774700" cy="774700"/>
          </a:xfrm>
        </p:grpSpPr>
        <p:sp>
          <p:nvSpPr>
            <p:cNvPr id="70" name="Freeform 21"/>
            <p:cNvSpPr>
              <a:spLocks noEditPoints="1"/>
            </p:cNvSpPr>
            <p:nvPr/>
          </p:nvSpPr>
          <p:spPr bwMode="auto">
            <a:xfrm>
              <a:off x="8097044" y="3738563"/>
              <a:ext cx="774700" cy="774700"/>
            </a:xfrm>
            <a:custGeom>
              <a:avLst/>
              <a:gdLst>
                <a:gd name="T0" fmla="*/ 157 w 314"/>
                <a:gd name="T1" fmla="*/ 314 h 314"/>
                <a:gd name="T2" fmla="*/ 0 w 314"/>
                <a:gd name="T3" fmla="*/ 157 h 314"/>
                <a:gd name="T4" fmla="*/ 157 w 314"/>
                <a:gd name="T5" fmla="*/ 0 h 314"/>
                <a:gd name="T6" fmla="*/ 314 w 314"/>
                <a:gd name="T7" fmla="*/ 157 h 314"/>
                <a:gd name="T8" fmla="*/ 157 w 314"/>
                <a:gd name="T9" fmla="*/ 314 h 314"/>
                <a:gd name="T10" fmla="*/ 157 w 314"/>
                <a:gd name="T11" fmla="*/ 4 h 314"/>
                <a:gd name="T12" fmla="*/ 4 w 314"/>
                <a:gd name="T13" fmla="*/ 157 h 314"/>
                <a:gd name="T14" fmla="*/ 157 w 314"/>
                <a:gd name="T15" fmla="*/ 310 h 314"/>
                <a:gd name="T16" fmla="*/ 310 w 314"/>
                <a:gd name="T17" fmla="*/ 157 h 314"/>
                <a:gd name="T18" fmla="*/ 157 w 314"/>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314">
                  <a:moveTo>
                    <a:pt x="157" y="314"/>
                  </a:moveTo>
                  <a:cubicBezTo>
                    <a:pt x="70" y="314"/>
                    <a:pt x="0" y="244"/>
                    <a:pt x="0" y="157"/>
                  </a:cubicBezTo>
                  <a:cubicBezTo>
                    <a:pt x="0" y="70"/>
                    <a:pt x="70" y="0"/>
                    <a:pt x="157" y="0"/>
                  </a:cubicBezTo>
                  <a:cubicBezTo>
                    <a:pt x="244" y="0"/>
                    <a:pt x="314" y="70"/>
                    <a:pt x="314" y="157"/>
                  </a:cubicBezTo>
                  <a:cubicBezTo>
                    <a:pt x="314" y="244"/>
                    <a:pt x="244" y="314"/>
                    <a:pt x="157" y="314"/>
                  </a:cubicBezTo>
                  <a:close/>
                  <a:moveTo>
                    <a:pt x="157" y="4"/>
                  </a:moveTo>
                  <a:cubicBezTo>
                    <a:pt x="72" y="4"/>
                    <a:pt x="4" y="72"/>
                    <a:pt x="4" y="157"/>
                  </a:cubicBezTo>
                  <a:cubicBezTo>
                    <a:pt x="4" y="242"/>
                    <a:pt x="72" y="310"/>
                    <a:pt x="157" y="310"/>
                  </a:cubicBezTo>
                  <a:cubicBezTo>
                    <a:pt x="241" y="310"/>
                    <a:pt x="310" y="242"/>
                    <a:pt x="310" y="157"/>
                  </a:cubicBezTo>
                  <a:cubicBezTo>
                    <a:pt x="310" y="72"/>
                    <a:pt x="241" y="4"/>
                    <a:pt x="157" y="4"/>
                  </a:cubicBezTo>
                  <a:close/>
                </a:path>
              </a:pathLst>
            </a:custGeom>
            <a:solidFill>
              <a:srgbClr val="6D6E71"/>
            </a:solidFill>
            <a:ln w="19050">
              <a:solidFill>
                <a:schemeClr val="accent4"/>
              </a:solidFill>
              <a:round/>
            </a:ln>
          </p:spPr>
          <p:txBody>
            <a:bodyPr vert="horz" wrap="square" lIns="68580" tIns="34290" rIns="68580" bIns="34290" numCol="1" anchor="t" anchorCtr="0" compatLnSpc="1"/>
            <a:lstStyle/>
            <a:p>
              <a:endParaRPr lang="en-US" sz="1350"/>
            </a:p>
          </p:txBody>
        </p:sp>
        <p:sp>
          <p:nvSpPr>
            <p:cNvPr id="71" name="Freeform 22"/>
            <p:cNvSpPr>
              <a:spLocks noEditPoints="1"/>
            </p:cNvSpPr>
            <p:nvPr/>
          </p:nvSpPr>
          <p:spPr bwMode="auto">
            <a:xfrm>
              <a:off x="8247856" y="3889376"/>
              <a:ext cx="473075" cy="473075"/>
            </a:xfrm>
            <a:custGeom>
              <a:avLst/>
              <a:gdLst>
                <a:gd name="T0" fmla="*/ 96 w 192"/>
                <a:gd name="T1" fmla="*/ 192 h 192"/>
                <a:gd name="T2" fmla="*/ 0 w 192"/>
                <a:gd name="T3" fmla="*/ 96 h 192"/>
                <a:gd name="T4" fmla="*/ 96 w 192"/>
                <a:gd name="T5" fmla="*/ 0 h 192"/>
                <a:gd name="T6" fmla="*/ 192 w 192"/>
                <a:gd name="T7" fmla="*/ 96 h 192"/>
                <a:gd name="T8" fmla="*/ 96 w 192"/>
                <a:gd name="T9" fmla="*/ 192 h 192"/>
                <a:gd name="T10" fmla="*/ 96 w 192"/>
                <a:gd name="T11" fmla="*/ 12 h 192"/>
                <a:gd name="T12" fmla="*/ 12 w 192"/>
                <a:gd name="T13" fmla="*/ 96 h 192"/>
                <a:gd name="T14" fmla="*/ 96 w 192"/>
                <a:gd name="T15" fmla="*/ 180 h 192"/>
                <a:gd name="T16" fmla="*/ 180 w 192"/>
                <a:gd name="T17" fmla="*/ 96 h 192"/>
                <a:gd name="T18" fmla="*/ 96 w 192"/>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92"/>
                  </a:moveTo>
                  <a:cubicBezTo>
                    <a:pt x="43" y="192"/>
                    <a:pt x="0" y="149"/>
                    <a:pt x="0" y="96"/>
                  </a:cubicBezTo>
                  <a:cubicBezTo>
                    <a:pt x="0" y="43"/>
                    <a:pt x="43" y="0"/>
                    <a:pt x="96" y="0"/>
                  </a:cubicBezTo>
                  <a:cubicBezTo>
                    <a:pt x="149" y="0"/>
                    <a:pt x="192" y="43"/>
                    <a:pt x="192" y="96"/>
                  </a:cubicBezTo>
                  <a:cubicBezTo>
                    <a:pt x="192" y="149"/>
                    <a:pt x="149" y="192"/>
                    <a:pt x="96" y="192"/>
                  </a:cubicBezTo>
                  <a:close/>
                  <a:moveTo>
                    <a:pt x="96" y="12"/>
                  </a:moveTo>
                  <a:cubicBezTo>
                    <a:pt x="49" y="12"/>
                    <a:pt x="12" y="49"/>
                    <a:pt x="12" y="96"/>
                  </a:cubicBezTo>
                  <a:cubicBezTo>
                    <a:pt x="12" y="143"/>
                    <a:pt x="49" y="180"/>
                    <a:pt x="96" y="180"/>
                  </a:cubicBezTo>
                  <a:cubicBezTo>
                    <a:pt x="142" y="180"/>
                    <a:pt x="180" y="143"/>
                    <a:pt x="180" y="96"/>
                  </a:cubicBezTo>
                  <a:cubicBezTo>
                    <a:pt x="180" y="49"/>
                    <a:pt x="142" y="12"/>
                    <a:pt x="96" y="12"/>
                  </a:cubicBezTo>
                  <a:close/>
                </a:path>
              </a:pathLst>
            </a:custGeom>
            <a:solidFill>
              <a:schemeClr val="accent4"/>
            </a:solidFill>
            <a:ln>
              <a:noFill/>
            </a:ln>
          </p:spPr>
          <p:txBody>
            <a:bodyPr vert="horz" wrap="square" lIns="68580" tIns="34290" rIns="68580" bIns="34290" numCol="1" anchor="t" anchorCtr="0" compatLnSpc="1"/>
            <a:lstStyle/>
            <a:p>
              <a:endParaRPr lang="en-US" sz="1350"/>
            </a:p>
          </p:txBody>
        </p:sp>
        <p:sp>
          <p:nvSpPr>
            <p:cNvPr id="72" name="Oval 23"/>
            <p:cNvSpPr>
              <a:spLocks noChangeArrowheads="1"/>
            </p:cNvSpPr>
            <p:nvPr/>
          </p:nvSpPr>
          <p:spPr bwMode="auto">
            <a:xfrm>
              <a:off x="8373269" y="4014788"/>
              <a:ext cx="222250" cy="222250"/>
            </a:xfrm>
            <a:prstGeom prst="ellipse">
              <a:avLst/>
            </a:prstGeom>
            <a:solidFill>
              <a:schemeClr val="accent4"/>
            </a:solidFill>
            <a:ln>
              <a:noFill/>
            </a:ln>
          </p:spPr>
          <p:txBody>
            <a:bodyPr vert="horz" wrap="square" lIns="68580" tIns="34290" rIns="68580" bIns="34290" numCol="1" anchor="t" anchorCtr="0" compatLnSpc="1"/>
            <a:lstStyle/>
            <a:p>
              <a:endParaRPr lang="en-US" sz="1350"/>
            </a:p>
          </p:txBody>
        </p:sp>
      </p:grpSp>
      <p:grpSp>
        <p:nvGrpSpPr>
          <p:cNvPr id="73" name="Group 59"/>
          <p:cNvGrpSpPr/>
          <p:nvPr/>
        </p:nvGrpSpPr>
        <p:grpSpPr>
          <a:xfrm>
            <a:off x="6315671" y="1849041"/>
            <a:ext cx="95250" cy="958454"/>
            <a:chOff x="8420894" y="2465388"/>
            <a:chExt cx="127000" cy="1277938"/>
          </a:xfrm>
        </p:grpSpPr>
        <p:sp>
          <p:nvSpPr>
            <p:cNvPr id="74" name="Oval 24"/>
            <p:cNvSpPr>
              <a:spLocks noChangeArrowheads="1"/>
            </p:cNvSpPr>
            <p:nvPr/>
          </p:nvSpPr>
          <p:spPr bwMode="auto">
            <a:xfrm>
              <a:off x="8420894" y="2465388"/>
              <a:ext cx="127000" cy="128588"/>
            </a:xfrm>
            <a:prstGeom prst="ellipse">
              <a:avLst/>
            </a:prstGeom>
            <a:solidFill>
              <a:schemeClr val="accent4"/>
            </a:solidFill>
            <a:ln>
              <a:noFill/>
            </a:ln>
          </p:spPr>
          <p:txBody>
            <a:bodyPr vert="horz" wrap="square" lIns="68580" tIns="34290" rIns="68580" bIns="34290" numCol="1" anchor="t" anchorCtr="0" compatLnSpc="1"/>
            <a:lstStyle/>
            <a:p>
              <a:endParaRPr lang="en-US" sz="1350"/>
            </a:p>
          </p:txBody>
        </p:sp>
        <p:sp>
          <p:nvSpPr>
            <p:cNvPr id="75" name="Rectangle 25"/>
            <p:cNvSpPr>
              <a:spLocks noChangeArrowheads="1"/>
            </p:cNvSpPr>
            <p:nvPr/>
          </p:nvSpPr>
          <p:spPr bwMode="auto">
            <a:xfrm>
              <a:off x="8479631" y="2509838"/>
              <a:ext cx="9525" cy="1233488"/>
            </a:xfrm>
            <a:prstGeom prst="rect">
              <a:avLst/>
            </a:prstGeom>
            <a:solidFill>
              <a:schemeClr val="bg1"/>
            </a:solidFill>
            <a:ln w="28575">
              <a:solidFill>
                <a:schemeClr val="accent4"/>
              </a:solidFill>
            </a:ln>
          </p:spPr>
          <p:txBody>
            <a:bodyPr vert="horz" wrap="square" lIns="68580" tIns="34290" rIns="68580" bIns="34290" numCol="1" anchor="t" anchorCtr="0" compatLnSpc="1"/>
            <a:lstStyle/>
            <a:p>
              <a:endParaRPr lang="en-US" sz="1350"/>
            </a:p>
          </p:txBody>
        </p:sp>
      </p:grpSp>
      <p:sp>
        <p:nvSpPr>
          <p:cNvPr id="76" name="Freeform 26"/>
          <p:cNvSpPr/>
          <p:nvPr/>
        </p:nvSpPr>
        <p:spPr bwMode="auto">
          <a:xfrm>
            <a:off x="3851077" y="2714626"/>
            <a:ext cx="381000" cy="379810"/>
          </a:xfrm>
          <a:custGeom>
            <a:avLst/>
            <a:gdLst>
              <a:gd name="T0" fmla="*/ 206 w 206"/>
              <a:gd name="T1" fmla="*/ 205 h 205"/>
              <a:gd name="T2" fmla="*/ 202 w 206"/>
              <a:gd name="T3" fmla="*/ 205 h 205"/>
              <a:gd name="T4" fmla="*/ 0 w 206"/>
              <a:gd name="T5" fmla="*/ 4 h 205"/>
              <a:gd name="T6" fmla="*/ 0 w 206"/>
              <a:gd name="T7" fmla="*/ 0 h 205"/>
              <a:gd name="T8" fmla="*/ 206 w 206"/>
              <a:gd name="T9" fmla="*/ 205 h 205"/>
            </a:gdLst>
            <a:ahLst/>
            <a:cxnLst>
              <a:cxn ang="0">
                <a:pos x="T0" y="T1"/>
              </a:cxn>
              <a:cxn ang="0">
                <a:pos x="T2" y="T3"/>
              </a:cxn>
              <a:cxn ang="0">
                <a:pos x="T4" y="T5"/>
              </a:cxn>
              <a:cxn ang="0">
                <a:pos x="T6" y="T7"/>
              </a:cxn>
              <a:cxn ang="0">
                <a:pos x="T8" y="T9"/>
              </a:cxn>
            </a:cxnLst>
            <a:rect l="0" t="0" r="r" b="b"/>
            <a:pathLst>
              <a:path w="206" h="205">
                <a:moveTo>
                  <a:pt x="206" y="205"/>
                </a:moveTo>
                <a:cubicBezTo>
                  <a:pt x="202" y="205"/>
                  <a:pt x="202" y="205"/>
                  <a:pt x="202" y="205"/>
                </a:cubicBezTo>
                <a:cubicBezTo>
                  <a:pt x="202" y="94"/>
                  <a:pt x="112" y="4"/>
                  <a:pt x="0" y="4"/>
                </a:cubicBezTo>
                <a:cubicBezTo>
                  <a:pt x="0" y="0"/>
                  <a:pt x="0" y="0"/>
                  <a:pt x="0" y="0"/>
                </a:cubicBezTo>
                <a:cubicBezTo>
                  <a:pt x="114" y="0"/>
                  <a:pt x="206" y="92"/>
                  <a:pt x="206" y="205"/>
                </a:cubicBezTo>
                <a:close/>
              </a:path>
            </a:pathLst>
          </a:custGeom>
          <a:solidFill>
            <a:srgbClr val="6D6E71"/>
          </a:solidFill>
          <a:ln w="19050">
            <a:solidFill>
              <a:schemeClr val="accent2"/>
            </a:solidFill>
            <a:round/>
          </a:ln>
        </p:spPr>
        <p:txBody>
          <a:bodyPr vert="horz" wrap="square" lIns="68580" tIns="34290" rIns="68580" bIns="34290" numCol="1" anchor="t" anchorCtr="0" compatLnSpc="1"/>
          <a:lstStyle/>
          <a:p>
            <a:endParaRPr lang="en-US" sz="1350"/>
          </a:p>
        </p:txBody>
      </p:sp>
      <p:sp>
        <p:nvSpPr>
          <p:cNvPr id="77" name="Freeform 27"/>
          <p:cNvSpPr/>
          <p:nvPr/>
        </p:nvSpPr>
        <p:spPr bwMode="auto">
          <a:xfrm>
            <a:off x="2196108" y="3094435"/>
            <a:ext cx="379810" cy="379810"/>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1"/>
            </a:solidFill>
            <a:round/>
          </a:ln>
        </p:spPr>
        <p:txBody>
          <a:bodyPr vert="horz" wrap="square" lIns="68580" tIns="34290" rIns="68580" bIns="34290" numCol="1" anchor="t" anchorCtr="0" compatLnSpc="1"/>
          <a:lstStyle/>
          <a:p>
            <a:endParaRPr lang="en-US" sz="1350"/>
          </a:p>
        </p:txBody>
      </p:sp>
      <p:sp>
        <p:nvSpPr>
          <p:cNvPr id="78" name="Freeform 28"/>
          <p:cNvSpPr/>
          <p:nvPr/>
        </p:nvSpPr>
        <p:spPr bwMode="auto">
          <a:xfrm>
            <a:off x="6362105" y="2714626"/>
            <a:ext cx="378619" cy="379810"/>
          </a:xfrm>
          <a:custGeom>
            <a:avLst/>
            <a:gdLst>
              <a:gd name="T0" fmla="*/ 205 w 205"/>
              <a:gd name="T1" fmla="*/ 205 h 205"/>
              <a:gd name="T2" fmla="*/ 201 w 205"/>
              <a:gd name="T3" fmla="*/ 205 h 205"/>
              <a:gd name="T4" fmla="*/ 0 w 205"/>
              <a:gd name="T5" fmla="*/ 4 h 205"/>
              <a:gd name="T6" fmla="*/ 0 w 205"/>
              <a:gd name="T7" fmla="*/ 0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201" y="205"/>
                  <a:pt x="201" y="205"/>
                  <a:pt x="201" y="205"/>
                </a:cubicBezTo>
                <a:cubicBezTo>
                  <a:pt x="201" y="94"/>
                  <a:pt x="111" y="4"/>
                  <a:pt x="0" y="4"/>
                </a:cubicBezTo>
                <a:cubicBezTo>
                  <a:pt x="0" y="0"/>
                  <a:pt x="0" y="0"/>
                  <a:pt x="0" y="0"/>
                </a:cubicBezTo>
                <a:cubicBezTo>
                  <a:pt x="113" y="0"/>
                  <a:pt x="205" y="92"/>
                  <a:pt x="205" y="205"/>
                </a:cubicBezTo>
                <a:close/>
              </a:path>
            </a:pathLst>
          </a:custGeom>
          <a:solidFill>
            <a:srgbClr val="6D6E71"/>
          </a:solidFill>
          <a:ln w="19050">
            <a:solidFill>
              <a:schemeClr val="accent4"/>
            </a:solidFill>
            <a:round/>
          </a:ln>
        </p:spPr>
        <p:txBody>
          <a:bodyPr vert="horz" wrap="square" lIns="68580" tIns="34290" rIns="68580" bIns="34290" numCol="1" anchor="t" anchorCtr="0" compatLnSpc="1"/>
          <a:lstStyle/>
          <a:p>
            <a:endParaRPr lang="en-US" sz="1350"/>
          </a:p>
        </p:txBody>
      </p:sp>
      <p:sp>
        <p:nvSpPr>
          <p:cNvPr id="79" name="Freeform 29"/>
          <p:cNvSpPr/>
          <p:nvPr/>
        </p:nvSpPr>
        <p:spPr bwMode="auto">
          <a:xfrm>
            <a:off x="4707136" y="3094435"/>
            <a:ext cx="378619" cy="379810"/>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3"/>
            </a:solidFill>
            <a:round/>
          </a:ln>
        </p:spPr>
        <p:txBody>
          <a:bodyPr vert="horz" wrap="square" lIns="68580" tIns="34290" rIns="68580" bIns="34290" numCol="1" anchor="t" anchorCtr="0" compatLnSpc="1"/>
          <a:lstStyle/>
          <a:p>
            <a:endParaRPr lang="en-US" sz="1350"/>
          </a:p>
        </p:txBody>
      </p:sp>
      <p:sp>
        <p:nvSpPr>
          <p:cNvPr id="80" name="Inhaltsplatzhalter 4"/>
          <p:cNvSpPr txBox="1"/>
          <p:nvPr/>
        </p:nvSpPr>
        <p:spPr>
          <a:xfrm>
            <a:off x="6447155" y="1087438"/>
            <a:ext cx="1552575" cy="13538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fontAlgn="auto">
              <a:lnSpc>
                <a:spcPct val="150000"/>
              </a:lnSpc>
              <a:spcAft>
                <a:spcPts val="1200"/>
              </a:spcAft>
              <a:buFont typeface="+mj-ea"/>
              <a:buNone/>
            </a:pPr>
            <a:r>
              <a:rPr lang="en-US" sz="1400" b="1" dirty="0" smtClean="0">
                <a:solidFill>
                  <a:schemeClr val="accent1"/>
                </a:solidFill>
                <a:latin typeface="Arial Unicode MS" panose="020B0604020202020204" charset="-122"/>
                <a:ea typeface="Arial Unicode MS" panose="020B0604020202020204" charset="-122"/>
                <a:sym typeface="+mn-ea"/>
              </a:rPr>
              <a:t>Step04 </a:t>
            </a:r>
            <a:r>
              <a:rPr lang="en-US" sz="1400" b="1" dirty="0" smtClean="0">
                <a:solidFill>
                  <a:schemeClr val="accent4"/>
                </a:solidFill>
                <a:latin typeface="Arial Unicode MS" panose="020B0604020202020204" charset="-122"/>
                <a:ea typeface="Arial Unicode MS" panose="020B0604020202020204" charset="-122"/>
              </a:rPr>
              <a:t>应对物流咨询</a:t>
            </a:r>
            <a:endParaRPr lang="en-US" sz="1400" b="1" dirty="0" smtClean="0">
              <a:solidFill>
                <a:schemeClr val="accent4"/>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rPr>
              <a:t>顾客针对发货的咨询</a:t>
            </a:r>
            <a:endParaRPr lang="en-US" sz="1200" dirty="0" smtClean="0">
              <a:solidFill>
                <a:schemeClr val="bg1">
                  <a:lumMod val="50000"/>
                </a:schemeClr>
              </a:solidFill>
              <a:latin typeface="Arial Unicode MS" panose="020B0604020202020204" charset="-122"/>
              <a:ea typeface="Arial Unicode MS" panose="020B0604020202020204" charset="-122"/>
            </a:endParaRPr>
          </a:p>
        </p:txBody>
      </p:sp>
      <p:sp>
        <p:nvSpPr>
          <p:cNvPr id="81" name="Inhaltsplatzhalter 4"/>
          <p:cNvSpPr txBox="1"/>
          <p:nvPr/>
        </p:nvSpPr>
        <p:spPr>
          <a:xfrm>
            <a:off x="3289935" y="3384868"/>
            <a:ext cx="1794510" cy="16154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fontAlgn="auto">
              <a:lnSpc>
                <a:spcPct val="150000"/>
              </a:lnSpc>
              <a:spcAft>
                <a:spcPts val="1200"/>
              </a:spcAft>
              <a:buNone/>
            </a:pPr>
            <a:r>
              <a:rPr lang="en-US" sz="1400" b="1" dirty="0" smtClean="0">
                <a:solidFill>
                  <a:srgbClr val="FFC000"/>
                </a:solidFill>
                <a:latin typeface="Arial Unicode MS" panose="020B0604020202020204" charset="-122"/>
                <a:ea typeface="Arial Unicode MS" panose="020B0604020202020204" charset="-122"/>
              </a:rPr>
              <a:t>Step03 应对评价咨询</a:t>
            </a:r>
            <a:endParaRPr lang="en-US" sz="1400" b="1" dirty="0" smtClean="0">
              <a:solidFill>
                <a:srgbClr val="FFC000"/>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sz="1200" dirty="0" smtClean="0">
                <a:solidFill>
                  <a:schemeClr val="bg1">
                    <a:lumMod val="50000"/>
                  </a:schemeClr>
                </a:solidFill>
                <a:latin typeface="Arial Unicode MS" panose="020B0604020202020204" charset="-122"/>
                <a:ea typeface="Arial Unicode MS" panose="020B0604020202020204" charset="-122"/>
              </a:rPr>
              <a:t>顾客质疑店铺信用不足</a:t>
            </a:r>
            <a:endParaRPr sz="1200" dirty="0" smtClean="0">
              <a:solidFill>
                <a:schemeClr val="bg1">
                  <a:lumMod val="50000"/>
                </a:schemeClr>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sz="1200" dirty="0" smtClean="0">
                <a:solidFill>
                  <a:schemeClr val="bg1">
                    <a:lumMod val="50000"/>
                  </a:schemeClr>
                </a:solidFill>
                <a:latin typeface="Arial Unicode MS" panose="020B0604020202020204" charset="-122"/>
                <a:ea typeface="Arial Unicode MS" panose="020B0604020202020204" charset="-122"/>
              </a:rPr>
              <a:t>商品没有评论</a:t>
            </a:r>
            <a:endParaRPr sz="1200" dirty="0" smtClean="0">
              <a:solidFill>
                <a:schemeClr val="bg1">
                  <a:lumMod val="50000"/>
                </a:schemeClr>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sz="1200" dirty="0" smtClean="0">
                <a:solidFill>
                  <a:schemeClr val="bg1">
                    <a:lumMod val="50000"/>
                  </a:schemeClr>
                </a:solidFill>
                <a:latin typeface="Arial Unicode MS" panose="020B0604020202020204" charset="-122"/>
                <a:ea typeface="Arial Unicode MS" panose="020B0604020202020204" charset="-122"/>
              </a:rPr>
              <a:t>整体信用的差评点</a:t>
            </a:r>
            <a:endParaRPr sz="1200" dirty="0" smtClean="0">
              <a:solidFill>
                <a:schemeClr val="bg1">
                  <a:lumMod val="50000"/>
                </a:schemeClr>
              </a:solidFill>
              <a:latin typeface="Arial Unicode MS" panose="020B0604020202020204" charset="-122"/>
              <a:ea typeface="Arial Unicode MS" panose="020B0604020202020204" charset="-122"/>
            </a:endParaRPr>
          </a:p>
        </p:txBody>
      </p:sp>
      <p:sp>
        <p:nvSpPr>
          <p:cNvPr id="82" name="Inhaltsplatzhalter 4"/>
          <p:cNvSpPr txBox="1"/>
          <p:nvPr/>
        </p:nvSpPr>
        <p:spPr>
          <a:xfrm>
            <a:off x="4136390" y="1087755"/>
            <a:ext cx="1735455" cy="16154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l" fontAlgn="auto">
              <a:lnSpc>
                <a:spcPct val="150000"/>
              </a:lnSpc>
              <a:spcAft>
                <a:spcPts val="1200"/>
              </a:spcAft>
              <a:buNone/>
            </a:pPr>
            <a:r>
              <a:rPr lang="en-US" sz="1400" b="1" dirty="0" smtClean="0">
                <a:solidFill>
                  <a:schemeClr val="accent2"/>
                </a:solidFill>
                <a:latin typeface="Arial Unicode MS" panose="020B0604020202020204" charset="-122"/>
                <a:ea typeface="Arial Unicode MS" panose="020B0604020202020204" charset="-122"/>
              </a:rPr>
              <a:t>Step02 应对价格咨询</a:t>
            </a:r>
            <a:endParaRPr lang="en-US" sz="1400" b="1" dirty="0" smtClean="0">
              <a:solidFill>
                <a:schemeClr val="accent2"/>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sym typeface="+mn-ea"/>
              </a:rPr>
              <a:t>顾客习惯性的砍价</a:t>
            </a:r>
            <a:endParaRPr lang="en-US" sz="1200" dirty="0" smtClean="0">
              <a:solidFill>
                <a:schemeClr val="bg1">
                  <a:lumMod val="50000"/>
                </a:schemeClr>
              </a:solidFill>
              <a:latin typeface="Arial Unicode MS" panose="020B0604020202020204" charset="-122"/>
              <a:ea typeface="Arial Unicode MS" panose="020B0604020202020204" charset="-122"/>
              <a:sym typeface="+mn-ea"/>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sym typeface="+mn-ea"/>
              </a:rPr>
              <a:t>顾客认为商品价格高</a:t>
            </a:r>
            <a:endParaRPr lang="en-US" sz="1200" dirty="0" smtClean="0">
              <a:solidFill>
                <a:schemeClr val="bg1">
                  <a:lumMod val="50000"/>
                </a:schemeClr>
              </a:solidFill>
              <a:latin typeface="Arial Unicode MS" panose="020B0604020202020204" charset="-122"/>
              <a:ea typeface="Arial Unicode MS" panose="020B0604020202020204" charset="-122"/>
              <a:sym typeface="+mn-ea"/>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sym typeface="+mn-ea"/>
              </a:rPr>
              <a:t>顾客要求降价购买</a:t>
            </a:r>
            <a:endParaRPr lang="en-US" sz="1200" dirty="0" smtClean="0">
              <a:solidFill>
                <a:schemeClr val="bg1">
                  <a:lumMod val="50000"/>
                </a:schemeClr>
              </a:solidFill>
              <a:latin typeface="Arial Unicode MS" panose="020B0604020202020204" charset="-122"/>
              <a:ea typeface="Arial Unicode MS" panose="020B0604020202020204" charset="-122"/>
              <a:sym typeface="+mn-ea"/>
            </a:endParaRPr>
          </a:p>
        </p:txBody>
      </p:sp>
      <p:sp>
        <p:nvSpPr>
          <p:cNvPr id="83" name="Inhaltsplatzhalter 4"/>
          <p:cNvSpPr txBox="1"/>
          <p:nvPr/>
        </p:nvSpPr>
        <p:spPr>
          <a:xfrm>
            <a:off x="321310" y="3377565"/>
            <a:ext cx="2077085" cy="118491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1400" b="1" dirty="0" smtClean="0">
                <a:solidFill>
                  <a:schemeClr val="accent1"/>
                </a:solidFill>
                <a:latin typeface="Arial Unicode MS" panose="020B0604020202020204" charset="-122"/>
                <a:ea typeface="Arial Unicode MS" panose="020B0604020202020204" charset="-122"/>
              </a:rPr>
              <a:t>Step01 应对产品咨询</a:t>
            </a:r>
            <a:endParaRPr lang="en-US" sz="1400" b="1" dirty="0" smtClean="0">
              <a:solidFill>
                <a:schemeClr val="accent1"/>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rPr>
              <a:t>顾客对于产品真伪存在质疑</a:t>
            </a:r>
            <a:endParaRPr lang="en-US" sz="1200" dirty="0" smtClean="0">
              <a:solidFill>
                <a:schemeClr val="bg1">
                  <a:lumMod val="50000"/>
                </a:schemeClr>
              </a:solidFill>
              <a:latin typeface="Arial Unicode MS" panose="020B0604020202020204" charset="-122"/>
              <a:ea typeface="Arial Unicode MS" panose="020B0604020202020204" charset="-122"/>
            </a:endParaRPr>
          </a:p>
          <a:p>
            <a:pPr marL="228600" indent="-228600" algn="l" fontAlgn="auto">
              <a:lnSpc>
                <a:spcPct val="150000"/>
              </a:lnSpc>
              <a:spcAft>
                <a:spcPts val="1200"/>
              </a:spcAft>
              <a:buFont typeface="+mj-ea"/>
              <a:buAutoNum type="circleNumDbPlain"/>
            </a:pPr>
            <a:r>
              <a:rPr lang="en-US" sz="1200" dirty="0" smtClean="0">
                <a:solidFill>
                  <a:schemeClr val="bg1">
                    <a:lumMod val="50000"/>
                  </a:schemeClr>
                </a:solidFill>
                <a:latin typeface="Arial Unicode MS" panose="020B0604020202020204" charset="-122"/>
                <a:ea typeface="Arial Unicode MS" panose="020B0604020202020204" charset="-122"/>
              </a:rPr>
              <a:t>顾客对于商品新旧存在质疑</a:t>
            </a:r>
            <a:endParaRPr lang="en-US" sz="1200" dirty="0" smtClean="0">
              <a:solidFill>
                <a:schemeClr val="bg1">
                  <a:lumMod val="50000"/>
                </a:schemeClr>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right)">
                                      <p:cBhvr>
                                        <p:cTn id="23" dur="500"/>
                                        <p:tgtEl>
                                          <p:spTgt spid="8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00"/>
                                        <p:tgtEl>
                                          <p:spTgt spid="58"/>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p:cTn id="53" dur="500" fill="hold"/>
                                        <p:tgtEl>
                                          <p:spTgt spid="79"/>
                                        </p:tgtEl>
                                        <p:attrNameLst>
                                          <p:attrName>ppt_w</p:attrName>
                                        </p:attrNameLst>
                                      </p:cBhvr>
                                      <p:tavLst>
                                        <p:tav tm="0">
                                          <p:val>
                                            <p:fltVal val="0"/>
                                          </p:val>
                                        </p:tav>
                                        <p:tav tm="100000">
                                          <p:val>
                                            <p:strVal val="#ppt_w"/>
                                          </p:val>
                                        </p:tav>
                                      </p:tavLst>
                                    </p:anim>
                                    <p:anim calcmode="lin" valueType="num">
                                      <p:cBhvr>
                                        <p:cTn id="54" dur="500" fill="hold"/>
                                        <p:tgtEl>
                                          <p:spTgt spid="79"/>
                                        </p:tgtEl>
                                        <p:attrNameLst>
                                          <p:attrName>ppt_h</p:attrName>
                                        </p:attrNameLst>
                                      </p:cBhvr>
                                      <p:tavLst>
                                        <p:tav tm="0">
                                          <p:val>
                                            <p:fltVal val="0"/>
                                          </p:val>
                                        </p:tav>
                                        <p:tav tm="100000">
                                          <p:val>
                                            <p:strVal val="#ppt_h"/>
                                          </p:val>
                                        </p:tav>
                                      </p:tavLst>
                                    </p:anim>
                                    <p:animEffect transition="in" filter="fade">
                                      <p:cBhvr>
                                        <p:cTn id="55" dur="500"/>
                                        <p:tgtEl>
                                          <p:spTgt spid="79"/>
                                        </p:tgtEl>
                                      </p:cBhvr>
                                    </p:animEffect>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up)">
                                      <p:cBhvr>
                                        <p:cTn id="59" dur="500"/>
                                        <p:tgtEl>
                                          <p:spTgt spid="66"/>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right)">
                                      <p:cBhvr>
                                        <p:cTn id="63" dur="500"/>
                                        <p:tgtEl>
                                          <p:spTgt spid="81"/>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500" fill="hold"/>
                                        <p:tgtEl>
                                          <p:spTgt spid="78"/>
                                        </p:tgtEl>
                                        <p:attrNameLst>
                                          <p:attrName>ppt_w</p:attrName>
                                        </p:attrNameLst>
                                      </p:cBhvr>
                                      <p:tavLst>
                                        <p:tav tm="0">
                                          <p:val>
                                            <p:fltVal val="0"/>
                                          </p:val>
                                        </p:tav>
                                        <p:tav tm="100000">
                                          <p:val>
                                            <p:strVal val="#ppt_w"/>
                                          </p:val>
                                        </p:tav>
                                      </p:tavLst>
                                    </p:anim>
                                    <p:anim calcmode="lin" valueType="num">
                                      <p:cBhvr>
                                        <p:cTn id="74" dur="500" fill="hold"/>
                                        <p:tgtEl>
                                          <p:spTgt spid="78"/>
                                        </p:tgtEl>
                                        <p:attrNameLst>
                                          <p:attrName>ppt_h</p:attrName>
                                        </p:attrNameLst>
                                      </p:cBhvr>
                                      <p:tavLst>
                                        <p:tav tm="0">
                                          <p:val>
                                            <p:fltVal val="0"/>
                                          </p:val>
                                        </p:tav>
                                        <p:tav tm="100000">
                                          <p:val>
                                            <p:strVal val="#ppt_h"/>
                                          </p:val>
                                        </p:tav>
                                      </p:tavLst>
                                    </p:anim>
                                    <p:animEffect transition="in" filter="fade">
                                      <p:cBhvr>
                                        <p:cTn id="75" dur="500"/>
                                        <p:tgtEl>
                                          <p:spTgt spid="78"/>
                                        </p:tgtEl>
                                      </p:cBhvr>
                                    </p:animEffect>
                                  </p:childTnLst>
                                </p:cTn>
                              </p:par>
                            </p:childTnLst>
                          </p:cTn>
                        </p:par>
                        <p:par>
                          <p:cTn id="76" fill="hold">
                            <p:stCondLst>
                              <p:cond delay="7000"/>
                            </p:stCondLst>
                            <p:childTnLst>
                              <p:par>
                                <p:cTn id="77" presetID="22" presetClass="entr" presetSubtype="4" fill="hold"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down)">
                                      <p:cBhvr>
                                        <p:cTn id="79" dur="500"/>
                                        <p:tgtEl>
                                          <p:spTgt spid="73"/>
                                        </p:tgtEl>
                                      </p:cBhvr>
                                    </p:animEffect>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left)">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79" grpId="0" bldLvl="0" animBg="1"/>
      <p:bldP spid="80" grpId="0"/>
      <p:bldP spid="81" grpId="0"/>
      <p:bldP spid="82" grpId="0"/>
      <p:bldP spid="8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37185" y="1887855"/>
            <a:ext cx="2553970" cy="168973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顾客（13:09:00）：“你们家卖的化妆品是正品吗？”</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客服（13:09:12）：“我们店铺是以公司名义开设的，工商部门有备案，销售产品均为生产商正规代理机构直接供应的正品，您可以放心购买。”</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应对产品咨询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顾客对于产品真伪存在质疑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869565"/>
            <a:ext cx="3668965" cy="3546522"/>
            <a:chOff x="5343234" y="869565"/>
            <a:chExt cx="3668965" cy="3546522"/>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29559" y="869565"/>
              <a:ext cx="2582545" cy="1972944"/>
              <a:chOff x="809982" y="2961214"/>
              <a:chExt cx="2508494" cy="2630594"/>
            </a:xfrm>
          </p:grpSpPr>
          <p:sp>
            <p:nvSpPr>
              <p:cNvPr id="64" name="TextBox 39"/>
              <p:cNvSpPr txBox="1"/>
              <p:nvPr/>
            </p:nvSpPr>
            <p:spPr>
              <a:xfrm>
                <a:off x="1663006" y="2961214"/>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09982" y="3563194"/>
                <a:ext cx="2508494" cy="2028614"/>
              </a:xfrm>
              <a:prstGeom prst="rect">
                <a:avLst/>
              </a:prstGeom>
            </p:spPr>
            <p:txBody>
              <a:bodyPr vert="horz" wrap="square" lIns="144000" tIns="0" rIns="144000" bIns="0" anchor="ctr">
                <a:normAutofit/>
              </a:bodyPr>
              <a:p>
                <a:pPr algn="l">
                  <a:lnSpc>
                    <a:spcPct val="150000"/>
                  </a:lnSpc>
                </a:pPr>
                <a:r>
                  <a:rPr lang="en-US" altLang="zh-CN" sz="1200">
                    <a:solidFill>
                      <a:srgbClr val="50706D"/>
                    </a:solidFill>
                    <a:latin typeface="Arial Unicode MS" panose="020B0604020202020204" charset="-122"/>
                    <a:ea typeface="Arial Unicode MS" panose="020B0604020202020204" charset="-122"/>
                    <a:cs typeface="幼圆" panose="02010509060101010101" charset="-122"/>
                    <a:sym typeface="+mn-ea"/>
                  </a:rPr>
                  <a:t>★ </a:t>
                </a:r>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如果店铺为入驻商城，强调官方商城的评估验证，例如淘宝的天猫店铺，</a:t>
                </a:r>
                <a:r>
                  <a:rPr lang="en-US" altLang="zh-CN" sz="1200">
                    <a:solidFill>
                      <a:srgbClr val="50706D"/>
                    </a:solidFill>
                    <a:latin typeface="Arial Unicode MS" panose="020B0604020202020204" charset="-122"/>
                    <a:ea typeface="Arial Unicode MS" panose="020B0604020202020204" charset="-122"/>
                    <a:cs typeface="幼圆" panose="02010509060101010101" charset="-122"/>
                    <a:sym typeface="+mn-ea"/>
                  </a:rPr>
                  <a:t>1</a:t>
                </a:r>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号店的</a:t>
                </a:r>
                <a:r>
                  <a:rPr lang="en-US" altLang="zh-CN" sz="1200">
                    <a:solidFill>
                      <a:srgbClr val="50706D"/>
                    </a:solidFill>
                    <a:latin typeface="Arial Unicode MS" panose="020B0604020202020204" charset="-122"/>
                    <a:ea typeface="Arial Unicode MS" panose="020B0604020202020204" charset="-122"/>
                    <a:cs typeface="幼圆" panose="02010509060101010101" charset="-122"/>
                    <a:sym typeface="+mn-ea"/>
                  </a:rPr>
                  <a:t>1</a:t>
                </a:r>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号商城店铺等。★ 强调已取得的国家监管部门的资质，例如工商备案等</a:t>
                </a:r>
                <a:endParaRPr lang="zh-CN" altLang="en-US" sz="1200" dirty="0">
                  <a:solidFill>
                    <a:schemeClr val="tx1"/>
                  </a:solidFill>
                </a:endParaRPr>
              </a:p>
            </p:txBody>
          </p:sp>
        </p:grpSp>
        <p:grpSp>
          <p:nvGrpSpPr>
            <p:cNvPr id="66" name="Group 41"/>
            <p:cNvGrpSpPr/>
            <p:nvPr/>
          </p:nvGrpSpPr>
          <p:grpSpPr>
            <a:xfrm>
              <a:off x="6544588" y="2836843"/>
              <a:ext cx="2467610" cy="1579245"/>
              <a:chOff x="921713" y="4617294"/>
              <a:chExt cx="2396855" cy="2105661"/>
            </a:xfrm>
          </p:grpSpPr>
          <p:sp>
            <p:nvSpPr>
              <p:cNvPr id="67" name="TextBox 42"/>
              <p:cNvSpPr txBox="1"/>
              <p:nvPr/>
            </p:nvSpPr>
            <p:spPr>
              <a:xfrm>
                <a:off x="1474268" y="4617294"/>
                <a:ext cx="1292180" cy="784860"/>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顾客类型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21713" y="5220968"/>
                <a:ext cx="2396855" cy="1501987"/>
              </a:xfrm>
              <a:prstGeom prst="rect">
                <a:avLst/>
              </a:prstGeom>
            </p:spPr>
            <p:txBody>
              <a:bodyPr vert="horz" wrap="square" lIns="144000" tIns="0" rIns="144000" bIns="0" anchor="ctr">
                <a:normAutofit lnSpcReduction="10000"/>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缺少网购经验或第一次到店购物的新顾客</a:t>
                </a:r>
                <a:endParaRPr lang="zh-CN" altLang="en-US" sz="1200" dirty="0">
                  <a:solidFill>
                    <a:srgbClr val="50706D"/>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不具备很强的甄别能力，担心网络假货泛滥</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案例二</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37185" y="1887855"/>
            <a:ext cx="2553970" cy="168973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顾客（12:13:10）：“我怎么辨别你们卖的这款产品是正品呢？”</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客服（12:13:15）：“您看我们的销售记录，已经有好几万名顾客购买了这款产品，这就是最好的证明。如果需要我帮您介绍一下好吗？”</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应对产品咨询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顾客对于产品真伪存在质疑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065145"/>
            <a:ext cx="3575619" cy="2499476"/>
            <a:chOff x="5343234" y="1065145"/>
            <a:chExt cx="3575619" cy="2499476"/>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366059" y="1065145"/>
              <a:ext cx="2415540" cy="1793240"/>
              <a:chOff x="748303" y="3221988"/>
              <a:chExt cx="2346278" cy="2390988"/>
            </a:xfrm>
          </p:grpSpPr>
          <p:sp>
            <p:nvSpPr>
              <p:cNvPr id="64" name="TextBox 39"/>
              <p:cNvSpPr txBox="1"/>
              <p:nvPr/>
            </p:nvSpPr>
            <p:spPr>
              <a:xfrm>
                <a:off x="1488454" y="3221988"/>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748303" y="3552188"/>
                <a:ext cx="2346278" cy="2060788"/>
              </a:xfrm>
              <a:prstGeom prst="rect">
                <a:avLst/>
              </a:prstGeom>
            </p:spPr>
            <p:txBody>
              <a:bodyPr vert="horz" wrap="square" lIns="144000" tIns="0" rIns="144000" bIns="0" anchor="ctr">
                <a:normAutofit lnSpcReduction="20000"/>
              </a:bodyPr>
              <a:p>
                <a:pPr algn="l" fontAlgn="auto">
                  <a:lnSpc>
                    <a:spcPct val="150000"/>
                  </a:lnSpc>
                </a:pPr>
                <a:r>
                  <a:rPr lang="en-US" altLang="zh-CN" sz="1200">
                    <a:solidFill>
                      <a:srgbClr val="50706D"/>
                    </a:solidFill>
                    <a:latin typeface="Arial Unicode MS" panose="020B0604020202020204" charset="-122"/>
                    <a:ea typeface="Arial Unicode MS" panose="020B0604020202020204" charset="-122"/>
                    <a:cs typeface="幼圆" panose="02010509060101010101" charset="-122"/>
                    <a:sym typeface="+mn-ea"/>
                  </a:rPr>
                  <a:t>★ </a:t>
                </a:r>
                <a:r>
                  <a:rPr sz="1200">
                    <a:solidFill>
                      <a:srgbClr val="50706D"/>
                    </a:solidFill>
                    <a:latin typeface="Arial Unicode MS" panose="020B0604020202020204" charset="-122"/>
                    <a:ea typeface="Arial Unicode MS" panose="020B0604020202020204" charset="-122"/>
                    <a:cs typeface="幼圆" panose="02010509060101010101" charset="-122"/>
                    <a:sym typeface="+mn-ea"/>
                  </a:rPr>
                  <a:t>借助相关证据，消除顾客疑虑，利用客观记录作为回应顾客质疑的证明★ 转移话题，主动了解顾客需求</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451243" y="2858432"/>
              <a:ext cx="2467610" cy="627381"/>
              <a:chOff x="831045" y="4646080"/>
              <a:chExt cx="2396855" cy="836508"/>
            </a:xfrm>
          </p:grpSpPr>
          <p:sp>
            <p:nvSpPr>
              <p:cNvPr id="67" name="TextBox 42"/>
              <p:cNvSpPr txBox="1"/>
              <p:nvPr/>
            </p:nvSpPr>
            <p:spPr>
              <a:xfrm>
                <a:off x="1243678" y="4646080"/>
                <a:ext cx="1292180" cy="469900"/>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顾客类型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831045" y="4993214"/>
                <a:ext cx="2396855" cy="489374"/>
              </a:xfrm>
              <a:prstGeom prst="rect">
                <a:avLst/>
              </a:prstGeom>
            </p:spPr>
            <p:txBody>
              <a:bodyPr vert="horz" wrap="square" lIns="144000" tIns="0" rIns="144000" bIns="0" anchor="ctr">
                <a:normAutofit lnSpcReduction="10000"/>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对客服产生完全信任</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案例三</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99415" y="1887855"/>
            <a:ext cx="2250440" cy="168973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顾客（12:13:10）：“支持专柜验货吗？如果验货说是假的，怎么处理？”</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客服（12:13:17）：“我们支持专柜验货，可以提供正规发票，并且假一罚十。”</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应对产品咨询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顾客对于产品真伪存在质疑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810511"/>
            <a:ext cx="3592036" cy="3426507"/>
            <a:chOff x="5343234" y="810511"/>
            <a:chExt cx="3592036" cy="3426507"/>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366060" y="810511"/>
              <a:ext cx="2569210" cy="2140585"/>
              <a:chOff x="748304" y="2882475"/>
              <a:chExt cx="2495541" cy="2854115"/>
            </a:xfrm>
          </p:grpSpPr>
          <p:sp>
            <p:nvSpPr>
              <p:cNvPr id="64" name="TextBox 39"/>
              <p:cNvSpPr txBox="1"/>
              <p:nvPr/>
            </p:nvSpPr>
            <p:spPr>
              <a:xfrm>
                <a:off x="1627849" y="2882475"/>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748304" y="3363382"/>
                <a:ext cx="2495541" cy="2373208"/>
              </a:xfrm>
              <a:prstGeom prst="rect">
                <a:avLst/>
              </a:prstGeom>
            </p:spPr>
            <p:txBody>
              <a:bodyPr vert="horz" wrap="square" lIns="144000" tIns="0" rIns="144000" bIns="0" anchor="ctr">
                <a:normAutofit lnSpcReduction="20000"/>
              </a:bodyPr>
              <a:p>
                <a:pPr algn="l" fontAlgn="auto">
                  <a:lnSpc>
                    <a:spcPct val="150000"/>
                  </a:lnSpc>
                </a:pPr>
                <a:r>
                  <a:rPr lang="en-US" altLang="zh-CN" sz="1200">
                    <a:solidFill>
                      <a:srgbClr val="50706D"/>
                    </a:solidFill>
                    <a:latin typeface="Arial Unicode MS" panose="020B0604020202020204" charset="-122"/>
                    <a:ea typeface="Arial Unicode MS" panose="020B0604020202020204" charset="-122"/>
                    <a:cs typeface="幼圆" panose="02010509060101010101" charset="-122"/>
                    <a:sym typeface="+mn-ea"/>
                  </a:rPr>
                  <a:t>★ </a:t>
                </a:r>
                <a:r>
                  <a:rPr sz="1200">
                    <a:solidFill>
                      <a:srgbClr val="50706D"/>
                    </a:solidFill>
                    <a:latin typeface="Arial Unicode MS" panose="020B0604020202020204" charset="-122"/>
                    <a:ea typeface="Arial Unicode MS" panose="020B0604020202020204" charset="-122"/>
                    <a:cs typeface="幼圆" panose="02010509060101010101" charset="-122"/>
                    <a:sym typeface="+mn-ea"/>
                  </a:rPr>
                  <a:t>支持顾客维权，例如同意顾客验货、接受产品质检等</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fontAlgn="auto">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★提供相关正规经营凭证，例如出具正规发票、进口商品的报关单等</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fontAlgn="auto">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★强调严格的自检自罚政策，例如假一罚十、假一赔三等</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451243" y="3005753"/>
              <a:ext cx="2467610" cy="1231265"/>
              <a:chOff x="831045" y="4842507"/>
              <a:chExt cx="2396855" cy="1641689"/>
            </a:xfrm>
          </p:grpSpPr>
          <p:sp>
            <p:nvSpPr>
              <p:cNvPr id="67" name="TextBox 42"/>
              <p:cNvSpPr txBox="1"/>
              <p:nvPr/>
            </p:nvSpPr>
            <p:spPr>
              <a:xfrm>
                <a:off x="1383690" y="4842507"/>
                <a:ext cx="1292180" cy="469900"/>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顾客类型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831045" y="5197261"/>
                <a:ext cx="2396855" cy="1286935"/>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懂得一些维权知识，对网络销售环境略有了解，在网络购物中较为谨慎</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65125" y="1842770"/>
            <a:ext cx="2319655" cy="232664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顾客（12:13:10）：“请问围巾和女鞋这两款商品都是今年新款吗？”</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客服（12:13:24）：“我们店铺女鞋每月都会上新，您看中的这款女鞋，是本月新款，但围巾是去年冬季的经典款式，价格已经下调，现在买非常划算。这两款商品搭配也非常合适，很多顾客都选择一起购买。”</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应对产品咨询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顾客对于商品新旧存在质疑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869565"/>
            <a:ext cx="3668964" cy="2812464"/>
            <a:chOff x="5343234" y="869565"/>
            <a:chExt cx="3668964" cy="2812464"/>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29559" y="869565"/>
              <a:ext cx="2582545" cy="2095499"/>
              <a:chOff x="809982" y="2961214"/>
              <a:chExt cx="2508494" cy="2794001"/>
            </a:xfrm>
          </p:grpSpPr>
          <p:sp>
            <p:nvSpPr>
              <p:cNvPr id="64" name="TextBox 39"/>
              <p:cNvSpPr txBox="1"/>
              <p:nvPr/>
            </p:nvSpPr>
            <p:spPr>
              <a:xfrm>
                <a:off x="1663006" y="2961214"/>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09982" y="3363380"/>
                <a:ext cx="2508494" cy="2391835"/>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强调商品性价比，对于非新款或反季商品，商家一般会采取降价、折扣等促销形式</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强调商品效果，满足顾客需求，弱化了商品本身非新款的劣势，扬长避短</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44588" y="2836843"/>
              <a:ext cx="2467610" cy="845186"/>
              <a:chOff x="921713" y="4617294"/>
              <a:chExt cx="2396855" cy="1126915"/>
            </a:xfrm>
          </p:grpSpPr>
          <p:sp>
            <p:nvSpPr>
              <p:cNvPr id="67" name="TextBox 42"/>
              <p:cNvSpPr txBox="1"/>
              <p:nvPr/>
            </p:nvSpPr>
            <p:spPr>
              <a:xfrm>
                <a:off x="1474268" y="4617294"/>
                <a:ext cx="1292180" cy="784860"/>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21713" y="5115135"/>
                <a:ext cx="2396855" cy="629074"/>
              </a:xfrm>
              <a:prstGeom prst="rect">
                <a:avLst/>
              </a:prstGeom>
            </p:spPr>
            <p:txBody>
              <a:bodyPr vert="horz" wrap="square" lIns="144000" tIns="0" rIns="144000" bIns="0" anchor="ctr">
                <a:normAutofit lnSpcReduction="10000"/>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顾客咨询的商品不是新款</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案例二</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22275" y="1900555"/>
            <a:ext cx="2204720" cy="232664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顾客（15:13:19）：“你们家的这款鞋子比别家便宜很多，是样品吗？”</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客服（15:14:26）：“我们货品都是正规渠道的，进出仓库时都会有专业人员进行相关检查，不会有什么打样的货品流入到我们仓库，请您放心。”</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应对产品咨询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顾客对于商品新旧存在质疑</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171190"/>
            <a:ext cx="3395914" cy="3530014"/>
            <a:chOff x="5343234" y="1171190"/>
            <a:chExt cx="3395914" cy="3530014"/>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634029" y="1171190"/>
              <a:ext cx="2059940" cy="1613535"/>
              <a:chOff x="1008589" y="3363381"/>
              <a:chExt cx="2000874" cy="2151382"/>
            </a:xfrm>
          </p:grpSpPr>
          <p:sp>
            <p:nvSpPr>
              <p:cNvPr id="64" name="TextBox 39"/>
              <p:cNvSpPr txBox="1"/>
              <p:nvPr/>
            </p:nvSpPr>
            <p:spPr>
              <a:xfrm>
                <a:off x="1607494" y="3363381"/>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1008589" y="3971288"/>
                <a:ext cx="2000874" cy="1543475"/>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针对这类顾客，可以适当介绍内部运作细节，强调企业的正规管理，提升顾客信任</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9038" y="2836843"/>
              <a:ext cx="2150110" cy="1864361"/>
              <a:chOff x="964888" y="4617294"/>
              <a:chExt cx="2088459" cy="2485815"/>
            </a:xfrm>
          </p:grpSpPr>
          <p:sp>
            <p:nvSpPr>
              <p:cNvPr id="67" name="TextBox 42"/>
              <p:cNvSpPr txBox="1"/>
              <p:nvPr/>
            </p:nvSpPr>
            <p:spPr>
              <a:xfrm>
                <a:off x="1474268" y="4617294"/>
                <a:ext cx="1292180" cy="784860"/>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64888" y="5220968"/>
                <a:ext cx="2088459" cy="1882141"/>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有买过购买样品的经历，对商品的终端销售有一定了解，知道有陈列的样品会进入销售环节，担心产品质量</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5461" y="80060"/>
            <a:ext cx="2356443" cy="2118950"/>
          </a:xfrm>
          <a:prstGeom prst="rect">
            <a:avLst/>
          </a:prstGeom>
        </p:spPr>
      </p:pic>
      <p:grpSp>
        <p:nvGrpSpPr>
          <p:cNvPr id="6" name="组合 5"/>
          <p:cNvGrpSpPr/>
          <p:nvPr/>
        </p:nvGrpSpPr>
        <p:grpSpPr>
          <a:xfrm rot="0">
            <a:off x="3491230" y="1364615"/>
            <a:ext cx="3201035" cy="545465"/>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tx2"/>
                  </a:solidFill>
                  <a:latin typeface="Arial Unicode MS" panose="020B0604020202020204" charset="-122"/>
                  <a:ea typeface="Arial Unicode MS" panose="020B0604020202020204" charset="-122"/>
                </a:rPr>
                <a:t>1</a:t>
              </a:r>
              <a:endParaRPr lang="en-US">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27422" y="2300697"/>
              <a:ext cx="2718600" cy="419367"/>
            </a:xfrm>
            <a:prstGeom prst="rect">
              <a:avLst/>
            </a:prstGeom>
            <a:noFill/>
            <a:ln w="12700" cap="flat">
              <a:noFill/>
              <a:miter lim="400000"/>
            </a:ln>
            <a:effectLst/>
          </p:spPr>
          <p:txBody>
            <a:bodyPr wrap="none" lIns="0" tIns="0" rIns="0" bIns="0" anchor="ctr">
              <a:noAutofit/>
            </a:bodyPr>
            <a:lstStyle/>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售前客服的标准用语</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8" name="组合 7"/>
          <p:cNvGrpSpPr/>
          <p:nvPr/>
        </p:nvGrpSpPr>
        <p:grpSpPr>
          <a:xfrm rot="0">
            <a:off x="3491230" y="2827020"/>
            <a:ext cx="3201035" cy="545465"/>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2"/>
                  </a:solidFill>
                  <a:latin typeface="Arial Unicode MS" panose="020B0604020202020204" charset="-122"/>
                  <a:ea typeface="Arial Unicode MS" panose="020B0604020202020204" charset="-122"/>
                </a:rPr>
                <a:t>2</a:t>
              </a:r>
              <a:endParaRPr lang="en-US">
                <a:solidFill>
                  <a:schemeClr val="accent2"/>
                </a:solidFill>
                <a:latin typeface="Arial Unicode MS" panose="020B0604020202020204" charset="-122"/>
                <a:ea typeface="Arial Unicode MS" panose="020B0604020202020204" charset="-122"/>
              </a:endParaRPr>
            </a:p>
          </p:txBody>
        </p:sp>
        <p:sp>
          <p:nvSpPr>
            <p:cNvPr id="18" name="矩形 17"/>
            <p:cNvSpPr/>
            <p:nvPr/>
          </p:nvSpPr>
          <p:spPr>
            <a:xfrm>
              <a:off x="2427421" y="3268218"/>
              <a:ext cx="2718599" cy="3434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售前咨询的规范流程</a:t>
              </a:r>
              <a:endParaRPr lang="zh-CN" altLang="en-US" sz="1600" b="1">
                <a:solidFill>
                  <a:schemeClr val="tx2"/>
                </a:solidFill>
                <a:latin typeface="Arial Unicode MS" panose="020B0604020202020204" charset="-122"/>
                <a:ea typeface="Arial Unicode MS" panose="020B0604020202020204" charset="-122"/>
              </a:endParaRP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 name="Arrow: Pentagon 2"/>
          <p:cNvSpPr/>
          <p:nvPr/>
        </p:nvSpPr>
        <p:spPr bwMode="auto">
          <a:xfrm>
            <a:off x="722392" y="45767"/>
            <a:ext cx="1689368" cy="1584176"/>
          </a:xfrm>
          <a:prstGeom prst="homePlate">
            <a:avLst>
              <a:gd name="adj" fmla="val 0"/>
            </a:avLst>
          </a:prstGeom>
          <a:noFill/>
          <a:ln w="19050">
            <a:noFill/>
            <a:round/>
          </a:ln>
        </p:spPr>
        <p:txBody>
          <a:bodyPr rot="0" spcFirstLastPara="0" vert="horz" wrap="square" lIns="91440" tIns="45720" rIns="91440" bIns="45720" anchor="ctr" anchorCtr="1" forceAA="0" compatLnSpc="1">
            <a:normAutofit/>
          </a:bodyPr>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微软雅黑" panose="020B0503020204020204" pitchFamily="34" charset="-122"/>
                <a:ea typeface="微软雅黑" panose="020B0503020204020204" pitchFamily="34" charset="-122"/>
              </a:rPr>
              <a:t>CONTENT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35" name="任意多边形: 形状 22"/>
          <p:cNvSpPr/>
          <p:nvPr/>
        </p:nvSpPr>
        <p:spPr>
          <a:xfrm>
            <a:off x="3724910" y="4064000"/>
            <a:ext cx="545465" cy="5473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1000"/>
                                        <p:tgtEl>
                                          <p:spTgt spid="6"/>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842770"/>
            <a:ext cx="2095500" cy="169418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顾客（15:34:30）：“这款衬衫还能再便宜点么？”</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客服（15:34:42）：“我家的商品是正规渠道进货的，价格已经比线下低很多。”</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顾客习惯性的砍价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739390"/>
            <a:ext cx="3496786" cy="3705273"/>
            <a:chOff x="5343234" y="739390"/>
            <a:chExt cx="3496786" cy="3705273"/>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70199" y="739390"/>
              <a:ext cx="2369820" cy="2242820"/>
              <a:chOff x="849457" y="2787647"/>
              <a:chExt cx="2301869" cy="2990430"/>
            </a:xfrm>
          </p:grpSpPr>
          <p:sp>
            <p:nvSpPr>
              <p:cNvPr id="64" name="TextBox 39"/>
              <p:cNvSpPr txBox="1"/>
              <p:nvPr/>
            </p:nvSpPr>
            <p:spPr>
              <a:xfrm>
                <a:off x="1625381" y="2787647"/>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49457" y="3363381"/>
                <a:ext cx="2301869" cy="2414696"/>
              </a:xfrm>
              <a:prstGeom prst="rect">
                <a:avLst/>
              </a:prstGeom>
            </p:spPr>
            <p:txBody>
              <a:bodyPr vert="horz" wrap="square" lIns="144000" tIns="0" rIns="144000" bIns="0" anchor="ctr">
                <a:normAutofit lnSpcReduction="10000"/>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强调经营规范，正面回应顾客议价。例如告知顾客货源优良，进货渠道正规等</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比较线下专卖，凸显价格优势。提示顾客比较线下专卖价格，以突出网络购物的价格优势，弱化顾客议价心理</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3005753"/>
              <a:ext cx="2150110" cy="1438910"/>
              <a:chOff x="956253" y="4842507"/>
              <a:chExt cx="2088459" cy="1918547"/>
            </a:xfrm>
          </p:grpSpPr>
          <p:sp>
            <p:nvSpPr>
              <p:cNvPr id="67" name="TextBox 42"/>
              <p:cNvSpPr txBox="1"/>
              <p:nvPr/>
            </p:nvSpPr>
            <p:spPr>
              <a:xfrm>
                <a:off x="1474359" y="4842507"/>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220967"/>
                <a:ext cx="2088459" cy="1540087"/>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在咨询客服人员前，往往已经挑中某件商品，只是会习惯性地提起“能不能便宜”的要求</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6871" y="2083254"/>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案例二</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901190"/>
            <a:ext cx="2095500" cy="169418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顾客（12:02:10）：“都买这么多了，给打个折吧！”</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客服(12:02:32)：“售价是公司出台规定的，我们客服是没有权利议价的，希望您可以理解！”</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顾客习惯性的砍价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739390"/>
            <a:ext cx="3496785" cy="3393488"/>
            <a:chOff x="5343234" y="739390"/>
            <a:chExt cx="3496785" cy="3393488"/>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70199" y="739390"/>
              <a:ext cx="2369820" cy="2242820"/>
              <a:chOff x="849457" y="2787647"/>
              <a:chExt cx="2301869" cy="2990430"/>
            </a:xfrm>
          </p:grpSpPr>
          <p:sp>
            <p:nvSpPr>
              <p:cNvPr id="64" name="TextBox 39"/>
              <p:cNvSpPr txBox="1"/>
              <p:nvPr/>
            </p:nvSpPr>
            <p:spPr>
              <a:xfrm>
                <a:off x="1625381" y="2787647"/>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49457" y="3363381"/>
                <a:ext cx="2301869" cy="2414696"/>
              </a:xfrm>
              <a:prstGeom prst="rect">
                <a:avLst/>
              </a:prstGeom>
            </p:spPr>
            <p:txBody>
              <a:bodyPr vert="horz" wrap="square" lIns="144000" tIns="0" rIns="144000" bIns="0" anchor="ctr">
                <a:normAutofit lnSpcReduction="10000"/>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强调公司规定，告知顾客公司的经营是很规范的，不接受价格变动</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强调客服职能范围，向顾客说明客服人员承担销售职能，并没有更改价格的权利</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3005753"/>
              <a:ext cx="2150110" cy="1127125"/>
              <a:chOff x="956253" y="4842507"/>
              <a:chExt cx="2088459" cy="1502834"/>
            </a:xfrm>
          </p:grpSpPr>
          <p:sp>
            <p:nvSpPr>
              <p:cNvPr id="67" name="TextBox 42"/>
              <p:cNvSpPr txBox="1"/>
              <p:nvPr/>
            </p:nvSpPr>
            <p:spPr>
              <a:xfrm>
                <a:off x="1474359" y="4842507"/>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220967"/>
                <a:ext cx="2088459" cy="1124374"/>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购买了较多商品时，往往希望获得店家的特殊折扣</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案例三</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901190"/>
            <a:ext cx="2095500" cy="169418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顾客（16：32:33）：“有没有送礼品什么的呀？”</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客服（16：32:54）：“不好意思，公司在节假日时才会送出礼品，届时您可以关注一下。”</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顾客习惯性的砍价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542030"/>
            <a:ext cx="3440999" cy="2614978"/>
            <a:chOff x="5343234" y="1542030"/>
            <a:chExt cx="3440999" cy="2614978"/>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524174" y="1542030"/>
              <a:ext cx="2259965" cy="1191260"/>
              <a:chOff x="901884" y="3857835"/>
              <a:chExt cx="2195164" cy="1588348"/>
            </a:xfrm>
          </p:grpSpPr>
          <p:sp>
            <p:nvSpPr>
              <p:cNvPr id="64" name="TextBox 39"/>
              <p:cNvSpPr txBox="1"/>
              <p:nvPr/>
            </p:nvSpPr>
            <p:spPr>
              <a:xfrm>
                <a:off x="1598242" y="3857835"/>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901884" y="4556335"/>
                <a:ext cx="2195164" cy="889848"/>
              </a:xfrm>
              <a:prstGeom prst="rect">
                <a:avLst/>
              </a:prstGeom>
            </p:spPr>
            <p:txBody>
              <a:bodyPr vert="horz" wrap="square" lIns="144000" tIns="0" rIns="144000" bIns="0" anchor="ctr">
                <a:normAutofit lnSpcReduction="10000"/>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告知顾客公司最近的促销情况，让他们提前关注</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2873038"/>
              <a:ext cx="2204085" cy="1283970"/>
              <a:chOff x="956253" y="4665554"/>
              <a:chExt cx="2140886" cy="1711961"/>
            </a:xfrm>
          </p:grpSpPr>
          <p:sp>
            <p:nvSpPr>
              <p:cNvPr id="67" name="TextBox 42"/>
              <p:cNvSpPr txBox="1"/>
              <p:nvPr/>
            </p:nvSpPr>
            <p:spPr>
              <a:xfrm>
                <a:off x="1465724" y="466555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070261"/>
                <a:ext cx="2140886" cy="1307254"/>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已经接受商品及价格，“送礼品”只是一种附带的习惯性提问</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901190"/>
            <a:ext cx="2095500" cy="253174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顾客（15:13:42）：“别家都送礼品了，还有的店铺在打折，同款产品比你们便宜好多，你们可以便宜点吗？”</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客服（15:13:54）：“很理解您购物的心情，不过各家各有各的经，我们店铺所进都是优质货源，本身成本就高。产品都有防伪认证，您可以放心。”</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顾客认为商品价格高</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810510"/>
            <a:ext cx="3588861" cy="3759883"/>
            <a:chOff x="5343234" y="810510"/>
            <a:chExt cx="3588861" cy="3759883"/>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32100" y="810510"/>
              <a:ext cx="2499996" cy="2077720"/>
              <a:chOff x="812450" y="2882474"/>
              <a:chExt cx="2428312" cy="2770295"/>
            </a:xfrm>
          </p:grpSpPr>
          <p:sp>
            <p:nvSpPr>
              <p:cNvPr id="64" name="TextBox 39"/>
              <p:cNvSpPr txBox="1"/>
              <p:nvPr/>
            </p:nvSpPr>
            <p:spPr>
              <a:xfrm>
                <a:off x="1709882" y="2882474"/>
                <a:ext cx="803064" cy="722207"/>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12450" y="3268554"/>
                <a:ext cx="2428312" cy="2384215"/>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不同商家存在不同的经营规则，也会有不同形式的营销手段</a:t>
                </a:r>
                <a:r>
                  <a:rPr lang="zh-CN" sz="12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200">
                    <a:solidFill>
                      <a:srgbClr val="50706D"/>
                    </a:solidFill>
                    <a:latin typeface="Arial Unicode MS" panose="020B0604020202020204" charset="-122"/>
                    <a:ea typeface="Arial Unicode MS" panose="020B0604020202020204" charset="-122"/>
                    <a:cs typeface="幼圆" panose="02010509060101010101" charset="-122"/>
                    <a:sym typeface="+mn-ea"/>
                  </a:rPr>
                  <a:t>要让顾客了解到不是所有商家都会有此类活动，店铺之间各有差异</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强调商品自身优势，通过突出产品优势从而弱化价格劣势</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2873038"/>
              <a:ext cx="2204085" cy="1697355"/>
              <a:chOff x="956253" y="4665554"/>
              <a:chExt cx="2140886" cy="2263141"/>
            </a:xfrm>
          </p:grpSpPr>
          <p:sp>
            <p:nvSpPr>
              <p:cNvPr id="67" name="TextBox 42"/>
              <p:cNvSpPr txBox="1"/>
              <p:nvPr/>
            </p:nvSpPr>
            <p:spPr>
              <a:xfrm>
                <a:off x="1465724" y="466555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070261"/>
                <a:ext cx="2140886" cy="1858434"/>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经过“货比三家”后来到本店，侧面表现出了对低价店铺的不信任</a:t>
                </a:r>
                <a:endParaRPr lang="zh-CN" altLang="en-US" sz="1200" dirty="0">
                  <a:solidFill>
                    <a:srgbClr val="50706D"/>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商品价格超过心理预期，希望商家可以给予优惠</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案例二</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946275"/>
            <a:ext cx="2095500" cy="226949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顾客（10:09:10）：“老板，你人那么好，这款连衣裙帮我打个折吧！”</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客服(10:09:24)：“最近这款连衣裙好多人问（买），我先帮您看下库存吧？如果觉得款式满意，就赶紧拍下吧，遇到心仪的衣服可要抓紧时间啊。”</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顾客认为商品价格高</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263265"/>
            <a:ext cx="3593305" cy="2604818"/>
            <a:chOff x="5343234" y="1263265"/>
            <a:chExt cx="3593305" cy="2604818"/>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27655" y="1263265"/>
              <a:ext cx="2508885" cy="1530985"/>
              <a:chOff x="808132" y="3486148"/>
              <a:chExt cx="2436946" cy="2041314"/>
            </a:xfrm>
          </p:grpSpPr>
          <p:sp>
            <p:nvSpPr>
              <p:cNvPr id="64" name="TextBox 39"/>
              <p:cNvSpPr txBox="1"/>
              <p:nvPr/>
            </p:nvSpPr>
            <p:spPr>
              <a:xfrm>
                <a:off x="1710499" y="3486148"/>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08132" y="3917101"/>
                <a:ext cx="2436946" cy="1610361"/>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用活泼一点的语气转移话题，将顾客关注的焦点从价格转移到产品、性能或售后等其他方面，促成顾客下单</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2873038"/>
              <a:ext cx="2204085" cy="995045"/>
              <a:chOff x="956253" y="4665554"/>
              <a:chExt cx="2140886" cy="1326727"/>
            </a:xfrm>
          </p:grpSpPr>
          <p:sp>
            <p:nvSpPr>
              <p:cNvPr id="67" name="TextBox 42"/>
              <p:cNvSpPr txBox="1"/>
              <p:nvPr/>
            </p:nvSpPr>
            <p:spPr>
              <a:xfrm>
                <a:off x="1465724" y="466555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207421"/>
                <a:ext cx="2140886" cy="784860"/>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通过“撒娇”“赞扬”等方式来争取打折</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476885" y="1946275"/>
            <a:ext cx="2095500" cy="253555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顾客（14:04:43）：“你们不优惠我就走了。”</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客服（14:04:59）：“通过与您之前的对话，感觉您很了解行情。这款商品在质量性能方面，确实出色，而且性价比很高，希望您还是能看清产品优势，不要因为小小优惠放弃了这么好的产品。”</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 顾客要求降价购买</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919730"/>
            <a:ext cx="3634582" cy="2948353"/>
            <a:chOff x="5343234" y="919730"/>
            <a:chExt cx="3634582" cy="2948353"/>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560370" y="919730"/>
              <a:ext cx="2417445" cy="1953260"/>
              <a:chOff x="937042" y="3028101"/>
              <a:chExt cx="2348128" cy="2604347"/>
            </a:xfrm>
          </p:grpSpPr>
          <p:sp>
            <p:nvSpPr>
              <p:cNvPr id="64" name="TextBox 39"/>
              <p:cNvSpPr txBox="1"/>
              <p:nvPr/>
            </p:nvSpPr>
            <p:spPr>
              <a:xfrm>
                <a:off x="1709882" y="3028101"/>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937042" y="3363381"/>
                <a:ext cx="2348128" cy="2269067"/>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肯定顾客的眼光，让顾客更坚信自己的选择，保持顾客对商品的喜爱度</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突出商品自身优势，让顾客感觉“物有所值”，提醒顾客不要因为优惠而错过了好商品</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80148" y="2873038"/>
              <a:ext cx="2204085" cy="995045"/>
              <a:chOff x="956253" y="4665554"/>
              <a:chExt cx="2140886" cy="1326727"/>
            </a:xfrm>
          </p:grpSpPr>
          <p:sp>
            <p:nvSpPr>
              <p:cNvPr id="67" name="TextBox 42"/>
              <p:cNvSpPr txBox="1"/>
              <p:nvPr/>
            </p:nvSpPr>
            <p:spPr>
              <a:xfrm>
                <a:off x="1465724" y="466555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56253" y="5207421"/>
                <a:ext cx="2140886" cy="784860"/>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想通过“不优惠就不买”的方式达成砍价的目的</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案例二</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06070" y="1906270"/>
            <a:ext cx="2286000" cy="279146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顾客（14:02:33）：“看到你们是满100元包邮，100元太多了，就给我包个邮吧！包邮我就买了。”</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14:03:09）：“有的店铺规定满200元才可以包邮，而我们店铺只要满100元，已经为顾客考虑很多了。不然这样，您看看我们家其他的商品，尤其这个腰带，特别适合您买的牛仔裤，两件一起买，可以给您包邮的。”</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 顾客要求降价购买</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364865"/>
            <a:ext cx="3527901" cy="2513379"/>
            <a:chOff x="5343234" y="1364865"/>
            <a:chExt cx="3527901" cy="2513379"/>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453690" y="1364865"/>
              <a:ext cx="2417445" cy="1531620"/>
              <a:chOff x="833421" y="3621614"/>
              <a:chExt cx="2348128" cy="2042160"/>
            </a:xfrm>
          </p:grpSpPr>
          <p:sp>
            <p:nvSpPr>
              <p:cNvPr id="64" name="TextBox 39"/>
              <p:cNvSpPr txBox="1"/>
              <p:nvPr/>
            </p:nvSpPr>
            <p:spPr>
              <a:xfrm>
                <a:off x="1605644" y="3621614"/>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833421" y="4066114"/>
                <a:ext cx="2348128" cy="1597660"/>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对比其他店铺，利用顾客的心理落差突出本店优势</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关联营销，主动介绍其他商品组合购买</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60463" y="3029248"/>
              <a:ext cx="2204085" cy="848995"/>
              <a:chOff x="937132" y="4873834"/>
              <a:chExt cx="2140886" cy="1131994"/>
            </a:xfrm>
          </p:grpSpPr>
          <p:sp>
            <p:nvSpPr>
              <p:cNvPr id="67" name="TextBox 42"/>
              <p:cNvSpPr txBox="1"/>
              <p:nvPr/>
            </p:nvSpPr>
            <p:spPr>
              <a:xfrm>
                <a:off x="1361486" y="487383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37132" y="5220968"/>
                <a:ext cx="2140886" cy="784860"/>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顾客提出“包邮”要求</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案例三</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91795" y="1906270"/>
            <a:ext cx="2133600" cy="2489835"/>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顾客（9:18:33）：“价格要是真的不能再便宜我就不买了，别家都比你们便宜100多元呢！”</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客服(9:19:04)：“这款产品价格能有那么低吗？如果换我，还真不敢买。您看这样吧，价格真的不能再低啦，我帮您申请一个小礼品吧？其他顾客可是没有这样机会的。”</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611505" y="175895"/>
            <a:ext cx="575437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应对价格咨询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 顾客要求降价购买</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422015"/>
            <a:ext cx="3527901" cy="3177588"/>
            <a:chOff x="5343234" y="1422015"/>
            <a:chExt cx="3527901" cy="3177588"/>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378760" y="1422015"/>
              <a:ext cx="2492375" cy="1583690"/>
              <a:chOff x="760640" y="3697814"/>
              <a:chExt cx="2420909" cy="2111586"/>
            </a:xfrm>
          </p:grpSpPr>
          <p:sp>
            <p:nvSpPr>
              <p:cNvPr id="64" name="TextBox 39"/>
              <p:cNvSpPr txBox="1"/>
              <p:nvPr/>
            </p:nvSpPr>
            <p:spPr>
              <a:xfrm>
                <a:off x="1605644" y="3697814"/>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760640" y="3907787"/>
                <a:ext cx="2420909" cy="1901613"/>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强调商品价值及合理价格范围</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采取其他措施促销</a:t>
                </a:r>
                <a:r>
                  <a:rPr lang="zh-CN" sz="1200">
                    <a:solidFill>
                      <a:srgbClr val="50706D"/>
                    </a:solidFill>
                    <a:latin typeface="Arial Unicode MS" panose="020B0604020202020204" charset="-122"/>
                    <a:ea typeface="Arial Unicode MS" panose="020B0604020202020204" charset="-122"/>
                    <a:cs typeface="幼圆" panose="02010509060101010101" charset="-122"/>
                    <a:sym typeface="+mn-ea"/>
                  </a:rPr>
                  <a:t>，</a:t>
                </a:r>
                <a:r>
                  <a:rPr sz="1200">
                    <a:solidFill>
                      <a:srgbClr val="50706D"/>
                    </a:solidFill>
                    <a:latin typeface="Arial Unicode MS" panose="020B0604020202020204" charset="-122"/>
                    <a:ea typeface="Arial Unicode MS" panose="020B0604020202020204" charset="-122"/>
                    <a:cs typeface="幼圆" panose="02010509060101010101" charset="-122"/>
                    <a:sym typeface="+mn-ea"/>
                  </a:rPr>
                  <a:t>同时特别声明是为顾客单独申请的，让顾客感到荣耀，从而促使顾客下单</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60463" y="3029248"/>
              <a:ext cx="2310130" cy="1570355"/>
              <a:chOff x="937132" y="4873834"/>
              <a:chExt cx="2243890" cy="2093808"/>
            </a:xfrm>
          </p:grpSpPr>
          <p:sp>
            <p:nvSpPr>
              <p:cNvPr id="67" name="TextBox 42"/>
              <p:cNvSpPr txBox="1"/>
              <p:nvPr/>
            </p:nvSpPr>
            <p:spPr>
              <a:xfrm>
                <a:off x="1361486" y="487383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37132" y="5220968"/>
                <a:ext cx="2243890" cy="1746674"/>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在咨询中多次提到“真的”“不能”“不买”等词汇时，表明顾客确实希望商家给出优惠，否则可能导致订单流失</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89255" y="1906270"/>
            <a:ext cx="2199005" cy="217678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顾客（10:21:24）：“你家店铺怎么信用那么低？”</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客服（10:21:38）：“非常感谢您的关注！我们线上店铺刚开业，总是要有个累积的过程，商品都是货真价实的，您可以放心购买。小店有您的支持会成长的更快！”</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572770" y="175895"/>
            <a:ext cx="573595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应对评价咨询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 顾客质疑店铺信用不足</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022600"/>
            <a:ext cx="3527901" cy="2721658"/>
            <a:chOff x="5343234" y="1022600"/>
            <a:chExt cx="3527901" cy="2721658"/>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366060" y="1022600"/>
              <a:ext cx="2505075" cy="1983106"/>
              <a:chOff x="748304" y="3165261"/>
              <a:chExt cx="2433245" cy="2644140"/>
            </a:xfrm>
          </p:grpSpPr>
          <p:sp>
            <p:nvSpPr>
              <p:cNvPr id="64" name="TextBox 39"/>
              <p:cNvSpPr txBox="1"/>
              <p:nvPr/>
            </p:nvSpPr>
            <p:spPr>
              <a:xfrm>
                <a:off x="1657455" y="3165261"/>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748304" y="3595368"/>
                <a:ext cx="2433245" cy="2214033"/>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告知顾客创业初期，正处于信用累积阶段，并能以此作为宣传点，特别注重商品的货真价实，吸引顾客下单</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强调顾客对店铺重要性，让顾客认识到自己对本店的价值</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60463" y="3029248"/>
              <a:ext cx="2310130" cy="715011"/>
              <a:chOff x="937132" y="4873834"/>
              <a:chExt cx="2243890" cy="953348"/>
            </a:xfrm>
          </p:grpSpPr>
          <p:sp>
            <p:nvSpPr>
              <p:cNvPr id="67" name="TextBox 42"/>
              <p:cNvSpPr txBox="1"/>
              <p:nvPr/>
            </p:nvSpPr>
            <p:spPr>
              <a:xfrm>
                <a:off x="1361486" y="487383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37132" y="5220968"/>
                <a:ext cx="2243890" cy="606214"/>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对店铺信誉度比较看重</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8574" y="1167253"/>
            <a:ext cx="2212463" cy="2677373"/>
            <a:chOff x="514399" y="914523"/>
            <a:chExt cx="2212463" cy="2677373"/>
          </a:xfrm>
        </p:grpSpPr>
        <p:sp>
          <p:nvSpPr>
            <p:cNvPr id="7" name="Oval 1"/>
            <p:cNvSpPr/>
            <p:nvPr/>
          </p:nvSpPr>
          <p:spPr>
            <a:xfrm>
              <a:off x="1270684" y="914523"/>
              <a:ext cx="750570" cy="84328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514399" y="1861522"/>
              <a:ext cx="2212463" cy="1730375"/>
              <a:chOff x="1116989" y="2860928"/>
              <a:chExt cx="2949950" cy="2307166"/>
            </a:xfrm>
          </p:grpSpPr>
          <p:grpSp>
            <p:nvGrpSpPr>
              <p:cNvPr id="31" name="Group 54"/>
              <p:cNvGrpSpPr/>
              <p:nvPr/>
            </p:nvGrpSpPr>
            <p:grpSpPr>
              <a:xfrm>
                <a:off x="1116989" y="3322361"/>
                <a:ext cx="2949950" cy="1594626"/>
                <a:chOff x="1116989" y="3322361"/>
                <a:chExt cx="2949950" cy="1594626"/>
              </a:xfrm>
              <a:solidFill>
                <a:schemeClr val="bg1">
                  <a:lumMod val="65000"/>
                </a:schemeClr>
              </a:solidFill>
            </p:grpSpPr>
            <p:sp>
              <p:nvSpPr>
                <p:cNvPr id="33" name="Freeform: Shape 10"/>
                <p:cNvSpPr/>
                <p:nvPr/>
              </p:nvSpPr>
              <p:spPr bwMode="auto">
                <a:xfrm>
                  <a:off x="1116989" y="332236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4" name="Freeform: Shape 11"/>
                <p:cNvSpPr/>
                <p:nvPr/>
              </p:nvSpPr>
              <p:spPr bwMode="auto">
                <a:xfrm>
                  <a:off x="3945881" y="3322361"/>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32" name="Rectangle 53"/>
              <p:cNvSpPr/>
              <p:nvPr/>
            </p:nvSpPr>
            <p:spPr>
              <a:xfrm>
                <a:off x="1422637" y="2860928"/>
                <a:ext cx="2406226" cy="2307166"/>
              </a:xfrm>
              <a:prstGeom prst="rect">
                <a:avLst/>
              </a:prstGeom>
            </p:spPr>
            <p:txBody>
              <a:bodyPr wrap="square" lIns="0" tIns="0" rIns="0" bIns="0" anchor="ctr"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顾客（11:01:21）：“你们这款商品怎么没有人评价啊！”</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客服（11:01:31）：“这款商品是我们今天上架的新款，还未有顾客购买呢！您真有眼光，这款商品做工精细，质量有保障。”</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3402695" y="1185178"/>
            <a:ext cx="2340733" cy="2860110"/>
            <a:chOff x="2142220" y="-1260207"/>
            <a:chExt cx="2340733" cy="2860110"/>
          </a:xfrm>
        </p:grpSpPr>
        <p:sp>
          <p:nvSpPr>
            <p:cNvPr id="9" name="Oval 3"/>
            <p:cNvSpPr/>
            <p:nvPr/>
          </p:nvSpPr>
          <p:spPr>
            <a:xfrm>
              <a:off x="2819765" y="-1260207"/>
              <a:ext cx="685165" cy="82550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2" name="Group 66"/>
            <p:cNvGrpSpPr/>
            <p:nvPr/>
          </p:nvGrpSpPr>
          <p:grpSpPr>
            <a:xfrm>
              <a:off x="2142220" y="-374312"/>
              <a:ext cx="2340733" cy="1974215"/>
              <a:chOff x="850289" y="-120184"/>
              <a:chExt cx="3120976" cy="2632287"/>
            </a:xfrm>
          </p:grpSpPr>
          <p:grpSp>
            <p:nvGrpSpPr>
              <p:cNvPr id="27" name="Group 67"/>
              <p:cNvGrpSpPr/>
              <p:nvPr/>
            </p:nvGrpSpPr>
            <p:grpSpPr>
              <a:xfrm>
                <a:off x="850289" y="398822"/>
                <a:ext cx="3120976" cy="1594625"/>
                <a:chOff x="850289" y="398822"/>
                <a:chExt cx="3120976" cy="1594625"/>
              </a:xfrm>
              <a:solidFill>
                <a:schemeClr val="bg1">
                  <a:lumMod val="65000"/>
                </a:schemeClr>
              </a:solidFill>
            </p:grpSpPr>
            <p:sp>
              <p:nvSpPr>
                <p:cNvPr id="29" name="Freeform: Shape 69"/>
                <p:cNvSpPr/>
                <p:nvPr/>
              </p:nvSpPr>
              <p:spPr bwMode="auto">
                <a:xfrm>
                  <a:off x="850289" y="39882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0" name="Freeform: Shape 70"/>
                <p:cNvSpPr/>
                <p:nvPr/>
              </p:nvSpPr>
              <p:spPr bwMode="auto">
                <a:xfrm>
                  <a:off x="3850207" y="398822"/>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8" name="Rectangle 68"/>
              <p:cNvSpPr/>
              <p:nvPr/>
            </p:nvSpPr>
            <p:spPr>
              <a:xfrm>
                <a:off x="1094129" y="-120184"/>
                <a:ext cx="2755899" cy="2632287"/>
              </a:xfrm>
              <a:prstGeom prst="rect">
                <a:avLst/>
              </a:prstGeom>
            </p:spPr>
            <p:txBody>
              <a:bodyPr wrap="square" lIns="0" tIns="0" rIns="0" bIns="0" anchor="t"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顾客（13:21:42）：“为什么你们产品有人买没人评啊？”</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客服（13:21:50）：“感谢您对我店商品的关注！我们这款商品销售量不错的，可能顾客们比较忙没有及时反馈评价信息。这也恰恰说明顾客们满意度比较高，没有特别给出中差评。您可以放心购买。”</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6038546" y="1185178"/>
            <a:ext cx="2519801" cy="2804228"/>
            <a:chOff x="4321506" y="898158"/>
            <a:chExt cx="2519801" cy="2804228"/>
          </a:xfrm>
        </p:grpSpPr>
        <p:sp>
          <p:nvSpPr>
            <p:cNvPr id="8" name="Oval 2"/>
            <p:cNvSpPr/>
            <p:nvPr/>
          </p:nvSpPr>
          <p:spPr>
            <a:xfrm>
              <a:off x="5260671" y="898158"/>
              <a:ext cx="638810" cy="84328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grpSp>
          <p:nvGrpSpPr>
            <p:cNvPr id="13" name="Group 71"/>
            <p:cNvGrpSpPr/>
            <p:nvPr/>
          </p:nvGrpSpPr>
          <p:grpSpPr>
            <a:xfrm>
              <a:off x="4321506" y="1784051"/>
              <a:ext cx="2519801" cy="1918335"/>
              <a:chOff x="1254150" y="2757634"/>
              <a:chExt cx="3359734" cy="2557779"/>
            </a:xfrm>
          </p:grpSpPr>
          <p:grpSp>
            <p:nvGrpSpPr>
              <p:cNvPr id="23" name="Group 72"/>
              <p:cNvGrpSpPr/>
              <p:nvPr/>
            </p:nvGrpSpPr>
            <p:grpSpPr>
              <a:xfrm>
                <a:off x="1254150" y="3276642"/>
                <a:ext cx="3359734" cy="1594625"/>
                <a:chOff x="1254150" y="3276642"/>
                <a:chExt cx="3359734" cy="1594625"/>
              </a:xfrm>
              <a:solidFill>
                <a:schemeClr val="bg1">
                  <a:lumMod val="65000"/>
                </a:schemeClr>
              </a:solidFill>
            </p:grpSpPr>
            <p:sp>
              <p:nvSpPr>
                <p:cNvPr id="25" name="Freeform: Shape 74"/>
                <p:cNvSpPr/>
                <p:nvPr/>
              </p:nvSpPr>
              <p:spPr bwMode="auto">
                <a:xfrm>
                  <a:off x="1254150" y="327664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sp>
              <p:nvSpPr>
                <p:cNvPr id="26" name="Freeform: Shape 75"/>
                <p:cNvSpPr/>
                <p:nvPr/>
              </p:nvSpPr>
              <p:spPr bwMode="auto">
                <a:xfrm>
                  <a:off x="4492826" y="3276642"/>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grpSp>
          <p:sp>
            <p:nvSpPr>
              <p:cNvPr id="24" name="Rectangle 73"/>
              <p:cNvSpPr/>
              <p:nvPr/>
            </p:nvSpPr>
            <p:spPr>
              <a:xfrm>
                <a:off x="1483595" y="2757634"/>
                <a:ext cx="2898139" cy="2557779"/>
              </a:xfrm>
              <a:prstGeom prst="rect">
                <a:avLst/>
              </a:prstGeom>
            </p:spPr>
            <p:txBody>
              <a:bodyPr wrap="square" lIns="0" tIns="0" rIns="0" bIns="0" anchor="t"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顾客（14:21:11）：“你们这款商品怎么没有成交量，也没有评价的？”</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客服（14:21:24）：“您好，我们这款商品是2012年的旧款，因为现在2014年新款已上市，所以顾客大都选择购买新款，您也可以关注一下新款产品。如果您觉得这款商品的外观性能还可以，2012年款性价比更高。”</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sp>
        <p:nvSpPr>
          <p:cNvPr id="47" name="Title 1"/>
          <p:cNvSpPr txBox="1"/>
          <p:nvPr/>
        </p:nvSpPr>
        <p:spPr>
          <a:xfrm>
            <a:off x="611505" y="175895"/>
            <a:ext cx="40493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应对评价咨询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商品没有评论</a:t>
            </a:r>
            <a:endPar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man_501px_1208362_easyicon.net"/>
          <p:cNvPicPr>
            <a:picLocks noChangeAspect="1"/>
          </p:cNvPicPr>
          <p:nvPr/>
        </p:nvPicPr>
        <p:blipFill>
          <a:blip r:embed="rId1"/>
          <a:stretch>
            <a:fillRect/>
          </a:stretch>
        </p:blipFill>
        <p:spPr>
          <a:xfrm>
            <a:off x="842010" y="1115060"/>
            <a:ext cx="669290" cy="1150620"/>
          </a:xfrm>
          <a:prstGeom prst="rect">
            <a:avLst/>
          </a:prstGeom>
        </p:spPr>
      </p:pic>
      <p:sp>
        <p:nvSpPr>
          <p:cNvPr id="5" name="流程图: 可选过程 4"/>
          <p:cNvSpPr/>
          <p:nvPr/>
        </p:nvSpPr>
        <p:spPr>
          <a:xfrm>
            <a:off x="1654810" y="1191260"/>
            <a:ext cx="6911975" cy="997585"/>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600">
                <a:latin typeface="Arial Unicode MS" panose="020B0604020202020204" charset="-122"/>
                <a:ea typeface="Arial Unicode MS" panose="020B0604020202020204" charset="-122"/>
              </a:rPr>
              <a:t>通过上一个任务的学习，我已经知道了售前客服工作的内容和要求，按售前客服岗位工作中还有其他注意事项吗？</a:t>
            </a:r>
            <a:endParaRPr lang="zh-CN" altLang="en-US" sz="1600">
              <a:latin typeface="Arial Unicode MS" panose="020B0604020202020204" charset="-122"/>
              <a:ea typeface="Arial Unicode MS" panose="020B0604020202020204" charset="-122"/>
            </a:endParaRPr>
          </a:p>
        </p:txBody>
      </p:sp>
      <p:pic>
        <p:nvPicPr>
          <p:cNvPr id="6" name="图片 5" descr="C:\Users\Jasmine\Desktop\PPT制作\老刘.png老刘"/>
          <p:cNvPicPr>
            <a:picLocks noChangeAspect="1"/>
          </p:cNvPicPr>
          <p:nvPr/>
        </p:nvPicPr>
        <p:blipFill>
          <a:blip r:embed="rId2"/>
          <a:srcRect/>
          <a:stretch>
            <a:fillRect/>
          </a:stretch>
        </p:blipFill>
        <p:spPr>
          <a:xfrm>
            <a:off x="871220" y="2963545"/>
            <a:ext cx="611505" cy="1061085"/>
          </a:xfrm>
          <a:prstGeom prst="rect">
            <a:avLst/>
          </a:prstGeom>
        </p:spPr>
      </p:pic>
      <p:sp>
        <p:nvSpPr>
          <p:cNvPr id="7" name="流程图: 可选过程 6"/>
          <p:cNvSpPr/>
          <p:nvPr/>
        </p:nvSpPr>
        <p:spPr>
          <a:xfrm>
            <a:off x="1654810" y="3204845"/>
            <a:ext cx="6911340" cy="578485"/>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p>
            <a:pPr algn="l" fontAlgn="auto">
              <a:lnSpc>
                <a:spcPct val="150000"/>
              </a:lnSpc>
            </a:pPr>
            <a:r>
              <a:rPr lang="zh-CN" altLang="en-US" sz="1600">
                <a:latin typeface="Arial Unicode MS" panose="020B0604020202020204" charset="-122"/>
                <a:ea typeface="Arial Unicode MS" panose="020B0604020202020204" charset="-122"/>
              </a:rPr>
              <a:t>嗯，你还需要注意一些规范，比如应对咨询的标准用语和规范流程</a:t>
            </a:r>
            <a:endParaRPr lang="zh-CN" altLang="en-US" sz="1600">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par>
                          <p:cTn id="12" fill="hold">
                            <p:stCondLst>
                              <p:cond delay="4000"/>
                            </p:stCondLst>
                            <p:childTnLst>
                              <p:par>
                                <p:cTn id="13" presetID="4"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2000"/>
                                        <p:tgtEl>
                                          <p:spTgt spid="6"/>
                                        </p:tgtEl>
                                      </p:cBhvr>
                                    </p:animEffect>
                                  </p:childTnLst>
                                </p:cTn>
                              </p:par>
                            </p:childTnLst>
                          </p:cTn>
                        </p:par>
                        <p:par>
                          <p:cTn id="16" fill="hold">
                            <p:stCondLst>
                              <p:cond delay="6000"/>
                            </p:stCondLst>
                            <p:childTnLst>
                              <p:par>
                                <p:cTn id="17" presetID="4"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008148" y="858793"/>
            <a:ext cx="7181714" cy="2525844"/>
            <a:chOff x="1319644" y="1891819"/>
            <a:chExt cx="9575619"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lnSpc>
                  <a:spcPct val="120000"/>
                </a:lnSpc>
                <a:defRPr/>
              </a:pPr>
              <a:r>
                <a:rPr lang="zh-CN" altLang="en-US" sz="2000">
                  <a:solidFill>
                    <a:srgbClr val="50706D"/>
                  </a:solidFill>
                  <a:latin typeface="Arial Unicode MS" panose="020B0604020202020204" charset="-122"/>
                  <a:ea typeface="Arial Unicode MS" panose="020B0604020202020204" charset="-122"/>
                </a:rPr>
                <a:t>商品没有评论</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17" name="Group 24"/>
            <p:cNvGrpSpPr/>
            <p:nvPr/>
          </p:nvGrpSpPr>
          <p:grpSpPr>
            <a:xfrm>
              <a:off x="1319644" y="1985329"/>
              <a:ext cx="3086946" cy="2998047"/>
              <a:chOff x="8290836" y="2281953"/>
              <a:chExt cx="2311818" cy="2998047"/>
            </a:xfrm>
          </p:grpSpPr>
          <p:sp>
            <p:nvSpPr>
              <p:cNvPr id="21" name="TextBox 32"/>
              <p:cNvSpPr txBox="1"/>
              <p:nvPr/>
            </p:nvSpPr>
            <p:spPr>
              <a:xfrm>
                <a:off x="8489934" y="2281953"/>
                <a:ext cx="1428559" cy="737447"/>
              </a:xfrm>
              <a:prstGeom prst="rect">
                <a:avLst/>
              </a:prstGeom>
              <a:noFill/>
            </p:spPr>
            <p:txBody>
              <a:bodyPr wrap="none" lIns="0" tIns="0" rIns="360000" bIns="0" anchor="ctr" anchorCtr="0">
                <a:noAutofit/>
              </a:bodyPr>
              <a:lstStyle/>
              <a:p>
                <a:pPr algn="ctr"/>
                <a:r>
                  <a:rPr lang="zh-CN" altLang="en-US" sz="2400" b="1">
                    <a:solidFill>
                      <a:schemeClr val="accent1">
                        <a:lumMod val="100000"/>
                      </a:schemeClr>
                    </a:solidFill>
                    <a:latin typeface="Arial Unicode MS" panose="020B0604020202020204" charset="-122"/>
                    <a:ea typeface="Arial Unicode MS" panose="020B0604020202020204" charset="-122"/>
                  </a:rPr>
                  <a:t>方法一</a:t>
                </a:r>
                <a:endParaRPr lang="zh-CN" altLang="en-US" sz="2400" b="1">
                  <a:solidFill>
                    <a:schemeClr val="accent1">
                      <a:lumMod val="100000"/>
                    </a:schemeClr>
                  </a:solidFill>
                  <a:latin typeface="Arial Unicode MS" panose="020B0604020202020204" charset="-122"/>
                  <a:ea typeface="Arial Unicode MS" panose="020B0604020202020204" charset="-122"/>
                </a:endParaRPr>
              </a:p>
            </p:txBody>
          </p:sp>
          <p:sp>
            <p:nvSpPr>
              <p:cNvPr id="22" name="TextBox 33"/>
              <p:cNvSpPr txBox="1"/>
              <p:nvPr/>
            </p:nvSpPr>
            <p:spPr>
              <a:xfrm>
                <a:off x="8290836" y="2840753"/>
                <a:ext cx="2311818" cy="24392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转移话题，介绍优势，例如主动说明商品、价格、服务等方面的优势，转移顾客注意力</a:t>
                </a:r>
                <a:endParaRPr lang="zh-CN" altLang="en-US" sz="1400">
                  <a:solidFill>
                    <a:srgbClr val="50706D"/>
                  </a:solidFill>
                  <a:latin typeface="Arial Unicode MS" panose="020B0604020202020204" charset="-122"/>
                  <a:ea typeface="Arial Unicode MS" panose="020B0604020202020204" charset="-122"/>
                </a:endParaRPr>
              </a:p>
            </p:txBody>
          </p:sp>
        </p:grpSp>
        <p:grpSp>
          <p:nvGrpSpPr>
            <p:cNvPr id="18" name="Group 34"/>
            <p:cNvGrpSpPr/>
            <p:nvPr/>
          </p:nvGrpSpPr>
          <p:grpSpPr>
            <a:xfrm>
              <a:off x="7667770" y="2067456"/>
              <a:ext cx="3227493" cy="2803313"/>
              <a:chOff x="940116" y="2590752"/>
              <a:chExt cx="2513210" cy="2803313"/>
            </a:xfrm>
          </p:grpSpPr>
          <p:sp>
            <p:nvSpPr>
              <p:cNvPr id="19" name="TextBox 35"/>
              <p:cNvSpPr txBox="1"/>
              <p:nvPr/>
            </p:nvSpPr>
            <p:spPr>
              <a:xfrm>
                <a:off x="1439857" y="2590752"/>
                <a:ext cx="1932376" cy="574040"/>
              </a:xfrm>
              <a:prstGeom prst="rect">
                <a:avLst/>
              </a:prstGeom>
              <a:noFill/>
            </p:spPr>
            <p:txBody>
              <a:bodyPr wrap="none" lIns="360000" tIns="0" rIns="0" bIns="0" anchor="b" anchorCtr="0">
                <a:noAutofit/>
              </a:bodyPr>
              <a:lstStyle/>
              <a:p>
                <a:r>
                  <a:rPr lang="zh-CN" altLang="en-US" sz="2400" b="1">
                    <a:solidFill>
                      <a:schemeClr val="accent2">
                        <a:lumMod val="100000"/>
                      </a:schemeClr>
                    </a:solidFill>
                    <a:latin typeface="Arial Unicode MS" panose="020B0604020202020204" charset="-122"/>
                    <a:ea typeface="Arial Unicode MS" panose="020B0604020202020204" charset="-122"/>
                  </a:rPr>
                  <a:t>方法二</a:t>
                </a:r>
                <a:endParaRPr lang="zh-CN" altLang="en-US" sz="2400" b="1">
                  <a:solidFill>
                    <a:schemeClr val="accent2">
                      <a:lumMod val="100000"/>
                    </a:schemeClr>
                  </a:solidFill>
                  <a:latin typeface="Arial Unicode MS" panose="020B0604020202020204" charset="-122"/>
                  <a:ea typeface="Arial Unicode MS" panose="020B0604020202020204" charset="-122"/>
                </a:endParaRPr>
              </a:p>
            </p:txBody>
          </p:sp>
          <p:sp>
            <p:nvSpPr>
              <p:cNvPr id="20" name="TextBox 36"/>
              <p:cNvSpPr txBox="1"/>
              <p:nvPr/>
            </p:nvSpPr>
            <p:spPr>
              <a:xfrm>
                <a:off x="940116" y="2942118"/>
                <a:ext cx="2513210" cy="2451947"/>
              </a:xfrm>
              <a:prstGeom prst="rect">
                <a:avLst/>
              </a:prstGeom>
            </p:spPr>
            <p:txBody>
              <a:bodyPr vert="horz" wrap="square" lIns="360000" tIns="0" rIns="0" bIns="0" anchor="ctr" anchorCtr="0">
                <a:norm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主动推荐，提供同类商品参考，例如告知顾客可以选择评价较多的商品购买等</a:t>
                </a:r>
                <a:endParaRPr lang="zh-CN" altLang="en-US" sz="1400">
                  <a:solidFill>
                    <a:srgbClr val="50706D"/>
                  </a:solidFill>
                  <a:latin typeface="Arial Unicode MS" panose="020B0604020202020204" charset="-122"/>
                  <a:ea typeface="Arial Unicode MS" panose="020B0604020202020204" charset="-122"/>
                </a:endParaRPr>
              </a:p>
            </p:txBody>
          </p:sp>
        </p:grpSp>
      </p:grpSp>
      <p:sp>
        <p:nvSpPr>
          <p:cNvPr id="25" name="Title 1"/>
          <p:cNvSpPr txBox="1"/>
          <p:nvPr/>
        </p:nvSpPr>
        <p:spPr>
          <a:xfrm>
            <a:off x="611505" y="175895"/>
            <a:ext cx="419608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应对评价咨询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商品没有评论</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Oval 13"/>
          <p:cNvSpPr/>
          <p:nvPr/>
        </p:nvSpPr>
        <p:spPr>
          <a:xfrm>
            <a:off x="1213926" y="3491001"/>
            <a:ext cx="811029" cy="81102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6" name="Freeform: Shape 20"/>
          <p:cNvSpPr/>
          <p:nvPr/>
        </p:nvSpPr>
        <p:spPr bwMode="auto">
          <a:xfrm>
            <a:off x="1414200" y="3691011"/>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0" name="文本框 99"/>
          <p:cNvSpPr txBox="1"/>
          <p:nvPr/>
        </p:nvSpPr>
        <p:spPr>
          <a:xfrm>
            <a:off x="2167255" y="3457575"/>
            <a:ext cx="5547995" cy="1383665"/>
          </a:xfrm>
          <a:prstGeom prst="rect">
            <a:avLst/>
          </a:prstGeom>
          <a:noFill/>
          <a:ln w="9525">
            <a:noFill/>
          </a:ln>
        </p:spPr>
        <p:txBody>
          <a:bodyPr wrap="square">
            <a:spAutoFit/>
          </a:bodyPr>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通过以上</a:t>
            </a:r>
            <a:r>
              <a:rPr lang="en-US" altLang="zh-CN" sz="1400">
                <a:solidFill>
                  <a:srgbClr val="50706D"/>
                </a:solidFill>
                <a:latin typeface="Arial Unicode MS" panose="020B0604020202020204" charset="-122"/>
                <a:ea typeface="Arial Unicode MS" panose="020B0604020202020204" charset="-122"/>
                <a:cs typeface="幼圆" panose="02010509060101010101" charset="-122"/>
                <a:sym typeface="+mn-ea"/>
              </a:rPr>
              <a:t>3</a:t>
            </a:r>
            <a:r>
              <a:rPr lang="zh-CN" altLang="en-US" sz="1400">
                <a:solidFill>
                  <a:srgbClr val="50706D"/>
                </a:solidFill>
                <a:latin typeface="Arial Unicode MS" panose="020B0604020202020204" charset="-122"/>
                <a:ea typeface="Arial Unicode MS" panose="020B0604020202020204" charset="-122"/>
                <a:cs typeface="幼圆" panose="02010509060101010101" charset="-122"/>
                <a:sym typeface="+mn-ea"/>
              </a:rPr>
              <a:t>个案例可以看到，出现商品没有评论的原因基本有三个：</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marL="342900" indent="-342900" algn="l" fontAlgn="auto">
              <a:lnSpc>
                <a:spcPct val="150000"/>
              </a:lnSpc>
              <a:buFont typeface="+mj-ea"/>
              <a:buAutoNum type="circleNumDbPlain"/>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sym typeface="+mn-ea"/>
              </a:rPr>
              <a:t>产品为新上架商品，还未积累一定的评价或评分</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a:p>
            <a:pPr marL="342900" indent="-342900" algn="l" fontAlgn="auto">
              <a:lnSpc>
                <a:spcPct val="150000"/>
              </a:lnSpc>
              <a:buFont typeface="+mj-ea"/>
              <a:buAutoNum type="circleNumDbPlain"/>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sym typeface="+mn-ea"/>
              </a:rPr>
              <a:t>产品只有成交量，交易成功的顾客没有给出评价</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a:p>
            <a:pPr marL="342900" indent="-342900" algn="l" fontAlgn="auto">
              <a:lnSpc>
                <a:spcPct val="150000"/>
              </a:lnSpc>
              <a:buFont typeface="+mj-ea"/>
              <a:buAutoNum type="circleNumDbPlain"/>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sym typeface="+mn-ea"/>
              </a:rPr>
              <a:t>商品长期没有成交量</a:t>
            </a:r>
            <a:endParaRPr lang="zh-CN" altLang="en-US" sz="140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泪滴形 68"/>
          <p:cNvSpPr/>
          <p:nvPr/>
        </p:nvSpPr>
        <p:spPr>
          <a:xfrm rot="8100000">
            <a:off x="960755" y="814070"/>
            <a:ext cx="1127760" cy="1122680"/>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 name="组合 1"/>
          <p:cNvGrpSpPr/>
          <p:nvPr/>
        </p:nvGrpSpPr>
        <p:grpSpPr>
          <a:xfrm>
            <a:off x="1081936" y="555816"/>
            <a:ext cx="1506079" cy="1050734"/>
            <a:chOff x="1327790" y="1723791"/>
            <a:chExt cx="1789675" cy="1316990"/>
          </a:xfrm>
        </p:grpSpPr>
        <p:sp>
          <p:nvSpPr>
            <p:cNvPr id="21" name="矩形 20"/>
            <p:cNvSpPr/>
            <p:nvPr/>
          </p:nvSpPr>
          <p:spPr>
            <a:xfrm>
              <a:off x="1625215" y="1723791"/>
              <a:ext cx="1492250" cy="1316990"/>
            </a:xfrm>
            <a:prstGeom prst="rect">
              <a:avLst/>
            </a:prstGeom>
          </p:spPr>
          <p:txBody>
            <a:bodyPr wrap="none" lIns="0" tIns="0" rIns="0" bIns="0" anchor="ctr" anchorCtr="1">
              <a:normAutofit/>
            </a:bodyPr>
            <a:lstStyle/>
            <a:p>
              <a:pPr lvl="0" algn="l" defTabSz="913765" fontAlgn="auto">
                <a:lnSpc>
                  <a:spcPct val="150000"/>
                </a:lnSpc>
                <a:spcBef>
                  <a:spcPct val="0"/>
                </a:spcBef>
                <a:defRPr/>
              </a:pPr>
              <a:endParaRPr lang="zh-CN" altLang="en-US" b="1" dirty="0">
                <a:solidFill>
                  <a:srgbClr val="50706D"/>
                </a:solidFill>
              </a:endParaRPr>
            </a:p>
          </p:txBody>
        </p:sp>
        <p:sp>
          <p:nvSpPr>
            <p:cNvPr id="27" name="矩形 26"/>
            <p:cNvSpPr/>
            <p:nvPr/>
          </p:nvSpPr>
          <p:spPr>
            <a:xfrm>
              <a:off x="1327790" y="2494687"/>
              <a:ext cx="1052830" cy="512445"/>
            </a:xfrm>
            <a:prstGeom prst="rect">
              <a:avLst/>
            </a:prstGeom>
          </p:spPr>
          <p:txBody>
            <a:bodyPr wrap="none" anchor="ctr" anchorCtr="0">
              <a:normAutofit fontScale="55000" lnSpcReduction="20000"/>
            </a:bodyPr>
            <a:lstStyle/>
            <a:p>
              <a:pPr algn="ctr"/>
              <a:r>
                <a:rPr lang="zh-CN" altLang="en-US" sz="3600" b="1">
                  <a:solidFill>
                    <a:schemeClr val="bg1"/>
                  </a:solidFill>
                  <a:latin typeface="微软雅黑" panose="020B0503020204020204" pitchFamily="34" charset="-122"/>
                  <a:ea typeface="微软雅黑" panose="020B0503020204020204" pitchFamily="34" charset="-122"/>
                </a:rPr>
                <a:t>案例一</a:t>
              </a:r>
              <a:endParaRPr lang="zh-CN" altLang="en-US" sz="3600" b="1">
                <a:solidFill>
                  <a:schemeClr val="bg1"/>
                </a:solidFill>
                <a:latin typeface="微软雅黑" panose="020B0503020204020204" pitchFamily="34" charset="-122"/>
                <a:ea typeface="微软雅黑" panose="020B0503020204020204" pitchFamily="34" charset="-122"/>
              </a:endParaRPr>
            </a:p>
          </p:txBody>
        </p:sp>
      </p:grpSp>
      <p:sp>
        <p:nvSpPr>
          <p:cNvPr id="14" name="文本框 30"/>
          <p:cNvSpPr txBox="1"/>
          <p:nvPr/>
        </p:nvSpPr>
        <p:spPr bwMode="auto">
          <a:xfrm>
            <a:off x="334010" y="1906270"/>
            <a:ext cx="2254250" cy="287401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顾客（13:36:21）：“你们这款产品好多差评呀，到底质量怎么样？”</a:t>
            </a:r>
            <a:endParaRPr lang="zh-CN" altLang="en-US" sz="1200" dirty="0">
              <a:solidFill>
                <a:srgbClr val="50706D"/>
              </a:solidFill>
              <a:latin typeface="Arial Unicode MS" panose="020B0604020202020204" charset="-122"/>
              <a:ea typeface="Arial Unicode MS" panose="020B0604020202020204" charset="-122"/>
            </a:endParaRPr>
          </a:p>
          <a:p>
            <a:pPr algn="l" fontAlgn="auto">
              <a:lnSpc>
                <a:spcPct val="150000"/>
              </a:lnSpc>
              <a:defRPr/>
            </a:pPr>
            <a:r>
              <a:rPr lang="zh-CN" altLang="en-US" sz="1200" dirty="0">
                <a:solidFill>
                  <a:srgbClr val="50706D"/>
                </a:solidFill>
                <a:latin typeface="Arial Unicode MS" panose="020B0604020202020204" charset="-122"/>
                <a:ea typeface="Arial Unicode MS" panose="020B0604020202020204" charset="-122"/>
              </a:rPr>
              <a:t>客服(13:37:13)：“您可以关注一下好评，已经1000多个了，差评只有13个，内容都是‘跟想象的不同’或是‘不是特别喜欢’等，有句话叫‘众口难调’，我们实在不能强求顾客的主观看法。顾客对产品的期望值不同，就会产生差异，这是很正常的。”</a:t>
            </a:r>
            <a:endParaRPr lang="zh-CN" altLang="en-US" sz="1200" dirty="0">
              <a:solidFill>
                <a:srgbClr val="50706D"/>
              </a:solidFill>
              <a:latin typeface="Arial Unicode MS" panose="020B0604020202020204" charset="-122"/>
              <a:ea typeface="Arial Unicode MS" panose="020B0604020202020204" charset="-122"/>
            </a:endParaRPr>
          </a:p>
        </p:txBody>
      </p:sp>
      <p:sp>
        <p:nvSpPr>
          <p:cNvPr id="31" name="Title 1"/>
          <p:cNvSpPr txBox="1"/>
          <p:nvPr/>
        </p:nvSpPr>
        <p:spPr>
          <a:xfrm>
            <a:off x="572770" y="175895"/>
            <a:ext cx="573595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应对评价咨询</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 整体信用的差评点</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4" name="Group 4"/>
          <p:cNvGrpSpPr/>
          <p:nvPr/>
        </p:nvGrpSpPr>
        <p:grpSpPr>
          <a:xfrm>
            <a:off x="2949489" y="122599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15"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p>
              <a:pPr algn="ctr"/>
            </a:p>
          </p:txBody>
        </p:sp>
        <p:sp>
          <p:nvSpPr>
            <p:cNvPr id="33"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p>
              <a:pPr algn="ctr"/>
            </a:p>
          </p:txBody>
        </p:sp>
        <p:sp>
          <p:nvSpPr>
            <p:cNvPr id="34"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p>
              <a:pPr algn="ctr"/>
            </a:p>
          </p:txBody>
        </p:sp>
        <p:sp>
          <p:nvSpPr>
            <p:cNvPr id="35"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p>
              <a:pPr algn="ctr"/>
            </a:p>
          </p:txBody>
        </p:sp>
        <p:sp>
          <p:nvSpPr>
            <p:cNvPr id="36"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37"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p>
              <a:pPr algn="ctr"/>
            </a:p>
          </p:txBody>
        </p:sp>
        <p:sp>
          <p:nvSpPr>
            <p:cNvPr id="38"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p>
              <a:pPr algn="ctr"/>
            </a:p>
          </p:txBody>
        </p:sp>
        <p:sp>
          <p:nvSpPr>
            <p:cNvPr id="39"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p>
              <a:pPr algn="ctr"/>
            </a:p>
          </p:txBody>
        </p:sp>
        <p:sp>
          <p:nvSpPr>
            <p:cNvPr id="40"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p>
              <a:pPr algn="ctr"/>
            </a:p>
          </p:txBody>
        </p:sp>
        <p:sp>
          <p:nvSpPr>
            <p:cNvPr id="41"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p>
              <a:pPr algn="ctr"/>
            </a:p>
          </p:txBody>
        </p:sp>
        <p:sp>
          <p:nvSpPr>
            <p:cNvPr id="42"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p>
              <a:pPr algn="ctr"/>
            </a:p>
          </p:txBody>
        </p:sp>
        <p:grpSp>
          <p:nvGrpSpPr>
            <p:cNvPr id="43" name="Group 2"/>
            <p:cNvGrpSpPr/>
            <p:nvPr/>
          </p:nvGrpSpPr>
          <p:grpSpPr>
            <a:xfrm>
              <a:off x="4632888" y="3295523"/>
              <a:ext cx="598790" cy="400661"/>
              <a:chOff x="4632888" y="3295523"/>
              <a:chExt cx="598790" cy="400661"/>
            </a:xfrm>
          </p:grpSpPr>
          <p:sp>
            <p:nvSpPr>
              <p:cNvPr id="44"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p>
                <a:pPr algn="ctr"/>
              </a:p>
            </p:txBody>
          </p:sp>
          <p:sp>
            <p:nvSpPr>
              <p:cNvPr id="45"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p>
                <a:pPr algn="ctr"/>
              </a:p>
            </p:txBody>
          </p:sp>
          <p:sp>
            <p:nvSpPr>
              <p:cNvPr id="46"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p>
                <a:pPr algn="ctr"/>
              </a:p>
            </p:txBody>
          </p:sp>
          <p:sp>
            <p:nvSpPr>
              <p:cNvPr id="47"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p>
                <a:pPr algn="ctr"/>
              </a:p>
            </p:txBody>
          </p:sp>
        </p:grpSp>
        <p:grpSp>
          <p:nvGrpSpPr>
            <p:cNvPr id="48" name="Group 3"/>
            <p:cNvGrpSpPr/>
            <p:nvPr/>
          </p:nvGrpSpPr>
          <p:grpSpPr>
            <a:xfrm>
              <a:off x="6535249" y="2975376"/>
              <a:ext cx="589987" cy="594386"/>
              <a:chOff x="6535249" y="2975376"/>
              <a:chExt cx="589987" cy="594386"/>
            </a:xfrm>
          </p:grpSpPr>
          <p:sp>
            <p:nvSpPr>
              <p:cNvPr id="49"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p>
                <a:pPr algn="ctr"/>
              </a:p>
            </p:txBody>
          </p:sp>
          <p:sp>
            <p:nvSpPr>
              <p:cNvPr id="50"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p>
                <a:pPr algn="ctr"/>
              </a:p>
            </p:txBody>
          </p:sp>
          <p:sp>
            <p:nvSpPr>
              <p:cNvPr id="51"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p>
                <a:pPr algn="ctr"/>
              </a:p>
            </p:txBody>
          </p:sp>
          <p:sp>
            <p:nvSpPr>
              <p:cNvPr id="52"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p>
                <a:pPr algn="ctr"/>
              </a:p>
            </p:txBody>
          </p:sp>
          <p:sp>
            <p:nvSpPr>
              <p:cNvPr id="53"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p>
                <a:pPr algn="ctr"/>
              </a:p>
            </p:txBody>
          </p:sp>
          <p:sp>
            <p:nvSpPr>
              <p:cNvPr id="54"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p>
                <a:pPr algn="ctr"/>
              </a:p>
            </p:txBody>
          </p:sp>
        </p:grpSp>
      </p:grpSp>
      <p:grpSp>
        <p:nvGrpSpPr>
          <p:cNvPr id="60" name="组合 59"/>
          <p:cNvGrpSpPr/>
          <p:nvPr/>
        </p:nvGrpSpPr>
        <p:grpSpPr>
          <a:xfrm>
            <a:off x="5343234" y="1118485"/>
            <a:ext cx="3527994" cy="3754803"/>
            <a:chOff x="5343234" y="1118485"/>
            <a:chExt cx="3527994" cy="3754803"/>
          </a:xfrm>
        </p:grpSpPr>
        <p:cxnSp>
          <p:nvCxnSpPr>
            <p:cNvPr id="61"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2"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63" name="Group 38"/>
            <p:cNvGrpSpPr/>
            <p:nvPr/>
          </p:nvGrpSpPr>
          <p:grpSpPr>
            <a:xfrm>
              <a:off x="6366060" y="1118485"/>
              <a:ext cx="2505075" cy="1736724"/>
              <a:chOff x="748304" y="3293108"/>
              <a:chExt cx="2433245" cy="2315631"/>
            </a:xfrm>
          </p:grpSpPr>
          <p:sp>
            <p:nvSpPr>
              <p:cNvPr id="64" name="TextBox 39"/>
              <p:cNvSpPr txBox="1"/>
              <p:nvPr/>
            </p:nvSpPr>
            <p:spPr>
              <a:xfrm>
                <a:off x="1605644" y="3293108"/>
                <a:ext cx="803063" cy="430954"/>
              </a:xfrm>
              <a:prstGeom prst="rect">
                <a:avLst/>
              </a:prstGeom>
            </p:spPr>
            <p:txBody>
              <a:bodyPr vert="horz" wrap="none" lIns="144000" tIns="0" rIns="144000" bIns="0" anchor="ctr">
                <a:noAutofit/>
              </a:bodyPr>
              <a:p>
                <a:pPr>
                  <a:spcBef>
                    <a:spcPct val="0"/>
                  </a:spcBef>
                </a:pPr>
                <a:r>
                  <a:rPr lang="zh-CN" altLang="en-US" b="1">
                    <a:solidFill>
                      <a:srgbClr val="FFC000"/>
                    </a:solidFill>
                    <a:latin typeface="Arial Unicode MS" panose="020B0604020202020204" charset="-122"/>
                    <a:ea typeface="Arial Unicode MS" panose="020B0604020202020204" charset="-122"/>
                  </a:rPr>
                  <a:t>方法</a:t>
                </a:r>
                <a:endParaRPr lang="zh-CN" altLang="en-US" b="1">
                  <a:solidFill>
                    <a:srgbClr val="FFC000"/>
                  </a:solidFill>
                  <a:latin typeface="Arial Unicode MS" panose="020B0604020202020204" charset="-122"/>
                  <a:ea typeface="Arial Unicode MS" panose="020B0604020202020204" charset="-122"/>
                </a:endParaRPr>
              </a:p>
            </p:txBody>
          </p:sp>
          <p:sp>
            <p:nvSpPr>
              <p:cNvPr id="65" name="TextBox 40"/>
              <p:cNvSpPr txBox="1"/>
              <p:nvPr/>
            </p:nvSpPr>
            <p:spPr>
              <a:xfrm>
                <a:off x="748304" y="3724060"/>
                <a:ext cx="2433245" cy="1884679"/>
              </a:xfrm>
              <a:prstGeom prst="rect">
                <a:avLst/>
              </a:prstGeom>
            </p:spPr>
            <p:txBody>
              <a:bodyPr vert="horz" wrap="square" lIns="144000" tIns="0" rIns="144000" bIns="0" anchor="ctr">
                <a:normAutofit/>
              </a:bodyPr>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借助相关数字，帮助顾客进行比较，例如罗列好评数量、销售记录等</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a:p>
                <a:pPr algn="l">
                  <a:lnSpc>
                    <a:spcPct val="150000"/>
                  </a:lnSpc>
                </a:pPr>
                <a:r>
                  <a:rPr sz="1200">
                    <a:solidFill>
                      <a:srgbClr val="50706D"/>
                    </a:solidFill>
                    <a:latin typeface="Arial Unicode MS" panose="020B0604020202020204" charset="-122"/>
                    <a:ea typeface="Arial Unicode MS" panose="020B0604020202020204" charset="-122"/>
                    <a:cs typeface="幼圆" panose="02010509060101010101" charset="-122"/>
                    <a:sym typeface="+mn-ea"/>
                  </a:rPr>
                  <a:t>★ 解释“众口难调”，获取顾客体谅</a:t>
                </a:r>
                <a:endParaRPr sz="120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grpSp>
          <p:nvGrpSpPr>
            <p:cNvPr id="66" name="Group 41"/>
            <p:cNvGrpSpPr/>
            <p:nvPr/>
          </p:nvGrpSpPr>
          <p:grpSpPr>
            <a:xfrm>
              <a:off x="6560463" y="3029248"/>
              <a:ext cx="2310765" cy="1844040"/>
              <a:chOff x="937132" y="4873834"/>
              <a:chExt cx="2244507" cy="2458720"/>
            </a:xfrm>
          </p:grpSpPr>
          <p:sp>
            <p:nvSpPr>
              <p:cNvPr id="67" name="TextBox 42"/>
              <p:cNvSpPr txBox="1"/>
              <p:nvPr/>
            </p:nvSpPr>
            <p:spPr>
              <a:xfrm>
                <a:off x="1361486" y="4873834"/>
                <a:ext cx="1292180" cy="555413"/>
              </a:xfrm>
              <a:prstGeom prst="rect">
                <a:avLst/>
              </a:prstGeom>
            </p:spPr>
            <p:txBody>
              <a:bodyPr vert="horz" wrap="none" lIns="144000" tIns="0" rIns="144000" bIns="0" anchor="ctr">
                <a:normAutofit/>
              </a:bodyPr>
              <a:p>
                <a:pPr>
                  <a:spcBef>
                    <a:spcPct val="0"/>
                  </a:spcBef>
                </a:pPr>
                <a:r>
                  <a:rPr lang="zh-CN" altLang="en-US" b="1">
                    <a:solidFill>
                      <a:schemeClr val="accent1"/>
                    </a:solidFill>
                    <a:latin typeface="Arial Unicode MS" panose="020B0604020202020204" charset="-122"/>
                    <a:ea typeface="Arial Unicode MS" panose="020B0604020202020204" charset="-122"/>
                  </a:rPr>
                  <a:t>问题类型</a:t>
                </a:r>
                <a:endParaRPr lang="zh-CN" altLang="en-US" b="1">
                  <a:solidFill>
                    <a:schemeClr val="accent1"/>
                  </a:solidFill>
                  <a:latin typeface="Arial Unicode MS" panose="020B0604020202020204" charset="-122"/>
                  <a:ea typeface="Arial Unicode MS" panose="020B0604020202020204" charset="-122"/>
                </a:endParaRPr>
              </a:p>
            </p:txBody>
          </p:sp>
          <p:sp>
            <p:nvSpPr>
              <p:cNvPr id="68" name="TextBox 43"/>
              <p:cNvSpPr txBox="1"/>
              <p:nvPr/>
            </p:nvSpPr>
            <p:spPr>
              <a:xfrm>
                <a:off x="937132" y="5220967"/>
                <a:ext cx="2244507" cy="2111587"/>
              </a:xfrm>
              <a:prstGeom prst="rect">
                <a:avLst/>
              </a:prstGeom>
            </p:spPr>
            <p:txBody>
              <a:bodyPr vert="horz" wrap="square" lIns="144000" tIns="0" rIns="144000" bIns="0" anchor="ctr">
                <a:normAutofit/>
              </a:bodyPr>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更注重评价内容里中差评的部分</a:t>
                </a:r>
                <a:endParaRPr lang="zh-CN" altLang="en-US" sz="1200" dirty="0">
                  <a:solidFill>
                    <a:srgbClr val="50706D"/>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defRPr/>
                </a:pPr>
                <a:r>
                  <a:rPr lang="zh-CN" altLang="en-US" sz="1200" dirty="0">
                    <a:solidFill>
                      <a:srgbClr val="50706D"/>
                    </a:solidFill>
                    <a:latin typeface="Arial Unicode MS" panose="020B0604020202020204" charset="-122"/>
                    <a:ea typeface="Arial Unicode MS" panose="020B0604020202020204" charset="-122"/>
                  </a:rPr>
                  <a:t>往往利用参考中差评内容来判断商品价值，并会针对差评点提出质疑</a:t>
                </a:r>
                <a:endParaRPr lang="zh-CN" altLang="en-US" sz="1200" dirty="0">
                  <a:solidFill>
                    <a:srgbClr val="50706D"/>
                  </a:solidFill>
                  <a:latin typeface="Arial Unicode MS" panose="020B0604020202020204" charset="-122"/>
                  <a:ea typeface="Arial Unicode MS" panose="020B0604020202020204" charset="-122"/>
                </a:endParaRPr>
              </a:p>
            </p:txBody>
          </p:sp>
        </p:grpSp>
      </p:grpSp>
      <p:grpSp>
        <p:nvGrpSpPr>
          <p:cNvPr id="70" name="组合 69"/>
          <p:cNvGrpSpPr/>
          <p:nvPr/>
        </p:nvGrpSpPr>
        <p:grpSpPr>
          <a:xfrm>
            <a:off x="997506" y="2067379"/>
            <a:ext cx="2561432" cy="487634"/>
            <a:chOff x="1097836" y="2049599"/>
            <a:chExt cx="2561432" cy="487634"/>
          </a:xfrm>
        </p:grpSpPr>
        <p:cxnSp>
          <p:nvCxnSpPr>
            <p:cNvPr id="71"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72" name="Group 35"/>
            <p:cNvGrpSpPr/>
            <p:nvPr/>
          </p:nvGrpSpPr>
          <p:grpSpPr>
            <a:xfrm>
              <a:off x="1097836" y="2049599"/>
              <a:ext cx="1594274" cy="487634"/>
              <a:chOff x="810691" y="4795941"/>
              <a:chExt cx="1548561" cy="650179"/>
            </a:xfrm>
          </p:grpSpPr>
          <p:sp>
            <p:nvSpPr>
              <p:cNvPr id="73" name="TextBox 36"/>
              <p:cNvSpPr txBox="1"/>
              <p:nvPr/>
            </p:nvSpPr>
            <p:spPr>
              <a:xfrm>
                <a:off x="1362650" y="4795941"/>
                <a:ext cx="996602" cy="215444"/>
              </a:xfrm>
              <a:prstGeom prst="rect">
                <a:avLst/>
              </a:prstGeom>
            </p:spPr>
            <p:txBody>
              <a:bodyPr vert="horz" wrap="none" lIns="144000" tIns="0" rIns="144000" bIns="0" anchor="ctr">
                <a:normAutofit fontScale="92500" lnSpcReduction="20000"/>
              </a:bodyPr>
              <a:p>
                <a:pPr algn="r">
                  <a:spcBef>
                    <a:spcPct val="0"/>
                  </a:spcBef>
                </a:pPr>
                <a:endParaRPr lang="zh-CN" altLang="en-US" sz="1400" b="1" dirty="0">
                  <a:solidFill>
                    <a:schemeClr val="accent2"/>
                  </a:solidFill>
                </a:endParaRPr>
              </a:p>
            </p:txBody>
          </p:sp>
          <p:sp>
            <p:nvSpPr>
              <p:cNvPr id="74" name="TextBox 37"/>
              <p:cNvSpPr txBox="1"/>
              <p:nvPr/>
            </p:nvSpPr>
            <p:spPr>
              <a:xfrm>
                <a:off x="810691" y="5030622"/>
                <a:ext cx="1544952" cy="415498"/>
              </a:xfrm>
              <a:prstGeom prst="rect">
                <a:avLst/>
              </a:prstGeom>
            </p:spPr>
            <p:txBody>
              <a:bodyPr vert="horz" wrap="square" lIns="144000" tIns="0" rIns="144000" bIns="0" anchor="ctr">
                <a:normAutofit/>
              </a:bodyPr>
              <a:p>
                <a:pPr algn="r">
                  <a:lnSpc>
                    <a:spcPct val="120000"/>
                  </a:lnSpc>
                  <a:spcBef>
                    <a:spcPct val="0"/>
                  </a:spcBef>
                </a:pPr>
                <a:endParaRPr lang="zh-CN" altLang="en-US" sz="900">
                  <a:solidFill>
                    <a:schemeClr val="tx1"/>
                  </a:solidFill>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left)">
                                      <p:cBhvr>
                                        <p:cTn id="21" dur="500"/>
                                        <p:tgtEl>
                                          <p:spTgt spid="60"/>
                                        </p:tgtEl>
                                      </p:cBhvr>
                                    </p:animEffect>
                                  </p:childTnLst>
                                </p:cTn>
                              </p:par>
                            </p:childTnLst>
                          </p:cTn>
                        </p:par>
                        <p:par>
                          <p:cTn id="22" fill="hold">
                            <p:stCondLst>
                              <p:cond delay="1500"/>
                            </p:stCondLst>
                            <p:childTnLst>
                              <p:par>
                                <p:cTn id="23" presetID="22" presetClass="entr" presetSubtype="2"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wipe(right)">
                                      <p:cBhvr>
                                        <p:cTn id="25"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8575" y="708148"/>
            <a:ext cx="2203572" cy="2489043"/>
            <a:chOff x="523290" y="914523"/>
            <a:chExt cx="2203572" cy="2489043"/>
          </a:xfrm>
        </p:grpSpPr>
        <p:sp>
          <p:nvSpPr>
            <p:cNvPr id="7" name="Oval 1"/>
            <p:cNvSpPr/>
            <p:nvPr/>
          </p:nvSpPr>
          <p:spPr>
            <a:xfrm>
              <a:off x="1270684" y="914523"/>
              <a:ext cx="750570" cy="843280"/>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523290" y="2104728"/>
              <a:ext cx="2203572" cy="1298838"/>
              <a:chOff x="1128843" y="3185202"/>
              <a:chExt cx="2938096" cy="1731784"/>
            </a:xfrm>
          </p:grpSpPr>
          <p:grpSp>
            <p:nvGrpSpPr>
              <p:cNvPr id="31" name="Group 54"/>
              <p:cNvGrpSpPr/>
              <p:nvPr/>
            </p:nvGrpSpPr>
            <p:grpSpPr>
              <a:xfrm>
                <a:off x="1128843" y="3302888"/>
                <a:ext cx="2938096" cy="1614098"/>
                <a:chOff x="1128843" y="3302888"/>
                <a:chExt cx="2938096" cy="1614098"/>
              </a:xfrm>
              <a:solidFill>
                <a:schemeClr val="bg1">
                  <a:lumMod val="65000"/>
                </a:schemeClr>
              </a:solidFill>
            </p:grpSpPr>
            <p:sp>
              <p:nvSpPr>
                <p:cNvPr id="33" name="Freeform: Shape 10"/>
                <p:cNvSpPr/>
                <p:nvPr/>
              </p:nvSpPr>
              <p:spPr bwMode="auto">
                <a:xfrm>
                  <a:off x="1128843" y="3302888"/>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4" name="Freeform: Shape 11"/>
                <p:cNvSpPr/>
                <p:nvPr/>
              </p:nvSpPr>
              <p:spPr bwMode="auto">
                <a:xfrm>
                  <a:off x="3945881" y="3322361"/>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32" name="Rectangle 53"/>
              <p:cNvSpPr/>
              <p:nvPr/>
            </p:nvSpPr>
            <p:spPr>
              <a:xfrm>
                <a:off x="1416710" y="3185202"/>
                <a:ext cx="2418079" cy="1731433"/>
              </a:xfrm>
              <a:prstGeom prst="rect">
                <a:avLst/>
              </a:prstGeom>
            </p:spPr>
            <p:txBody>
              <a:bodyPr wrap="square" lIns="0" tIns="0" rIns="0" bIns="0" anchor="ctr"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顾客(14:24:13)：“我拍下了，什么时候发货？”</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客服(14:24:19)：“您好，我们每天晚上6点准时发货。”</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3401425" y="726073"/>
            <a:ext cx="2340733" cy="2587060"/>
            <a:chOff x="2142220" y="-1260207"/>
            <a:chExt cx="2340733" cy="2587060"/>
          </a:xfrm>
        </p:grpSpPr>
        <p:sp>
          <p:nvSpPr>
            <p:cNvPr id="9" name="Oval 3"/>
            <p:cNvSpPr/>
            <p:nvPr/>
          </p:nvSpPr>
          <p:spPr>
            <a:xfrm>
              <a:off x="2819765" y="-1260207"/>
              <a:ext cx="685165" cy="825500"/>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2" name="Group 66"/>
            <p:cNvGrpSpPr/>
            <p:nvPr/>
          </p:nvGrpSpPr>
          <p:grpSpPr>
            <a:xfrm>
              <a:off x="2142220" y="-258107"/>
              <a:ext cx="2340733" cy="1584960"/>
              <a:chOff x="850289" y="34756"/>
              <a:chExt cx="3120976" cy="2113280"/>
            </a:xfrm>
          </p:grpSpPr>
          <p:grpSp>
            <p:nvGrpSpPr>
              <p:cNvPr id="27" name="Group 67"/>
              <p:cNvGrpSpPr/>
              <p:nvPr/>
            </p:nvGrpSpPr>
            <p:grpSpPr>
              <a:xfrm>
                <a:off x="850289" y="398822"/>
                <a:ext cx="3120976" cy="1594625"/>
                <a:chOff x="850289" y="398822"/>
                <a:chExt cx="3120976" cy="1594625"/>
              </a:xfrm>
              <a:solidFill>
                <a:schemeClr val="bg1">
                  <a:lumMod val="65000"/>
                </a:schemeClr>
              </a:solidFill>
            </p:grpSpPr>
            <p:sp>
              <p:nvSpPr>
                <p:cNvPr id="29" name="Freeform: Shape 69"/>
                <p:cNvSpPr/>
                <p:nvPr/>
              </p:nvSpPr>
              <p:spPr bwMode="auto">
                <a:xfrm>
                  <a:off x="850289" y="39882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0" name="Freeform: Shape 70"/>
                <p:cNvSpPr/>
                <p:nvPr/>
              </p:nvSpPr>
              <p:spPr bwMode="auto">
                <a:xfrm>
                  <a:off x="3850207" y="398822"/>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8" name="Rectangle 68"/>
              <p:cNvSpPr/>
              <p:nvPr/>
            </p:nvSpPr>
            <p:spPr>
              <a:xfrm>
                <a:off x="1094129" y="34756"/>
                <a:ext cx="2755899" cy="2113280"/>
              </a:xfrm>
              <a:prstGeom prst="rect">
                <a:avLst/>
              </a:prstGeom>
            </p:spPr>
            <p:txBody>
              <a:bodyPr wrap="square" lIns="0" tIns="0" rIns="0" bIns="0" anchor="t"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顾客(12:14:25)：“其他家店铺当天就能发货，你们为什么不行呢？”</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客服(12:15:35)：“我们商铺的供应商是全国前十名规模的代理商，需要走正规流程。客服人员都在加班打包，一般是三天内为大家发货！请您谅解。”</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6001716" y="708293"/>
            <a:ext cx="2226431" cy="2659448"/>
            <a:chOff x="4321506" y="898158"/>
            <a:chExt cx="2226431" cy="2659448"/>
          </a:xfrm>
        </p:grpSpPr>
        <p:sp>
          <p:nvSpPr>
            <p:cNvPr id="8" name="Oval 2"/>
            <p:cNvSpPr/>
            <p:nvPr/>
          </p:nvSpPr>
          <p:spPr>
            <a:xfrm>
              <a:off x="5260671" y="898158"/>
              <a:ext cx="638810" cy="843280"/>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grpSp>
          <p:nvGrpSpPr>
            <p:cNvPr id="13" name="Group 71"/>
            <p:cNvGrpSpPr/>
            <p:nvPr/>
          </p:nvGrpSpPr>
          <p:grpSpPr>
            <a:xfrm>
              <a:off x="4321506" y="1990426"/>
              <a:ext cx="2226431" cy="1567180"/>
              <a:chOff x="1254150" y="3032800"/>
              <a:chExt cx="2968574" cy="2089573"/>
            </a:xfrm>
          </p:grpSpPr>
          <p:grpSp>
            <p:nvGrpSpPr>
              <p:cNvPr id="23" name="Group 72"/>
              <p:cNvGrpSpPr/>
              <p:nvPr/>
            </p:nvGrpSpPr>
            <p:grpSpPr>
              <a:xfrm>
                <a:off x="1254150" y="3276642"/>
                <a:ext cx="2968574" cy="1594625"/>
                <a:chOff x="1254150" y="3276642"/>
                <a:chExt cx="2968574" cy="1594625"/>
              </a:xfrm>
              <a:solidFill>
                <a:schemeClr val="bg1">
                  <a:lumMod val="65000"/>
                </a:schemeClr>
              </a:solidFill>
            </p:grpSpPr>
            <p:sp>
              <p:nvSpPr>
                <p:cNvPr id="25" name="Freeform: Shape 74"/>
                <p:cNvSpPr/>
                <p:nvPr/>
              </p:nvSpPr>
              <p:spPr bwMode="auto">
                <a:xfrm>
                  <a:off x="1254150" y="327664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sp>
              <p:nvSpPr>
                <p:cNvPr id="26" name="Freeform: Shape 75"/>
                <p:cNvSpPr/>
                <p:nvPr/>
              </p:nvSpPr>
              <p:spPr bwMode="auto">
                <a:xfrm>
                  <a:off x="4101666" y="3276642"/>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000">
                    <a:solidFill>
                      <a:srgbClr val="50706D"/>
                    </a:solidFill>
                    <a:latin typeface="微软雅黑" panose="020B0503020204020204" pitchFamily="34" charset="-122"/>
                    <a:ea typeface="微软雅黑" panose="020B0503020204020204" pitchFamily="34" charset="-122"/>
                  </a:endParaRPr>
                </a:p>
              </p:txBody>
            </p:sp>
          </p:grpSp>
          <p:sp>
            <p:nvSpPr>
              <p:cNvPr id="24" name="Rectangle 73"/>
              <p:cNvSpPr/>
              <p:nvPr/>
            </p:nvSpPr>
            <p:spPr>
              <a:xfrm>
                <a:off x="1483597" y="3032800"/>
                <a:ext cx="2495973" cy="2089573"/>
              </a:xfrm>
              <a:prstGeom prst="rect">
                <a:avLst/>
              </a:prstGeom>
            </p:spPr>
            <p:txBody>
              <a:bodyPr wrap="square" lIns="0" tIns="0" rIns="0" bIns="0" anchor="t" anchorCtr="0">
                <a:noAutofit/>
              </a:bodyPr>
              <a:lstStyle/>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顾客(13:21:43)：“发货后几天能到？”</a:t>
                </a:r>
                <a:endParaRPr lang="zh-CN" altLang="en-US" sz="1000">
                  <a:solidFill>
                    <a:srgbClr val="50706D"/>
                  </a:solidFill>
                  <a:latin typeface="微软雅黑" panose="020B0503020204020204" pitchFamily="34" charset="-122"/>
                  <a:ea typeface="微软雅黑" panose="020B0503020204020204" pitchFamily="34" charset="-122"/>
                </a:endParaRPr>
              </a:p>
              <a:p>
                <a:pPr algn="l" fontAlgn="auto">
                  <a:lnSpc>
                    <a:spcPct val="150000"/>
                  </a:lnSpc>
                  <a:defRPr/>
                </a:pPr>
                <a:r>
                  <a:rPr lang="zh-CN" altLang="en-US" sz="1000">
                    <a:solidFill>
                      <a:srgbClr val="50706D"/>
                    </a:solidFill>
                    <a:latin typeface="微软雅黑" panose="020B0503020204020204" pitchFamily="34" charset="-122"/>
                    <a:ea typeface="微软雅黑" panose="020B0503020204020204" pitchFamily="34" charset="-122"/>
                  </a:rPr>
                  <a:t>客服(13:21:55)：“非特殊情况下，从仓库所在地到您所在的区域两天就可以到，特殊情况例如天气不好、节假日期间可能派送稍微晚一点。”</a:t>
                </a:r>
                <a:endParaRPr lang="zh-CN" altLang="en-US" sz="1000">
                  <a:solidFill>
                    <a:srgbClr val="50706D"/>
                  </a:solidFill>
                  <a:latin typeface="微软雅黑" panose="020B0503020204020204" pitchFamily="34" charset="-122"/>
                  <a:ea typeface="微软雅黑" panose="020B0503020204020204" pitchFamily="34" charset="-122"/>
                </a:endParaRPr>
              </a:p>
            </p:txBody>
          </p:sp>
        </p:grpSp>
      </p:grpSp>
      <p:sp>
        <p:nvSpPr>
          <p:cNvPr id="47" name="Title 1"/>
          <p:cNvSpPr txBox="1"/>
          <p:nvPr/>
        </p:nvSpPr>
        <p:spPr>
          <a:xfrm>
            <a:off x="611505" y="175895"/>
            <a:ext cx="40493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应对物流咨询</a:t>
            </a:r>
            <a:r>
              <a:rPr 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—顾客针对发货的咨询</a:t>
            </a:r>
            <a:endParaRPr 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
        <p:nvSpPr>
          <p:cNvPr id="3" name="Oval 13"/>
          <p:cNvSpPr/>
          <p:nvPr/>
        </p:nvSpPr>
        <p:spPr>
          <a:xfrm>
            <a:off x="65846" y="3491001"/>
            <a:ext cx="811029" cy="811029"/>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4" name="Freeform: Shape 20"/>
          <p:cNvSpPr/>
          <p:nvPr/>
        </p:nvSpPr>
        <p:spPr bwMode="auto">
          <a:xfrm>
            <a:off x="266120" y="3691011"/>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p>
            <a:pPr algn="ctr"/>
          </a:p>
        </p:txBody>
      </p:sp>
      <p:sp>
        <p:nvSpPr>
          <p:cNvPr id="100" name="文本框 99"/>
          <p:cNvSpPr txBox="1"/>
          <p:nvPr/>
        </p:nvSpPr>
        <p:spPr>
          <a:xfrm>
            <a:off x="898525" y="3368040"/>
            <a:ext cx="2203450" cy="1383665"/>
          </a:xfrm>
          <a:prstGeom prst="rect">
            <a:avLst/>
          </a:prstGeom>
          <a:noFill/>
          <a:ln w="9525">
            <a:noFill/>
          </a:ln>
        </p:spPr>
        <p:txBody>
          <a:bodyPr wrap="square">
            <a:spAutoFit/>
          </a:bodyPr>
          <a:p>
            <a:pPr indent="0" fontAlgn="auto">
              <a:lnSpc>
                <a:spcPct val="150000"/>
              </a:lnSpc>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rPr>
              <a:t>这类顾客大多出于习惯性提问何时发货的问题，客服人员可以根据实际情况作答</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p:txBody>
      </p:sp>
      <p:sp>
        <p:nvSpPr>
          <p:cNvPr id="5" name="文本框 4"/>
          <p:cNvSpPr txBox="1"/>
          <p:nvPr/>
        </p:nvSpPr>
        <p:spPr>
          <a:xfrm>
            <a:off x="3401695" y="3368040"/>
            <a:ext cx="2341245" cy="1706880"/>
          </a:xfrm>
          <a:prstGeom prst="rect">
            <a:avLst/>
          </a:prstGeom>
          <a:noFill/>
          <a:ln w="9525">
            <a:noFill/>
          </a:ln>
        </p:spPr>
        <p:txBody>
          <a:bodyPr wrap="square">
            <a:spAutoFit/>
          </a:bodyPr>
          <a:p>
            <a:pPr indent="0" fontAlgn="auto">
              <a:lnSpc>
                <a:spcPct val="150000"/>
              </a:lnSpc>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rPr>
              <a:t>★ 公司规范化运作，流水作业，从公司规模、订单量、发货量等方面解释，让顾客感觉正规、专业</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rPr>
              <a:t>★ 强调“大家”概念</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p:txBody>
      </p:sp>
      <p:sp>
        <p:nvSpPr>
          <p:cNvPr id="6" name="文本框 5"/>
          <p:cNvSpPr txBox="1"/>
          <p:nvPr/>
        </p:nvSpPr>
        <p:spPr>
          <a:xfrm>
            <a:off x="6002020" y="3368040"/>
            <a:ext cx="2341245" cy="1706880"/>
          </a:xfrm>
          <a:prstGeom prst="rect">
            <a:avLst/>
          </a:prstGeom>
          <a:noFill/>
          <a:ln w="9525">
            <a:noFill/>
          </a:ln>
        </p:spPr>
        <p:txBody>
          <a:bodyPr wrap="square">
            <a:spAutoFit/>
          </a:bodyPr>
          <a:p>
            <a:pPr indent="0" fontAlgn="auto">
              <a:lnSpc>
                <a:spcPct val="150000"/>
              </a:lnSpc>
            </a:pPr>
            <a:r>
              <a:rPr lang="zh-CN" altLang="en-US" sz="1400" b="1">
                <a:solidFill>
                  <a:schemeClr val="accent2"/>
                </a:solidFill>
                <a:latin typeface="Arial Unicode MS" panose="020B0604020202020204" charset="-122"/>
                <a:ea typeface="Arial Unicode MS" panose="020B0604020202020204" charset="-122"/>
                <a:cs typeface="幼圆" panose="02010509060101010101" charset="-122"/>
              </a:rPr>
              <a:t>这类顾客在网络购物次数较少，会比较关注到货时间，客服人员在回答这类提问时，切忌不能给予十分确定的答复</a:t>
            </a:r>
            <a:endParaRPr lang="zh-CN" altLang="en-US" sz="1400" b="1">
              <a:solidFill>
                <a:schemeClr val="accent2"/>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100"/>
                                        </p:tgtEl>
                                        <p:attrNameLst>
                                          <p:attrName>style.visibility</p:attrName>
                                        </p:attrNameLst>
                                      </p:cBhvr>
                                      <p:to>
                                        <p:strVal val="visible"/>
                                      </p:to>
                                    </p:set>
                                    <p:anim calcmode="lin" valueType="num">
                                      <p:cBhvr additive="base">
                                        <p:cTn id="25" dur="1000" fill="hold"/>
                                        <p:tgtEl>
                                          <p:spTgt spid="100"/>
                                        </p:tgtEl>
                                        <p:attrNameLst>
                                          <p:attrName>ppt_x</p:attrName>
                                        </p:attrNameLst>
                                      </p:cBhvr>
                                      <p:tavLst>
                                        <p:tav tm="0">
                                          <p:val>
                                            <p:strVal val="#ppt_x"/>
                                          </p:val>
                                        </p:tav>
                                        <p:tav tm="100000">
                                          <p:val>
                                            <p:strVal val="#ppt_x"/>
                                          </p:val>
                                        </p:tav>
                                      </p:tavLst>
                                    </p:anim>
                                    <p:anim calcmode="lin" valueType="num">
                                      <p:cBhvr additive="base">
                                        <p:cTn id="26" dur="1000" fill="hold"/>
                                        <p:tgtEl>
                                          <p:spTgt spid="100"/>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1000" fill="hold"/>
                                        <p:tgtEl>
                                          <p:spTgt spid="5"/>
                                        </p:tgtEl>
                                        <p:attrNameLst>
                                          <p:attrName>ppt_x</p:attrName>
                                        </p:attrNameLst>
                                      </p:cBhvr>
                                      <p:tavLst>
                                        <p:tav tm="0">
                                          <p:val>
                                            <p:strVal val="#ppt_x"/>
                                          </p:val>
                                        </p:tav>
                                        <p:tav tm="100000">
                                          <p:val>
                                            <p:strVal val="#ppt_x"/>
                                          </p:val>
                                        </p:tav>
                                      </p:tavLst>
                                    </p:anim>
                                    <p:anim calcmode="lin" valueType="num">
                                      <p:cBhvr additive="base">
                                        <p:cTn id="31" dur="10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3500"/>
                            </p:stCondLst>
                            <p:childTnLst>
                              <p:par>
                                <p:cTn id="33" presetID="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1000" fill="hold"/>
                                        <p:tgtEl>
                                          <p:spTgt spid="6"/>
                                        </p:tgtEl>
                                        <p:attrNameLst>
                                          <p:attrName>ppt_x</p:attrName>
                                        </p:attrNameLst>
                                      </p:cBhvr>
                                      <p:tavLst>
                                        <p:tav tm="0">
                                          <p:val>
                                            <p:strVal val="#ppt_x"/>
                                          </p:val>
                                        </p:tav>
                                        <p:tav tm="100000">
                                          <p:val>
                                            <p:strVal val="#ppt_x"/>
                                          </p:val>
                                        </p:tav>
                                      </p:tavLst>
                                    </p:anim>
                                    <p:anim calcmode="lin" valueType="num">
                                      <p:cBhvr additive="base">
                                        <p:cTn id="36"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熟悉售前客服的标准用语</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理解售前客服的规范流程</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sz="1600" b="0">
                          <a:latin typeface="Arial Unicode MS" panose="020B0604020202020204" charset="-122"/>
                          <a:ea typeface="Arial Unicode MS" panose="020B0604020202020204" charset="-122"/>
                          <a:cs typeface="幼圆" panose="02010509060101010101" charset="-122"/>
                        </a:rPr>
                        <a:t>了解售前客服的基本礼仪</a:t>
                      </a:r>
                      <a:endParaRPr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1"/>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3" name="矩形 12"/>
          <p:cNvSpPr/>
          <p:nvPr/>
        </p:nvSpPr>
        <p:spPr>
          <a:xfrm>
            <a:off x="2392680" y="2295525"/>
            <a:ext cx="4191635" cy="768350"/>
          </a:xfrm>
          <a:prstGeom prst="rect">
            <a:avLst/>
          </a:prstGeom>
        </p:spPr>
        <p:txBody>
          <a:bodyPr wrap="square">
            <a:spAutoFit/>
          </a:bodyPr>
          <a:lstStyle/>
          <a:p>
            <a:pPr algn="ctr" fontAlgn="auto">
              <a:spcBef>
                <a:spcPts val="0"/>
              </a:spcBef>
              <a:spcAft>
                <a:spcPts val="0"/>
              </a:spcAft>
              <a:defRPr/>
            </a:pPr>
            <a:r>
              <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rPr>
              <a:t>Thank You</a:t>
            </a:r>
            <a:endParaRPr lang="en-US" altLang="zh-CN" sz="4400" spc="300" dirty="0">
              <a:solidFill>
                <a:srgbClr val="6EC5B5"/>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4" name="直接连接符 23"/>
          <p:cNvCxnSpPr/>
          <p:nvPr/>
        </p:nvCxnSpPr>
        <p:spPr>
          <a:xfrm>
            <a:off x="2843808" y="3063612"/>
            <a:ext cx="3289781" cy="0"/>
          </a:xfrm>
          <a:prstGeom prst="line">
            <a:avLst/>
          </a:prstGeom>
        </p:spPr>
        <p:style>
          <a:lnRef idx="1">
            <a:schemeClr val="accent3"/>
          </a:lnRef>
          <a:fillRef idx="0">
            <a:schemeClr val="accent3"/>
          </a:fillRef>
          <a:effectRef idx="0">
            <a:schemeClr val="accent3"/>
          </a:effectRef>
          <a:fontRef idx="minor">
            <a:schemeClr val="tx1"/>
          </a:fontRef>
        </p:style>
      </p:cxnSp>
      <p:sp>
        <p:nvSpPr>
          <p:cNvPr id="2" name="矩形 1"/>
          <p:cNvSpPr/>
          <p:nvPr/>
        </p:nvSpPr>
        <p:spPr>
          <a:xfrm>
            <a:off x="-74930" y="27940"/>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checkerboard(across)">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2" repeatCount="indefinite" fill="hold" display="0">
                  <p:stCondLst>
                    <p:cond delay="indefinite"/>
                  </p:stCondLst>
                  <p:endCondLst>
                    <p:cond evt="onStopAudio" delay="0">
                      <p:tgtEl>
                        <p:sldTgt/>
                      </p:tgtEl>
                    </p:cond>
                  </p:endCondLst>
                </p:cTn>
                <p:tgtEl>
                  <p:spTgt spid="43"/>
                </p:tgtEl>
              </p:cMediaNode>
            </p:audio>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01</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423309"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售前客服的标准用语</a:t>
            </a:r>
            <a:endParaRPr lang="zh-CN" altLang="en-US" sz="3600" dirty="0">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44650" y="956945"/>
            <a:ext cx="5854700" cy="2985135"/>
            <a:chOff x="3530704" y="2420888"/>
            <a:chExt cx="4933951" cy="1850790"/>
          </a:xfrm>
        </p:grpSpPr>
        <p:sp>
          <p:nvSpPr>
            <p:cNvPr id="13" name="Parallelogram 4"/>
            <p:cNvSpPr/>
            <p:nvPr/>
          </p:nvSpPr>
          <p:spPr>
            <a:xfrm>
              <a:off x="6190514" y="2779964"/>
              <a:ext cx="500931" cy="138163"/>
            </a:xfrm>
            <a:prstGeom prst="parallelogram">
              <a:avLst>
                <a:gd name="adj" fmla="val 7236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14" name="Parallelogram 5"/>
            <p:cNvSpPr/>
            <p:nvPr/>
          </p:nvSpPr>
          <p:spPr>
            <a:xfrm flipV="1">
              <a:off x="5303910" y="2779964"/>
              <a:ext cx="500931" cy="138163"/>
            </a:xfrm>
            <a:prstGeom prst="parallelogram">
              <a:avLst>
                <a:gd name="adj" fmla="val 72368"/>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15" name="Parallelogram 9"/>
            <p:cNvSpPr/>
            <p:nvPr/>
          </p:nvSpPr>
          <p:spPr>
            <a:xfrm>
              <a:off x="7077118" y="3277202"/>
              <a:ext cx="500931" cy="138163"/>
            </a:xfrm>
            <a:prstGeom prst="parallelogram">
              <a:avLst>
                <a:gd name="adj" fmla="val 7236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16" name="Parallelogram 13"/>
            <p:cNvSpPr/>
            <p:nvPr/>
          </p:nvSpPr>
          <p:spPr>
            <a:xfrm flipH="1">
              <a:off x="4417306" y="3277202"/>
              <a:ext cx="500931" cy="138163"/>
            </a:xfrm>
            <a:prstGeom prst="parallelogram">
              <a:avLst>
                <a:gd name="adj" fmla="val 72368"/>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17" name="Parallelogram 16"/>
            <p:cNvSpPr/>
            <p:nvPr/>
          </p:nvSpPr>
          <p:spPr>
            <a:xfrm flipH="1">
              <a:off x="7077118" y="3774440"/>
              <a:ext cx="500931" cy="138163"/>
            </a:xfrm>
            <a:prstGeom prst="parallelogram">
              <a:avLst>
                <a:gd name="adj" fmla="val 7236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18" name="Parallelogram 19"/>
            <p:cNvSpPr/>
            <p:nvPr/>
          </p:nvSpPr>
          <p:spPr>
            <a:xfrm>
              <a:off x="4417306" y="3774440"/>
              <a:ext cx="500931" cy="138163"/>
            </a:xfrm>
            <a:prstGeom prst="parallelogram">
              <a:avLst>
                <a:gd name="adj" fmla="val 72368"/>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a:endParaRPr sz="1600">
                <a:solidFill>
                  <a:srgbClr val="50706D"/>
                </a:solidFill>
                <a:latin typeface="Arial Unicode MS" panose="020B0604020202020204" charset="-122"/>
                <a:ea typeface="Arial Unicode MS" panose="020B0604020202020204" charset="-122"/>
              </a:endParaRPr>
            </a:p>
          </p:txBody>
        </p:sp>
        <p:sp>
          <p:nvSpPr>
            <p:cNvPr id="21" name="Freeform: Shape 38"/>
            <p:cNvSpPr/>
            <p:nvPr/>
          </p:nvSpPr>
          <p:spPr>
            <a:xfrm>
              <a:off x="5303912" y="2420888"/>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a:solidFill>
                    <a:srgbClr val="50706D"/>
                  </a:solidFill>
                  <a:latin typeface="Arial Unicode MS" panose="020B0604020202020204" charset="-122"/>
                  <a:ea typeface="Arial Unicode MS" panose="020B0604020202020204" charset="-122"/>
                </a:rPr>
                <a:t>欢迎用语</a:t>
              </a:r>
              <a:endParaRPr lang="zh-CN" altLang="en-US" sz="1600" b="1">
                <a:solidFill>
                  <a:srgbClr val="50706D"/>
                </a:solidFill>
                <a:latin typeface="Arial Unicode MS" panose="020B0604020202020204" charset="-122"/>
                <a:ea typeface="Arial Unicode MS" panose="020B0604020202020204" charset="-122"/>
              </a:endParaRPr>
            </a:p>
          </p:txBody>
        </p:sp>
        <p:sp>
          <p:nvSpPr>
            <p:cNvPr id="22" name="Freeform: Shape 42"/>
            <p:cNvSpPr/>
            <p:nvPr/>
          </p:nvSpPr>
          <p:spPr>
            <a:xfrm>
              <a:off x="6190516" y="2918127"/>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dirty="0">
                  <a:solidFill>
                    <a:srgbClr val="50706D"/>
                  </a:solidFill>
                  <a:latin typeface="Arial Unicode MS" panose="020B0604020202020204" charset="-122"/>
                  <a:ea typeface="Arial Unicode MS" panose="020B0604020202020204" charset="-122"/>
                </a:rPr>
                <a:t>砍价的对话</a:t>
              </a:r>
              <a:endParaRPr lang="zh-CN" altLang="en-US" sz="1600" b="1" dirty="0">
                <a:solidFill>
                  <a:srgbClr val="50706D"/>
                </a:solidFill>
                <a:latin typeface="Arial Unicode MS" panose="020B0604020202020204" charset="-122"/>
                <a:ea typeface="Arial Unicode MS" panose="020B0604020202020204" charset="-122"/>
              </a:endParaRPr>
            </a:p>
          </p:txBody>
        </p:sp>
        <p:sp>
          <p:nvSpPr>
            <p:cNvPr id="23" name="Freeform: Shape 43"/>
            <p:cNvSpPr/>
            <p:nvPr/>
          </p:nvSpPr>
          <p:spPr>
            <a:xfrm>
              <a:off x="3530704" y="3415364"/>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dirty="0">
                  <a:solidFill>
                    <a:srgbClr val="50706D"/>
                  </a:solidFill>
                  <a:latin typeface="Arial Unicode MS" panose="020B0604020202020204" charset="-122"/>
                  <a:ea typeface="Arial Unicode MS" panose="020B0604020202020204" charset="-122"/>
                </a:rPr>
                <a:t>砍价的对话</a:t>
              </a:r>
              <a:endParaRPr lang="zh-CN" altLang="en-US" sz="1600" b="1" dirty="0">
                <a:solidFill>
                  <a:srgbClr val="50706D"/>
                </a:solidFill>
                <a:latin typeface="Arial Unicode MS" panose="020B0604020202020204" charset="-122"/>
                <a:ea typeface="Arial Unicode MS" panose="020B0604020202020204" charset="-122"/>
              </a:endParaRPr>
            </a:p>
          </p:txBody>
        </p:sp>
        <p:sp>
          <p:nvSpPr>
            <p:cNvPr id="24" name="Freeform: Shape 44"/>
            <p:cNvSpPr/>
            <p:nvPr/>
          </p:nvSpPr>
          <p:spPr>
            <a:xfrm>
              <a:off x="7077120" y="3415364"/>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a:solidFill>
                    <a:srgbClr val="50706D"/>
                  </a:solidFill>
                  <a:latin typeface="Arial Unicode MS" panose="020B0604020202020204" charset="-122"/>
                  <a:ea typeface="Arial Unicode MS" panose="020B0604020202020204" charset="-122"/>
                </a:rPr>
                <a:t>物流对话</a:t>
              </a:r>
              <a:endParaRPr lang="zh-CN" altLang="en-US" sz="1600" b="1">
                <a:solidFill>
                  <a:srgbClr val="50706D"/>
                </a:solidFill>
                <a:latin typeface="Arial Unicode MS" panose="020B0604020202020204" charset="-122"/>
                <a:ea typeface="Arial Unicode MS" panose="020B0604020202020204" charset="-122"/>
              </a:endParaRPr>
            </a:p>
          </p:txBody>
        </p:sp>
        <p:sp>
          <p:nvSpPr>
            <p:cNvPr id="25" name="Freeform: Shape 47"/>
            <p:cNvSpPr/>
            <p:nvPr/>
          </p:nvSpPr>
          <p:spPr>
            <a:xfrm>
              <a:off x="6198935" y="3912377"/>
              <a:ext cx="1379641" cy="358871"/>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a:solidFill>
                    <a:srgbClr val="50706D"/>
                  </a:solidFill>
                  <a:latin typeface="Arial Unicode MS" panose="020B0604020202020204" charset="-122"/>
                  <a:ea typeface="Arial Unicode MS" panose="020B0604020202020204" charset="-122"/>
                </a:rPr>
                <a:t>发货后的温馨提示</a:t>
              </a:r>
              <a:endParaRPr lang="zh-CN" altLang="en-US" sz="1600" b="1">
                <a:solidFill>
                  <a:srgbClr val="50706D"/>
                </a:solidFill>
                <a:latin typeface="Arial Unicode MS" panose="020B0604020202020204" charset="-122"/>
                <a:ea typeface="Arial Unicode MS" panose="020B0604020202020204" charset="-122"/>
              </a:endParaRPr>
            </a:p>
          </p:txBody>
        </p:sp>
        <p:sp>
          <p:nvSpPr>
            <p:cNvPr id="27" name="Freeform: Shape 41"/>
            <p:cNvSpPr/>
            <p:nvPr/>
          </p:nvSpPr>
          <p:spPr>
            <a:xfrm>
              <a:off x="4417308" y="2918127"/>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a:solidFill>
                    <a:srgbClr val="50706D"/>
                  </a:solidFill>
                  <a:latin typeface="Arial Unicode MS" panose="020B0604020202020204" charset="-122"/>
                  <a:ea typeface="Arial Unicode MS" panose="020B0604020202020204" charset="-122"/>
                </a:rPr>
                <a:t>对话用语</a:t>
              </a:r>
              <a:endParaRPr lang="zh-CN" altLang="en-US" sz="1600" b="1">
                <a:solidFill>
                  <a:srgbClr val="50706D"/>
                </a:solidFill>
                <a:latin typeface="Arial Unicode MS" panose="020B0604020202020204" charset="-122"/>
                <a:ea typeface="Arial Unicode MS" panose="020B0604020202020204" charset="-122"/>
              </a:endParaRPr>
            </a:p>
          </p:txBody>
        </p:sp>
        <p:sp>
          <p:nvSpPr>
            <p:cNvPr id="28" name="Freeform: Shape 46"/>
            <p:cNvSpPr/>
            <p:nvPr/>
          </p:nvSpPr>
          <p:spPr>
            <a:xfrm>
              <a:off x="4417308" y="3912603"/>
              <a:ext cx="1387535" cy="359075"/>
            </a:xfrm>
            <a:custGeom>
              <a:avLst/>
              <a:gdLst>
                <a:gd name="connsiteX0" fmla="*/ 0 w 1490662"/>
                <a:gd name="connsiteY0" fmla="*/ 0 h 385763"/>
                <a:gd name="connsiteX1" fmla="*/ 1490662 w 1490662"/>
                <a:gd name="connsiteY1" fmla="*/ 0 h 385763"/>
                <a:gd name="connsiteX2" fmla="*/ 1490662 w 1490662"/>
                <a:gd name="connsiteY2" fmla="*/ 385763 h 385763"/>
                <a:gd name="connsiteX3" fmla="*/ 0 w 1490662"/>
                <a:gd name="connsiteY3" fmla="*/ 385763 h 385763"/>
              </a:gdLst>
              <a:ahLst/>
              <a:cxnLst>
                <a:cxn ang="0">
                  <a:pos x="connsiteX0" y="connsiteY0"/>
                </a:cxn>
                <a:cxn ang="0">
                  <a:pos x="connsiteX1" y="connsiteY1"/>
                </a:cxn>
                <a:cxn ang="0">
                  <a:pos x="connsiteX2" y="connsiteY2"/>
                </a:cxn>
                <a:cxn ang="0">
                  <a:pos x="connsiteX3" y="connsiteY3"/>
                </a:cxn>
              </a:cxnLst>
              <a:rect l="l" t="t" r="r" b="b"/>
              <a:pathLst>
                <a:path w="1490662" h="385763">
                  <a:moveTo>
                    <a:pt x="0" y="0"/>
                  </a:moveTo>
                  <a:lnTo>
                    <a:pt x="1490662" y="0"/>
                  </a:lnTo>
                  <a:lnTo>
                    <a:pt x="1490662" y="385763"/>
                  </a:lnTo>
                  <a:lnTo>
                    <a:pt x="0" y="385763"/>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chorCtr="0">
              <a:noAutofit/>
            </a:bodyPr>
            <a:lstStyle/>
            <a:p>
              <a:pPr algn="ctr"/>
              <a:r>
                <a:rPr lang="zh-CN" altLang="en-US" sz="1600" b="1">
                  <a:solidFill>
                    <a:srgbClr val="50706D"/>
                  </a:solidFill>
                  <a:latin typeface="Arial Unicode MS" panose="020B0604020202020204" charset="-122"/>
                  <a:ea typeface="Arial Unicode MS" panose="020B0604020202020204" charset="-122"/>
                </a:rPr>
                <a:t>售后对话</a:t>
              </a:r>
              <a:endParaRPr lang="zh-CN" altLang="en-US" sz="1600" b="1">
                <a:solidFill>
                  <a:srgbClr val="50706D"/>
                </a:solidFill>
                <a:latin typeface="Arial Unicode MS" panose="020B0604020202020204" charset="-122"/>
                <a:ea typeface="Arial Unicode MS" panose="020B0604020202020204" charset="-122"/>
              </a:endParaRPr>
            </a:p>
          </p:txBody>
        </p:sp>
      </p:grpSp>
      <p:sp>
        <p:nvSpPr>
          <p:cNvPr id="30"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售前客服的标准用语</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
          <p:cNvPicPr>
            <a:picLocks noChangeAspect="1"/>
          </p:cNvPicPr>
          <p:nvPr/>
        </p:nvPicPr>
        <p:blipFill>
          <a:blip r:embed="rId1"/>
          <a:stretch>
            <a:fillRect/>
          </a:stretch>
        </p:blipFill>
        <p:spPr>
          <a:xfrm>
            <a:off x="4167505" y="142875"/>
            <a:ext cx="4769485" cy="1420495"/>
          </a:xfrm>
          <a:prstGeom prst="rect">
            <a:avLst/>
          </a:prstGeom>
        </p:spPr>
      </p:pic>
      <p:grpSp>
        <p:nvGrpSpPr>
          <p:cNvPr id="2" name="组合 1"/>
          <p:cNvGrpSpPr/>
          <p:nvPr/>
        </p:nvGrpSpPr>
        <p:grpSpPr>
          <a:xfrm>
            <a:off x="1067484" y="1488563"/>
            <a:ext cx="1600322" cy="2419193"/>
            <a:chOff x="1067484" y="1488563"/>
            <a:chExt cx="1600322" cy="2419193"/>
          </a:xfrm>
        </p:grpSpPr>
        <p:sp>
          <p:nvSpPr>
            <p:cNvPr id="7" name="Oval 1"/>
            <p:cNvSpPr/>
            <p:nvPr/>
          </p:nvSpPr>
          <p:spPr>
            <a:xfrm>
              <a:off x="1419437" y="1488563"/>
              <a:ext cx="896416" cy="102540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400" dirty="0">
                <a:solidFill>
                  <a:srgbClr val="50706D"/>
                </a:solidFill>
                <a:latin typeface="Arial Unicode MS" panose="020B0604020202020204" charset="-122"/>
                <a:ea typeface="Arial Unicode MS" panose="020B0604020202020204" charset="-122"/>
              </a:endParaRPr>
            </a:p>
          </p:txBody>
        </p:sp>
        <p:grpSp>
          <p:nvGrpSpPr>
            <p:cNvPr id="11" name="Group 55"/>
            <p:cNvGrpSpPr/>
            <p:nvPr/>
          </p:nvGrpSpPr>
          <p:grpSpPr>
            <a:xfrm>
              <a:off x="1067484" y="2711787"/>
              <a:ext cx="1600322" cy="1195969"/>
              <a:chOff x="1854436" y="3994615"/>
              <a:chExt cx="2133762" cy="1594625"/>
            </a:xfrm>
          </p:grpSpPr>
          <p:grpSp>
            <p:nvGrpSpPr>
              <p:cNvPr id="31" name="Group 54"/>
              <p:cNvGrpSpPr/>
              <p:nvPr/>
            </p:nvGrpSpPr>
            <p:grpSpPr>
              <a:xfrm>
                <a:off x="1854436" y="3994615"/>
                <a:ext cx="2133762" cy="1594625"/>
                <a:chOff x="1854436" y="3994615"/>
                <a:chExt cx="2133762" cy="1594625"/>
              </a:xfrm>
              <a:solidFill>
                <a:schemeClr val="bg1">
                  <a:lumMod val="65000"/>
                </a:schemeClr>
              </a:solidFill>
            </p:grpSpPr>
            <p:sp>
              <p:nvSpPr>
                <p:cNvPr id="33" name="Freeform: Shape 10"/>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400">
                    <a:solidFill>
                      <a:srgbClr val="50706D"/>
                    </a:solidFill>
                    <a:latin typeface="Arial Unicode MS" panose="020B0604020202020204" charset="-122"/>
                    <a:ea typeface="Arial Unicode MS" panose="020B0604020202020204" charset="-122"/>
                  </a:endParaRPr>
                </a:p>
              </p:txBody>
            </p:sp>
            <p:sp>
              <p:nvSpPr>
                <p:cNvPr id="34" name="Freeform: Shape 11"/>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400">
                    <a:solidFill>
                      <a:srgbClr val="50706D"/>
                    </a:solidFill>
                    <a:latin typeface="Arial Unicode MS" panose="020B0604020202020204" charset="-122"/>
                    <a:ea typeface="Arial Unicode MS" panose="020B0604020202020204" charset="-122"/>
                  </a:endParaRPr>
                </a:p>
              </p:txBody>
            </p:sp>
          </p:grpSp>
          <p:sp>
            <p:nvSpPr>
              <p:cNvPr id="32" name="Rectangle 53"/>
              <p:cNvSpPr/>
              <p:nvPr/>
            </p:nvSpPr>
            <p:spPr>
              <a:xfrm>
                <a:off x="1943987" y="4330262"/>
                <a:ext cx="1954661" cy="923330"/>
              </a:xfrm>
              <a:prstGeom prst="rect">
                <a:avLst/>
              </a:prstGeom>
            </p:spPr>
            <p:txBody>
              <a:bodyPr wrap="square" lIns="0" tIns="0" rIns="0" bIns="0" anchor="ctr" anchorCtr="0">
                <a:normAutofit/>
              </a:bodyPr>
              <a:lstStyle/>
              <a:p>
                <a:pPr algn="ctr" fontAlgn="auto">
                  <a:lnSpc>
                    <a:spcPct val="150000"/>
                  </a:lnSpc>
                  <a:defRPr/>
                </a:pPr>
                <a:r>
                  <a:rPr lang="zh-CN" altLang="en-US" sz="1400">
                    <a:solidFill>
                      <a:srgbClr val="50706D"/>
                    </a:solidFill>
                    <a:latin typeface="Arial Unicode MS" panose="020B0604020202020204" charset="-122"/>
                    <a:ea typeface="Arial Unicode MS" panose="020B0604020202020204" charset="-122"/>
                  </a:rPr>
                  <a:t>您好,欢迎光临*****店!</a:t>
                </a:r>
                <a:endParaRPr lang="zh-CN" altLang="en-US" sz="1400">
                  <a:solidFill>
                    <a:srgbClr val="50706D"/>
                  </a:solidFill>
                  <a:latin typeface="Arial Unicode MS" panose="020B0604020202020204" charset="-122"/>
                  <a:ea typeface="Arial Unicode MS" panose="020B0604020202020204" charset="-122"/>
                </a:endParaRPr>
              </a:p>
            </p:txBody>
          </p:sp>
        </p:grpSp>
      </p:grpSp>
      <p:grpSp>
        <p:nvGrpSpPr>
          <p:cNvPr id="48" name="组合 47"/>
          <p:cNvGrpSpPr/>
          <p:nvPr/>
        </p:nvGrpSpPr>
        <p:grpSpPr>
          <a:xfrm>
            <a:off x="2895330" y="1563638"/>
            <a:ext cx="1600322" cy="2344118"/>
            <a:chOff x="2895330" y="1563638"/>
            <a:chExt cx="1600322" cy="2344118"/>
          </a:xfrm>
        </p:grpSpPr>
        <p:sp>
          <p:nvSpPr>
            <p:cNvPr id="9" name="Oval 3"/>
            <p:cNvSpPr/>
            <p:nvPr/>
          </p:nvSpPr>
          <p:spPr>
            <a:xfrm>
              <a:off x="3270953" y="1563638"/>
              <a:ext cx="896416" cy="100811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400">
                <a:solidFill>
                  <a:srgbClr val="50706D"/>
                </a:solidFill>
                <a:latin typeface="Arial Unicode MS" panose="020B0604020202020204" charset="-122"/>
                <a:ea typeface="Arial Unicode MS" panose="020B0604020202020204" charset="-122"/>
              </a:endParaRPr>
            </a:p>
          </p:txBody>
        </p:sp>
        <p:grpSp>
          <p:nvGrpSpPr>
            <p:cNvPr id="12" name="Group 66"/>
            <p:cNvGrpSpPr/>
            <p:nvPr/>
          </p:nvGrpSpPr>
          <p:grpSpPr>
            <a:xfrm>
              <a:off x="2895330" y="2711787"/>
              <a:ext cx="1600322" cy="1195969"/>
              <a:chOff x="1854436" y="3994615"/>
              <a:chExt cx="2133762" cy="1594625"/>
            </a:xfrm>
          </p:grpSpPr>
          <p:grpSp>
            <p:nvGrpSpPr>
              <p:cNvPr id="27" name="Group 67"/>
              <p:cNvGrpSpPr/>
              <p:nvPr/>
            </p:nvGrpSpPr>
            <p:grpSpPr>
              <a:xfrm>
                <a:off x="1854436" y="3994615"/>
                <a:ext cx="2133762" cy="1594625"/>
                <a:chOff x="1854436" y="3994615"/>
                <a:chExt cx="2133762" cy="1594625"/>
              </a:xfrm>
              <a:solidFill>
                <a:schemeClr val="bg1">
                  <a:lumMod val="65000"/>
                </a:schemeClr>
              </a:solidFill>
            </p:grpSpPr>
            <p:sp>
              <p:nvSpPr>
                <p:cNvPr id="29" name="Freeform: Shape 6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400">
                    <a:solidFill>
                      <a:srgbClr val="50706D"/>
                    </a:solidFill>
                    <a:latin typeface="Arial Unicode MS" panose="020B0604020202020204" charset="-122"/>
                    <a:ea typeface="Arial Unicode MS" panose="020B0604020202020204" charset="-122"/>
                  </a:endParaRPr>
                </a:p>
              </p:txBody>
            </p:sp>
            <p:sp>
              <p:nvSpPr>
                <p:cNvPr id="30" name="Freeform: Shape 70"/>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400">
                    <a:solidFill>
                      <a:srgbClr val="50706D"/>
                    </a:solidFill>
                    <a:latin typeface="Arial Unicode MS" panose="020B0604020202020204" charset="-122"/>
                    <a:ea typeface="Arial Unicode MS" panose="020B0604020202020204" charset="-122"/>
                  </a:endParaRPr>
                </a:p>
              </p:txBody>
            </p:sp>
          </p:grpSp>
          <p:sp>
            <p:nvSpPr>
              <p:cNvPr id="28" name="Rectangle 68"/>
              <p:cNvSpPr/>
              <p:nvPr/>
            </p:nvSpPr>
            <p:spPr>
              <a:xfrm>
                <a:off x="1943987" y="4330262"/>
                <a:ext cx="1954661" cy="923330"/>
              </a:xfrm>
              <a:prstGeom prst="rect">
                <a:avLst/>
              </a:prstGeom>
            </p:spPr>
            <p:txBody>
              <a:bodyPr wrap="square" lIns="0" tIns="0" rIns="0" bIns="0" anchor="ctr" anchorCtr="0">
                <a:noAutofit/>
              </a:bodyPr>
              <a:lstStyle/>
              <a:p>
                <a:pPr algn="ctr" fontAlgn="auto">
                  <a:lnSpc>
                    <a:spcPct val="150000"/>
                  </a:lnSpc>
                  <a:defRPr/>
                </a:pPr>
                <a:r>
                  <a:rPr lang="zh-CN" altLang="en-US" sz="1400">
                    <a:solidFill>
                      <a:srgbClr val="50706D"/>
                    </a:solidFill>
                    <a:latin typeface="Arial Unicode MS" panose="020B0604020202020204" charset="-122"/>
                    <a:ea typeface="Arial Unicode MS" panose="020B0604020202020204" charset="-122"/>
                  </a:rPr>
                  <a:t>现在由我(客服:理想)为您服务。请问有什么可以为您服务的吗?</a:t>
                </a:r>
                <a:endParaRPr lang="zh-CN" altLang="en-US" sz="1400">
                  <a:solidFill>
                    <a:srgbClr val="50706D"/>
                  </a:solidFill>
                  <a:latin typeface="Arial Unicode MS" panose="020B0604020202020204" charset="-122"/>
                  <a:ea typeface="Arial Unicode MS" panose="020B0604020202020204" charset="-122"/>
                </a:endParaRPr>
              </a:p>
            </p:txBody>
          </p:sp>
        </p:grpSp>
      </p:grpSp>
      <p:sp>
        <p:nvSpPr>
          <p:cNvPr id="47" name="Title 1"/>
          <p:cNvSpPr txBox="1"/>
          <p:nvPr/>
        </p:nvSpPr>
        <p:spPr>
          <a:xfrm>
            <a:off x="611505" y="175895"/>
            <a:ext cx="43795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—欢迎用语</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4792980" y="1978660"/>
            <a:ext cx="3567430" cy="2491105"/>
            <a:chOff x="7195062" y="1168053"/>
            <a:chExt cx="4877513" cy="5447821"/>
          </a:xfrm>
          <a:blipFill dpi="0" rotWithShape="1">
            <a:blip r:embed="rId4" cstate="print">
              <a:extLst>
                <a:ext uri="{28A0092B-C50C-407E-A947-70E740481C1C}">
                  <a14:useLocalDpi xmlns:a14="http://schemas.microsoft.com/office/drawing/2010/main" val="0"/>
                </a:ext>
              </a:extLst>
            </a:blip>
            <a:srcRect/>
            <a:stretch>
              <a:fillRect/>
            </a:stretch>
          </a:blipFill>
        </p:grpSpPr>
        <p:sp>
          <p:nvSpPr>
            <p:cNvPr id="6" name="矩形 5"/>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10533944" y="1168053"/>
              <a:ext cx="1538631" cy="54478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3" presetClass="entr" presetSubtype="1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1000"/>
                                        <p:tgtEl>
                                          <p:spTgt spid="3"/>
                                        </p:tgtEl>
                                      </p:cBhvr>
                                    </p:animEffect>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1000"/>
                                        <p:tgtEl>
                                          <p:spTgt spid="5"/>
                                        </p:tgtEl>
                                      </p:cBhvr>
                                    </p:animEffect>
                                    <p:anim calcmode="lin" valueType="num">
                                      <p:cBhvr>
                                        <p:cTn id="24" dur="1000" fill="hold"/>
                                        <p:tgtEl>
                                          <p:spTgt spid="5"/>
                                        </p:tgtEl>
                                        <p:attrNameLst>
                                          <p:attrName>ppt_x</p:attrName>
                                        </p:attrNameLst>
                                      </p:cBhvr>
                                      <p:tavLst>
                                        <p:tav tm="0">
                                          <p:val>
                                            <p:strVal val="#ppt_x"/>
                                          </p:val>
                                        </p:tav>
                                        <p:tav tm="100000">
                                          <p:val>
                                            <p:strVal val="#ppt_x"/>
                                          </p:val>
                                        </p:tav>
                                      </p:tavLst>
                                    </p:anim>
                                    <p:anim calcmode="lin" valueType="num">
                                      <p:cBhvr>
                                        <p:cTn id="2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6423025" y="1348105"/>
            <a:ext cx="2416920" cy="2780710"/>
            <a:chOff x="6677321" y="1563638"/>
            <a:chExt cx="2363482" cy="2780768"/>
          </a:xfrm>
        </p:grpSpPr>
        <p:sp>
          <p:nvSpPr>
            <p:cNvPr id="10" name="Oval 4"/>
            <p:cNvSpPr/>
            <p:nvPr/>
          </p:nvSpPr>
          <p:spPr>
            <a:xfrm>
              <a:off x="7404333" y="1563638"/>
              <a:ext cx="896416" cy="1008112"/>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4" name="Group 76"/>
            <p:cNvGrpSpPr/>
            <p:nvPr/>
          </p:nvGrpSpPr>
          <p:grpSpPr>
            <a:xfrm>
              <a:off x="6677321" y="2711787"/>
              <a:ext cx="2363482" cy="1632619"/>
              <a:chOff x="1854436" y="3994615"/>
              <a:chExt cx="3151308" cy="2176825"/>
            </a:xfrm>
          </p:grpSpPr>
          <p:grpSp>
            <p:nvGrpSpPr>
              <p:cNvPr id="19" name="Group 77"/>
              <p:cNvGrpSpPr/>
              <p:nvPr/>
            </p:nvGrpSpPr>
            <p:grpSpPr>
              <a:xfrm>
                <a:off x="1854436" y="3994615"/>
                <a:ext cx="3151308" cy="1594625"/>
                <a:chOff x="1854436" y="3994615"/>
                <a:chExt cx="3151308" cy="1594625"/>
              </a:xfrm>
              <a:solidFill>
                <a:schemeClr val="bg1">
                  <a:lumMod val="65000"/>
                </a:schemeClr>
              </a:solidFill>
            </p:grpSpPr>
            <p:sp>
              <p:nvSpPr>
                <p:cNvPr id="21" name="Freeform: Shape 7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22" name="Freeform: Shape 80"/>
                <p:cNvSpPr/>
                <p:nvPr/>
              </p:nvSpPr>
              <p:spPr bwMode="auto">
                <a:xfrm>
                  <a:off x="4884686"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0" name="Rectangle 78"/>
              <p:cNvSpPr/>
              <p:nvPr/>
            </p:nvSpPr>
            <p:spPr>
              <a:xfrm>
                <a:off x="1972832" y="3994615"/>
                <a:ext cx="2897813" cy="2176825"/>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您好,我们家宝贝的价格是这样的价格便宜的是我们的衣服直接打了折扣回馈给你们的,但是质量是过硬的哦、在网上同价位的****可是不能和我们的想比的哦,贵的成本很高但质量是过硬的</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04544" y="1263138"/>
            <a:ext cx="1600322" cy="2419193"/>
            <a:chOff x="1067484" y="1488563"/>
            <a:chExt cx="1600322" cy="2419193"/>
          </a:xfrm>
        </p:grpSpPr>
        <p:sp>
          <p:nvSpPr>
            <p:cNvPr id="7" name="Oval 1"/>
            <p:cNvSpPr/>
            <p:nvPr/>
          </p:nvSpPr>
          <p:spPr>
            <a:xfrm>
              <a:off x="1419437" y="1488563"/>
              <a:ext cx="896416" cy="102540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1067484" y="2711787"/>
              <a:ext cx="1600322" cy="1195969"/>
              <a:chOff x="1854436" y="3994615"/>
              <a:chExt cx="2133762" cy="1594625"/>
            </a:xfrm>
          </p:grpSpPr>
          <p:grpSp>
            <p:nvGrpSpPr>
              <p:cNvPr id="31" name="Group 54"/>
              <p:cNvGrpSpPr/>
              <p:nvPr/>
            </p:nvGrpSpPr>
            <p:grpSpPr>
              <a:xfrm>
                <a:off x="1854436" y="3994615"/>
                <a:ext cx="2133762" cy="1594625"/>
                <a:chOff x="1854436" y="3994615"/>
                <a:chExt cx="2133762" cy="1594625"/>
              </a:xfrm>
              <a:solidFill>
                <a:schemeClr val="bg1">
                  <a:lumMod val="65000"/>
                </a:schemeClr>
              </a:solidFill>
            </p:grpSpPr>
            <p:sp>
              <p:nvSpPr>
                <p:cNvPr id="33" name="Freeform: Shape 10"/>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4" name="Freeform: Shape 11"/>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32" name="Rectangle 53"/>
              <p:cNvSpPr/>
              <p:nvPr/>
            </p:nvSpPr>
            <p:spPr>
              <a:xfrm>
                <a:off x="1943987" y="4330262"/>
                <a:ext cx="1954661" cy="92333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亲,您说的我的确无法办到。希望我下次能帮到您</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2437495" y="1348373"/>
            <a:ext cx="1600322" cy="2344118"/>
            <a:chOff x="2895330" y="1563638"/>
            <a:chExt cx="1600322" cy="2344118"/>
          </a:xfrm>
        </p:grpSpPr>
        <p:sp>
          <p:nvSpPr>
            <p:cNvPr id="9" name="Oval 3"/>
            <p:cNvSpPr/>
            <p:nvPr/>
          </p:nvSpPr>
          <p:spPr>
            <a:xfrm>
              <a:off x="3270953" y="1563638"/>
              <a:ext cx="896416" cy="100811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2" name="Group 66"/>
            <p:cNvGrpSpPr/>
            <p:nvPr/>
          </p:nvGrpSpPr>
          <p:grpSpPr>
            <a:xfrm>
              <a:off x="2895330" y="2711787"/>
              <a:ext cx="1600322" cy="1195969"/>
              <a:chOff x="1854436" y="3994615"/>
              <a:chExt cx="2133762" cy="1594625"/>
            </a:xfrm>
          </p:grpSpPr>
          <p:grpSp>
            <p:nvGrpSpPr>
              <p:cNvPr id="27" name="Group 67"/>
              <p:cNvGrpSpPr/>
              <p:nvPr/>
            </p:nvGrpSpPr>
            <p:grpSpPr>
              <a:xfrm>
                <a:off x="1854436" y="3994615"/>
                <a:ext cx="2133762" cy="1594625"/>
                <a:chOff x="1854436" y="3994615"/>
                <a:chExt cx="2133762" cy="1594625"/>
              </a:xfrm>
              <a:solidFill>
                <a:schemeClr val="bg1">
                  <a:lumMod val="65000"/>
                </a:schemeClr>
              </a:solidFill>
            </p:grpSpPr>
            <p:sp>
              <p:nvSpPr>
                <p:cNvPr id="29" name="Freeform: Shape 6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0" name="Freeform: Shape 70"/>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8" name="Rectangle 68"/>
              <p:cNvSpPr/>
              <p:nvPr/>
            </p:nvSpPr>
            <p:spPr>
              <a:xfrm>
                <a:off x="1943987" y="4330262"/>
                <a:ext cx="1954661" cy="92333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如果您相信我个人的意见,我推荐几款,纯粹是个人意见啊</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451046" y="1348373"/>
            <a:ext cx="1600322" cy="2344118"/>
            <a:chOff x="4771721" y="1563638"/>
            <a:chExt cx="1600322" cy="2344118"/>
          </a:xfrm>
        </p:grpSpPr>
        <p:sp>
          <p:nvSpPr>
            <p:cNvPr id="8" name="Oval 2"/>
            <p:cNvSpPr/>
            <p:nvPr/>
          </p:nvSpPr>
          <p:spPr>
            <a:xfrm>
              <a:off x="5123674" y="1563638"/>
              <a:ext cx="896416" cy="100811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3" name="Group 71"/>
            <p:cNvGrpSpPr/>
            <p:nvPr/>
          </p:nvGrpSpPr>
          <p:grpSpPr>
            <a:xfrm>
              <a:off x="4771721" y="2711787"/>
              <a:ext cx="1600322" cy="1195969"/>
              <a:chOff x="1854436" y="3994615"/>
              <a:chExt cx="2133762" cy="1594625"/>
            </a:xfrm>
          </p:grpSpPr>
          <p:grpSp>
            <p:nvGrpSpPr>
              <p:cNvPr id="23" name="Group 72"/>
              <p:cNvGrpSpPr/>
              <p:nvPr/>
            </p:nvGrpSpPr>
            <p:grpSpPr>
              <a:xfrm>
                <a:off x="1854436" y="3994615"/>
                <a:ext cx="2133762" cy="1594625"/>
                <a:chOff x="1854436" y="3994615"/>
                <a:chExt cx="2133762" cy="1594625"/>
              </a:xfrm>
              <a:solidFill>
                <a:schemeClr val="bg1">
                  <a:lumMod val="65000"/>
                </a:schemeClr>
              </a:solidFill>
            </p:grpSpPr>
            <p:sp>
              <p:nvSpPr>
                <p:cNvPr id="25" name="Freeform: Shape 74"/>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26" name="Freeform: Shape 75"/>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4" name="Rectangle 73"/>
              <p:cNvSpPr/>
              <p:nvPr/>
            </p:nvSpPr>
            <p:spPr>
              <a:xfrm>
                <a:off x="1943987" y="4330262"/>
                <a:ext cx="1954661" cy="92333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亲,您的眼光真不错,我个人也很喜欢您选的这款</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sp>
        <p:nvSpPr>
          <p:cNvPr id="47" name="Title 1"/>
          <p:cNvSpPr txBox="1"/>
          <p:nvPr/>
        </p:nvSpPr>
        <p:spPr>
          <a:xfrm>
            <a:off x="611505" y="175895"/>
            <a:ext cx="40493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—对话用语</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Effect transition="in" filter="fade">
                                      <p:cBhvr>
                                        <p:cTn id="2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6494780" y="1348105"/>
            <a:ext cx="2309605" cy="2344466"/>
            <a:chOff x="6677321" y="1563638"/>
            <a:chExt cx="2258540" cy="2344515"/>
          </a:xfrm>
        </p:grpSpPr>
        <p:sp>
          <p:nvSpPr>
            <p:cNvPr id="10" name="Oval 4"/>
            <p:cNvSpPr/>
            <p:nvPr/>
          </p:nvSpPr>
          <p:spPr>
            <a:xfrm>
              <a:off x="7362729" y="1563638"/>
              <a:ext cx="896416" cy="1008112"/>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4" name="Group 76"/>
            <p:cNvGrpSpPr/>
            <p:nvPr/>
          </p:nvGrpSpPr>
          <p:grpSpPr>
            <a:xfrm>
              <a:off x="6677321" y="2572084"/>
              <a:ext cx="2258540" cy="1336068"/>
              <a:chOff x="1854436" y="3808345"/>
              <a:chExt cx="3011385" cy="1781424"/>
            </a:xfrm>
          </p:grpSpPr>
          <p:grpSp>
            <p:nvGrpSpPr>
              <p:cNvPr id="19" name="Group 77"/>
              <p:cNvGrpSpPr/>
              <p:nvPr/>
            </p:nvGrpSpPr>
            <p:grpSpPr>
              <a:xfrm>
                <a:off x="1854436" y="3981915"/>
                <a:ext cx="3011385" cy="1607325"/>
                <a:chOff x="1854436" y="3981915"/>
                <a:chExt cx="3011385" cy="1607325"/>
              </a:xfrm>
              <a:solidFill>
                <a:schemeClr val="bg1">
                  <a:lumMod val="65000"/>
                </a:schemeClr>
              </a:solidFill>
            </p:grpSpPr>
            <p:sp>
              <p:nvSpPr>
                <p:cNvPr id="21" name="Freeform: Shape 7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22" name="Freeform: Shape 80"/>
                <p:cNvSpPr/>
                <p:nvPr/>
              </p:nvSpPr>
              <p:spPr bwMode="auto">
                <a:xfrm>
                  <a:off x="4744763" y="39819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0" name="Rectangle 78"/>
              <p:cNvSpPr/>
              <p:nvPr/>
            </p:nvSpPr>
            <p:spPr>
              <a:xfrm>
                <a:off x="1986907" y="3808345"/>
                <a:ext cx="2757890" cy="1781424"/>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亲我们是正规厂家生产,直接进入正规的商厦和专卖店的哦！品质保证!价格呢已经调到最低利润了,恳请谅解，谢谢哦！</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476299" y="1263138"/>
            <a:ext cx="1600322" cy="2419193"/>
            <a:chOff x="1067484" y="1488563"/>
            <a:chExt cx="1600322" cy="2419193"/>
          </a:xfrm>
        </p:grpSpPr>
        <p:sp>
          <p:nvSpPr>
            <p:cNvPr id="7" name="Oval 1"/>
            <p:cNvSpPr/>
            <p:nvPr/>
          </p:nvSpPr>
          <p:spPr>
            <a:xfrm>
              <a:off x="1419437" y="1488563"/>
              <a:ext cx="896416" cy="1025401"/>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1067484" y="2711787"/>
              <a:ext cx="1600322" cy="1195969"/>
              <a:chOff x="1854436" y="3994615"/>
              <a:chExt cx="2133762" cy="1594625"/>
            </a:xfrm>
          </p:grpSpPr>
          <p:grpSp>
            <p:nvGrpSpPr>
              <p:cNvPr id="31" name="Group 54"/>
              <p:cNvGrpSpPr/>
              <p:nvPr/>
            </p:nvGrpSpPr>
            <p:grpSpPr>
              <a:xfrm>
                <a:off x="1854436" y="3994615"/>
                <a:ext cx="2133762" cy="1594625"/>
                <a:chOff x="1854436" y="3994615"/>
                <a:chExt cx="2133762" cy="1594625"/>
              </a:xfrm>
              <a:solidFill>
                <a:schemeClr val="bg1">
                  <a:lumMod val="65000"/>
                </a:schemeClr>
              </a:solidFill>
            </p:grpSpPr>
            <p:sp>
              <p:nvSpPr>
                <p:cNvPr id="33" name="Freeform: Shape 10"/>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4" name="Freeform: Shape 11"/>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32" name="Rectangle 53"/>
              <p:cNvSpPr/>
              <p:nvPr/>
            </p:nvSpPr>
            <p:spPr>
              <a:xfrm>
                <a:off x="1944183" y="4228295"/>
                <a:ext cx="1954953" cy="1126913"/>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亲,您好,我最大的折扣权利是就是满200元免邮哦,谢谢您的理解</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2509250" y="1348373"/>
            <a:ext cx="1550792" cy="2485459"/>
            <a:chOff x="2895330" y="1563638"/>
            <a:chExt cx="1550792" cy="2485459"/>
          </a:xfrm>
        </p:grpSpPr>
        <p:sp>
          <p:nvSpPr>
            <p:cNvPr id="9" name="Oval 3"/>
            <p:cNvSpPr/>
            <p:nvPr/>
          </p:nvSpPr>
          <p:spPr>
            <a:xfrm>
              <a:off x="3270953" y="1563638"/>
              <a:ext cx="896416" cy="100811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2" name="Group 66"/>
            <p:cNvGrpSpPr/>
            <p:nvPr/>
          </p:nvGrpSpPr>
          <p:grpSpPr>
            <a:xfrm>
              <a:off x="2895330" y="2711787"/>
              <a:ext cx="1550792" cy="1337310"/>
              <a:chOff x="1854436" y="3994615"/>
              <a:chExt cx="2067722" cy="1783080"/>
            </a:xfrm>
          </p:grpSpPr>
          <p:grpSp>
            <p:nvGrpSpPr>
              <p:cNvPr id="27" name="Group 67"/>
              <p:cNvGrpSpPr/>
              <p:nvPr/>
            </p:nvGrpSpPr>
            <p:grpSpPr>
              <a:xfrm>
                <a:off x="1854436" y="3994615"/>
                <a:ext cx="2067722" cy="1594625"/>
                <a:chOff x="1854436" y="3994615"/>
                <a:chExt cx="2067722" cy="1594625"/>
              </a:xfrm>
              <a:solidFill>
                <a:schemeClr val="bg1">
                  <a:lumMod val="65000"/>
                </a:schemeClr>
              </a:solidFill>
            </p:grpSpPr>
            <p:sp>
              <p:nvSpPr>
                <p:cNvPr id="29" name="Freeform: Shape 6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0" name="Freeform: Shape 70"/>
                <p:cNvSpPr/>
                <p:nvPr/>
              </p:nvSpPr>
              <p:spPr bwMode="auto">
                <a:xfrm>
                  <a:off x="380110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8" name="Rectangle 68"/>
              <p:cNvSpPr/>
              <p:nvPr/>
            </p:nvSpPr>
            <p:spPr>
              <a:xfrm>
                <a:off x="1972969" y="3994615"/>
                <a:ext cx="1827953" cy="178308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这真的让我很为难,我请示一下组长,看能不能给您一些折扣,不过估计有点难,亲,请您稍等</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522801" y="1348373"/>
            <a:ext cx="1600322" cy="2404814"/>
            <a:chOff x="4771721" y="1563638"/>
            <a:chExt cx="1600322" cy="2404814"/>
          </a:xfrm>
        </p:grpSpPr>
        <p:sp>
          <p:nvSpPr>
            <p:cNvPr id="8" name="Oval 2"/>
            <p:cNvSpPr/>
            <p:nvPr/>
          </p:nvSpPr>
          <p:spPr>
            <a:xfrm>
              <a:off x="5123674" y="1563638"/>
              <a:ext cx="896416" cy="100811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3" name="Group 71"/>
            <p:cNvGrpSpPr/>
            <p:nvPr/>
          </p:nvGrpSpPr>
          <p:grpSpPr>
            <a:xfrm>
              <a:off x="4771721" y="2711787"/>
              <a:ext cx="1600322" cy="1256665"/>
              <a:chOff x="1854436" y="3994615"/>
              <a:chExt cx="2133762" cy="1675553"/>
            </a:xfrm>
          </p:grpSpPr>
          <p:grpSp>
            <p:nvGrpSpPr>
              <p:cNvPr id="23" name="Group 72"/>
              <p:cNvGrpSpPr/>
              <p:nvPr/>
            </p:nvGrpSpPr>
            <p:grpSpPr>
              <a:xfrm>
                <a:off x="1854436" y="3994615"/>
                <a:ext cx="2133762" cy="1594625"/>
                <a:chOff x="1854436" y="3994615"/>
                <a:chExt cx="2133762" cy="1594625"/>
              </a:xfrm>
              <a:solidFill>
                <a:schemeClr val="bg1">
                  <a:lumMod val="65000"/>
                </a:schemeClr>
              </a:solidFill>
            </p:grpSpPr>
            <p:sp>
              <p:nvSpPr>
                <p:cNvPr id="25" name="Freeform: Shape 74"/>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26" name="Freeform: Shape 75"/>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4" name="Rectangle 73"/>
              <p:cNvSpPr/>
              <p:nvPr/>
            </p:nvSpPr>
            <p:spPr>
              <a:xfrm>
                <a:off x="1944183" y="3994615"/>
                <a:ext cx="1954953" cy="1675553"/>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非常抱歉你说的折扣很难申请到,不过可以送您个小礼物.我可以再问一下,否则我真的不好办</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sp>
        <p:nvSpPr>
          <p:cNvPr id="47" name="Title 1"/>
          <p:cNvSpPr txBox="1"/>
          <p:nvPr/>
        </p:nvSpPr>
        <p:spPr>
          <a:xfrm>
            <a:off x="611505" y="175895"/>
            <a:ext cx="40493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—砍价的对话</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Effect transition="in" filter="fade">
                                      <p:cBhvr>
                                        <p:cTn id="2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2579" y="1239008"/>
            <a:ext cx="1600322" cy="2419193"/>
            <a:chOff x="1067484" y="1488563"/>
            <a:chExt cx="1600322" cy="2419193"/>
          </a:xfrm>
        </p:grpSpPr>
        <p:sp>
          <p:nvSpPr>
            <p:cNvPr id="7" name="Oval 1"/>
            <p:cNvSpPr/>
            <p:nvPr/>
          </p:nvSpPr>
          <p:spPr>
            <a:xfrm>
              <a:off x="1419437" y="1488563"/>
              <a:ext cx="896416" cy="1025401"/>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dirty="0">
                <a:solidFill>
                  <a:srgbClr val="50706D"/>
                </a:solidFill>
                <a:latin typeface="微软雅黑" panose="020B0503020204020204" pitchFamily="34" charset="-122"/>
                <a:ea typeface="微软雅黑" panose="020B0503020204020204" pitchFamily="34" charset="-122"/>
              </a:endParaRPr>
            </a:p>
          </p:txBody>
        </p:sp>
        <p:grpSp>
          <p:nvGrpSpPr>
            <p:cNvPr id="11" name="Group 55"/>
            <p:cNvGrpSpPr/>
            <p:nvPr/>
          </p:nvGrpSpPr>
          <p:grpSpPr>
            <a:xfrm>
              <a:off x="1067484" y="2711787"/>
              <a:ext cx="1600322" cy="1195969"/>
              <a:chOff x="1854436" y="3994615"/>
              <a:chExt cx="2133762" cy="1594625"/>
            </a:xfrm>
          </p:grpSpPr>
          <p:grpSp>
            <p:nvGrpSpPr>
              <p:cNvPr id="31" name="Group 54"/>
              <p:cNvGrpSpPr/>
              <p:nvPr/>
            </p:nvGrpSpPr>
            <p:grpSpPr>
              <a:xfrm>
                <a:off x="1854436" y="3994615"/>
                <a:ext cx="2133762" cy="1594625"/>
                <a:chOff x="1854436" y="3994615"/>
                <a:chExt cx="2133762" cy="1594625"/>
              </a:xfrm>
              <a:solidFill>
                <a:schemeClr val="bg1">
                  <a:lumMod val="65000"/>
                </a:schemeClr>
              </a:solidFill>
            </p:grpSpPr>
            <p:sp>
              <p:nvSpPr>
                <p:cNvPr id="33" name="Freeform: Shape 10"/>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4" name="Freeform: Shape 11"/>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32" name="Rectangle 53"/>
              <p:cNvSpPr/>
              <p:nvPr/>
            </p:nvSpPr>
            <p:spPr>
              <a:xfrm>
                <a:off x="1943336" y="3994615"/>
                <a:ext cx="1954953" cy="146304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亲,已经为您修好价格了,一共是120元,您方便时付款就行,感谢您购买我们的产品</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3684635" y="1348373"/>
            <a:ext cx="1550792" cy="2451169"/>
            <a:chOff x="2895330" y="1563638"/>
            <a:chExt cx="1550792" cy="2451169"/>
          </a:xfrm>
        </p:grpSpPr>
        <p:sp>
          <p:nvSpPr>
            <p:cNvPr id="9" name="Oval 3"/>
            <p:cNvSpPr/>
            <p:nvPr/>
          </p:nvSpPr>
          <p:spPr>
            <a:xfrm>
              <a:off x="3270953" y="1563638"/>
              <a:ext cx="896416" cy="1008112"/>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2" name="Group 66"/>
            <p:cNvGrpSpPr/>
            <p:nvPr/>
          </p:nvGrpSpPr>
          <p:grpSpPr>
            <a:xfrm>
              <a:off x="2895330" y="2677497"/>
              <a:ext cx="1550792" cy="1337310"/>
              <a:chOff x="1854436" y="3948895"/>
              <a:chExt cx="2067722" cy="1783080"/>
            </a:xfrm>
          </p:grpSpPr>
          <p:grpSp>
            <p:nvGrpSpPr>
              <p:cNvPr id="27" name="Group 67"/>
              <p:cNvGrpSpPr/>
              <p:nvPr/>
            </p:nvGrpSpPr>
            <p:grpSpPr>
              <a:xfrm>
                <a:off x="1854436" y="3994615"/>
                <a:ext cx="2067722" cy="1594625"/>
                <a:chOff x="1854436" y="3994615"/>
                <a:chExt cx="2067722" cy="1594625"/>
              </a:xfrm>
              <a:solidFill>
                <a:schemeClr val="bg1">
                  <a:lumMod val="65000"/>
                </a:schemeClr>
              </a:solidFill>
            </p:grpSpPr>
            <p:sp>
              <p:nvSpPr>
                <p:cNvPr id="29" name="Freeform: Shape 69"/>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30" name="Freeform: Shape 70"/>
                <p:cNvSpPr/>
                <p:nvPr/>
              </p:nvSpPr>
              <p:spPr bwMode="auto">
                <a:xfrm>
                  <a:off x="380110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8" name="Rectangle 68"/>
              <p:cNvSpPr/>
              <p:nvPr/>
            </p:nvSpPr>
            <p:spPr>
              <a:xfrm>
                <a:off x="1972969" y="3948895"/>
                <a:ext cx="1827953" cy="1783080"/>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亲,已经看到您支付成功了,我们会及时为您发货,感谢你购买我们的商品,有需要请随时联系我</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5964886" y="1348373"/>
            <a:ext cx="1600322" cy="2404814"/>
            <a:chOff x="4771721" y="1563638"/>
            <a:chExt cx="1600322" cy="2404814"/>
          </a:xfrm>
        </p:grpSpPr>
        <p:sp>
          <p:nvSpPr>
            <p:cNvPr id="8" name="Oval 2"/>
            <p:cNvSpPr/>
            <p:nvPr/>
          </p:nvSpPr>
          <p:spPr>
            <a:xfrm>
              <a:off x="5123674" y="1563638"/>
              <a:ext cx="896416" cy="100811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nvGrpSpPr>
            <p:cNvPr id="13" name="Group 71"/>
            <p:cNvGrpSpPr/>
            <p:nvPr/>
          </p:nvGrpSpPr>
          <p:grpSpPr>
            <a:xfrm>
              <a:off x="4771721" y="2711787"/>
              <a:ext cx="1600322" cy="1256665"/>
              <a:chOff x="1854436" y="3994615"/>
              <a:chExt cx="2133762" cy="1675553"/>
            </a:xfrm>
          </p:grpSpPr>
          <p:grpSp>
            <p:nvGrpSpPr>
              <p:cNvPr id="23" name="Group 72"/>
              <p:cNvGrpSpPr/>
              <p:nvPr/>
            </p:nvGrpSpPr>
            <p:grpSpPr>
              <a:xfrm>
                <a:off x="1854436" y="3994615"/>
                <a:ext cx="2133762" cy="1594625"/>
                <a:chOff x="1854436" y="3994615"/>
                <a:chExt cx="2133762" cy="1594625"/>
              </a:xfrm>
              <a:solidFill>
                <a:schemeClr val="bg1">
                  <a:lumMod val="65000"/>
                </a:schemeClr>
              </a:solidFill>
            </p:grpSpPr>
            <p:sp>
              <p:nvSpPr>
                <p:cNvPr id="25" name="Freeform: Shape 74"/>
                <p:cNvSpPr/>
                <p:nvPr/>
              </p:nvSpPr>
              <p:spPr bwMode="auto">
                <a:xfrm>
                  <a:off x="1854436" y="3994615"/>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sp>
              <p:nvSpPr>
                <p:cNvPr id="26" name="Freeform: Shape 75"/>
                <p:cNvSpPr/>
                <p:nvPr/>
              </p:nvSpPr>
              <p:spPr bwMode="auto">
                <a:xfrm>
                  <a:off x="3867140" y="3994615"/>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nchorCtr="0"/>
                <a:lstStyle/>
                <a:p>
                  <a:pPr algn="ctr" fontAlgn="auto">
                    <a:lnSpc>
                      <a:spcPct val="150000"/>
                    </a:lnSpc>
                  </a:pPr>
                  <a:endParaRPr sz="1200">
                    <a:solidFill>
                      <a:srgbClr val="50706D"/>
                    </a:solidFill>
                    <a:latin typeface="微软雅黑" panose="020B0503020204020204" pitchFamily="34" charset="-122"/>
                    <a:ea typeface="微软雅黑" panose="020B0503020204020204" pitchFamily="34" charset="-122"/>
                  </a:endParaRPr>
                </a:p>
              </p:txBody>
            </p:sp>
          </p:grpSp>
          <p:sp>
            <p:nvSpPr>
              <p:cNvPr id="24" name="Rectangle 73"/>
              <p:cNvSpPr/>
              <p:nvPr/>
            </p:nvSpPr>
            <p:spPr>
              <a:xfrm>
                <a:off x="1944183" y="3994615"/>
                <a:ext cx="1954953" cy="1675553"/>
              </a:xfrm>
              <a:prstGeom prst="rect">
                <a:avLst/>
              </a:prstGeom>
            </p:spPr>
            <p:txBody>
              <a:bodyPr wrap="square" lIns="0" tIns="0" rIns="0" bIns="0" anchor="ctr" anchorCtr="0">
                <a:noAutofit/>
              </a:bodyPr>
              <a:lstStyle/>
              <a:p>
                <a:pPr algn="ctr" fontAlgn="auto">
                  <a:lnSpc>
                    <a:spcPct val="150000"/>
                  </a:lnSpc>
                  <a:defRPr/>
                </a:pPr>
                <a:r>
                  <a:rPr lang="zh-CN" altLang="en-US" sz="1200">
                    <a:solidFill>
                      <a:srgbClr val="50706D"/>
                    </a:solidFill>
                    <a:latin typeface="微软雅黑" panose="020B0503020204020204" pitchFamily="34" charset="-122"/>
                    <a:ea typeface="微软雅黑" panose="020B0503020204020204" pitchFamily="34" charset="-122"/>
                  </a:rPr>
                  <a:t>不客气,期待能再次为您服务。祝您每天好心情！</a:t>
                </a:r>
                <a:endParaRPr lang="zh-CN" altLang="en-US" sz="1200">
                  <a:solidFill>
                    <a:srgbClr val="50706D"/>
                  </a:solidFill>
                  <a:latin typeface="微软雅黑" panose="020B0503020204020204" pitchFamily="34" charset="-122"/>
                  <a:ea typeface="微软雅黑" panose="020B0503020204020204" pitchFamily="34" charset="-122"/>
                </a:endParaRPr>
              </a:p>
            </p:txBody>
          </p:sp>
        </p:grpSp>
      </p:grpSp>
      <p:sp>
        <p:nvSpPr>
          <p:cNvPr id="47" name="Title 1"/>
          <p:cNvSpPr txBox="1"/>
          <p:nvPr/>
        </p:nvSpPr>
        <p:spPr>
          <a:xfrm>
            <a:off x="611505" y="175895"/>
            <a:ext cx="40493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售前客服的标准用语</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—支付的对话</a:t>
            </a:r>
            <a:endPar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p:cTn id="19" dur="500" fill="hold"/>
                                        <p:tgtEl>
                                          <p:spTgt spid="49"/>
                                        </p:tgtEl>
                                        <p:attrNameLst>
                                          <p:attrName>ppt_w</p:attrName>
                                        </p:attrNameLst>
                                      </p:cBhvr>
                                      <p:tavLst>
                                        <p:tav tm="0">
                                          <p:val>
                                            <p:fltVal val="0"/>
                                          </p:val>
                                        </p:tav>
                                        <p:tav tm="100000">
                                          <p:val>
                                            <p:strVal val="#ppt_w"/>
                                          </p:val>
                                        </p:tav>
                                      </p:tavLst>
                                    </p:anim>
                                    <p:anim calcmode="lin" valueType="num">
                                      <p:cBhvr>
                                        <p:cTn id="20" dur="500" fill="hold"/>
                                        <p:tgtEl>
                                          <p:spTgt spid="49"/>
                                        </p:tgtEl>
                                        <p:attrNameLst>
                                          <p:attrName>ppt_h</p:attrName>
                                        </p:attrNameLst>
                                      </p:cBhvr>
                                      <p:tavLst>
                                        <p:tav tm="0">
                                          <p:val>
                                            <p:fltVal val="0"/>
                                          </p:val>
                                        </p:tav>
                                        <p:tav tm="100000">
                                          <p:val>
                                            <p:strVal val="#ppt_h"/>
                                          </p:val>
                                        </p:tav>
                                      </p:tavLst>
                                    </p:anim>
                                    <p:animEffect transition="in" filter="fade">
                                      <p:cBhvr>
                                        <p:cTn id="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docProps/app.xml><?xml version="1.0" encoding="utf-8"?>
<Properties xmlns="http://schemas.openxmlformats.org/officeDocument/2006/extended-properties" xmlns:vt="http://schemas.openxmlformats.org/officeDocument/2006/docPropsVTypes">
  <TotalTime>0</TotalTime>
  <Words>6117</Words>
  <Application>WPS 演示</Application>
  <PresentationFormat>全屏显示(16:9)</PresentationFormat>
  <Paragraphs>481</Paragraphs>
  <Slides>34</Slides>
  <Notes>10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34</vt:i4>
      </vt:variant>
    </vt:vector>
  </HeadingPairs>
  <TitlesOfParts>
    <vt:vector size="52" baseType="lpstr">
      <vt:lpstr>Arial</vt:lpstr>
      <vt:lpstr>宋体</vt:lpstr>
      <vt:lpstr>Wingdings</vt:lpstr>
      <vt:lpstr>微软雅黑</vt:lpstr>
      <vt:lpstr>微软雅黑 Light</vt:lpstr>
      <vt:lpstr>Adobe Arabic</vt:lpstr>
      <vt:lpstr>Arial Unicode MS</vt:lpstr>
      <vt:lpstr>U.S. 101</vt:lpstr>
      <vt:lpstr>Roboto</vt:lpstr>
      <vt:lpstr>Open Sans Light</vt:lpstr>
      <vt:lpstr>Calibri</vt:lpstr>
      <vt:lpstr>Calibri Light</vt:lpstr>
      <vt:lpstr>Symbol</vt:lpstr>
      <vt:lpstr>幼圆</vt:lpstr>
      <vt:lpstr>Wingdings</vt:lpstr>
      <vt:lpstr>Segoe Print</vt:lpstr>
      <vt:lpstr>Yu Gothic UI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Jasmine 逗比</cp:lastModifiedBy>
  <cp:revision>262</cp:revision>
  <dcterms:created xsi:type="dcterms:W3CDTF">2015-12-11T17:46:00Z</dcterms:created>
  <dcterms:modified xsi:type="dcterms:W3CDTF">2018-01-22T14:40:38Z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