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476" r:id="rId3"/>
    <p:sldId id="477" r:id="rId5"/>
    <p:sldId id="478" r:id="rId6"/>
    <p:sldId id="480" r:id="rId7"/>
    <p:sldId id="481" r:id="rId8"/>
    <p:sldId id="482" r:id="rId9"/>
    <p:sldId id="483" r:id="rId10"/>
    <p:sldId id="484" r:id="rId11"/>
    <p:sldId id="485" r:id="rId12"/>
    <p:sldId id="486" r:id="rId13"/>
    <p:sldId id="487" r:id="rId14"/>
    <p:sldId id="489" r:id="rId15"/>
    <p:sldId id="488" r:id="rId16"/>
    <p:sldId id="491" r:id="rId17"/>
    <p:sldId id="490" r:id="rId18"/>
    <p:sldId id="492" r:id="rId19"/>
    <p:sldId id="493" r:id="rId20"/>
    <p:sldId id="494" r:id="rId21"/>
    <p:sldId id="495" r:id="rId22"/>
    <p:sldId id="496" r:id="rId23"/>
    <p:sldId id="497" r:id="rId24"/>
    <p:sldId id="498" r:id="rId25"/>
    <p:sldId id="499" r:id="rId26"/>
    <p:sldId id="506" r:id="rId27"/>
    <p:sldId id="501" r:id="rId28"/>
    <p:sldId id="502" r:id="rId29"/>
    <p:sldId id="503" r:id="rId30"/>
    <p:sldId id="504"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2049885-c329-424d-bd67-12d2bdc12a9c}">
          <p14:sldIdLst>
            <p14:sldId id="476"/>
            <p14:sldId id="477"/>
            <p14:sldId id="478"/>
            <p14:sldId id="481"/>
            <p14:sldId id="482"/>
            <p14:sldId id="484"/>
            <p14:sldId id="485"/>
            <p14:sldId id="486"/>
            <p14:sldId id="487"/>
            <p14:sldId id="489"/>
            <p14:sldId id="488"/>
            <p14:sldId id="491"/>
            <p14:sldId id="490"/>
            <p14:sldId id="492"/>
            <p14:sldId id="493"/>
            <p14:sldId id="494"/>
            <p14:sldId id="495"/>
            <p14:sldId id="496"/>
            <p14:sldId id="497"/>
            <p14:sldId id="498"/>
            <p14:sldId id="499"/>
            <p14:sldId id="501"/>
            <p14:sldId id="502"/>
            <p14:sldId id="504"/>
            <p14:sldId id="480"/>
            <p14:sldId id="483"/>
            <p14:sldId id="506"/>
            <p14:sldId id="5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706D"/>
    <a:srgbClr val="90B0AD"/>
    <a:srgbClr val="F0F5E1"/>
    <a:srgbClr val="6EC5B5"/>
    <a:srgbClr val="528D2B"/>
    <a:srgbClr val="F4EFE9"/>
    <a:srgbClr val="6B8866"/>
    <a:srgbClr val="5B795B"/>
    <a:srgbClr val="5AAD9E"/>
    <a:srgbClr val="256C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2" d="100"/>
          <a:sy n="82" d="100"/>
        </p:scale>
        <p:origin x="978" y="1164"/>
      </p:cViewPr>
      <p:guideLst>
        <p:guide pos="2879"/>
        <p:guide orient="horz" pos="16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935"/>
        <p:guide pos="215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878" b="11808"/>
          <a:stretch>
            <a:fillRect/>
          </a:stretch>
        </p:blipFill>
        <p:spPr>
          <a:xfrm>
            <a:off x="0" y="1"/>
            <a:ext cx="9140407" cy="5143500"/>
          </a:xfrm>
          <a:prstGeom prst="rect">
            <a:avLst/>
          </a:prstGeom>
        </p:spPr>
      </p:pic>
      <p:sp>
        <p:nvSpPr>
          <p:cNvPr id="3" name="矩形 2"/>
          <p:cNvSpPr/>
          <p:nvPr userDrawn="1"/>
        </p:nvSpPr>
        <p:spPr>
          <a:xfrm>
            <a:off x="179512" y="141480"/>
            <a:ext cx="8784976" cy="486054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
        <p:nvSpPr>
          <p:cNvPr id="9" name="矩形 8"/>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5.xml"/><Relationship Id="rId5" Type="http://schemas.openxmlformats.org/officeDocument/2006/relationships/themeOverride" Target="../theme/themeOverride1.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hemeOverride" Target="../theme/themeOverride10.xml"/><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themeOverride" Target="../theme/themeOverride11.xml"/><Relationship Id="rId1" Type="http://schemas.openxmlformats.org/officeDocument/2006/relationships/image" Target="../media/image14.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hemeOverride" Target="../theme/themeOverride12.xml"/><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themeOverride" Target="../theme/themeOverride13.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themeOverride" Target="../theme/themeOverride14.xml"/><Relationship Id="rId2" Type="http://schemas.openxmlformats.org/officeDocument/2006/relationships/image" Target="../media/image19.png"/><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16.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themeOverride" Target="../theme/themeOverride18.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themeOverride" Target="../theme/themeOverride19.xml"/><Relationship Id="rId2" Type="http://schemas.openxmlformats.org/officeDocument/2006/relationships/image" Target="../media/image7.jpe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8.jpeg"/><Relationship Id="rId19" Type="http://schemas.openxmlformats.org/officeDocument/2006/relationships/notesSlide" Target="../notesSlides/notesSlide13.xml"/><Relationship Id="rId18" Type="http://schemas.openxmlformats.org/officeDocument/2006/relationships/slideLayout" Target="../slideLayouts/slideLayout2.xml"/><Relationship Id="rId17" Type="http://schemas.openxmlformats.org/officeDocument/2006/relationships/themeOverride" Target="../theme/themeOverride20.xml"/><Relationship Id="rId16" Type="http://schemas.openxmlformats.org/officeDocument/2006/relationships/image" Target="../media/image34.jpeg"/><Relationship Id="rId15" Type="http://schemas.openxmlformats.org/officeDocument/2006/relationships/image" Target="../media/image33.jpeg"/><Relationship Id="rId14" Type="http://schemas.openxmlformats.org/officeDocument/2006/relationships/image" Target="../media/image32.jpeg"/><Relationship Id="rId13" Type="http://schemas.openxmlformats.org/officeDocument/2006/relationships/image" Target="../media/image31.jpeg"/><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image" Target="../media/image20.jpeg"/></Relationships>
</file>

<file path=ppt/slides/_rels/slide21.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8.jpeg"/><Relationship Id="rId19" Type="http://schemas.openxmlformats.org/officeDocument/2006/relationships/notesSlide" Target="../notesSlides/notesSlide14.xml"/><Relationship Id="rId18" Type="http://schemas.openxmlformats.org/officeDocument/2006/relationships/slideLayout" Target="../slideLayouts/slideLayout2.xml"/><Relationship Id="rId17" Type="http://schemas.openxmlformats.org/officeDocument/2006/relationships/themeOverride" Target="../theme/themeOverride21.xml"/><Relationship Id="rId16" Type="http://schemas.openxmlformats.org/officeDocument/2006/relationships/image" Target="../media/image34.jpeg"/><Relationship Id="rId15" Type="http://schemas.openxmlformats.org/officeDocument/2006/relationships/image" Target="../media/image33.jpeg"/><Relationship Id="rId14" Type="http://schemas.openxmlformats.org/officeDocument/2006/relationships/image" Target="../media/image32.jpeg"/><Relationship Id="rId13" Type="http://schemas.openxmlformats.org/officeDocument/2006/relationships/image" Target="../media/image31.jpeg"/><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themeOverride" Target="../theme/themeOverride22.xml"/><Relationship Id="rId2" Type="http://schemas.openxmlformats.org/officeDocument/2006/relationships/image" Target="../media/image19.png"/><Relationship Id="rId1"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themeOverride" Target="../theme/themeOverride24.xml"/><Relationship Id="rId2" Type="http://schemas.openxmlformats.org/officeDocument/2006/relationships/image" Target="../media/image13.png"/><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8.jpeg"/><Relationship Id="rId19" Type="http://schemas.openxmlformats.org/officeDocument/2006/relationships/notesSlide" Target="../notesSlides/notesSlide17.xml"/><Relationship Id="rId18" Type="http://schemas.openxmlformats.org/officeDocument/2006/relationships/slideLayout" Target="../slideLayouts/slideLayout2.xml"/><Relationship Id="rId17" Type="http://schemas.openxmlformats.org/officeDocument/2006/relationships/themeOverride" Target="../theme/themeOverride25.xml"/><Relationship Id="rId16" Type="http://schemas.openxmlformats.org/officeDocument/2006/relationships/image" Target="../media/image34.jpeg"/><Relationship Id="rId15" Type="http://schemas.openxmlformats.org/officeDocument/2006/relationships/image" Target="../media/image33.jpeg"/><Relationship Id="rId14" Type="http://schemas.openxmlformats.org/officeDocument/2006/relationships/image" Target="../media/image32.jpeg"/><Relationship Id="rId13" Type="http://schemas.openxmlformats.org/officeDocument/2006/relationships/image" Target="../media/image31.jpeg"/><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image" Target="../media/image26.jpeg"/><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8.jpeg"/><Relationship Id="rId19" Type="http://schemas.openxmlformats.org/officeDocument/2006/relationships/notesSlide" Target="../notesSlides/notesSlide18.xml"/><Relationship Id="rId18" Type="http://schemas.openxmlformats.org/officeDocument/2006/relationships/slideLayout" Target="../slideLayouts/slideLayout2.xml"/><Relationship Id="rId17" Type="http://schemas.openxmlformats.org/officeDocument/2006/relationships/themeOverride" Target="../theme/themeOverride26.xml"/><Relationship Id="rId16" Type="http://schemas.openxmlformats.org/officeDocument/2006/relationships/image" Target="../media/image34.jpeg"/><Relationship Id="rId15" Type="http://schemas.openxmlformats.org/officeDocument/2006/relationships/image" Target="../media/image33.jpeg"/><Relationship Id="rId14" Type="http://schemas.openxmlformats.org/officeDocument/2006/relationships/image" Target="../media/image32.jpeg"/><Relationship Id="rId13" Type="http://schemas.openxmlformats.org/officeDocument/2006/relationships/image" Target="../media/image31.jpeg"/><Relationship Id="rId12" Type="http://schemas.openxmlformats.org/officeDocument/2006/relationships/image" Target="../media/image30.jpeg"/><Relationship Id="rId11" Type="http://schemas.openxmlformats.org/officeDocument/2006/relationships/image" Target="../media/image29.jpeg"/><Relationship Id="rId10" Type="http://schemas.openxmlformats.org/officeDocument/2006/relationships/image" Target="../media/image28.jpeg"/><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themeOverride" Target="../theme/themeOverride27.xml"/><Relationship Id="rId2" Type="http://schemas.openxmlformats.org/officeDocument/2006/relationships/image" Target="../media/image19.png"/><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5.xml"/><Relationship Id="rId5" Type="http://schemas.openxmlformats.org/officeDocument/2006/relationships/themeOverride" Target="../theme/themeOverride28.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hemeOverride" Target="../theme/themeOverride4.xml"/><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hemeOverride" Target="../theme/themeOverride6.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hemeOverride" Target="../theme/themeOverride7.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hemeOverride" Target="../theme/themeOverride9.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1670050" y="1956435"/>
            <a:ext cx="5804535" cy="1568450"/>
          </a:xfrm>
          <a:prstGeom prst="rect">
            <a:avLst/>
          </a:prstGeom>
        </p:spPr>
        <p:txBody>
          <a:bodyPr wrap="square">
            <a:spAutoFit/>
          </a:bodyPr>
          <a:lstStyle/>
          <a:p>
            <a:pPr algn="ctr" fontAlgn="auto">
              <a:spcBef>
                <a:spcPts val="0"/>
              </a:spcBef>
              <a:spcAft>
                <a:spcPts val="0"/>
              </a:spcAft>
              <a:defRPr/>
            </a:pPr>
            <a:r>
              <a:rPr lang="zh-CN" altLang="en-US"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退换货的处理方法</a:t>
            </a:r>
            <a:r>
              <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&amp;</a:t>
            </a:r>
            <a:endPar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auto">
              <a:spcBef>
                <a:spcPts val="0"/>
              </a:spcBef>
              <a:spcAft>
                <a:spcPts val="0"/>
              </a:spcAft>
              <a:defRPr/>
            </a:pPr>
            <a:r>
              <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交易纠纷的处理方法&amp;</a:t>
            </a:r>
            <a:endPar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fontAlgn="auto">
              <a:spcBef>
                <a:spcPts val="0"/>
              </a:spcBef>
              <a:spcAft>
                <a:spcPts val="0"/>
              </a:spcAft>
              <a:defRPr/>
            </a:pPr>
            <a:r>
              <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回应顾客咨询和评价的方法</a:t>
            </a:r>
            <a:endPar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2100580" y="1003300"/>
            <a:ext cx="4655185" cy="953135"/>
          </a:xfrm>
          <a:prstGeom prst="rect">
            <a:avLst/>
          </a:prstGeom>
        </p:spPr>
        <p:txBody>
          <a:bodyPr wrap="square">
            <a:spAutoFit/>
          </a:bodyPr>
          <a:lstStyle/>
          <a:p>
            <a:pPr algn="ctr"/>
            <a:r>
              <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项目二</a:t>
            </a:r>
            <a:endPar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endParaRPr>
          </a:p>
          <a:p>
            <a:pPr algn="ctr"/>
            <a:r>
              <a:rPr lang="zh-CN" altLang="en-US" sz="2400" spc="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电子商务网店客服</a:t>
            </a:r>
            <a:endParaRPr lang="zh-CN" altLang="en-US" sz="2400" b="1" spc="30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2783483" y="1956394"/>
            <a:ext cx="3289781"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nvCxnSpPr>
        <p:spPr>
          <a:xfrm>
            <a:off x="2900323" y="352462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47625" y="1905"/>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indefinite" fill="hold" display="0">
                  <p:stCondLst>
                    <p:cond delay="indefinite"/>
                  </p:stCondLst>
                  <p:endCondLst>
                    <p:cond evt="onStopAudio" delay="0">
                      <p:tgtEl>
                        <p:sldTgt/>
                      </p:tgtEl>
                    </p:cond>
                  </p:endCondLst>
                </p:cTn>
                <p:tgtEl>
                  <p:spTgt spid="43"/>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29.png29"/>
          <p:cNvPicPr>
            <a:picLocks noChangeAspect="1"/>
          </p:cNvPicPr>
          <p:nvPr/>
        </p:nvPicPr>
        <p:blipFill>
          <a:blip r:embed="rId1"/>
          <a:srcRect/>
          <a:stretch>
            <a:fillRect/>
          </a:stretch>
        </p:blipFill>
        <p:spPr>
          <a:xfrm>
            <a:off x="1770380" y="1091565"/>
            <a:ext cx="5278120" cy="345694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退货的操作流程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652520" y="454850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确认退货的各项信息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711960" y="677545"/>
            <a:ext cx="676465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Step3</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客服人员在向顾客核对了收货人信息及商品信息后，单击“退货”</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30.png30"/>
          <p:cNvPicPr>
            <a:picLocks noChangeAspect="1"/>
          </p:cNvPicPr>
          <p:nvPr/>
        </p:nvPicPr>
        <p:blipFill>
          <a:blip r:embed="rId1"/>
          <a:srcRect/>
          <a:stretch>
            <a:fillRect/>
          </a:stretch>
        </p:blipFill>
        <p:spPr>
          <a:xfrm>
            <a:off x="720725" y="1907540"/>
            <a:ext cx="7703185" cy="1328420"/>
          </a:xfrm>
          <a:prstGeom prst="rect">
            <a:avLst/>
          </a:prstGeom>
          <a:noFill/>
        </p:spPr>
      </p:pic>
      <p:sp>
        <p:nvSpPr>
          <p:cNvPr id="75" name="Title 1"/>
          <p:cNvSpPr txBox="1"/>
          <p:nvPr/>
        </p:nvSpPr>
        <p:spPr>
          <a:xfrm>
            <a:off x="582930"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换货的操作流程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489960" y="328295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查找需要换货的订单</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720725" y="1124585"/>
            <a:ext cx="676465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Step1</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根据订单号查找到需要换货的订单</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82930"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换货的操作流程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82930" y="692150"/>
            <a:ext cx="7324725" cy="737235"/>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Step2</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由于系统中并无“换货”设置，需要客服人员为顾客退货之后再发货，即可完成“换货”流程。首先找到“处理订单”中的“退货”，为顾客先进行退货的操作</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项目二 图片\31.png31"/>
          <p:cNvPicPr>
            <a:picLocks noChangeAspect="1"/>
          </p:cNvPicPr>
          <p:nvPr/>
        </p:nvPicPr>
        <p:blipFill>
          <a:blip r:embed="rId1"/>
          <a:srcRect/>
          <a:stretch>
            <a:fillRect/>
          </a:stretch>
        </p:blipFill>
        <p:spPr>
          <a:xfrm>
            <a:off x="582930" y="1429385"/>
            <a:ext cx="6456045" cy="2056765"/>
          </a:xfrm>
          <a:prstGeom prst="rect">
            <a:avLst/>
          </a:prstGeom>
          <a:noFill/>
        </p:spPr>
      </p:pic>
      <p:sp>
        <p:nvSpPr>
          <p:cNvPr id="6" name="文本框 5"/>
          <p:cNvSpPr txBox="1"/>
          <p:nvPr/>
        </p:nvSpPr>
        <p:spPr>
          <a:xfrm>
            <a:off x="2242185" y="360743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单击“退货”操作</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7" name="图片 6" descr="C:\Users\Jasmine\Desktop\项目二 图片\32.png32"/>
          <p:cNvPicPr>
            <a:picLocks noChangeAspect="1"/>
          </p:cNvPicPr>
          <p:nvPr/>
        </p:nvPicPr>
        <p:blipFill>
          <a:blip r:embed="rId2"/>
          <a:srcRect/>
          <a:stretch>
            <a:fillRect/>
          </a:stretch>
        </p:blipFill>
        <p:spPr>
          <a:xfrm>
            <a:off x="4563110" y="1429385"/>
            <a:ext cx="4370705" cy="3052445"/>
          </a:xfrm>
          <a:prstGeom prst="rect">
            <a:avLst/>
          </a:prstGeom>
          <a:noFill/>
        </p:spPr>
      </p:pic>
      <p:sp>
        <p:nvSpPr>
          <p:cNvPr id="8" name="文本框 7"/>
          <p:cNvSpPr txBox="1"/>
          <p:nvPr/>
        </p:nvSpPr>
        <p:spPr>
          <a:xfrm>
            <a:off x="5828665" y="448183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确认退货</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0-#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amond(in)">
                                      <p:cBhvr>
                                        <p:cTn id="16" dur="2000"/>
                                        <p:tgtEl>
                                          <p:spTgt spid="6"/>
                                        </p:tgtEl>
                                      </p:cBhvr>
                                    </p:animEffec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8"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amond(in)">
                                      <p:cBhvr>
                                        <p:cTn id="2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33.png33"/>
          <p:cNvPicPr>
            <a:picLocks noChangeAspect="1"/>
          </p:cNvPicPr>
          <p:nvPr/>
        </p:nvPicPr>
        <p:blipFill>
          <a:blip r:embed="rId1"/>
          <a:srcRect/>
          <a:stretch>
            <a:fillRect/>
          </a:stretch>
        </p:blipFill>
        <p:spPr>
          <a:xfrm>
            <a:off x="592455" y="1091248"/>
            <a:ext cx="5278120" cy="1776095"/>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换货的操作流程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312035" y="286766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单击“发货”操作</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592455" y="677545"/>
            <a:ext cx="676465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Step3</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退货成功后，再次打开“处理订单”中的“发货”，为顾客再次发货</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7" name="图片 6" descr="C:\Users\Jasmine\Desktop\项目二 图片\34.png34"/>
          <p:cNvPicPr>
            <a:picLocks noChangeAspect="1"/>
          </p:cNvPicPr>
          <p:nvPr/>
        </p:nvPicPr>
        <p:blipFill>
          <a:blip r:embed="rId2"/>
          <a:srcRect/>
          <a:stretch>
            <a:fillRect/>
          </a:stretch>
        </p:blipFill>
        <p:spPr>
          <a:xfrm>
            <a:off x="4371340" y="1257300"/>
            <a:ext cx="4464050" cy="2851785"/>
          </a:xfrm>
          <a:prstGeom prst="rect">
            <a:avLst/>
          </a:prstGeom>
          <a:noFill/>
        </p:spPr>
      </p:pic>
      <p:sp>
        <p:nvSpPr>
          <p:cNvPr id="3" name="文本框 2"/>
          <p:cNvSpPr txBox="1"/>
          <p:nvPr/>
        </p:nvSpPr>
        <p:spPr>
          <a:xfrm>
            <a:off x="5683885" y="410908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确认发货</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0-#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8" presetClass="entr" presetSubtype="16"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熟悉退换货处理的方法</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理解退换货产生的原因</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了解退换货的操作</a:t>
                      </a:r>
                      <a:r>
                        <a:rPr lang="zh-CN" sz="1600" b="0">
                          <a:latin typeface="Arial Unicode MS" panose="020B0604020202020204" charset="-122"/>
                          <a:ea typeface="Arial Unicode MS" panose="020B0604020202020204" charset="-122"/>
                          <a:cs typeface="幼圆" panose="02010509060101010101" charset="-122"/>
                        </a:rPr>
                        <a:t>流程</a:t>
                      </a:r>
                      <a:endParaRPr 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04</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交易纠纷的常见原因</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43782" y="1544007"/>
            <a:ext cx="2439507" cy="2205325"/>
            <a:chOff x="4591709" y="2058677"/>
            <a:chExt cx="3252676" cy="2940433"/>
          </a:xfrm>
        </p:grpSpPr>
        <p:grpSp>
          <p:nvGrpSpPr>
            <p:cNvPr id="20" name="Group 4"/>
            <p:cNvGrpSpPr/>
            <p:nvPr/>
          </p:nvGrpSpPr>
          <p:grpSpPr>
            <a:xfrm>
              <a:off x="4591709" y="2058677"/>
              <a:ext cx="3252676" cy="2940433"/>
              <a:chOff x="4683153" y="2682940"/>
              <a:chExt cx="2890404" cy="2612939"/>
            </a:xfrm>
          </p:grpSpPr>
          <p:sp>
            <p:nvSpPr>
              <p:cNvPr id="24" name="Freeform: Shape 5"/>
              <p:cNvSpPr/>
              <p:nvPr/>
            </p:nvSpPr>
            <p:spPr bwMode="auto">
              <a:xfrm>
                <a:off x="7178492" y="3765234"/>
                <a:ext cx="161701" cy="113926"/>
              </a:xfrm>
              <a:custGeom>
                <a:avLst/>
                <a:gdLst>
                  <a:gd name="T0" fmla="*/ 88 w 88"/>
                  <a:gd name="T1" fmla="*/ 0 h 62"/>
                  <a:gd name="T2" fmla="*/ 0 w 88"/>
                  <a:gd name="T3" fmla="*/ 9 h 62"/>
                  <a:gd name="T4" fmla="*/ 61 w 88"/>
                  <a:gd name="T5" fmla="*/ 62 h 62"/>
                  <a:gd name="T6" fmla="*/ 88 w 88"/>
                  <a:gd name="T7" fmla="*/ 0 h 62"/>
                  <a:gd name="T8" fmla="*/ 88 w 88"/>
                  <a:gd name="T9" fmla="*/ 0 h 62"/>
                </a:gdLst>
                <a:ahLst/>
                <a:cxnLst>
                  <a:cxn ang="0">
                    <a:pos x="T0" y="T1"/>
                  </a:cxn>
                  <a:cxn ang="0">
                    <a:pos x="T2" y="T3"/>
                  </a:cxn>
                  <a:cxn ang="0">
                    <a:pos x="T4" y="T5"/>
                  </a:cxn>
                  <a:cxn ang="0">
                    <a:pos x="T6" y="T7"/>
                  </a:cxn>
                  <a:cxn ang="0">
                    <a:pos x="T8" y="T9"/>
                  </a:cxn>
                </a:cxnLst>
                <a:rect l="0" t="0" r="r" b="b"/>
                <a:pathLst>
                  <a:path w="88" h="62">
                    <a:moveTo>
                      <a:pt x="88" y="0"/>
                    </a:moveTo>
                    <a:lnTo>
                      <a:pt x="0" y="9"/>
                    </a:lnTo>
                    <a:lnTo>
                      <a:pt x="61" y="62"/>
                    </a:lnTo>
                    <a:lnTo>
                      <a:pt x="88" y="0"/>
                    </a:lnTo>
                    <a:lnTo>
                      <a:pt x="8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Freeform: Shape 6"/>
              <p:cNvSpPr/>
              <p:nvPr/>
            </p:nvSpPr>
            <p:spPr bwMode="auto">
              <a:xfrm>
                <a:off x="5827922" y="4955940"/>
                <a:ext cx="139651" cy="126789"/>
              </a:xfrm>
              <a:custGeom>
                <a:avLst/>
                <a:gdLst>
                  <a:gd name="T0" fmla="*/ 29 w 76"/>
                  <a:gd name="T1" fmla="*/ 0 h 69"/>
                  <a:gd name="T2" fmla="*/ 76 w 76"/>
                  <a:gd name="T3" fmla="*/ 55 h 69"/>
                  <a:gd name="T4" fmla="*/ 12 w 76"/>
                  <a:gd name="T5" fmla="*/ 69 h 69"/>
                  <a:gd name="T6" fmla="*/ 0 w 76"/>
                  <a:gd name="T7" fmla="*/ 69 h 69"/>
                  <a:gd name="T8" fmla="*/ 29 w 76"/>
                  <a:gd name="T9" fmla="*/ 0 h 69"/>
                  <a:gd name="T10" fmla="*/ 29 w 76"/>
                  <a:gd name="T11" fmla="*/ 0 h 69"/>
                </a:gdLst>
                <a:ahLst/>
                <a:cxnLst>
                  <a:cxn ang="0">
                    <a:pos x="T0" y="T1"/>
                  </a:cxn>
                  <a:cxn ang="0">
                    <a:pos x="T2" y="T3"/>
                  </a:cxn>
                  <a:cxn ang="0">
                    <a:pos x="T4" y="T5"/>
                  </a:cxn>
                  <a:cxn ang="0">
                    <a:pos x="T6" y="T7"/>
                  </a:cxn>
                  <a:cxn ang="0">
                    <a:pos x="T8" y="T9"/>
                  </a:cxn>
                  <a:cxn ang="0">
                    <a:pos x="T10" y="T11"/>
                  </a:cxn>
                </a:cxnLst>
                <a:rect l="0" t="0" r="r" b="b"/>
                <a:pathLst>
                  <a:path w="76" h="69">
                    <a:moveTo>
                      <a:pt x="29" y="0"/>
                    </a:moveTo>
                    <a:lnTo>
                      <a:pt x="76" y="55"/>
                    </a:lnTo>
                    <a:lnTo>
                      <a:pt x="12" y="69"/>
                    </a:lnTo>
                    <a:lnTo>
                      <a:pt x="0" y="69"/>
                    </a:lnTo>
                    <a:lnTo>
                      <a:pt x="29" y="0"/>
                    </a:lnTo>
                    <a:lnTo>
                      <a:pt x="2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Freeform: Shape 7"/>
              <p:cNvSpPr/>
              <p:nvPr/>
            </p:nvSpPr>
            <p:spPr bwMode="auto">
              <a:xfrm>
                <a:off x="5436532" y="4838340"/>
                <a:ext cx="143326" cy="134139"/>
              </a:xfrm>
              <a:custGeom>
                <a:avLst/>
                <a:gdLst>
                  <a:gd name="T0" fmla="*/ 78 w 78"/>
                  <a:gd name="T1" fmla="*/ 0 h 73"/>
                  <a:gd name="T2" fmla="*/ 0 w 78"/>
                  <a:gd name="T3" fmla="*/ 14 h 73"/>
                  <a:gd name="T4" fmla="*/ 50 w 78"/>
                  <a:gd name="T5" fmla="*/ 73 h 73"/>
                  <a:gd name="T6" fmla="*/ 78 w 78"/>
                  <a:gd name="T7" fmla="*/ 0 h 73"/>
                  <a:gd name="T8" fmla="*/ 78 w 78"/>
                  <a:gd name="T9" fmla="*/ 0 h 73"/>
                </a:gdLst>
                <a:ahLst/>
                <a:cxnLst>
                  <a:cxn ang="0">
                    <a:pos x="T0" y="T1"/>
                  </a:cxn>
                  <a:cxn ang="0">
                    <a:pos x="T2" y="T3"/>
                  </a:cxn>
                  <a:cxn ang="0">
                    <a:pos x="T4" y="T5"/>
                  </a:cxn>
                  <a:cxn ang="0">
                    <a:pos x="T6" y="T7"/>
                  </a:cxn>
                  <a:cxn ang="0">
                    <a:pos x="T8" y="T9"/>
                  </a:cxn>
                </a:cxnLst>
                <a:rect l="0" t="0" r="r" b="b"/>
                <a:pathLst>
                  <a:path w="78" h="73">
                    <a:moveTo>
                      <a:pt x="78" y="0"/>
                    </a:moveTo>
                    <a:lnTo>
                      <a:pt x="0" y="14"/>
                    </a:lnTo>
                    <a:lnTo>
                      <a:pt x="50" y="73"/>
                    </a:lnTo>
                    <a:lnTo>
                      <a:pt x="78" y="0"/>
                    </a:lnTo>
                    <a:lnTo>
                      <a:pt x="7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Freeform: Shape 8"/>
              <p:cNvSpPr/>
              <p:nvPr/>
            </p:nvSpPr>
            <p:spPr bwMode="auto">
              <a:xfrm>
                <a:off x="5118643" y="2682940"/>
                <a:ext cx="2454914" cy="999605"/>
              </a:xfrm>
              <a:custGeom>
                <a:avLst/>
                <a:gdLst>
                  <a:gd name="T0" fmla="*/ 232 w 1336"/>
                  <a:gd name="T1" fmla="*/ 38 h 544"/>
                  <a:gd name="T2" fmla="*/ 723 w 1336"/>
                  <a:gd name="T3" fmla="*/ 43 h 544"/>
                  <a:gd name="T4" fmla="*/ 1130 w 1336"/>
                  <a:gd name="T5" fmla="*/ 361 h 544"/>
                  <a:gd name="T6" fmla="*/ 1123 w 1336"/>
                  <a:gd name="T7" fmla="*/ 380 h 544"/>
                  <a:gd name="T8" fmla="*/ 1175 w 1336"/>
                  <a:gd name="T9" fmla="*/ 423 h 544"/>
                  <a:gd name="T10" fmla="*/ 1102 w 1336"/>
                  <a:gd name="T11" fmla="*/ 427 h 544"/>
                  <a:gd name="T12" fmla="*/ 611 w 1336"/>
                  <a:gd name="T13" fmla="*/ 463 h 544"/>
                  <a:gd name="T14" fmla="*/ 609 w 1336"/>
                  <a:gd name="T15" fmla="*/ 463 h 544"/>
                  <a:gd name="T16" fmla="*/ 607 w 1336"/>
                  <a:gd name="T17" fmla="*/ 461 h 544"/>
                  <a:gd name="T18" fmla="*/ 211 w 1336"/>
                  <a:gd name="T19" fmla="*/ 104 h 544"/>
                  <a:gd name="T20" fmla="*/ 211 w 1336"/>
                  <a:gd name="T21" fmla="*/ 104 h 544"/>
                  <a:gd name="T22" fmla="*/ 156 w 1336"/>
                  <a:gd name="T23" fmla="*/ 57 h 544"/>
                  <a:gd name="T24" fmla="*/ 225 w 1336"/>
                  <a:gd name="T25" fmla="*/ 57 h 544"/>
                  <a:gd name="T26" fmla="*/ 232 w 1336"/>
                  <a:gd name="T27" fmla="*/ 38 h 544"/>
                  <a:gd name="T28" fmla="*/ 232 w 1336"/>
                  <a:gd name="T29" fmla="*/ 38 h 544"/>
                  <a:gd name="T30" fmla="*/ 730 w 1336"/>
                  <a:gd name="T31" fmla="*/ 12 h 544"/>
                  <a:gd name="T32" fmla="*/ 1336 w 1336"/>
                  <a:gd name="T33" fmla="*/ 480 h 544"/>
                  <a:gd name="T34" fmla="*/ 590 w 1336"/>
                  <a:gd name="T35" fmla="*/ 544 h 544"/>
                  <a:gd name="T36" fmla="*/ 0 w 1336"/>
                  <a:gd name="T37" fmla="*/ 0 h 544"/>
                  <a:gd name="T38" fmla="*/ 730 w 1336"/>
                  <a:gd name="T39" fmla="*/ 12 h 544"/>
                  <a:gd name="T40" fmla="*/ 730 w 1336"/>
                  <a:gd name="T41"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6" h="544">
                    <a:moveTo>
                      <a:pt x="232" y="38"/>
                    </a:moveTo>
                    <a:lnTo>
                      <a:pt x="723" y="43"/>
                    </a:lnTo>
                    <a:lnTo>
                      <a:pt x="1130" y="361"/>
                    </a:lnTo>
                    <a:lnTo>
                      <a:pt x="1123" y="380"/>
                    </a:lnTo>
                    <a:lnTo>
                      <a:pt x="1175" y="423"/>
                    </a:lnTo>
                    <a:lnTo>
                      <a:pt x="1102" y="427"/>
                    </a:lnTo>
                    <a:lnTo>
                      <a:pt x="611" y="463"/>
                    </a:lnTo>
                    <a:lnTo>
                      <a:pt x="609" y="463"/>
                    </a:lnTo>
                    <a:lnTo>
                      <a:pt x="607" y="461"/>
                    </a:lnTo>
                    <a:lnTo>
                      <a:pt x="211" y="104"/>
                    </a:lnTo>
                    <a:lnTo>
                      <a:pt x="211" y="104"/>
                    </a:lnTo>
                    <a:lnTo>
                      <a:pt x="156" y="57"/>
                    </a:lnTo>
                    <a:lnTo>
                      <a:pt x="225" y="57"/>
                    </a:lnTo>
                    <a:lnTo>
                      <a:pt x="232" y="38"/>
                    </a:lnTo>
                    <a:lnTo>
                      <a:pt x="232" y="38"/>
                    </a:lnTo>
                    <a:close/>
                    <a:moveTo>
                      <a:pt x="730" y="12"/>
                    </a:moveTo>
                    <a:lnTo>
                      <a:pt x="1336" y="480"/>
                    </a:lnTo>
                    <a:lnTo>
                      <a:pt x="590" y="544"/>
                    </a:lnTo>
                    <a:lnTo>
                      <a:pt x="0" y="0"/>
                    </a:lnTo>
                    <a:lnTo>
                      <a:pt x="730" y="12"/>
                    </a:lnTo>
                    <a:lnTo>
                      <a:pt x="730" y="12"/>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8" name="Freeform: Shape 9"/>
              <p:cNvSpPr/>
              <p:nvPr/>
            </p:nvSpPr>
            <p:spPr bwMode="auto">
              <a:xfrm>
                <a:off x="5544946" y="2752765"/>
                <a:ext cx="1650084" cy="644967"/>
              </a:xfrm>
              <a:custGeom>
                <a:avLst/>
                <a:gdLst>
                  <a:gd name="T0" fmla="*/ 0 w 898"/>
                  <a:gd name="T1" fmla="*/ 0 h 351"/>
                  <a:gd name="T2" fmla="*/ 491 w 898"/>
                  <a:gd name="T3" fmla="*/ 5 h 351"/>
                  <a:gd name="T4" fmla="*/ 898 w 898"/>
                  <a:gd name="T5" fmla="*/ 323 h 351"/>
                  <a:gd name="T6" fmla="*/ 401 w 898"/>
                  <a:gd name="T7" fmla="*/ 351 h 351"/>
                  <a:gd name="T8" fmla="*/ 0 w 898"/>
                  <a:gd name="T9" fmla="*/ 0 h 351"/>
                  <a:gd name="T10" fmla="*/ 0 w 898"/>
                  <a:gd name="T11" fmla="*/ 0 h 351"/>
                </a:gdLst>
                <a:ahLst/>
                <a:cxnLst>
                  <a:cxn ang="0">
                    <a:pos x="T0" y="T1"/>
                  </a:cxn>
                  <a:cxn ang="0">
                    <a:pos x="T2" y="T3"/>
                  </a:cxn>
                  <a:cxn ang="0">
                    <a:pos x="T4" y="T5"/>
                  </a:cxn>
                  <a:cxn ang="0">
                    <a:pos x="T6" y="T7"/>
                  </a:cxn>
                  <a:cxn ang="0">
                    <a:pos x="T8" y="T9"/>
                  </a:cxn>
                  <a:cxn ang="0">
                    <a:pos x="T10" y="T11"/>
                  </a:cxn>
                </a:cxnLst>
                <a:rect l="0" t="0" r="r" b="b"/>
                <a:pathLst>
                  <a:path w="898" h="351">
                    <a:moveTo>
                      <a:pt x="0" y="0"/>
                    </a:moveTo>
                    <a:lnTo>
                      <a:pt x="491" y="5"/>
                    </a:lnTo>
                    <a:lnTo>
                      <a:pt x="898" y="323"/>
                    </a:lnTo>
                    <a:lnTo>
                      <a:pt x="401" y="351"/>
                    </a:lnTo>
                    <a:lnTo>
                      <a:pt x="0" y="0"/>
                    </a:lnTo>
                    <a:lnTo>
                      <a:pt x="0"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Freeform: Shape 10"/>
              <p:cNvSpPr/>
              <p:nvPr/>
            </p:nvSpPr>
            <p:spPr bwMode="auto">
              <a:xfrm>
                <a:off x="5592721" y="2769304"/>
                <a:ext cx="1554534" cy="611891"/>
              </a:xfrm>
              <a:custGeom>
                <a:avLst/>
                <a:gdLst>
                  <a:gd name="T0" fmla="*/ 0 w 846"/>
                  <a:gd name="T1" fmla="*/ 0 h 333"/>
                  <a:gd name="T2" fmla="*/ 460 w 846"/>
                  <a:gd name="T3" fmla="*/ 5 h 333"/>
                  <a:gd name="T4" fmla="*/ 846 w 846"/>
                  <a:gd name="T5" fmla="*/ 307 h 333"/>
                  <a:gd name="T6" fmla="*/ 377 w 846"/>
                  <a:gd name="T7" fmla="*/ 333 h 333"/>
                  <a:gd name="T8" fmla="*/ 0 w 846"/>
                  <a:gd name="T9" fmla="*/ 0 h 333"/>
                </a:gdLst>
                <a:ahLst/>
                <a:cxnLst>
                  <a:cxn ang="0">
                    <a:pos x="T0" y="T1"/>
                  </a:cxn>
                  <a:cxn ang="0">
                    <a:pos x="T2" y="T3"/>
                  </a:cxn>
                  <a:cxn ang="0">
                    <a:pos x="T4" y="T5"/>
                  </a:cxn>
                  <a:cxn ang="0">
                    <a:pos x="T6" y="T7"/>
                  </a:cxn>
                  <a:cxn ang="0">
                    <a:pos x="T8" y="T9"/>
                  </a:cxn>
                </a:cxnLst>
                <a:rect l="0" t="0" r="r" b="b"/>
                <a:pathLst>
                  <a:path w="846" h="333">
                    <a:moveTo>
                      <a:pt x="0" y="0"/>
                    </a:moveTo>
                    <a:lnTo>
                      <a:pt x="460" y="5"/>
                    </a:lnTo>
                    <a:lnTo>
                      <a:pt x="846" y="307"/>
                    </a:lnTo>
                    <a:lnTo>
                      <a:pt x="377" y="333"/>
                    </a:lnTo>
                    <a:lnTo>
                      <a:pt x="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0" name="Freeform: Shape 11"/>
              <p:cNvSpPr/>
              <p:nvPr/>
            </p:nvSpPr>
            <p:spPr bwMode="auto">
              <a:xfrm>
                <a:off x="6234012" y="3346282"/>
                <a:ext cx="961017" cy="187426"/>
              </a:xfrm>
              <a:custGeom>
                <a:avLst/>
                <a:gdLst>
                  <a:gd name="T0" fmla="*/ 523 w 523"/>
                  <a:gd name="T1" fmla="*/ 0 h 102"/>
                  <a:gd name="T2" fmla="*/ 516 w 523"/>
                  <a:gd name="T3" fmla="*/ 19 h 102"/>
                  <a:gd name="T4" fmla="*/ 495 w 523"/>
                  <a:gd name="T5" fmla="*/ 66 h 102"/>
                  <a:gd name="T6" fmla="*/ 4 w 523"/>
                  <a:gd name="T7" fmla="*/ 102 h 102"/>
                  <a:gd name="T8" fmla="*/ 2 w 523"/>
                  <a:gd name="T9" fmla="*/ 102 h 102"/>
                  <a:gd name="T10" fmla="*/ 0 w 523"/>
                  <a:gd name="T11" fmla="*/ 100 h 102"/>
                  <a:gd name="T12" fmla="*/ 26 w 523"/>
                  <a:gd name="T13" fmla="*/ 28 h 102"/>
                  <a:gd name="T14" fmla="*/ 523 w 523"/>
                  <a:gd name="T15" fmla="*/ 0 h 102"/>
                  <a:gd name="T16" fmla="*/ 523 w 523"/>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102">
                    <a:moveTo>
                      <a:pt x="523" y="0"/>
                    </a:moveTo>
                    <a:lnTo>
                      <a:pt x="516" y="19"/>
                    </a:lnTo>
                    <a:lnTo>
                      <a:pt x="495" y="66"/>
                    </a:lnTo>
                    <a:lnTo>
                      <a:pt x="4" y="102"/>
                    </a:lnTo>
                    <a:lnTo>
                      <a:pt x="2" y="102"/>
                    </a:lnTo>
                    <a:lnTo>
                      <a:pt x="0" y="100"/>
                    </a:lnTo>
                    <a:lnTo>
                      <a:pt x="26" y="28"/>
                    </a:lnTo>
                    <a:lnTo>
                      <a:pt x="523" y="0"/>
                    </a:lnTo>
                    <a:lnTo>
                      <a:pt x="523" y="0"/>
                    </a:lnTo>
                    <a:close/>
                  </a:path>
                </a:pathLst>
              </a:custGeom>
              <a:gradFill flip="none" rotWithShape="1">
                <a:gsLst>
                  <a:gs pos="0">
                    <a:schemeClr val="accent2"/>
                  </a:gs>
                  <a:gs pos="46000">
                    <a:schemeClr val="accent2"/>
                  </a:gs>
                  <a:gs pos="82000">
                    <a:schemeClr val="tx1">
                      <a:lumMod val="85000"/>
                      <a:lumOff val="15000"/>
                    </a:schemeClr>
                  </a:gs>
                  <a:gs pos="100000">
                    <a:schemeClr val="tx1">
                      <a:lumMod val="85000"/>
                      <a:lumOff val="15000"/>
                    </a:schemeClr>
                  </a:gs>
                </a:gsLst>
                <a:lin ang="5160000" scaled="0"/>
                <a:tileRect/>
              </a:gradFill>
              <a:ln>
                <a:noFill/>
              </a:ln>
            </p:spPr>
            <p:txBody>
              <a:bodyPr anchor="ctr"/>
              <a:lstStyle/>
              <a:p>
                <a:pPr algn="ctr"/>
              </a:p>
            </p:txBody>
          </p:sp>
          <p:sp>
            <p:nvSpPr>
              <p:cNvPr id="31" name="Freeform: Shape 12"/>
              <p:cNvSpPr/>
              <p:nvPr/>
            </p:nvSpPr>
            <p:spPr bwMode="auto">
              <a:xfrm>
                <a:off x="5506358" y="2752765"/>
                <a:ext cx="775429" cy="777267"/>
              </a:xfrm>
              <a:custGeom>
                <a:avLst/>
                <a:gdLst>
                  <a:gd name="T0" fmla="*/ 21 w 422"/>
                  <a:gd name="T1" fmla="*/ 0 h 423"/>
                  <a:gd name="T2" fmla="*/ 14 w 422"/>
                  <a:gd name="T3" fmla="*/ 19 h 423"/>
                  <a:gd name="T4" fmla="*/ 14 w 422"/>
                  <a:gd name="T5" fmla="*/ 19 h 423"/>
                  <a:gd name="T6" fmla="*/ 0 w 422"/>
                  <a:gd name="T7" fmla="*/ 66 h 423"/>
                  <a:gd name="T8" fmla="*/ 0 w 422"/>
                  <a:gd name="T9" fmla="*/ 66 h 423"/>
                  <a:gd name="T10" fmla="*/ 396 w 422"/>
                  <a:gd name="T11" fmla="*/ 423 h 423"/>
                  <a:gd name="T12" fmla="*/ 422 w 422"/>
                  <a:gd name="T13" fmla="*/ 351 h 423"/>
                  <a:gd name="T14" fmla="*/ 21 w 422"/>
                  <a:gd name="T15" fmla="*/ 0 h 423"/>
                  <a:gd name="T16" fmla="*/ 21 w 422"/>
                  <a:gd name="T1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423">
                    <a:moveTo>
                      <a:pt x="21" y="0"/>
                    </a:moveTo>
                    <a:lnTo>
                      <a:pt x="14" y="19"/>
                    </a:lnTo>
                    <a:lnTo>
                      <a:pt x="14" y="19"/>
                    </a:lnTo>
                    <a:lnTo>
                      <a:pt x="0" y="66"/>
                    </a:lnTo>
                    <a:lnTo>
                      <a:pt x="0" y="66"/>
                    </a:lnTo>
                    <a:lnTo>
                      <a:pt x="396" y="423"/>
                    </a:lnTo>
                    <a:lnTo>
                      <a:pt x="422" y="351"/>
                    </a:lnTo>
                    <a:lnTo>
                      <a:pt x="21" y="0"/>
                    </a:lnTo>
                    <a:lnTo>
                      <a:pt x="21" y="0"/>
                    </a:lnTo>
                    <a:close/>
                  </a:path>
                </a:pathLst>
              </a:custGeom>
              <a:gradFill flip="none" rotWithShape="1">
                <a:gsLst>
                  <a:gs pos="0">
                    <a:schemeClr val="accent2"/>
                  </a:gs>
                  <a:gs pos="46000">
                    <a:schemeClr val="accent2"/>
                  </a:gs>
                  <a:gs pos="61000">
                    <a:schemeClr val="tx1">
                      <a:lumMod val="85000"/>
                      <a:lumOff val="15000"/>
                    </a:schemeClr>
                  </a:gs>
                  <a:gs pos="100000">
                    <a:schemeClr val="tx1">
                      <a:lumMod val="85000"/>
                      <a:lumOff val="15000"/>
                    </a:schemeClr>
                  </a:gs>
                </a:gsLst>
                <a:lin ang="7740000" scaled="0"/>
                <a:tileRect/>
              </a:gradFill>
              <a:ln>
                <a:noFill/>
              </a:ln>
            </p:spPr>
            <p:txBody>
              <a:bodyPr anchor="ctr"/>
              <a:lstStyle/>
              <a:p>
                <a:pPr algn="ctr"/>
              </a:p>
            </p:txBody>
          </p:sp>
          <p:sp>
            <p:nvSpPr>
              <p:cNvPr id="32" name="Freeform: Shape 13"/>
              <p:cNvSpPr/>
              <p:nvPr/>
            </p:nvSpPr>
            <p:spPr bwMode="auto">
              <a:xfrm>
                <a:off x="5405295" y="2787679"/>
                <a:ext cx="126788" cy="86364"/>
              </a:xfrm>
              <a:custGeom>
                <a:avLst/>
                <a:gdLst>
                  <a:gd name="T0" fmla="*/ 69 w 69"/>
                  <a:gd name="T1" fmla="*/ 0 h 47"/>
                  <a:gd name="T2" fmla="*/ 69 w 69"/>
                  <a:gd name="T3" fmla="*/ 0 h 47"/>
                  <a:gd name="T4" fmla="*/ 55 w 69"/>
                  <a:gd name="T5" fmla="*/ 47 h 47"/>
                  <a:gd name="T6" fmla="*/ 0 w 69"/>
                  <a:gd name="T7" fmla="*/ 0 h 47"/>
                  <a:gd name="T8" fmla="*/ 69 w 69"/>
                  <a:gd name="T9" fmla="*/ 0 h 47"/>
                  <a:gd name="T10" fmla="*/ 69 w 69"/>
                  <a:gd name="T11" fmla="*/ 0 h 47"/>
                </a:gdLst>
                <a:ahLst/>
                <a:cxnLst>
                  <a:cxn ang="0">
                    <a:pos x="T0" y="T1"/>
                  </a:cxn>
                  <a:cxn ang="0">
                    <a:pos x="T2" y="T3"/>
                  </a:cxn>
                  <a:cxn ang="0">
                    <a:pos x="T4" y="T5"/>
                  </a:cxn>
                  <a:cxn ang="0">
                    <a:pos x="T6" y="T7"/>
                  </a:cxn>
                  <a:cxn ang="0">
                    <a:pos x="T8" y="T9"/>
                  </a:cxn>
                  <a:cxn ang="0">
                    <a:pos x="T10" y="T11"/>
                  </a:cxn>
                </a:cxnLst>
                <a:rect l="0" t="0" r="r" b="b"/>
                <a:pathLst>
                  <a:path w="69" h="47">
                    <a:moveTo>
                      <a:pt x="69" y="0"/>
                    </a:moveTo>
                    <a:lnTo>
                      <a:pt x="69" y="0"/>
                    </a:lnTo>
                    <a:lnTo>
                      <a:pt x="55" y="47"/>
                    </a:lnTo>
                    <a:lnTo>
                      <a:pt x="0" y="0"/>
                    </a:lnTo>
                    <a:lnTo>
                      <a:pt x="69" y="0"/>
                    </a:lnTo>
                    <a:lnTo>
                      <a:pt x="6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Freeform: Shape 14"/>
              <p:cNvSpPr/>
              <p:nvPr/>
            </p:nvSpPr>
            <p:spPr bwMode="auto">
              <a:xfrm>
                <a:off x="7143580" y="3381194"/>
                <a:ext cx="134138" cy="86364"/>
              </a:xfrm>
              <a:custGeom>
                <a:avLst/>
                <a:gdLst>
                  <a:gd name="T0" fmla="*/ 21 w 73"/>
                  <a:gd name="T1" fmla="*/ 0 h 47"/>
                  <a:gd name="T2" fmla="*/ 0 w 73"/>
                  <a:gd name="T3" fmla="*/ 47 h 47"/>
                  <a:gd name="T4" fmla="*/ 73 w 73"/>
                  <a:gd name="T5" fmla="*/ 43 h 47"/>
                  <a:gd name="T6" fmla="*/ 21 w 73"/>
                  <a:gd name="T7" fmla="*/ 0 h 47"/>
                  <a:gd name="T8" fmla="*/ 21 w 73"/>
                  <a:gd name="T9" fmla="*/ 0 h 47"/>
                </a:gdLst>
                <a:ahLst/>
                <a:cxnLst>
                  <a:cxn ang="0">
                    <a:pos x="T0" y="T1"/>
                  </a:cxn>
                  <a:cxn ang="0">
                    <a:pos x="T2" y="T3"/>
                  </a:cxn>
                  <a:cxn ang="0">
                    <a:pos x="T4" y="T5"/>
                  </a:cxn>
                  <a:cxn ang="0">
                    <a:pos x="T6" y="T7"/>
                  </a:cxn>
                  <a:cxn ang="0">
                    <a:pos x="T8" y="T9"/>
                  </a:cxn>
                </a:cxnLst>
                <a:rect l="0" t="0" r="r" b="b"/>
                <a:pathLst>
                  <a:path w="73" h="47">
                    <a:moveTo>
                      <a:pt x="21" y="0"/>
                    </a:moveTo>
                    <a:lnTo>
                      <a:pt x="0" y="47"/>
                    </a:lnTo>
                    <a:lnTo>
                      <a:pt x="73" y="43"/>
                    </a:lnTo>
                    <a:lnTo>
                      <a:pt x="21" y="0"/>
                    </a:lnTo>
                    <a:lnTo>
                      <a:pt x="21"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Freeform: Shape 15"/>
              <p:cNvSpPr/>
              <p:nvPr/>
            </p:nvSpPr>
            <p:spPr bwMode="auto">
              <a:xfrm>
                <a:off x="5589046" y="3564945"/>
                <a:ext cx="1984511" cy="1730934"/>
              </a:xfrm>
              <a:custGeom>
                <a:avLst/>
                <a:gdLst>
                  <a:gd name="T0" fmla="*/ 953 w 1080"/>
                  <a:gd name="T1" fmla="*/ 109 h 942"/>
                  <a:gd name="T2" fmla="*/ 865 w 1080"/>
                  <a:gd name="T3" fmla="*/ 118 h 942"/>
                  <a:gd name="T4" fmla="*/ 389 w 1080"/>
                  <a:gd name="T5" fmla="*/ 171 h 942"/>
                  <a:gd name="T6" fmla="*/ 384 w 1080"/>
                  <a:gd name="T7" fmla="*/ 185 h 942"/>
                  <a:gd name="T8" fmla="*/ 159 w 1080"/>
                  <a:gd name="T9" fmla="*/ 757 h 942"/>
                  <a:gd name="T10" fmla="*/ 130 w 1080"/>
                  <a:gd name="T11" fmla="*/ 826 h 942"/>
                  <a:gd name="T12" fmla="*/ 142 w 1080"/>
                  <a:gd name="T13" fmla="*/ 826 h 942"/>
                  <a:gd name="T14" fmla="*/ 206 w 1080"/>
                  <a:gd name="T15" fmla="*/ 812 h 942"/>
                  <a:gd name="T16" fmla="*/ 213 w 1080"/>
                  <a:gd name="T17" fmla="*/ 816 h 942"/>
                  <a:gd name="T18" fmla="*/ 213 w 1080"/>
                  <a:gd name="T19" fmla="*/ 816 h 942"/>
                  <a:gd name="T20" fmla="*/ 223 w 1080"/>
                  <a:gd name="T21" fmla="*/ 814 h 942"/>
                  <a:gd name="T22" fmla="*/ 697 w 1080"/>
                  <a:gd name="T23" fmla="*/ 707 h 942"/>
                  <a:gd name="T24" fmla="*/ 941 w 1080"/>
                  <a:gd name="T25" fmla="*/ 180 h 942"/>
                  <a:gd name="T26" fmla="*/ 926 w 1080"/>
                  <a:gd name="T27" fmla="*/ 171 h 942"/>
                  <a:gd name="T28" fmla="*/ 953 w 1080"/>
                  <a:gd name="T29" fmla="*/ 109 h 942"/>
                  <a:gd name="T30" fmla="*/ 953 w 1080"/>
                  <a:gd name="T31" fmla="*/ 109 h 942"/>
                  <a:gd name="T32" fmla="*/ 334 w 1080"/>
                  <a:gd name="T33" fmla="*/ 64 h 942"/>
                  <a:gd name="T34" fmla="*/ 1080 w 1080"/>
                  <a:gd name="T35" fmla="*/ 0 h 942"/>
                  <a:gd name="T36" fmla="*/ 720 w 1080"/>
                  <a:gd name="T37" fmla="*/ 771 h 942"/>
                  <a:gd name="T38" fmla="*/ 0 w 1080"/>
                  <a:gd name="T39" fmla="*/ 942 h 942"/>
                  <a:gd name="T40" fmla="*/ 334 w 1080"/>
                  <a:gd name="T41" fmla="*/ 64 h 942"/>
                  <a:gd name="T42" fmla="*/ 334 w 1080"/>
                  <a:gd name="T43" fmla="*/ 64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0" h="942">
                    <a:moveTo>
                      <a:pt x="953" y="109"/>
                    </a:moveTo>
                    <a:lnTo>
                      <a:pt x="865" y="118"/>
                    </a:lnTo>
                    <a:lnTo>
                      <a:pt x="389" y="171"/>
                    </a:lnTo>
                    <a:lnTo>
                      <a:pt x="384" y="185"/>
                    </a:lnTo>
                    <a:lnTo>
                      <a:pt x="159" y="757"/>
                    </a:lnTo>
                    <a:lnTo>
                      <a:pt x="130" y="826"/>
                    </a:lnTo>
                    <a:lnTo>
                      <a:pt x="142" y="826"/>
                    </a:lnTo>
                    <a:lnTo>
                      <a:pt x="206" y="812"/>
                    </a:lnTo>
                    <a:lnTo>
                      <a:pt x="213" y="816"/>
                    </a:lnTo>
                    <a:lnTo>
                      <a:pt x="213" y="816"/>
                    </a:lnTo>
                    <a:lnTo>
                      <a:pt x="223" y="814"/>
                    </a:lnTo>
                    <a:lnTo>
                      <a:pt x="697" y="707"/>
                    </a:lnTo>
                    <a:lnTo>
                      <a:pt x="941" y="180"/>
                    </a:lnTo>
                    <a:lnTo>
                      <a:pt x="926" y="171"/>
                    </a:lnTo>
                    <a:lnTo>
                      <a:pt x="953" y="109"/>
                    </a:lnTo>
                    <a:lnTo>
                      <a:pt x="953" y="109"/>
                    </a:lnTo>
                    <a:close/>
                    <a:moveTo>
                      <a:pt x="334" y="64"/>
                    </a:moveTo>
                    <a:lnTo>
                      <a:pt x="1080" y="0"/>
                    </a:lnTo>
                    <a:lnTo>
                      <a:pt x="720" y="771"/>
                    </a:lnTo>
                    <a:lnTo>
                      <a:pt x="0" y="942"/>
                    </a:lnTo>
                    <a:lnTo>
                      <a:pt x="334" y="64"/>
                    </a:lnTo>
                    <a:lnTo>
                      <a:pt x="334" y="64"/>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5" name="Freeform: Shape 16"/>
              <p:cNvSpPr/>
              <p:nvPr/>
            </p:nvSpPr>
            <p:spPr bwMode="auto">
              <a:xfrm>
                <a:off x="6294650" y="3781771"/>
                <a:ext cx="1023493" cy="227851"/>
              </a:xfrm>
              <a:custGeom>
                <a:avLst/>
                <a:gdLst>
                  <a:gd name="T0" fmla="*/ 542 w 557"/>
                  <a:gd name="T1" fmla="*/ 53 h 124"/>
                  <a:gd name="T2" fmla="*/ 481 w 557"/>
                  <a:gd name="T3" fmla="*/ 0 h 124"/>
                  <a:gd name="T4" fmla="*/ 5 w 557"/>
                  <a:gd name="T5" fmla="*/ 53 h 124"/>
                  <a:gd name="T6" fmla="*/ 0 w 557"/>
                  <a:gd name="T7" fmla="*/ 67 h 124"/>
                  <a:gd name="T8" fmla="*/ 61 w 557"/>
                  <a:gd name="T9" fmla="*/ 124 h 124"/>
                  <a:gd name="T10" fmla="*/ 557 w 557"/>
                  <a:gd name="T11" fmla="*/ 62 h 124"/>
                  <a:gd name="T12" fmla="*/ 542 w 557"/>
                  <a:gd name="T13" fmla="*/ 53 h 124"/>
                  <a:gd name="T14" fmla="*/ 542 w 557"/>
                  <a:gd name="T15" fmla="*/ 53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7" h="124">
                    <a:moveTo>
                      <a:pt x="542" y="53"/>
                    </a:moveTo>
                    <a:lnTo>
                      <a:pt x="481" y="0"/>
                    </a:lnTo>
                    <a:lnTo>
                      <a:pt x="5" y="53"/>
                    </a:lnTo>
                    <a:lnTo>
                      <a:pt x="0" y="67"/>
                    </a:lnTo>
                    <a:lnTo>
                      <a:pt x="61" y="124"/>
                    </a:lnTo>
                    <a:lnTo>
                      <a:pt x="557" y="62"/>
                    </a:lnTo>
                    <a:lnTo>
                      <a:pt x="542" y="53"/>
                    </a:lnTo>
                    <a:lnTo>
                      <a:pt x="542" y="53"/>
                    </a:lnTo>
                    <a:close/>
                  </a:path>
                </a:pathLst>
              </a:custGeom>
              <a:gradFill flip="none" rotWithShape="1">
                <a:gsLst>
                  <a:gs pos="46000">
                    <a:schemeClr val="accent3"/>
                  </a:gs>
                  <a:gs pos="0">
                    <a:schemeClr val="accent3"/>
                  </a:gs>
                  <a:gs pos="76000">
                    <a:schemeClr val="tx1">
                      <a:lumMod val="85000"/>
                      <a:lumOff val="15000"/>
                    </a:schemeClr>
                  </a:gs>
                  <a:gs pos="100000">
                    <a:schemeClr val="tx1">
                      <a:lumMod val="85000"/>
                      <a:lumOff val="15000"/>
                    </a:schemeClr>
                  </a:gs>
                </a:gsLst>
                <a:lin ang="15780000" scaled="0"/>
                <a:tileRect/>
              </a:gradFill>
              <a:ln>
                <a:noFill/>
              </a:ln>
            </p:spPr>
            <p:txBody>
              <a:bodyPr anchor="ctr"/>
              <a:lstStyle/>
              <a:p>
                <a:pPr algn="ctr"/>
              </a:p>
            </p:txBody>
          </p:sp>
          <p:sp>
            <p:nvSpPr>
              <p:cNvPr id="36" name="Freeform: Shape 17"/>
              <p:cNvSpPr/>
              <p:nvPr/>
            </p:nvSpPr>
            <p:spPr bwMode="auto">
              <a:xfrm>
                <a:off x="4683153" y="2682940"/>
                <a:ext cx="1519620" cy="2612939"/>
              </a:xfrm>
              <a:custGeom>
                <a:avLst/>
                <a:gdLst>
                  <a:gd name="T0" fmla="*/ 247 w 827"/>
                  <a:gd name="T1" fmla="*/ 230 h 1422"/>
                  <a:gd name="T2" fmla="*/ 266 w 827"/>
                  <a:gd name="T3" fmla="*/ 173 h 1422"/>
                  <a:gd name="T4" fmla="*/ 699 w 827"/>
                  <a:gd name="T5" fmla="*/ 596 h 1422"/>
                  <a:gd name="T6" fmla="*/ 699 w 827"/>
                  <a:gd name="T7" fmla="*/ 596 h 1422"/>
                  <a:gd name="T8" fmla="*/ 699 w 827"/>
                  <a:gd name="T9" fmla="*/ 596 h 1422"/>
                  <a:gd name="T10" fmla="*/ 488 w 827"/>
                  <a:gd name="T11" fmla="*/ 1173 h 1422"/>
                  <a:gd name="T12" fmla="*/ 460 w 827"/>
                  <a:gd name="T13" fmla="*/ 1246 h 1422"/>
                  <a:gd name="T14" fmla="*/ 410 w 827"/>
                  <a:gd name="T15" fmla="*/ 1187 h 1422"/>
                  <a:gd name="T16" fmla="*/ 405 w 827"/>
                  <a:gd name="T17" fmla="*/ 1187 h 1422"/>
                  <a:gd name="T18" fmla="*/ 66 w 827"/>
                  <a:gd name="T19" fmla="*/ 788 h 1422"/>
                  <a:gd name="T20" fmla="*/ 102 w 827"/>
                  <a:gd name="T21" fmla="*/ 672 h 1422"/>
                  <a:gd name="T22" fmla="*/ 102 w 827"/>
                  <a:gd name="T23" fmla="*/ 670 h 1422"/>
                  <a:gd name="T24" fmla="*/ 104 w 827"/>
                  <a:gd name="T25" fmla="*/ 660 h 1422"/>
                  <a:gd name="T26" fmla="*/ 104 w 827"/>
                  <a:gd name="T27" fmla="*/ 660 h 1422"/>
                  <a:gd name="T28" fmla="*/ 232 w 827"/>
                  <a:gd name="T29" fmla="*/ 230 h 1422"/>
                  <a:gd name="T30" fmla="*/ 247 w 827"/>
                  <a:gd name="T31" fmla="*/ 230 h 1422"/>
                  <a:gd name="T32" fmla="*/ 247 w 827"/>
                  <a:gd name="T33" fmla="*/ 230 h 1422"/>
                  <a:gd name="T34" fmla="*/ 827 w 827"/>
                  <a:gd name="T35" fmla="*/ 544 h 1422"/>
                  <a:gd name="T36" fmla="*/ 237 w 827"/>
                  <a:gd name="T37" fmla="*/ 0 h 1422"/>
                  <a:gd name="T38" fmla="*/ 0 w 827"/>
                  <a:gd name="T39" fmla="*/ 819 h 1422"/>
                  <a:gd name="T40" fmla="*/ 493 w 827"/>
                  <a:gd name="T41" fmla="*/ 1422 h 1422"/>
                  <a:gd name="T42" fmla="*/ 827 w 827"/>
                  <a:gd name="T43" fmla="*/ 544 h 1422"/>
                  <a:gd name="T44" fmla="*/ 827 w 827"/>
                  <a:gd name="T45" fmla="*/ 5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7" h="1422">
                    <a:moveTo>
                      <a:pt x="247" y="230"/>
                    </a:moveTo>
                    <a:lnTo>
                      <a:pt x="266" y="173"/>
                    </a:lnTo>
                    <a:lnTo>
                      <a:pt x="699" y="596"/>
                    </a:lnTo>
                    <a:lnTo>
                      <a:pt x="699" y="596"/>
                    </a:lnTo>
                    <a:lnTo>
                      <a:pt x="699" y="596"/>
                    </a:lnTo>
                    <a:lnTo>
                      <a:pt x="488" y="1173"/>
                    </a:lnTo>
                    <a:lnTo>
                      <a:pt x="460" y="1246"/>
                    </a:lnTo>
                    <a:lnTo>
                      <a:pt x="410" y="1187"/>
                    </a:lnTo>
                    <a:lnTo>
                      <a:pt x="405" y="1187"/>
                    </a:lnTo>
                    <a:lnTo>
                      <a:pt x="66" y="788"/>
                    </a:lnTo>
                    <a:lnTo>
                      <a:pt x="102" y="672"/>
                    </a:lnTo>
                    <a:lnTo>
                      <a:pt x="102" y="670"/>
                    </a:lnTo>
                    <a:lnTo>
                      <a:pt x="104" y="660"/>
                    </a:lnTo>
                    <a:lnTo>
                      <a:pt x="104" y="660"/>
                    </a:lnTo>
                    <a:lnTo>
                      <a:pt x="232" y="230"/>
                    </a:lnTo>
                    <a:lnTo>
                      <a:pt x="247" y="230"/>
                    </a:lnTo>
                    <a:lnTo>
                      <a:pt x="247" y="230"/>
                    </a:lnTo>
                    <a:close/>
                    <a:moveTo>
                      <a:pt x="827" y="544"/>
                    </a:moveTo>
                    <a:lnTo>
                      <a:pt x="237" y="0"/>
                    </a:lnTo>
                    <a:lnTo>
                      <a:pt x="0" y="819"/>
                    </a:lnTo>
                    <a:lnTo>
                      <a:pt x="493" y="1422"/>
                    </a:lnTo>
                    <a:lnTo>
                      <a:pt x="827" y="544"/>
                    </a:lnTo>
                    <a:lnTo>
                      <a:pt x="827" y="54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Freeform: Shape 18"/>
              <p:cNvSpPr/>
              <p:nvPr/>
            </p:nvSpPr>
            <p:spPr bwMode="auto">
              <a:xfrm>
                <a:off x="5137019" y="3000830"/>
                <a:ext cx="134138" cy="104739"/>
              </a:xfrm>
              <a:custGeom>
                <a:avLst/>
                <a:gdLst>
                  <a:gd name="T0" fmla="*/ 0 w 73"/>
                  <a:gd name="T1" fmla="*/ 57 h 57"/>
                  <a:gd name="T2" fmla="*/ 19 w 73"/>
                  <a:gd name="T3" fmla="*/ 0 h 57"/>
                  <a:gd name="T4" fmla="*/ 73 w 73"/>
                  <a:gd name="T5" fmla="*/ 55 h 57"/>
                  <a:gd name="T6" fmla="*/ 0 w 73"/>
                  <a:gd name="T7" fmla="*/ 57 h 57"/>
                  <a:gd name="T8" fmla="*/ 0 w 73"/>
                  <a:gd name="T9" fmla="*/ 57 h 57"/>
                </a:gdLst>
                <a:ahLst/>
                <a:cxnLst>
                  <a:cxn ang="0">
                    <a:pos x="T0" y="T1"/>
                  </a:cxn>
                  <a:cxn ang="0">
                    <a:pos x="T2" y="T3"/>
                  </a:cxn>
                  <a:cxn ang="0">
                    <a:pos x="T4" y="T5"/>
                  </a:cxn>
                  <a:cxn ang="0">
                    <a:pos x="T6" y="T7"/>
                  </a:cxn>
                  <a:cxn ang="0">
                    <a:pos x="T8" y="T9"/>
                  </a:cxn>
                </a:cxnLst>
                <a:rect l="0" t="0" r="r" b="b"/>
                <a:pathLst>
                  <a:path w="73" h="57">
                    <a:moveTo>
                      <a:pt x="0" y="57"/>
                    </a:moveTo>
                    <a:lnTo>
                      <a:pt x="19" y="0"/>
                    </a:lnTo>
                    <a:lnTo>
                      <a:pt x="73" y="55"/>
                    </a:lnTo>
                    <a:lnTo>
                      <a:pt x="0" y="57"/>
                    </a:lnTo>
                    <a:lnTo>
                      <a:pt x="0" y="57"/>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Freeform: Shape 19"/>
              <p:cNvSpPr/>
              <p:nvPr/>
            </p:nvSpPr>
            <p:spPr bwMode="auto">
              <a:xfrm>
                <a:off x="5113130" y="3101489"/>
                <a:ext cx="858117" cy="692742"/>
              </a:xfrm>
              <a:custGeom>
                <a:avLst/>
                <a:gdLst>
                  <a:gd name="T0" fmla="*/ 15 w 467"/>
                  <a:gd name="T1" fmla="*/ 2 h 377"/>
                  <a:gd name="T2" fmla="*/ 88 w 467"/>
                  <a:gd name="T3" fmla="*/ 0 h 377"/>
                  <a:gd name="T4" fmla="*/ 467 w 467"/>
                  <a:gd name="T5" fmla="*/ 368 h 377"/>
                  <a:gd name="T6" fmla="*/ 467 w 467"/>
                  <a:gd name="T7" fmla="*/ 368 h 377"/>
                  <a:gd name="T8" fmla="*/ 382 w 467"/>
                  <a:gd name="T9" fmla="*/ 377 h 377"/>
                  <a:gd name="T10" fmla="*/ 0 w 467"/>
                  <a:gd name="T11" fmla="*/ 2 h 377"/>
                  <a:gd name="T12" fmla="*/ 15 w 467"/>
                  <a:gd name="T13" fmla="*/ 2 h 377"/>
                  <a:gd name="T14" fmla="*/ 15 w 467"/>
                  <a:gd name="T15" fmla="*/ 2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7" h="377">
                    <a:moveTo>
                      <a:pt x="15" y="2"/>
                    </a:moveTo>
                    <a:lnTo>
                      <a:pt x="88" y="0"/>
                    </a:lnTo>
                    <a:lnTo>
                      <a:pt x="467" y="368"/>
                    </a:lnTo>
                    <a:lnTo>
                      <a:pt x="467" y="368"/>
                    </a:lnTo>
                    <a:lnTo>
                      <a:pt x="382" y="377"/>
                    </a:lnTo>
                    <a:lnTo>
                      <a:pt x="0" y="2"/>
                    </a:lnTo>
                    <a:lnTo>
                      <a:pt x="15" y="2"/>
                    </a:lnTo>
                    <a:lnTo>
                      <a:pt x="15" y="2"/>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9140000" scaled="0"/>
                <a:tileRect/>
              </a:gradFill>
              <a:ln>
                <a:noFill/>
              </a:ln>
            </p:spPr>
            <p:txBody>
              <a:bodyPr anchor="ctr"/>
              <a:lstStyle/>
              <a:p>
                <a:pPr algn="ctr"/>
              </a:p>
            </p:txBody>
          </p:sp>
          <p:sp>
            <p:nvSpPr>
              <p:cNvPr id="39" name="Freeform: Shape 20"/>
              <p:cNvSpPr/>
              <p:nvPr/>
            </p:nvSpPr>
            <p:spPr bwMode="auto">
              <a:xfrm>
                <a:off x="5881210" y="3904885"/>
                <a:ext cx="525528" cy="1159469"/>
              </a:xfrm>
              <a:custGeom>
                <a:avLst/>
                <a:gdLst>
                  <a:gd name="T0" fmla="*/ 286 w 286"/>
                  <a:gd name="T1" fmla="*/ 57 h 631"/>
                  <a:gd name="T2" fmla="*/ 225 w 286"/>
                  <a:gd name="T3" fmla="*/ 0 h 631"/>
                  <a:gd name="T4" fmla="*/ 0 w 286"/>
                  <a:gd name="T5" fmla="*/ 572 h 631"/>
                  <a:gd name="T6" fmla="*/ 47 w 286"/>
                  <a:gd name="T7" fmla="*/ 627 h 631"/>
                  <a:gd name="T8" fmla="*/ 54 w 286"/>
                  <a:gd name="T9" fmla="*/ 631 h 631"/>
                  <a:gd name="T10" fmla="*/ 286 w 286"/>
                  <a:gd name="T11" fmla="*/ 57 h 631"/>
                  <a:gd name="T12" fmla="*/ 286 w 286"/>
                  <a:gd name="T13" fmla="*/ 57 h 631"/>
                </a:gdLst>
                <a:ahLst/>
                <a:cxnLst>
                  <a:cxn ang="0">
                    <a:pos x="T0" y="T1"/>
                  </a:cxn>
                  <a:cxn ang="0">
                    <a:pos x="T2" y="T3"/>
                  </a:cxn>
                  <a:cxn ang="0">
                    <a:pos x="T4" y="T5"/>
                  </a:cxn>
                  <a:cxn ang="0">
                    <a:pos x="T6" y="T7"/>
                  </a:cxn>
                  <a:cxn ang="0">
                    <a:pos x="T8" y="T9"/>
                  </a:cxn>
                  <a:cxn ang="0">
                    <a:pos x="T10" y="T11"/>
                  </a:cxn>
                  <a:cxn ang="0">
                    <a:pos x="T12" y="T13"/>
                  </a:cxn>
                </a:cxnLst>
                <a:rect l="0" t="0" r="r" b="b"/>
                <a:pathLst>
                  <a:path w="286" h="631">
                    <a:moveTo>
                      <a:pt x="286" y="57"/>
                    </a:moveTo>
                    <a:lnTo>
                      <a:pt x="225" y="0"/>
                    </a:lnTo>
                    <a:lnTo>
                      <a:pt x="0" y="572"/>
                    </a:lnTo>
                    <a:lnTo>
                      <a:pt x="47" y="627"/>
                    </a:lnTo>
                    <a:lnTo>
                      <a:pt x="54" y="631"/>
                    </a:lnTo>
                    <a:lnTo>
                      <a:pt x="286" y="57"/>
                    </a:lnTo>
                    <a:lnTo>
                      <a:pt x="286" y="57"/>
                    </a:lnTo>
                    <a:close/>
                  </a:path>
                </a:pathLst>
              </a:custGeom>
              <a:gradFill flip="none" rotWithShape="1">
                <a:gsLst>
                  <a:gs pos="0">
                    <a:schemeClr val="accent3"/>
                  </a:gs>
                  <a:gs pos="46000">
                    <a:schemeClr val="accent3"/>
                  </a:gs>
                  <a:gs pos="67000">
                    <a:schemeClr val="tx1">
                      <a:lumMod val="85000"/>
                      <a:lumOff val="15000"/>
                    </a:schemeClr>
                  </a:gs>
                  <a:gs pos="100000">
                    <a:schemeClr val="tx1">
                      <a:lumMod val="85000"/>
                      <a:lumOff val="15000"/>
                    </a:schemeClr>
                  </a:gs>
                </a:gsLst>
                <a:lin ang="12060000" scaled="0"/>
                <a:tileRect/>
              </a:gradFill>
              <a:ln>
                <a:noFill/>
              </a:ln>
            </p:spPr>
            <p:txBody>
              <a:bodyPr anchor="ctr"/>
              <a:lstStyle/>
              <a:p>
                <a:pPr algn="ctr"/>
                <a:endParaRPr dirty="0"/>
              </a:p>
            </p:txBody>
          </p:sp>
          <p:sp>
            <p:nvSpPr>
              <p:cNvPr id="40" name="Freeform: Shape 21"/>
              <p:cNvSpPr/>
              <p:nvPr/>
            </p:nvSpPr>
            <p:spPr bwMode="auto">
              <a:xfrm>
                <a:off x="5980435" y="3895696"/>
                <a:ext cx="1337707" cy="1168656"/>
              </a:xfrm>
              <a:custGeom>
                <a:avLst/>
                <a:gdLst>
                  <a:gd name="T0" fmla="*/ 232 w 728"/>
                  <a:gd name="T1" fmla="*/ 62 h 636"/>
                  <a:gd name="T2" fmla="*/ 728 w 728"/>
                  <a:gd name="T3" fmla="*/ 0 h 636"/>
                  <a:gd name="T4" fmla="*/ 484 w 728"/>
                  <a:gd name="T5" fmla="*/ 527 h 636"/>
                  <a:gd name="T6" fmla="*/ 10 w 728"/>
                  <a:gd name="T7" fmla="*/ 634 h 636"/>
                  <a:gd name="T8" fmla="*/ 0 w 728"/>
                  <a:gd name="T9" fmla="*/ 636 h 636"/>
                  <a:gd name="T10" fmla="*/ 0 w 728"/>
                  <a:gd name="T11" fmla="*/ 636 h 636"/>
                  <a:gd name="T12" fmla="*/ 232 w 728"/>
                  <a:gd name="T13" fmla="*/ 62 h 636"/>
                  <a:gd name="T14" fmla="*/ 232 w 728"/>
                  <a:gd name="T15" fmla="*/ 62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8" h="636">
                    <a:moveTo>
                      <a:pt x="232" y="62"/>
                    </a:moveTo>
                    <a:lnTo>
                      <a:pt x="728" y="0"/>
                    </a:lnTo>
                    <a:lnTo>
                      <a:pt x="484" y="527"/>
                    </a:lnTo>
                    <a:lnTo>
                      <a:pt x="10" y="634"/>
                    </a:lnTo>
                    <a:lnTo>
                      <a:pt x="0" y="636"/>
                    </a:lnTo>
                    <a:lnTo>
                      <a:pt x="0" y="636"/>
                    </a:lnTo>
                    <a:lnTo>
                      <a:pt x="232" y="62"/>
                    </a:lnTo>
                    <a:lnTo>
                      <a:pt x="232" y="62"/>
                    </a:lnTo>
                    <a:close/>
                  </a:path>
                </a:pathLst>
              </a:custGeom>
              <a:solidFill>
                <a:srgbClr val="F8F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Freeform: Shape 22"/>
              <p:cNvSpPr/>
              <p:nvPr/>
            </p:nvSpPr>
            <p:spPr bwMode="auto">
              <a:xfrm>
                <a:off x="6006160" y="3917747"/>
                <a:ext cx="1280744" cy="1124556"/>
              </a:xfrm>
              <a:custGeom>
                <a:avLst/>
                <a:gdLst>
                  <a:gd name="T0" fmla="*/ 223 w 697"/>
                  <a:gd name="T1" fmla="*/ 59 h 612"/>
                  <a:gd name="T2" fmla="*/ 697 w 697"/>
                  <a:gd name="T3" fmla="*/ 0 h 612"/>
                  <a:gd name="T4" fmla="*/ 463 w 697"/>
                  <a:gd name="T5" fmla="*/ 508 h 612"/>
                  <a:gd name="T6" fmla="*/ 0 w 697"/>
                  <a:gd name="T7" fmla="*/ 612 h 612"/>
                  <a:gd name="T8" fmla="*/ 223 w 697"/>
                  <a:gd name="T9" fmla="*/ 59 h 612"/>
                </a:gdLst>
                <a:ahLst/>
                <a:cxnLst>
                  <a:cxn ang="0">
                    <a:pos x="T0" y="T1"/>
                  </a:cxn>
                  <a:cxn ang="0">
                    <a:pos x="T2" y="T3"/>
                  </a:cxn>
                  <a:cxn ang="0">
                    <a:pos x="T4" y="T5"/>
                  </a:cxn>
                  <a:cxn ang="0">
                    <a:pos x="T6" y="T7"/>
                  </a:cxn>
                  <a:cxn ang="0">
                    <a:pos x="T8" y="T9"/>
                  </a:cxn>
                </a:cxnLst>
                <a:rect l="0" t="0" r="r" b="b"/>
                <a:pathLst>
                  <a:path w="697" h="612">
                    <a:moveTo>
                      <a:pt x="223" y="59"/>
                    </a:moveTo>
                    <a:lnTo>
                      <a:pt x="697" y="0"/>
                    </a:lnTo>
                    <a:lnTo>
                      <a:pt x="463" y="508"/>
                    </a:lnTo>
                    <a:lnTo>
                      <a:pt x="0" y="612"/>
                    </a:lnTo>
                    <a:lnTo>
                      <a:pt x="223" y="5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2" name="Freeform: Shape 23"/>
              <p:cNvSpPr/>
              <p:nvPr/>
            </p:nvSpPr>
            <p:spPr bwMode="auto">
              <a:xfrm>
                <a:off x="4804429" y="3105567"/>
                <a:ext cx="1006956" cy="1758498"/>
              </a:xfrm>
              <a:custGeom>
                <a:avLst/>
                <a:gdLst>
                  <a:gd name="T0" fmla="*/ 548 w 548"/>
                  <a:gd name="T1" fmla="*/ 375 h 957"/>
                  <a:gd name="T2" fmla="*/ 166 w 548"/>
                  <a:gd name="T3" fmla="*/ 0 h 957"/>
                  <a:gd name="T4" fmla="*/ 38 w 548"/>
                  <a:gd name="T5" fmla="*/ 430 h 957"/>
                  <a:gd name="T6" fmla="*/ 38 w 548"/>
                  <a:gd name="T7" fmla="*/ 430 h 957"/>
                  <a:gd name="T8" fmla="*/ 36 w 548"/>
                  <a:gd name="T9" fmla="*/ 440 h 957"/>
                  <a:gd name="T10" fmla="*/ 36 w 548"/>
                  <a:gd name="T11" fmla="*/ 442 h 957"/>
                  <a:gd name="T12" fmla="*/ 0 w 548"/>
                  <a:gd name="T13" fmla="*/ 558 h 957"/>
                  <a:gd name="T14" fmla="*/ 339 w 548"/>
                  <a:gd name="T15" fmla="*/ 957 h 957"/>
                  <a:gd name="T16" fmla="*/ 548 w 548"/>
                  <a:gd name="T17" fmla="*/ 375 h 957"/>
                  <a:gd name="T18" fmla="*/ 548 w 548"/>
                  <a:gd name="T19" fmla="*/ 375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957">
                    <a:moveTo>
                      <a:pt x="548" y="375"/>
                    </a:moveTo>
                    <a:lnTo>
                      <a:pt x="166" y="0"/>
                    </a:lnTo>
                    <a:lnTo>
                      <a:pt x="38" y="430"/>
                    </a:lnTo>
                    <a:lnTo>
                      <a:pt x="38" y="430"/>
                    </a:lnTo>
                    <a:lnTo>
                      <a:pt x="36" y="440"/>
                    </a:lnTo>
                    <a:lnTo>
                      <a:pt x="36" y="442"/>
                    </a:lnTo>
                    <a:lnTo>
                      <a:pt x="0" y="558"/>
                    </a:lnTo>
                    <a:lnTo>
                      <a:pt x="339" y="957"/>
                    </a:lnTo>
                    <a:lnTo>
                      <a:pt x="548" y="375"/>
                    </a:lnTo>
                    <a:lnTo>
                      <a:pt x="548" y="375"/>
                    </a:lnTo>
                    <a:close/>
                  </a:path>
                </a:pathLst>
              </a:custGeom>
              <a:solidFill>
                <a:srgbClr val="E1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Freeform: Shape 24"/>
              <p:cNvSpPr/>
              <p:nvPr/>
            </p:nvSpPr>
            <p:spPr bwMode="auto">
              <a:xfrm>
                <a:off x="4830154" y="3136403"/>
                <a:ext cx="962855" cy="1696022"/>
              </a:xfrm>
              <a:custGeom>
                <a:avLst/>
                <a:gdLst>
                  <a:gd name="T0" fmla="*/ 0 w 524"/>
                  <a:gd name="T1" fmla="*/ 539 h 923"/>
                  <a:gd name="T2" fmla="*/ 33 w 524"/>
                  <a:gd name="T3" fmla="*/ 425 h 923"/>
                  <a:gd name="T4" fmla="*/ 33 w 524"/>
                  <a:gd name="T5" fmla="*/ 425 h 923"/>
                  <a:gd name="T6" fmla="*/ 159 w 524"/>
                  <a:gd name="T7" fmla="*/ 0 h 923"/>
                  <a:gd name="T8" fmla="*/ 524 w 524"/>
                  <a:gd name="T9" fmla="*/ 361 h 923"/>
                  <a:gd name="T10" fmla="*/ 323 w 524"/>
                  <a:gd name="T11" fmla="*/ 923 h 923"/>
                  <a:gd name="T12" fmla="*/ 0 w 524"/>
                  <a:gd name="T13" fmla="*/ 539 h 923"/>
                </a:gdLst>
                <a:ahLst/>
                <a:cxnLst>
                  <a:cxn ang="0">
                    <a:pos x="T0" y="T1"/>
                  </a:cxn>
                  <a:cxn ang="0">
                    <a:pos x="T2" y="T3"/>
                  </a:cxn>
                  <a:cxn ang="0">
                    <a:pos x="T4" y="T5"/>
                  </a:cxn>
                  <a:cxn ang="0">
                    <a:pos x="T6" y="T7"/>
                  </a:cxn>
                  <a:cxn ang="0">
                    <a:pos x="T8" y="T9"/>
                  </a:cxn>
                  <a:cxn ang="0">
                    <a:pos x="T10" y="T11"/>
                  </a:cxn>
                  <a:cxn ang="0">
                    <a:pos x="T12" y="T13"/>
                  </a:cxn>
                </a:cxnLst>
                <a:rect l="0" t="0" r="r" b="b"/>
                <a:pathLst>
                  <a:path w="524" h="923">
                    <a:moveTo>
                      <a:pt x="0" y="539"/>
                    </a:moveTo>
                    <a:lnTo>
                      <a:pt x="33" y="425"/>
                    </a:lnTo>
                    <a:lnTo>
                      <a:pt x="33" y="425"/>
                    </a:lnTo>
                    <a:lnTo>
                      <a:pt x="159" y="0"/>
                    </a:lnTo>
                    <a:lnTo>
                      <a:pt x="524" y="361"/>
                    </a:lnTo>
                    <a:lnTo>
                      <a:pt x="323" y="923"/>
                    </a:lnTo>
                    <a:lnTo>
                      <a:pt x="0" y="539"/>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4" name="Freeform: Shape 25"/>
              <p:cNvSpPr/>
              <p:nvPr/>
            </p:nvSpPr>
            <p:spPr bwMode="auto">
              <a:xfrm>
                <a:off x="5431020" y="3777693"/>
                <a:ext cx="540228" cy="1085969"/>
              </a:xfrm>
              <a:custGeom>
                <a:avLst/>
                <a:gdLst>
                  <a:gd name="T0" fmla="*/ 209 w 294"/>
                  <a:gd name="T1" fmla="*/ 9 h 591"/>
                  <a:gd name="T2" fmla="*/ 294 w 294"/>
                  <a:gd name="T3" fmla="*/ 0 h 591"/>
                  <a:gd name="T4" fmla="*/ 83 w 294"/>
                  <a:gd name="T5" fmla="*/ 577 h 591"/>
                  <a:gd name="T6" fmla="*/ 5 w 294"/>
                  <a:gd name="T7" fmla="*/ 591 h 591"/>
                  <a:gd name="T8" fmla="*/ 0 w 294"/>
                  <a:gd name="T9" fmla="*/ 591 h 591"/>
                  <a:gd name="T10" fmla="*/ 209 w 294"/>
                  <a:gd name="T11" fmla="*/ 9 h 591"/>
                  <a:gd name="T12" fmla="*/ 209 w 294"/>
                  <a:gd name="T13" fmla="*/ 9 h 591"/>
                </a:gdLst>
                <a:ahLst/>
                <a:cxnLst>
                  <a:cxn ang="0">
                    <a:pos x="T0" y="T1"/>
                  </a:cxn>
                  <a:cxn ang="0">
                    <a:pos x="T2" y="T3"/>
                  </a:cxn>
                  <a:cxn ang="0">
                    <a:pos x="T4" y="T5"/>
                  </a:cxn>
                  <a:cxn ang="0">
                    <a:pos x="T6" y="T7"/>
                  </a:cxn>
                  <a:cxn ang="0">
                    <a:pos x="T8" y="T9"/>
                  </a:cxn>
                  <a:cxn ang="0">
                    <a:pos x="T10" y="T11"/>
                  </a:cxn>
                  <a:cxn ang="0">
                    <a:pos x="T12" y="T13"/>
                  </a:cxn>
                </a:cxnLst>
                <a:rect l="0" t="0" r="r" b="b"/>
                <a:pathLst>
                  <a:path w="294" h="591">
                    <a:moveTo>
                      <a:pt x="209" y="9"/>
                    </a:moveTo>
                    <a:lnTo>
                      <a:pt x="294" y="0"/>
                    </a:lnTo>
                    <a:lnTo>
                      <a:pt x="83" y="577"/>
                    </a:lnTo>
                    <a:lnTo>
                      <a:pt x="5" y="591"/>
                    </a:lnTo>
                    <a:lnTo>
                      <a:pt x="0" y="591"/>
                    </a:lnTo>
                    <a:lnTo>
                      <a:pt x="209" y="9"/>
                    </a:lnTo>
                    <a:lnTo>
                      <a:pt x="209" y="9"/>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200000" scaled="0"/>
                <a:tileRect/>
              </a:gradFill>
              <a:ln>
                <a:noFill/>
              </a:ln>
            </p:spPr>
            <p:txBody>
              <a:bodyPr anchor="ctr"/>
              <a:lstStyle/>
              <a:p>
                <a:pPr algn="ctr"/>
              </a:p>
            </p:txBody>
          </p:sp>
          <p:sp>
            <p:nvSpPr>
              <p:cNvPr id="45" name="Freeform: Shape 26"/>
              <p:cNvSpPr/>
              <p:nvPr/>
            </p:nvSpPr>
            <p:spPr bwMode="auto">
              <a:xfrm>
                <a:off x="6603352" y="2818916"/>
                <a:ext cx="970205" cy="746029"/>
              </a:xfrm>
              <a:custGeom>
                <a:avLst/>
                <a:gdLst>
                  <a:gd name="T0" fmla="*/ 0 w 528"/>
                  <a:gd name="T1" fmla="*/ 0 h 406"/>
                  <a:gd name="T2" fmla="*/ 0 w 528"/>
                  <a:gd name="T3" fmla="*/ 0 h 406"/>
                  <a:gd name="T4" fmla="*/ 528 w 528"/>
                  <a:gd name="T5" fmla="*/ 406 h 406"/>
                  <a:gd name="T6" fmla="*/ 0 w 528"/>
                  <a:gd name="T7" fmla="*/ 0 h 406"/>
                </a:gdLst>
                <a:ahLst/>
                <a:cxnLst>
                  <a:cxn ang="0">
                    <a:pos x="T0" y="T1"/>
                  </a:cxn>
                  <a:cxn ang="0">
                    <a:pos x="T2" y="T3"/>
                  </a:cxn>
                  <a:cxn ang="0">
                    <a:pos x="T4" y="T5"/>
                  </a:cxn>
                  <a:cxn ang="0">
                    <a:pos x="T6" y="T7"/>
                  </a:cxn>
                </a:cxnLst>
                <a:rect l="0" t="0" r="r" b="b"/>
                <a:pathLst>
                  <a:path w="528" h="406">
                    <a:moveTo>
                      <a:pt x="0" y="0"/>
                    </a:moveTo>
                    <a:lnTo>
                      <a:pt x="0" y="0"/>
                    </a:lnTo>
                    <a:lnTo>
                      <a:pt x="528" y="40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Freeform: Shape 27"/>
              <p:cNvSpPr/>
              <p:nvPr/>
            </p:nvSpPr>
            <p:spPr bwMode="auto">
              <a:xfrm>
                <a:off x="4718066" y="2682940"/>
                <a:ext cx="400577" cy="1378132"/>
              </a:xfrm>
              <a:custGeom>
                <a:avLst/>
                <a:gdLst>
                  <a:gd name="T0" fmla="*/ 0 w 218"/>
                  <a:gd name="T1" fmla="*/ 750 h 750"/>
                  <a:gd name="T2" fmla="*/ 0 w 218"/>
                  <a:gd name="T3" fmla="*/ 750 h 750"/>
                  <a:gd name="T4" fmla="*/ 218 w 218"/>
                  <a:gd name="T5" fmla="*/ 0 h 750"/>
                  <a:gd name="T6" fmla="*/ 0 w 218"/>
                  <a:gd name="T7" fmla="*/ 750 h 750"/>
                </a:gdLst>
                <a:ahLst/>
                <a:cxnLst>
                  <a:cxn ang="0">
                    <a:pos x="T0" y="T1"/>
                  </a:cxn>
                  <a:cxn ang="0">
                    <a:pos x="T2" y="T3"/>
                  </a:cxn>
                  <a:cxn ang="0">
                    <a:pos x="T4" y="T5"/>
                  </a:cxn>
                  <a:cxn ang="0">
                    <a:pos x="T6" y="T7"/>
                  </a:cxn>
                </a:cxnLst>
                <a:rect l="0" t="0" r="r" b="b"/>
                <a:pathLst>
                  <a:path w="218" h="750">
                    <a:moveTo>
                      <a:pt x="0" y="750"/>
                    </a:moveTo>
                    <a:lnTo>
                      <a:pt x="0" y="750"/>
                    </a:lnTo>
                    <a:lnTo>
                      <a:pt x="218" y="0"/>
                    </a:lnTo>
                    <a:lnTo>
                      <a:pt x="0" y="7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Freeform: Shape 28"/>
              <p:cNvSpPr/>
              <p:nvPr/>
            </p:nvSpPr>
            <p:spPr bwMode="auto">
              <a:xfrm>
                <a:off x="5114968" y="2682940"/>
                <a:ext cx="2458589" cy="2612939"/>
              </a:xfrm>
              <a:custGeom>
                <a:avLst/>
                <a:gdLst>
                  <a:gd name="T0" fmla="*/ 265 w 1338"/>
                  <a:gd name="T1" fmla="*/ 1420 h 1422"/>
                  <a:gd name="T2" fmla="*/ 597 w 1338"/>
                  <a:gd name="T3" fmla="*/ 548 h 1422"/>
                  <a:gd name="T4" fmla="*/ 1336 w 1338"/>
                  <a:gd name="T5" fmla="*/ 487 h 1422"/>
                  <a:gd name="T6" fmla="*/ 1338 w 1338"/>
                  <a:gd name="T7" fmla="*/ 480 h 1422"/>
                  <a:gd name="T8" fmla="*/ 1331 w 1338"/>
                  <a:gd name="T9" fmla="*/ 475 h 1422"/>
                  <a:gd name="T10" fmla="*/ 594 w 1338"/>
                  <a:gd name="T11" fmla="*/ 537 h 1422"/>
                  <a:gd name="T12" fmla="*/ 12 w 1338"/>
                  <a:gd name="T13" fmla="*/ 0 h 1422"/>
                  <a:gd name="T14" fmla="*/ 2 w 1338"/>
                  <a:gd name="T15" fmla="*/ 0 h 1422"/>
                  <a:gd name="T16" fmla="*/ 0 w 1338"/>
                  <a:gd name="T17" fmla="*/ 7 h 1422"/>
                  <a:gd name="T18" fmla="*/ 585 w 1338"/>
                  <a:gd name="T19" fmla="*/ 546 h 1422"/>
                  <a:gd name="T20" fmla="*/ 253 w 1338"/>
                  <a:gd name="T21" fmla="*/ 1417 h 1422"/>
                  <a:gd name="T22" fmla="*/ 258 w 1338"/>
                  <a:gd name="T23" fmla="*/ 1422 h 1422"/>
                  <a:gd name="T24" fmla="*/ 265 w 1338"/>
                  <a:gd name="T25" fmla="*/ 142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8" h="1422">
                    <a:moveTo>
                      <a:pt x="265" y="1420"/>
                    </a:moveTo>
                    <a:lnTo>
                      <a:pt x="597" y="548"/>
                    </a:lnTo>
                    <a:lnTo>
                      <a:pt x="1336" y="487"/>
                    </a:lnTo>
                    <a:lnTo>
                      <a:pt x="1338" y="480"/>
                    </a:lnTo>
                    <a:lnTo>
                      <a:pt x="1331" y="475"/>
                    </a:lnTo>
                    <a:lnTo>
                      <a:pt x="594" y="537"/>
                    </a:lnTo>
                    <a:lnTo>
                      <a:pt x="12" y="0"/>
                    </a:lnTo>
                    <a:lnTo>
                      <a:pt x="2" y="0"/>
                    </a:lnTo>
                    <a:lnTo>
                      <a:pt x="0" y="7"/>
                    </a:lnTo>
                    <a:lnTo>
                      <a:pt x="585" y="546"/>
                    </a:lnTo>
                    <a:lnTo>
                      <a:pt x="253" y="1417"/>
                    </a:lnTo>
                    <a:lnTo>
                      <a:pt x="258" y="1422"/>
                    </a:lnTo>
                    <a:lnTo>
                      <a:pt x="265" y="1420"/>
                    </a:lnTo>
                    <a:close/>
                  </a:path>
                </a:pathLst>
              </a:custGeom>
              <a:solidFill>
                <a:srgbClr val="FFFB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1" name="Oval 32"/>
            <p:cNvSpPr/>
            <p:nvPr/>
          </p:nvSpPr>
          <p:spPr>
            <a:xfrm>
              <a:off x="4767402" y="3581365"/>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Oval 36"/>
            <p:cNvSpPr/>
            <p:nvPr/>
          </p:nvSpPr>
          <p:spPr>
            <a:xfrm flipH="1">
              <a:off x="6443377" y="2282607"/>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Oval 40"/>
            <p:cNvSpPr/>
            <p:nvPr/>
          </p:nvSpPr>
          <p:spPr>
            <a:xfrm flipH="1">
              <a:off x="6757089" y="4243304"/>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5" name="Straight Connector 30"/>
          <p:cNvSpPr/>
          <p:nvPr/>
        </p:nvSpPr>
        <p:spPr>
          <a:xfrm flipH="1" flipV="1">
            <a:off x="2262202" y="2368238"/>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6" name="Straight Connector 31"/>
          <p:cNvCxnSpPr/>
          <p:nvPr/>
        </p:nvCxnSpPr>
        <p:spPr>
          <a:xfrm flipH="1">
            <a:off x="2262202" y="2728576"/>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Straight Connector 34"/>
          <p:cNvSpPr/>
          <p:nvPr/>
        </p:nvSpPr>
        <p:spPr>
          <a:xfrm flipV="1">
            <a:off x="6199816" y="1394169"/>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8" name="Straight Connector 35"/>
          <p:cNvCxnSpPr/>
          <p:nvPr/>
        </p:nvCxnSpPr>
        <p:spPr>
          <a:xfrm>
            <a:off x="4890529" y="1754507"/>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Straight Connector 38"/>
          <p:cNvSpPr/>
          <p:nvPr/>
        </p:nvSpPr>
        <p:spPr>
          <a:xfrm flipV="1">
            <a:off x="6435100" y="2864692"/>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10" name="Straight Connector 39"/>
          <p:cNvCxnSpPr/>
          <p:nvPr/>
        </p:nvCxnSpPr>
        <p:spPr>
          <a:xfrm>
            <a:off x="5125813" y="3225030"/>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 name="Group 47"/>
          <p:cNvGrpSpPr/>
          <p:nvPr/>
        </p:nvGrpSpPr>
        <p:grpSpPr>
          <a:xfrm>
            <a:off x="611505" y="1993265"/>
            <a:ext cx="1651635" cy="1391921"/>
            <a:chOff x="-33859" y="2251921"/>
            <a:chExt cx="2386153" cy="1468853"/>
          </a:xfrm>
        </p:grpSpPr>
        <p:sp>
          <p:nvSpPr>
            <p:cNvPr id="18" name="TextBox 50"/>
            <p:cNvSpPr txBox="1"/>
            <p:nvPr/>
          </p:nvSpPr>
          <p:spPr>
            <a:xfrm>
              <a:off x="-33859" y="2782638"/>
              <a:ext cx="2386153" cy="938136"/>
            </a:xfrm>
            <a:prstGeom prst="rect">
              <a:avLst/>
            </a:prstGeom>
            <a:noFill/>
          </p:spPr>
          <p:txBody>
            <a:bodyPr wrap="square" lIns="0" tIns="0" rIns="144000" bIns="0">
              <a:noAutofit/>
            </a:bodyPr>
            <a:lstStyle/>
            <a:p>
              <a:pPr algn="l">
                <a:lnSpc>
                  <a:spcPct val="150000"/>
                </a:lnSpc>
              </a:pPr>
              <a:r>
                <a:rPr lang="zh-CN" altLang="en-US" sz="1200">
                  <a:solidFill>
                    <a:schemeClr val="tx2"/>
                  </a:solidFill>
                  <a:latin typeface="Arial Unicode MS" panose="020B0604020202020204" charset="-122"/>
                  <a:ea typeface="Arial Unicode MS" panose="020B0604020202020204" charset="-122"/>
                </a:rPr>
                <a:t>例如买家自己操作不当造成的商品损坏、恶意差评等</a:t>
              </a:r>
              <a:endParaRPr lang="zh-CN" altLang="en-US" sz="1200">
                <a:solidFill>
                  <a:schemeClr val="tx2"/>
                </a:solidFill>
                <a:latin typeface="Arial Unicode MS" panose="020B0604020202020204" charset="-122"/>
                <a:ea typeface="Arial Unicode MS" panose="020B0604020202020204" charset="-122"/>
              </a:endParaRPr>
            </a:p>
          </p:txBody>
        </p:sp>
        <p:sp>
          <p:nvSpPr>
            <p:cNvPr id="19" name="TextBox 51"/>
            <p:cNvSpPr txBox="1"/>
            <p:nvPr/>
          </p:nvSpPr>
          <p:spPr>
            <a:xfrm>
              <a:off x="258791" y="2251921"/>
              <a:ext cx="1950389" cy="515975"/>
            </a:xfrm>
            <a:prstGeom prst="rect">
              <a:avLst/>
            </a:prstGeom>
            <a:noFill/>
          </p:spPr>
          <p:txBody>
            <a:bodyPr wrap="none" lIns="0" tIns="0" rIns="144000" bIns="0" anchor="ctr" anchorCtr="0">
              <a:noAutofit/>
            </a:bodyPr>
            <a:lstStyle/>
            <a:p>
              <a:pPr algn="ctr"/>
              <a:r>
                <a:rPr lang="zh-CN" altLang="en-US" sz="1600" b="1" dirty="0">
                  <a:solidFill>
                    <a:schemeClr val="accent1"/>
                  </a:solidFill>
                  <a:latin typeface="Arial Unicode MS" panose="020B0604020202020204" charset="-122"/>
                  <a:ea typeface="Arial Unicode MS" panose="020B0604020202020204" charset="-122"/>
                </a:rPr>
                <a:t>买家原因</a:t>
              </a:r>
              <a:endParaRPr lang="zh-CN" altLang="en-US" sz="1600" b="1" dirty="0">
                <a:solidFill>
                  <a:schemeClr val="accent1"/>
                </a:solidFill>
                <a:latin typeface="Arial Unicode MS" panose="020B0604020202020204" charset="-122"/>
                <a:ea typeface="Arial Unicode MS" panose="020B0604020202020204" charset="-122"/>
              </a:endParaRPr>
            </a:p>
          </p:txBody>
        </p:sp>
      </p:grpSp>
      <p:grpSp>
        <p:nvGrpSpPr>
          <p:cNvPr id="12" name="Group 52"/>
          <p:cNvGrpSpPr/>
          <p:nvPr/>
        </p:nvGrpSpPr>
        <p:grpSpPr>
          <a:xfrm>
            <a:off x="6234106" y="1171192"/>
            <a:ext cx="2464435" cy="1124584"/>
            <a:chOff x="727960" y="1926656"/>
            <a:chExt cx="2093121" cy="1499445"/>
          </a:xfrm>
        </p:grpSpPr>
        <p:sp>
          <p:nvSpPr>
            <p:cNvPr id="16" name="TextBox 53"/>
            <p:cNvSpPr txBox="1"/>
            <p:nvPr/>
          </p:nvSpPr>
          <p:spPr>
            <a:xfrm>
              <a:off x="727960" y="2521015"/>
              <a:ext cx="2093121" cy="905086"/>
            </a:xfrm>
            <a:prstGeom prst="rect">
              <a:avLst/>
            </a:prstGeom>
            <a:noFill/>
          </p:spPr>
          <p:txBody>
            <a:bodyPr wrap="square" lIns="144000" tIns="0" rIns="0" bIns="0" anchor="ctr" anchorCtr="0">
              <a:noAutofit/>
            </a:bodyPr>
            <a:lstStyle/>
            <a:p>
              <a:pPr fontAlgn="auto">
                <a:lnSpc>
                  <a:spcPct val="150000"/>
                </a:lnSpc>
              </a:pPr>
              <a:r>
                <a:rPr lang="zh-CN" altLang="en-US" sz="1200">
                  <a:solidFill>
                    <a:schemeClr val="tx2"/>
                  </a:solidFill>
                  <a:latin typeface="Arial Unicode MS" panose="020B0604020202020204" charset="-122"/>
                  <a:ea typeface="Arial Unicode MS" panose="020B0604020202020204" charset="-122"/>
                </a:rPr>
                <a:t>例如发错货物、实物与描述不符、价格欺诈等</a:t>
              </a:r>
              <a:endParaRPr lang="zh-CN" altLang="en-US" sz="1200">
                <a:solidFill>
                  <a:schemeClr val="tx2"/>
                </a:solidFill>
                <a:latin typeface="Arial Unicode MS" panose="020B0604020202020204" charset="-122"/>
                <a:ea typeface="Arial Unicode MS" panose="020B0604020202020204" charset="-122"/>
              </a:endParaRPr>
            </a:p>
          </p:txBody>
        </p:sp>
        <p:sp>
          <p:nvSpPr>
            <p:cNvPr id="17" name="TextBox 54"/>
            <p:cNvSpPr txBox="1"/>
            <p:nvPr/>
          </p:nvSpPr>
          <p:spPr>
            <a:xfrm>
              <a:off x="727960" y="1926656"/>
              <a:ext cx="1058695" cy="721360"/>
            </a:xfrm>
            <a:prstGeom prst="rect">
              <a:avLst/>
            </a:prstGeom>
            <a:noFill/>
          </p:spPr>
          <p:txBody>
            <a:bodyPr wrap="none" lIns="144000" tIns="0" rIns="0" bIns="0" anchor="ctr" anchorCtr="0">
              <a:normAutofit/>
            </a:bodyPr>
            <a:lstStyle/>
            <a:p>
              <a:pPr algn="ctr"/>
              <a:r>
                <a:rPr lang="zh-CN" altLang="en-US" sz="1600" b="1">
                  <a:solidFill>
                    <a:schemeClr val="accent2">
                      <a:lumMod val="100000"/>
                    </a:schemeClr>
                  </a:solidFill>
                  <a:latin typeface="Arial Unicode MS" panose="020B0604020202020204" charset="-122"/>
                  <a:ea typeface="Arial Unicode MS" panose="020B0604020202020204" charset="-122"/>
                </a:rPr>
                <a:t>卖家原因</a:t>
              </a:r>
              <a:endParaRPr lang="zh-CN" altLang="en-US" sz="1600" b="1">
                <a:solidFill>
                  <a:schemeClr val="accent2">
                    <a:lumMod val="100000"/>
                  </a:schemeClr>
                </a:solidFill>
                <a:latin typeface="Arial Unicode MS" panose="020B0604020202020204" charset="-122"/>
                <a:ea typeface="Arial Unicode MS" panose="020B0604020202020204" charset="-122"/>
              </a:endParaRPr>
            </a:p>
          </p:txBody>
        </p:sp>
      </p:grpSp>
      <p:grpSp>
        <p:nvGrpSpPr>
          <p:cNvPr id="13" name="Group 55"/>
          <p:cNvGrpSpPr/>
          <p:nvPr/>
        </p:nvGrpSpPr>
        <p:grpSpPr>
          <a:xfrm>
            <a:off x="6353185" y="2686166"/>
            <a:ext cx="2276476" cy="1174750"/>
            <a:chOff x="658926" y="2236535"/>
            <a:chExt cx="1933481" cy="1566332"/>
          </a:xfrm>
        </p:grpSpPr>
        <p:sp>
          <p:nvSpPr>
            <p:cNvPr id="14" name="TextBox 56"/>
            <p:cNvSpPr txBox="1"/>
            <p:nvPr/>
          </p:nvSpPr>
          <p:spPr>
            <a:xfrm>
              <a:off x="732814" y="2883388"/>
              <a:ext cx="1859593" cy="919479"/>
            </a:xfrm>
            <a:prstGeom prst="rect">
              <a:avLst/>
            </a:prstGeom>
            <a:noFill/>
          </p:spPr>
          <p:txBody>
            <a:bodyPr wrap="square" lIns="144000" tIns="0" rIns="0" bIns="0" anchor="t" anchorCtr="0">
              <a:noAutofit/>
            </a:bodyPr>
            <a:lstStyle/>
            <a:p>
              <a:pPr algn="l">
                <a:lnSpc>
                  <a:spcPct val="150000"/>
                </a:lnSpc>
              </a:pPr>
              <a:r>
                <a:rPr lang="zh-CN" altLang="en-US" sz="1200">
                  <a:solidFill>
                    <a:schemeClr val="tx2"/>
                  </a:solidFill>
                  <a:latin typeface="Arial Unicode MS" panose="020B0604020202020204" charset="-122"/>
                  <a:ea typeface="Arial Unicode MS" panose="020B0604020202020204" charset="-122"/>
                </a:rPr>
                <a:t>例如由于电脑分辨率、网速等问题造成的问题</a:t>
              </a:r>
              <a:endParaRPr lang="zh-CN" altLang="en-US" sz="1200">
                <a:solidFill>
                  <a:schemeClr val="tx2"/>
                </a:solidFill>
                <a:latin typeface="Arial Unicode MS" panose="020B0604020202020204" charset="-122"/>
                <a:ea typeface="Arial Unicode MS" panose="020B0604020202020204" charset="-122"/>
              </a:endParaRPr>
            </a:p>
          </p:txBody>
        </p:sp>
        <p:sp>
          <p:nvSpPr>
            <p:cNvPr id="15" name="TextBox 57"/>
            <p:cNvSpPr txBox="1"/>
            <p:nvPr/>
          </p:nvSpPr>
          <p:spPr>
            <a:xfrm>
              <a:off x="658926" y="2236535"/>
              <a:ext cx="957302" cy="605366"/>
            </a:xfrm>
            <a:prstGeom prst="rect">
              <a:avLst/>
            </a:prstGeom>
            <a:noFill/>
          </p:spPr>
          <p:txBody>
            <a:bodyPr wrap="none" lIns="144000" tIns="0" rIns="0" bIns="0" anchor="ctr" anchorCtr="0">
              <a:noAutofit/>
            </a:bodyPr>
            <a:lstStyle/>
            <a:p>
              <a:pPr algn="ctr"/>
              <a:r>
                <a:rPr lang="zh-CN" altLang="en-US" sz="1600" b="1">
                  <a:solidFill>
                    <a:schemeClr val="accent3">
                      <a:lumMod val="100000"/>
                    </a:schemeClr>
                  </a:solidFill>
                  <a:latin typeface="Arial Unicode MS" panose="020B0604020202020204" charset="-122"/>
                  <a:ea typeface="Arial Unicode MS" panose="020B0604020202020204" charset="-122"/>
                </a:rPr>
                <a:t>客观原因</a:t>
              </a:r>
              <a:endParaRPr lang="zh-CN" altLang="en-US" sz="1600" b="1">
                <a:solidFill>
                  <a:schemeClr val="accent3">
                    <a:lumMod val="100000"/>
                  </a:schemeClr>
                </a:solidFill>
                <a:latin typeface="Arial Unicode MS" panose="020B0604020202020204" charset="-122"/>
                <a:ea typeface="Arial Unicode MS" panose="020B0604020202020204" charset="-122"/>
              </a:endParaRPr>
            </a:p>
          </p:txBody>
        </p:sp>
      </p:grpSp>
      <p:sp>
        <p:nvSpPr>
          <p:cNvPr id="48" name="Title 1"/>
          <p:cNvSpPr txBox="1"/>
          <p:nvPr/>
        </p:nvSpPr>
        <p:spPr>
          <a:xfrm>
            <a:off x="621030" y="175895"/>
            <a:ext cx="212026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交易纠纷的常见原因</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outHorizontal)">
                                      <p:cBhvr>
                                        <p:cTn id="29" dur="500"/>
                                        <p:tgtEl>
                                          <p:spTgt spid="7"/>
                                        </p:tgtEl>
                                      </p:cBhvr>
                                    </p:animEffect>
                                  </p:childTnLst>
                                </p:cTn>
                              </p:par>
                              <p:par>
                                <p:cTn id="30" presetID="16" presetClass="entr" presetSubtype="4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04</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1966109" y="2421646"/>
            <a:ext cx="52120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常见交易纠纷的处理技巧</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1"/>
          <p:cNvSpPr txBox="1"/>
          <p:nvPr/>
        </p:nvSpPr>
        <p:spPr>
          <a:xfrm>
            <a:off x="611505" y="175895"/>
            <a:ext cx="263588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情况一：责任在商家</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828040"/>
            <a:ext cx="7959090" cy="1198880"/>
          </a:xfrm>
          <a:prstGeom prst="rect">
            <a:avLst/>
          </a:prstGeom>
          <a:noFill/>
          <a:ln w="9525">
            <a:noFill/>
          </a:ln>
        </p:spPr>
        <p:txBody>
          <a:bodyPr wrap="square">
            <a:spAutoFit/>
          </a:bodyPr>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顾客（10:24:44）：“前天买的连衣裙收到了，质量还行。可我要的是M号，你们怎么发的L号啊？我的订单号是26720010401。”</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客服（10:24:59）：“很抱歉，经核查后发现确实是我们在打包的过程中出现失误，给您造成的不便非常抱歉。我们马上安排快递人员到您处取货，为您更换。”</a:t>
            </a:r>
            <a:endParaRPr lang="zh-CN" altLang="en-US" sz="1200" b="0">
              <a:solidFill>
                <a:schemeClr val="accent2"/>
              </a:solidFill>
              <a:latin typeface="Arial Unicode MS" panose="020B0604020202020204" charset="-122"/>
              <a:ea typeface="Arial Unicode MS" panose="020B0604020202020204" charset="-122"/>
            </a:endParaRPr>
          </a:p>
        </p:txBody>
      </p:sp>
      <p:sp>
        <p:nvSpPr>
          <p:cNvPr id="2" name="文本框 1"/>
          <p:cNvSpPr txBox="1"/>
          <p:nvPr/>
        </p:nvSpPr>
        <p:spPr>
          <a:xfrm>
            <a:off x="1834515" y="2183130"/>
            <a:ext cx="6483985" cy="1938020"/>
          </a:xfrm>
          <a:prstGeom prst="rect">
            <a:avLst/>
          </a:prstGeom>
          <a:noFill/>
          <a:ln w="9525">
            <a:noFill/>
          </a:ln>
        </p:spPr>
        <p:txBody>
          <a:bodyPr wrap="square">
            <a:spAutoFit/>
          </a:bodyPr>
          <a:p>
            <a:pPr indent="0" fontAlgn="auto">
              <a:lnSpc>
                <a:spcPct val="150000"/>
              </a:lnSpc>
            </a:pP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在这段对话中，我们看到顾客本来需要的衣服尺寸是M号，但发货人员可能在打包过程中出现失误，错发L号，引起顾客不满。面对这种情况，客服人员首先要安抚顾客情绪，然后将情况如实反馈给仓库发货人员。如果情况属实，那么商家就是有过错的一方，需要向顾客作出说明并进行纠纷处理。</a:t>
            </a:r>
            <a:endParaRPr lang="zh-CN" altLang="en-US" sz="16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6" name="图片 5" descr="C:\Users\Jasmine\Desktop\PPT制作\老刘.png老刘"/>
          <p:cNvPicPr>
            <a:picLocks noChangeAspect="1"/>
          </p:cNvPicPr>
          <p:nvPr/>
        </p:nvPicPr>
        <p:blipFill>
          <a:blip r:embed="rId1"/>
          <a:srcRect/>
          <a:stretch>
            <a:fillRect/>
          </a:stretch>
        </p:blipFill>
        <p:spPr>
          <a:xfrm>
            <a:off x="819150" y="2424430"/>
            <a:ext cx="838835" cy="14554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par>
                          <p:cTn id="8" fill="hold">
                            <p:stCondLst>
                              <p:cond delay="20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2000"/>
                                        <p:tgtEl>
                                          <p:spTgt spid="6"/>
                                        </p:tgtEl>
                                      </p:cBhvr>
                                    </p:animEffect>
                                  </p:childTnLst>
                                </p:cTn>
                              </p:par>
                            </p:childTnLst>
                          </p:cTn>
                        </p:par>
                        <p:par>
                          <p:cTn id="12" fill="hold">
                            <p:stCondLst>
                              <p:cond delay="40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1000" fill="hold"/>
                                        <p:tgtEl>
                                          <p:spTgt spid="2"/>
                                        </p:tgtEl>
                                        <p:attrNameLst>
                                          <p:attrName>ppt_x</p:attrName>
                                        </p:attrNameLst>
                                      </p:cBhvr>
                                      <p:tavLst>
                                        <p:tav tm="0">
                                          <p:val>
                                            <p:strVal val="#ppt_x"/>
                                          </p:val>
                                        </p:tav>
                                        <p:tav tm="100000">
                                          <p:val>
                                            <p:strVal val="#ppt_x"/>
                                          </p:val>
                                        </p:tav>
                                      </p:tavLst>
                                    </p:anim>
                                    <p:anim calcmode="lin" valueType="num">
                                      <p:cBhvr additive="base">
                                        <p:cTn id="16"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959887" y="1108348"/>
            <a:ext cx="7520939" cy="2733675"/>
            <a:chOff x="1328957" y="1755506"/>
            <a:chExt cx="10027919" cy="3644900"/>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责任在商家</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328957" y="1755506"/>
              <a:ext cx="3396827" cy="3644900"/>
            </a:xfrm>
            <a:prstGeom prst="rect">
              <a:avLst/>
            </a:prstGeom>
          </p:spPr>
          <p:txBody>
            <a:bodyPr vert="horz" wrap="square" lIns="0" tIns="0" rIns="360000" bIns="0" anchor="ctr">
              <a:noAutofit/>
            </a:bodyPr>
            <a:lstStyle/>
            <a:p>
              <a:pPr algn="ctr" fontAlgn="auto">
                <a:lnSpc>
                  <a:spcPct val="150000"/>
                </a:lnSpc>
              </a:pPr>
              <a:r>
                <a:rPr lang="zh-CN" altLang="en-US">
                  <a:solidFill>
                    <a:srgbClr val="50706D"/>
                  </a:solidFill>
                  <a:latin typeface="Arial Unicode MS" panose="020B0604020202020204" charset="-122"/>
                  <a:ea typeface="Arial Unicode MS" panose="020B0604020202020204" charset="-122"/>
                </a:rPr>
                <a:t>赔偿</a:t>
              </a:r>
              <a:endParaRPr lang="zh-CN" altLang="en-US">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赔偿是指卖家向买家进行补偿或赔款。一般来说，赔偿是客服处理负面评价中最直接的赔付手段，用于事态较为严重阶段</a:t>
              </a:r>
              <a:endParaRPr lang="zh-CN" altLang="en-US" sz="14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72183" y="2164446"/>
              <a:ext cx="3684693" cy="2857500"/>
            </a:xfrm>
            <a:prstGeom prst="rect">
              <a:avLst/>
            </a:prstGeom>
          </p:spPr>
          <p:txBody>
            <a:bodyPr vert="horz" wrap="square" lIns="360000" tIns="0" rIns="0" bIns="0" anchor="ctr" anchorCtr="0">
              <a:normAutofit/>
            </a:bodyPr>
            <a:lstStyle/>
            <a:p>
              <a:pPr algn="ctr" fontAlgn="auto">
                <a:lnSpc>
                  <a:spcPct val="150000"/>
                </a:lnSpc>
              </a:pPr>
              <a:r>
                <a:rPr lang="zh-CN" altLang="en-US">
                  <a:solidFill>
                    <a:srgbClr val="50706D"/>
                  </a:solidFill>
                  <a:latin typeface="Arial Unicode MS" panose="020B0604020202020204" charset="-122"/>
                  <a:ea typeface="Arial Unicode MS" panose="020B0604020202020204" charset="-122"/>
                </a:rPr>
                <a:t>退换货</a:t>
              </a:r>
              <a:endParaRPr lang="zh-CN" altLang="en-US">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当商家有过错时，针对顾客的负面纠纷，可以提出退换货处理。退换货包括退货和换货两种方式，商家可根据事态酌情处理</a:t>
              </a:r>
              <a:endParaRPr lang="zh-CN" altLang="en-US" sz="14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情况一：责任在商家</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5461" y="80060"/>
            <a:ext cx="2356443" cy="2118950"/>
          </a:xfrm>
          <a:prstGeom prst="rect">
            <a:avLst/>
          </a:prstGeom>
        </p:spPr>
      </p:pic>
      <p:grpSp>
        <p:nvGrpSpPr>
          <p:cNvPr id="6" name="组合 5"/>
          <p:cNvGrpSpPr/>
          <p:nvPr/>
        </p:nvGrpSpPr>
        <p:grpSpPr>
          <a:xfrm rot="0">
            <a:off x="3314700" y="480060"/>
            <a:ext cx="3201035" cy="545465"/>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tx2"/>
                  </a:solidFill>
                  <a:latin typeface="Arial Unicode MS" panose="020B0604020202020204" charset="-122"/>
                  <a:ea typeface="Arial Unicode MS" panose="020B0604020202020204" charset="-122"/>
                </a:rPr>
                <a:t>1</a:t>
              </a:r>
              <a:endParaRPr lang="en-US">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27422" y="2300697"/>
              <a:ext cx="2718600" cy="419367"/>
            </a:xfrm>
            <a:prstGeom prst="rect">
              <a:avLst/>
            </a:prstGeom>
            <a:noFill/>
            <a:ln w="12700" cap="flat">
              <a:noFill/>
              <a:miter lim="400000"/>
            </a:ln>
            <a:effectLst/>
          </p:spPr>
          <p:txBody>
            <a:bodyPr wrap="none" lIns="0" tIns="0" rIns="0" bIns="0" anchor="ctr">
              <a:noAutofit/>
            </a:bodyPr>
            <a:lstStyle/>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退换货的常见原因</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8" name="组合 7"/>
          <p:cNvGrpSpPr/>
          <p:nvPr/>
        </p:nvGrpSpPr>
        <p:grpSpPr>
          <a:xfrm rot="0">
            <a:off x="3320415" y="1231265"/>
            <a:ext cx="3201035" cy="545465"/>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2"/>
                  </a:solidFill>
                  <a:latin typeface="Arial Unicode MS" panose="020B0604020202020204" charset="-122"/>
                  <a:ea typeface="Arial Unicode MS" panose="020B0604020202020204" charset="-122"/>
                </a:rPr>
                <a:t>2</a:t>
              </a:r>
              <a:endParaRPr lang="en-US">
                <a:solidFill>
                  <a:schemeClr val="accent2"/>
                </a:solidFill>
                <a:latin typeface="Arial Unicode MS" panose="020B0604020202020204" charset="-122"/>
                <a:ea typeface="Arial Unicode MS" panose="020B0604020202020204" charset="-122"/>
              </a:endParaRPr>
            </a:p>
          </p:txBody>
        </p:sp>
        <p:sp>
          <p:nvSpPr>
            <p:cNvPr id="18" name="矩形 17"/>
            <p:cNvSpPr/>
            <p:nvPr/>
          </p:nvSpPr>
          <p:spPr>
            <a:xfrm>
              <a:off x="2427421" y="3268218"/>
              <a:ext cx="2718599" cy="3434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退换货的处理方式</a:t>
              </a:r>
              <a:endParaRPr lang="zh-CN" altLang="en-US" sz="1600" b="1">
                <a:solidFill>
                  <a:schemeClr val="tx2"/>
                </a:solidFill>
                <a:latin typeface="Arial Unicode MS" panose="020B0604020202020204" charset="-122"/>
                <a:ea typeface="Arial Unicode MS" panose="020B0604020202020204" charset="-122"/>
              </a:endParaRP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9" name="组合 8"/>
          <p:cNvGrpSpPr/>
          <p:nvPr/>
        </p:nvGrpSpPr>
        <p:grpSpPr>
          <a:xfrm rot="0">
            <a:off x="3320415" y="2011680"/>
            <a:ext cx="3201035" cy="545465"/>
            <a:chOff x="1487488" y="4229610"/>
            <a:chExt cx="3864766" cy="658233"/>
          </a:xfrm>
        </p:grpSpPr>
        <p:sp>
          <p:nvSpPr>
            <p:cNvPr id="10" name="矩形: 圆角 9"/>
            <p:cNvSpPr/>
            <p:nvPr/>
          </p:nvSpPr>
          <p:spPr>
            <a:xfrm>
              <a:off x="1487488" y="4338476"/>
              <a:ext cx="3864766" cy="442367"/>
            </a:xfrm>
            <a:prstGeom prst="roundRect">
              <a:avLst>
                <a:gd name="adj" fmla="val 21525"/>
              </a:avLst>
            </a:prstGeom>
            <a:blipFill dpi="0" rotWithShape="1">
              <a:blip r:embed="rId4">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3"/>
                  </a:solidFill>
                  <a:latin typeface="Arial Unicode MS" panose="020B0604020202020204" charset="-122"/>
                  <a:ea typeface="Arial Unicode MS" panose="020B0604020202020204" charset="-122"/>
                </a:rPr>
                <a:t>3</a:t>
              </a:r>
              <a:endParaRPr lang="en-US">
                <a:solidFill>
                  <a:schemeClr val="accent3"/>
                </a:solidFill>
                <a:latin typeface="Arial Unicode MS" panose="020B0604020202020204" charset="-122"/>
                <a:ea typeface="Arial Unicode MS" panose="020B0604020202020204" charset="-122"/>
              </a:endParaRPr>
            </a:p>
          </p:txBody>
        </p:sp>
        <p:sp>
          <p:nvSpPr>
            <p:cNvPr id="12" name="矩形 11"/>
            <p:cNvSpPr/>
            <p:nvPr/>
          </p:nvSpPr>
          <p:spPr>
            <a:xfrm>
              <a:off x="2427421" y="4382944"/>
              <a:ext cx="2796033" cy="3526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退换货的基本流程</a:t>
              </a:r>
              <a:endParaRPr lang="zh-CN" altLang="en-US" sz="1600" b="1">
                <a:solidFill>
                  <a:schemeClr val="tx2"/>
                </a:solidFill>
                <a:latin typeface="Arial Unicode MS" panose="020B0604020202020204" charset="-122"/>
                <a:ea typeface="Arial Unicode MS" panose="020B0604020202020204" charset="-122"/>
              </a:endParaRPr>
            </a:p>
          </p:txBody>
        </p:sp>
        <p:sp>
          <p:nvSpPr>
            <p:cNvPr id="14"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 name="Arrow: Pentagon 2"/>
          <p:cNvSpPr/>
          <p:nvPr/>
        </p:nvSpPr>
        <p:spPr bwMode="auto">
          <a:xfrm>
            <a:off x="722392" y="45767"/>
            <a:ext cx="1689368" cy="1584176"/>
          </a:xfrm>
          <a:prstGeom prst="homePlate">
            <a:avLst>
              <a:gd name="adj" fmla="val 0"/>
            </a:avLst>
          </a:prstGeom>
          <a:noFill/>
          <a:ln w="19050">
            <a:noFill/>
            <a:round/>
          </a:ln>
        </p:spPr>
        <p:txBody>
          <a:bodyPr rot="0" spcFirstLastPara="0" vert="horz" wrap="square" lIns="91440" tIns="45720" rIns="91440" bIns="45720" anchor="ctr" anchorCtr="1" forceAA="0" compatLnSpc="1">
            <a:normAutofit/>
          </a:bodyPr>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微软雅黑" panose="020B0503020204020204" pitchFamily="34" charset="-122"/>
                <a:ea typeface="微软雅黑" panose="020B0503020204020204" pitchFamily="34" charset="-122"/>
              </a:rPr>
              <a:t>CONTENT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rot="0">
            <a:off x="3320415" y="2772410"/>
            <a:ext cx="3201035" cy="545465"/>
            <a:chOff x="1487488" y="2204864"/>
            <a:chExt cx="3864766" cy="658233"/>
          </a:xfrm>
        </p:grpSpPr>
        <p:sp>
          <p:nvSpPr>
            <p:cNvPr id="21"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22"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tx2"/>
                  </a:solidFill>
                  <a:latin typeface="Arial Unicode MS" panose="020B0604020202020204" charset="-122"/>
                  <a:ea typeface="Arial Unicode MS" panose="020B0604020202020204" charset="-122"/>
                </a:rPr>
                <a:t>4</a:t>
              </a:r>
              <a:endParaRPr lang="en-US">
                <a:solidFill>
                  <a:schemeClr val="tx2"/>
                </a:solidFill>
                <a:latin typeface="Arial Unicode MS" panose="020B0604020202020204" charset="-122"/>
                <a:ea typeface="Arial Unicode MS" panose="020B0604020202020204" charset="-122"/>
              </a:endParaRPr>
            </a:p>
          </p:txBody>
        </p:sp>
        <p:sp>
          <p:nvSpPr>
            <p:cNvPr id="23" name="矩形 22"/>
            <p:cNvSpPr/>
            <p:nvPr/>
          </p:nvSpPr>
          <p:spPr>
            <a:xfrm>
              <a:off x="2427422" y="2300697"/>
              <a:ext cx="2718600" cy="419367"/>
            </a:xfrm>
            <a:prstGeom prst="rect">
              <a:avLst/>
            </a:prstGeom>
            <a:noFill/>
            <a:ln w="12700" cap="flat">
              <a:noFill/>
              <a:miter lim="400000"/>
            </a:ln>
            <a:effectLst/>
          </p:spPr>
          <p:txBody>
            <a:bodyPr wrap="none" lIns="0" tIns="0" rIns="0" bIns="0" anchor="ctr">
              <a:noAutofit/>
            </a:bodyPr>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交易纠纷的常见原因</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24"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grpSp>
        <p:nvGrpSpPr>
          <p:cNvPr id="25" name="组合 24"/>
          <p:cNvGrpSpPr/>
          <p:nvPr/>
        </p:nvGrpSpPr>
        <p:grpSpPr>
          <a:xfrm rot="0">
            <a:off x="3314700" y="3495675"/>
            <a:ext cx="3595369" cy="545465"/>
            <a:chOff x="1487488" y="3110284"/>
            <a:chExt cx="4340865" cy="658233"/>
          </a:xfrm>
        </p:grpSpPr>
        <p:sp>
          <p:nvSpPr>
            <p:cNvPr id="26" name="矩形: 圆角 15"/>
            <p:cNvSpPr/>
            <p:nvPr/>
          </p:nvSpPr>
          <p:spPr>
            <a:xfrm>
              <a:off x="1487488" y="3218329"/>
              <a:ext cx="4074833" cy="442143"/>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2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accent2"/>
                  </a:solidFill>
                  <a:latin typeface="Arial Unicode MS" panose="020B0604020202020204" charset="-122"/>
                  <a:ea typeface="Arial Unicode MS" panose="020B0604020202020204" charset="-122"/>
                </a:rPr>
                <a:t>5</a:t>
              </a:r>
              <a:endParaRPr lang="en-US">
                <a:solidFill>
                  <a:schemeClr val="accent2"/>
                </a:solidFill>
                <a:latin typeface="Arial Unicode MS" panose="020B0604020202020204" charset="-122"/>
                <a:ea typeface="Arial Unicode MS" panose="020B0604020202020204" charset="-122"/>
              </a:endParaRPr>
            </a:p>
          </p:txBody>
        </p:sp>
        <p:sp>
          <p:nvSpPr>
            <p:cNvPr id="31" name="矩形 30"/>
            <p:cNvSpPr/>
            <p:nvPr/>
          </p:nvSpPr>
          <p:spPr>
            <a:xfrm>
              <a:off x="2304754" y="3242850"/>
              <a:ext cx="3523599" cy="392334"/>
            </a:xfrm>
            <a:prstGeom prst="rect">
              <a:avLst/>
            </a:prstGeom>
            <a:noFill/>
            <a:ln w="12700" cap="flat">
              <a:noFill/>
              <a:miter lim="400000"/>
            </a:ln>
            <a:effectLst/>
          </p:spPr>
          <p:txBody>
            <a:bodyPr wrap="none" lIns="0" tIns="0" rIns="0" bIns="0" anchor="ctr">
              <a:normAutofit/>
            </a:bodyPr>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常见交易纠纷的处理技巧</a:t>
              </a:r>
              <a:endParaRPr lang="zh-CN" altLang="en-US" sz="1600" b="1">
                <a:solidFill>
                  <a:schemeClr val="tx2"/>
                </a:solidFill>
                <a:latin typeface="Arial Unicode MS" panose="020B0604020202020204" charset="-122"/>
                <a:ea typeface="Arial Unicode MS" panose="020B0604020202020204" charset="-122"/>
              </a:endParaRPr>
            </a:p>
          </p:txBody>
        </p:sp>
        <p:sp>
          <p:nvSpPr>
            <p:cNvPr id="33"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grpSp>
        <p:nvGrpSpPr>
          <p:cNvPr id="34" name="组合 33"/>
          <p:cNvGrpSpPr/>
          <p:nvPr/>
        </p:nvGrpSpPr>
        <p:grpSpPr>
          <a:xfrm rot="0">
            <a:off x="3320415" y="4241165"/>
            <a:ext cx="3369945" cy="545465"/>
            <a:chOff x="1487488" y="4229610"/>
            <a:chExt cx="4068699" cy="658233"/>
          </a:xfrm>
        </p:grpSpPr>
        <p:sp>
          <p:nvSpPr>
            <p:cNvPr id="35" name="矩形: 圆角 9"/>
            <p:cNvSpPr/>
            <p:nvPr/>
          </p:nvSpPr>
          <p:spPr>
            <a:xfrm>
              <a:off x="1487488" y="4338422"/>
              <a:ext cx="4068699" cy="442143"/>
            </a:xfrm>
            <a:prstGeom prst="roundRect">
              <a:avLst>
                <a:gd name="adj" fmla="val 21525"/>
              </a:avLst>
            </a:prstGeom>
            <a:blipFill dpi="0" rotWithShape="1">
              <a:blip r:embed="rId4">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36"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accent3"/>
                  </a:solidFill>
                  <a:latin typeface="Arial Unicode MS" panose="020B0604020202020204" charset="-122"/>
                  <a:ea typeface="Arial Unicode MS" panose="020B0604020202020204" charset="-122"/>
                </a:rPr>
                <a:t>6</a:t>
              </a:r>
              <a:endParaRPr lang="en-US">
                <a:solidFill>
                  <a:schemeClr val="accent3"/>
                </a:solidFill>
                <a:latin typeface="Arial Unicode MS" panose="020B0604020202020204" charset="-122"/>
                <a:ea typeface="Arial Unicode MS" panose="020B0604020202020204" charset="-122"/>
              </a:endParaRPr>
            </a:p>
          </p:txBody>
        </p:sp>
        <p:sp>
          <p:nvSpPr>
            <p:cNvPr id="37" name="矩形 36"/>
            <p:cNvSpPr/>
            <p:nvPr/>
          </p:nvSpPr>
          <p:spPr>
            <a:xfrm>
              <a:off x="2556221" y="4383711"/>
              <a:ext cx="2796033" cy="352667"/>
            </a:xfrm>
            <a:prstGeom prst="rect">
              <a:avLst/>
            </a:prstGeom>
            <a:noFill/>
            <a:ln w="12700" cap="flat">
              <a:noFill/>
              <a:miter lim="400000"/>
            </a:ln>
            <a:effectLst/>
          </p:spPr>
          <p:txBody>
            <a:bodyPr wrap="none" lIns="0" tIns="0" rIns="0" bIns="0" anchor="ctr">
              <a:normAutofit/>
            </a:bodyPr>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回应顾客咨询和评价的方法</a:t>
              </a:r>
              <a:endParaRPr lang="zh-CN" altLang="en-US" sz="1600" b="1">
                <a:solidFill>
                  <a:schemeClr val="tx2"/>
                </a:solidFill>
                <a:latin typeface="Arial Unicode MS" panose="020B0604020202020204" charset="-122"/>
                <a:ea typeface="Arial Unicode MS" panose="020B0604020202020204" charset="-122"/>
              </a:endParaRPr>
            </a:p>
          </p:txBody>
        </p:sp>
        <p:sp>
          <p:nvSpPr>
            <p:cNvPr id="38"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1000"/>
                                        <p:tgtEl>
                                          <p:spTgt spid="6"/>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1000"/>
                                        <p:tgtEl>
                                          <p:spTgt spid="8"/>
                                        </p:tgtEl>
                                      </p:cBhvr>
                                    </p:animEffect>
                                  </p:childTnLst>
                                </p:cTn>
                              </p:par>
                            </p:childTnLst>
                          </p:cTn>
                        </p:par>
                        <p:par>
                          <p:cTn id="23" fill="hold">
                            <p:stCondLst>
                              <p:cond delay="25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1000"/>
                                        <p:tgtEl>
                                          <p:spTgt spid="9"/>
                                        </p:tgtEl>
                                      </p:cBhvr>
                                    </p:animEffect>
                                  </p:childTnLst>
                                </p:cTn>
                              </p:par>
                            </p:childTnLst>
                          </p:cTn>
                        </p:par>
                        <p:par>
                          <p:cTn id="27" fill="hold">
                            <p:stCondLst>
                              <p:cond delay="3500"/>
                            </p:stCondLst>
                            <p:childTnLst>
                              <p:par>
                                <p:cTn id="28" presetID="3" presetClass="entr" presetSubtype="1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linds(horizontal)">
                                      <p:cBhvr>
                                        <p:cTn id="30" dur="1000"/>
                                        <p:tgtEl>
                                          <p:spTgt spid="19"/>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linds(horizontal)">
                                      <p:cBhvr>
                                        <p:cTn id="34" dur="1000"/>
                                        <p:tgtEl>
                                          <p:spTgt spid="25"/>
                                        </p:tgtEl>
                                      </p:cBhvr>
                                    </p:animEffect>
                                  </p:childTnLst>
                                </p:cTn>
                              </p:par>
                            </p:childTnLst>
                          </p:cTn>
                        </p:par>
                        <p:par>
                          <p:cTn id="35" fill="hold">
                            <p:stCondLst>
                              <p:cond delay="5500"/>
                            </p:stCondLst>
                            <p:childTnLst>
                              <p:par>
                                <p:cTn id="36" presetID="3" presetClass="entr" presetSubtype="10" fill="hold"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blinds(horizontal)">
                                      <p:cBhvr>
                                        <p:cTn id="38"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660" y="2957830"/>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33312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情况二：商家、顾客共担责任</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828040"/>
            <a:ext cx="7959090" cy="1753235"/>
          </a:xfrm>
          <a:prstGeom prst="rect">
            <a:avLst/>
          </a:prstGeom>
          <a:noFill/>
          <a:ln w="9525">
            <a:noFill/>
          </a:ln>
        </p:spPr>
        <p:txBody>
          <a:bodyPr wrap="square">
            <a:spAutoFit/>
          </a:bodyPr>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顾客（17:11:14）：“我要的青色睡衣，你们怎么发来的蓝色？”</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客服（17:11:21）：“这款就是蓝色的。”</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顾客（17:11:28）：“可你们的图片显示是青色，我以为是青色才买的。蓝色不是特别好看，就不想要了。”</a:t>
            </a:r>
            <a:endParaRPr lang="zh-CN" altLang="en-US" sz="1200" b="0">
              <a:solidFill>
                <a:schemeClr val="tx2"/>
              </a:solidFill>
              <a:latin typeface="Arial Unicode MS" panose="020B0604020202020204" charset="-122"/>
              <a:ea typeface="Arial Unicode MS" panose="020B0604020202020204" charset="-122"/>
            </a:endParaRPr>
          </a:p>
          <a:p>
            <a:pPr algn="l"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客服（17:11:33）：“不好意思，可能由于电脑色差问题，很抱歉给您造成了困扰。这样吧，我们特别赠送您一个干发帽，以表示我们的歉意，今天会安排快递发出，您看可以吗？”</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顾客（17:11:39）：“好吧，电脑色差的问题也的确不是你们的问题。那就这样吧。”</a:t>
            </a:r>
            <a:endParaRPr lang="zh-CN" altLang="en-US" sz="1200" b="0">
              <a:solidFill>
                <a:schemeClr val="tx2"/>
              </a:solidFill>
              <a:latin typeface="Arial Unicode MS" panose="020B0604020202020204" charset="-122"/>
              <a:ea typeface="Arial Unicode MS" panose="020B0604020202020204" charset="-122"/>
            </a:endParaRPr>
          </a:p>
        </p:txBody>
      </p:sp>
      <p:sp>
        <p:nvSpPr>
          <p:cNvPr id="2" name="文本框 1"/>
          <p:cNvSpPr txBox="1"/>
          <p:nvPr/>
        </p:nvSpPr>
        <p:spPr>
          <a:xfrm>
            <a:off x="1612265" y="2764790"/>
            <a:ext cx="7082790" cy="1938020"/>
          </a:xfrm>
          <a:prstGeom prst="rect">
            <a:avLst/>
          </a:prstGeom>
          <a:noFill/>
          <a:ln w="9525">
            <a:noFill/>
          </a:ln>
        </p:spPr>
        <p:txBody>
          <a:bodyPr wrap="square">
            <a:spAutoFit/>
          </a:bodyPr>
          <a:p>
            <a:pPr indent="0" fontAlgn="auto">
              <a:lnSpc>
                <a:spcPct val="150000"/>
              </a:lnSpc>
            </a:pP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商家、顾客共担责任的情况包括产品有色差、质感有差别、尺码有偏差等</a:t>
            </a:r>
            <a:endParaRPr lang="zh-CN" altLang="en-US" sz="16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看到对话中的客服人员提出</a:t>
            </a:r>
            <a:r>
              <a:rPr lang="zh-CN" altLang="en-US" sz="1600" b="1">
                <a:solidFill>
                  <a:schemeClr val="accent2"/>
                </a:solidFill>
                <a:latin typeface="Arial Unicode MS" panose="020B0604020202020204" charset="-122"/>
                <a:ea typeface="Arial Unicode MS" panose="020B0604020202020204" charset="-122"/>
                <a:cs typeface="幼圆" panose="02010509060101010101" charset="-122"/>
              </a:rPr>
              <a:t>“送赠品”</a:t>
            </a: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的解决对策。送赠品是客服处理负面评价时较为常见的方式之一，尤其在商家、顾客共担责任时更为常用，是指客服通过与买家沟通协商，通过赠送赠品来提高顾客满意度的处理手段。这种送赠品的方法既能向顾客表示歉意，又能提高顾客满意度，增加商品回头率</a:t>
            </a:r>
            <a:endParaRPr lang="zh-CN" altLang="en-US" sz="16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46125" y="3296285"/>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33312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情况三：商家无过错</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615315"/>
            <a:ext cx="7959090" cy="2584450"/>
          </a:xfrm>
          <a:prstGeom prst="rect">
            <a:avLst/>
          </a:prstGeom>
          <a:noFill/>
          <a:ln w="9525">
            <a:noFill/>
          </a:ln>
        </p:spPr>
        <p:txBody>
          <a:bodyPr wrap="square">
            <a:spAutoFit/>
          </a:bodyPr>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客服（14:22:14）：“女士，下午好！我是家居店客服小李，看到您给出差评，请问您对这款衬衫不满意吗？”</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顾客（14:24:00）：“我穿上去不好看。”</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客服（14:24:22）：“如果您不喜欢，可以申请退款。我们店铺开通了“七天无理由退换货”，如果您实在不满意，可以为您退款。”</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顾客（14:24:39）：“还要寄东西回去，好麻烦。”</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14:30:00）：“因为您提出的问题并不是因为我们衣服质量问题所致，您的差评可能会影响其他顾客对此件衬衫的购买，您看这样行不行，我们店铺特别为您提供一张20元优惠券，您下次在我店购物，可以直接抵现，您看可以吗？”</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顾客（14:31:31）：“好吧。”</a:t>
            </a:r>
            <a:endParaRPr lang="zh-CN" altLang="en-US" sz="1200" b="0">
              <a:solidFill>
                <a:schemeClr val="tx2"/>
              </a:solidFill>
              <a:latin typeface="Arial Unicode MS" panose="020B0604020202020204" charset="-122"/>
              <a:ea typeface="Arial Unicode MS" panose="020B0604020202020204" charset="-122"/>
            </a:endParaRPr>
          </a:p>
        </p:txBody>
      </p:sp>
      <p:sp>
        <p:nvSpPr>
          <p:cNvPr id="2" name="文本框 1"/>
          <p:cNvSpPr txBox="1"/>
          <p:nvPr/>
        </p:nvSpPr>
        <p:spPr>
          <a:xfrm>
            <a:off x="1651000" y="3114675"/>
            <a:ext cx="7082790" cy="1938020"/>
          </a:xfrm>
          <a:prstGeom prst="rect">
            <a:avLst/>
          </a:prstGeom>
          <a:noFill/>
          <a:ln w="9525">
            <a:noFill/>
          </a:ln>
        </p:spPr>
        <p:txBody>
          <a:bodyPr wrap="square">
            <a:spAutoFit/>
          </a:bodyPr>
          <a:p>
            <a:pPr indent="0" fontAlgn="auto">
              <a:lnSpc>
                <a:spcPct val="150000"/>
              </a:lnSpc>
            </a:pP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商家无过错主要包括：顾客失误错选商品、穿着不好看、不如预期的好等</a:t>
            </a:r>
            <a:endParaRPr lang="zh-CN" altLang="en-US" sz="16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客服小李采用了</a:t>
            </a:r>
            <a:r>
              <a:rPr lang="zh-CN" altLang="en-US" sz="1600" b="1">
                <a:solidFill>
                  <a:schemeClr val="accent2"/>
                </a:solidFill>
                <a:latin typeface="Arial Unicode MS" panose="020B0604020202020204" charset="-122"/>
                <a:ea typeface="Arial Unicode MS" panose="020B0604020202020204" charset="-122"/>
                <a:cs typeface="幼圆" panose="02010509060101010101" charset="-122"/>
              </a:rPr>
              <a:t>“送优惠券”</a:t>
            </a:r>
            <a:r>
              <a:rPr lang="zh-CN" altLang="en-US" sz="1600" b="0">
                <a:solidFill>
                  <a:srgbClr val="50706D"/>
                </a:solidFill>
                <a:latin typeface="Arial Unicode MS" panose="020B0604020202020204" charset="-122"/>
                <a:ea typeface="Arial Unicode MS" panose="020B0604020202020204" charset="-122"/>
                <a:cs typeface="幼圆" panose="02010509060101010101" charset="-122"/>
              </a:rPr>
              <a:t>的方法。送优惠券是指卖家给买家赠送的某种特殊权利的优待券，按照使用分类可分为现金券、体验券、礼品券、折扣券、特价券、换购券等不同功能的券张。这种方法可以表示对顾客的理解和尊重，改善顾客满意度，还能够促进顾客下次购买，增加商品购买回头率</a:t>
            </a:r>
            <a:endParaRPr lang="zh-CN" altLang="en-US" sz="16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熟悉交易纠纷处理的方法</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理解交易纠纷产生的原因</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了解处理</a:t>
                      </a:r>
                      <a:r>
                        <a:rPr lang="zh-CN" sz="1600" b="0">
                          <a:latin typeface="Arial Unicode MS" panose="020B0604020202020204" charset="-122"/>
                          <a:ea typeface="Arial Unicode MS" panose="020B0604020202020204" charset="-122"/>
                          <a:cs typeface="幼圆" panose="02010509060101010101" charset="-122"/>
                        </a:rPr>
                        <a:t>交易</a:t>
                      </a:r>
                      <a:r>
                        <a:rPr sz="1600" b="0">
                          <a:latin typeface="Arial Unicode MS" panose="020B0604020202020204" charset="-122"/>
                          <a:ea typeface="Arial Unicode MS" panose="020B0604020202020204" charset="-122"/>
                          <a:cs typeface="幼圆" panose="02010509060101010101" charset="-122"/>
                        </a:rPr>
                        <a:t>纠纷的意义</a:t>
                      </a:r>
                      <a:endParaRPr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05</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1737509" y="2421646"/>
            <a:ext cx="56692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回应顾客咨询和评价的方法</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man_501px_1208362_easyicon.net"/>
          <p:cNvPicPr>
            <a:picLocks noChangeAspect="1"/>
          </p:cNvPicPr>
          <p:nvPr/>
        </p:nvPicPr>
        <p:blipFill>
          <a:blip r:embed="rId1"/>
          <a:stretch>
            <a:fillRect/>
          </a:stretch>
        </p:blipFill>
        <p:spPr>
          <a:xfrm>
            <a:off x="871220" y="638810"/>
            <a:ext cx="669290" cy="1150620"/>
          </a:xfrm>
          <a:prstGeom prst="rect">
            <a:avLst/>
          </a:prstGeom>
        </p:spPr>
      </p:pic>
      <p:sp>
        <p:nvSpPr>
          <p:cNvPr id="5" name="流程图: 可选过程 4"/>
          <p:cNvSpPr/>
          <p:nvPr/>
        </p:nvSpPr>
        <p:spPr>
          <a:xfrm>
            <a:off x="1828800" y="958850"/>
            <a:ext cx="6389370" cy="509905"/>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600">
                <a:latin typeface="Arial Unicode MS" panose="020B0604020202020204" charset="-122"/>
                <a:ea typeface="Arial Unicode MS" panose="020B0604020202020204" charset="-122"/>
              </a:rPr>
              <a:t>解决了交易纠纷，我感觉我的网店运营之路就没有什么阻碍了</a:t>
            </a:r>
            <a:endParaRPr lang="zh-CN" altLang="en-US" sz="1600">
              <a:latin typeface="Arial Unicode MS" panose="020B0604020202020204" charset="-122"/>
              <a:ea typeface="Arial Unicode MS" panose="020B0604020202020204" charset="-122"/>
            </a:endParaRPr>
          </a:p>
        </p:txBody>
      </p:sp>
      <p:pic>
        <p:nvPicPr>
          <p:cNvPr id="6" name="图片 5" descr="C:\Users\Jasmine\Desktop\PPT制作\老刘.png老刘"/>
          <p:cNvPicPr>
            <a:picLocks noChangeAspect="1"/>
          </p:cNvPicPr>
          <p:nvPr/>
        </p:nvPicPr>
        <p:blipFill>
          <a:blip r:embed="rId2"/>
          <a:srcRect/>
          <a:stretch>
            <a:fillRect/>
          </a:stretch>
        </p:blipFill>
        <p:spPr>
          <a:xfrm>
            <a:off x="929005" y="2143125"/>
            <a:ext cx="611505" cy="1061085"/>
          </a:xfrm>
          <a:prstGeom prst="rect">
            <a:avLst/>
          </a:prstGeom>
        </p:spPr>
      </p:pic>
      <p:sp>
        <p:nvSpPr>
          <p:cNvPr id="7" name="流程图: 可选过程 6"/>
          <p:cNvSpPr/>
          <p:nvPr/>
        </p:nvSpPr>
        <p:spPr>
          <a:xfrm>
            <a:off x="1848485" y="2143125"/>
            <a:ext cx="6430645" cy="82042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600">
                <a:latin typeface="Arial Unicode MS" panose="020B0604020202020204" charset="-122"/>
                <a:ea typeface="Arial Unicode MS" panose="020B0604020202020204" charset="-122"/>
              </a:rPr>
              <a:t>除了处理交易纠纷，你还要多学习怎样与顾客交流，这样才能减少交易纠纷</a:t>
            </a:r>
            <a:endParaRPr lang="zh-CN" altLang="en-US" sz="1600">
              <a:latin typeface="Arial Unicode MS" panose="020B0604020202020204" charset="-122"/>
              <a:ea typeface="Arial Unicode MS" panose="020B0604020202020204" charset="-122"/>
            </a:endParaRPr>
          </a:p>
        </p:txBody>
      </p:sp>
      <p:pic>
        <p:nvPicPr>
          <p:cNvPr id="2" name="图片 1" descr="man_501px_1208362_easyicon.net"/>
          <p:cNvPicPr>
            <a:picLocks noChangeAspect="1"/>
          </p:cNvPicPr>
          <p:nvPr/>
        </p:nvPicPr>
        <p:blipFill>
          <a:blip r:embed="rId1"/>
          <a:stretch>
            <a:fillRect/>
          </a:stretch>
        </p:blipFill>
        <p:spPr>
          <a:xfrm>
            <a:off x="929005" y="3415030"/>
            <a:ext cx="669290" cy="1150620"/>
          </a:xfrm>
          <a:prstGeom prst="rect">
            <a:avLst/>
          </a:prstGeom>
        </p:spPr>
      </p:pic>
      <p:sp>
        <p:nvSpPr>
          <p:cNvPr id="3" name="流程图: 可选过程 2"/>
          <p:cNvSpPr/>
          <p:nvPr/>
        </p:nvSpPr>
        <p:spPr>
          <a:xfrm>
            <a:off x="1848485" y="3735070"/>
            <a:ext cx="6349365" cy="695960"/>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600">
                <a:latin typeface="Arial Unicode MS" panose="020B0604020202020204" charset="-122"/>
                <a:ea typeface="Arial Unicode MS" panose="020B0604020202020204" charset="-122"/>
              </a:rPr>
              <a:t>是的，通过这段时间的运营，我认识到回应顾客咨询和评价要做到文明礼貌和有效沟通</a:t>
            </a:r>
            <a:endParaRPr lang="zh-CN" altLang="en-US" sz="1600">
              <a:latin typeface="Arial Unicode MS" panose="020B0604020202020204" charset="-122"/>
              <a:ea typeface="Arial Unicode MS" panose="020B0604020202020204" charset="-122"/>
            </a:endParaRPr>
          </a:p>
        </p:txBody>
      </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回应顾客咨询和评价的方法</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par>
                          <p:cTn id="12" fill="hold">
                            <p:stCondLst>
                              <p:cond delay="4000"/>
                            </p:stCondLst>
                            <p:childTnLst>
                              <p:par>
                                <p:cTn id="13" presetID="4"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2000"/>
                                        <p:tgtEl>
                                          <p:spTgt spid="6"/>
                                        </p:tgtEl>
                                      </p:cBhvr>
                                    </p:animEffect>
                                  </p:childTnLst>
                                </p:cTn>
                              </p:par>
                            </p:childTnLst>
                          </p:cTn>
                        </p:par>
                        <p:par>
                          <p:cTn id="16" fill="hold">
                            <p:stCondLst>
                              <p:cond delay="6000"/>
                            </p:stCondLst>
                            <p:childTnLst>
                              <p:par>
                                <p:cTn id="17" presetID="4"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2000"/>
                                        <p:tgtEl>
                                          <p:spTgt spid="7"/>
                                        </p:tgtEl>
                                      </p:cBhvr>
                                    </p:animEffect>
                                  </p:childTnLst>
                                </p:cTn>
                              </p:par>
                            </p:childTnLst>
                          </p:cTn>
                        </p:par>
                        <p:par>
                          <p:cTn id="20" fill="hold">
                            <p:stCondLst>
                              <p:cond delay="8000"/>
                            </p:stCondLst>
                            <p:childTnLst>
                              <p:par>
                                <p:cTn id="21" presetID="4" presetClass="entr" presetSubtype="16"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ox(in)">
                                      <p:cBhvr>
                                        <p:cTn id="23" dur="2000"/>
                                        <p:tgtEl>
                                          <p:spTgt spid="2"/>
                                        </p:tgtEl>
                                      </p:cBhvr>
                                    </p:animEffect>
                                  </p:childTnLst>
                                </p:cTn>
                              </p:par>
                            </p:childTnLst>
                          </p:cTn>
                        </p:par>
                        <p:par>
                          <p:cTn id="24" fill="hold">
                            <p:stCondLst>
                              <p:cond delay="10000"/>
                            </p:stCondLst>
                            <p:childTnLst>
                              <p:par>
                                <p:cTn id="25" presetID="4" presetClass="entr" presetSubtype="16"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in)">
                                      <p:cBhvr>
                                        <p:cTn id="2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35830" y="1243965"/>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33312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文明友好交流</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607060"/>
            <a:ext cx="5071745" cy="4523105"/>
          </a:xfrm>
          <a:prstGeom prst="rect">
            <a:avLst/>
          </a:prstGeom>
          <a:noFill/>
          <a:ln w="9525">
            <a:noFill/>
          </a:ln>
        </p:spPr>
        <p:txBody>
          <a:bodyPr wrap="square">
            <a:spAutoFit/>
          </a:bodyPr>
          <a:p>
            <a:pPr indent="0" fontAlgn="auto">
              <a:lnSpc>
                <a:spcPct val="150000"/>
              </a:lnSpc>
            </a:pPr>
            <a:r>
              <a:rPr lang="zh-CN" altLang="en-US" sz="1200" b="1">
                <a:solidFill>
                  <a:srgbClr val="FFC000"/>
                </a:solidFill>
                <a:latin typeface="Arial Unicode MS" panose="020B0604020202020204" charset="-122"/>
                <a:ea typeface="Arial Unicode MS" panose="020B0604020202020204" charset="-122"/>
              </a:rPr>
              <a:t>案例1</a:t>
            </a:r>
            <a:endParaRPr lang="zh-CN" altLang="en-US" sz="1200" b="1">
              <a:solidFill>
                <a:srgbClr val="FFC000"/>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顾客：你家的这件衣服价格怎么比其他家贵一百多？</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客服：一分钱一分货啊！</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顾客：可是从图片看起来差不多呀，价钱能不能便宜点？</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客服：你爱买不买，少废话！</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i="1">
                <a:solidFill>
                  <a:schemeClr val="accent2"/>
                </a:solidFill>
                <a:latin typeface="Arial Unicode MS" panose="020B0604020202020204" charset="-122"/>
                <a:ea typeface="Arial Unicode MS" panose="020B0604020202020204" charset="-122"/>
              </a:rPr>
              <a:t>（最后该顾客没有购买）</a:t>
            </a:r>
            <a:endParaRPr lang="zh-CN" altLang="en-US" sz="1200" b="0" i="1">
              <a:solidFill>
                <a:schemeClr val="accent2"/>
              </a:solidFill>
              <a:latin typeface="Arial Unicode MS" panose="020B0604020202020204" charset="-122"/>
              <a:ea typeface="Arial Unicode MS" panose="020B0604020202020204" charset="-122"/>
            </a:endParaRPr>
          </a:p>
          <a:p>
            <a:pPr indent="0" fontAlgn="auto">
              <a:lnSpc>
                <a:spcPct val="150000"/>
              </a:lnSpc>
            </a:pP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1">
                <a:solidFill>
                  <a:srgbClr val="FFC000"/>
                </a:solidFill>
                <a:latin typeface="Arial Unicode MS" panose="020B0604020202020204" charset="-122"/>
                <a:ea typeface="Arial Unicode MS" panose="020B0604020202020204" charset="-122"/>
              </a:rPr>
              <a:t>案例2</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顾客：你家的这个加湿器价格怎么比其他家贵一百多？</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客服：亲，我家的这件是我们自主设计生产的，我们有相关证书哦，其他家都是仿冒，您可以放心购买！</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顾客：可是从图片看起来差不多呀，价钱能不能便宜点？</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客服：亲，我们从原料到每个细节设计都为您做了最全面的考虑，质量是同类产品中最好的，您可以放心购买，价格我们已是最低了呢！</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i="1">
                <a:solidFill>
                  <a:schemeClr val="accent2"/>
                </a:solidFill>
                <a:latin typeface="Arial Unicode MS" panose="020B0604020202020204" charset="-122"/>
                <a:ea typeface="Arial Unicode MS" panose="020B0604020202020204" charset="-122"/>
              </a:rPr>
              <a:t>（最后该顾客购买了店铺商品，使用满意以后还向自己的亲朋好友推荐了这家店铺）</a:t>
            </a:r>
            <a:endParaRPr lang="zh-CN" altLang="en-US" sz="1200" b="0" i="1">
              <a:solidFill>
                <a:schemeClr val="accent2"/>
              </a:solidFill>
              <a:latin typeface="Arial Unicode MS" panose="020B0604020202020204" charset="-122"/>
              <a:ea typeface="Arial Unicode MS" panose="020B0604020202020204" charset="-122"/>
            </a:endParaRPr>
          </a:p>
        </p:txBody>
      </p:sp>
      <p:sp>
        <p:nvSpPr>
          <p:cNvPr id="2" name="文本框 1"/>
          <p:cNvSpPr txBox="1"/>
          <p:nvPr/>
        </p:nvSpPr>
        <p:spPr>
          <a:xfrm>
            <a:off x="5828665" y="960120"/>
            <a:ext cx="3186430" cy="3322955"/>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案例1中的客服的服务态度和服务用语都很不规范，没有做到基本的服务礼貌和友好交流，顾客最后没有购买，对这家店铺的印象也不好了</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案例2中，客服的服务态度和服务用语都比较符合服务规范，做到了文明友好，顾客最后也购买了店铺的商品。</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1">
                <a:solidFill>
                  <a:srgbClr val="FFC000"/>
                </a:solidFill>
                <a:latin typeface="Arial Unicode MS" panose="020B0604020202020204" charset="-122"/>
                <a:ea typeface="Arial Unicode MS" panose="020B0604020202020204" charset="-122"/>
                <a:cs typeface="幼圆" panose="02010509060101010101" charset="-122"/>
              </a:rPr>
              <a:t>所以说，客服人员服务态度、服务用语是否文明友好对店铺的销量和口碑非常重要</a:t>
            </a:r>
            <a:endParaRPr lang="zh-CN" altLang="en-US" sz="1400" b="1">
              <a:solidFill>
                <a:srgbClr val="FFC000"/>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344670" y="2647950"/>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333121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与顾客有效沟通</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555625"/>
            <a:ext cx="3659505" cy="4246245"/>
          </a:xfrm>
          <a:prstGeom prst="rect">
            <a:avLst/>
          </a:prstGeom>
          <a:noFill/>
          <a:ln w="9525">
            <a:noFill/>
          </a:ln>
        </p:spPr>
        <p:txBody>
          <a:bodyPr wrap="square">
            <a:spAutoFit/>
          </a:bodyPr>
          <a:p>
            <a:pPr indent="0" fontAlgn="auto">
              <a:lnSpc>
                <a:spcPct val="150000"/>
              </a:lnSpc>
            </a:pPr>
            <a:r>
              <a:rPr lang="zh-CN" altLang="en-US" sz="1200" b="1">
                <a:solidFill>
                  <a:srgbClr val="FFC000"/>
                </a:solidFill>
                <a:latin typeface="Arial Unicode MS" panose="020B0604020202020204" charset="-122"/>
                <a:ea typeface="Arial Unicode MS" panose="020B0604020202020204" charset="-122"/>
              </a:rPr>
              <a:t>案例1</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顾客：这款BB霜还有货吗？</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客服：亲，您好，这款有现货的！</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顾客：紫色好看还是绿色好看？</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客服：紫色适合偏黄肤色，绿色适合偏红肤色！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 BB霜涂上会不会很干？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客服：您打底做好的话不会干。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顾客：怎么才算做好？</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客服：您需要用保湿度好一点的乳液。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顾客：什么样的乳液保湿度才好啊？</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客服：专门补水的乳液呢，亲。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顾客：我现在用的不是专门补水的乳液，那我怎么选补水乳液呢？</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客服：我们店不卖乳液。</a:t>
            </a:r>
            <a:endParaRPr lang="zh-CN" altLang="en-US" sz="1200" b="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rPr>
              <a:t>顾客：哦，那算了。</a:t>
            </a:r>
            <a:endParaRPr lang="zh-CN" altLang="en-US" sz="1200" b="0">
              <a:solidFill>
                <a:srgbClr val="50706D"/>
              </a:solidFill>
              <a:latin typeface="Arial Unicode MS" panose="020B0604020202020204" charset="-122"/>
              <a:ea typeface="Arial Unicode MS" panose="020B0604020202020204" charset="-122"/>
            </a:endParaRPr>
          </a:p>
        </p:txBody>
      </p:sp>
      <p:sp>
        <p:nvSpPr>
          <p:cNvPr id="2" name="文本框 1"/>
          <p:cNvSpPr txBox="1"/>
          <p:nvPr/>
        </p:nvSpPr>
        <p:spPr>
          <a:xfrm>
            <a:off x="5296535" y="2647950"/>
            <a:ext cx="3553460" cy="235331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案例1中的客服没有准确抓住顾客表达信息，积极引导顾客，本来顾客是想买BB霜，结果咨询到最后变成了资讯保湿乳液</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案例2中，客服能抓住顾客表达的主要信息“紫色和绿色哪款适合自己”，从而给顾客解释、介绍产品，提高了顾客服务的销量，进而促进店铺的销量</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4270375" y="555625"/>
            <a:ext cx="4744720" cy="2030095"/>
          </a:xfrm>
          <a:prstGeom prst="rect">
            <a:avLst/>
          </a:prstGeom>
          <a:noFill/>
          <a:ln w="9525">
            <a:noFill/>
          </a:ln>
        </p:spPr>
        <p:txBody>
          <a:bodyPr wrap="square">
            <a:spAutoFit/>
          </a:bodyPr>
          <a:p>
            <a:pPr indent="0" fontAlgn="auto">
              <a:lnSpc>
                <a:spcPct val="150000"/>
              </a:lnSpc>
            </a:pPr>
            <a:r>
              <a:rPr lang="zh-CN" altLang="en-US" sz="1200" b="1">
                <a:solidFill>
                  <a:srgbClr val="FFC000"/>
                </a:solidFill>
                <a:latin typeface="Arial Unicode MS" panose="020B0604020202020204" charset="-122"/>
                <a:ea typeface="Arial Unicode MS" panose="020B0604020202020204" charset="-122"/>
              </a:rPr>
              <a:t>案例2</a:t>
            </a:r>
            <a:endParaRPr lang="zh-CN" altLang="en-US" sz="1200" b="1">
              <a:solidFill>
                <a:srgbClr val="FFC000"/>
              </a:solidFill>
              <a:latin typeface="Arial Unicode MS" panose="020B0604020202020204" charset="-122"/>
              <a:ea typeface="Arial Unicode MS" panose="020B0604020202020204" charset="-122"/>
            </a:endParaRPr>
          </a:p>
          <a:p>
            <a:pPr indent="0" fontAlgn="auto">
              <a:lnSpc>
                <a:spcPct val="150000"/>
              </a:lnSpc>
            </a:pPr>
            <a:r>
              <a:rPr lang="zh-CN" altLang="en-US" sz="1200">
                <a:solidFill>
                  <a:srgbClr val="50706D"/>
                </a:solidFill>
                <a:latin typeface="Arial Unicode MS" panose="020B0604020202020204" charset="-122"/>
                <a:ea typeface="Arial Unicode MS" panose="020B0604020202020204" charset="-122"/>
              </a:rPr>
              <a:t>顾客：这款BB霜还有货吗？</a:t>
            </a:r>
            <a:endParaRPr lang="zh-CN" altLang="en-US" sz="120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a:solidFill>
                  <a:schemeClr val="accent2"/>
                </a:solidFill>
                <a:latin typeface="Arial Unicode MS" panose="020B0604020202020204" charset="-122"/>
                <a:ea typeface="Arial Unicode MS" panose="020B0604020202020204" charset="-122"/>
              </a:rPr>
              <a:t>客服：亲，您好，这款有现货的！</a:t>
            </a:r>
            <a:endParaRPr lang="zh-CN" altLang="en-US" sz="120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a:solidFill>
                  <a:srgbClr val="50706D"/>
                </a:solidFill>
                <a:latin typeface="Arial Unicode MS" panose="020B0604020202020204" charset="-122"/>
                <a:ea typeface="Arial Unicode MS" panose="020B0604020202020204" charset="-122"/>
              </a:rPr>
              <a:t>顾客：紫色好看还是绿色好看？</a:t>
            </a:r>
            <a:endParaRPr lang="zh-CN" altLang="en-US" sz="1200">
              <a:solidFill>
                <a:srgbClr val="50706D"/>
              </a:solidFill>
              <a:latin typeface="Arial Unicode MS" panose="020B0604020202020204" charset="-122"/>
              <a:ea typeface="Arial Unicode MS" panose="020B0604020202020204" charset="-122"/>
            </a:endParaRPr>
          </a:p>
          <a:p>
            <a:pPr indent="0" fontAlgn="auto">
              <a:lnSpc>
                <a:spcPct val="150000"/>
              </a:lnSpc>
            </a:pPr>
            <a:r>
              <a:rPr lang="zh-CN" altLang="en-US" sz="1200">
                <a:solidFill>
                  <a:schemeClr val="accent2"/>
                </a:solidFill>
                <a:latin typeface="Arial Unicode MS" panose="020B0604020202020204" charset="-122"/>
                <a:ea typeface="Arial Unicode MS" panose="020B0604020202020204" charset="-122"/>
              </a:rPr>
              <a:t>客服：紫色适合偏黄肤色，绿色适合偏红肤色，两款都适用于中性或干性皮肤，所有产品都是现货哦，您拍下12小时内给您发货！</a:t>
            </a:r>
            <a:endParaRPr lang="zh-CN" altLang="en-US" sz="120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a:solidFill>
                  <a:srgbClr val="50706D"/>
                </a:solidFill>
                <a:latin typeface="Arial Unicode MS" panose="020B0604020202020204" charset="-122"/>
                <a:ea typeface="Arial Unicode MS" panose="020B0604020202020204" charset="-122"/>
              </a:rPr>
              <a:t>顾客：我是中性偏黄皮肤，那我拍紫色的了。</a:t>
            </a:r>
            <a:endParaRPr lang="zh-CN" altLang="en-US" sz="120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4"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ox(in)">
                                      <p:cBhvr>
                                        <p:cTn id="2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熟悉回应</a:t>
                      </a:r>
                      <a:r>
                        <a:rPr lang="zh-CN" sz="1600">
                          <a:latin typeface="Arial Unicode MS" panose="020B0604020202020204" charset="-122"/>
                          <a:ea typeface="Arial Unicode MS" panose="020B0604020202020204" charset="-122"/>
                          <a:cs typeface="幼圆" panose="02010509060101010101" charset="-122"/>
                          <a:sym typeface="+mn-ea"/>
                        </a:rPr>
                        <a:t>顾客</a:t>
                      </a:r>
                      <a:r>
                        <a:rPr sz="1600">
                          <a:latin typeface="Arial Unicode MS" panose="020B0604020202020204" charset="-122"/>
                          <a:ea typeface="Arial Unicode MS" panose="020B0604020202020204" charset="-122"/>
                          <a:cs typeface="幼圆" panose="02010509060101010101" charset="-122"/>
                          <a:sym typeface="+mn-ea"/>
                        </a:rPr>
                        <a:t>咨询</a:t>
                      </a:r>
                      <a:r>
                        <a:rPr lang="zh-CN" sz="1600">
                          <a:latin typeface="Arial Unicode MS" panose="020B0604020202020204" charset="-122"/>
                          <a:ea typeface="Arial Unicode MS" panose="020B0604020202020204" charset="-122"/>
                          <a:cs typeface="幼圆" panose="02010509060101010101" charset="-122"/>
                          <a:sym typeface="+mn-ea"/>
                        </a:rPr>
                        <a:t>和评价</a:t>
                      </a:r>
                      <a:endParaRPr lang="zh-CN" sz="1600">
                        <a:latin typeface="Arial Unicode MS" panose="020B0604020202020204" charset="-122"/>
                        <a:ea typeface="Arial Unicode MS" panose="020B0604020202020204" charset="-122"/>
                        <a:cs typeface="幼圆" panose="02010509060101010101" charset="-122"/>
                        <a:sym typeface="+mn-ea"/>
                      </a:endParaRPr>
                    </a:p>
                    <a:p>
                      <a:pPr indent="0" algn="ctr">
                        <a:buNone/>
                      </a:pPr>
                      <a:r>
                        <a:rPr lang="zh-CN" altLang="en-US" sz="1600" b="0">
                          <a:latin typeface="Arial Unicode MS" panose="020B0604020202020204" charset="-122"/>
                          <a:ea typeface="Arial Unicode MS" panose="020B0604020202020204" charset="-122"/>
                          <a:cs typeface="幼圆" panose="02010509060101010101" charset="-122"/>
                        </a:rPr>
                        <a:t>的礼仪</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理解有效沟通的重要性</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了解回应</a:t>
                      </a:r>
                      <a:r>
                        <a:rPr lang="zh-CN" sz="1600" b="0">
                          <a:latin typeface="Arial Unicode MS" panose="020B0604020202020204" charset="-122"/>
                          <a:ea typeface="Arial Unicode MS" panose="020B0604020202020204" charset="-122"/>
                          <a:cs typeface="幼圆" panose="02010509060101010101" charset="-122"/>
                        </a:rPr>
                        <a:t>顾客</a:t>
                      </a:r>
                      <a:r>
                        <a:rPr sz="1600" b="0">
                          <a:latin typeface="Arial Unicode MS" panose="020B0604020202020204" charset="-122"/>
                          <a:ea typeface="Arial Unicode MS" panose="020B0604020202020204" charset="-122"/>
                          <a:cs typeface="幼圆" panose="02010509060101010101" charset="-122"/>
                        </a:rPr>
                        <a:t>咨询</a:t>
                      </a:r>
                      <a:r>
                        <a:rPr lang="zh-CN" sz="1600" b="0">
                          <a:latin typeface="Arial Unicode MS" panose="020B0604020202020204" charset="-122"/>
                          <a:ea typeface="Arial Unicode MS" panose="020B0604020202020204" charset="-122"/>
                          <a:cs typeface="幼圆" panose="02010509060101010101" charset="-122"/>
                        </a:rPr>
                        <a:t>和评价</a:t>
                      </a:r>
                      <a:endParaRPr lang="zh-CN" sz="1600" b="0">
                        <a:latin typeface="Arial Unicode MS" panose="020B0604020202020204" charset="-122"/>
                        <a:ea typeface="Arial Unicode MS" panose="020B0604020202020204" charset="-122"/>
                        <a:cs typeface="幼圆" panose="02010509060101010101" charset="-122"/>
                      </a:endParaRPr>
                    </a:p>
                    <a:p>
                      <a:pPr indent="0" algn="ctr">
                        <a:buNone/>
                      </a:pPr>
                      <a:r>
                        <a:rPr sz="1600" b="0">
                          <a:latin typeface="Arial Unicode MS" panose="020B0604020202020204" charset="-122"/>
                          <a:ea typeface="Arial Unicode MS" panose="020B0604020202020204" charset="-122"/>
                          <a:cs typeface="幼圆" panose="02010509060101010101" charset="-122"/>
                        </a:rPr>
                        <a:t>的方法</a:t>
                      </a:r>
                      <a:endParaRPr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2392680" y="2295525"/>
            <a:ext cx="4191635" cy="768350"/>
          </a:xfrm>
          <a:prstGeom prst="rect">
            <a:avLst/>
          </a:prstGeom>
        </p:spPr>
        <p:txBody>
          <a:bodyPr wrap="square">
            <a:spAutoFit/>
          </a:bodyPr>
          <a:lstStyle/>
          <a:p>
            <a:pPr algn="ctr" fontAlgn="auto">
              <a:spcBef>
                <a:spcPts val="0"/>
              </a:spcBef>
              <a:spcAft>
                <a:spcPts val="0"/>
              </a:spcAft>
              <a:defRPr/>
            </a:pPr>
            <a:r>
              <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rPr>
              <a:t>Thank You</a:t>
            </a:r>
            <a:endPar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4" name="直接连接符 23"/>
          <p:cNvCxnSpPr/>
          <p:nvPr/>
        </p:nvCxnSpPr>
        <p:spPr>
          <a:xfrm>
            <a:off x="2843808" y="306361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74930" y="27940"/>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heckerboard(across)">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2" repeatCount="indefinite" fill="hold" display="0">
                  <p:stCondLst>
                    <p:cond delay="indefinite"/>
                  </p:stCondLst>
                  <p:endCondLst>
                    <p:cond evt="onStopAudio" delay="0">
                      <p:tgtEl>
                        <p:sldTgt/>
                      </p:tgtEl>
                    </p:cond>
                  </p:endCondLst>
                </p:cTn>
                <p:tgtEl>
                  <p:spTgt spid="43"/>
                </p:tgtEl>
              </p:cMediaNode>
            </p:audio>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01</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651909" y="2421646"/>
            <a:ext cx="38404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退换货的常见原因</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924" y="959121"/>
            <a:ext cx="3191742" cy="1745114"/>
            <a:chOff x="1366924" y="959121"/>
            <a:chExt cx="3191742" cy="1745114"/>
          </a:xfrm>
        </p:grpSpPr>
        <p:sp>
          <p:nvSpPr>
            <p:cNvPr id="4" name="Rectangle: Rounded Corners 48"/>
            <p:cNvSpPr/>
            <p:nvPr/>
          </p:nvSpPr>
          <p:spPr>
            <a:xfrm>
              <a:off x="1366924" y="959121"/>
              <a:ext cx="2832637" cy="1486486"/>
            </a:xfrm>
            <a:prstGeom prst="roundRect">
              <a:avLst>
                <a:gd name="adj" fmla="val 3410"/>
              </a:avLst>
            </a:prstGeom>
            <a:solidFill>
              <a:schemeClr val="bg1"/>
            </a:solidFill>
            <a:ln w="6350">
              <a:solidFill>
                <a:schemeClr val="accent3"/>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5" name="Group 50"/>
            <p:cNvGrpSpPr/>
            <p:nvPr/>
          </p:nvGrpSpPr>
          <p:grpSpPr>
            <a:xfrm rot="16200000">
              <a:off x="3227163" y="1372732"/>
              <a:ext cx="1332139" cy="1330866"/>
              <a:chOff x="5284598" y="1127125"/>
              <a:chExt cx="1663890" cy="1662301"/>
            </a:xfrm>
          </p:grpSpPr>
          <p:sp>
            <p:nvSpPr>
              <p:cNvPr id="38" name="Freeform: Shape 54"/>
              <p:cNvSpPr/>
              <p:nvPr/>
            </p:nvSpPr>
            <p:spPr bwMode="auto">
              <a:xfrm>
                <a:off x="5284598" y="1136839"/>
                <a:ext cx="1649414" cy="1652587"/>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9" name="Freeform: Shape 55"/>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0" name="Freeform: Shape 63"/>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8" name="TextBox 53"/>
            <p:cNvSpPr txBox="1"/>
            <p:nvPr/>
          </p:nvSpPr>
          <p:spPr>
            <a:xfrm>
              <a:off x="1615844" y="1294401"/>
              <a:ext cx="2334260" cy="815340"/>
            </a:xfrm>
            <a:prstGeom prst="rect">
              <a:avLst/>
            </a:prstGeom>
            <a:noFill/>
          </p:spPr>
          <p:txBody>
            <a:bodyPr wrap="square" lIns="0" tIns="0" rIns="0" bIns="0" anchor="t" anchorCtr="0">
              <a:normAutofit/>
            </a:bodyPr>
            <a:lstStyle/>
            <a:p>
              <a:pPr algn="l" fontAlgn="auto">
                <a:lnSpc>
                  <a:spcPct val="150000"/>
                </a:lnSpc>
                <a:buClr>
                  <a:schemeClr val="accent3"/>
                </a:buClr>
              </a:pPr>
              <a:r>
                <a:rPr lang="zh-CN" altLang="en-US" sz="1600">
                  <a:solidFill>
                    <a:srgbClr val="50706D"/>
                  </a:solidFill>
                  <a:latin typeface="Arial Unicode MS" panose="020B0604020202020204" charset="-122"/>
                  <a:ea typeface="Arial Unicode MS" panose="020B0604020202020204" charset="-122"/>
                </a:rPr>
                <a:t>商品实物和卖家描述不符，买家要求退货退款</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2" name="组合 41"/>
          <p:cNvGrpSpPr/>
          <p:nvPr/>
        </p:nvGrpSpPr>
        <p:grpSpPr>
          <a:xfrm>
            <a:off x="4587987" y="959119"/>
            <a:ext cx="3189090" cy="1739809"/>
            <a:chOff x="4587987" y="959119"/>
            <a:chExt cx="3189090" cy="1739809"/>
          </a:xfrm>
        </p:grpSpPr>
        <p:sp>
          <p:nvSpPr>
            <p:cNvPr id="9" name="Rectangle: Rounded Corners 68"/>
            <p:cNvSpPr/>
            <p:nvPr/>
          </p:nvSpPr>
          <p:spPr>
            <a:xfrm>
              <a:off x="4944440" y="959119"/>
              <a:ext cx="2832637" cy="1486486"/>
            </a:xfrm>
            <a:prstGeom prst="roundRect">
              <a:avLst>
                <a:gd name="adj" fmla="val 3410"/>
              </a:avLst>
            </a:prstGeom>
            <a:solidFill>
              <a:schemeClr val="bg1"/>
            </a:solidFill>
            <a:ln w="6350">
              <a:solidFill>
                <a:schemeClr val="accent5"/>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10" name="Group 69"/>
            <p:cNvGrpSpPr/>
            <p:nvPr/>
          </p:nvGrpSpPr>
          <p:grpSpPr>
            <a:xfrm>
              <a:off x="4587987" y="1374567"/>
              <a:ext cx="1337852" cy="1324361"/>
              <a:chOff x="4394375" y="1716349"/>
              <a:chExt cx="1092291" cy="1081276"/>
            </a:xfrm>
          </p:grpSpPr>
          <p:sp>
            <p:nvSpPr>
              <p:cNvPr id="35" name="Freeform: Shape 86"/>
              <p:cNvSpPr/>
              <p:nvPr/>
            </p:nvSpPr>
            <p:spPr bwMode="auto">
              <a:xfrm rot="16200000">
                <a:off x="4395412" y="1716995"/>
                <a:ext cx="1078164"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6" name="Freeform: Shape 87"/>
              <p:cNvSpPr/>
              <p:nvPr/>
            </p:nvSpPr>
            <p:spPr bwMode="auto">
              <a:xfrm rot="16200000">
                <a:off x="3915598" y="2207177"/>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tx2">
                  <a:lumMod val="75000"/>
                </a:schemeClr>
              </a:solidFill>
              <a:ln w="6350" cap="rnd">
                <a:noFill/>
                <a:prstDash val="solid"/>
                <a:round/>
              </a:ln>
              <a:effectLst/>
            </p:spPr>
            <p:txBody>
              <a:bodyPr anchor="ctr"/>
              <a:lstStyle/>
              <a:p>
                <a:pPr algn="ctr"/>
              </a:p>
            </p:txBody>
          </p:sp>
          <p:sp>
            <p:nvSpPr>
              <p:cNvPr id="37" name="Freeform: Shape 88"/>
              <p:cNvSpPr/>
              <p:nvPr/>
            </p:nvSpPr>
            <p:spPr bwMode="auto">
              <a:xfrm rot="16200000">
                <a:off x="4896737" y="2207694"/>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tx2">
                  <a:lumMod val="75000"/>
                </a:schemeClr>
              </a:solidFill>
              <a:ln w="6350" cap="rnd">
                <a:noFill/>
                <a:round/>
              </a:ln>
              <a:effectLst/>
            </p:spPr>
            <p:txBody>
              <a:bodyPr anchor="ctr"/>
              <a:lstStyle/>
              <a:p>
                <a:pPr algn="ctr"/>
              </a:p>
            </p:txBody>
          </p:sp>
        </p:grpSp>
        <p:sp>
          <p:nvSpPr>
            <p:cNvPr id="13" name="TextBox 77"/>
            <p:cNvSpPr txBox="1"/>
            <p:nvPr/>
          </p:nvSpPr>
          <p:spPr>
            <a:xfrm>
              <a:off x="5250292" y="1302654"/>
              <a:ext cx="2269490" cy="800100"/>
            </a:xfrm>
            <a:prstGeom prst="rect">
              <a:avLst/>
            </a:prstGeom>
            <a:noFill/>
          </p:spPr>
          <p:txBody>
            <a:bodyPr wrap="square" lIns="0" tIns="0" rIns="0" bIns="0" anchor="t" anchorCtr="0">
              <a:noAutofit/>
            </a:bodyPr>
            <a:lstStyle/>
            <a:p>
              <a:pPr indent="0" algn="l">
                <a:lnSpc>
                  <a:spcPct val="150000"/>
                </a:lnSpc>
                <a:buClr>
                  <a:srgbClr val="256C81"/>
                </a:buClr>
                <a:buFont typeface="+mj-ea"/>
                <a:buNone/>
              </a:pPr>
              <a:r>
                <a:rPr lang="zh-CN" altLang="en-US" sz="1600">
                  <a:solidFill>
                    <a:srgbClr val="50706D"/>
                  </a:solidFill>
                  <a:latin typeface="Arial Unicode MS" panose="020B0604020202020204" charset="-122"/>
                  <a:ea typeface="Arial Unicode MS" panose="020B0604020202020204" charset="-122"/>
                </a:rPr>
                <a:t>买家收到实物后不喜欢，要求退货退款</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3" name="组合 42"/>
          <p:cNvGrpSpPr/>
          <p:nvPr/>
        </p:nvGrpSpPr>
        <p:grpSpPr>
          <a:xfrm>
            <a:off x="4607477" y="2749452"/>
            <a:ext cx="3169600" cy="1737564"/>
            <a:chOff x="4607477" y="2749452"/>
            <a:chExt cx="3169600" cy="1737564"/>
          </a:xfrm>
        </p:grpSpPr>
        <p:sp>
          <p:nvSpPr>
            <p:cNvPr id="14" name="Rectangle: Rounded Corners 90"/>
            <p:cNvSpPr/>
            <p:nvPr/>
          </p:nvSpPr>
          <p:spPr>
            <a:xfrm>
              <a:off x="4944441" y="3013369"/>
              <a:ext cx="2832636" cy="1473647"/>
            </a:xfrm>
            <a:prstGeom prst="roundRect">
              <a:avLst>
                <a:gd name="adj" fmla="val 3410"/>
              </a:avLst>
            </a:prstGeom>
            <a:solidFill>
              <a:schemeClr val="bg1"/>
            </a:solidFill>
            <a:ln w="6350">
              <a:solidFill>
                <a:schemeClr val="accent1"/>
              </a:solidFill>
            </a:ln>
          </p:spPr>
          <p:style>
            <a:lnRef idx="2">
              <a:schemeClr val="dk1"/>
            </a:lnRef>
            <a:fillRef idx="1">
              <a:schemeClr val="lt1"/>
            </a:fillRef>
            <a:effectRef idx="0">
              <a:schemeClr val="dk1"/>
            </a:effectRef>
            <a:fontRef idx="minor">
              <a:schemeClr val="dk1"/>
            </a:fontRef>
          </p:style>
          <p:txBody>
            <a:bodyPr anchor="ctr"/>
            <a:lstStyle/>
            <a:p>
              <a:pPr algn="ctr"/>
              <a:endParaRPr sz="1600"/>
            </a:p>
          </p:txBody>
        </p:sp>
        <p:grpSp>
          <p:nvGrpSpPr>
            <p:cNvPr id="15" name="Group 92"/>
            <p:cNvGrpSpPr/>
            <p:nvPr/>
          </p:nvGrpSpPr>
          <p:grpSpPr>
            <a:xfrm rot="16200000">
              <a:off x="4607769" y="2749160"/>
              <a:ext cx="1326685" cy="1327269"/>
              <a:chOff x="3571044" y="2850399"/>
              <a:chExt cx="1657078" cy="1657810"/>
            </a:xfrm>
          </p:grpSpPr>
          <p:sp>
            <p:nvSpPr>
              <p:cNvPr id="29" name="Freeform: Shape 104"/>
              <p:cNvSpPr/>
              <p:nvPr/>
            </p:nvSpPr>
            <p:spPr bwMode="auto">
              <a:xfrm>
                <a:off x="3571044" y="2850399"/>
                <a:ext cx="1652588" cy="1652587"/>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blipFill dpi="0" rotWithShape="1">
                <a:blip r:embed="rId3">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30" name="Freeform: Shape 108"/>
              <p:cNvSpPr/>
              <p:nvPr/>
            </p:nvSpPr>
            <p:spPr bwMode="auto">
              <a:xfrm>
                <a:off x="3575533" y="2855622"/>
                <a:ext cx="1652589" cy="152399"/>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accent1">
                  <a:lumMod val="75000"/>
                </a:schemeClr>
              </a:solidFill>
              <a:ln w="6350" cap="rnd">
                <a:noFill/>
                <a:prstDash val="solid"/>
                <a:round/>
              </a:ln>
              <a:effectLst/>
            </p:spPr>
            <p:txBody>
              <a:bodyPr anchor="ctr"/>
              <a:lstStyle/>
              <a:p>
                <a:pPr algn="ctr"/>
                <a:endParaRPr sz="1600"/>
              </a:p>
            </p:txBody>
          </p:sp>
          <p:sp>
            <p:nvSpPr>
              <p:cNvPr id="31" name="Freeform: Shape 109"/>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accent1">
                  <a:lumMod val="75000"/>
                </a:schemeClr>
              </a:solidFill>
              <a:ln w="6350" cap="rnd">
                <a:noFill/>
                <a:round/>
              </a:ln>
              <a:effectLst/>
            </p:spPr>
            <p:txBody>
              <a:bodyPr anchor="ctr"/>
              <a:lstStyle/>
              <a:p>
                <a:pPr algn="ctr"/>
                <a:endParaRPr sz="1600"/>
              </a:p>
            </p:txBody>
          </p:sp>
        </p:grpSp>
        <p:sp>
          <p:nvSpPr>
            <p:cNvPr id="18" name="TextBox 96"/>
            <p:cNvSpPr txBox="1"/>
            <p:nvPr/>
          </p:nvSpPr>
          <p:spPr>
            <a:xfrm>
              <a:off x="5249462" y="3148232"/>
              <a:ext cx="2270125" cy="1203960"/>
            </a:xfrm>
            <a:prstGeom prst="rect">
              <a:avLst/>
            </a:prstGeom>
            <a:noFill/>
          </p:spPr>
          <p:txBody>
            <a:bodyPr wrap="square" lIns="0" tIns="0" rIns="0" bIns="0" anchor="t" anchorCtr="0">
              <a:normAutofit/>
            </a:bodyPr>
            <a:lstStyle/>
            <a:p>
              <a:pPr algn="l">
                <a:lnSpc>
                  <a:spcPct val="150000"/>
                </a:lnSpc>
                <a:buClr>
                  <a:srgbClr val="256C81"/>
                </a:buClr>
                <a:buFont typeface="+mj-ea"/>
              </a:pPr>
              <a:r>
                <a:rPr lang="zh-CN" altLang="en-US" sz="1600">
                  <a:solidFill>
                    <a:srgbClr val="50706D"/>
                  </a:solidFill>
                  <a:latin typeface="Arial Unicode MS" panose="020B0604020202020204" charset="-122"/>
                  <a:ea typeface="Arial Unicode MS" panose="020B0604020202020204" charset="-122"/>
                </a:rPr>
                <a:t>商品在运输过程中包装损坏导致商品破损，买家在收到商品时选择拒收</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4" name="组合 43"/>
          <p:cNvGrpSpPr/>
          <p:nvPr/>
        </p:nvGrpSpPr>
        <p:grpSpPr>
          <a:xfrm>
            <a:off x="1366926" y="2742280"/>
            <a:ext cx="3192466" cy="1744736"/>
            <a:chOff x="1366926" y="2742280"/>
            <a:chExt cx="3192466" cy="1744736"/>
          </a:xfrm>
        </p:grpSpPr>
        <p:sp>
          <p:nvSpPr>
            <p:cNvPr id="19" name="Rectangle: Rounded Corners 111"/>
            <p:cNvSpPr/>
            <p:nvPr/>
          </p:nvSpPr>
          <p:spPr>
            <a:xfrm>
              <a:off x="1366926" y="3013369"/>
              <a:ext cx="2832636" cy="1473647"/>
            </a:xfrm>
            <a:prstGeom prst="roundRect">
              <a:avLst>
                <a:gd name="adj" fmla="val 3410"/>
              </a:avLst>
            </a:prstGeom>
            <a:solidFill>
              <a:schemeClr val="bg1"/>
            </a:solidFill>
            <a:ln w="6350">
              <a:solidFill>
                <a:schemeClr val="accent2"/>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20" name="Group 113"/>
            <p:cNvGrpSpPr/>
            <p:nvPr/>
          </p:nvGrpSpPr>
          <p:grpSpPr>
            <a:xfrm>
              <a:off x="3227890" y="2742280"/>
              <a:ext cx="1331502" cy="1330868"/>
              <a:chOff x="3283921" y="2833020"/>
              <a:chExt cx="1087107" cy="1086589"/>
            </a:xfrm>
          </p:grpSpPr>
          <p:sp>
            <p:nvSpPr>
              <p:cNvPr id="24" name="Freeform: Shape 121"/>
              <p:cNvSpPr/>
              <p:nvPr/>
            </p:nvSpPr>
            <p:spPr bwMode="auto">
              <a:xfrm flipH="1">
                <a:off x="3292865" y="2833020"/>
                <a:ext cx="1078163"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Freeform: Shape 122"/>
              <p:cNvSpPr/>
              <p:nvPr/>
            </p:nvSpPr>
            <p:spPr bwMode="auto">
              <a:xfrm flipH="1">
                <a:off x="3283921" y="2838853"/>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accent2">
                  <a:lumMod val="75000"/>
                </a:schemeClr>
              </a:solidFill>
              <a:ln w="6350" cap="rnd">
                <a:noFill/>
                <a:prstDash val="solid"/>
                <a:round/>
              </a:ln>
              <a:effectLst/>
            </p:spPr>
            <p:txBody>
              <a:bodyPr anchor="ctr"/>
              <a:lstStyle/>
              <a:p>
                <a:pPr algn="ctr"/>
              </a:p>
            </p:txBody>
          </p:sp>
          <p:sp>
            <p:nvSpPr>
              <p:cNvPr id="26" name="Freeform: Shape 124"/>
              <p:cNvSpPr/>
              <p:nvPr/>
            </p:nvSpPr>
            <p:spPr bwMode="auto">
              <a:xfrm flipH="1">
                <a:off x="4265061" y="2839370"/>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accent2">
                  <a:lumMod val="75000"/>
                </a:schemeClr>
              </a:solidFill>
              <a:ln w="6350" cap="rnd">
                <a:noFill/>
                <a:round/>
              </a:ln>
              <a:effectLst/>
            </p:spPr>
            <p:txBody>
              <a:bodyPr anchor="ctr"/>
              <a:lstStyle/>
              <a:p>
                <a:pPr algn="ctr"/>
              </a:p>
            </p:txBody>
          </p:sp>
        </p:grpSp>
        <p:sp>
          <p:nvSpPr>
            <p:cNvPr id="23" name="TextBox 118"/>
            <p:cNvSpPr txBox="1"/>
            <p:nvPr/>
          </p:nvSpPr>
          <p:spPr>
            <a:xfrm>
              <a:off x="1616481" y="3284570"/>
              <a:ext cx="2545080" cy="781050"/>
            </a:xfrm>
            <a:prstGeom prst="rect">
              <a:avLst/>
            </a:prstGeom>
            <a:noFill/>
          </p:spPr>
          <p:txBody>
            <a:bodyPr wrap="square" lIns="0" tIns="0" rIns="0" bIns="0" anchor="t" anchorCtr="0">
              <a:normAutofit lnSpcReduction="10000"/>
            </a:bodyPr>
            <a:lstStyle/>
            <a:p>
              <a:pPr algn="l">
                <a:lnSpc>
                  <a:spcPct val="150000"/>
                </a:lnSpc>
                <a:buClr>
                  <a:schemeClr val="accent3"/>
                </a:buClr>
              </a:pPr>
              <a:r>
                <a:rPr lang="zh-CN" altLang="en-US" sz="1600">
                  <a:solidFill>
                    <a:srgbClr val="50706D"/>
                  </a:solidFill>
                  <a:latin typeface="Arial Unicode MS" panose="020B0604020202020204" charset="-122"/>
                  <a:ea typeface="Arial Unicode MS" panose="020B0604020202020204" charset="-122"/>
                </a:rPr>
                <a:t>买家收到商品后，存在颜色或尺码问题，要求换货</a:t>
              </a:r>
              <a:endParaRPr lang="zh-CN" altLang="en-US" sz="1600">
                <a:solidFill>
                  <a:srgbClr val="50706D"/>
                </a:solidFill>
                <a:latin typeface="Arial Unicode MS" panose="020B0604020202020204" charset="-122"/>
                <a:ea typeface="Arial Unicode MS" panose="020B0604020202020204" charset="-122"/>
              </a:endParaRPr>
            </a:p>
          </p:txBody>
        </p:sp>
      </p:grpSp>
      <p:sp>
        <p:nvSpPr>
          <p:cNvPr id="41"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退换货的常见原因</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6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2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2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62000">
                                          <p:cBhvr additive="base">
                                            <p:cTn id="11" dur="500" fill="hold"/>
                                            <p:tgtEl>
                                              <p:spTgt spid="42"/>
                                            </p:tgtEl>
                                            <p:attrNameLst>
                                              <p:attrName>ppt_x</p:attrName>
                                            </p:attrNameLst>
                                          </p:cBhvr>
                                          <p:tavLst>
                                            <p:tav tm="0">
                                              <p:val>
                                                <p:strVal val="1+#ppt_w/2"/>
                                              </p:val>
                                            </p:tav>
                                            <p:tav tm="100000">
                                              <p:val>
                                                <p:strVal val="#ppt_x"/>
                                              </p:val>
                                            </p:tav>
                                          </p:tavLst>
                                        </p:anim>
                                        <p:anim calcmode="lin" valueType="num" p14:bounceEnd="62000">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6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2000">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14:bounceEnd="62000">
                                          <p:cBhvr additive="base">
                                            <p:cTn id="19"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02</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651909" y="2421646"/>
            <a:ext cx="38404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退换货的处理方式</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3295" y="1792605"/>
            <a:ext cx="848360" cy="836930"/>
            <a:chOff x="1837940" y="1456126"/>
            <a:chExt cx="1350746" cy="1405716"/>
          </a:xfrm>
        </p:grpSpPr>
        <p:sp>
          <p:nvSpPr>
            <p:cNvPr id="16" name="泪滴形 15"/>
            <p:cNvSpPr/>
            <p:nvPr/>
          </p:nvSpPr>
          <p:spPr>
            <a:xfrm rot="8100000">
              <a:off x="1837940" y="1456126"/>
              <a:ext cx="1350746" cy="1405716"/>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7" name="矩形 26"/>
            <p:cNvSpPr/>
            <p:nvPr/>
          </p:nvSpPr>
          <p:spPr>
            <a:xfrm>
              <a:off x="2251275" y="1781949"/>
              <a:ext cx="523370" cy="800828"/>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1</a:t>
              </a:r>
              <a:endParaRPr lang="en-US" altLang="zh-CN" sz="3200" b="1">
                <a:solidFill>
                  <a:schemeClr val="bg1"/>
                </a:solidFill>
                <a:latin typeface="Arial Unicode MS" panose="020B0604020202020204" charset="-122"/>
                <a:ea typeface="Arial Unicode MS" panose="020B0604020202020204" charset="-122"/>
              </a:endParaRPr>
            </a:p>
          </p:txBody>
        </p:sp>
      </p:grpSp>
      <p:grpSp>
        <p:nvGrpSpPr>
          <p:cNvPr id="30" name="组合 29"/>
          <p:cNvGrpSpPr/>
          <p:nvPr/>
        </p:nvGrpSpPr>
        <p:grpSpPr>
          <a:xfrm>
            <a:off x="979805" y="2888615"/>
            <a:ext cx="816610" cy="838200"/>
            <a:chOff x="3888693" y="1483889"/>
            <a:chExt cx="1350746" cy="1373190"/>
          </a:xfrm>
        </p:grpSpPr>
        <p:sp>
          <p:nvSpPr>
            <p:cNvPr id="19" name="泪滴形 18"/>
            <p:cNvSpPr/>
            <p:nvPr/>
          </p:nvSpPr>
          <p:spPr>
            <a:xfrm rot="8100000">
              <a:off x="3888693" y="1483889"/>
              <a:ext cx="1350746" cy="1373190"/>
            </a:xfrm>
            <a:prstGeom prst="teardrop">
              <a:avLst/>
            </a:prstGeom>
            <a:blipFill dpi="0" rotWithShape="1">
              <a:blip r:embed="rId2">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8" name="矩形 27"/>
            <p:cNvSpPr/>
            <p:nvPr/>
          </p:nvSpPr>
          <p:spPr>
            <a:xfrm>
              <a:off x="4394865" y="1768511"/>
              <a:ext cx="336970" cy="745829"/>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2</a:t>
              </a:r>
              <a:endParaRPr lang="en-US" altLang="zh-CN" sz="3200" b="1">
                <a:solidFill>
                  <a:schemeClr val="bg1"/>
                </a:solidFill>
                <a:latin typeface="Arial Unicode MS" panose="020B0604020202020204" charset="-122"/>
                <a:ea typeface="Arial Unicode MS" panose="020B0604020202020204" charset="-122"/>
              </a:endParaRPr>
            </a:p>
          </p:txBody>
        </p:sp>
      </p:grpSp>
      <p:grpSp>
        <p:nvGrpSpPr>
          <p:cNvPr id="32" name="组合 31"/>
          <p:cNvGrpSpPr/>
          <p:nvPr/>
        </p:nvGrpSpPr>
        <p:grpSpPr>
          <a:xfrm>
            <a:off x="989330" y="3965575"/>
            <a:ext cx="847725" cy="878205"/>
            <a:chOff x="5940245" y="1513583"/>
            <a:chExt cx="1350746" cy="1338399"/>
          </a:xfrm>
        </p:grpSpPr>
        <p:sp>
          <p:nvSpPr>
            <p:cNvPr id="20" name="泪滴形 19"/>
            <p:cNvSpPr/>
            <p:nvPr/>
          </p:nvSpPr>
          <p:spPr>
            <a:xfrm rot="8100000">
              <a:off x="5940245" y="1513583"/>
              <a:ext cx="1350746" cy="1338399"/>
            </a:xfrm>
            <a:prstGeom prst="teardrop">
              <a:avLst/>
            </a:prstGeom>
            <a:blipFill dpi="0" rotWithShape="1">
              <a:blip r:embed="rId3">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9" name="矩形 28"/>
            <p:cNvSpPr/>
            <p:nvPr/>
          </p:nvSpPr>
          <p:spPr>
            <a:xfrm>
              <a:off x="6409282" y="1867303"/>
              <a:ext cx="412672" cy="645667"/>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3</a:t>
              </a:r>
              <a:endParaRPr lang="en-US" altLang="zh-CN" sz="3200" b="1">
                <a:solidFill>
                  <a:schemeClr val="bg1"/>
                </a:solidFill>
                <a:latin typeface="Arial Unicode MS" panose="020B0604020202020204" charset="-122"/>
                <a:ea typeface="Arial Unicode MS" panose="020B0604020202020204" charset="-122"/>
              </a:endParaRPr>
            </a:p>
          </p:txBody>
        </p:sp>
      </p:grpSp>
      <p:sp>
        <p:nvSpPr>
          <p:cNvPr id="31" name="Title 1"/>
          <p:cNvSpPr txBox="1"/>
          <p:nvPr/>
        </p:nvSpPr>
        <p:spPr>
          <a:xfrm>
            <a:off x="611560" y="19342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退换货的处理方式</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78990" y="1615440"/>
            <a:ext cx="5564505" cy="1198880"/>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如果卖家未在规定时间内提供退货地址，或者提供退货地址错误导致买家无法退货或操作退回商品后无法送达的，或者买家根据协议约定操作退货后，卖家无正当理由拒绝签收商品的，交易做退款处理，退货运费由卖家承担。如卖家需要取回商品的，应当与买家另行协商或通过其他途径解决，淘宝不予处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2078990" y="2985135"/>
            <a:ext cx="5663565" cy="645160"/>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买卖双方达成退货退款协议或淘宝做出退货退款处理的交易，商品退回至卖家的退货地址后，淘宝有权退款给买家</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15" name="文本框 14"/>
          <p:cNvSpPr txBox="1"/>
          <p:nvPr/>
        </p:nvSpPr>
        <p:spPr>
          <a:xfrm>
            <a:off x="2078990" y="3976370"/>
            <a:ext cx="5685155" cy="645160"/>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买卖双方达成换货协议的交易，如卖家收到买家退回的商品后逾期未再次发货的，淘宝有权退款给买家</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man_501px_1208362_easyicon.net"/>
          <p:cNvPicPr>
            <a:picLocks noChangeAspect="1"/>
          </p:cNvPicPr>
          <p:nvPr/>
        </p:nvPicPr>
        <p:blipFill>
          <a:blip r:embed="rId4"/>
          <a:stretch>
            <a:fillRect/>
          </a:stretch>
        </p:blipFill>
        <p:spPr>
          <a:xfrm>
            <a:off x="1122680" y="630555"/>
            <a:ext cx="324485" cy="558165"/>
          </a:xfrm>
          <a:prstGeom prst="rect">
            <a:avLst/>
          </a:prstGeom>
        </p:spPr>
      </p:pic>
      <p:sp>
        <p:nvSpPr>
          <p:cNvPr id="6" name="流程图: 可选过程 5"/>
          <p:cNvSpPr/>
          <p:nvPr/>
        </p:nvSpPr>
        <p:spPr>
          <a:xfrm>
            <a:off x="1619250" y="711835"/>
            <a:ext cx="3209290" cy="338455"/>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400">
                <a:latin typeface="Arial Unicode MS" panose="020B0604020202020204" charset="-122"/>
                <a:ea typeface="Arial Unicode MS" panose="020B0604020202020204" charset="-122"/>
              </a:rPr>
              <a:t>顾客要求退换货，我应该怎么处理呢？</a:t>
            </a:r>
            <a:endParaRPr lang="zh-CN" altLang="en-US" sz="1400">
              <a:latin typeface="Arial Unicode MS" panose="020B0604020202020204" charset="-122"/>
              <a:ea typeface="Arial Unicode MS" panose="020B0604020202020204" charset="-122"/>
            </a:endParaRPr>
          </a:p>
        </p:txBody>
      </p:sp>
      <p:pic>
        <p:nvPicPr>
          <p:cNvPr id="7" name="图片 6" descr="C:\Users\Jasmine\Desktop\PPT制作\老刘.png老刘"/>
          <p:cNvPicPr>
            <a:picLocks noChangeAspect="1"/>
          </p:cNvPicPr>
          <p:nvPr/>
        </p:nvPicPr>
        <p:blipFill>
          <a:blip r:embed="rId5"/>
          <a:srcRect/>
          <a:stretch>
            <a:fillRect/>
          </a:stretch>
        </p:blipFill>
        <p:spPr>
          <a:xfrm>
            <a:off x="1162050" y="1188720"/>
            <a:ext cx="245745" cy="426720"/>
          </a:xfrm>
          <a:prstGeom prst="rect">
            <a:avLst/>
          </a:prstGeom>
        </p:spPr>
      </p:pic>
      <p:sp>
        <p:nvSpPr>
          <p:cNvPr id="8" name="流程图: 可选过程 7"/>
          <p:cNvSpPr/>
          <p:nvPr/>
        </p:nvSpPr>
        <p:spPr>
          <a:xfrm>
            <a:off x="1619250" y="1189355"/>
            <a:ext cx="5676900" cy="32766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400">
                <a:latin typeface="Arial Unicode MS" panose="020B0604020202020204" charset="-122"/>
                <a:ea typeface="Arial Unicode MS" panose="020B0604020202020204" charset="-122"/>
              </a:rPr>
              <a:t>以大家最常用的淘宝来说，退换货的处理方式有以下</a:t>
            </a:r>
            <a:r>
              <a:rPr lang="en-US" altLang="zh-CN" sz="1400">
                <a:latin typeface="Arial Unicode MS" panose="020B0604020202020204" charset="-122"/>
                <a:ea typeface="Arial Unicode MS" panose="020B0604020202020204" charset="-122"/>
              </a:rPr>
              <a:t>6</a:t>
            </a:r>
            <a:r>
              <a:rPr lang="zh-CN" altLang="en-US" sz="1400">
                <a:latin typeface="Arial Unicode MS" panose="020B0604020202020204" charset="-122"/>
                <a:ea typeface="Arial Unicode MS" panose="020B0604020202020204" charset="-122"/>
              </a:rPr>
              <a:t>中，你可以借鉴</a:t>
            </a:r>
            <a:endParaRPr lang="zh-CN" altLang="en-US" sz="1400">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2000"/>
                                        <p:tgtEl>
                                          <p:spTgt spid="6"/>
                                        </p:tgtEl>
                                      </p:cBhvr>
                                    </p:animEffect>
                                  </p:childTnLst>
                                </p:cTn>
                              </p:par>
                            </p:childTnLst>
                          </p:cTn>
                        </p:par>
                        <p:par>
                          <p:cTn id="12" fill="hold">
                            <p:stCondLst>
                              <p:cond delay="4000"/>
                            </p:stCondLst>
                            <p:childTnLst>
                              <p:par>
                                <p:cTn id="13" presetID="4"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in)">
                                      <p:cBhvr>
                                        <p:cTn id="15" dur="2000"/>
                                        <p:tgtEl>
                                          <p:spTgt spid="7"/>
                                        </p:tgtEl>
                                      </p:cBhvr>
                                    </p:animEffect>
                                  </p:childTnLst>
                                </p:cTn>
                              </p:par>
                            </p:childTnLst>
                          </p:cTn>
                        </p:par>
                        <p:par>
                          <p:cTn id="16" fill="hold">
                            <p:stCondLst>
                              <p:cond delay="6000"/>
                            </p:stCondLst>
                            <p:childTnLst>
                              <p:par>
                                <p:cTn id="17" presetID="4" presetClass="entr" presetSubtype="16"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ox(in)">
                                      <p:cBhvr>
                                        <p:cTn id="19" dur="2000"/>
                                        <p:tgtEl>
                                          <p:spTgt spid="8"/>
                                        </p:tgtEl>
                                      </p:cBhvr>
                                    </p:animEffect>
                                  </p:childTnLst>
                                </p:cTn>
                              </p:par>
                            </p:childTnLst>
                          </p:cTn>
                        </p:par>
                        <p:par>
                          <p:cTn id="20" fill="hold">
                            <p:stCondLst>
                              <p:cond delay="8000"/>
                            </p:stCondLst>
                            <p:childTnLst>
                              <p:par>
                                <p:cTn id="21" presetID="42"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par>
                          <p:cTn id="26" fill="hold">
                            <p:stCondLst>
                              <p:cond delay="9000"/>
                            </p:stCondLst>
                            <p:childTnLst>
                              <p:par>
                                <p:cTn id="27" presetID="4" presetClass="entr" presetSubtype="16"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ox(in)">
                                      <p:cBhvr>
                                        <p:cTn id="29" dur="2000"/>
                                        <p:tgtEl>
                                          <p:spTgt spid="3"/>
                                        </p:tgtEl>
                                      </p:cBhvr>
                                    </p:animEffect>
                                  </p:childTnLst>
                                </p:cTn>
                              </p:par>
                            </p:childTnLst>
                          </p:cTn>
                        </p:par>
                        <p:par>
                          <p:cTn id="30" fill="hold">
                            <p:stCondLst>
                              <p:cond delay="11000"/>
                            </p:stCondLst>
                            <p:childTnLst>
                              <p:par>
                                <p:cTn id="31" presetID="42" presetClass="entr" presetSubtype="0"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par>
                          <p:cTn id="36" fill="hold">
                            <p:stCondLst>
                              <p:cond delay="12000"/>
                            </p:stCondLst>
                            <p:childTnLst>
                              <p:par>
                                <p:cTn id="37" presetID="4" presetClass="entr" presetSubtype="16"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ox(in)">
                                      <p:cBhvr>
                                        <p:cTn id="39" dur="2000"/>
                                        <p:tgtEl>
                                          <p:spTgt spid="4"/>
                                        </p:tgtEl>
                                      </p:cBhvr>
                                    </p:animEffect>
                                  </p:childTnLst>
                                </p:cTn>
                              </p:par>
                            </p:childTnLst>
                          </p:cTn>
                        </p:par>
                        <p:par>
                          <p:cTn id="40" fill="hold">
                            <p:stCondLst>
                              <p:cond delay="1400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15000"/>
                            </p:stCondLst>
                            <p:childTnLst>
                              <p:par>
                                <p:cTn id="47" presetID="4" presetClass="entr" presetSubtype="16"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ox(in)">
                                      <p:cBhvr>
                                        <p:cTn id="4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 grpId="0"/>
      <p:bldP spid="6"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5415" y="827405"/>
            <a:ext cx="1216025" cy="1202690"/>
            <a:chOff x="1837940" y="1456126"/>
            <a:chExt cx="1350746" cy="1405716"/>
          </a:xfrm>
        </p:grpSpPr>
        <p:sp>
          <p:nvSpPr>
            <p:cNvPr id="16" name="泪滴形 15"/>
            <p:cNvSpPr/>
            <p:nvPr/>
          </p:nvSpPr>
          <p:spPr>
            <a:xfrm rot="8100000">
              <a:off x="1837940" y="1456126"/>
              <a:ext cx="1350746" cy="1405716"/>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7" name="矩形 26"/>
            <p:cNvSpPr/>
            <p:nvPr/>
          </p:nvSpPr>
          <p:spPr>
            <a:xfrm>
              <a:off x="2251275" y="1781949"/>
              <a:ext cx="523370" cy="800828"/>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4</a:t>
              </a:r>
              <a:endParaRPr lang="en-US" altLang="zh-CN" sz="3200" b="1">
                <a:solidFill>
                  <a:schemeClr val="bg1"/>
                </a:solidFill>
                <a:latin typeface="Arial Unicode MS" panose="020B0604020202020204" charset="-122"/>
                <a:ea typeface="Arial Unicode MS" panose="020B0604020202020204" charset="-122"/>
              </a:endParaRPr>
            </a:p>
          </p:txBody>
        </p:sp>
      </p:grpSp>
      <p:grpSp>
        <p:nvGrpSpPr>
          <p:cNvPr id="30" name="组合 29"/>
          <p:cNvGrpSpPr/>
          <p:nvPr/>
        </p:nvGrpSpPr>
        <p:grpSpPr>
          <a:xfrm>
            <a:off x="3905885" y="863600"/>
            <a:ext cx="1196340" cy="1170305"/>
            <a:chOff x="3888693" y="1483889"/>
            <a:chExt cx="1350746" cy="1373190"/>
          </a:xfrm>
        </p:grpSpPr>
        <p:sp>
          <p:nvSpPr>
            <p:cNvPr id="19" name="泪滴形 18"/>
            <p:cNvSpPr/>
            <p:nvPr/>
          </p:nvSpPr>
          <p:spPr>
            <a:xfrm rot="8100000">
              <a:off x="3888693" y="1483889"/>
              <a:ext cx="1350746" cy="1373190"/>
            </a:xfrm>
            <a:prstGeom prst="teardrop">
              <a:avLst/>
            </a:prstGeom>
            <a:blipFill dpi="0" rotWithShape="1">
              <a:blip r:embed="rId2">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8" name="矩形 27"/>
            <p:cNvSpPr/>
            <p:nvPr/>
          </p:nvSpPr>
          <p:spPr>
            <a:xfrm>
              <a:off x="4394865" y="1768511"/>
              <a:ext cx="336970" cy="745829"/>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5</a:t>
              </a:r>
              <a:endParaRPr lang="en-US" altLang="zh-CN" sz="3200" b="1">
                <a:solidFill>
                  <a:schemeClr val="bg1"/>
                </a:solidFill>
                <a:latin typeface="Arial Unicode MS" panose="020B0604020202020204" charset="-122"/>
                <a:ea typeface="Arial Unicode MS" panose="020B0604020202020204" charset="-122"/>
              </a:endParaRPr>
            </a:p>
          </p:txBody>
        </p:sp>
      </p:grpSp>
      <p:grpSp>
        <p:nvGrpSpPr>
          <p:cNvPr id="32" name="组合 31"/>
          <p:cNvGrpSpPr/>
          <p:nvPr/>
        </p:nvGrpSpPr>
        <p:grpSpPr>
          <a:xfrm>
            <a:off x="6286500" y="864870"/>
            <a:ext cx="1278255" cy="1155700"/>
            <a:chOff x="5940245" y="1513583"/>
            <a:chExt cx="1350746" cy="1338399"/>
          </a:xfrm>
        </p:grpSpPr>
        <p:sp>
          <p:nvSpPr>
            <p:cNvPr id="20" name="泪滴形 19"/>
            <p:cNvSpPr/>
            <p:nvPr/>
          </p:nvSpPr>
          <p:spPr>
            <a:xfrm rot="8100000">
              <a:off x="5940245" y="1513583"/>
              <a:ext cx="1350746" cy="1338399"/>
            </a:xfrm>
            <a:prstGeom prst="teardrop">
              <a:avLst/>
            </a:prstGeom>
            <a:blipFill dpi="0" rotWithShape="1">
              <a:blip r:embed="rId3">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3200">
                <a:solidFill>
                  <a:schemeClr val="bg1"/>
                </a:solidFill>
                <a:latin typeface="Arial Unicode MS" panose="020B0604020202020204" charset="-122"/>
                <a:ea typeface="Arial Unicode MS" panose="020B0604020202020204" charset="-122"/>
              </a:endParaRPr>
            </a:p>
          </p:txBody>
        </p:sp>
        <p:sp>
          <p:nvSpPr>
            <p:cNvPr id="29" name="矩形 28"/>
            <p:cNvSpPr/>
            <p:nvPr/>
          </p:nvSpPr>
          <p:spPr>
            <a:xfrm>
              <a:off x="6409282" y="1867303"/>
              <a:ext cx="412672" cy="645667"/>
            </a:xfrm>
            <a:prstGeom prst="rect">
              <a:avLst/>
            </a:prstGeom>
          </p:spPr>
          <p:txBody>
            <a:bodyPr wrap="none">
              <a:noAutofit/>
            </a:bodyPr>
            <a:lstStyle/>
            <a:p>
              <a:pPr algn="ctr"/>
              <a:r>
                <a:rPr lang="en-US" altLang="zh-CN" sz="3200" b="1">
                  <a:solidFill>
                    <a:schemeClr val="bg1"/>
                  </a:solidFill>
                  <a:latin typeface="Arial Unicode MS" panose="020B0604020202020204" charset="-122"/>
                  <a:ea typeface="Arial Unicode MS" panose="020B0604020202020204" charset="-122"/>
                </a:rPr>
                <a:t>6</a:t>
              </a:r>
              <a:endParaRPr lang="en-US" altLang="zh-CN" sz="3200" b="1">
                <a:solidFill>
                  <a:schemeClr val="bg1"/>
                </a:solidFill>
                <a:latin typeface="Arial Unicode MS" panose="020B0604020202020204" charset="-122"/>
                <a:ea typeface="Arial Unicode MS" panose="020B0604020202020204" charset="-122"/>
              </a:endParaRPr>
            </a:p>
          </p:txBody>
        </p:sp>
      </p:grpSp>
      <p:sp>
        <p:nvSpPr>
          <p:cNvPr id="31" name="Title 1"/>
          <p:cNvSpPr txBox="1"/>
          <p:nvPr/>
        </p:nvSpPr>
        <p:spPr>
          <a:xfrm>
            <a:off x="611560" y="19342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退换货的处理方式</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95325" y="2203450"/>
            <a:ext cx="2656840" cy="1198880"/>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如果是跨境交易且最终确定为退货退款处理的，若由于卖家的原因导致买家无法退货，则交易做不退货退款处理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3402965" y="2203450"/>
            <a:ext cx="2337435" cy="1753235"/>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如买家逾期未根据协议约定或淘宝规定时间操作退货的，交易做打款处理。交易款项支付给卖家后，买家再次要求退货的，应当与卖家另行协商或通过其他途径解决，淘宝不予处理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15" name="文本框 14"/>
          <p:cNvSpPr txBox="1"/>
          <p:nvPr/>
        </p:nvSpPr>
        <p:spPr>
          <a:xfrm>
            <a:off x="5894705" y="2203450"/>
            <a:ext cx="2337435" cy="922020"/>
          </a:xfrm>
          <a:prstGeom prst="rect">
            <a:avLst/>
          </a:prstGeom>
          <a:noFill/>
          <a:ln w="9525">
            <a:noFill/>
          </a:ln>
        </p:spPr>
        <p:txBody>
          <a:bodyPr wrap="square">
            <a:spAutoFit/>
          </a:bodyPr>
          <a:p>
            <a:pPr indent="0"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商品在退货过程中损毁的，商品退回买家或买家无理由拒签后，交易做打款处理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ox(in)">
                                      <p:cBhvr>
                                        <p:cTn id="13" dur="2000"/>
                                        <p:tgtEl>
                                          <p:spTgt spid="3"/>
                                        </p:tgtEl>
                                      </p:cBhvr>
                                    </p:animEffect>
                                  </p:childTnLst>
                                </p:cTn>
                              </p:par>
                            </p:childTnLst>
                          </p:cTn>
                        </p:par>
                        <p:par>
                          <p:cTn id="14" fill="hold">
                            <p:stCondLst>
                              <p:cond delay="3000"/>
                            </p:stCondLst>
                            <p:childTnLst>
                              <p:par>
                                <p:cTn id="15" presetID="42"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 presetClass="entr" presetSubtype="16"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ox(in)">
                                      <p:cBhvr>
                                        <p:cTn id="23" dur="2000"/>
                                        <p:tgtEl>
                                          <p:spTgt spid="4"/>
                                        </p:tgtEl>
                                      </p:cBhvr>
                                    </p:animEffect>
                                  </p:childTnLst>
                                </p:cTn>
                              </p:par>
                            </p:childTnLst>
                          </p:cTn>
                        </p:par>
                        <p:par>
                          <p:cTn id="24" fill="hold">
                            <p:stCondLst>
                              <p:cond delay="6000"/>
                            </p:stCondLst>
                            <p:childTnLst>
                              <p:par>
                                <p:cTn id="25" presetID="42" presetClass="entr" presetSubtype="0"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childTnLst>
                          </p:cTn>
                        </p:par>
                        <p:par>
                          <p:cTn id="30" fill="hold">
                            <p:stCondLst>
                              <p:cond delay="7000"/>
                            </p:stCondLst>
                            <p:childTnLst>
                              <p:par>
                                <p:cTn id="31" presetID="4"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box(in)">
                                      <p:cBhvr>
                                        <p:cTn id="3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rPr>
              <a:t>03</a:t>
            </a:r>
            <a:endParaRPr lang="en-US" altLang="zh-CN" sz="4400" spc="300" dirty="0">
              <a:solidFill>
                <a:srgbClr val="50706D"/>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651909" y="2421646"/>
            <a:ext cx="3840480" cy="645160"/>
          </a:xfrm>
          <a:prstGeom prst="rect">
            <a:avLst/>
          </a:prstGeom>
          <a:noFill/>
        </p:spPr>
        <p:txBody>
          <a:bodyPr wrap="none" rtlCol="0">
            <a:spAutoFit/>
          </a:bodyPr>
          <a:lstStyle/>
          <a:p>
            <a:pPr algn="ctr"/>
            <a:r>
              <a:rPr lang="zh-CN" altLang="en-US" sz="3600" dirty="0">
                <a:solidFill>
                  <a:srgbClr val="50706D"/>
                </a:solidFill>
                <a:latin typeface="Arial Unicode MS" panose="020B0604020202020204" charset="-122"/>
                <a:ea typeface="Arial Unicode MS" panose="020B0604020202020204" charset="-122"/>
              </a:rPr>
              <a:t>退换货的基本流程</a:t>
            </a:r>
            <a:endParaRPr lang="zh-CN" altLang="en-US" sz="3600" dirty="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27.png27"/>
          <p:cNvPicPr>
            <a:picLocks noChangeAspect="1"/>
          </p:cNvPicPr>
          <p:nvPr/>
        </p:nvPicPr>
        <p:blipFill>
          <a:blip r:embed="rId1"/>
          <a:srcRect/>
          <a:stretch>
            <a:fillRect/>
          </a:stretch>
        </p:blipFill>
        <p:spPr>
          <a:xfrm>
            <a:off x="1027430" y="1045845"/>
            <a:ext cx="7089140" cy="1222375"/>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退货的操作流程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3490595" y="189992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查找需要退货的订单</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027430" y="631825"/>
            <a:ext cx="676465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Step1</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根据订单号查找到需要退货的订单</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960120" y="2152015"/>
            <a:ext cx="732472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Step2</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客服找到订单后，单击“处理订单”中的“退货”，为顾客办理所需要的退货业务</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项目二 图片\28.png28"/>
          <p:cNvPicPr>
            <a:picLocks noChangeAspect="1"/>
          </p:cNvPicPr>
          <p:nvPr/>
        </p:nvPicPr>
        <p:blipFill>
          <a:blip r:embed="rId2"/>
          <a:srcRect/>
          <a:stretch>
            <a:fillRect/>
          </a:stretch>
        </p:blipFill>
        <p:spPr>
          <a:xfrm>
            <a:off x="1334770" y="2566035"/>
            <a:ext cx="6457315" cy="2056765"/>
          </a:xfrm>
          <a:prstGeom prst="rect">
            <a:avLst/>
          </a:prstGeom>
          <a:noFill/>
        </p:spPr>
      </p:pic>
      <p:sp>
        <p:nvSpPr>
          <p:cNvPr id="6" name="文本框 5"/>
          <p:cNvSpPr txBox="1"/>
          <p:nvPr/>
        </p:nvSpPr>
        <p:spPr>
          <a:xfrm>
            <a:off x="3643630" y="462280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单击“退货”操作</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par>
                          <p:cTn id="21" fill="hold">
                            <p:stCondLst>
                              <p:cond delay="70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0-#ppt_w/2"/>
                                          </p:val>
                                        </p:tav>
                                        <p:tav tm="100000">
                                          <p:val>
                                            <p:strVal val="#ppt_x"/>
                                          </p:val>
                                        </p:tav>
                                      </p:tavLst>
                                    </p:anim>
                                    <p:anim calcmode="lin" valueType="num">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8000"/>
                            </p:stCondLst>
                            <p:childTnLst>
                              <p:par>
                                <p:cTn id="27" presetID="8"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docProps/app.xml><?xml version="1.0" encoding="utf-8"?>
<Properties xmlns="http://schemas.openxmlformats.org/officeDocument/2006/extended-properties" xmlns:vt="http://schemas.openxmlformats.org/officeDocument/2006/docPropsVTypes">
  <TotalTime>0</TotalTime>
  <Words>3930</Words>
  <Application>WPS 演示</Application>
  <PresentationFormat>全屏显示(16:9)</PresentationFormat>
  <Paragraphs>400</Paragraphs>
  <Slides>28</Slides>
  <Notes>10</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28</vt:i4>
      </vt:variant>
    </vt:vector>
  </HeadingPairs>
  <TitlesOfParts>
    <vt:vector size="44" baseType="lpstr">
      <vt:lpstr>Arial</vt:lpstr>
      <vt:lpstr>宋体</vt:lpstr>
      <vt:lpstr>Wingdings</vt:lpstr>
      <vt:lpstr>微软雅黑</vt:lpstr>
      <vt:lpstr>微软雅黑 Light</vt:lpstr>
      <vt:lpstr>Adobe Arabic</vt:lpstr>
      <vt:lpstr>Arial Unicode MS</vt:lpstr>
      <vt:lpstr>U.S. 101</vt:lpstr>
      <vt:lpstr>Roboto</vt:lpstr>
      <vt:lpstr>Open Sans Light</vt:lpstr>
      <vt:lpstr>幼圆</vt:lpstr>
      <vt:lpstr>Wingdings</vt:lpstr>
      <vt:lpstr>Calibri</vt:lpstr>
      <vt:lpstr>Segoe Print</vt:lpstr>
      <vt:lpstr>Yu Gothic UI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Jasmine 逗比</cp:lastModifiedBy>
  <cp:revision>261</cp:revision>
  <dcterms:created xsi:type="dcterms:W3CDTF">2015-12-11T17:46:00Z</dcterms:created>
  <dcterms:modified xsi:type="dcterms:W3CDTF">2018-01-22T14:41:34Z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