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5.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0.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21.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2.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3.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4.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5.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8.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9.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30.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notesSlides/notesSlide31.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58" r:id="rId4"/>
    <p:sldId id="309" r:id="rId5"/>
    <p:sldId id="310" r:id="rId6"/>
    <p:sldId id="311" r:id="rId7"/>
    <p:sldId id="312" r:id="rId8"/>
    <p:sldId id="314" r:id="rId9"/>
    <p:sldId id="315" r:id="rId10"/>
    <p:sldId id="316" r:id="rId11"/>
    <p:sldId id="317" r:id="rId12"/>
    <p:sldId id="318" r:id="rId13"/>
    <p:sldId id="319" r:id="rId14"/>
    <p:sldId id="320" r:id="rId15"/>
    <p:sldId id="322" r:id="rId16"/>
    <p:sldId id="321" r:id="rId17"/>
    <p:sldId id="323" r:id="rId18"/>
    <p:sldId id="324" r:id="rId19"/>
    <p:sldId id="325" r:id="rId20"/>
    <p:sldId id="326" r:id="rId21"/>
    <p:sldId id="327" r:id="rId22"/>
    <p:sldId id="329" r:id="rId23"/>
    <p:sldId id="330" r:id="rId24"/>
    <p:sldId id="331" r:id="rId25"/>
    <p:sldId id="332" r:id="rId26"/>
    <p:sldId id="333" r:id="rId27"/>
    <p:sldId id="334" r:id="rId28"/>
    <p:sldId id="335" r:id="rId29"/>
    <p:sldId id="336" r:id="rId30"/>
    <p:sldId id="337" r:id="rId31"/>
    <p:sldId id="338" r:id="rId32"/>
    <p:sldId id="339" r:id="rId33"/>
    <p:sldId id="340" r:id="rId34"/>
    <p:sldId id="351" r:id="rId35"/>
    <p:sldId id="341" r:id="rId36"/>
    <p:sldId id="343" r:id="rId37"/>
    <p:sldId id="342" r:id="rId38"/>
    <p:sldId id="344" r:id="rId39"/>
    <p:sldId id="345" r:id="rId40"/>
    <p:sldId id="346" r:id="rId41"/>
    <p:sldId id="348" r:id="rId42"/>
    <p:sldId id="347"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A623F7B-0707-4C72-993D-C9B531303F6C}">
          <p14:sldIdLst>
            <p14:sldId id="256"/>
            <p14:sldId id="257"/>
            <p14:sldId id="258"/>
            <p14:sldId id="309"/>
            <p14:sldId id="310"/>
            <p14:sldId id="311"/>
            <p14:sldId id="312"/>
            <p14:sldId id="314"/>
            <p14:sldId id="315"/>
            <p14:sldId id="316"/>
            <p14:sldId id="317"/>
            <p14:sldId id="318"/>
            <p14:sldId id="319"/>
            <p14:sldId id="320"/>
            <p14:sldId id="322"/>
            <p14:sldId id="321"/>
            <p14:sldId id="323"/>
            <p14:sldId id="324"/>
            <p14:sldId id="325"/>
            <p14:sldId id="326"/>
            <p14:sldId id="327"/>
            <p14:sldId id="329"/>
            <p14:sldId id="330"/>
            <p14:sldId id="331"/>
            <p14:sldId id="332"/>
            <p14:sldId id="333"/>
            <p14:sldId id="334"/>
            <p14:sldId id="335"/>
            <p14:sldId id="336"/>
            <p14:sldId id="337"/>
            <p14:sldId id="338"/>
            <p14:sldId id="339"/>
            <p14:sldId id="340"/>
            <p14:sldId id="351"/>
            <p14:sldId id="341"/>
            <p14:sldId id="343"/>
            <p14:sldId id="342"/>
            <p14:sldId id="344"/>
            <p14:sldId id="345"/>
            <p14:sldId id="346"/>
            <p14:sldId id="348"/>
            <p14:sldId id="34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15462"/>
    <a:srgbClr val="F5CF49"/>
    <a:srgbClr val="C00000"/>
    <a:srgbClr val="6E746F"/>
    <a:srgbClr val="EA534F"/>
    <a:srgbClr val="91CF50"/>
    <a:srgbClr val="79C6C3"/>
    <a:srgbClr val="92D050"/>
    <a:srgbClr val="E68484"/>
    <a:srgbClr val="C5A2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272" autoAdjust="0"/>
    <p:restoredTop sz="94857"/>
  </p:normalViewPr>
  <p:slideViewPr>
    <p:cSldViewPr snapToGrid="0">
      <p:cViewPr varScale="1">
        <p:scale>
          <a:sx n="84" d="100"/>
          <a:sy n="84" d="100"/>
        </p:scale>
        <p:origin x="592" y="6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notesMaster" Target="notesMasters/notesMaster1.xml"/><Relationship Id="rId45"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microsoft.com/office/2011/relationships/chartStyle" Target="style10.xml"/><Relationship Id="rId2" Type="http://schemas.microsoft.com/office/2011/relationships/chartColorStyle" Target="colors10.xml"/><Relationship Id="rId3"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microsoft.com/office/2011/relationships/chartStyle" Target="style11.xml"/><Relationship Id="rId2" Type="http://schemas.microsoft.com/office/2011/relationships/chartColorStyle" Target="colors11.xml"/><Relationship Id="rId3"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1" Type="http://schemas.microsoft.com/office/2011/relationships/chartStyle" Target="style12.xml"/><Relationship Id="rId2" Type="http://schemas.microsoft.com/office/2011/relationships/chartColorStyle" Target="colors12.xml"/><Relationship Id="rId3" Type="http://schemas.openxmlformats.org/officeDocument/2006/relationships/package" Target="../embeddings/Microsoft_Excel____12.xlsx"/></Relationships>
</file>

<file path=ppt/charts/_rels/chart13.xml.rels><?xml version="1.0" encoding="UTF-8" standalone="yes"?>
<Relationships xmlns="http://schemas.openxmlformats.org/package/2006/relationships"><Relationship Id="rId1" Type="http://schemas.microsoft.com/office/2011/relationships/chartStyle" Target="style13.xml"/><Relationship Id="rId2" Type="http://schemas.microsoft.com/office/2011/relationships/chartColorStyle" Target="colors13.xml"/><Relationship Id="rId3" Type="http://schemas.openxmlformats.org/officeDocument/2006/relationships/package" Target="../embeddings/Microsoft_Excel____13.xlsx"/></Relationships>
</file>

<file path=ppt/charts/_rels/chart14.xml.rels><?xml version="1.0" encoding="UTF-8" standalone="yes"?>
<Relationships xmlns="http://schemas.openxmlformats.org/package/2006/relationships"><Relationship Id="rId1" Type="http://schemas.microsoft.com/office/2011/relationships/chartStyle" Target="style14.xml"/><Relationship Id="rId2" Type="http://schemas.microsoft.com/office/2011/relationships/chartColorStyle" Target="colors14.xml"/><Relationship Id="rId3" Type="http://schemas.openxmlformats.org/officeDocument/2006/relationships/package" Target="../embeddings/Microsoft_Excel____14.xlsx"/></Relationships>
</file>

<file path=ppt/charts/_rels/chart15.xml.rels><?xml version="1.0" encoding="UTF-8" standalone="yes"?>
<Relationships xmlns="http://schemas.openxmlformats.org/package/2006/relationships"><Relationship Id="rId1" Type="http://schemas.microsoft.com/office/2011/relationships/chartStyle" Target="style15.xml"/><Relationship Id="rId2" Type="http://schemas.microsoft.com/office/2011/relationships/chartColorStyle" Target="colors15.xml"/><Relationship Id="rId3" Type="http://schemas.openxmlformats.org/officeDocument/2006/relationships/package" Target="../embeddings/Microsoft_Excel____15.xlsx"/></Relationships>
</file>

<file path=ppt/charts/_rels/chart16.xml.rels><?xml version="1.0" encoding="UTF-8" standalone="yes"?>
<Relationships xmlns="http://schemas.openxmlformats.org/package/2006/relationships"><Relationship Id="rId1" Type="http://schemas.microsoft.com/office/2011/relationships/chartStyle" Target="style16.xml"/><Relationship Id="rId2" Type="http://schemas.microsoft.com/office/2011/relationships/chartColorStyle" Target="colors16.xml"/><Relationship Id="rId3" Type="http://schemas.openxmlformats.org/officeDocument/2006/relationships/package" Target="../embeddings/Microsoft_Excel____16.xlsx"/></Relationships>
</file>

<file path=ppt/charts/_rels/chart17.xml.rels><?xml version="1.0" encoding="UTF-8" standalone="yes"?>
<Relationships xmlns="http://schemas.openxmlformats.org/package/2006/relationships"><Relationship Id="rId1" Type="http://schemas.microsoft.com/office/2011/relationships/chartStyle" Target="style17.xml"/><Relationship Id="rId2" Type="http://schemas.microsoft.com/office/2011/relationships/chartColorStyle" Target="colors17.xml"/><Relationship Id="rId3" Type="http://schemas.openxmlformats.org/officeDocument/2006/relationships/package" Target="../embeddings/Microsoft_Excel____17.xlsx"/></Relationships>
</file>

<file path=ppt/charts/_rels/chart18.xml.rels><?xml version="1.0" encoding="UTF-8" standalone="yes"?>
<Relationships xmlns="http://schemas.openxmlformats.org/package/2006/relationships"><Relationship Id="rId1" Type="http://schemas.microsoft.com/office/2011/relationships/chartStyle" Target="style18.xml"/><Relationship Id="rId2" Type="http://schemas.microsoft.com/office/2011/relationships/chartColorStyle" Target="colors18.xml"/><Relationship Id="rId3" Type="http://schemas.openxmlformats.org/officeDocument/2006/relationships/package" Target="../embeddings/Microsoft_Excel____18.xlsx"/></Relationships>
</file>

<file path=ppt/charts/_rels/chart19.xml.rels><?xml version="1.0" encoding="UTF-8" standalone="yes"?>
<Relationships xmlns="http://schemas.openxmlformats.org/package/2006/relationships"><Relationship Id="rId1" Type="http://schemas.microsoft.com/office/2011/relationships/chartStyle" Target="style19.xml"/><Relationship Id="rId2" Type="http://schemas.microsoft.com/office/2011/relationships/chartColorStyle" Target="colors19.xml"/><Relationship Id="rId3" Type="http://schemas.openxmlformats.org/officeDocument/2006/relationships/package" Target="../embeddings/Microsoft_Excel____19.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___2.xlsx"/></Relationships>
</file>

<file path=ppt/charts/_rels/chart20.xml.rels><?xml version="1.0" encoding="UTF-8" standalone="yes"?>
<Relationships xmlns="http://schemas.openxmlformats.org/package/2006/relationships"><Relationship Id="rId1" Type="http://schemas.microsoft.com/office/2011/relationships/chartStyle" Target="style20.xml"/><Relationship Id="rId2" Type="http://schemas.microsoft.com/office/2011/relationships/chartColorStyle" Target="colors20.xml"/><Relationship Id="rId3" Type="http://schemas.openxmlformats.org/officeDocument/2006/relationships/package" Target="../embeddings/Microsoft_Excel____20.xlsx"/></Relationships>
</file>

<file path=ppt/charts/_rels/chart21.xml.rels><?xml version="1.0" encoding="UTF-8" standalone="yes"?>
<Relationships xmlns="http://schemas.openxmlformats.org/package/2006/relationships"><Relationship Id="rId1" Type="http://schemas.microsoft.com/office/2011/relationships/chartStyle" Target="style21.xml"/><Relationship Id="rId2" Type="http://schemas.microsoft.com/office/2011/relationships/chartColorStyle" Target="colors21.xml"/><Relationship Id="rId3" Type="http://schemas.openxmlformats.org/officeDocument/2006/relationships/package" Target="../embeddings/Microsoft_Excel____21.xlsx"/></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microsoft.com/office/2011/relationships/chartStyle" Target="style9.xml"/><Relationship Id="rId2" Type="http://schemas.microsoft.com/office/2011/relationships/chartColorStyle" Target="colors9.xml"/><Relationship Id="rId3"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76B0AD"/>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76B0AD"/>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5CF49"/>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5CF49"/>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5CF49"/>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5CF49"/>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76B0AD"/>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76B0AD"/>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5CF49"/>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5CF49"/>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5CF49"/>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5CF49"/>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6AC60A-3FF3-4573-A809-E705DB2B6D78}" type="datetimeFigureOut">
              <a:rPr lang="zh-CN" altLang="en-US" smtClean="0"/>
              <a:t>18/3/9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3D8168-92DE-43CA-8652-530A5A003D32}" type="slidenum">
              <a:rPr lang="zh-CN" altLang="en-US" smtClean="0"/>
              <a:t>‹#›</a:t>
            </a:fld>
            <a:endParaRPr lang="zh-CN" altLang="en-US"/>
          </a:p>
        </p:txBody>
      </p:sp>
    </p:spTree>
    <p:extLst>
      <p:ext uri="{BB962C8B-B14F-4D97-AF65-F5344CB8AC3E}">
        <p14:creationId xmlns:p14="http://schemas.microsoft.com/office/powerpoint/2010/main" val="6084137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D7B300-6F9F-41CF-B6CC-E828A182A9BD}" type="slidenum">
              <a:rPr lang="zh-CN" altLang="en-US" smtClean="0"/>
              <a:t>4</a:t>
            </a:fld>
            <a:endParaRPr lang="zh-CN" altLang="en-US"/>
          </a:p>
        </p:txBody>
      </p:sp>
    </p:spTree>
    <p:extLst>
      <p:ext uri="{BB962C8B-B14F-4D97-AF65-F5344CB8AC3E}">
        <p14:creationId xmlns:p14="http://schemas.microsoft.com/office/powerpoint/2010/main" val="756898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16</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117599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17</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749241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18</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378068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19</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29991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20</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829069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21</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354972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23</a:t>
            </a:fld>
            <a:endParaRPr lang="zh-CN" altLang="en-US"/>
          </a:p>
        </p:txBody>
      </p:sp>
    </p:spTree>
    <p:extLst>
      <p:ext uri="{BB962C8B-B14F-4D97-AF65-F5344CB8AC3E}">
        <p14:creationId xmlns:p14="http://schemas.microsoft.com/office/powerpoint/2010/main" val="5117023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24</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844209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25</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37477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26</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827336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D7B300-6F9F-41CF-B6CC-E828A182A9BD}" type="slidenum">
              <a:rPr lang="zh-CN" altLang="en-US" smtClean="0"/>
              <a:t>5</a:t>
            </a:fld>
            <a:endParaRPr lang="zh-CN" altLang="en-US"/>
          </a:p>
        </p:txBody>
      </p:sp>
    </p:spTree>
    <p:extLst>
      <p:ext uri="{BB962C8B-B14F-4D97-AF65-F5344CB8AC3E}">
        <p14:creationId xmlns:p14="http://schemas.microsoft.com/office/powerpoint/2010/main" val="1734575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27</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726603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28</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59126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29</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057508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30</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326217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31</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006613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32</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339258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34</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416161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35</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43538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36</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398195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37</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01100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7</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735943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38</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988988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39</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482333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40</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105154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41</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85990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8</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9798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D7B300-6F9F-41CF-B6CC-E828A182A9BD}" type="slidenum">
              <a:rPr lang="zh-CN" altLang="en-US" smtClean="0"/>
              <a:t>10</a:t>
            </a:fld>
            <a:endParaRPr lang="zh-CN" altLang="en-US"/>
          </a:p>
        </p:txBody>
      </p:sp>
    </p:spTree>
    <p:extLst>
      <p:ext uri="{BB962C8B-B14F-4D97-AF65-F5344CB8AC3E}">
        <p14:creationId xmlns:p14="http://schemas.microsoft.com/office/powerpoint/2010/main" val="2038664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11</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129566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13</a:t>
            </a:fld>
            <a:endParaRPr lang="zh-CN" altLang="en-US"/>
          </a:p>
        </p:txBody>
      </p:sp>
    </p:spTree>
    <p:extLst>
      <p:ext uri="{BB962C8B-B14F-4D97-AF65-F5344CB8AC3E}">
        <p14:creationId xmlns:p14="http://schemas.microsoft.com/office/powerpoint/2010/main" val="184803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14</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2776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15</a:t>
            </a:fld>
            <a:endParaRPr lang="zh-CN" altLang="en-US"/>
          </a:p>
        </p:txBody>
      </p:sp>
    </p:spTree>
    <p:extLst>
      <p:ext uri="{BB962C8B-B14F-4D97-AF65-F5344CB8AC3E}">
        <p14:creationId xmlns:p14="http://schemas.microsoft.com/office/powerpoint/2010/main" val="1424268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3" name="矩形 2"/>
          <p:cNvSpPr/>
          <p:nvPr userDrawn="1"/>
        </p:nvSpPr>
        <p:spPr>
          <a:xfrm>
            <a:off x="508000" y="-863600"/>
            <a:ext cx="635000" cy="406400"/>
          </a:xfrm>
          <a:prstGeom prst="rect">
            <a:avLst/>
          </a:prstGeom>
          <a:solidFill>
            <a:srgbClr val="79C6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1352550" y="-863600"/>
            <a:ext cx="635000" cy="406400"/>
          </a:xfrm>
          <a:prstGeom prst="rect">
            <a:avLst/>
          </a:prstGeom>
          <a:solidFill>
            <a:srgbClr val="76B0A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197100" y="-863600"/>
            <a:ext cx="635000" cy="406400"/>
          </a:xfrm>
          <a:prstGeom prst="rect">
            <a:avLst/>
          </a:prstGeom>
          <a:solidFill>
            <a:srgbClr val="6E746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041650" y="-863600"/>
            <a:ext cx="635000" cy="406400"/>
          </a:xfrm>
          <a:prstGeom prst="rect">
            <a:avLst/>
          </a:prstGeom>
          <a:solidFill>
            <a:srgbClr val="E7858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3917950" y="-863600"/>
            <a:ext cx="635000" cy="406400"/>
          </a:xfrm>
          <a:prstGeom prst="rect">
            <a:avLst/>
          </a:prstGeom>
          <a:solidFill>
            <a:srgbClr val="CBDB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4794250" y="-863600"/>
            <a:ext cx="635000" cy="406400"/>
          </a:xfrm>
          <a:prstGeom prst="rect">
            <a:avLst/>
          </a:prstGeom>
          <a:solidFill>
            <a:srgbClr val="7C7B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5670550" y="-838200"/>
            <a:ext cx="635000" cy="406400"/>
          </a:xfrm>
          <a:prstGeom prst="rect">
            <a:avLst/>
          </a:prstGeom>
          <a:solidFill>
            <a:srgbClr val="B154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8.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image" Target="../media/image9.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4" Type="http://schemas.openxmlformats.org/officeDocument/2006/relationships/image" Target="../media/image10.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image" Target="../media/image11.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3" Type="http://schemas.openxmlformats.org/officeDocument/2006/relationships/chart" Target="../charts/chart5.xml"/><Relationship Id="rId4" Type="http://schemas.openxmlformats.org/officeDocument/2006/relationships/image" Target="../media/image12.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chart" Target="../charts/chart6.xml"/><Relationship Id="rId4" Type="http://schemas.openxmlformats.org/officeDocument/2006/relationships/image" Target="../media/image13.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3" Type="http://schemas.openxmlformats.org/officeDocument/2006/relationships/chart" Target="../charts/chart7.xml"/><Relationship Id="rId4" Type="http://schemas.openxmlformats.org/officeDocument/2006/relationships/image" Target="../media/image14.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chart" Target="../charts/chart8.xml"/><Relationship Id="rId4" Type="http://schemas.openxmlformats.org/officeDocument/2006/relationships/image" Target="../media/image15.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3" Type="http://schemas.openxmlformats.org/officeDocument/2006/relationships/chart" Target="../charts/chart9.xml"/><Relationship Id="rId4" Type="http://schemas.openxmlformats.org/officeDocument/2006/relationships/image" Target="../media/image16.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6.xml.rels><?xml version="1.0" encoding="UTF-8" standalone="yes"?>
<Relationships xmlns="http://schemas.openxmlformats.org/package/2006/relationships"><Relationship Id="rId3" Type="http://schemas.openxmlformats.org/officeDocument/2006/relationships/chart" Target="../charts/chart10.xml"/><Relationship Id="rId4" Type="http://schemas.openxmlformats.org/officeDocument/2006/relationships/image" Target="../media/image17.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3" Type="http://schemas.openxmlformats.org/officeDocument/2006/relationships/chart" Target="../charts/chart11.xml"/><Relationship Id="rId4" Type="http://schemas.openxmlformats.org/officeDocument/2006/relationships/image" Target="../media/image18.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3" Type="http://schemas.openxmlformats.org/officeDocument/2006/relationships/chart" Target="../charts/chart12.xml"/><Relationship Id="rId4" Type="http://schemas.openxmlformats.org/officeDocument/2006/relationships/image" Target="../media/image19.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3" Type="http://schemas.openxmlformats.org/officeDocument/2006/relationships/chart" Target="../charts/chart13.xml"/><Relationship Id="rId4" Type="http://schemas.openxmlformats.org/officeDocument/2006/relationships/image" Target="../media/image20.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chart" Target="../charts/chart14.xml"/><Relationship Id="rId4" Type="http://schemas.openxmlformats.org/officeDocument/2006/relationships/image" Target="../media/image21.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3" Type="http://schemas.openxmlformats.org/officeDocument/2006/relationships/chart" Target="../charts/chart15.xml"/><Relationship Id="rId4" Type="http://schemas.openxmlformats.org/officeDocument/2006/relationships/image" Target="../media/image22.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3" Type="http://schemas.openxmlformats.org/officeDocument/2006/relationships/chart" Target="../charts/chart16.xml"/><Relationship Id="rId4" Type="http://schemas.openxmlformats.org/officeDocument/2006/relationships/image" Target="../media/image23.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35.xml.rels><?xml version="1.0" encoding="UTF-8" standalone="yes"?>
<Relationships xmlns="http://schemas.openxmlformats.org/package/2006/relationships"><Relationship Id="rId3" Type="http://schemas.openxmlformats.org/officeDocument/2006/relationships/chart" Target="../charts/chart17.xml"/><Relationship Id="rId4" Type="http://schemas.openxmlformats.org/officeDocument/2006/relationships/image" Target="../media/image26.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36.xml.rels><?xml version="1.0" encoding="UTF-8" standalone="yes"?>
<Relationships xmlns="http://schemas.openxmlformats.org/package/2006/relationships"><Relationship Id="rId3" Type="http://schemas.openxmlformats.org/officeDocument/2006/relationships/chart" Target="../charts/chart18.xml"/><Relationship Id="rId4" Type="http://schemas.openxmlformats.org/officeDocument/2006/relationships/image" Target="../media/image27.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37.xml.rels><?xml version="1.0" encoding="UTF-8" standalone="yes"?>
<Relationships xmlns="http://schemas.openxmlformats.org/package/2006/relationships"><Relationship Id="rId3" Type="http://schemas.openxmlformats.org/officeDocument/2006/relationships/chart" Target="../charts/chart19.xml"/><Relationship Id="rId4" Type="http://schemas.openxmlformats.org/officeDocument/2006/relationships/image" Target="../media/image28.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8.xml.rels><?xml version="1.0" encoding="UTF-8" standalone="yes"?>
<Relationships xmlns="http://schemas.openxmlformats.org/package/2006/relationships"><Relationship Id="rId3" Type="http://schemas.openxmlformats.org/officeDocument/2006/relationships/chart" Target="../charts/chart20.xml"/><Relationship Id="rId4" Type="http://schemas.openxmlformats.org/officeDocument/2006/relationships/image" Target="../media/image29.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9.xml.rels><?xml version="1.0" encoding="UTF-8" standalone="yes"?>
<Relationships xmlns="http://schemas.openxmlformats.org/package/2006/relationships"><Relationship Id="rId3" Type="http://schemas.openxmlformats.org/officeDocument/2006/relationships/chart" Target="../charts/chart21.xml"/><Relationship Id="rId4" Type="http://schemas.openxmlformats.org/officeDocument/2006/relationships/image" Target="../media/image30.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1.png"/><Relationship Id="rId5" Type="http://schemas.openxmlformats.org/officeDocument/2006/relationships/image" Target="../media/image32.png"/><Relationship Id="rId6" Type="http://schemas.openxmlformats.org/officeDocument/2006/relationships/image" Target="../media/image33.png"/><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3"/>
          <a:srcRect t="17889" b="17410"/>
          <a:stretch>
            <a:fillRect/>
          </a:stretch>
        </p:blipFill>
        <p:spPr>
          <a:xfrm>
            <a:off x="4979540" y="-1"/>
            <a:ext cx="8634860" cy="6858001"/>
          </a:xfrm>
          <a:prstGeom prst="rect">
            <a:avLst/>
          </a:prstGeom>
        </p:spPr>
      </p:pic>
      <p:sp>
        <p:nvSpPr>
          <p:cNvPr id="10" name="文本框 9"/>
          <p:cNvSpPr txBox="1"/>
          <p:nvPr/>
        </p:nvSpPr>
        <p:spPr>
          <a:xfrm>
            <a:off x="358140" y="2644775"/>
            <a:ext cx="6715760" cy="1568450"/>
          </a:xfrm>
          <a:prstGeom prst="rect">
            <a:avLst/>
          </a:prstGeom>
          <a:noFill/>
        </p:spPr>
        <p:txBody>
          <a:bodyPr wrap="square" rtlCol="0">
            <a:spAutoFit/>
          </a:bodyPr>
          <a:lstStyle/>
          <a:p>
            <a:pPr algn="ctr"/>
            <a:r>
              <a:rPr lang="zh-CN" altLang="en-US" sz="4800" b="1" spc="300" dirty="0">
                <a:solidFill>
                  <a:schemeClr val="bg2">
                    <a:lumMod val="25000"/>
                  </a:schemeClr>
                </a:solidFill>
                <a:effectLst>
                  <a:outerShdw blurRad="50800" dist="38100" dir="2700000" algn="tl" rotWithShape="0">
                    <a:prstClr val="black">
                      <a:alpha val="15000"/>
                    </a:prstClr>
                  </a:outerShdw>
                </a:effectLst>
                <a:latin typeface="微软雅黑" panose="020B0503020204020204" pitchFamily="34" charset="-122"/>
                <a:ea typeface="微软雅黑" panose="020B0503020204020204" pitchFamily="34" charset="-122"/>
                <a:cs typeface="Arial" panose="020B0604020202020204" pitchFamily="34" charset="0"/>
                <a:sym typeface="+mn-ea"/>
              </a:rPr>
              <a:t>营销推广的概述</a:t>
            </a:r>
            <a:endParaRPr lang="zh-CN" altLang="en-US" sz="4800" b="1" spc="300" dirty="0">
              <a:solidFill>
                <a:schemeClr val="bg2">
                  <a:lumMod val="25000"/>
                </a:schemeClr>
              </a:solidFill>
              <a:effectLst>
                <a:outerShdw blurRad="50800" dist="38100" dir="2700000" algn="tl" rotWithShape="0">
                  <a:prstClr val="black">
                    <a:alpha val="15000"/>
                  </a:prstClr>
                </a:outerShdw>
              </a:effectLst>
              <a:latin typeface="微软雅黑" panose="020B0503020204020204" pitchFamily="34" charset="-122"/>
              <a:ea typeface="微软雅黑" panose="020B0503020204020204" pitchFamily="34" charset="-122"/>
              <a:cs typeface="Arial" panose="020B0604020202020204" pitchFamily="34" charset="0"/>
            </a:endParaRPr>
          </a:p>
          <a:p>
            <a:pPr algn="ctr"/>
            <a:r>
              <a:rPr lang="en-US" altLang="zh-CN" sz="4800" b="1" spc="300" dirty="0">
                <a:solidFill>
                  <a:schemeClr val="bg2">
                    <a:lumMod val="25000"/>
                  </a:schemeClr>
                </a:solidFill>
                <a:effectLst>
                  <a:outerShdw blurRad="50800" dist="38100" dir="2700000" algn="tl" rotWithShape="0">
                    <a:prstClr val="black">
                      <a:alpha val="15000"/>
                    </a:prstClr>
                  </a:outerShdw>
                </a:effectLst>
                <a:latin typeface="微软雅黑" panose="020B0503020204020204" pitchFamily="34" charset="-122"/>
                <a:ea typeface="微软雅黑" panose="020B0503020204020204" pitchFamily="34" charset="-122"/>
                <a:cs typeface="Arial" panose="020B0604020202020204" pitchFamily="34" charset="0"/>
                <a:sym typeface="+mn-ea"/>
              </a:rPr>
              <a:t>&amp;常用的营销推广工具</a:t>
            </a:r>
            <a:endPar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839264" y="4329531"/>
            <a:ext cx="3754092" cy="1383665"/>
          </a:xfrm>
          <a:prstGeom prst="rect">
            <a:avLst/>
          </a:prstGeom>
          <a:noFill/>
        </p:spPr>
        <p:txBody>
          <a:bodyPr wrap="square" rtlCol="0">
            <a:spAutoFit/>
          </a:bodyPr>
          <a:lstStyle/>
          <a:p>
            <a:pPr algn="ctr" fontAlgn="auto">
              <a:lnSpc>
                <a:spcPct val="150000"/>
              </a:lnSpc>
            </a:pPr>
            <a:r>
              <a:rPr lang="zh-CN" altLang="en-US" sz="3200" b="1" dirty="0">
                <a:solidFill>
                  <a:schemeClr val="bg2">
                    <a:lumMod val="50000"/>
                  </a:schemeClr>
                </a:solidFill>
                <a:latin typeface="微软雅黑" panose="020B0503020204020204" pitchFamily="34" charset="-122"/>
                <a:ea typeface="微软雅黑" panose="020B0503020204020204" pitchFamily="34" charset="-122"/>
              </a:rPr>
              <a:t>项目三</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 </a:t>
            </a:r>
          </a:p>
          <a:p>
            <a:pPr algn="ctr" fontAlgn="auto">
              <a:lnSpc>
                <a:spcPct val="150000"/>
              </a:lnSpc>
            </a:pP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电子商务网店营销</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32"/>
          <p:cNvSpPr/>
          <p:nvPr/>
        </p:nvSpPr>
        <p:spPr>
          <a:xfrm>
            <a:off x="1986280" y="2786380"/>
            <a:ext cx="951865" cy="991235"/>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sz="2400" b="1">
              <a:solidFill>
                <a:schemeClr val="tx1">
                  <a:lumMod val="65000"/>
                  <a:lumOff val="35000"/>
                </a:schemeClr>
              </a:solidFill>
              <a:latin typeface="Arial Unicode MS" panose="020B0604020202020204" charset="-122"/>
              <a:ea typeface="Arial Unicode MS" panose="020B0604020202020204" charset="-122"/>
              <a:cs typeface="+mn-ea"/>
              <a:sym typeface="+mn-lt"/>
            </a:endParaRPr>
          </a:p>
        </p:txBody>
      </p:sp>
      <p:sp>
        <p:nvSpPr>
          <p:cNvPr id="50" name="Oval 26"/>
          <p:cNvSpPr/>
          <p:nvPr/>
        </p:nvSpPr>
        <p:spPr>
          <a:xfrm>
            <a:off x="2009140" y="5716270"/>
            <a:ext cx="983615" cy="983615"/>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sz="2400" b="1">
              <a:solidFill>
                <a:schemeClr val="tx1">
                  <a:lumMod val="65000"/>
                  <a:lumOff val="35000"/>
                </a:schemeClr>
              </a:solidFill>
              <a:latin typeface="Arial Unicode MS" panose="020B0604020202020204" charset="-122"/>
              <a:ea typeface="Arial Unicode MS" panose="020B0604020202020204" charset="-122"/>
              <a:cs typeface="+mn-ea"/>
              <a:sym typeface="+mn-lt"/>
            </a:endParaRPr>
          </a:p>
        </p:txBody>
      </p:sp>
      <p:sp>
        <p:nvSpPr>
          <p:cNvPr id="52" name="Oval 28"/>
          <p:cNvSpPr/>
          <p:nvPr/>
        </p:nvSpPr>
        <p:spPr>
          <a:xfrm>
            <a:off x="1959610" y="4257040"/>
            <a:ext cx="1012825" cy="1012825"/>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sz="2400" b="1">
              <a:solidFill>
                <a:schemeClr val="tx1">
                  <a:lumMod val="65000"/>
                  <a:lumOff val="35000"/>
                </a:schemeClr>
              </a:solidFill>
              <a:latin typeface="Arial Unicode MS" panose="020B0604020202020204" charset="-122"/>
              <a:ea typeface="Arial Unicode MS" panose="020B0604020202020204" charset="-122"/>
              <a:cs typeface="+mn-ea"/>
              <a:sym typeface="+mn-lt"/>
            </a:endParaRPr>
          </a:p>
        </p:txBody>
      </p:sp>
      <p:sp>
        <p:nvSpPr>
          <p:cNvPr id="56" name="Oval 32"/>
          <p:cNvSpPr/>
          <p:nvPr/>
        </p:nvSpPr>
        <p:spPr>
          <a:xfrm>
            <a:off x="1990090" y="1352550"/>
            <a:ext cx="951865" cy="991235"/>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sz="2400" b="1">
              <a:solidFill>
                <a:schemeClr val="tx1">
                  <a:lumMod val="65000"/>
                  <a:lumOff val="35000"/>
                </a:schemeClr>
              </a:solidFill>
              <a:latin typeface="Arial Unicode MS" panose="020B0604020202020204" charset="-122"/>
              <a:ea typeface="Arial Unicode MS" panose="020B0604020202020204" charset="-122"/>
              <a:cs typeface="+mn-ea"/>
              <a:sym typeface="+mn-lt"/>
            </a:endParaRPr>
          </a:p>
        </p:txBody>
      </p:sp>
      <p:sp>
        <p:nvSpPr>
          <p:cNvPr id="58" name="Rectangle 34"/>
          <p:cNvSpPr/>
          <p:nvPr/>
        </p:nvSpPr>
        <p:spPr>
          <a:xfrm>
            <a:off x="3351043" y="1054352"/>
            <a:ext cx="5020945" cy="553085"/>
          </a:xfrm>
          <a:prstGeom prst="rect">
            <a:avLst/>
          </a:prstGeom>
        </p:spPr>
        <p:txBody>
          <a:bodyPr wrap="none">
            <a:spAutoFit/>
          </a:bodyPr>
          <a:lstStyle/>
          <a:p>
            <a:pPr algn="l" fontAlgn="auto">
              <a:lnSpc>
                <a:spcPct val="150000"/>
              </a:lnSpc>
            </a:pPr>
            <a:r>
              <a:rPr lang="en-GB" sz="2000" b="1">
                <a:solidFill>
                  <a:srgbClr val="EA534F"/>
                </a:solidFill>
                <a:latin typeface="Arial Unicode MS" panose="020B0604020202020204" charset="-122"/>
                <a:ea typeface="Arial Unicode MS" panose="020B0604020202020204" charset="-122"/>
                <a:cs typeface="+mn-ea"/>
                <a:sym typeface="+mn-lt"/>
              </a:rPr>
              <a:t>收藏推广类行业网站、知名博客、专家专栏</a:t>
            </a:r>
          </a:p>
        </p:txBody>
      </p:sp>
      <p:sp>
        <p:nvSpPr>
          <p:cNvPr id="59" name="Rectangle 35"/>
          <p:cNvSpPr/>
          <p:nvPr/>
        </p:nvSpPr>
        <p:spPr>
          <a:xfrm>
            <a:off x="3330621" y="2638843"/>
            <a:ext cx="5530215" cy="553085"/>
          </a:xfrm>
          <a:prstGeom prst="rect">
            <a:avLst/>
          </a:prstGeom>
        </p:spPr>
        <p:txBody>
          <a:bodyPr wrap="none">
            <a:spAutoFit/>
          </a:bodyPr>
          <a:lstStyle/>
          <a:p>
            <a:pPr algn="l" fontAlgn="auto">
              <a:lnSpc>
                <a:spcPct val="150000"/>
              </a:lnSpc>
            </a:pPr>
            <a:r>
              <a:rPr sz="2000" b="1">
                <a:solidFill>
                  <a:srgbClr val="EA534F"/>
                </a:solidFill>
                <a:latin typeface="Arial Unicode MS" panose="020B0604020202020204" charset="-122"/>
                <a:ea typeface="Arial Unicode MS" panose="020B0604020202020204" charset="-122"/>
                <a:cs typeface="+mn-ea"/>
                <a:sym typeface="+mn-lt"/>
              </a:rPr>
              <a:t>了解常规推广手段，学习别人的推广经验和技巧</a:t>
            </a:r>
          </a:p>
        </p:txBody>
      </p:sp>
      <p:sp>
        <p:nvSpPr>
          <p:cNvPr id="60" name="Rectangle 36"/>
          <p:cNvSpPr/>
          <p:nvPr/>
        </p:nvSpPr>
        <p:spPr>
          <a:xfrm>
            <a:off x="3350870" y="4022297"/>
            <a:ext cx="2474595" cy="553085"/>
          </a:xfrm>
          <a:prstGeom prst="rect">
            <a:avLst/>
          </a:prstGeom>
        </p:spPr>
        <p:txBody>
          <a:bodyPr wrap="none">
            <a:spAutoFit/>
          </a:bodyPr>
          <a:lstStyle/>
          <a:p>
            <a:pPr algn="l" fontAlgn="auto">
              <a:lnSpc>
                <a:spcPct val="150000"/>
              </a:lnSpc>
            </a:pPr>
            <a:r>
              <a:rPr lang="en-GB" sz="2000" b="1">
                <a:solidFill>
                  <a:srgbClr val="EA534F"/>
                </a:solidFill>
                <a:latin typeface="Arial Unicode MS" panose="020B0604020202020204" charset="-122"/>
                <a:ea typeface="Arial Unicode MS" panose="020B0604020202020204" charset="-122"/>
                <a:cs typeface="+mn-ea"/>
                <a:sym typeface="+mn-lt"/>
              </a:rPr>
              <a:t>观察别人的推广行为</a:t>
            </a:r>
          </a:p>
        </p:txBody>
      </p:sp>
      <p:sp>
        <p:nvSpPr>
          <p:cNvPr id="61" name="Rectangle 37"/>
          <p:cNvSpPr/>
          <p:nvPr/>
        </p:nvSpPr>
        <p:spPr>
          <a:xfrm>
            <a:off x="3330575" y="6009005"/>
            <a:ext cx="2010410" cy="398780"/>
          </a:xfrm>
          <a:prstGeom prst="rect">
            <a:avLst/>
          </a:prstGeom>
        </p:spPr>
        <p:txBody>
          <a:bodyPr wrap="square">
            <a:spAutoFit/>
          </a:bodyPr>
          <a:lstStyle/>
          <a:p>
            <a:pPr algn="l"/>
            <a:r>
              <a:rPr sz="2000" b="1">
                <a:solidFill>
                  <a:srgbClr val="EA534F"/>
                </a:solidFill>
                <a:latin typeface="Arial Unicode MS" panose="020B0604020202020204" charset="-122"/>
                <a:ea typeface="Arial Unicode MS" panose="020B0604020202020204" charset="-122"/>
                <a:cs typeface="+mn-ea"/>
                <a:sym typeface="+mn-lt"/>
              </a:rPr>
              <a:t>不断实践与应用</a:t>
            </a:r>
          </a:p>
        </p:txBody>
      </p:sp>
      <p:pic>
        <p:nvPicPr>
          <p:cNvPr id="4" name="图片 3" descr="C:\Users\Jasmine\Desktop\项目三 图片\1202623.png1202623"/>
          <p:cNvPicPr>
            <a:picLocks noChangeAspect="1"/>
          </p:cNvPicPr>
          <p:nvPr/>
        </p:nvPicPr>
        <p:blipFill>
          <a:blip r:embed="rId3"/>
          <a:srcRect/>
          <a:stretch>
            <a:fillRect/>
          </a:stretch>
        </p:blipFill>
        <p:spPr>
          <a:xfrm>
            <a:off x="2139950" y="1522095"/>
            <a:ext cx="652145" cy="652145"/>
          </a:xfrm>
          <a:prstGeom prst="rect">
            <a:avLst/>
          </a:prstGeom>
        </p:spPr>
      </p:pic>
      <p:pic>
        <p:nvPicPr>
          <p:cNvPr id="5" name="图片 4" descr="C:\Users\Jasmine\Desktop\项目三 图片\1132457.png1132457"/>
          <p:cNvPicPr>
            <a:picLocks noChangeAspect="1"/>
          </p:cNvPicPr>
          <p:nvPr/>
        </p:nvPicPr>
        <p:blipFill>
          <a:blip r:embed="rId4"/>
          <a:srcRect/>
          <a:stretch>
            <a:fillRect/>
          </a:stretch>
        </p:blipFill>
        <p:spPr>
          <a:xfrm>
            <a:off x="2174875" y="2955925"/>
            <a:ext cx="652145" cy="652145"/>
          </a:xfrm>
          <a:prstGeom prst="rect">
            <a:avLst/>
          </a:prstGeom>
        </p:spPr>
      </p:pic>
      <p:pic>
        <p:nvPicPr>
          <p:cNvPr id="6" name="图片 5" descr="C:\Users\Jasmine\Desktop\项目三 图片\1201421.png1201421"/>
          <p:cNvPicPr>
            <a:picLocks noChangeAspect="1"/>
          </p:cNvPicPr>
          <p:nvPr/>
        </p:nvPicPr>
        <p:blipFill>
          <a:blip r:embed="rId5"/>
          <a:srcRect/>
          <a:stretch>
            <a:fillRect/>
          </a:stretch>
        </p:blipFill>
        <p:spPr>
          <a:xfrm>
            <a:off x="2139950" y="4575810"/>
            <a:ext cx="658495" cy="375920"/>
          </a:xfrm>
          <a:prstGeom prst="rect">
            <a:avLst/>
          </a:prstGeom>
        </p:spPr>
      </p:pic>
      <p:pic>
        <p:nvPicPr>
          <p:cNvPr id="7" name="图片 6" descr="C:\Users\Jasmine\Desktop\项目三 图片\566981.png566981"/>
          <p:cNvPicPr>
            <a:picLocks noChangeAspect="1"/>
          </p:cNvPicPr>
          <p:nvPr/>
        </p:nvPicPr>
        <p:blipFill>
          <a:blip r:embed="rId6"/>
          <a:srcRect/>
          <a:stretch>
            <a:fillRect/>
          </a:stretch>
        </p:blipFill>
        <p:spPr>
          <a:xfrm>
            <a:off x="2259965" y="5967095"/>
            <a:ext cx="482600" cy="482600"/>
          </a:xfrm>
          <a:prstGeom prst="rect">
            <a:avLst/>
          </a:prstGeom>
        </p:spPr>
      </p:pic>
      <p:sp>
        <p:nvSpPr>
          <p:cNvPr id="51" name="文本框 6"/>
          <p:cNvSpPr txBox="1">
            <a:spLocks noChangeArrowheads="1"/>
          </p:cNvSpPr>
          <p:nvPr/>
        </p:nvSpPr>
        <p:spPr bwMode="auto">
          <a:xfrm>
            <a:off x="4565015" y="21262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优化营销推广的方法</a:t>
            </a:r>
          </a:p>
        </p:txBody>
      </p:sp>
      <p:pic>
        <p:nvPicPr>
          <p:cNvPr id="38" name="图形 37"/>
          <p:cNvPicPr>
            <a:picLocks noChangeAspect="1"/>
          </p:cNvPicPr>
          <p:nvPr/>
        </p:nvPicPr>
        <p:blipFill rotWithShape="1">
          <a:blip r:embed="rId7"/>
          <a:srcRect t="17889" b="17410"/>
          <a:stretch>
            <a:fillRect/>
          </a:stretch>
        </p:blipFill>
        <p:spPr>
          <a:xfrm>
            <a:off x="10892227" y="-1563763"/>
            <a:ext cx="3362054" cy="8423426"/>
          </a:xfrm>
          <a:prstGeom prst="rect">
            <a:avLst/>
          </a:prstGeom>
        </p:spPr>
      </p:pic>
      <p:sp>
        <p:nvSpPr>
          <p:cNvPr id="2" name="Rectangle 34"/>
          <p:cNvSpPr/>
          <p:nvPr/>
        </p:nvSpPr>
        <p:spPr>
          <a:xfrm>
            <a:off x="3350895" y="1607185"/>
            <a:ext cx="6692900" cy="829945"/>
          </a:xfrm>
          <a:prstGeom prst="rect">
            <a:avLst/>
          </a:prstGeom>
        </p:spPr>
        <p:txBody>
          <a:bodyPr wrap="square">
            <a:spAutoFit/>
          </a:bodyPr>
          <a:lstStyle/>
          <a:p>
            <a:pPr algn="l" fontAlgn="auto">
              <a:lnSpc>
                <a:spcPct val="150000"/>
              </a:lnSpc>
            </a:pPr>
            <a:r>
              <a:rPr lang="en-GB" sz="1600">
                <a:solidFill>
                  <a:srgbClr val="6E746F"/>
                </a:solidFill>
                <a:latin typeface="Arial Unicode MS" panose="020B0604020202020204" charset="-122"/>
                <a:ea typeface="Arial Unicode MS" panose="020B0604020202020204" charset="-122"/>
                <a:cs typeface="+mn-ea"/>
                <a:sym typeface="+mn-lt"/>
              </a:rPr>
              <a:t>①收藏推广类知名网站   ②收藏推广类知名博客</a:t>
            </a:r>
          </a:p>
          <a:p>
            <a:pPr algn="l" fontAlgn="auto">
              <a:lnSpc>
                <a:spcPct val="150000"/>
              </a:lnSpc>
            </a:pPr>
            <a:r>
              <a:rPr lang="en-GB" sz="1600">
                <a:solidFill>
                  <a:srgbClr val="6E746F"/>
                </a:solidFill>
                <a:latin typeface="Arial Unicode MS" panose="020B0604020202020204" charset="-122"/>
                <a:ea typeface="Arial Unicode MS" panose="020B0604020202020204" charset="-122"/>
                <a:cs typeface="+mn-ea"/>
                <a:sym typeface="+mn-lt"/>
              </a:rPr>
              <a:t>③利用百度搜索，学习相关推广方法 ④利用知名网站的推广类栏目</a:t>
            </a:r>
          </a:p>
        </p:txBody>
      </p:sp>
      <p:sp>
        <p:nvSpPr>
          <p:cNvPr id="3" name="Rectangle 35"/>
          <p:cNvSpPr/>
          <p:nvPr/>
        </p:nvSpPr>
        <p:spPr>
          <a:xfrm>
            <a:off x="3350895" y="3192145"/>
            <a:ext cx="5610860" cy="829945"/>
          </a:xfrm>
          <a:prstGeom prst="rect">
            <a:avLst/>
          </a:prstGeom>
        </p:spPr>
        <p:txBody>
          <a:bodyPr wrap="square">
            <a:spAutoFit/>
          </a:bodyPr>
          <a:lstStyle/>
          <a:p>
            <a:pPr algn="l" fontAlgn="auto">
              <a:lnSpc>
                <a:spcPct val="150000"/>
              </a:lnSpc>
            </a:pPr>
            <a:r>
              <a:rPr lang="en-GB" sz="1600">
                <a:solidFill>
                  <a:srgbClr val="6E746F"/>
                </a:solidFill>
                <a:latin typeface="Arial Unicode MS" panose="020B0604020202020204" charset="-122"/>
                <a:ea typeface="Arial Unicode MS" panose="020B0604020202020204" charset="-122"/>
                <a:cs typeface="+mn-ea"/>
                <a:sym typeface="+mn-lt"/>
              </a:rPr>
              <a:t>①了解常规的推广方法        ②了解每种推广方法的操作流程</a:t>
            </a:r>
          </a:p>
          <a:p>
            <a:pPr algn="l" fontAlgn="auto">
              <a:lnSpc>
                <a:spcPct val="150000"/>
              </a:lnSpc>
            </a:pPr>
            <a:r>
              <a:rPr lang="en-GB" sz="1600">
                <a:solidFill>
                  <a:srgbClr val="6E746F"/>
                </a:solidFill>
                <a:latin typeface="Arial Unicode MS" panose="020B0604020202020204" charset="-122"/>
                <a:ea typeface="Arial Unicode MS" panose="020B0604020202020204" charset="-122"/>
                <a:cs typeface="+mn-ea"/>
                <a:sym typeface="+mn-lt"/>
              </a:rPr>
              <a:t>③掌握别人介绍的推广技巧</a:t>
            </a:r>
          </a:p>
        </p:txBody>
      </p:sp>
      <p:sp>
        <p:nvSpPr>
          <p:cNvPr id="9" name="Rectangle 36"/>
          <p:cNvSpPr/>
          <p:nvPr/>
        </p:nvSpPr>
        <p:spPr>
          <a:xfrm>
            <a:off x="3350895" y="4517390"/>
            <a:ext cx="8009255" cy="1198880"/>
          </a:xfrm>
          <a:prstGeom prst="rect">
            <a:avLst/>
          </a:prstGeom>
        </p:spPr>
        <p:txBody>
          <a:bodyPr wrap="square">
            <a:spAutoFit/>
          </a:bodyPr>
          <a:lstStyle/>
          <a:p>
            <a:pPr algn="l" fontAlgn="auto">
              <a:lnSpc>
                <a:spcPct val="150000"/>
              </a:lnSpc>
            </a:pPr>
            <a:r>
              <a:rPr lang="en-GB" sz="1600">
                <a:solidFill>
                  <a:srgbClr val="6E746F"/>
                </a:solidFill>
                <a:latin typeface="Calibri" panose="020F0502020204030204" charset="0"/>
                <a:ea typeface="Arial Unicode MS" panose="020B0604020202020204" charset="-122"/>
                <a:cs typeface="+mn-ea"/>
                <a:sym typeface="+mn-lt"/>
              </a:rPr>
              <a:t>①</a:t>
            </a:r>
            <a:r>
              <a:rPr lang="en-GB" sz="1600">
                <a:solidFill>
                  <a:srgbClr val="6E746F"/>
                </a:solidFill>
                <a:latin typeface="Arial Unicode MS" panose="020B0604020202020204" charset="-122"/>
                <a:ea typeface="Arial Unicode MS" panose="020B0604020202020204" charset="-122"/>
                <a:cs typeface="+mn-ea"/>
                <a:sym typeface="+mn-lt"/>
              </a:rPr>
              <a:t>观察别人的一些推广行为，如：QQ群、论坛帖子、软文等</a:t>
            </a:r>
          </a:p>
          <a:p>
            <a:pPr algn="l" fontAlgn="auto">
              <a:lnSpc>
                <a:spcPct val="150000"/>
              </a:lnSpc>
            </a:pPr>
            <a:r>
              <a:rPr lang="en-GB" sz="1600">
                <a:solidFill>
                  <a:srgbClr val="6E746F"/>
                </a:solidFill>
                <a:latin typeface="Calibri" panose="020F0502020204030204" charset="0"/>
                <a:ea typeface="Arial Unicode MS" panose="020B0604020202020204" charset="-122"/>
                <a:cs typeface="+mn-ea"/>
                <a:sym typeface="+mn-lt"/>
              </a:rPr>
              <a:t>②</a:t>
            </a:r>
            <a:r>
              <a:rPr lang="en-GB" sz="1600">
                <a:solidFill>
                  <a:srgbClr val="6E746F"/>
                </a:solidFill>
                <a:latin typeface="Arial Unicode MS" panose="020B0604020202020204" charset="-122"/>
                <a:ea typeface="Arial Unicode MS" panose="020B0604020202020204" charset="-122"/>
                <a:cs typeface="+mn-ea"/>
                <a:sym typeface="+mn-lt"/>
              </a:rPr>
              <a:t>对一些效果不理想的推广行为要进行分析，试着改良，学会别人的推广技巧，同时要领悟出属于自己的技巧</a:t>
            </a:r>
          </a:p>
        </p:txBody>
      </p:sp>
      <p:pic>
        <p:nvPicPr>
          <p:cNvPr id="11" name="图形 36"/>
          <p:cNvPicPr>
            <a:picLocks noChangeAspect="1"/>
          </p:cNvPicPr>
          <p:nvPr/>
        </p:nvPicPr>
        <p:blipFill rotWithShape="1">
          <a:blip r:embed="rId7"/>
          <a:srcRect t="17889" b="17410"/>
          <a:stretch>
            <a:fillRect/>
          </a:stretch>
        </p:blipFill>
        <p:spPr>
          <a:xfrm>
            <a:off x="-1928495" y="-1564005"/>
            <a:ext cx="3349625" cy="842327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9000">
        <p15:prstTrans prst="pageCurlDouble"/>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20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2500"/>
                            </p:stCondLst>
                            <p:childTnLst>
                              <p:par>
                                <p:cTn id="22" presetID="4" presetClass="entr" presetSubtype="16"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ox(in)">
                                      <p:cBhvr>
                                        <p:cTn id="24" dur="20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par>
                          <p:cTn id="31" fill="hold">
                            <p:stCondLst>
                              <p:cond delay="4500"/>
                            </p:stCondLst>
                            <p:childTnLst>
                              <p:par>
                                <p:cTn id="32" presetID="10"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childTnLst>
                                </p:cTn>
                              </p:par>
                            </p:childTnLst>
                          </p:cTn>
                        </p:par>
                        <p:par>
                          <p:cTn id="35" fill="hold">
                            <p:stCondLst>
                              <p:cond delay="5000"/>
                            </p:stCondLst>
                            <p:childTnLst>
                              <p:par>
                                <p:cTn id="36" presetID="4" presetClass="entr" presetSubtype="16"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box(in)">
                                      <p:cBhvr>
                                        <p:cTn id="38" dur="2000"/>
                                        <p:tgtEl>
                                          <p:spTgt spid="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500"/>
                                        <p:tgtEl>
                                          <p:spTgt spid="6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7000"/>
                            </p:stCondLst>
                            <p:childTnLst>
                              <p:par>
                                <p:cTn id="46" presetID="10"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childTnLst>
                          </p:cTn>
                        </p:par>
                        <p:par>
                          <p:cTn id="49" fill="hold">
                            <p:stCondLst>
                              <p:cond delay="7500"/>
                            </p:stCondLst>
                            <p:childTnLst>
                              <p:par>
                                <p:cTn id="50" presetID="4" presetClass="entr" presetSubtype="16"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box(in)">
                                      <p:cBhvr>
                                        <p:cTn id="52" dur="2000"/>
                                        <p:tgtEl>
                                          <p:spTgt spid="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50" grpId="0" bldLvl="0" animBg="1"/>
      <p:bldP spid="52" grpId="0" bldLvl="0" animBg="1"/>
      <p:bldP spid="56" grpId="0" bldLvl="0" animBg="1"/>
      <p:bldP spid="58" grpId="0"/>
      <p:bldP spid="59" grpId="0"/>
      <p:bldP spid="60" grpId="0"/>
      <p:bldP spid="61" grpId="0"/>
      <p:bldP spid="2" grpId="0"/>
      <p:bldP spid="3"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437765"/>
            <a:ext cx="12192000" cy="1809750"/>
          </a:xfrm>
          <a:prstGeom prst="rect">
            <a:avLst/>
          </a:pr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51" name="文本框 6"/>
          <p:cNvSpPr txBox="1">
            <a:spLocks noChangeArrowheads="1"/>
          </p:cNvSpPr>
          <p:nvPr/>
        </p:nvSpPr>
        <p:spPr bwMode="auto">
          <a:xfrm>
            <a:off x="5293360" y="173256"/>
            <a:ext cx="1605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小组评价</a:t>
            </a:r>
          </a:p>
        </p:txBody>
      </p:sp>
      <p:graphicFrame>
        <p:nvGraphicFramePr>
          <p:cNvPr id="2" name="表格 -1"/>
          <p:cNvGraphicFramePr/>
          <p:nvPr/>
        </p:nvGraphicFramePr>
        <p:xfrm>
          <a:off x="1249045" y="1106805"/>
          <a:ext cx="9693275" cy="4897120"/>
        </p:xfrm>
        <a:graphic>
          <a:graphicData uri="http://schemas.openxmlformats.org/drawingml/2006/table">
            <a:tbl>
              <a:tblPr firstRow="1" bandRow="1">
                <a:tableStyleId>{5C22544A-7EE6-4342-B048-85BDC9FD1C3A}</a:tableStyleId>
              </a:tblPr>
              <a:tblGrid>
                <a:gridCol w="1938655"/>
                <a:gridCol w="1938655"/>
                <a:gridCol w="1938655"/>
                <a:gridCol w="1938655"/>
                <a:gridCol w="1938655"/>
              </a:tblGrid>
              <a:tr h="403860">
                <a:tc rowSpan="2">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主要内容</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gridSpan="4">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自我评价等级（在符合的情况下面打“</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1042670">
                <a:tc vMerge="1">
                  <a:txBody>
                    <a:bodyPr/>
                    <a:lstStyle/>
                    <a:p>
                      <a:endParaRPr lang="zh-CN"/>
                    </a:p>
                  </a:txBody>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全都做到了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大部分（</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80%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基本（</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60%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没做到</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r>
              <a:tr h="1043940">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熟悉营销推广的基本内容</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36334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理解编辑推广内容的通用规范</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04330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了解优化营销推广的方法</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bl>
          </a:graphicData>
        </a:graphic>
      </p:graphicFrame>
      <p:pic>
        <p:nvPicPr>
          <p:cNvPr id="11"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8000">
        <p15:prstTrans prst="drape"/>
      </p:transition>
    </mc:Choice>
    <mc:Fallback xmlns="">
      <p:transition spd="slow" advClick="0" advTm="8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4</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351143" y="4549108"/>
            <a:ext cx="34899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知识问答类营销推广工具</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5610226" y="2093913"/>
            <a:ext cx="963613" cy="4762500"/>
          </a:xfrm>
          <a:custGeom>
            <a:avLst/>
            <a:gdLst>
              <a:gd name="T0" fmla="*/ 607 w 607"/>
              <a:gd name="T1" fmla="*/ 622 h 3000"/>
              <a:gd name="T2" fmla="*/ 454 w 607"/>
              <a:gd name="T3" fmla="*/ 311 h 3000"/>
              <a:gd name="T4" fmla="*/ 303 w 607"/>
              <a:gd name="T5" fmla="*/ 0 h 3000"/>
              <a:gd name="T6" fmla="*/ 151 w 607"/>
              <a:gd name="T7" fmla="*/ 311 h 3000"/>
              <a:gd name="T8" fmla="*/ 0 w 607"/>
              <a:gd name="T9" fmla="*/ 622 h 3000"/>
              <a:gd name="T10" fmla="*/ 139 w 607"/>
              <a:gd name="T11" fmla="*/ 622 h 3000"/>
              <a:gd name="T12" fmla="*/ 139 w 607"/>
              <a:gd name="T13" fmla="*/ 3000 h 3000"/>
              <a:gd name="T14" fmla="*/ 480 w 607"/>
              <a:gd name="T15" fmla="*/ 3000 h 3000"/>
              <a:gd name="T16" fmla="*/ 480 w 607"/>
              <a:gd name="T17" fmla="*/ 622 h 3000"/>
              <a:gd name="T18" fmla="*/ 607 w 607"/>
              <a:gd name="T19" fmla="*/ 622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7" h="3000">
                <a:moveTo>
                  <a:pt x="607" y="622"/>
                </a:moveTo>
                <a:lnTo>
                  <a:pt x="454" y="311"/>
                </a:lnTo>
                <a:lnTo>
                  <a:pt x="303" y="0"/>
                </a:lnTo>
                <a:lnTo>
                  <a:pt x="151" y="311"/>
                </a:lnTo>
                <a:lnTo>
                  <a:pt x="0" y="622"/>
                </a:lnTo>
                <a:lnTo>
                  <a:pt x="139" y="622"/>
                </a:lnTo>
                <a:lnTo>
                  <a:pt x="139" y="3000"/>
                </a:lnTo>
                <a:lnTo>
                  <a:pt x="480" y="3000"/>
                </a:lnTo>
                <a:lnTo>
                  <a:pt x="480" y="622"/>
                </a:lnTo>
                <a:lnTo>
                  <a:pt x="607" y="622"/>
                </a:lnTo>
                <a:close/>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6" name="Freeform 6"/>
          <p:cNvSpPr/>
          <p:nvPr/>
        </p:nvSpPr>
        <p:spPr bwMode="auto">
          <a:xfrm>
            <a:off x="6570663" y="3838575"/>
            <a:ext cx="1766888" cy="3017838"/>
          </a:xfrm>
          <a:custGeom>
            <a:avLst/>
            <a:gdLst>
              <a:gd name="T0" fmla="*/ 832 w 1155"/>
              <a:gd name="T1" fmla="*/ 158 h 1976"/>
              <a:gd name="T2" fmla="*/ 509 w 1155"/>
              <a:gd name="T3" fmla="*/ 0 h 1976"/>
              <a:gd name="T4" fmla="*/ 509 w 1155"/>
              <a:gd name="T5" fmla="*/ 139 h 1976"/>
              <a:gd name="T6" fmla="*/ 406 w 1155"/>
              <a:gd name="T7" fmla="*/ 139 h 1976"/>
              <a:gd name="T8" fmla="*/ 0 w 1155"/>
              <a:gd name="T9" fmla="*/ 544 h 1976"/>
              <a:gd name="T10" fmla="*/ 0 w 1155"/>
              <a:gd name="T11" fmla="*/ 1976 h 1976"/>
              <a:gd name="T12" fmla="*/ 354 w 1155"/>
              <a:gd name="T13" fmla="*/ 1976 h 1976"/>
              <a:gd name="T14" fmla="*/ 354 w 1155"/>
              <a:gd name="T15" fmla="*/ 544 h 1976"/>
              <a:gd name="T16" fmla="*/ 406 w 1155"/>
              <a:gd name="T17" fmla="*/ 492 h 1976"/>
              <a:gd name="T18" fmla="*/ 509 w 1155"/>
              <a:gd name="T19" fmla="*/ 492 h 1976"/>
              <a:gd name="T20" fmla="*/ 509 w 1155"/>
              <a:gd name="T21" fmla="*/ 630 h 1976"/>
              <a:gd name="T22" fmla="*/ 832 w 1155"/>
              <a:gd name="T23" fmla="*/ 473 h 1976"/>
              <a:gd name="T24" fmla="*/ 1155 w 1155"/>
              <a:gd name="T25" fmla="*/ 315 h 1976"/>
              <a:gd name="T26" fmla="*/ 832 w 1155"/>
              <a:gd name="T27" fmla="*/ 158 h 1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5" h="1976">
                <a:moveTo>
                  <a:pt x="832" y="158"/>
                </a:moveTo>
                <a:cubicBezTo>
                  <a:pt x="509" y="0"/>
                  <a:pt x="509" y="0"/>
                  <a:pt x="509" y="0"/>
                </a:cubicBezTo>
                <a:cubicBezTo>
                  <a:pt x="509" y="139"/>
                  <a:pt x="509" y="139"/>
                  <a:pt x="509" y="139"/>
                </a:cubicBezTo>
                <a:cubicBezTo>
                  <a:pt x="406" y="139"/>
                  <a:pt x="406" y="139"/>
                  <a:pt x="406" y="139"/>
                </a:cubicBezTo>
                <a:cubicBezTo>
                  <a:pt x="182" y="139"/>
                  <a:pt x="0" y="321"/>
                  <a:pt x="0" y="544"/>
                </a:cubicBezTo>
                <a:cubicBezTo>
                  <a:pt x="0" y="1976"/>
                  <a:pt x="0" y="1976"/>
                  <a:pt x="0" y="1976"/>
                </a:cubicBezTo>
                <a:cubicBezTo>
                  <a:pt x="354" y="1976"/>
                  <a:pt x="354" y="1976"/>
                  <a:pt x="354" y="1976"/>
                </a:cubicBezTo>
                <a:cubicBezTo>
                  <a:pt x="354" y="544"/>
                  <a:pt x="354" y="544"/>
                  <a:pt x="354" y="544"/>
                </a:cubicBezTo>
                <a:cubicBezTo>
                  <a:pt x="354" y="516"/>
                  <a:pt x="377" y="492"/>
                  <a:pt x="406" y="492"/>
                </a:cubicBezTo>
                <a:cubicBezTo>
                  <a:pt x="509" y="492"/>
                  <a:pt x="509" y="492"/>
                  <a:pt x="509" y="492"/>
                </a:cubicBezTo>
                <a:cubicBezTo>
                  <a:pt x="509" y="630"/>
                  <a:pt x="509" y="630"/>
                  <a:pt x="509" y="630"/>
                </a:cubicBezTo>
                <a:cubicBezTo>
                  <a:pt x="832" y="473"/>
                  <a:pt x="832" y="473"/>
                  <a:pt x="832" y="473"/>
                </a:cubicBezTo>
                <a:cubicBezTo>
                  <a:pt x="1155" y="315"/>
                  <a:pt x="1155" y="315"/>
                  <a:pt x="1155" y="315"/>
                </a:cubicBezTo>
                <a:lnTo>
                  <a:pt x="832" y="158"/>
                </a:lnTo>
                <a:close/>
              </a:path>
            </a:pathLst>
          </a:custGeom>
          <a:solidFill>
            <a:srgbClr val="79C6C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14" name="Freeform 7"/>
          <p:cNvSpPr/>
          <p:nvPr/>
        </p:nvSpPr>
        <p:spPr bwMode="auto">
          <a:xfrm>
            <a:off x="3854450" y="2910840"/>
            <a:ext cx="1774825" cy="3945890"/>
          </a:xfrm>
          <a:custGeom>
            <a:avLst/>
            <a:gdLst>
              <a:gd name="T0" fmla="*/ 755 w 1160"/>
              <a:gd name="T1" fmla="*/ 139 h 1380"/>
              <a:gd name="T2" fmla="*/ 646 w 1160"/>
              <a:gd name="T3" fmla="*/ 139 h 1380"/>
              <a:gd name="T4" fmla="*/ 646 w 1160"/>
              <a:gd name="T5" fmla="*/ 0 h 1380"/>
              <a:gd name="T6" fmla="*/ 323 w 1160"/>
              <a:gd name="T7" fmla="*/ 158 h 1380"/>
              <a:gd name="T8" fmla="*/ 0 w 1160"/>
              <a:gd name="T9" fmla="*/ 315 h 1380"/>
              <a:gd name="T10" fmla="*/ 323 w 1160"/>
              <a:gd name="T11" fmla="*/ 473 h 1380"/>
              <a:gd name="T12" fmla="*/ 646 w 1160"/>
              <a:gd name="T13" fmla="*/ 630 h 1380"/>
              <a:gd name="T14" fmla="*/ 646 w 1160"/>
              <a:gd name="T15" fmla="*/ 493 h 1380"/>
              <a:gd name="T16" fmla="*/ 755 w 1160"/>
              <a:gd name="T17" fmla="*/ 493 h 1380"/>
              <a:gd name="T18" fmla="*/ 807 w 1160"/>
              <a:gd name="T19" fmla="*/ 545 h 1380"/>
              <a:gd name="T20" fmla="*/ 807 w 1160"/>
              <a:gd name="T21" fmla="*/ 1380 h 1380"/>
              <a:gd name="T22" fmla="*/ 1160 w 1160"/>
              <a:gd name="T23" fmla="*/ 1380 h 1380"/>
              <a:gd name="T24" fmla="*/ 1160 w 1160"/>
              <a:gd name="T25" fmla="*/ 545 h 1380"/>
              <a:gd name="T26" fmla="*/ 755 w 1160"/>
              <a:gd name="T27" fmla="*/ 139 h 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0" h="1380">
                <a:moveTo>
                  <a:pt x="755" y="139"/>
                </a:moveTo>
                <a:cubicBezTo>
                  <a:pt x="646" y="139"/>
                  <a:pt x="646" y="139"/>
                  <a:pt x="646" y="139"/>
                </a:cubicBezTo>
                <a:cubicBezTo>
                  <a:pt x="646" y="0"/>
                  <a:pt x="646" y="0"/>
                  <a:pt x="646" y="0"/>
                </a:cubicBezTo>
                <a:cubicBezTo>
                  <a:pt x="323" y="158"/>
                  <a:pt x="323" y="158"/>
                  <a:pt x="323" y="158"/>
                </a:cubicBezTo>
                <a:cubicBezTo>
                  <a:pt x="0" y="315"/>
                  <a:pt x="0" y="315"/>
                  <a:pt x="0" y="315"/>
                </a:cubicBezTo>
                <a:cubicBezTo>
                  <a:pt x="323" y="473"/>
                  <a:pt x="323" y="473"/>
                  <a:pt x="323" y="473"/>
                </a:cubicBezTo>
                <a:cubicBezTo>
                  <a:pt x="646" y="630"/>
                  <a:pt x="646" y="630"/>
                  <a:pt x="646" y="630"/>
                </a:cubicBezTo>
                <a:cubicBezTo>
                  <a:pt x="646" y="493"/>
                  <a:pt x="646" y="493"/>
                  <a:pt x="646" y="493"/>
                </a:cubicBezTo>
                <a:cubicBezTo>
                  <a:pt x="755" y="493"/>
                  <a:pt x="755" y="493"/>
                  <a:pt x="755" y="493"/>
                </a:cubicBezTo>
                <a:cubicBezTo>
                  <a:pt x="783" y="493"/>
                  <a:pt x="807" y="516"/>
                  <a:pt x="807" y="545"/>
                </a:cubicBezTo>
                <a:cubicBezTo>
                  <a:pt x="807" y="1380"/>
                  <a:pt x="807" y="1380"/>
                  <a:pt x="807" y="1380"/>
                </a:cubicBezTo>
                <a:cubicBezTo>
                  <a:pt x="1160" y="1380"/>
                  <a:pt x="1160" y="1380"/>
                  <a:pt x="1160" y="1380"/>
                </a:cubicBezTo>
                <a:cubicBezTo>
                  <a:pt x="1160" y="545"/>
                  <a:pt x="1160" y="545"/>
                  <a:pt x="1160" y="545"/>
                </a:cubicBezTo>
                <a:cubicBezTo>
                  <a:pt x="1160" y="321"/>
                  <a:pt x="978" y="139"/>
                  <a:pt x="755" y="139"/>
                </a:cubicBezTo>
                <a:close/>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53" name="文本框 52"/>
          <p:cNvSpPr txBox="1"/>
          <p:nvPr/>
        </p:nvSpPr>
        <p:spPr>
          <a:xfrm>
            <a:off x="8338185" y="3674110"/>
            <a:ext cx="2483485" cy="1198880"/>
          </a:xfrm>
          <a:prstGeom prst="rect">
            <a:avLst/>
          </a:prstGeom>
          <a:noFill/>
        </p:spPr>
        <p:txBody>
          <a:bodyPr wrap="square" rtlCol="0">
            <a:spAutoFit/>
          </a:bodyPr>
          <a:lstStyle/>
          <a:p>
            <a:pPr algn="ctr" fontAlgn="auto">
              <a:lnSpc>
                <a:spcPct val="150000"/>
              </a:lnSpc>
            </a:pPr>
            <a:r>
              <a:rPr sz="2400" b="1" dirty="0">
                <a:solidFill>
                  <a:srgbClr val="79C6C3"/>
                </a:solidFill>
                <a:latin typeface="Arial Unicode MS" panose="020B0604020202020204" charset="-122"/>
                <a:ea typeface="Arial Unicode MS" panose="020B0604020202020204" charset="-122"/>
              </a:rPr>
              <a:t>知识问答营销推广发布</a:t>
            </a:r>
          </a:p>
        </p:txBody>
      </p:sp>
      <p:sp>
        <p:nvSpPr>
          <p:cNvPr id="56" name="文本框 55"/>
          <p:cNvSpPr txBox="1"/>
          <p:nvPr/>
        </p:nvSpPr>
        <p:spPr>
          <a:xfrm>
            <a:off x="1642110" y="3041650"/>
            <a:ext cx="2550160" cy="1198880"/>
          </a:xfrm>
          <a:prstGeom prst="rect">
            <a:avLst/>
          </a:prstGeom>
          <a:noFill/>
        </p:spPr>
        <p:txBody>
          <a:bodyPr wrap="square" rtlCol="0">
            <a:spAutoFit/>
          </a:bodyPr>
          <a:lstStyle/>
          <a:p>
            <a:pPr algn="ctr" fontAlgn="auto">
              <a:lnSpc>
                <a:spcPct val="150000"/>
              </a:lnSpc>
            </a:pPr>
            <a:r>
              <a:rPr sz="2400" b="1" dirty="0">
                <a:solidFill>
                  <a:srgbClr val="B15462"/>
                </a:solidFill>
                <a:latin typeface="Arial Unicode MS" panose="020B0604020202020204" charset="-122"/>
                <a:ea typeface="Arial Unicode MS" panose="020B0604020202020204" charset="-122"/>
              </a:rPr>
              <a:t>知识问答营销推广简介</a:t>
            </a:r>
          </a:p>
        </p:txBody>
      </p:sp>
      <p:sp>
        <p:nvSpPr>
          <p:cNvPr id="57" name="文本框 56"/>
          <p:cNvSpPr txBox="1"/>
          <p:nvPr/>
        </p:nvSpPr>
        <p:spPr>
          <a:xfrm>
            <a:off x="1252220" y="4052570"/>
            <a:ext cx="3329940" cy="2676525"/>
          </a:xfrm>
          <a:prstGeom prst="rect">
            <a:avLst/>
          </a:prstGeom>
          <a:noFill/>
        </p:spPr>
        <p:txBody>
          <a:bodyPr wrap="square" rtlCol="0">
            <a:spAutoFit/>
          </a:bodyPr>
          <a:lstStyle/>
          <a:p>
            <a:pPr algn="l" fontAlgn="auto">
              <a:lnSpc>
                <a:spcPct val="150000"/>
              </a:lnSpc>
            </a:pPr>
            <a:r>
              <a:rPr lang="en-US" altLang="zh-CN" sz="1600">
                <a:solidFill>
                  <a:srgbClr val="6E746F"/>
                </a:solidFill>
                <a:latin typeface="Arial Unicode MS" panose="020B0604020202020204" charset="-122"/>
                <a:ea typeface="Arial Unicode MS" panose="020B0604020202020204" charset="-122"/>
              </a:rPr>
              <a:t>一种基于搜索的互动式知识问答分享平台。每个网络用户都可以通过平台账号发布自己的问题，等待他人来回答。也可以通过查看他人提出的问题，选择其中自己知道的问题进行回答。提问者根据问题答案的准确度来给答案评分</a:t>
            </a:r>
          </a:p>
        </p:txBody>
      </p:sp>
      <p:sp>
        <p:nvSpPr>
          <p:cNvPr id="58" name="Title 20"/>
          <p:cNvSpPr txBox="1"/>
          <p:nvPr/>
        </p:nvSpPr>
        <p:spPr>
          <a:xfrm>
            <a:off x="4352925" y="708025"/>
            <a:ext cx="3477895" cy="576580"/>
          </a:xfrm>
          <a:prstGeom prst="rect">
            <a:avLst/>
          </a:prstGeom>
        </p:spPr>
        <p:txBody>
          <a:bodyPr vert="horz" wrap="squar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400" fontAlgn="auto">
              <a:lnSpc>
                <a:spcPct val="150000"/>
              </a:lnSpc>
            </a:pPr>
            <a:r>
              <a:rPr sz="2400" b="1" dirty="0">
                <a:solidFill>
                  <a:srgbClr val="E78585"/>
                </a:solidFill>
                <a:latin typeface="Arial Unicode MS" panose="020B0604020202020204" charset="-122"/>
                <a:ea typeface="Arial Unicode MS" panose="020B0604020202020204" charset="-122"/>
                <a:cs typeface="+mn-cs"/>
              </a:rPr>
              <a:t>知识问答营销推广运用</a:t>
            </a:r>
          </a:p>
        </p:txBody>
      </p:sp>
      <p:sp>
        <p:nvSpPr>
          <p:cNvPr id="60" name="文本框 59"/>
          <p:cNvSpPr txBox="1"/>
          <p:nvPr/>
        </p:nvSpPr>
        <p:spPr>
          <a:xfrm>
            <a:off x="3189923" y="1284905"/>
            <a:ext cx="5811837" cy="1198880"/>
          </a:xfrm>
          <a:prstGeom prst="rect">
            <a:avLst/>
          </a:prstGeom>
          <a:noFill/>
        </p:spPr>
        <p:txBody>
          <a:bodyPr wrap="square" rtlCol="0">
            <a:spAutoFit/>
          </a:bodyPr>
          <a:lstStyle/>
          <a:p>
            <a:pPr algn="l" fontAlgn="auto">
              <a:lnSpc>
                <a:spcPct val="150000"/>
              </a:lnSpc>
            </a:pPr>
            <a:r>
              <a:rPr lang="en-US" altLang="zh-CN" sz="1600">
                <a:solidFill>
                  <a:srgbClr val="6E746F"/>
                </a:solidFill>
                <a:latin typeface="Arial Unicode MS" panose="020B0604020202020204" charset="-122"/>
                <a:ea typeface="Arial Unicode MS" panose="020B0604020202020204" charset="-122"/>
              </a:rPr>
              <a:t>企业的知识问答营销推广，通过在知识体系中问题和答案的发布，有相似问题的用户只要在知识体系中进行问题搜索，就会看到该问题的答案</a:t>
            </a:r>
            <a:r>
              <a:rPr lang="zh-CN" altLang="en-US" sz="1600">
                <a:solidFill>
                  <a:srgbClr val="6E746F"/>
                </a:solidFill>
                <a:latin typeface="Arial Unicode MS" panose="020B0604020202020204" charset="-122"/>
                <a:ea typeface="Arial Unicode MS" panose="020B0604020202020204" charset="-122"/>
              </a:rPr>
              <a:t>，</a:t>
            </a:r>
            <a:r>
              <a:rPr lang="en-US" altLang="zh-CN" sz="1600">
                <a:solidFill>
                  <a:srgbClr val="6E746F"/>
                </a:solidFill>
                <a:latin typeface="Arial Unicode MS" panose="020B0604020202020204" charset="-122"/>
                <a:ea typeface="Arial Unicode MS" panose="020B0604020202020204" charset="-122"/>
              </a:rPr>
              <a:t>达到营销推广的目的</a:t>
            </a:r>
          </a:p>
        </p:txBody>
      </p:sp>
      <p:sp>
        <p:nvSpPr>
          <p:cNvPr id="51" name="文本框 6"/>
          <p:cNvSpPr txBox="1">
            <a:spLocks noChangeArrowheads="1"/>
          </p:cNvSpPr>
          <p:nvPr/>
        </p:nvSpPr>
        <p:spPr bwMode="auto">
          <a:xfrm>
            <a:off x="4044315" y="185956"/>
            <a:ext cx="4094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知识问答类营销推广工具</a:t>
            </a:r>
          </a:p>
        </p:txBody>
      </p:sp>
      <p:pic>
        <p:nvPicPr>
          <p:cNvPr id="2" name="图形 14"/>
          <p:cNvPicPr>
            <a:picLocks noChangeAspect="1"/>
          </p:cNvPicPr>
          <p:nvPr/>
        </p:nvPicPr>
        <p:blipFill rotWithShape="1">
          <a:blip r:embed="rId3"/>
          <a:srcRect t="17889" b="17410"/>
          <a:stretch>
            <a:fillRect/>
          </a:stretch>
        </p:blipFill>
        <p:spPr>
          <a:xfrm>
            <a:off x="-4214704" y="34444"/>
            <a:ext cx="6805203" cy="6858001"/>
          </a:xfrm>
          <a:prstGeom prst="rect">
            <a:avLst/>
          </a:prstGeom>
        </p:spPr>
      </p:pic>
      <p:pic>
        <p:nvPicPr>
          <p:cNvPr id="3" name="图形 22"/>
          <p:cNvPicPr>
            <a:picLocks noChangeAspect="1"/>
          </p:cNvPicPr>
          <p:nvPr/>
        </p:nvPicPr>
        <p:blipFill rotWithShape="1">
          <a:blip r:embed="rId3"/>
          <a:srcRect t="17889" b="17410"/>
          <a:stretch>
            <a:fillRect/>
          </a:stretch>
        </p:blipFill>
        <p:spPr>
          <a:xfrm>
            <a:off x="9397457" y="0"/>
            <a:ext cx="6014640" cy="6858001"/>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6000">
        <p15:prstTrans prst="drap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right)">
                                      <p:cBhvr>
                                        <p:cTn id="11" dur="500"/>
                                        <p:tgtEl>
                                          <p:spTgt spid="5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right)">
                                      <p:cBhvr>
                                        <p:cTn id="15" dur="500"/>
                                        <p:tgtEl>
                                          <p:spTgt spid="5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down)">
                                      <p:cBhvr>
                                        <p:cTn id="23" dur="500"/>
                                        <p:tgtEl>
                                          <p:spTgt spid="58"/>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down)">
                                      <p:cBhvr>
                                        <p:cTn id="27" dur="500"/>
                                        <p:tgtEl>
                                          <p:spTgt spid="6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4" grpId="0" bldLvl="0" animBg="1"/>
      <p:bldP spid="53" grpId="0"/>
      <p:bldP spid="56" grpId="0"/>
      <p:bldP spid="57" grpId="0"/>
      <p:bldP spid="58" grpId="0"/>
      <p:bldP spid="6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927100"/>
            <a:ext cx="8352790" cy="184594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例如，小美想要在网上购买一款爽肤水，但她不知道哪款爽肤水比较好，所以她在百度知道中搜素“爽肤水哪个牌子好”，搜索结果中就有很多与小美问题相似的问题，并且都附有答案。小美点击其中的一个搜索结果，看到该问题的答案推荐了两款爽肤水，并且回答者通过自己的使用经验说明了推荐产品的优点</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222115" y="185956"/>
            <a:ext cx="37388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知识问答营销推广运用</a:t>
            </a:r>
          </a:p>
        </p:txBody>
      </p:sp>
      <p:pic>
        <p:nvPicPr>
          <p:cNvPr id="4" name="图片 3" descr="1"/>
          <p:cNvPicPr>
            <a:picLocks noChangeAspect="1"/>
          </p:cNvPicPr>
          <p:nvPr/>
        </p:nvPicPr>
        <p:blipFill>
          <a:blip r:embed="rId4"/>
          <a:stretch>
            <a:fillRect/>
          </a:stretch>
        </p:blipFill>
        <p:spPr>
          <a:xfrm>
            <a:off x="3201670" y="2669540"/>
            <a:ext cx="6969760" cy="3679190"/>
          </a:xfrm>
          <a:prstGeom prst="rect">
            <a:avLst/>
          </a:prstGeom>
        </p:spPr>
      </p:pic>
      <p:sp>
        <p:nvSpPr>
          <p:cNvPr id="11" name="Text Placeholder 5"/>
          <p:cNvSpPr txBox="1"/>
          <p:nvPr/>
        </p:nvSpPr>
        <p:spPr>
          <a:xfrm>
            <a:off x="5462905" y="634873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知识问答推广</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87574" y="1546738"/>
            <a:ext cx="2851150" cy="2116138"/>
            <a:chOff x="917574" y="1889638"/>
            <a:chExt cx="2851150" cy="2116138"/>
          </a:xfrm>
        </p:grpSpPr>
        <p:sp>
          <p:nvSpPr>
            <p:cNvPr id="5" name="Freeform 5"/>
            <p:cNvSpPr/>
            <p:nvPr/>
          </p:nvSpPr>
          <p:spPr bwMode="auto">
            <a:xfrm>
              <a:off x="917574" y="1889638"/>
              <a:ext cx="2247900" cy="1039813"/>
            </a:xfrm>
            <a:custGeom>
              <a:avLst/>
              <a:gdLst>
                <a:gd name="T0" fmla="*/ 836 w 1318"/>
                <a:gd name="T1" fmla="*/ 0 h 610"/>
                <a:gd name="T2" fmla="*/ 0 w 1318"/>
                <a:gd name="T3" fmla="*/ 445 h 610"/>
                <a:gd name="T4" fmla="*/ 165 w 1318"/>
                <a:gd name="T5" fmla="*/ 610 h 610"/>
                <a:gd name="T6" fmla="*/ 836 w 1318"/>
                <a:gd name="T7" fmla="*/ 227 h 610"/>
                <a:gd name="T8" fmla="*/ 1227 w 1318"/>
                <a:gd name="T9" fmla="*/ 332 h 610"/>
                <a:gd name="T10" fmla="*/ 1318 w 1318"/>
                <a:gd name="T11" fmla="*/ 122 h 610"/>
                <a:gd name="T12" fmla="*/ 836 w 1318"/>
                <a:gd name="T13" fmla="*/ 0 h 610"/>
              </a:gdLst>
              <a:ahLst/>
              <a:cxnLst>
                <a:cxn ang="0">
                  <a:pos x="T0" y="T1"/>
                </a:cxn>
                <a:cxn ang="0">
                  <a:pos x="T2" y="T3"/>
                </a:cxn>
                <a:cxn ang="0">
                  <a:pos x="T4" y="T5"/>
                </a:cxn>
                <a:cxn ang="0">
                  <a:pos x="T6" y="T7"/>
                </a:cxn>
                <a:cxn ang="0">
                  <a:pos x="T8" y="T9"/>
                </a:cxn>
                <a:cxn ang="0">
                  <a:pos x="T10" y="T11"/>
                </a:cxn>
                <a:cxn ang="0">
                  <a:pos x="T12" y="T13"/>
                </a:cxn>
              </a:cxnLst>
              <a:rect l="0" t="0" r="r" b="b"/>
              <a:pathLst>
                <a:path w="1318" h="610">
                  <a:moveTo>
                    <a:pt x="836" y="0"/>
                  </a:moveTo>
                  <a:cubicBezTo>
                    <a:pt x="488" y="0"/>
                    <a:pt x="181" y="176"/>
                    <a:pt x="0" y="445"/>
                  </a:cubicBezTo>
                  <a:cubicBezTo>
                    <a:pt x="165" y="610"/>
                    <a:pt x="165" y="610"/>
                    <a:pt x="165" y="610"/>
                  </a:cubicBezTo>
                  <a:cubicBezTo>
                    <a:pt x="301" y="381"/>
                    <a:pt x="550" y="227"/>
                    <a:pt x="836" y="227"/>
                  </a:cubicBezTo>
                  <a:cubicBezTo>
                    <a:pt x="979" y="227"/>
                    <a:pt x="1112" y="265"/>
                    <a:pt x="1227" y="332"/>
                  </a:cubicBezTo>
                  <a:cubicBezTo>
                    <a:pt x="1318" y="122"/>
                    <a:pt x="1318" y="122"/>
                    <a:pt x="1318" y="122"/>
                  </a:cubicBezTo>
                  <a:cubicBezTo>
                    <a:pt x="1175" y="44"/>
                    <a:pt x="1011" y="0"/>
                    <a:pt x="836" y="0"/>
                  </a:cubicBezTo>
                  <a:close/>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p>
          </p:txBody>
        </p:sp>
        <p:sp>
          <p:nvSpPr>
            <p:cNvPr id="6" name="Freeform 6"/>
            <p:cNvSpPr/>
            <p:nvPr/>
          </p:nvSpPr>
          <p:spPr bwMode="auto">
            <a:xfrm>
              <a:off x="3009899" y="2097601"/>
              <a:ext cx="758825" cy="831850"/>
            </a:xfrm>
            <a:custGeom>
              <a:avLst/>
              <a:gdLst>
                <a:gd name="T0" fmla="*/ 91 w 445"/>
                <a:gd name="T1" fmla="*/ 0 h 488"/>
                <a:gd name="T2" fmla="*/ 0 w 445"/>
                <a:gd name="T3" fmla="*/ 210 h 488"/>
                <a:gd name="T4" fmla="*/ 280 w 445"/>
                <a:gd name="T5" fmla="*/ 488 h 488"/>
                <a:gd name="T6" fmla="*/ 445 w 445"/>
                <a:gd name="T7" fmla="*/ 323 h 488"/>
                <a:gd name="T8" fmla="*/ 91 w 445"/>
                <a:gd name="T9" fmla="*/ 0 h 488"/>
              </a:gdLst>
              <a:ahLst/>
              <a:cxnLst>
                <a:cxn ang="0">
                  <a:pos x="T0" y="T1"/>
                </a:cxn>
                <a:cxn ang="0">
                  <a:pos x="T2" y="T3"/>
                </a:cxn>
                <a:cxn ang="0">
                  <a:pos x="T4" y="T5"/>
                </a:cxn>
                <a:cxn ang="0">
                  <a:pos x="T6" y="T7"/>
                </a:cxn>
                <a:cxn ang="0">
                  <a:pos x="T8" y="T9"/>
                </a:cxn>
              </a:cxnLst>
              <a:rect l="0" t="0" r="r" b="b"/>
              <a:pathLst>
                <a:path w="445" h="488">
                  <a:moveTo>
                    <a:pt x="91" y="0"/>
                  </a:moveTo>
                  <a:cubicBezTo>
                    <a:pt x="0" y="210"/>
                    <a:pt x="0" y="210"/>
                    <a:pt x="0" y="210"/>
                  </a:cubicBezTo>
                  <a:cubicBezTo>
                    <a:pt x="115" y="277"/>
                    <a:pt x="212" y="373"/>
                    <a:pt x="280" y="488"/>
                  </a:cubicBezTo>
                  <a:cubicBezTo>
                    <a:pt x="445" y="323"/>
                    <a:pt x="445" y="323"/>
                    <a:pt x="445" y="323"/>
                  </a:cubicBezTo>
                  <a:cubicBezTo>
                    <a:pt x="355" y="189"/>
                    <a:pt x="234" y="78"/>
                    <a:pt x="91" y="0"/>
                  </a:cubicBezTo>
                  <a:close/>
                </a:path>
              </a:pathLst>
            </a:custGeom>
            <a:solidFill>
              <a:srgbClr val="79C6C3"/>
            </a:solidFill>
            <a:ln>
              <a:noFill/>
            </a:ln>
          </p:spPr>
          <p:txBody>
            <a:bodyPr vert="horz" wrap="square" lIns="91440" tIns="45720" rIns="91440" bIns="45720" numCol="1" anchor="t" anchorCtr="0" compatLnSpc="1"/>
            <a:lstStyle/>
            <a:p>
              <a:endParaRPr lang="zh-CN" altLang="en-US"/>
            </a:p>
          </p:txBody>
        </p:sp>
        <p:sp>
          <p:nvSpPr>
            <p:cNvPr id="18" name="Freeform 11"/>
            <p:cNvSpPr/>
            <p:nvPr/>
          </p:nvSpPr>
          <p:spPr bwMode="auto">
            <a:xfrm>
              <a:off x="2293936" y="2064263"/>
              <a:ext cx="887413" cy="1941513"/>
            </a:xfrm>
            <a:custGeom>
              <a:avLst/>
              <a:gdLst>
                <a:gd name="T0" fmla="*/ 559 w 559"/>
                <a:gd name="T1" fmla="*/ 0 h 1223"/>
                <a:gd name="T2" fmla="*/ 321 w 559"/>
                <a:gd name="T3" fmla="*/ 611 h 1223"/>
                <a:gd name="T4" fmla="*/ 84 w 559"/>
                <a:gd name="T5" fmla="*/ 1223 h 1223"/>
                <a:gd name="T6" fmla="*/ 42 w 559"/>
                <a:gd name="T7" fmla="*/ 1205 h 1223"/>
                <a:gd name="T8" fmla="*/ 0 w 559"/>
                <a:gd name="T9" fmla="*/ 1186 h 1223"/>
                <a:gd name="T10" fmla="*/ 279 w 559"/>
                <a:gd name="T11" fmla="*/ 594 h 1223"/>
                <a:gd name="T12" fmla="*/ 559 w 559"/>
                <a:gd name="T13" fmla="*/ 0 h 1223"/>
              </a:gdLst>
              <a:ahLst/>
              <a:cxnLst>
                <a:cxn ang="0">
                  <a:pos x="T0" y="T1"/>
                </a:cxn>
                <a:cxn ang="0">
                  <a:pos x="T2" y="T3"/>
                </a:cxn>
                <a:cxn ang="0">
                  <a:pos x="T4" y="T5"/>
                </a:cxn>
                <a:cxn ang="0">
                  <a:pos x="T6" y="T7"/>
                </a:cxn>
                <a:cxn ang="0">
                  <a:pos x="T8" y="T9"/>
                </a:cxn>
                <a:cxn ang="0">
                  <a:pos x="T10" y="T11"/>
                </a:cxn>
                <a:cxn ang="0">
                  <a:pos x="T12" y="T13"/>
                </a:cxn>
              </a:cxnLst>
              <a:rect l="0" t="0" r="r" b="b"/>
              <a:pathLst>
                <a:path w="559" h="1223">
                  <a:moveTo>
                    <a:pt x="559" y="0"/>
                  </a:moveTo>
                  <a:lnTo>
                    <a:pt x="321" y="611"/>
                  </a:lnTo>
                  <a:lnTo>
                    <a:pt x="84" y="1223"/>
                  </a:lnTo>
                  <a:lnTo>
                    <a:pt x="42" y="1205"/>
                  </a:lnTo>
                  <a:lnTo>
                    <a:pt x="0" y="1186"/>
                  </a:lnTo>
                  <a:lnTo>
                    <a:pt x="279" y="594"/>
                  </a:lnTo>
                  <a:lnTo>
                    <a:pt x="559" y="0"/>
                  </a:lnTo>
                  <a:close/>
                </a:path>
              </a:pathLst>
            </a:custGeom>
            <a:solidFill>
              <a:srgbClr val="79C6C3"/>
            </a:solidFill>
            <a:ln>
              <a:noFill/>
            </a:ln>
          </p:spPr>
          <p:txBody>
            <a:bodyPr vert="horz" wrap="square" lIns="91440" tIns="45720" rIns="91440" bIns="45720" numCol="1" anchor="t" anchorCtr="0" compatLnSpc="1"/>
            <a:lstStyle/>
            <a:p>
              <a:endParaRPr lang="zh-CN" altLang="en-US"/>
            </a:p>
          </p:txBody>
        </p:sp>
      </p:grpSp>
      <p:sp>
        <p:nvSpPr>
          <p:cNvPr id="80" name="文本框 79"/>
          <p:cNvSpPr txBox="1"/>
          <p:nvPr/>
        </p:nvSpPr>
        <p:spPr>
          <a:xfrm>
            <a:off x="2616952" y="3920917"/>
            <a:ext cx="2014220" cy="645160"/>
          </a:xfrm>
          <a:prstGeom prst="rect">
            <a:avLst/>
          </a:prstGeom>
          <a:noFill/>
        </p:spPr>
        <p:txBody>
          <a:bodyPr wrap="none" rtlCol="0">
            <a:spAutoFit/>
          </a:bodyPr>
          <a:lstStyle/>
          <a:p>
            <a:pPr algn="ctr"/>
            <a:r>
              <a:rPr sz="3600" b="1">
                <a:solidFill>
                  <a:srgbClr val="B15462"/>
                </a:solidFill>
                <a:latin typeface="Arial Unicode MS" panose="020B0604020202020204" charset="-122"/>
                <a:ea typeface="Arial Unicode MS" panose="020B0604020202020204" charset="-122"/>
                <a:cs typeface="+mn-ea"/>
                <a:sym typeface="+mn-lt"/>
              </a:rPr>
              <a:t>口碑营销</a:t>
            </a:r>
            <a:endParaRPr lang="zh-CN" altLang="en-US" sz="3600" b="1" dirty="0">
              <a:solidFill>
                <a:srgbClr val="B15462"/>
              </a:solidFill>
              <a:latin typeface="Arial Unicode MS" panose="020B0604020202020204" charset="-122"/>
              <a:ea typeface="Arial Unicode MS" panose="020B0604020202020204" charset="-122"/>
              <a:cs typeface="+mn-ea"/>
              <a:sym typeface="+mn-lt"/>
            </a:endParaRPr>
          </a:p>
        </p:txBody>
      </p:sp>
      <p:sp>
        <p:nvSpPr>
          <p:cNvPr id="82" name="TextBox 59"/>
          <p:cNvSpPr txBox="1"/>
          <p:nvPr/>
        </p:nvSpPr>
        <p:spPr>
          <a:xfrm>
            <a:off x="1390015" y="4566285"/>
            <a:ext cx="4467225" cy="2168525"/>
          </a:xfrm>
          <a:prstGeom prst="rect">
            <a:avLst/>
          </a:prstGeom>
          <a:noFill/>
        </p:spPr>
        <p:txBody>
          <a:bodyPr wrap="square" rtlCol="0">
            <a:spAutoFit/>
          </a:bodyPr>
          <a:lstStyle/>
          <a:p>
            <a:pPr algn="l" fontAlgn="auto">
              <a:lnSpc>
                <a:spcPct val="150000"/>
              </a:lnSpc>
            </a:pPr>
            <a:r>
              <a:rPr>
                <a:solidFill>
                  <a:srgbClr val="6E746F"/>
                </a:solidFill>
                <a:latin typeface="Arial Unicode MS" panose="020B0604020202020204" charset="-122"/>
                <a:ea typeface="Arial Unicode MS" panose="020B0604020202020204" charset="-122"/>
                <a:cs typeface="+mn-ea"/>
                <a:sym typeface="+mn-lt"/>
              </a:rPr>
              <a:t>知识问答营销推广就可以通过问和答的方式做到产品或企业的日碑营销，顾客可以通过网路知识问答形式发起问题、回答问题或测览问题答案，这就形成顾客之间的网络口碑</a:t>
            </a:r>
            <a:endParaRPr lang="id-ID" b="1" dirty="0">
              <a:solidFill>
                <a:srgbClr val="6E746F"/>
              </a:solidFill>
              <a:latin typeface="Arial Unicode MS" panose="020B0604020202020204" charset="-122"/>
              <a:ea typeface="Arial Unicode MS" panose="020B0604020202020204" charset="-122"/>
              <a:cs typeface="+mn-ea"/>
              <a:sym typeface="+mn-lt"/>
            </a:endParaRPr>
          </a:p>
        </p:txBody>
      </p:sp>
      <p:sp>
        <p:nvSpPr>
          <p:cNvPr id="51" name="文本框 6"/>
          <p:cNvSpPr txBox="1">
            <a:spLocks noChangeArrowheads="1"/>
          </p:cNvSpPr>
          <p:nvPr/>
        </p:nvSpPr>
        <p:spPr bwMode="auto">
          <a:xfrm>
            <a:off x="4222115" y="185956"/>
            <a:ext cx="37388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知识问答营销推广运用</a:t>
            </a:r>
          </a:p>
        </p:txBody>
      </p:sp>
      <p:grpSp>
        <p:nvGrpSpPr>
          <p:cNvPr id="2" name="组合 1"/>
          <p:cNvGrpSpPr/>
          <p:nvPr/>
        </p:nvGrpSpPr>
        <p:grpSpPr>
          <a:xfrm>
            <a:off x="6784974" y="1483238"/>
            <a:ext cx="2851150" cy="2116138"/>
            <a:chOff x="917574" y="1889638"/>
            <a:chExt cx="2851150" cy="2116138"/>
          </a:xfrm>
        </p:grpSpPr>
        <p:sp>
          <p:nvSpPr>
            <p:cNvPr id="8" name="Freeform 5"/>
            <p:cNvSpPr/>
            <p:nvPr/>
          </p:nvSpPr>
          <p:spPr bwMode="auto">
            <a:xfrm>
              <a:off x="917574" y="1889638"/>
              <a:ext cx="2247900" cy="1039813"/>
            </a:xfrm>
            <a:custGeom>
              <a:avLst/>
              <a:gdLst>
                <a:gd name="T0" fmla="*/ 836 w 1318"/>
                <a:gd name="T1" fmla="*/ 0 h 610"/>
                <a:gd name="T2" fmla="*/ 0 w 1318"/>
                <a:gd name="T3" fmla="*/ 445 h 610"/>
                <a:gd name="T4" fmla="*/ 165 w 1318"/>
                <a:gd name="T5" fmla="*/ 610 h 610"/>
                <a:gd name="T6" fmla="*/ 836 w 1318"/>
                <a:gd name="T7" fmla="*/ 227 h 610"/>
                <a:gd name="T8" fmla="*/ 1227 w 1318"/>
                <a:gd name="T9" fmla="*/ 332 h 610"/>
                <a:gd name="T10" fmla="*/ 1318 w 1318"/>
                <a:gd name="T11" fmla="*/ 122 h 610"/>
                <a:gd name="T12" fmla="*/ 836 w 1318"/>
                <a:gd name="T13" fmla="*/ 0 h 610"/>
              </a:gdLst>
              <a:ahLst/>
              <a:cxnLst>
                <a:cxn ang="0">
                  <a:pos x="T0" y="T1"/>
                </a:cxn>
                <a:cxn ang="0">
                  <a:pos x="T2" y="T3"/>
                </a:cxn>
                <a:cxn ang="0">
                  <a:pos x="T4" y="T5"/>
                </a:cxn>
                <a:cxn ang="0">
                  <a:pos x="T6" y="T7"/>
                </a:cxn>
                <a:cxn ang="0">
                  <a:pos x="T8" y="T9"/>
                </a:cxn>
                <a:cxn ang="0">
                  <a:pos x="T10" y="T11"/>
                </a:cxn>
                <a:cxn ang="0">
                  <a:pos x="T12" y="T13"/>
                </a:cxn>
              </a:cxnLst>
              <a:rect l="0" t="0" r="r" b="b"/>
              <a:pathLst>
                <a:path w="1318" h="610">
                  <a:moveTo>
                    <a:pt x="836" y="0"/>
                  </a:moveTo>
                  <a:cubicBezTo>
                    <a:pt x="488" y="0"/>
                    <a:pt x="181" y="176"/>
                    <a:pt x="0" y="445"/>
                  </a:cubicBezTo>
                  <a:cubicBezTo>
                    <a:pt x="165" y="610"/>
                    <a:pt x="165" y="610"/>
                    <a:pt x="165" y="610"/>
                  </a:cubicBezTo>
                  <a:cubicBezTo>
                    <a:pt x="301" y="381"/>
                    <a:pt x="550" y="227"/>
                    <a:pt x="836" y="227"/>
                  </a:cubicBezTo>
                  <a:cubicBezTo>
                    <a:pt x="979" y="227"/>
                    <a:pt x="1112" y="265"/>
                    <a:pt x="1227" y="332"/>
                  </a:cubicBezTo>
                  <a:cubicBezTo>
                    <a:pt x="1318" y="122"/>
                    <a:pt x="1318" y="122"/>
                    <a:pt x="1318" y="122"/>
                  </a:cubicBezTo>
                  <a:cubicBezTo>
                    <a:pt x="1175" y="44"/>
                    <a:pt x="1011" y="0"/>
                    <a:pt x="836" y="0"/>
                  </a:cubicBezTo>
                  <a:close/>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p>
          </p:txBody>
        </p:sp>
        <p:sp>
          <p:nvSpPr>
            <p:cNvPr id="9" name="Freeform 6"/>
            <p:cNvSpPr/>
            <p:nvPr/>
          </p:nvSpPr>
          <p:spPr bwMode="auto">
            <a:xfrm>
              <a:off x="3009899" y="2097601"/>
              <a:ext cx="758825" cy="831850"/>
            </a:xfrm>
            <a:custGeom>
              <a:avLst/>
              <a:gdLst>
                <a:gd name="T0" fmla="*/ 91 w 445"/>
                <a:gd name="T1" fmla="*/ 0 h 488"/>
                <a:gd name="T2" fmla="*/ 0 w 445"/>
                <a:gd name="T3" fmla="*/ 210 h 488"/>
                <a:gd name="T4" fmla="*/ 280 w 445"/>
                <a:gd name="T5" fmla="*/ 488 h 488"/>
                <a:gd name="T6" fmla="*/ 445 w 445"/>
                <a:gd name="T7" fmla="*/ 323 h 488"/>
                <a:gd name="T8" fmla="*/ 91 w 445"/>
                <a:gd name="T9" fmla="*/ 0 h 488"/>
              </a:gdLst>
              <a:ahLst/>
              <a:cxnLst>
                <a:cxn ang="0">
                  <a:pos x="T0" y="T1"/>
                </a:cxn>
                <a:cxn ang="0">
                  <a:pos x="T2" y="T3"/>
                </a:cxn>
                <a:cxn ang="0">
                  <a:pos x="T4" y="T5"/>
                </a:cxn>
                <a:cxn ang="0">
                  <a:pos x="T6" y="T7"/>
                </a:cxn>
                <a:cxn ang="0">
                  <a:pos x="T8" y="T9"/>
                </a:cxn>
              </a:cxnLst>
              <a:rect l="0" t="0" r="r" b="b"/>
              <a:pathLst>
                <a:path w="445" h="488">
                  <a:moveTo>
                    <a:pt x="91" y="0"/>
                  </a:moveTo>
                  <a:cubicBezTo>
                    <a:pt x="0" y="210"/>
                    <a:pt x="0" y="210"/>
                    <a:pt x="0" y="210"/>
                  </a:cubicBezTo>
                  <a:cubicBezTo>
                    <a:pt x="115" y="277"/>
                    <a:pt x="212" y="373"/>
                    <a:pt x="280" y="488"/>
                  </a:cubicBezTo>
                  <a:cubicBezTo>
                    <a:pt x="445" y="323"/>
                    <a:pt x="445" y="323"/>
                    <a:pt x="445" y="323"/>
                  </a:cubicBezTo>
                  <a:cubicBezTo>
                    <a:pt x="355" y="189"/>
                    <a:pt x="234" y="78"/>
                    <a:pt x="91" y="0"/>
                  </a:cubicBezTo>
                  <a:close/>
                </a:path>
              </a:pathLst>
            </a:custGeom>
            <a:solidFill>
              <a:srgbClr val="79C6C3"/>
            </a:solidFill>
            <a:ln>
              <a:noFill/>
            </a:ln>
          </p:spPr>
          <p:txBody>
            <a:bodyPr vert="horz" wrap="square" lIns="91440" tIns="45720" rIns="91440" bIns="45720" numCol="1" anchor="t" anchorCtr="0" compatLnSpc="1"/>
            <a:lstStyle/>
            <a:p>
              <a:endParaRPr lang="zh-CN" altLang="en-US"/>
            </a:p>
          </p:txBody>
        </p:sp>
        <p:sp>
          <p:nvSpPr>
            <p:cNvPr id="10" name="Freeform 11"/>
            <p:cNvSpPr/>
            <p:nvPr/>
          </p:nvSpPr>
          <p:spPr bwMode="auto">
            <a:xfrm>
              <a:off x="2293936" y="2064263"/>
              <a:ext cx="887413" cy="1941513"/>
            </a:xfrm>
            <a:custGeom>
              <a:avLst/>
              <a:gdLst>
                <a:gd name="T0" fmla="*/ 559 w 559"/>
                <a:gd name="T1" fmla="*/ 0 h 1223"/>
                <a:gd name="T2" fmla="*/ 321 w 559"/>
                <a:gd name="T3" fmla="*/ 611 h 1223"/>
                <a:gd name="T4" fmla="*/ 84 w 559"/>
                <a:gd name="T5" fmla="*/ 1223 h 1223"/>
                <a:gd name="T6" fmla="*/ 42 w 559"/>
                <a:gd name="T7" fmla="*/ 1205 h 1223"/>
                <a:gd name="T8" fmla="*/ 0 w 559"/>
                <a:gd name="T9" fmla="*/ 1186 h 1223"/>
                <a:gd name="T10" fmla="*/ 279 w 559"/>
                <a:gd name="T11" fmla="*/ 594 h 1223"/>
                <a:gd name="T12" fmla="*/ 559 w 559"/>
                <a:gd name="T13" fmla="*/ 0 h 1223"/>
              </a:gdLst>
              <a:ahLst/>
              <a:cxnLst>
                <a:cxn ang="0">
                  <a:pos x="T0" y="T1"/>
                </a:cxn>
                <a:cxn ang="0">
                  <a:pos x="T2" y="T3"/>
                </a:cxn>
                <a:cxn ang="0">
                  <a:pos x="T4" y="T5"/>
                </a:cxn>
                <a:cxn ang="0">
                  <a:pos x="T6" y="T7"/>
                </a:cxn>
                <a:cxn ang="0">
                  <a:pos x="T8" y="T9"/>
                </a:cxn>
                <a:cxn ang="0">
                  <a:pos x="T10" y="T11"/>
                </a:cxn>
                <a:cxn ang="0">
                  <a:pos x="T12" y="T13"/>
                </a:cxn>
              </a:cxnLst>
              <a:rect l="0" t="0" r="r" b="b"/>
              <a:pathLst>
                <a:path w="559" h="1223">
                  <a:moveTo>
                    <a:pt x="559" y="0"/>
                  </a:moveTo>
                  <a:lnTo>
                    <a:pt x="321" y="611"/>
                  </a:lnTo>
                  <a:lnTo>
                    <a:pt x="84" y="1223"/>
                  </a:lnTo>
                  <a:lnTo>
                    <a:pt x="42" y="1205"/>
                  </a:lnTo>
                  <a:lnTo>
                    <a:pt x="0" y="1186"/>
                  </a:lnTo>
                  <a:lnTo>
                    <a:pt x="279" y="594"/>
                  </a:lnTo>
                  <a:lnTo>
                    <a:pt x="559" y="0"/>
                  </a:lnTo>
                  <a:close/>
                </a:path>
              </a:pathLst>
            </a:custGeom>
            <a:solidFill>
              <a:srgbClr val="79C6C3"/>
            </a:solidFill>
            <a:ln>
              <a:noFill/>
            </a:ln>
          </p:spPr>
          <p:txBody>
            <a:bodyPr vert="horz" wrap="square" lIns="91440" tIns="45720" rIns="91440" bIns="45720" numCol="1" anchor="t" anchorCtr="0" compatLnSpc="1"/>
            <a:lstStyle/>
            <a:p>
              <a:endParaRPr lang="zh-CN" altLang="en-US"/>
            </a:p>
          </p:txBody>
        </p:sp>
      </p:grpSp>
      <p:sp>
        <p:nvSpPr>
          <p:cNvPr id="11" name="文本框 10"/>
          <p:cNvSpPr txBox="1"/>
          <p:nvPr/>
        </p:nvSpPr>
        <p:spPr>
          <a:xfrm>
            <a:off x="7300712" y="3920917"/>
            <a:ext cx="2014220" cy="645160"/>
          </a:xfrm>
          <a:prstGeom prst="rect">
            <a:avLst/>
          </a:prstGeom>
          <a:noFill/>
        </p:spPr>
        <p:txBody>
          <a:bodyPr wrap="none" rtlCol="0">
            <a:spAutoFit/>
          </a:bodyPr>
          <a:lstStyle/>
          <a:p>
            <a:pPr algn="ctr"/>
            <a:r>
              <a:rPr sz="3600" b="1">
                <a:solidFill>
                  <a:srgbClr val="B15462"/>
                </a:solidFill>
                <a:latin typeface="Arial Unicode MS" panose="020B0604020202020204" charset="-122"/>
                <a:ea typeface="Arial Unicode MS" panose="020B0604020202020204" charset="-122"/>
                <a:cs typeface="+mn-ea"/>
              </a:rPr>
              <a:t>经验沉淀</a:t>
            </a:r>
          </a:p>
        </p:txBody>
      </p:sp>
      <p:sp>
        <p:nvSpPr>
          <p:cNvPr id="13" name="TextBox 59"/>
          <p:cNvSpPr txBox="1"/>
          <p:nvPr/>
        </p:nvSpPr>
        <p:spPr>
          <a:xfrm>
            <a:off x="6279515" y="4566285"/>
            <a:ext cx="4242435" cy="2168525"/>
          </a:xfrm>
          <a:prstGeom prst="rect">
            <a:avLst/>
          </a:prstGeom>
          <a:noFill/>
        </p:spPr>
        <p:txBody>
          <a:bodyPr wrap="square" rtlCol="0">
            <a:spAutoFit/>
          </a:bodyPr>
          <a:lstStyle/>
          <a:p>
            <a:pPr algn="l">
              <a:lnSpc>
                <a:spcPct val="150000"/>
              </a:lnSpc>
            </a:pPr>
            <a:r>
              <a:rPr>
                <a:solidFill>
                  <a:srgbClr val="6E746F"/>
                </a:solidFill>
                <a:latin typeface="Arial Unicode MS" panose="020B0604020202020204" charset="-122"/>
                <a:ea typeface="Arial Unicode MS" panose="020B0604020202020204" charset="-122"/>
                <a:cs typeface="+mn-ea"/>
                <a:sym typeface="+mn-lt"/>
              </a:rPr>
              <a:t>在很对问题中，回答者会描述自己的使用经验。在购物过程中，很多顾客比较偏向于相信该产品使用者的描述信息，他们潜意识里觉得这些信息比厂家的介绍信息更为可靠</a:t>
            </a:r>
          </a:p>
        </p:txBody>
      </p:sp>
      <p:pic>
        <p:nvPicPr>
          <p:cNvPr id="21"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8000">
        <p15:prstTrans prst="drape"/>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additive="base">
                                        <p:cTn id="12" dur="500" fill="hold"/>
                                        <p:tgtEl>
                                          <p:spTgt spid="80"/>
                                        </p:tgtEl>
                                        <p:attrNameLst>
                                          <p:attrName>ppt_x</p:attrName>
                                        </p:attrNameLst>
                                      </p:cBhvr>
                                      <p:tavLst>
                                        <p:tav tm="0">
                                          <p:val>
                                            <p:strVal val="#ppt_x"/>
                                          </p:val>
                                        </p:tav>
                                        <p:tav tm="100000">
                                          <p:val>
                                            <p:strVal val="#ppt_x"/>
                                          </p:val>
                                        </p:tav>
                                      </p:tavLst>
                                    </p:anim>
                                    <p:anim calcmode="lin" valueType="num">
                                      <p:cBhvr additive="base">
                                        <p:cTn id="13" dur="500" fill="hold"/>
                                        <p:tgtEl>
                                          <p:spTgt spid="8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500" fill="hold"/>
                                        <p:tgtEl>
                                          <p:spTgt spid="82"/>
                                        </p:tgtEl>
                                        <p:attrNameLst>
                                          <p:attrName>ppt_x</p:attrName>
                                        </p:attrNameLst>
                                      </p:cBhvr>
                                      <p:tavLst>
                                        <p:tav tm="0">
                                          <p:val>
                                            <p:strVal val="#ppt_x"/>
                                          </p:val>
                                        </p:tav>
                                        <p:tav tm="100000">
                                          <p:val>
                                            <p:strVal val="#ppt_x"/>
                                          </p:val>
                                        </p:tav>
                                      </p:tavLst>
                                    </p:anim>
                                    <p:anim calcmode="lin" valueType="num">
                                      <p:cBhvr additive="base">
                                        <p:cTn id="18" dur="500" fill="hold"/>
                                        <p:tgtEl>
                                          <p:spTgt spid="8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2" grpId="0"/>
      <p:bldP spid="11"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927100"/>
            <a:ext cx="8352790" cy="173990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例如，小美想要买一套金盏花爽肤水，但是她不知道任么牌了的好用，于是她在网上搜索“金盏花卖肤水哪个牌子好用”，搜索结果显示有很多人已经问过相似问题，而且这些问题也都已经有人作出了回客，于是小美开始查看这些相似问题的答案，发现很多人都推在“The face shop”这个品牌的产品</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5288915" y="185956"/>
            <a:ext cx="1605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口碑营销</a:t>
            </a:r>
          </a:p>
        </p:txBody>
      </p:sp>
      <p:pic>
        <p:nvPicPr>
          <p:cNvPr id="4" name="图片 3" descr="C:\Users\Jasmine\Desktop\项目三 图片\2.png2"/>
          <p:cNvPicPr>
            <a:picLocks noChangeAspect="1"/>
          </p:cNvPicPr>
          <p:nvPr/>
        </p:nvPicPr>
        <p:blipFill>
          <a:blip r:embed="rId4"/>
          <a:srcRect/>
          <a:stretch>
            <a:fillRect/>
          </a:stretch>
        </p:blipFill>
        <p:spPr>
          <a:xfrm>
            <a:off x="3201670" y="2667000"/>
            <a:ext cx="5624830" cy="3804285"/>
          </a:xfrm>
          <a:prstGeom prst="rect">
            <a:avLst/>
          </a:prstGeom>
        </p:spPr>
      </p:pic>
      <p:sp>
        <p:nvSpPr>
          <p:cNvPr id="11" name="Text Placeholder 5"/>
          <p:cNvSpPr txBox="1"/>
          <p:nvPr/>
        </p:nvSpPr>
        <p:spPr>
          <a:xfrm>
            <a:off x="5090160" y="636016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口碑营销</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93745" y="1483360"/>
            <a:ext cx="3600450" cy="38912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例如，下图的回答中,回答者描述了自己的使用情况，给其他浏览问题的网络用户提供了该产品的使用介绍，并且在一个问题中，很多用户会根据自己的使用情况进行描述，这就构成了使用者之间的经验交流，这些经验交流信息对想要买这款产品的顾客来说就是重要的参考信息</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5288915" y="185956"/>
            <a:ext cx="1605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经验沉淀</a:t>
            </a:r>
          </a:p>
        </p:txBody>
      </p:sp>
      <p:pic>
        <p:nvPicPr>
          <p:cNvPr id="4" name="图片 3" descr="C:\Users\Jasmine\Desktop\项目三 图片\3.png3"/>
          <p:cNvPicPr>
            <a:picLocks noChangeAspect="1"/>
          </p:cNvPicPr>
          <p:nvPr/>
        </p:nvPicPr>
        <p:blipFill>
          <a:blip r:embed="rId4"/>
          <a:srcRect/>
          <a:stretch>
            <a:fillRect/>
          </a:stretch>
        </p:blipFill>
        <p:spPr>
          <a:xfrm>
            <a:off x="6894195" y="725805"/>
            <a:ext cx="4498340" cy="5648325"/>
          </a:xfrm>
          <a:prstGeom prst="rect">
            <a:avLst/>
          </a:prstGeom>
        </p:spPr>
      </p:pic>
      <p:sp>
        <p:nvSpPr>
          <p:cNvPr id="11" name="Text Placeholder 5"/>
          <p:cNvSpPr txBox="1"/>
          <p:nvPr/>
        </p:nvSpPr>
        <p:spPr>
          <a:xfrm>
            <a:off x="8137525" y="636016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经验沉淀</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93745" y="1044575"/>
            <a:ext cx="8375650" cy="99377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下面以“360 好搜问答”为例，来讲解使用知识类营销工具进行营销推广的操作步骤。</a:t>
            </a:r>
          </a:p>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Step1:</a:t>
            </a:r>
            <a:r>
              <a:rPr sz="1800">
                <a:solidFill>
                  <a:srgbClr val="6E746F"/>
                </a:solidFill>
                <a:latin typeface="Arial Unicode MS" panose="020B0604020202020204" charset="-122"/>
                <a:ea typeface="Arial Unicode MS" panose="020B0604020202020204" charset="-122"/>
                <a:cs typeface="+mn-ea"/>
                <a:sym typeface="+mn-lt"/>
              </a:rPr>
              <a:t>登录浏览器问答体系首页</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226560" y="203736"/>
            <a:ext cx="37388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知识问答营销推广发布</a:t>
            </a:r>
          </a:p>
        </p:txBody>
      </p:sp>
      <p:pic>
        <p:nvPicPr>
          <p:cNvPr id="4" name="图片 3" descr="C:\Users\Jasmine\Desktop\项目三 图片\4.png4"/>
          <p:cNvPicPr>
            <a:picLocks noChangeAspect="1"/>
          </p:cNvPicPr>
          <p:nvPr/>
        </p:nvPicPr>
        <p:blipFill>
          <a:blip r:embed="rId4"/>
          <a:srcRect/>
          <a:stretch>
            <a:fillRect/>
          </a:stretch>
        </p:blipFill>
        <p:spPr>
          <a:xfrm>
            <a:off x="3467100" y="2037715"/>
            <a:ext cx="6456045" cy="4339590"/>
          </a:xfrm>
          <a:prstGeom prst="rect">
            <a:avLst/>
          </a:prstGeom>
        </p:spPr>
      </p:pic>
      <p:sp>
        <p:nvSpPr>
          <p:cNvPr id="11" name="Text Placeholder 5"/>
          <p:cNvSpPr txBox="1"/>
          <p:nvPr/>
        </p:nvSpPr>
        <p:spPr>
          <a:xfrm>
            <a:off x="5689600" y="6280785"/>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问答体系首页</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93745" y="1044575"/>
            <a:ext cx="8375650" cy="99377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Step2:</a:t>
            </a:r>
            <a:r>
              <a:rPr sz="1800">
                <a:solidFill>
                  <a:srgbClr val="6E746F"/>
                </a:solidFill>
                <a:latin typeface="Arial Unicode MS" panose="020B0604020202020204" charset="-122"/>
                <a:ea typeface="Arial Unicode MS" panose="020B0604020202020204" charset="-122"/>
                <a:cs typeface="+mn-ea"/>
                <a:sym typeface="+mn-lt"/>
              </a:rPr>
              <a:t>选择一个自己可以回答的问题，点击进入问题回答页面，在回答文本框中输入自己的答案，点击“提交回答”。这样一个问题就回答成功了</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226560" y="203736"/>
            <a:ext cx="37388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知识问答营销推广发布</a:t>
            </a:r>
          </a:p>
        </p:txBody>
      </p:sp>
      <p:pic>
        <p:nvPicPr>
          <p:cNvPr id="4" name="图片 3" descr="C:\Users\Jasmine\Desktop\项目三 图片\5.png5"/>
          <p:cNvPicPr>
            <a:picLocks noChangeAspect="1"/>
          </p:cNvPicPr>
          <p:nvPr/>
        </p:nvPicPr>
        <p:blipFill>
          <a:blip r:embed="rId4"/>
          <a:srcRect/>
          <a:stretch>
            <a:fillRect/>
          </a:stretch>
        </p:blipFill>
        <p:spPr>
          <a:xfrm>
            <a:off x="3599815" y="1958975"/>
            <a:ext cx="7504430" cy="4118610"/>
          </a:xfrm>
          <a:prstGeom prst="rect">
            <a:avLst/>
          </a:prstGeom>
        </p:spPr>
      </p:pic>
      <p:sp>
        <p:nvSpPr>
          <p:cNvPr id="11" name="Text Placeholder 5"/>
          <p:cNvSpPr txBox="1"/>
          <p:nvPr/>
        </p:nvSpPr>
        <p:spPr>
          <a:xfrm>
            <a:off x="6475730" y="6077585"/>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提交答案</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等腰三角形 22"/>
          <p:cNvSpPr/>
          <p:nvPr/>
        </p:nvSpPr>
        <p:spPr>
          <a:xfrm>
            <a:off x="2142776" y="1270831"/>
            <a:ext cx="4297368" cy="3704626"/>
          </a:xfrm>
          <a:prstGeom prst="triangle">
            <a:avLst/>
          </a:prstGeom>
          <a:noFill/>
          <a:ln w="47625">
            <a:solidFill>
              <a:srgbClr val="76C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2378296" y="1627352"/>
            <a:ext cx="4297368" cy="3704626"/>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sp>
        <p:nvSpPr>
          <p:cNvPr id="14" name="矩形 13"/>
          <p:cNvSpPr/>
          <p:nvPr/>
        </p:nvSpPr>
        <p:spPr>
          <a:xfrm>
            <a:off x="7114540" y="1138555"/>
            <a:ext cx="4429125" cy="607695"/>
          </a:xfrm>
          <a:prstGeom prst="rect">
            <a:avLst/>
          </a:prstGeom>
          <a:effectLst/>
        </p:spPr>
        <p:txBody>
          <a:bodyPr wrap="square">
            <a:spAutoFit/>
          </a:bodyPr>
          <a:lstStyle/>
          <a:p>
            <a:pPr algn="l">
              <a:lnSpc>
                <a:spcPct val="120000"/>
              </a:lnSpc>
            </a:pPr>
            <a:r>
              <a:rPr lang="en-US" altLang="zh-CN" sz="2655" spc="-1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01 </a:t>
            </a:r>
            <a:r>
              <a:rPr lang="zh-CN" altLang="en-US" sz="280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营销推广的职责和要求</a:t>
            </a:r>
            <a:endPar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endParaRPr>
          </a:p>
        </p:txBody>
      </p:sp>
      <p:sp>
        <p:nvSpPr>
          <p:cNvPr id="15" name="矩形 14"/>
          <p:cNvSpPr/>
          <p:nvPr/>
        </p:nvSpPr>
        <p:spPr>
          <a:xfrm>
            <a:off x="7114729" y="1931472"/>
            <a:ext cx="43548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02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编辑推广内容的通用规范</a:t>
            </a:r>
            <a:endPar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endParaRPr>
          </a:p>
        </p:txBody>
      </p:sp>
      <p:sp>
        <p:nvSpPr>
          <p:cNvPr id="16" name="矩形 15"/>
          <p:cNvSpPr/>
          <p:nvPr/>
        </p:nvSpPr>
        <p:spPr>
          <a:xfrm>
            <a:off x="7114729" y="2712784"/>
            <a:ext cx="36817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03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优化营销推广的方法</a:t>
            </a:r>
            <a:endPar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endParaRPr>
          </a:p>
        </p:txBody>
      </p:sp>
      <p:sp>
        <p:nvSpPr>
          <p:cNvPr id="17" name="矩形 16"/>
          <p:cNvSpPr/>
          <p:nvPr/>
        </p:nvSpPr>
        <p:spPr>
          <a:xfrm>
            <a:off x="7114729" y="3453458"/>
            <a:ext cx="43548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04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知识问答类营销推广工具</a:t>
            </a:r>
            <a:endPar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endParaRPr>
          </a:p>
        </p:txBody>
      </p:sp>
      <p:sp>
        <p:nvSpPr>
          <p:cNvPr id="18" name="矩形 17"/>
          <p:cNvSpPr/>
          <p:nvPr/>
        </p:nvSpPr>
        <p:spPr>
          <a:xfrm>
            <a:off x="7114729" y="4214452"/>
            <a:ext cx="36817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05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文库类营销推广工具</a:t>
            </a:r>
            <a:endPar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endParaRPr>
          </a:p>
        </p:txBody>
      </p:sp>
      <p:sp>
        <p:nvSpPr>
          <p:cNvPr id="2" name="等腰三角形 1"/>
          <p:cNvSpPr/>
          <p:nvPr/>
        </p:nvSpPr>
        <p:spPr>
          <a:xfrm>
            <a:off x="2168746" y="1576688"/>
            <a:ext cx="4297368" cy="3704626"/>
          </a:xfrm>
          <a:prstGeom prst="triangle">
            <a:avLst/>
          </a:prstGeom>
          <a:solidFill>
            <a:srgbClr val="6E74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805572" y="2922958"/>
            <a:ext cx="3023715" cy="1828946"/>
            <a:chOff x="1340441" y="2196763"/>
            <a:chExt cx="3023715" cy="1828946"/>
          </a:xfrm>
        </p:grpSpPr>
        <p:sp>
          <p:nvSpPr>
            <p:cNvPr id="20" name="TextBox 20"/>
            <p:cNvSpPr txBox="1"/>
            <p:nvPr/>
          </p:nvSpPr>
          <p:spPr>
            <a:xfrm>
              <a:off x="1340442" y="3410156"/>
              <a:ext cx="3023714" cy="615553"/>
            </a:xfrm>
            <a:prstGeom prst="rect">
              <a:avLst/>
            </a:prstGeom>
            <a:noFill/>
          </p:spPr>
          <p:txBody>
            <a:bodyPr wrap="square" lIns="0" tIns="0" rIns="0" bIns="0" rtlCol="0">
              <a:spAutoFit/>
            </a:bodyPr>
            <a:lstStyle/>
            <a:p>
              <a:pPr algn="dist"/>
              <a:r>
                <a:rPr lang="en-US" altLang="zh-CN" sz="4000" dirty="0">
                  <a:solidFill>
                    <a:schemeClr val="bg1">
                      <a:lumMod val="95000"/>
                    </a:schemeClr>
                  </a:solidFill>
                  <a:latin typeface="Agency FB" panose="020B0503020202020204" pitchFamily="34" charset="0"/>
                  <a:ea typeface="微软雅黑" panose="020B0503020204020204" pitchFamily="34" charset="-122"/>
                </a:rPr>
                <a:t>CONTENTS</a:t>
              </a:r>
              <a:endParaRPr lang="zh-CN" altLang="en-US" sz="4000" dirty="0">
                <a:solidFill>
                  <a:schemeClr val="bg1">
                    <a:lumMod val="95000"/>
                  </a:schemeClr>
                </a:solidFill>
                <a:latin typeface="Agency FB" panose="020B0503020202020204" pitchFamily="34" charset="0"/>
                <a:ea typeface="微软雅黑" panose="020B0503020204020204" pitchFamily="34" charset="-122"/>
              </a:endParaRPr>
            </a:p>
          </p:txBody>
        </p:sp>
        <p:sp>
          <p:nvSpPr>
            <p:cNvPr id="21" name="TextBox 19"/>
            <p:cNvSpPr txBox="1"/>
            <p:nvPr/>
          </p:nvSpPr>
          <p:spPr>
            <a:xfrm>
              <a:off x="1340441" y="2196763"/>
              <a:ext cx="3023715" cy="1113415"/>
            </a:xfrm>
            <a:prstGeom prst="rect">
              <a:avLst/>
            </a:prstGeom>
            <a:noFill/>
          </p:spPr>
          <p:txBody>
            <a:bodyPr wrap="square" lIns="91418" tIns="45709" rIns="91418" bIns="45709" rtlCol="0">
              <a:spAutoFit/>
            </a:bodyPr>
            <a:lstStyle/>
            <a:p>
              <a:pPr algn="ctr"/>
              <a:r>
                <a:rPr lang="zh-CN" altLang="en-US" sz="6635" b="1" dirty="0">
                  <a:solidFill>
                    <a:schemeClr val="bg1">
                      <a:lumMod val="95000"/>
                    </a:schemeClr>
                  </a:solidFill>
                  <a:latin typeface="微软雅黑" panose="020B0503020204020204" pitchFamily="34" charset="-122"/>
                  <a:ea typeface="微软雅黑" panose="020B0503020204020204" pitchFamily="34" charset="-122"/>
                </a:rPr>
                <a:t>目录</a:t>
              </a:r>
            </a:p>
          </p:txBody>
        </p:sp>
      </p:grpSp>
      <p:sp>
        <p:nvSpPr>
          <p:cNvPr id="3" name="矩形 2"/>
          <p:cNvSpPr/>
          <p:nvPr/>
        </p:nvSpPr>
        <p:spPr>
          <a:xfrm>
            <a:off x="7114729" y="4975182"/>
            <a:ext cx="36817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06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微博类营销推广工具</a:t>
            </a:r>
            <a:endPar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2" grpId="0" animBg="1"/>
      <p:bldP spid="14" grpId="0" bldLvl="0" animBg="1"/>
      <p:bldP spid="15" grpId="0" bldLvl="0" animBg="1"/>
      <p:bldP spid="16" grpId="0" bldLvl="0" animBg="1"/>
      <p:bldP spid="17" grpId="0" bldLvl="0" animBg="1"/>
      <p:bldP spid="18" grpId="0" bldLvl="0" animBg="1"/>
      <p:bldP spid="2" grpId="0" animBg="1"/>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93745" y="1044575"/>
            <a:ext cx="8375650" cy="59626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Step3:</a:t>
            </a:r>
            <a:r>
              <a:rPr sz="1800">
                <a:solidFill>
                  <a:srgbClr val="6E746F"/>
                </a:solidFill>
                <a:latin typeface="Arial Unicode MS" panose="020B0604020202020204" charset="-122"/>
                <a:ea typeface="Arial Unicode MS" panose="020B0604020202020204" charset="-122"/>
                <a:cs typeface="+mn-ea"/>
                <a:sym typeface="+mn-lt"/>
              </a:rPr>
              <a:t>登录知识问答体系首页，点击“我要提问”</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226560" y="203736"/>
            <a:ext cx="37388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知识问答营销推广发布</a:t>
            </a:r>
          </a:p>
        </p:txBody>
      </p:sp>
      <p:pic>
        <p:nvPicPr>
          <p:cNvPr id="4" name="图片 3" descr="C:\Users\Jasmine\Desktop\项目三 图片\6.png6"/>
          <p:cNvPicPr>
            <a:picLocks noChangeAspect="1"/>
          </p:cNvPicPr>
          <p:nvPr/>
        </p:nvPicPr>
        <p:blipFill>
          <a:blip r:embed="rId4"/>
          <a:srcRect/>
          <a:stretch>
            <a:fillRect/>
          </a:stretch>
        </p:blipFill>
        <p:spPr>
          <a:xfrm>
            <a:off x="3566160" y="1640840"/>
            <a:ext cx="7831455" cy="4528820"/>
          </a:xfrm>
          <a:prstGeom prst="rect">
            <a:avLst/>
          </a:prstGeom>
        </p:spPr>
      </p:pic>
      <p:sp>
        <p:nvSpPr>
          <p:cNvPr id="11" name="Text Placeholder 5"/>
          <p:cNvSpPr txBox="1"/>
          <p:nvPr/>
        </p:nvSpPr>
        <p:spPr>
          <a:xfrm>
            <a:off x="6476365" y="616966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我要提问</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1061720"/>
            <a:ext cx="8375650" cy="67754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Step4: </a:t>
            </a:r>
            <a:r>
              <a:rPr sz="1800">
                <a:solidFill>
                  <a:srgbClr val="6E746F"/>
                </a:solidFill>
                <a:latin typeface="Arial Unicode MS" panose="020B0604020202020204" charset="-122"/>
                <a:ea typeface="Arial Unicode MS" panose="020B0604020202020204" charset="-122"/>
                <a:cs typeface="+mn-ea"/>
                <a:sym typeface="+mn-lt"/>
              </a:rPr>
              <a:t>在问题信息页面，填写问题和问题补充说明，填写好之后点击“提交问题”</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226560" y="203736"/>
            <a:ext cx="37388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知识问答营销推广发布</a:t>
            </a:r>
          </a:p>
        </p:txBody>
      </p:sp>
      <p:pic>
        <p:nvPicPr>
          <p:cNvPr id="4" name="图片 3" descr="C:\Users\Jasmine\Desktop\项目三 图片\7.png7"/>
          <p:cNvPicPr>
            <a:picLocks noChangeAspect="1"/>
          </p:cNvPicPr>
          <p:nvPr/>
        </p:nvPicPr>
        <p:blipFill>
          <a:blip r:embed="rId4"/>
          <a:srcRect/>
          <a:stretch>
            <a:fillRect/>
          </a:stretch>
        </p:blipFill>
        <p:spPr>
          <a:xfrm>
            <a:off x="3293745" y="1739265"/>
            <a:ext cx="8547735" cy="3778885"/>
          </a:xfrm>
          <a:prstGeom prst="rect">
            <a:avLst/>
          </a:prstGeom>
        </p:spPr>
      </p:pic>
      <p:sp>
        <p:nvSpPr>
          <p:cNvPr id="11" name="Text Placeholder 5"/>
          <p:cNvSpPr txBox="1"/>
          <p:nvPr/>
        </p:nvSpPr>
        <p:spPr>
          <a:xfrm>
            <a:off x="6475730" y="551815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发布问题</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5</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655943" y="4549108"/>
            <a:ext cx="28803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文库类营销推广工具</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5610226" y="2093913"/>
            <a:ext cx="963613" cy="4762500"/>
          </a:xfrm>
          <a:custGeom>
            <a:avLst/>
            <a:gdLst>
              <a:gd name="T0" fmla="*/ 607 w 607"/>
              <a:gd name="T1" fmla="*/ 622 h 3000"/>
              <a:gd name="T2" fmla="*/ 454 w 607"/>
              <a:gd name="T3" fmla="*/ 311 h 3000"/>
              <a:gd name="T4" fmla="*/ 303 w 607"/>
              <a:gd name="T5" fmla="*/ 0 h 3000"/>
              <a:gd name="T6" fmla="*/ 151 w 607"/>
              <a:gd name="T7" fmla="*/ 311 h 3000"/>
              <a:gd name="T8" fmla="*/ 0 w 607"/>
              <a:gd name="T9" fmla="*/ 622 h 3000"/>
              <a:gd name="T10" fmla="*/ 139 w 607"/>
              <a:gd name="T11" fmla="*/ 622 h 3000"/>
              <a:gd name="T12" fmla="*/ 139 w 607"/>
              <a:gd name="T13" fmla="*/ 3000 h 3000"/>
              <a:gd name="T14" fmla="*/ 480 w 607"/>
              <a:gd name="T15" fmla="*/ 3000 h 3000"/>
              <a:gd name="T16" fmla="*/ 480 w 607"/>
              <a:gd name="T17" fmla="*/ 622 h 3000"/>
              <a:gd name="T18" fmla="*/ 607 w 607"/>
              <a:gd name="T19" fmla="*/ 622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7" h="3000">
                <a:moveTo>
                  <a:pt x="607" y="622"/>
                </a:moveTo>
                <a:lnTo>
                  <a:pt x="454" y="311"/>
                </a:lnTo>
                <a:lnTo>
                  <a:pt x="303" y="0"/>
                </a:lnTo>
                <a:lnTo>
                  <a:pt x="151" y="311"/>
                </a:lnTo>
                <a:lnTo>
                  <a:pt x="0" y="622"/>
                </a:lnTo>
                <a:lnTo>
                  <a:pt x="139" y="622"/>
                </a:lnTo>
                <a:lnTo>
                  <a:pt x="139" y="3000"/>
                </a:lnTo>
                <a:lnTo>
                  <a:pt x="480" y="3000"/>
                </a:lnTo>
                <a:lnTo>
                  <a:pt x="480" y="622"/>
                </a:lnTo>
                <a:lnTo>
                  <a:pt x="607" y="622"/>
                </a:lnTo>
                <a:close/>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6" name="Freeform 6"/>
          <p:cNvSpPr/>
          <p:nvPr/>
        </p:nvSpPr>
        <p:spPr bwMode="auto">
          <a:xfrm>
            <a:off x="6570663" y="3838575"/>
            <a:ext cx="1766888" cy="3017838"/>
          </a:xfrm>
          <a:custGeom>
            <a:avLst/>
            <a:gdLst>
              <a:gd name="T0" fmla="*/ 832 w 1155"/>
              <a:gd name="T1" fmla="*/ 158 h 1976"/>
              <a:gd name="T2" fmla="*/ 509 w 1155"/>
              <a:gd name="T3" fmla="*/ 0 h 1976"/>
              <a:gd name="T4" fmla="*/ 509 w 1155"/>
              <a:gd name="T5" fmla="*/ 139 h 1976"/>
              <a:gd name="T6" fmla="*/ 406 w 1155"/>
              <a:gd name="T7" fmla="*/ 139 h 1976"/>
              <a:gd name="T8" fmla="*/ 0 w 1155"/>
              <a:gd name="T9" fmla="*/ 544 h 1976"/>
              <a:gd name="T10" fmla="*/ 0 w 1155"/>
              <a:gd name="T11" fmla="*/ 1976 h 1976"/>
              <a:gd name="T12" fmla="*/ 354 w 1155"/>
              <a:gd name="T13" fmla="*/ 1976 h 1976"/>
              <a:gd name="T14" fmla="*/ 354 w 1155"/>
              <a:gd name="T15" fmla="*/ 544 h 1976"/>
              <a:gd name="T16" fmla="*/ 406 w 1155"/>
              <a:gd name="T17" fmla="*/ 492 h 1976"/>
              <a:gd name="T18" fmla="*/ 509 w 1155"/>
              <a:gd name="T19" fmla="*/ 492 h 1976"/>
              <a:gd name="T20" fmla="*/ 509 w 1155"/>
              <a:gd name="T21" fmla="*/ 630 h 1976"/>
              <a:gd name="T22" fmla="*/ 832 w 1155"/>
              <a:gd name="T23" fmla="*/ 473 h 1976"/>
              <a:gd name="T24" fmla="*/ 1155 w 1155"/>
              <a:gd name="T25" fmla="*/ 315 h 1976"/>
              <a:gd name="T26" fmla="*/ 832 w 1155"/>
              <a:gd name="T27" fmla="*/ 158 h 1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5" h="1976">
                <a:moveTo>
                  <a:pt x="832" y="158"/>
                </a:moveTo>
                <a:cubicBezTo>
                  <a:pt x="509" y="0"/>
                  <a:pt x="509" y="0"/>
                  <a:pt x="509" y="0"/>
                </a:cubicBezTo>
                <a:cubicBezTo>
                  <a:pt x="509" y="139"/>
                  <a:pt x="509" y="139"/>
                  <a:pt x="509" y="139"/>
                </a:cubicBezTo>
                <a:cubicBezTo>
                  <a:pt x="406" y="139"/>
                  <a:pt x="406" y="139"/>
                  <a:pt x="406" y="139"/>
                </a:cubicBezTo>
                <a:cubicBezTo>
                  <a:pt x="182" y="139"/>
                  <a:pt x="0" y="321"/>
                  <a:pt x="0" y="544"/>
                </a:cubicBezTo>
                <a:cubicBezTo>
                  <a:pt x="0" y="1976"/>
                  <a:pt x="0" y="1976"/>
                  <a:pt x="0" y="1976"/>
                </a:cubicBezTo>
                <a:cubicBezTo>
                  <a:pt x="354" y="1976"/>
                  <a:pt x="354" y="1976"/>
                  <a:pt x="354" y="1976"/>
                </a:cubicBezTo>
                <a:cubicBezTo>
                  <a:pt x="354" y="544"/>
                  <a:pt x="354" y="544"/>
                  <a:pt x="354" y="544"/>
                </a:cubicBezTo>
                <a:cubicBezTo>
                  <a:pt x="354" y="516"/>
                  <a:pt x="377" y="492"/>
                  <a:pt x="406" y="492"/>
                </a:cubicBezTo>
                <a:cubicBezTo>
                  <a:pt x="509" y="492"/>
                  <a:pt x="509" y="492"/>
                  <a:pt x="509" y="492"/>
                </a:cubicBezTo>
                <a:cubicBezTo>
                  <a:pt x="509" y="630"/>
                  <a:pt x="509" y="630"/>
                  <a:pt x="509" y="630"/>
                </a:cubicBezTo>
                <a:cubicBezTo>
                  <a:pt x="832" y="473"/>
                  <a:pt x="832" y="473"/>
                  <a:pt x="832" y="473"/>
                </a:cubicBezTo>
                <a:cubicBezTo>
                  <a:pt x="1155" y="315"/>
                  <a:pt x="1155" y="315"/>
                  <a:pt x="1155" y="315"/>
                </a:cubicBezTo>
                <a:lnTo>
                  <a:pt x="832" y="158"/>
                </a:lnTo>
                <a:close/>
              </a:path>
            </a:pathLst>
          </a:custGeom>
          <a:solidFill>
            <a:srgbClr val="79C6C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14" name="Freeform 7"/>
          <p:cNvSpPr/>
          <p:nvPr/>
        </p:nvSpPr>
        <p:spPr bwMode="auto">
          <a:xfrm>
            <a:off x="3854450" y="2910840"/>
            <a:ext cx="1774825" cy="3945890"/>
          </a:xfrm>
          <a:custGeom>
            <a:avLst/>
            <a:gdLst>
              <a:gd name="T0" fmla="*/ 755 w 1160"/>
              <a:gd name="T1" fmla="*/ 139 h 1380"/>
              <a:gd name="T2" fmla="*/ 646 w 1160"/>
              <a:gd name="T3" fmla="*/ 139 h 1380"/>
              <a:gd name="T4" fmla="*/ 646 w 1160"/>
              <a:gd name="T5" fmla="*/ 0 h 1380"/>
              <a:gd name="T6" fmla="*/ 323 w 1160"/>
              <a:gd name="T7" fmla="*/ 158 h 1380"/>
              <a:gd name="T8" fmla="*/ 0 w 1160"/>
              <a:gd name="T9" fmla="*/ 315 h 1380"/>
              <a:gd name="T10" fmla="*/ 323 w 1160"/>
              <a:gd name="T11" fmla="*/ 473 h 1380"/>
              <a:gd name="T12" fmla="*/ 646 w 1160"/>
              <a:gd name="T13" fmla="*/ 630 h 1380"/>
              <a:gd name="T14" fmla="*/ 646 w 1160"/>
              <a:gd name="T15" fmla="*/ 493 h 1380"/>
              <a:gd name="T16" fmla="*/ 755 w 1160"/>
              <a:gd name="T17" fmla="*/ 493 h 1380"/>
              <a:gd name="T18" fmla="*/ 807 w 1160"/>
              <a:gd name="T19" fmla="*/ 545 h 1380"/>
              <a:gd name="T20" fmla="*/ 807 w 1160"/>
              <a:gd name="T21" fmla="*/ 1380 h 1380"/>
              <a:gd name="T22" fmla="*/ 1160 w 1160"/>
              <a:gd name="T23" fmla="*/ 1380 h 1380"/>
              <a:gd name="T24" fmla="*/ 1160 w 1160"/>
              <a:gd name="T25" fmla="*/ 545 h 1380"/>
              <a:gd name="T26" fmla="*/ 755 w 1160"/>
              <a:gd name="T27" fmla="*/ 139 h 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0" h="1380">
                <a:moveTo>
                  <a:pt x="755" y="139"/>
                </a:moveTo>
                <a:cubicBezTo>
                  <a:pt x="646" y="139"/>
                  <a:pt x="646" y="139"/>
                  <a:pt x="646" y="139"/>
                </a:cubicBezTo>
                <a:cubicBezTo>
                  <a:pt x="646" y="0"/>
                  <a:pt x="646" y="0"/>
                  <a:pt x="646" y="0"/>
                </a:cubicBezTo>
                <a:cubicBezTo>
                  <a:pt x="323" y="158"/>
                  <a:pt x="323" y="158"/>
                  <a:pt x="323" y="158"/>
                </a:cubicBezTo>
                <a:cubicBezTo>
                  <a:pt x="0" y="315"/>
                  <a:pt x="0" y="315"/>
                  <a:pt x="0" y="315"/>
                </a:cubicBezTo>
                <a:cubicBezTo>
                  <a:pt x="323" y="473"/>
                  <a:pt x="323" y="473"/>
                  <a:pt x="323" y="473"/>
                </a:cubicBezTo>
                <a:cubicBezTo>
                  <a:pt x="646" y="630"/>
                  <a:pt x="646" y="630"/>
                  <a:pt x="646" y="630"/>
                </a:cubicBezTo>
                <a:cubicBezTo>
                  <a:pt x="646" y="493"/>
                  <a:pt x="646" y="493"/>
                  <a:pt x="646" y="493"/>
                </a:cubicBezTo>
                <a:cubicBezTo>
                  <a:pt x="755" y="493"/>
                  <a:pt x="755" y="493"/>
                  <a:pt x="755" y="493"/>
                </a:cubicBezTo>
                <a:cubicBezTo>
                  <a:pt x="783" y="493"/>
                  <a:pt x="807" y="516"/>
                  <a:pt x="807" y="545"/>
                </a:cubicBezTo>
                <a:cubicBezTo>
                  <a:pt x="807" y="1380"/>
                  <a:pt x="807" y="1380"/>
                  <a:pt x="807" y="1380"/>
                </a:cubicBezTo>
                <a:cubicBezTo>
                  <a:pt x="1160" y="1380"/>
                  <a:pt x="1160" y="1380"/>
                  <a:pt x="1160" y="1380"/>
                </a:cubicBezTo>
                <a:cubicBezTo>
                  <a:pt x="1160" y="545"/>
                  <a:pt x="1160" y="545"/>
                  <a:pt x="1160" y="545"/>
                </a:cubicBezTo>
                <a:cubicBezTo>
                  <a:pt x="1160" y="321"/>
                  <a:pt x="978" y="139"/>
                  <a:pt x="755" y="139"/>
                </a:cubicBezTo>
                <a:close/>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53" name="文本框 52"/>
          <p:cNvSpPr txBox="1"/>
          <p:nvPr/>
        </p:nvSpPr>
        <p:spPr>
          <a:xfrm>
            <a:off x="8338185" y="3674110"/>
            <a:ext cx="2046605" cy="1198880"/>
          </a:xfrm>
          <a:prstGeom prst="rect">
            <a:avLst/>
          </a:prstGeom>
          <a:noFill/>
        </p:spPr>
        <p:txBody>
          <a:bodyPr wrap="square" rtlCol="0">
            <a:spAutoFit/>
          </a:bodyPr>
          <a:lstStyle/>
          <a:p>
            <a:pPr algn="ctr" fontAlgn="auto">
              <a:lnSpc>
                <a:spcPct val="150000"/>
              </a:lnSpc>
            </a:pPr>
            <a:r>
              <a:rPr sz="2400" b="1" dirty="0">
                <a:solidFill>
                  <a:srgbClr val="79C6C3"/>
                </a:solidFill>
                <a:latin typeface="Arial Unicode MS" panose="020B0604020202020204" charset="-122"/>
                <a:ea typeface="Arial Unicode MS" panose="020B0604020202020204" charset="-122"/>
              </a:rPr>
              <a:t>文库营销推广发布</a:t>
            </a:r>
          </a:p>
        </p:txBody>
      </p:sp>
      <p:sp>
        <p:nvSpPr>
          <p:cNvPr id="56" name="文本框 55"/>
          <p:cNvSpPr txBox="1"/>
          <p:nvPr/>
        </p:nvSpPr>
        <p:spPr>
          <a:xfrm>
            <a:off x="1739900" y="3028315"/>
            <a:ext cx="2114550" cy="1198880"/>
          </a:xfrm>
          <a:prstGeom prst="rect">
            <a:avLst/>
          </a:prstGeom>
          <a:noFill/>
        </p:spPr>
        <p:txBody>
          <a:bodyPr wrap="square" rtlCol="0">
            <a:spAutoFit/>
          </a:bodyPr>
          <a:lstStyle/>
          <a:p>
            <a:pPr algn="ctr" fontAlgn="auto">
              <a:lnSpc>
                <a:spcPct val="150000"/>
              </a:lnSpc>
            </a:pPr>
            <a:r>
              <a:rPr sz="2400" b="1" dirty="0">
                <a:solidFill>
                  <a:srgbClr val="B15462"/>
                </a:solidFill>
                <a:latin typeface="Arial Unicode MS" panose="020B0604020202020204" charset="-122"/>
                <a:ea typeface="Arial Unicode MS" panose="020B0604020202020204" charset="-122"/>
              </a:rPr>
              <a:t>文库营销推广简介</a:t>
            </a:r>
          </a:p>
        </p:txBody>
      </p:sp>
      <p:sp>
        <p:nvSpPr>
          <p:cNvPr id="57" name="文本框 56"/>
          <p:cNvSpPr txBox="1"/>
          <p:nvPr/>
        </p:nvSpPr>
        <p:spPr>
          <a:xfrm>
            <a:off x="1247140" y="4131945"/>
            <a:ext cx="3100070" cy="1938020"/>
          </a:xfrm>
          <a:prstGeom prst="rect">
            <a:avLst/>
          </a:prstGeom>
          <a:noFill/>
        </p:spPr>
        <p:txBody>
          <a:bodyPr wrap="square" rtlCol="0">
            <a:spAutoFit/>
          </a:bodyPr>
          <a:lstStyle/>
          <a:p>
            <a:pPr algn="l" fontAlgn="auto">
              <a:lnSpc>
                <a:spcPct val="150000"/>
              </a:lnSpc>
            </a:pPr>
            <a:r>
              <a:rPr lang="en-US" altLang="zh-CN" sz="1600">
                <a:solidFill>
                  <a:srgbClr val="6E746F"/>
                </a:solidFill>
                <a:latin typeface="Arial Unicode MS" panose="020B0604020202020204" charset="-122"/>
                <a:ea typeface="Arial Unicode MS" panose="020B0604020202020204" charset="-122"/>
              </a:rPr>
              <a:t>文库一般指按照编辑计划，选择一定范围内已印行的或专门编写的作品成套出版的地方。互联网文库指网上的开放的、供网友在线分享文档的平台</a:t>
            </a:r>
          </a:p>
        </p:txBody>
      </p:sp>
      <p:sp>
        <p:nvSpPr>
          <p:cNvPr id="58" name="Title 20"/>
          <p:cNvSpPr txBox="1"/>
          <p:nvPr/>
        </p:nvSpPr>
        <p:spPr>
          <a:xfrm>
            <a:off x="4352925" y="708025"/>
            <a:ext cx="3477895" cy="576580"/>
          </a:xfrm>
          <a:prstGeom prst="rect">
            <a:avLst/>
          </a:prstGeom>
        </p:spPr>
        <p:txBody>
          <a:bodyPr vert="horz" wrap="squar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ctr" defTabSz="914400" fontAlgn="auto">
              <a:lnSpc>
                <a:spcPct val="150000"/>
              </a:lnSpc>
            </a:pPr>
            <a:r>
              <a:rPr sz="2400" b="1" dirty="0">
                <a:solidFill>
                  <a:srgbClr val="E78585"/>
                </a:solidFill>
                <a:latin typeface="Arial Unicode MS" panose="020B0604020202020204" charset="-122"/>
                <a:ea typeface="Arial Unicode MS" panose="020B0604020202020204" charset="-122"/>
                <a:cs typeface="+mn-cs"/>
              </a:rPr>
              <a:t>文库营销推广运用</a:t>
            </a:r>
          </a:p>
        </p:txBody>
      </p:sp>
      <p:sp>
        <p:nvSpPr>
          <p:cNvPr id="60" name="文本框 59"/>
          <p:cNvSpPr txBox="1"/>
          <p:nvPr/>
        </p:nvSpPr>
        <p:spPr>
          <a:xfrm>
            <a:off x="3189923" y="1284905"/>
            <a:ext cx="5811837" cy="1198880"/>
          </a:xfrm>
          <a:prstGeom prst="rect">
            <a:avLst/>
          </a:prstGeom>
          <a:noFill/>
        </p:spPr>
        <p:txBody>
          <a:bodyPr wrap="square" rtlCol="0">
            <a:spAutoFit/>
          </a:bodyPr>
          <a:lstStyle/>
          <a:p>
            <a:pPr algn="l" fontAlgn="auto">
              <a:lnSpc>
                <a:spcPct val="150000"/>
              </a:lnSpc>
            </a:pPr>
            <a:r>
              <a:rPr sz="1600">
                <a:solidFill>
                  <a:srgbClr val="6E746F"/>
                </a:solidFill>
                <a:latin typeface="Arial Unicode MS" panose="020B0604020202020204" charset="-122"/>
                <a:ea typeface="Arial Unicode MS" panose="020B0604020202020204" charset="-122"/>
              </a:rPr>
              <a:t>企业的文库推广，主要是通过文档的形式向网络用户介绍企业或企业产品信息。顾客在文库中搜索企业名称或产品名称，就会显示相关的文档，消费者可以在线阅览或下载该文档</a:t>
            </a:r>
          </a:p>
        </p:txBody>
      </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文库类营销推广工具</a:t>
            </a:r>
          </a:p>
        </p:txBody>
      </p:sp>
      <p:pic>
        <p:nvPicPr>
          <p:cNvPr id="2" name="图形 14"/>
          <p:cNvPicPr>
            <a:picLocks noChangeAspect="1"/>
          </p:cNvPicPr>
          <p:nvPr/>
        </p:nvPicPr>
        <p:blipFill rotWithShape="1">
          <a:blip r:embed="rId3"/>
          <a:srcRect t="17889" b="17410"/>
          <a:stretch>
            <a:fillRect/>
          </a:stretch>
        </p:blipFill>
        <p:spPr>
          <a:xfrm>
            <a:off x="-4214704" y="34444"/>
            <a:ext cx="6805203" cy="6858001"/>
          </a:xfrm>
          <a:prstGeom prst="rect">
            <a:avLst/>
          </a:prstGeom>
        </p:spPr>
      </p:pic>
      <p:pic>
        <p:nvPicPr>
          <p:cNvPr id="3" name="图形 22"/>
          <p:cNvPicPr>
            <a:picLocks noChangeAspect="1"/>
          </p:cNvPicPr>
          <p:nvPr/>
        </p:nvPicPr>
        <p:blipFill rotWithShape="1">
          <a:blip r:embed="rId3"/>
          <a:srcRect t="17889" b="17410"/>
          <a:stretch>
            <a:fillRect/>
          </a:stretch>
        </p:blipFill>
        <p:spPr>
          <a:xfrm>
            <a:off x="9397457" y="0"/>
            <a:ext cx="6014640" cy="6858001"/>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6000">
        <p15:prstTrans prst="drap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right)">
                                      <p:cBhvr>
                                        <p:cTn id="11" dur="500"/>
                                        <p:tgtEl>
                                          <p:spTgt spid="5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right)">
                                      <p:cBhvr>
                                        <p:cTn id="15" dur="500"/>
                                        <p:tgtEl>
                                          <p:spTgt spid="5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down)">
                                      <p:cBhvr>
                                        <p:cTn id="23" dur="500"/>
                                        <p:tgtEl>
                                          <p:spTgt spid="58"/>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down)">
                                      <p:cBhvr>
                                        <p:cTn id="27" dur="500"/>
                                        <p:tgtEl>
                                          <p:spTgt spid="6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4" grpId="0" bldLvl="0" animBg="1"/>
      <p:bldP spid="53" grpId="0"/>
      <p:bldP spid="56" grpId="0"/>
      <p:bldP spid="57" grpId="0"/>
      <p:bldP spid="58" grpId="0"/>
      <p:bldP spid="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927100"/>
            <a:ext cx="8352790" cy="184594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当前网络使用用户较多的文库有百度文库、豆丁网、道客巴巴、新浪爱问共享资料等。以百度文库为例，百度文库是百度发布的供网友在线分享文档的平台。百度文库的文档由百度用户上传，需要经过百度的审核才能发布，百度自身不编辑或修改用户上传的文档内容</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577715" y="18595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文库营销推广简介</a:t>
            </a:r>
          </a:p>
        </p:txBody>
      </p:sp>
      <p:pic>
        <p:nvPicPr>
          <p:cNvPr id="4" name="图片 3" descr="C:\Users\Jasmine\Desktop\项目三 图片\8.png8"/>
          <p:cNvPicPr>
            <a:picLocks noChangeAspect="1"/>
          </p:cNvPicPr>
          <p:nvPr/>
        </p:nvPicPr>
        <p:blipFill>
          <a:blip r:embed="rId4"/>
          <a:srcRect/>
          <a:stretch>
            <a:fillRect/>
          </a:stretch>
        </p:blipFill>
        <p:spPr>
          <a:xfrm>
            <a:off x="3201353" y="2669540"/>
            <a:ext cx="6198235" cy="3679190"/>
          </a:xfrm>
          <a:prstGeom prst="rect">
            <a:avLst/>
          </a:prstGeom>
        </p:spPr>
      </p:pic>
      <p:sp>
        <p:nvSpPr>
          <p:cNvPr id="11" name="Text Placeholder 5"/>
          <p:cNvSpPr txBox="1"/>
          <p:nvPr/>
        </p:nvSpPr>
        <p:spPr>
          <a:xfrm>
            <a:off x="5295265" y="634873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百度文库</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1939925"/>
            <a:ext cx="2532380" cy="345249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例如，小美是一名初三学生，她想在网上找部分数学练习题，她在百度文库中输入自己想找的资料名称</a:t>
            </a:r>
          </a:p>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Step1: </a:t>
            </a:r>
            <a:r>
              <a:rPr sz="1800">
                <a:solidFill>
                  <a:srgbClr val="6E746F"/>
                </a:solidFill>
                <a:latin typeface="Arial Unicode MS" panose="020B0604020202020204" charset="-122"/>
                <a:ea typeface="Arial Unicode MS" panose="020B0604020202020204" charset="-122"/>
                <a:cs typeface="+mn-ea"/>
                <a:sym typeface="+mn-lt"/>
              </a:rPr>
              <a:t>点击“百度一下”，就显示出很多相关的文档资料</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577715" y="18595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文库营销推广简介</a:t>
            </a:r>
          </a:p>
        </p:txBody>
      </p:sp>
      <p:pic>
        <p:nvPicPr>
          <p:cNvPr id="4" name="图片 3" descr="C:\Users\Jasmine\Desktop\项目三 图片\9.png9"/>
          <p:cNvPicPr>
            <a:picLocks noChangeAspect="1"/>
          </p:cNvPicPr>
          <p:nvPr/>
        </p:nvPicPr>
        <p:blipFill>
          <a:blip r:embed="rId4"/>
          <a:srcRect/>
          <a:stretch>
            <a:fillRect/>
          </a:stretch>
        </p:blipFill>
        <p:spPr>
          <a:xfrm>
            <a:off x="5927725" y="970280"/>
            <a:ext cx="5713730" cy="4916805"/>
          </a:xfrm>
          <a:prstGeom prst="rect">
            <a:avLst/>
          </a:prstGeom>
        </p:spPr>
      </p:pic>
      <p:sp>
        <p:nvSpPr>
          <p:cNvPr id="11" name="Text Placeholder 5"/>
          <p:cNvSpPr txBox="1"/>
          <p:nvPr/>
        </p:nvSpPr>
        <p:spPr>
          <a:xfrm>
            <a:off x="7778750" y="5887085"/>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文库搜索</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1040765"/>
            <a:ext cx="8277225" cy="97917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Step2: </a:t>
            </a:r>
            <a:r>
              <a:rPr sz="1800">
                <a:solidFill>
                  <a:srgbClr val="6E746F"/>
                </a:solidFill>
                <a:latin typeface="Arial Unicode MS" panose="020B0604020202020204" charset="-122"/>
                <a:ea typeface="Arial Unicode MS" panose="020B0604020202020204" charset="-122"/>
                <a:cs typeface="+mn-ea"/>
                <a:sym typeface="+mn-lt"/>
              </a:rPr>
              <a:t>点击其中一篇，小美即可以在线阅读或下载该文档。此外，小美还可以上传自己的文档到文库中</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577715" y="18595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文库营销推广简介</a:t>
            </a:r>
          </a:p>
        </p:txBody>
      </p:sp>
      <p:pic>
        <p:nvPicPr>
          <p:cNvPr id="4" name="图片 3" descr="C:\Users\Jasmine\Desktop\项目三 图片\10.png10"/>
          <p:cNvPicPr>
            <a:picLocks noChangeAspect="1"/>
          </p:cNvPicPr>
          <p:nvPr/>
        </p:nvPicPr>
        <p:blipFill>
          <a:blip r:embed="rId4"/>
          <a:srcRect/>
          <a:stretch>
            <a:fillRect/>
          </a:stretch>
        </p:blipFill>
        <p:spPr>
          <a:xfrm>
            <a:off x="3239135" y="2125345"/>
            <a:ext cx="8698230" cy="3279140"/>
          </a:xfrm>
          <a:prstGeom prst="rect">
            <a:avLst/>
          </a:prstGeom>
        </p:spPr>
      </p:pic>
      <p:sp>
        <p:nvSpPr>
          <p:cNvPr id="11" name="Text Placeholder 5"/>
          <p:cNvSpPr txBox="1"/>
          <p:nvPr/>
        </p:nvSpPr>
        <p:spPr>
          <a:xfrm>
            <a:off x="6582410" y="5509895"/>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上传文档</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927100"/>
            <a:ext cx="8352790" cy="95885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例如，小美想要了解自然堂这个化妆品品牌的相关信息</a:t>
            </a:r>
          </a:p>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Step1:</a:t>
            </a:r>
            <a:r>
              <a:rPr sz="1800">
                <a:solidFill>
                  <a:srgbClr val="6E746F"/>
                </a:solidFill>
                <a:latin typeface="Arial Unicode MS" panose="020B0604020202020204" charset="-122"/>
                <a:ea typeface="Arial Unicode MS" panose="020B0604020202020204" charset="-122"/>
                <a:cs typeface="+mn-ea"/>
                <a:sym typeface="+mn-lt"/>
              </a:rPr>
              <a:t>她在百度文库中搜索“自然堂”，就会显示出与该次相关的所有文档</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577715" y="18595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文库营销推广运用</a:t>
            </a:r>
          </a:p>
        </p:txBody>
      </p:sp>
      <p:pic>
        <p:nvPicPr>
          <p:cNvPr id="4" name="图片 3" descr="C:\Users\Jasmine\Desktop\项目三 图片\11.png11"/>
          <p:cNvPicPr>
            <a:picLocks noChangeAspect="1"/>
          </p:cNvPicPr>
          <p:nvPr/>
        </p:nvPicPr>
        <p:blipFill>
          <a:blip r:embed="rId4"/>
          <a:srcRect/>
          <a:stretch>
            <a:fillRect/>
          </a:stretch>
        </p:blipFill>
        <p:spPr>
          <a:xfrm>
            <a:off x="3298825" y="1885950"/>
            <a:ext cx="5594985" cy="4598035"/>
          </a:xfrm>
          <a:prstGeom prst="rect">
            <a:avLst/>
          </a:prstGeom>
        </p:spPr>
      </p:pic>
      <p:sp>
        <p:nvSpPr>
          <p:cNvPr id="11" name="Text Placeholder 5"/>
          <p:cNvSpPr txBox="1"/>
          <p:nvPr/>
        </p:nvSpPr>
        <p:spPr>
          <a:xfrm>
            <a:off x="5090795" y="636016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文库搜索</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927100"/>
            <a:ext cx="8352790" cy="52197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Step2:</a:t>
            </a:r>
            <a:r>
              <a:rPr sz="1800">
                <a:solidFill>
                  <a:srgbClr val="6E746F"/>
                </a:solidFill>
                <a:latin typeface="Arial Unicode MS" panose="020B0604020202020204" charset="-122"/>
                <a:ea typeface="Arial Unicode MS" panose="020B0604020202020204" charset="-122"/>
                <a:cs typeface="+mn-ea"/>
                <a:sym typeface="+mn-lt"/>
              </a:rPr>
              <a:t>点击第三条搜索记录，就会进入到文档的阅览页面</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577715" y="18595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文库营销推广运用</a:t>
            </a:r>
          </a:p>
        </p:txBody>
      </p:sp>
      <p:pic>
        <p:nvPicPr>
          <p:cNvPr id="4" name="图片 3" descr="C:\Users\Jasmine\Desktop\项目三 图片\12.png12"/>
          <p:cNvPicPr>
            <a:picLocks noChangeAspect="1"/>
          </p:cNvPicPr>
          <p:nvPr/>
        </p:nvPicPr>
        <p:blipFill>
          <a:blip r:embed="rId4"/>
          <a:srcRect/>
          <a:stretch>
            <a:fillRect/>
          </a:stretch>
        </p:blipFill>
        <p:spPr>
          <a:xfrm>
            <a:off x="3299460" y="1505585"/>
            <a:ext cx="7710805" cy="3304540"/>
          </a:xfrm>
          <a:prstGeom prst="rect">
            <a:avLst/>
          </a:prstGeom>
        </p:spPr>
      </p:pic>
      <p:sp>
        <p:nvSpPr>
          <p:cNvPr id="11" name="Text Placeholder 5"/>
          <p:cNvSpPr txBox="1"/>
          <p:nvPr/>
        </p:nvSpPr>
        <p:spPr>
          <a:xfrm>
            <a:off x="6148705" y="4810125"/>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文档阅读</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
        <p:nvSpPr>
          <p:cNvPr id="3" name="Text Placeholder 5"/>
          <p:cNvSpPr txBox="1"/>
          <p:nvPr/>
        </p:nvSpPr>
        <p:spPr>
          <a:xfrm>
            <a:off x="3201670" y="5309235"/>
            <a:ext cx="8255000" cy="135064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文库推广与知识问答推广和百科推广不同，文库推广只是一种辅助推广</a:t>
            </a:r>
          </a:p>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企业一般会把产品说明书、产品介绍文案、企业活动文案等上传到文库，以便消费者查阅</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47390" y="1547495"/>
            <a:ext cx="8375650" cy="50419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Step1:</a:t>
            </a:r>
            <a:r>
              <a:rPr sz="1800">
                <a:solidFill>
                  <a:srgbClr val="6E746F"/>
                </a:solidFill>
                <a:latin typeface="Arial Unicode MS" panose="020B0604020202020204" charset="-122"/>
                <a:ea typeface="Arial Unicode MS" panose="020B0604020202020204" charset="-122"/>
                <a:cs typeface="+mn-ea"/>
                <a:sym typeface="+mn-lt"/>
              </a:rPr>
              <a:t>登录文库首页，点击“上传我的文档”</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582160" y="20373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文库营销推广发布</a:t>
            </a:r>
          </a:p>
        </p:txBody>
      </p:sp>
      <p:pic>
        <p:nvPicPr>
          <p:cNvPr id="4" name="图片 3" descr="C:\Users\Jasmine\Desktop\项目三 图片\13.png13"/>
          <p:cNvPicPr>
            <a:picLocks noChangeAspect="1"/>
          </p:cNvPicPr>
          <p:nvPr/>
        </p:nvPicPr>
        <p:blipFill>
          <a:blip r:embed="rId4"/>
          <a:srcRect/>
          <a:stretch>
            <a:fillRect/>
          </a:stretch>
        </p:blipFill>
        <p:spPr>
          <a:xfrm>
            <a:off x="3247390" y="2296160"/>
            <a:ext cx="8468995" cy="3002280"/>
          </a:xfrm>
          <a:prstGeom prst="rect">
            <a:avLst/>
          </a:prstGeom>
        </p:spPr>
      </p:pic>
      <p:sp>
        <p:nvSpPr>
          <p:cNvPr id="11" name="Text Placeholder 5"/>
          <p:cNvSpPr txBox="1"/>
          <p:nvPr/>
        </p:nvSpPr>
        <p:spPr>
          <a:xfrm>
            <a:off x="6475730" y="5487035"/>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上传文档</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3439"/>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1</a:t>
            </a:r>
            <a:endParaRPr lang="zh-CN" altLang="en-US" sz="8000" dirty="0">
              <a:solidFill>
                <a:srgbClr val="2F2F31"/>
              </a:solidFill>
              <a:latin typeface="微软雅黑" panose="020B0503020204020204" pitchFamily="34" charset="-122"/>
              <a:ea typeface="微软雅黑" panose="020B0503020204020204" pitchFamily="34" charset="-122"/>
            </a:endParaRP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487033" y="4523073"/>
            <a:ext cx="31851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营销推广的职责和要求</a:t>
            </a:r>
            <a:endParaRPr lang="zh-CN"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p:bldP spid="29" grpId="0" animBg="1"/>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326765" y="1136650"/>
            <a:ext cx="8375650" cy="50419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Step2:</a:t>
            </a:r>
            <a:r>
              <a:rPr sz="1800">
                <a:solidFill>
                  <a:srgbClr val="6E746F"/>
                </a:solidFill>
                <a:latin typeface="Arial Unicode MS" panose="020B0604020202020204" charset="-122"/>
                <a:ea typeface="Arial Unicode MS" panose="020B0604020202020204" charset="-122"/>
                <a:cs typeface="+mn-ea"/>
                <a:sym typeface="+mn-lt"/>
              </a:rPr>
              <a:t>在电脑中选择需要上传的文档，点击“打开”</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582160" y="20373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文库营销推广发布</a:t>
            </a:r>
          </a:p>
        </p:txBody>
      </p:sp>
      <p:pic>
        <p:nvPicPr>
          <p:cNvPr id="4" name="图片 3" descr="C:\Users\Jasmine\Desktop\项目三 图片\14.png14"/>
          <p:cNvPicPr>
            <a:picLocks noChangeAspect="1"/>
          </p:cNvPicPr>
          <p:nvPr/>
        </p:nvPicPr>
        <p:blipFill>
          <a:blip r:embed="rId4"/>
          <a:srcRect/>
          <a:stretch>
            <a:fillRect/>
          </a:stretch>
        </p:blipFill>
        <p:spPr>
          <a:xfrm>
            <a:off x="3419475" y="1640840"/>
            <a:ext cx="7492365" cy="4642485"/>
          </a:xfrm>
          <a:prstGeom prst="rect">
            <a:avLst/>
          </a:prstGeom>
        </p:spPr>
      </p:pic>
      <p:sp>
        <p:nvSpPr>
          <p:cNvPr id="11" name="Text Placeholder 5"/>
          <p:cNvSpPr txBox="1"/>
          <p:nvPr/>
        </p:nvSpPr>
        <p:spPr>
          <a:xfrm>
            <a:off x="6508750" y="6188075"/>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选择文档</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326765" y="1136650"/>
            <a:ext cx="8375650" cy="50419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Step3:</a:t>
            </a:r>
            <a:r>
              <a:rPr sz="1800">
                <a:solidFill>
                  <a:srgbClr val="6E746F"/>
                </a:solidFill>
                <a:latin typeface="Arial Unicode MS" panose="020B0604020202020204" charset="-122"/>
                <a:ea typeface="Arial Unicode MS" panose="020B0604020202020204" charset="-122"/>
                <a:cs typeface="+mn-ea"/>
                <a:sym typeface="+mn-lt"/>
              </a:rPr>
              <a:t>填写文档简介，点击“确认上传”</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582160" y="20373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文库营销推广发布</a:t>
            </a:r>
          </a:p>
        </p:txBody>
      </p:sp>
      <p:pic>
        <p:nvPicPr>
          <p:cNvPr id="4" name="图片 3" descr="C:\Users\Jasmine\Desktop\项目三 图片\15.png15"/>
          <p:cNvPicPr>
            <a:picLocks noChangeAspect="1"/>
          </p:cNvPicPr>
          <p:nvPr/>
        </p:nvPicPr>
        <p:blipFill>
          <a:blip r:embed="rId4"/>
          <a:srcRect/>
          <a:stretch>
            <a:fillRect/>
          </a:stretch>
        </p:blipFill>
        <p:spPr>
          <a:xfrm>
            <a:off x="3419475" y="1793558"/>
            <a:ext cx="7492365" cy="4337050"/>
          </a:xfrm>
          <a:prstGeom prst="rect">
            <a:avLst/>
          </a:prstGeom>
        </p:spPr>
      </p:pic>
      <p:sp>
        <p:nvSpPr>
          <p:cNvPr id="11" name="Text Placeholder 5"/>
          <p:cNvSpPr txBox="1"/>
          <p:nvPr/>
        </p:nvSpPr>
        <p:spPr>
          <a:xfrm>
            <a:off x="6508750" y="6188075"/>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确认上传</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326765" y="1801495"/>
            <a:ext cx="8375650" cy="50419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Step4:</a:t>
            </a:r>
            <a:r>
              <a:rPr sz="1800">
                <a:solidFill>
                  <a:srgbClr val="6E746F"/>
                </a:solidFill>
                <a:latin typeface="Arial Unicode MS" panose="020B0604020202020204" charset="-122"/>
                <a:ea typeface="Arial Unicode MS" panose="020B0604020202020204" charset="-122"/>
                <a:cs typeface="+mn-ea"/>
                <a:sym typeface="+mn-lt"/>
              </a:rPr>
              <a:t>这样一篇文档就上传成功了</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582160" y="203736"/>
            <a:ext cx="30276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文库营销推广发布</a:t>
            </a:r>
          </a:p>
        </p:txBody>
      </p:sp>
      <p:pic>
        <p:nvPicPr>
          <p:cNvPr id="4" name="图片 3" descr="C:\Users\Jasmine\Desktop\项目三 图片\16.png16"/>
          <p:cNvPicPr>
            <a:picLocks noChangeAspect="1"/>
          </p:cNvPicPr>
          <p:nvPr/>
        </p:nvPicPr>
        <p:blipFill>
          <a:blip r:embed="rId4"/>
          <a:srcRect/>
          <a:stretch>
            <a:fillRect/>
          </a:stretch>
        </p:blipFill>
        <p:spPr>
          <a:xfrm>
            <a:off x="3326765" y="2576195"/>
            <a:ext cx="8951595" cy="1947545"/>
          </a:xfrm>
          <a:prstGeom prst="rect">
            <a:avLst/>
          </a:prstGeom>
        </p:spPr>
      </p:pic>
      <p:sp>
        <p:nvSpPr>
          <p:cNvPr id="11" name="Text Placeholder 5"/>
          <p:cNvSpPr txBox="1"/>
          <p:nvPr/>
        </p:nvSpPr>
        <p:spPr>
          <a:xfrm>
            <a:off x="6797040" y="479933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上传成功</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05562"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6</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655943" y="4549108"/>
            <a:ext cx="28803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微博类营销推广工具</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微博营销推广的运用</a:t>
            </a:r>
          </a:p>
        </p:txBody>
      </p:sp>
      <p:pic>
        <p:nvPicPr>
          <p:cNvPr id="12"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pic>
        <p:nvPicPr>
          <p:cNvPr id="3" name="图片 2" descr="man_501px_1208362_easyicon.net"/>
          <p:cNvPicPr>
            <a:picLocks noChangeAspect="1"/>
          </p:cNvPicPr>
          <p:nvPr/>
        </p:nvPicPr>
        <p:blipFill>
          <a:blip r:embed="rId4"/>
          <a:stretch>
            <a:fillRect/>
          </a:stretch>
        </p:blipFill>
        <p:spPr>
          <a:xfrm>
            <a:off x="1399540" y="2055495"/>
            <a:ext cx="504825" cy="868680"/>
          </a:xfrm>
          <a:prstGeom prst="rect">
            <a:avLst/>
          </a:prstGeom>
        </p:spPr>
      </p:pic>
      <p:sp>
        <p:nvSpPr>
          <p:cNvPr id="7" name="矩形 6"/>
          <p:cNvSpPr/>
          <p:nvPr/>
        </p:nvSpPr>
        <p:spPr>
          <a:xfrm>
            <a:off x="2339340" y="2199640"/>
            <a:ext cx="8112125" cy="581025"/>
          </a:xfrm>
          <a:prstGeom prst="rect">
            <a:avLst/>
          </a:prstGeom>
          <a:noFill/>
          <a:ln w="38100">
            <a:solidFill>
              <a:srgbClr val="79C6C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a:solidFill>
                  <a:schemeClr val="bg1">
                    <a:lumMod val="50000"/>
                  </a:schemeClr>
                </a:solidFill>
              </a:rPr>
              <a:t>我上微博一般就是发布一下自己的</a:t>
            </a:r>
            <a:r>
              <a:rPr lang="en-US" altLang="zh-CN">
                <a:solidFill>
                  <a:schemeClr val="bg1">
                    <a:lumMod val="50000"/>
                  </a:schemeClr>
                </a:solidFill>
              </a:rPr>
              <a:t>“</a:t>
            </a:r>
            <a:r>
              <a:rPr lang="zh-CN" altLang="en-US">
                <a:solidFill>
                  <a:schemeClr val="bg1">
                    <a:lumMod val="50000"/>
                  </a:schemeClr>
                </a:solidFill>
              </a:rPr>
              <a:t>新鲜事</a:t>
            </a:r>
            <a:r>
              <a:rPr lang="en-US" altLang="zh-CN">
                <a:solidFill>
                  <a:schemeClr val="bg1">
                    <a:lumMod val="50000"/>
                  </a:schemeClr>
                </a:solidFill>
              </a:rPr>
              <a:t>”</a:t>
            </a:r>
            <a:r>
              <a:rPr lang="zh-CN" altLang="en-US">
                <a:solidFill>
                  <a:schemeClr val="bg1">
                    <a:lumMod val="50000"/>
                  </a:schemeClr>
                </a:solidFill>
              </a:rPr>
              <a:t>，然后浏览一下好友的微博动态</a:t>
            </a:r>
          </a:p>
        </p:txBody>
      </p:sp>
      <p:pic>
        <p:nvPicPr>
          <p:cNvPr id="9" name="图片 8" descr="C:\Users\Jasmine\Desktop\PPT制作\老刘.png老刘"/>
          <p:cNvPicPr>
            <a:picLocks noChangeAspect="1"/>
          </p:cNvPicPr>
          <p:nvPr/>
        </p:nvPicPr>
        <p:blipFill>
          <a:blip r:embed="rId5"/>
          <a:srcRect/>
          <a:stretch>
            <a:fillRect/>
          </a:stretch>
        </p:blipFill>
        <p:spPr>
          <a:xfrm>
            <a:off x="1407795" y="850265"/>
            <a:ext cx="504190" cy="874395"/>
          </a:xfrm>
          <a:prstGeom prst="rect">
            <a:avLst/>
          </a:prstGeom>
        </p:spPr>
      </p:pic>
      <p:sp>
        <p:nvSpPr>
          <p:cNvPr id="10" name="矩形 9"/>
          <p:cNvSpPr/>
          <p:nvPr/>
        </p:nvSpPr>
        <p:spPr>
          <a:xfrm>
            <a:off x="2339340" y="1012190"/>
            <a:ext cx="8112125" cy="550545"/>
          </a:xfrm>
          <a:prstGeom prst="rect">
            <a:avLst/>
          </a:prstGeom>
          <a:noFill/>
          <a:ln w="38100">
            <a:solidFill>
              <a:srgbClr val="B154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solidFill>
                  <a:schemeClr val="bg1">
                    <a:lumMod val="50000"/>
                  </a:schemeClr>
                </a:solidFill>
              </a:rPr>
              <a:t>小刘，你平时上微博都做什么呢？</a:t>
            </a:r>
          </a:p>
        </p:txBody>
      </p:sp>
      <p:pic>
        <p:nvPicPr>
          <p:cNvPr id="11" name="图片 10" descr="C:\Users\Jasmine\Desktop\PPT制作\老刘.png老刘"/>
          <p:cNvPicPr>
            <a:picLocks noChangeAspect="1"/>
          </p:cNvPicPr>
          <p:nvPr/>
        </p:nvPicPr>
        <p:blipFill>
          <a:blip r:embed="rId5"/>
          <a:srcRect/>
          <a:stretch>
            <a:fillRect/>
          </a:stretch>
        </p:blipFill>
        <p:spPr>
          <a:xfrm>
            <a:off x="1414780" y="3306445"/>
            <a:ext cx="497205" cy="863600"/>
          </a:xfrm>
          <a:prstGeom prst="rect">
            <a:avLst/>
          </a:prstGeom>
        </p:spPr>
      </p:pic>
      <p:sp>
        <p:nvSpPr>
          <p:cNvPr id="13" name="矩形 12"/>
          <p:cNvSpPr/>
          <p:nvPr/>
        </p:nvSpPr>
        <p:spPr>
          <a:xfrm>
            <a:off x="2339340" y="3462655"/>
            <a:ext cx="8112125" cy="550545"/>
          </a:xfrm>
          <a:prstGeom prst="rect">
            <a:avLst/>
          </a:prstGeom>
          <a:noFill/>
          <a:ln w="38100">
            <a:solidFill>
              <a:srgbClr val="B154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solidFill>
                  <a:schemeClr val="bg1">
                    <a:lumMod val="50000"/>
                  </a:schemeClr>
                </a:solidFill>
              </a:rPr>
              <a:t>那你知道微博除了发布</a:t>
            </a:r>
            <a:r>
              <a:rPr lang="en-US" altLang="zh-CN">
                <a:solidFill>
                  <a:schemeClr val="bg1">
                    <a:lumMod val="50000"/>
                  </a:schemeClr>
                </a:solidFill>
              </a:rPr>
              <a:t>“</a:t>
            </a:r>
            <a:r>
              <a:rPr lang="zh-CN" altLang="en-US">
                <a:solidFill>
                  <a:schemeClr val="bg1">
                    <a:lumMod val="50000"/>
                  </a:schemeClr>
                </a:solidFill>
              </a:rPr>
              <a:t>新鲜事</a:t>
            </a:r>
            <a:r>
              <a:rPr lang="en-US" altLang="zh-CN">
                <a:solidFill>
                  <a:schemeClr val="bg1">
                    <a:lumMod val="50000"/>
                  </a:schemeClr>
                </a:solidFill>
              </a:rPr>
              <a:t>”</a:t>
            </a:r>
            <a:r>
              <a:rPr lang="zh-CN" altLang="en-US">
                <a:solidFill>
                  <a:schemeClr val="bg1">
                    <a:lumMod val="50000"/>
                  </a:schemeClr>
                </a:solidFill>
              </a:rPr>
              <a:t>还有什么作用吗？</a:t>
            </a:r>
          </a:p>
        </p:txBody>
      </p:sp>
      <p:pic>
        <p:nvPicPr>
          <p:cNvPr id="14" name="图片 13" descr="man_501px_1208362_easyicon.net"/>
          <p:cNvPicPr>
            <a:picLocks noChangeAspect="1"/>
          </p:cNvPicPr>
          <p:nvPr/>
        </p:nvPicPr>
        <p:blipFill>
          <a:blip r:embed="rId4"/>
          <a:stretch>
            <a:fillRect/>
          </a:stretch>
        </p:blipFill>
        <p:spPr>
          <a:xfrm>
            <a:off x="1414780" y="4552315"/>
            <a:ext cx="504825" cy="868680"/>
          </a:xfrm>
          <a:prstGeom prst="rect">
            <a:avLst/>
          </a:prstGeom>
        </p:spPr>
      </p:pic>
      <p:sp>
        <p:nvSpPr>
          <p:cNvPr id="15" name="矩形 14"/>
          <p:cNvSpPr/>
          <p:nvPr/>
        </p:nvSpPr>
        <p:spPr>
          <a:xfrm>
            <a:off x="2339340" y="4696460"/>
            <a:ext cx="8112125" cy="581025"/>
          </a:xfrm>
          <a:prstGeom prst="rect">
            <a:avLst/>
          </a:prstGeom>
          <a:noFill/>
          <a:ln w="38100">
            <a:solidFill>
              <a:srgbClr val="79C6C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a:solidFill>
                  <a:schemeClr val="bg1">
                    <a:lumMod val="50000"/>
                  </a:schemeClr>
                </a:solidFill>
              </a:rPr>
              <a:t>微博难道还有其他作用？</a:t>
            </a:r>
          </a:p>
        </p:txBody>
      </p:sp>
      <p:pic>
        <p:nvPicPr>
          <p:cNvPr id="16" name="图片 15" descr="C:\Users\Jasmine\Desktop\PPT制作\老刘.png老刘"/>
          <p:cNvPicPr>
            <a:picLocks noChangeAspect="1"/>
          </p:cNvPicPr>
          <p:nvPr/>
        </p:nvPicPr>
        <p:blipFill>
          <a:blip r:embed="rId5"/>
          <a:srcRect/>
          <a:stretch>
            <a:fillRect/>
          </a:stretch>
        </p:blipFill>
        <p:spPr>
          <a:xfrm>
            <a:off x="1407160" y="5875655"/>
            <a:ext cx="497205" cy="863600"/>
          </a:xfrm>
          <a:prstGeom prst="rect">
            <a:avLst/>
          </a:prstGeom>
        </p:spPr>
      </p:pic>
      <p:sp>
        <p:nvSpPr>
          <p:cNvPr id="17" name="矩形 16"/>
          <p:cNvSpPr/>
          <p:nvPr/>
        </p:nvSpPr>
        <p:spPr>
          <a:xfrm>
            <a:off x="2339340" y="5875655"/>
            <a:ext cx="8112125" cy="854710"/>
          </a:xfrm>
          <a:prstGeom prst="rect">
            <a:avLst/>
          </a:prstGeom>
          <a:noFill/>
          <a:ln w="38100">
            <a:solidFill>
              <a:srgbClr val="B154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solidFill>
                  <a:schemeClr val="bg1">
                    <a:lumMod val="50000"/>
                  </a:schemeClr>
                </a:solidFill>
              </a:rPr>
              <a:t>是的，微博还是一个重要的营销推广工具。让我们一来学习下面的这个案例，看看别人是怎么用微博进行营销推广的</a:t>
            </a:r>
          </a:p>
        </p:txBody>
      </p:sp>
      <p:pic>
        <p:nvPicPr>
          <p:cNvPr id="2" name="图片 1" descr="man_501px_1208362_easyicon.net"/>
          <p:cNvPicPr>
            <a:picLocks noChangeAspect="1"/>
          </p:cNvPicPr>
          <p:nvPr/>
        </p:nvPicPr>
        <p:blipFill>
          <a:blip r:embed="rId4"/>
          <a:stretch>
            <a:fillRect/>
          </a:stretch>
        </p:blipFill>
        <p:spPr>
          <a:xfrm>
            <a:off x="1399540" y="2037080"/>
            <a:ext cx="504825" cy="868680"/>
          </a:xfrm>
          <a:prstGeom prst="rect">
            <a:avLst/>
          </a:prstGeom>
        </p:spPr>
      </p:pic>
      <p:sp>
        <p:nvSpPr>
          <p:cNvPr id="4" name="矩形 3"/>
          <p:cNvSpPr/>
          <p:nvPr/>
        </p:nvSpPr>
        <p:spPr>
          <a:xfrm>
            <a:off x="2339340" y="2181225"/>
            <a:ext cx="8112125" cy="581025"/>
          </a:xfrm>
          <a:prstGeom prst="rect">
            <a:avLst/>
          </a:prstGeom>
          <a:noFill/>
          <a:ln w="38100">
            <a:solidFill>
              <a:srgbClr val="79C6C3"/>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a:solidFill>
                  <a:schemeClr val="bg1">
                    <a:lumMod val="50000"/>
                  </a:schemeClr>
                </a:solidFill>
              </a:rPr>
              <a:t>我上微博一般就是发布一下自己的</a:t>
            </a:r>
            <a:r>
              <a:rPr lang="en-US" altLang="zh-CN">
                <a:solidFill>
                  <a:schemeClr val="bg1">
                    <a:lumMod val="50000"/>
                  </a:schemeClr>
                </a:solidFill>
              </a:rPr>
              <a:t>“</a:t>
            </a:r>
            <a:r>
              <a:rPr lang="zh-CN" altLang="en-US">
                <a:solidFill>
                  <a:schemeClr val="bg1">
                    <a:lumMod val="50000"/>
                  </a:schemeClr>
                </a:solidFill>
              </a:rPr>
              <a:t>新鲜事</a:t>
            </a:r>
            <a:r>
              <a:rPr lang="en-US" altLang="zh-CN">
                <a:solidFill>
                  <a:schemeClr val="bg1">
                    <a:lumMod val="50000"/>
                  </a:schemeClr>
                </a:solidFill>
              </a:rPr>
              <a:t>”</a:t>
            </a:r>
            <a:r>
              <a:rPr lang="zh-CN" altLang="en-US">
                <a:solidFill>
                  <a:schemeClr val="bg1">
                    <a:lumMod val="50000"/>
                  </a:schemeClr>
                </a:solidFill>
              </a:rPr>
              <a:t>，然后浏览一下好友的微博动态</a:t>
            </a:r>
          </a:p>
        </p:txBody>
      </p:sp>
      <p:pic>
        <p:nvPicPr>
          <p:cNvPr id="5" name="图片 4" descr="C:\Users\Jasmine\Desktop\PPT制作\老刘.png老刘"/>
          <p:cNvPicPr>
            <a:picLocks noChangeAspect="1"/>
          </p:cNvPicPr>
          <p:nvPr/>
        </p:nvPicPr>
        <p:blipFill>
          <a:blip r:embed="rId5"/>
          <a:srcRect/>
          <a:stretch>
            <a:fillRect/>
          </a:stretch>
        </p:blipFill>
        <p:spPr>
          <a:xfrm>
            <a:off x="1414780" y="3288030"/>
            <a:ext cx="497205" cy="863600"/>
          </a:xfrm>
          <a:prstGeom prst="rect">
            <a:avLst/>
          </a:prstGeom>
        </p:spPr>
      </p:pic>
      <p:sp>
        <p:nvSpPr>
          <p:cNvPr id="6" name="矩形 5"/>
          <p:cNvSpPr/>
          <p:nvPr/>
        </p:nvSpPr>
        <p:spPr>
          <a:xfrm>
            <a:off x="2339340" y="3444240"/>
            <a:ext cx="8112125" cy="550545"/>
          </a:xfrm>
          <a:prstGeom prst="rect">
            <a:avLst/>
          </a:prstGeom>
          <a:noFill/>
          <a:ln w="38100">
            <a:solidFill>
              <a:srgbClr val="B154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solidFill>
                  <a:schemeClr val="bg1">
                    <a:lumMod val="50000"/>
                  </a:schemeClr>
                </a:solidFill>
              </a:rPr>
              <a:t>那你知道微博除了发布</a:t>
            </a:r>
            <a:r>
              <a:rPr lang="en-US" altLang="zh-CN">
                <a:solidFill>
                  <a:schemeClr val="bg1">
                    <a:lumMod val="50000"/>
                  </a:schemeClr>
                </a:solidFill>
              </a:rPr>
              <a:t>“</a:t>
            </a:r>
            <a:r>
              <a:rPr lang="zh-CN" altLang="en-US">
                <a:solidFill>
                  <a:schemeClr val="bg1">
                    <a:lumMod val="50000"/>
                  </a:schemeClr>
                </a:solidFill>
              </a:rPr>
              <a:t>新鲜事</a:t>
            </a:r>
            <a:r>
              <a:rPr lang="en-US" altLang="zh-CN">
                <a:solidFill>
                  <a:schemeClr val="bg1">
                    <a:lumMod val="50000"/>
                  </a:schemeClr>
                </a:solidFill>
              </a:rPr>
              <a:t>”</a:t>
            </a:r>
            <a:r>
              <a:rPr lang="zh-CN" altLang="en-US">
                <a:solidFill>
                  <a:schemeClr val="bg1">
                    <a:lumMod val="50000"/>
                  </a:schemeClr>
                </a:solidFill>
              </a:rPr>
              <a:t>还有什么作用吗？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par>
                          <p:cTn id="8" fill="hold">
                            <p:stCondLst>
                              <p:cond delay="20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1000"/>
                                        <p:tgtEl>
                                          <p:spTgt spid="10"/>
                                        </p:tgtEl>
                                      </p:cBhvr>
                                    </p:animEffect>
                                  </p:childTnLst>
                                </p:cTn>
                              </p:par>
                            </p:childTnLst>
                          </p:cTn>
                        </p:par>
                        <p:par>
                          <p:cTn id="12" fill="hold">
                            <p:stCondLst>
                              <p:cond delay="3000"/>
                            </p:stCondLst>
                            <p:childTnLst>
                              <p:par>
                                <p:cTn id="13" presetID="8"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in)">
                                      <p:cBhvr>
                                        <p:cTn id="15" dur="2000"/>
                                        <p:tgtEl>
                                          <p:spTgt spid="3"/>
                                        </p:tgtEl>
                                      </p:cBhvr>
                                    </p:animEffect>
                                  </p:childTnLst>
                                </p:cTn>
                              </p:par>
                            </p:childTnLst>
                          </p:cTn>
                        </p:par>
                        <p:par>
                          <p:cTn id="16" fill="hold">
                            <p:stCondLst>
                              <p:cond delay="5000"/>
                            </p:stCondLst>
                            <p:childTnLst>
                              <p:par>
                                <p:cTn id="17" presetID="3"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1000"/>
                                        <p:tgtEl>
                                          <p:spTgt spid="7"/>
                                        </p:tgtEl>
                                      </p:cBhvr>
                                    </p:animEffect>
                                  </p:childTnLst>
                                </p:cTn>
                              </p:par>
                            </p:childTnLst>
                          </p:cTn>
                        </p:par>
                        <p:par>
                          <p:cTn id="20" fill="hold">
                            <p:stCondLst>
                              <p:cond delay="6000"/>
                            </p:stCondLst>
                            <p:childTnLst>
                              <p:par>
                                <p:cTn id="21" presetID="8"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diamond(in)">
                                      <p:cBhvr>
                                        <p:cTn id="23" dur="2000"/>
                                        <p:tgtEl>
                                          <p:spTgt spid="11"/>
                                        </p:tgtEl>
                                      </p:cBhvr>
                                    </p:animEffect>
                                  </p:childTnLst>
                                </p:cTn>
                              </p:par>
                            </p:childTnLst>
                          </p:cTn>
                        </p:par>
                        <p:par>
                          <p:cTn id="24" fill="hold">
                            <p:stCondLst>
                              <p:cond delay="8000"/>
                            </p:stCondLst>
                            <p:childTnLst>
                              <p:par>
                                <p:cTn id="25" presetID="3" presetClass="entr" presetSubtype="1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1000"/>
                                        <p:tgtEl>
                                          <p:spTgt spid="13"/>
                                        </p:tgtEl>
                                      </p:cBhvr>
                                    </p:animEffect>
                                  </p:childTnLst>
                                </p:cTn>
                              </p:par>
                            </p:childTnLst>
                          </p:cTn>
                        </p:par>
                        <p:par>
                          <p:cTn id="28" fill="hold">
                            <p:stCondLst>
                              <p:cond delay="9000"/>
                            </p:stCondLst>
                            <p:childTnLst>
                              <p:par>
                                <p:cTn id="29" presetID="8"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diamond(in)">
                                      <p:cBhvr>
                                        <p:cTn id="31" dur="2000"/>
                                        <p:tgtEl>
                                          <p:spTgt spid="14"/>
                                        </p:tgtEl>
                                      </p:cBhvr>
                                    </p:animEffect>
                                  </p:childTnLst>
                                </p:cTn>
                              </p:par>
                            </p:childTnLst>
                          </p:cTn>
                        </p:par>
                        <p:par>
                          <p:cTn id="32" fill="hold">
                            <p:stCondLst>
                              <p:cond delay="11000"/>
                            </p:stCondLst>
                            <p:childTnLst>
                              <p:par>
                                <p:cTn id="33" presetID="3" presetClass="entr" presetSubtype="1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linds(horizontal)">
                                      <p:cBhvr>
                                        <p:cTn id="35" dur="1000"/>
                                        <p:tgtEl>
                                          <p:spTgt spid="15"/>
                                        </p:tgtEl>
                                      </p:cBhvr>
                                    </p:animEffect>
                                  </p:childTnLst>
                                </p:cTn>
                              </p:par>
                            </p:childTnLst>
                          </p:cTn>
                        </p:par>
                        <p:par>
                          <p:cTn id="36" fill="hold">
                            <p:stCondLst>
                              <p:cond delay="12000"/>
                            </p:stCondLst>
                            <p:childTnLst>
                              <p:par>
                                <p:cTn id="37" presetID="8"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diamond(in)">
                                      <p:cBhvr>
                                        <p:cTn id="39" dur="2000"/>
                                        <p:tgtEl>
                                          <p:spTgt spid="16"/>
                                        </p:tgtEl>
                                      </p:cBhvr>
                                    </p:animEffect>
                                  </p:childTnLst>
                                </p:cTn>
                              </p:par>
                            </p:childTnLst>
                          </p:cTn>
                        </p:par>
                        <p:par>
                          <p:cTn id="40" fill="hold">
                            <p:stCondLst>
                              <p:cond delay="14000"/>
                            </p:stCondLst>
                            <p:childTnLst>
                              <p:par>
                                <p:cTn id="41" presetID="3" presetClass="entr" presetSubtype="1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1000"/>
                                        <p:tgtEl>
                                          <p:spTgt spid="17"/>
                                        </p:tgtEl>
                                      </p:cBhvr>
                                    </p:animEffect>
                                  </p:childTnLst>
                                </p:cTn>
                              </p:par>
                            </p:childTnLst>
                          </p:cTn>
                        </p:par>
                        <p:par>
                          <p:cTn id="44" fill="hold">
                            <p:stCondLst>
                              <p:cond delay="15000"/>
                            </p:stCondLst>
                            <p:childTnLst>
                              <p:par>
                                <p:cTn id="45" presetID="8" presetClass="entr" presetSubtype="16"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diamond(in)">
                                      <p:cBhvr>
                                        <p:cTn id="47" dur="2000"/>
                                        <p:tgtEl>
                                          <p:spTgt spid="2"/>
                                        </p:tgtEl>
                                      </p:cBhvr>
                                    </p:animEffect>
                                  </p:childTnLst>
                                </p:cTn>
                              </p:par>
                            </p:childTnLst>
                          </p:cTn>
                        </p:par>
                        <p:par>
                          <p:cTn id="48" fill="hold">
                            <p:stCondLst>
                              <p:cond delay="17000"/>
                            </p:stCondLst>
                            <p:childTnLst>
                              <p:par>
                                <p:cTn id="49" presetID="3" presetClass="entr" presetSubtype="10" fill="hold" grpId="0" nodeType="after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blinds(horizontal)">
                                      <p:cBhvr>
                                        <p:cTn id="51" dur="1000"/>
                                        <p:tgtEl>
                                          <p:spTgt spid="4"/>
                                        </p:tgtEl>
                                      </p:cBhvr>
                                    </p:animEffect>
                                  </p:childTnLst>
                                </p:cTn>
                              </p:par>
                            </p:childTnLst>
                          </p:cTn>
                        </p:par>
                        <p:par>
                          <p:cTn id="52" fill="hold">
                            <p:stCondLst>
                              <p:cond delay="18000"/>
                            </p:stCondLst>
                            <p:childTnLst>
                              <p:par>
                                <p:cTn id="53" presetID="8" presetClass="entr" presetSubtype="16"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diamond(in)">
                                      <p:cBhvr>
                                        <p:cTn id="55" dur="2000"/>
                                        <p:tgtEl>
                                          <p:spTgt spid="5"/>
                                        </p:tgtEl>
                                      </p:cBhvr>
                                    </p:animEffect>
                                  </p:childTnLst>
                                </p:cTn>
                              </p:par>
                            </p:childTnLst>
                          </p:cTn>
                        </p:par>
                        <p:par>
                          <p:cTn id="56" fill="hold">
                            <p:stCondLst>
                              <p:cond delay="20000"/>
                            </p:stCondLst>
                            <p:childTnLst>
                              <p:par>
                                <p:cTn id="57" presetID="3" presetClass="entr" presetSubtype="10"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blinds(horizontal)">
                                      <p:cBhvr>
                                        <p:cTn id="5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0" grpId="0" bldLvl="0" animBg="1"/>
      <p:bldP spid="13" grpId="0" bldLvl="0" animBg="1"/>
      <p:bldP spid="15" grpId="0" bldLvl="0" animBg="1"/>
      <p:bldP spid="17" grpId="0" bldLvl="0" animBg="1"/>
      <p:bldP spid="4" grpId="0" bldLvl="0" animBg="1"/>
      <p:bldP spid="6"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927100"/>
            <a:ext cx="8352790" cy="184594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例如,某水上乐园利用微博炒作,在节假日期间策划了一次微博营销推广活动,宣传该乐园并带动线下消费。而且乐园官方微博的日常管理和运营也由专门的服务提供商进行一体运作。他们策划和执行的一系列活动如下。</a:t>
            </a:r>
          </a:p>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Step1:</a:t>
            </a:r>
            <a:r>
              <a:rPr sz="1800">
                <a:solidFill>
                  <a:srgbClr val="6E746F"/>
                </a:solidFill>
                <a:latin typeface="Arial Unicode MS" panose="020B0604020202020204" charset="-122"/>
                <a:ea typeface="Arial Unicode MS" panose="020B0604020202020204" charset="-122"/>
                <a:cs typeface="+mn-ea"/>
                <a:sym typeface="+mn-lt"/>
              </a:rPr>
              <a:t>开园炒作，通过免费送门票等活动，引来大批量转发</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微博营销推广的运用</a:t>
            </a:r>
          </a:p>
        </p:txBody>
      </p:sp>
      <p:pic>
        <p:nvPicPr>
          <p:cNvPr id="4" name="图片 3" descr="C:\Users\Jasmine\Desktop\项目三 图片\17.png17"/>
          <p:cNvPicPr>
            <a:picLocks noChangeAspect="1"/>
          </p:cNvPicPr>
          <p:nvPr/>
        </p:nvPicPr>
        <p:blipFill>
          <a:blip r:embed="rId4"/>
          <a:srcRect/>
          <a:stretch>
            <a:fillRect/>
          </a:stretch>
        </p:blipFill>
        <p:spPr>
          <a:xfrm>
            <a:off x="3201670" y="2667000"/>
            <a:ext cx="7945755" cy="3787775"/>
          </a:xfrm>
          <a:prstGeom prst="rect">
            <a:avLst/>
          </a:prstGeom>
        </p:spPr>
      </p:pic>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953770"/>
            <a:ext cx="8352790" cy="184594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Step2:</a:t>
            </a:r>
            <a:r>
              <a:rPr sz="1800">
                <a:solidFill>
                  <a:srgbClr val="6E746F"/>
                </a:solidFill>
                <a:latin typeface="Arial Unicode MS" panose="020B0604020202020204" charset="-122"/>
                <a:ea typeface="Arial Unicode MS" panose="020B0604020202020204" charset="-122"/>
                <a:cs typeface="+mn-ea"/>
                <a:sym typeface="+mn-lt"/>
              </a:rPr>
              <a:t>分享游客口碑，让游客带动游客。对于旅游景区来讲，通过微博这个营销平台，可以让游客的口碑比任何广告都有效。所以该服务商推广的核心就是刺激游客发布更多有利于水上乐园的话题，借此带动粉丝来水上乐园体验，从而促进销售，并带动下一波的口碑传播</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微博营销推广的运用</a:t>
            </a:r>
          </a:p>
        </p:txBody>
      </p:sp>
      <p:pic>
        <p:nvPicPr>
          <p:cNvPr id="4" name="图片 3" descr="C:\Users\Jasmine\Desktop\项目三 图片\18.png18"/>
          <p:cNvPicPr>
            <a:picLocks noChangeAspect="1"/>
          </p:cNvPicPr>
          <p:nvPr/>
        </p:nvPicPr>
        <p:blipFill>
          <a:blip r:embed="rId4"/>
          <a:srcRect/>
          <a:stretch>
            <a:fillRect/>
          </a:stretch>
        </p:blipFill>
        <p:spPr>
          <a:xfrm>
            <a:off x="3512185" y="2640330"/>
            <a:ext cx="6729095" cy="3787775"/>
          </a:xfrm>
          <a:prstGeom prst="rect">
            <a:avLst/>
          </a:prstGeom>
        </p:spPr>
      </p:pic>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
        <p:nvSpPr>
          <p:cNvPr id="11" name="Text Placeholder 5"/>
          <p:cNvSpPr txBox="1"/>
          <p:nvPr/>
        </p:nvSpPr>
        <p:spPr>
          <a:xfrm>
            <a:off x="6280785" y="636016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分享游客微博</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391535" y="1509395"/>
            <a:ext cx="8352790" cy="97345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Step3:</a:t>
            </a:r>
            <a:r>
              <a:rPr sz="1800">
                <a:solidFill>
                  <a:srgbClr val="6E746F"/>
                </a:solidFill>
                <a:latin typeface="Arial Unicode MS" panose="020B0604020202020204" charset="-122"/>
                <a:ea typeface="Arial Unicode MS" panose="020B0604020202020204" charset="-122"/>
                <a:cs typeface="+mn-ea"/>
                <a:sym typeface="+mn-lt"/>
              </a:rPr>
              <a:t>加强粉丝间的互动，充分利用微博的社交属性，刺激粉丝组团游水上乐园</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微博营销推广的运用</a:t>
            </a:r>
          </a:p>
        </p:txBody>
      </p:sp>
      <p:pic>
        <p:nvPicPr>
          <p:cNvPr id="4" name="图片 3" descr="C:\Users\Jasmine\Desktop\项目三 图片\19.png19"/>
          <p:cNvPicPr>
            <a:picLocks noChangeAspect="1"/>
          </p:cNvPicPr>
          <p:nvPr/>
        </p:nvPicPr>
        <p:blipFill>
          <a:blip r:embed="rId4"/>
          <a:srcRect/>
          <a:stretch>
            <a:fillRect/>
          </a:stretch>
        </p:blipFill>
        <p:spPr>
          <a:xfrm>
            <a:off x="3391535" y="2482850"/>
            <a:ext cx="8162925" cy="2482850"/>
          </a:xfrm>
          <a:prstGeom prst="rect">
            <a:avLst/>
          </a:prstGeom>
        </p:spPr>
      </p:pic>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
        <p:nvSpPr>
          <p:cNvPr id="11" name="Text Placeholder 5"/>
          <p:cNvSpPr txBox="1"/>
          <p:nvPr/>
        </p:nvSpPr>
        <p:spPr>
          <a:xfrm>
            <a:off x="6466840" y="479933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加强粉丝互动</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352165" y="1125220"/>
            <a:ext cx="8352790" cy="97345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Step4:</a:t>
            </a:r>
            <a:r>
              <a:rPr sz="1800">
                <a:solidFill>
                  <a:srgbClr val="6E746F"/>
                </a:solidFill>
                <a:latin typeface="Arial Unicode MS" panose="020B0604020202020204" charset="-122"/>
                <a:ea typeface="Arial Unicode MS" panose="020B0604020202020204" charset="-122"/>
                <a:cs typeface="+mn-ea"/>
                <a:sym typeface="+mn-lt"/>
              </a:rPr>
              <a:t>创意炒作，将水上乐园的快乐最大化，并借助粉丝在微博上扩散，开展的活动要让粉丝没有拒绝的理由</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微博营销推广的运用</a:t>
            </a:r>
          </a:p>
        </p:txBody>
      </p:sp>
      <p:pic>
        <p:nvPicPr>
          <p:cNvPr id="4" name="图片 3" descr="C:\Users\Jasmine\Desktop\项目三 图片\20.png20"/>
          <p:cNvPicPr>
            <a:picLocks noChangeAspect="1"/>
          </p:cNvPicPr>
          <p:nvPr/>
        </p:nvPicPr>
        <p:blipFill>
          <a:blip r:embed="rId4"/>
          <a:srcRect/>
          <a:stretch>
            <a:fillRect/>
          </a:stretch>
        </p:blipFill>
        <p:spPr>
          <a:xfrm>
            <a:off x="3352165" y="2098675"/>
            <a:ext cx="7979410" cy="3831590"/>
          </a:xfrm>
          <a:prstGeom prst="rect">
            <a:avLst/>
          </a:prstGeom>
        </p:spPr>
      </p:pic>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
        <p:nvSpPr>
          <p:cNvPr id="11" name="Text Placeholder 5"/>
          <p:cNvSpPr txBox="1"/>
          <p:nvPr/>
        </p:nvSpPr>
        <p:spPr>
          <a:xfrm>
            <a:off x="6522720" y="5930265"/>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创意炒作</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352165" y="1125220"/>
            <a:ext cx="8352790" cy="97345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Step5:</a:t>
            </a:r>
            <a:r>
              <a:rPr sz="1800">
                <a:solidFill>
                  <a:srgbClr val="6E746F"/>
                </a:solidFill>
                <a:latin typeface="Arial Unicode MS" panose="020B0604020202020204" charset="-122"/>
                <a:ea typeface="Arial Unicode MS" panose="020B0604020202020204" charset="-122"/>
                <a:cs typeface="+mn-ea"/>
                <a:sym typeface="+mn-lt"/>
              </a:rPr>
              <a:t>内容聚焦玩乐项目，激发游客玩乐的欲望。水上乐园微博运营和炒作的目标很明确，就是传递水上乐园给游客带来的快乐。所以不做心灵鸡汤，不发不相关的段子，所发内容都集中在“水上乐园创造并传递快乐“</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微博营销推广的运用</a:t>
            </a:r>
          </a:p>
        </p:txBody>
      </p:sp>
      <p:pic>
        <p:nvPicPr>
          <p:cNvPr id="4" name="图片 3" descr="C:\Users\Jasmine\Desktop\项目三 图片\21.png21"/>
          <p:cNvPicPr>
            <a:picLocks noChangeAspect="1"/>
          </p:cNvPicPr>
          <p:nvPr/>
        </p:nvPicPr>
        <p:blipFill>
          <a:blip r:embed="rId4"/>
          <a:srcRect/>
          <a:stretch>
            <a:fillRect/>
          </a:stretch>
        </p:blipFill>
        <p:spPr>
          <a:xfrm>
            <a:off x="3725545" y="2577465"/>
            <a:ext cx="7979410" cy="2874010"/>
          </a:xfrm>
          <a:prstGeom prst="rect">
            <a:avLst/>
          </a:prstGeom>
        </p:spPr>
      </p:pic>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
        <p:nvSpPr>
          <p:cNvPr id="11" name="Text Placeholder 5"/>
          <p:cNvSpPr txBox="1"/>
          <p:nvPr/>
        </p:nvSpPr>
        <p:spPr>
          <a:xfrm>
            <a:off x="6709410" y="559943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内容聚焦玩乐项目</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26"/>
          <p:cNvSpPr/>
          <p:nvPr/>
        </p:nvSpPr>
        <p:spPr>
          <a:xfrm>
            <a:off x="9350287" y="1473233"/>
            <a:ext cx="1123570" cy="1123570"/>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latin typeface="Agency FB" panose="020B0503020202020204" pitchFamily="34" charset="0"/>
              <a:cs typeface="+mn-ea"/>
              <a:sym typeface="+mn-lt"/>
            </a:endParaRPr>
          </a:p>
        </p:txBody>
      </p:sp>
      <p:sp>
        <p:nvSpPr>
          <p:cNvPr id="52" name="Oval 28"/>
          <p:cNvSpPr/>
          <p:nvPr/>
        </p:nvSpPr>
        <p:spPr>
          <a:xfrm>
            <a:off x="6824827" y="1473233"/>
            <a:ext cx="1123570" cy="1123570"/>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latin typeface="Agency FB" panose="020B0503020202020204" pitchFamily="34" charset="0"/>
              <a:cs typeface="+mn-ea"/>
              <a:sym typeface="+mn-lt"/>
            </a:endParaRPr>
          </a:p>
        </p:txBody>
      </p:sp>
      <p:sp>
        <p:nvSpPr>
          <p:cNvPr id="54" name="Oval 30"/>
          <p:cNvSpPr/>
          <p:nvPr/>
        </p:nvSpPr>
        <p:spPr>
          <a:xfrm>
            <a:off x="4402691" y="1473233"/>
            <a:ext cx="1123570" cy="1123570"/>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latin typeface="Agency FB" panose="020B0503020202020204" pitchFamily="34" charset="0"/>
              <a:cs typeface="+mn-ea"/>
              <a:sym typeface="+mn-lt"/>
            </a:endParaRPr>
          </a:p>
        </p:txBody>
      </p:sp>
      <p:sp>
        <p:nvSpPr>
          <p:cNvPr id="56" name="Oval 32"/>
          <p:cNvSpPr/>
          <p:nvPr/>
        </p:nvSpPr>
        <p:spPr>
          <a:xfrm>
            <a:off x="1901211" y="1492148"/>
            <a:ext cx="1123570" cy="1123570"/>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a:solidFill>
                <a:schemeClr val="tx1">
                  <a:lumMod val="65000"/>
                  <a:lumOff val="35000"/>
                </a:schemeClr>
              </a:solidFill>
              <a:latin typeface="Agency FB" panose="020B0503020202020204" pitchFamily="34" charset="0"/>
              <a:cs typeface="+mn-ea"/>
              <a:sym typeface="+mn-lt"/>
            </a:endParaRPr>
          </a:p>
        </p:txBody>
      </p:sp>
      <p:sp>
        <p:nvSpPr>
          <p:cNvPr id="58" name="Rectangle 34"/>
          <p:cNvSpPr/>
          <p:nvPr/>
        </p:nvSpPr>
        <p:spPr>
          <a:xfrm>
            <a:off x="1760050" y="2724402"/>
            <a:ext cx="1404620" cy="645160"/>
          </a:xfrm>
          <a:prstGeom prst="rect">
            <a:avLst/>
          </a:prstGeom>
        </p:spPr>
        <p:txBody>
          <a:bodyPr wrap="none">
            <a:spAutoFit/>
          </a:bodyPr>
          <a:lstStyle/>
          <a:p>
            <a:pPr algn="just" fontAlgn="auto">
              <a:lnSpc>
                <a:spcPct val="150000"/>
              </a:lnSpc>
            </a:pPr>
            <a:r>
              <a:rPr lang="en-GB" sz="2400" b="1">
                <a:solidFill>
                  <a:srgbClr val="EA534F"/>
                </a:solidFill>
                <a:latin typeface="Arial Unicode MS" panose="020B0604020202020204" charset="-122"/>
                <a:ea typeface="Arial Unicode MS" panose="020B0604020202020204" charset="-122"/>
                <a:cs typeface="+mn-ea"/>
                <a:sym typeface="+mn-lt"/>
              </a:rPr>
              <a:t>宣传任务</a:t>
            </a:r>
            <a:endParaRPr lang="en-GB" sz="2400" b="1" dirty="0">
              <a:solidFill>
                <a:srgbClr val="EA534F"/>
              </a:solidFill>
              <a:latin typeface="Arial Unicode MS" panose="020B0604020202020204" charset="-122"/>
              <a:ea typeface="Arial Unicode MS" panose="020B0604020202020204" charset="-122"/>
              <a:cs typeface="+mn-ea"/>
              <a:sym typeface="+mn-lt"/>
            </a:endParaRPr>
          </a:p>
        </p:txBody>
      </p:sp>
      <p:sp>
        <p:nvSpPr>
          <p:cNvPr id="59" name="Rectangle 35"/>
          <p:cNvSpPr/>
          <p:nvPr/>
        </p:nvSpPr>
        <p:spPr>
          <a:xfrm>
            <a:off x="3956096" y="2723933"/>
            <a:ext cx="2015490" cy="645160"/>
          </a:xfrm>
          <a:prstGeom prst="rect">
            <a:avLst/>
          </a:prstGeom>
        </p:spPr>
        <p:txBody>
          <a:bodyPr wrap="none">
            <a:spAutoFit/>
          </a:bodyPr>
          <a:lstStyle/>
          <a:p>
            <a:pPr algn="l" fontAlgn="auto">
              <a:lnSpc>
                <a:spcPct val="150000"/>
              </a:lnSpc>
            </a:pPr>
            <a:r>
              <a:rPr sz="2400" b="1">
                <a:solidFill>
                  <a:srgbClr val="EA534F"/>
                </a:solidFill>
                <a:latin typeface="Arial Unicode MS" panose="020B0604020202020204" charset="-122"/>
                <a:ea typeface="Arial Unicode MS" panose="020B0604020202020204" charset="-122"/>
                <a:cs typeface="+mn-ea"/>
                <a:sym typeface="+mn-lt"/>
              </a:rPr>
              <a:t>网络推广工作</a:t>
            </a:r>
            <a:endParaRPr lang="en-GB" sz="2400" b="1" dirty="0">
              <a:solidFill>
                <a:srgbClr val="EA534F"/>
              </a:solidFill>
              <a:latin typeface="Arial Unicode MS" panose="020B0604020202020204" charset="-122"/>
              <a:ea typeface="Arial Unicode MS" panose="020B0604020202020204" charset="-122"/>
              <a:cs typeface="+mn-ea"/>
              <a:sym typeface="+mn-lt"/>
            </a:endParaRPr>
          </a:p>
        </p:txBody>
      </p:sp>
      <p:sp>
        <p:nvSpPr>
          <p:cNvPr id="60" name="Rectangle 36"/>
          <p:cNvSpPr/>
          <p:nvPr/>
        </p:nvSpPr>
        <p:spPr>
          <a:xfrm>
            <a:off x="6684302" y="2723722"/>
            <a:ext cx="1404620" cy="645160"/>
          </a:xfrm>
          <a:prstGeom prst="rect">
            <a:avLst/>
          </a:prstGeom>
        </p:spPr>
        <p:txBody>
          <a:bodyPr wrap="none">
            <a:spAutoFit/>
          </a:bodyPr>
          <a:lstStyle/>
          <a:p>
            <a:pPr algn="just" fontAlgn="auto">
              <a:lnSpc>
                <a:spcPct val="150000"/>
              </a:lnSpc>
            </a:pPr>
            <a:r>
              <a:rPr lang="en-GB" sz="2400" b="1">
                <a:solidFill>
                  <a:srgbClr val="EA534F"/>
                </a:solidFill>
                <a:latin typeface="Arial Unicode MS" panose="020B0604020202020204" charset="-122"/>
                <a:ea typeface="Arial Unicode MS" panose="020B0604020202020204" charset="-122"/>
                <a:cs typeface="+mn-ea"/>
                <a:sym typeface="+mn-lt"/>
              </a:rPr>
              <a:t>企业推广</a:t>
            </a:r>
            <a:endParaRPr lang="en-GB" sz="2400" b="1" dirty="0">
              <a:solidFill>
                <a:srgbClr val="EA534F"/>
              </a:solidFill>
              <a:latin typeface="Arial Unicode MS" panose="020B0604020202020204" charset="-122"/>
              <a:ea typeface="Arial Unicode MS" panose="020B0604020202020204" charset="-122"/>
              <a:cs typeface="+mn-ea"/>
              <a:sym typeface="+mn-lt"/>
            </a:endParaRPr>
          </a:p>
        </p:txBody>
      </p:sp>
      <p:sp>
        <p:nvSpPr>
          <p:cNvPr id="61" name="Rectangle 37"/>
          <p:cNvSpPr/>
          <p:nvPr/>
        </p:nvSpPr>
        <p:spPr>
          <a:xfrm>
            <a:off x="9209764" y="2816882"/>
            <a:ext cx="1404620" cy="460375"/>
          </a:xfrm>
          <a:prstGeom prst="rect">
            <a:avLst/>
          </a:prstGeom>
        </p:spPr>
        <p:txBody>
          <a:bodyPr wrap="none">
            <a:spAutoFit/>
          </a:bodyPr>
          <a:lstStyle/>
          <a:p>
            <a:pPr algn="ctr"/>
            <a:r>
              <a:rPr sz="2400" b="1">
                <a:solidFill>
                  <a:srgbClr val="EA534F"/>
                </a:solidFill>
                <a:latin typeface="Arial Unicode MS" panose="020B0604020202020204" charset="-122"/>
                <a:ea typeface="Arial Unicode MS" panose="020B0604020202020204" charset="-122"/>
                <a:cs typeface="+mn-ea"/>
                <a:sym typeface="+mn-lt"/>
              </a:rPr>
              <a:t>网站推广</a:t>
            </a:r>
            <a:endParaRPr lang="en-GB" sz="2400" b="1" dirty="0">
              <a:solidFill>
                <a:srgbClr val="EA534F"/>
              </a:solidFill>
              <a:latin typeface="Arial Unicode MS" panose="020B0604020202020204" charset="-122"/>
              <a:ea typeface="Arial Unicode MS" panose="020B0604020202020204" charset="-122"/>
              <a:cs typeface="+mn-ea"/>
              <a:sym typeface="+mn-lt"/>
            </a:endParaRPr>
          </a:p>
        </p:txBody>
      </p:sp>
      <p:sp>
        <p:nvSpPr>
          <p:cNvPr id="62" name="TextBox 38"/>
          <p:cNvSpPr txBox="1"/>
          <p:nvPr/>
        </p:nvSpPr>
        <p:spPr>
          <a:xfrm>
            <a:off x="1420954" y="3582330"/>
            <a:ext cx="4485654" cy="553085"/>
          </a:xfrm>
          <a:prstGeom prst="rect">
            <a:avLst/>
          </a:prstGeom>
          <a:solidFill>
            <a:srgbClr val="F5F5F5"/>
          </a:solidFill>
        </p:spPr>
        <p:txBody>
          <a:bodyPr wrap="square" rtlCol="0">
            <a:spAutoFit/>
          </a:bodyPr>
          <a:lstStyle/>
          <a:p>
            <a:pPr algn="just" fontAlgn="auto">
              <a:lnSpc>
                <a:spcPct val="150000"/>
              </a:lnSpc>
            </a:pPr>
            <a:r>
              <a:rPr lang="en-GB" sz="2000">
                <a:solidFill>
                  <a:schemeClr val="tx1">
                    <a:lumMod val="50000"/>
                    <a:lumOff val="50000"/>
                  </a:schemeClr>
                </a:solidFill>
                <a:latin typeface="Arial Unicode MS" panose="020B0604020202020204" charset="-122"/>
                <a:ea typeface="Arial Unicode MS" panose="020B0604020202020204" charset="-122"/>
                <a:cs typeface="+mn-ea"/>
                <a:sym typeface="+mn-lt"/>
              </a:rPr>
              <a:t>完成企业的网络营销宣传任务</a:t>
            </a:r>
          </a:p>
        </p:txBody>
      </p:sp>
      <p:sp>
        <p:nvSpPr>
          <p:cNvPr id="63" name="Freeform 77"/>
          <p:cNvSpPr/>
          <p:nvPr/>
        </p:nvSpPr>
        <p:spPr bwMode="auto">
          <a:xfrm>
            <a:off x="995820" y="3814686"/>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rgbClr val="8DCCB0"/>
          </a:solidFill>
          <a:ln>
            <a:noFill/>
          </a:ln>
        </p:spPr>
        <p:txBody>
          <a:bodyPr vert="horz" wrap="square" lIns="45720" tIns="22860" rIns="45720" bIns="22860" numCol="1" anchor="t" anchorCtr="0" compatLnSpc="1"/>
          <a:lstStyle/>
          <a:p>
            <a:pPr fontAlgn="auto">
              <a:lnSpc>
                <a:spcPct val="150000"/>
              </a:lnSpc>
            </a:pPr>
            <a:endParaRPr lang="en-GB" sz="2000">
              <a:solidFill>
                <a:srgbClr val="8DCCB0"/>
              </a:solidFill>
              <a:latin typeface="Arial Unicode MS" panose="020B0604020202020204" charset="-122"/>
              <a:ea typeface="Arial Unicode MS" panose="020B0604020202020204" charset="-122"/>
              <a:cs typeface="+mn-ea"/>
              <a:sym typeface="+mn-lt"/>
            </a:endParaRPr>
          </a:p>
        </p:txBody>
      </p:sp>
      <p:sp>
        <p:nvSpPr>
          <p:cNvPr id="64" name="TextBox 40"/>
          <p:cNvSpPr txBox="1"/>
          <p:nvPr/>
        </p:nvSpPr>
        <p:spPr>
          <a:xfrm>
            <a:off x="1420954" y="4335759"/>
            <a:ext cx="4485654" cy="1476375"/>
          </a:xfrm>
          <a:prstGeom prst="rect">
            <a:avLst/>
          </a:prstGeom>
          <a:solidFill>
            <a:srgbClr val="F5F5F5"/>
          </a:solidFill>
        </p:spPr>
        <p:txBody>
          <a:bodyPr wrap="square" rtlCol="0">
            <a:spAutoFit/>
          </a:bodyPr>
          <a:lstStyle/>
          <a:p>
            <a:pPr algn="just" fontAlgn="auto">
              <a:lnSpc>
                <a:spcPct val="150000"/>
              </a:lnSpc>
            </a:pPr>
            <a:r>
              <a:rPr lang="en-GB" sz="2000">
                <a:solidFill>
                  <a:schemeClr val="tx1">
                    <a:lumMod val="50000"/>
                    <a:lumOff val="50000"/>
                  </a:schemeClr>
                </a:solidFill>
                <a:latin typeface="Arial Unicode MS" panose="020B0604020202020204" charset="-122"/>
                <a:ea typeface="Arial Unicode MS" panose="020B0604020202020204" charset="-122"/>
                <a:cs typeface="+mn-ea"/>
                <a:sym typeface="+mn-lt"/>
              </a:rPr>
              <a:t>利用搜索引擎优化、交换链接、网站检测、邮件群发、客户端信息群发进行企业推广</a:t>
            </a:r>
          </a:p>
        </p:txBody>
      </p:sp>
      <p:sp>
        <p:nvSpPr>
          <p:cNvPr id="65" name="Freeform 77"/>
          <p:cNvSpPr/>
          <p:nvPr/>
        </p:nvSpPr>
        <p:spPr bwMode="auto">
          <a:xfrm>
            <a:off x="995820" y="4936415"/>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rgbClr val="8DCCB0"/>
          </a:solidFill>
          <a:ln>
            <a:noFill/>
          </a:ln>
        </p:spPr>
        <p:txBody>
          <a:bodyPr vert="horz" wrap="square" lIns="45720" tIns="22860" rIns="45720" bIns="22860" numCol="1" anchor="t" anchorCtr="0" compatLnSpc="1"/>
          <a:lstStyle/>
          <a:p>
            <a:pPr fontAlgn="auto">
              <a:lnSpc>
                <a:spcPct val="150000"/>
              </a:lnSpc>
            </a:pPr>
            <a:endParaRPr lang="en-GB" sz="2000">
              <a:solidFill>
                <a:srgbClr val="EA534F"/>
              </a:solidFill>
              <a:latin typeface="Arial Unicode MS" panose="020B0604020202020204" charset="-122"/>
              <a:ea typeface="Arial Unicode MS" panose="020B0604020202020204" charset="-122"/>
              <a:cs typeface="+mn-ea"/>
              <a:sym typeface="+mn-lt"/>
            </a:endParaRPr>
          </a:p>
        </p:txBody>
      </p:sp>
      <p:sp>
        <p:nvSpPr>
          <p:cNvPr id="66" name="TextBox 42"/>
          <p:cNvSpPr txBox="1"/>
          <p:nvPr/>
        </p:nvSpPr>
        <p:spPr>
          <a:xfrm>
            <a:off x="6824827" y="3444535"/>
            <a:ext cx="4485654" cy="1014730"/>
          </a:xfrm>
          <a:prstGeom prst="rect">
            <a:avLst/>
          </a:prstGeom>
          <a:solidFill>
            <a:srgbClr val="F5F5F5"/>
          </a:solidFill>
        </p:spPr>
        <p:txBody>
          <a:bodyPr wrap="square" rtlCol="0">
            <a:spAutoFit/>
          </a:bodyPr>
          <a:lstStyle/>
          <a:p>
            <a:pPr fontAlgn="auto">
              <a:lnSpc>
                <a:spcPct val="150000"/>
              </a:lnSpc>
            </a:pPr>
            <a:r>
              <a:rPr sz="2000">
                <a:solidFill>
                  <a:schemeClr val="tx1">
                    <a:lumMod val="50000"/>
                    <a:lumOff val="50000"/>
                  </a:schemeClr>
                </a:solidFill>
                <a:latin typeface="Arial Unicode MS" panose="020B0604020202020204" charset="-122"/>
                <a:ea typeface="Arial Unicode MS" panose="020B0604020202020204" charset="-122"/>
                <a:cs typeface="+mn-ea"/>
                <a:sym typeface="+mn-lt"/>
              </a:rPr>
              <a:t>运用网络营销的各种方法，实现企业指定的网络推广工作</a:t>
            </a:r>
          </a:p>
        </p:txBody>
      </p:sp>
      <p:sp>
        <p:nvSpPr>
          <p:cNvPr id="67" name="Freeform 77"/>
          <p:cNvSpPr/>
          <p:nvPr/>
        </p:nvSpPr>
        <p:spPr bwMode="auto">
          <a:xfrm>
            <a:off x="6399693" y="3814686"/>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rgbClr val="8DCCB0"/>
          </a:solidFill>
          <a:ln>
            <a:noFill/>
          </a:ln>
        </p:spPr>
        <p:txBody>
          <a:bodyPr vert="horz" wrap="square" lIns="45720" tIns="22860" rIns="45720" bIns="22860" numCol="1" anchor="t" anchorCtr="0" compatLnSpc="1"/>
          <a:lstStyle/>
          <a:p>
            <a:pPr fontAlgn="auto">
              <a:lnSpc>
                <a:spcPct val="150000"/>
              </a:lnSpc>
            </a:pPr>
            <a:endParaRPr lang="en-GB" sz="2000">
              <a:solidFill>
                <a:srgbClr val="EA534F"/>
              </a:solidFill>
              <a:latin typeface="Arial Unicode MS" panose="020B0604020202020204" charset="-122"/>
              <a:ea typeface="Arial Unicode MS" panose="020B0604020202020204" charset="-122"/>
              <a:cs typeface="+mn-ea"/>
              <a:sym typeface="+mn-lt"/>
            </a:endParaRPr>
          </a:p>
        </p:txBody>
      </p:sp>
      <p:sp>
        <p:nvSpPr>
          <p:cNvPr id="68" name="TextBox 44"/>
          <p:cNvSpPr txBox="1"/>
          <p:nvPr/>
        </p:nvSpPr>
        <p:spPr>
          <a:xfrm>
            <a:off x="6824827" y="4566899"/>
            <a:ext cx="4485654" cy="1014730"/>
          </a:xfrm>
          <a:prstGeom prst="rect">
            <a:avLst/>
          </a:prstGeom>
          <a:solidFill>
            <a:srgbClr val="F5F5F5"/>
          </a:solidFill>
        </p:spPr>
        <p:txBody>
          <a:bodyPr wrap="square" rtlCol="0">
            <a:spAutoFit/>
          </a:bodyPr>
          <a:lstStyle/>
          <a:p>
            <a:pPr fontAlgn="auto">
              <a:lnSpc>
                <a:spcPct val="150000"/>
              </a:lnSpc>
            </a:pPr>
            <a:r>
              <a:rPr sz="2000">
                <a:solidFill>
                  <a:schemeClr val="tx1">
                    <a:lumMod val="50000"/>
                    <a:lumOff val="50000"/>
                  </a:schemeClr>
                </a:solidFill>
                <a:latin typeface="Arial Unicode MS" panose="020B0604020202020204" charset="-122"/>
                <a:ea typeface="Arial Unicode MS" panose="020B0604020202020204" charset="-122"/>
                <a:cs typeface="+mn-ea"/>
                <a:sym typeface="+mn-lt"/>
              </a:rPr>
              <a:t>负责网站推广，包括问答平台、论坛、百度贴吧、百度百科、博客等</a:t>
            </a:r>
          </a:p>
        </p:txBody>
      </p:sp>
      <p:sp>
        <p:nvSpPr>
          <p:cNvPr id="69" name="Freeform 77"/>
          <p:cNvSpPr/>
          <p:nvPr/>
        </p:nvSpPr>
        <p:spPr bwMode="auto">
          <a:xfrm>
            <a:off x="6399693" y="4937050"/>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rgbClr val="8DCCB0"/>
          </a:solidFill>
          <a:ln>
            <a:noFill/>
          </a:ln>
        </p:spPr>
        <p:txBody>
          <a:bodyPr vert="horz" wrap="square" lIns="45720" tIns="22860" rIns="45720" bIns="22860" numCol="1" anchor="t" anchorCtr="0" compatLnSpc="1"/>
          <a:lstStyle/>
          <a:p>
            <a:pPr fontAlgn="auto">
              <a:lnSpc>
                <a:spcPct val="150000"/>
              </a:lnSpc>
            </a:pPr>
            <a:endParaRPr lang="en-GB" sz="2000">
              <a:solidFill>
                <a:srgbClr val="EA534F"/>
              </a:solidFill>
              <a:latin typeface="Arial Unicode MS" panose="020B0604020202020204" charset="-122"/>
              <a:ea typeface="Arial Unicode MS" panose="020B0604020202020204" charset="-122"/>
              <a:cs typeface="+mn-ea"/>
              <a:sym typeface="+mn-lt"/>
            </a:endParaRPr>
          </a:p>
        </p:txBody>
      </p:sp>
      <p:pic>
        <p:nvPicPr>
          <p:cNvPr id="4" name="图片 3" descr="1149244"/>
          <p:cNvPicPr>
            <a:picLocks noChangeAspect="1"/>
          </p:cNvPicPr>
          <p:nvPr/>
        </p:nvPicPr>
        <p:blipFill>
          <a:blip r:embed="rId3"/>
          <a:stretch>
            <a:fillRect/>
          </a:stretch>
        </p:blipFill>
        <p:spPr>
          <a:xfrm>
            <a:off x="2136775" y="1706880"/>
            <a:ext cx="652145" cy="694055"/>
          </a:xfrm>
          <a:prstGeom prst="rect">
            <a:avLst/>
          </a:prstGeom>
        </p:spPr>
      </p:pic>
      <p:pic>
        <p:nvPicPr>
          <p:cNvPr id="5" name="图片 4" descr="C:\Users\Jasmine\Desktop\项目三 图片\1132457.png1132457"/>
          <p:cNvPicPr>
            <a:picLocks noChangeAspect="1"/>
          </p:cNvPicPr>
          <p:nvPr/>
        </p:nvPicPr>
        <p:blipFill>
          <a:blip r:embed="rId4"/>
          <a:srcRect/>
          <a:stretch>
            <a:fillRect/>
          </a:stretch>
        </p:blipFill>
        <p:spPr>
          <a:xfrm>
            <a:off x="4638040" y="1708785"/>
            <a:ext cx="652145" cy="652145"/>
          </a:xfrm>
          <a:prstGeom prst="rect">
            <a:avLst/>
          </a:prstGeom>
        </p:spPr>
      </p:pic>
      <p:pic>
        <p:nvPicPr>
          <p:cNvPr id="6" name="图片 5" descr="1193371"/>
          <p:cNvPicPr>
            <a:picLocks noChangeAspect="1"/>
          </p:cNvPicPr>
          <p:nvPr/>
        </p:nvPicPr>
        <p:blipFill>
          <a:blip r:embed="rId5"/>
          <a:stretch>
            <a:fillRect/>
          </a:stretch>
        </p:blipFill>
        <p:spPr>
          <a:xfrm>
            <a:off x="7106285" y="1728470"/>
            <a:ext cx="560705" cy="612775"/>
          </a:xfrm>
          <a:prstGeom prst="rect">
            <a:avLst/>
          </a:prstGeom>
        </p:spPr>
      </p:pic>
      <p:pic>
        <p:nvPicPr>
          <p:cNvPr id="7" name="图片 6" descr="1202623"/>
          <p:cNvPicPr>
            <a:picLocks noChangeAspect="1"/>
          </p:cNvPicPr>
          <p:nvPr/>
        </p:nvPicPr>
        <p:blipFill>
          <a:blip r:embed="rId6"/>
          <a:stretch>
            <a:fillRect/>
          </a:stretch>
        </p:blipFill>
        <p:spPr>
          <a:xfrm>
            <a:off x="9545955" y="1668145"/>
            <a:ext cx="732790" cy="732790"/>
          </a:xfrm>
          <a:prstGeom prst="rect">
            <a:avLst/>
          </a:prstGeom>
        </p:spPr>
      </p:pic>
      <p:pic>
        <p:nvPicPr>
          <p:cNvPr id="37" name="图形 36"/>
          <p:cNvPicPr>
            <a:picLocks noChangeAspect="1"/>
          </p:cNvPicPr>
          <p:nvPr/>
        </p:nvPicPr>
        <p:blipFill rotWithShape="1">
          <a:blip r:embed="rId7"/>
          <a:srcRect t="17889" b="17410"/>
          <a:stretch>
            <a:fillRect/>
          </a:stretch>
        </p:blipFill>
        <p:spPr>
          <a:xfrm>
            <a:off x="-1908175" y="-1564005"/>
            <a:ext cx="3349625" cy="8423275"/>
          </a:xfrm>
          <a:prstGeom prst="rect">
            <a:avLst/>
          </a:prstGeom>
        </p:spPr>
      </p:pic>
      <p:pic>
        <p:nvPicPr>
          <p:cNvPr id="38" name="图形 37"/>
          <p:cNvPicPr>
            <a:picLocks noChangeAspect="1"/>
          </p:cNvPicPr>
          <p:nvPr/>
        </p:nvPicPr>
        <p:blipFill rotWithShape="1">
          <a:blip r:embed="rId7"/>
          <a:srcRect t="17889" b="17410"/>
          <a:stretch>
            <a:fillRect/>
          </a:stretch>
        </p:blipFill>
        <p:spPr>
          <a:xfrm>
            <a:off x="10892227" y="-1563763"/>
            <a:ext cx="3362054" cy="8423426"/>
          </a:xfrm>
          <a:prstGeom prst="rect">
            <a:avLst/>
          </a:prstGeom>
        </p:spPr>
      </p:pic>
      <p:sp>
        <p:nvSpPr>
          <p:cNvPr id="51" name="文本框 6"/>
          <p:cNvSpPr txBox="1">
            <a:spLocks noChangeArrowheads="1"/>
          </p:cNvSpPr>
          <p:nvPr/>
        </p:nvSpPr>
        <p:spPr bwMode="auto">
          <a:xfrm>
            <a:off x="4962525" y="239296"/>
            <a:ext cx="2672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营销推广的职责</a:t>
            </a:r>
            <a:endParaRPr lang="zh-CN" altLang="en-US" sz="1600" dirty="0">
              <a:solidFill>
                <a:srgbClr val="76C3C0"/>
              </a:solidFill>
              <a:latin typeface="张海山草泥马体" panose="02000000000000000000" pitchFamily="2" charset="-122"/>
              <a:ea typeface="张海山草泥马体" panose="02000000000000000000" pitchFamily="2"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9000">
        <p15:prstTrans prst="pageCurlDouble"/>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20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2500"/>
                            </p:stCondLst>
                            <p:childTnLst>
                              <p:par>
                                <p:cTn id="16" presetID="10" presetClass="entr" presetSubtype="0"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par>
                          <p:cTn id="19" fill="hold">
                            <p:stCondLst>
                              <p:cond delay="3000"/>
                            </p:stCondLst>
                            <p:childTnLst>
                              <p:par>
                                <p:cTn id="20" presetID="4"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childTnLst>
                          </p:cTn>
                        </p:par>
                        <p:par>
                          <p:cTn id="30" fill="hold">
                            <p:stCondLst>
                              <p:cond delay="5500"/>
                            </p:stCondLst>
                            <p:childTnLst>
                              <p:par>
                                <p:cTn id="31" presetID="4"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ox(in)">
                                      <p:cBhvr>
                                        <p:cTn id="33" dur="2000"/>
                                        <p:tgtEl>
                                          <p:spTgt spid="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childTnLst>
                          </p:cTn>
                        </p:par>
                        <p:par>
                          <p:cTn id="37" fill="hold">
                            <p:stCondLst>
                              <p:cond delay="7500"/>
                            </p:stCondLst>
                            <p:childTnLst>
                              <p:par>
                                <p:cTn id="38" presetID="10" presetClass="entr" presetSubtype="0"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childTnLst>
                          </p:cTn>
                        </p:par>
                        <p:par>
                          <p:cTn id="41" fill="hold">
                            <p:stCondLst>
                              <p:cond delay="8000"/>
                            </p:stCondLst>
                            <p:childTnLst>
                              <p:par>
                                <p:cTn id="42" presetID="4" presetClass="entr" presetSubtype="16"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ox(in)">
                                      <p:cBhvr>
                                        <p:cTn id="44" dur="2000"/>
                                        <p:tgtEl>
                                          <p:spTgt spid="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10000"/>
                            </p:stCondLst>
                            <p:childTnLst>
                              <p:par>
                                <p:cTn id="49" presetID="10" presetClass="entr" presetSubtype="0" fill="hold" grpId="0" nodeType="after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fade">
                                      <p:cBhvr>
                                        <p:cTn id="51" dur="500"/>
                                        <p:tgtEl>
                                          <p:spTgt spid="63"/>
                                        </p:tgtEl>
                                      </p:cBhvr>
                                    </p:animEffect>
                                  </p:childTnLst>
                                </p:cTn>
                              </p:par>
                            </p:childTnLst>
                          </p:cTn>
                        </p:par>
                        <p:par>
                          <p:cTn id="52" fill="hold">
                            <p:stCondLst>
                              <p:cond delay="10500"/>
                            </p:stCondLst>
                            <p:childTnLst>
                              <p:par>
                                <p:cTn id="53" presetID="10" presetClass="entr" presetSubtype="0"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childTnLst>
                          </p:cTn>
                        </p:par>
                        <p:par>
                          <p:cTn id="56" fill="hold">
                            <p:stCondLst>
                              <p:cond delay="110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par>
                          <p:cTn id="60" fill="hold">
                            <p:stCondLst>
                              <p:cond delay="115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childTnLst>
                                </p:cTn>
                              </p:par>
                            </p:childTnLst>
                          </p:cTn>
                        </p:par>
                        <p:par>
                          <p:cTn id="64" fill="hold">
                            <p:stCondLst>
                              <p:cond delay="12000"/>
                            </p:stCondLst>
                            <p:childTnLst>
                              <p:par>
                                <p:cTn id="65" presetID="10" presetClass="entr" presetSubtype="0" fill="hold" grpId="0" nodeType="after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childTnLst>
                          </p:cTn>
                        </p:par>
                        <p:par>
                          <p:cTn id="68" fill="hold">
                            <p:stCondLst>
                              <p:cond delay="12500"/>
                            </p:stCondLst>
                            <p:childTnLst>
                              <p:par>
                                <p:cTn id="69" presetID="10" presetClass="entr" presetSubtype="0" fill="hold" grpId="0" nodeType="after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fade">
                                      <p:cBhvr>
                                        <p:cTn id="71" dur="500"/>
                                        <p:tgtEl>
                                          <p:spTgt spid="64"/>
                                        </p:tgtEl>
                                      </p:cBhvr>
                                    </p:animEffect>
                                  </p:childTnLst>
                                </p:cTn>
                              </p:par>
                            </p:childTnLst>
                          </p:cTn>
                        </p:par>
                        <p:par>
                          <p:cTn id="72" fill="hold">
                            <p:stCondLst>
                              <p:cond delay="13000"/>
                            </p:stCondLst>
                            <p:childTnLst>
                              <p:par>
                                <p:cTn id="73" presetID="10" presetClass="entr" presetSubtype="0" fill="hold" grpId="0" nodeType="afterEffect">
                                  <p:stCondLst>
                                    <p:cond delay="0"/>
                                  </p:stCondLst>
                                  <p:childTnLst>
                                    <p:set>
                                      <p:cBhvr>
                                        <p:cTn id="74" dur="1" fill="hold">
                                          <p:stCondLst>
                                            <p:cond delay="0"/>
                                          </p:stCondLst>
                                        </p:cTn>
                                        <p:tgtEl>
                                          <p:spTgt spid="69"/>
                                        </p:tgtEl>
                                        <p:attrNameLst>
                                          <p:attrName>style.visibility</p:attrName>
                                        </p:attrNameLst>
                                      </p:cBhvr>
                                      <p:to>
                                        <p:strVal val="visible"/>
                                      </p:to>
                                    </p:set>
                                    <p:animEffect transition="in" filter="fade">
                                      <p:cBhvr>
                                        <p:cTn id="75" dur="500"/>
                                        <p:tgtEl>
                                          <p:spTgt spid="69"/>
                                        </p:tgtEl>
                                      </p:cBhvr>
                                    </p:animEffect>
                                  </p:childTnLst>
                                </p:cTn>
                              </p:par>
                            </p:childTnLst>
                          </p:cTn>
                        </p:par>
                        <p:par>
                          <p:cTn id="76" fill="hold">
                            <p:stCondLst>
                              <p:cond delay="135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nimBg="1"/>
      <p:bldP spid="52" grpId="0" bldLvl="0" animBg="1"/>
      <p:bldP spid="54" grpId="0" bldLvl="0" animBg="1"/>
      <p:bldP spid="56" grpId="0" bldLvl="0" animBg="1"/>
      <p:bldP spid="58" grpId="0"/>
      <p:bldP spid="59" grpId="0"/>
      <p:bldP spid="60" grpId="0"/>
      <p:bldP spid="61" grpId="0"/>
      <p:bldP spid="62" grpId="0" bldLvl="0" animBg="1"/>
      <p:bldP spid="63" grpId="0" bldLvl="0" animBg="1"/>
      <p:bldP spid="64" grpId="0" bldLvl="0" animBg="1"/>
      <p:bldP spid="65" grpId="0" bldLvl="0" animBg="1"/>
      <p:bldP spid="66" grpId="0" bldLvl="0" animBg="1"/>
      <p:bldP spid="67" grpId="0" bldLvl="0" animBg="1"/>
      <p:bldP spid="68" grpId="0" bldLvl="0" animBg="1"/>
      <p:bldP spid="6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 Placeholder 5"/>
          <p:cNvSpPr txBox="1"/>
          <p:nvPr/>
        </p:nvSpPr>
        <p:spPr>
          <a:xfrm>
            <a:off x="960755" y="708025"/>
            <a:ext cx="10271125" cy="140779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buFont typeface="Wingdings" panose="05000000000000000000" charset="0"/>
            </a:pPr>
            <a:r>
              <a:rPr sz="1800">
                <a:solidFill>
                  <a:srgbClr val="6E746F"/>
                </a:solidFill>
                <a:latin typeface="Arial Unicode MS" panose="020B0604020202020204" charset="-122"/>
                <a:ea typeface="Arial Unicode MS" panose="020B0604020202020204" charset="-122"/>
                <a:cs typeface="+mn-ea"/>
                <a:sym typeface="+mn-lt"/>
              </a:rPr>
              <a:t>企业服务商可以通过微博营销平台向目标群体进行商品、服务的信息推送，若要使目标群体在此购物，企业还需要在微博中提供可供他们消费的信息和消费链接</a:t>
            </a:r>
          </a:p>
          <a:p>
            <a:pPr algn="l" fontAlgn="auto">
              <a:lnSpc>
                <a:spcPct val="150000"/>
              </a:lnSpc>
              <a:buFont typeface="Wingdings" panose="05000000000000000000" charset="0"/>
            </a:pPr>
            <a:r>
              <a:rPr sz="1800">
                <a:solidFill>
                  <a:srgbClr val="6E746F"/>
                </a:solidFill>
                <a:latin typeface="Arial Unicode MS" panose="020B0604020202020204" charset="-122"/>
                <a:ea typeface="Arial Unicode MS" panose="020B0604020202020204" charset="-122"/>
                <a:cs typeface="+mn-ea"/>
                <a:sym typeface="+mn-lt"/>
              </a:rPr>
              <a:t>① 有效带动游客口碑传播，新项目热浪谷，从无到有的一个月内，搜索增加了40万次</a:t>
            </a:r>
          </a:p>
        </p:txBody>
      </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微博营销推广的效果</a:t>
            </a:r>
          </a:p>
        </p:txBody>
      </p:sp>
      <p:pic>
        <p:nvPicPr>
          <p:cNvPr id="4" name="图片 3" descr="C:\Users\Jasmine\Desktop\项目三 图片\22.png22"/>
          <p:cNvPicPr>
            <a:picLocks noChangeAspect="1"/>
          </p:cNvPicPr>
          <p:nvPr/>
        </p:nvPicPr>
        <p:blipFill>
          <a:blip r:embed="rId3"/>
          <a:srcRect/>
          <a:stretch>
            <a:fillRect/>
          </a:stretch>
        </p:blipFill>
        <p:spPr>
          <a:xfrm>
            <a:off x="984250" y="1997710"/>
            <a:ext cx="7451725" cy="1155700"/>
          </a:xfrm>
          <a:prstGeom prst="rect">
            <a:avLst/>
          </a:prstGeom>
        </p:spPr>
      </p:pic>
      <p:pic>
        <p:nvPicPr>
          <p:cNvPr id="12" name="图形 36"/>
          <p:cNvPicPr>
            <a:picLocks noChangeAspect="1"/>
          </p:cNvPicPr>
          <p:nvPr/>
        </p:nvPicPr>
        <p:blipFill rotWithShape="1">
          <a:blip r:embed="rId4"/>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4"/>
          <a:srcRect t="17889" b="17410"/>
          <a:stretch>
            <a:fillRect/>
          </a:stretch>
        </p:blipFill>
        <p:spPr>
          <a:xfrm>
            <a:off x="10892227" y="-1563763"/>
            <a:ext cx="3362054" cy="8423426"/>
          </a:xfrm>
          <a:prstGeom prst="rect">
            <a:avLst/>
          </a:prstGeom>
        </p:spPr>
      </p:pic>
      <p:sp>
        <p:nvSpPr>
          <p:cNvPr id="11" name="Text Placeholder 5"/>
          <p:cNvSpPr txBox="1"/>
          <p:nvPr/>
        </p:nvSpPr>
        <p:spPr>
          <a:xfrm>
            <a:off x="8141335" y="265430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搜索量</a:t>
            </a:r>
          </a:p>
        </p:txBody>
      </p:sp>
      <p:sp>
        <p:nvSpPr>
          <p:cNvPr id="3" name="Text Placeholder 5"/>
          <p:cNvSpPr txBox="1"/>
          <p:nvPr/>
        </p:nvSpPr>
        <p:spPr>
          <a:xfrm>
            <a:off x="984250" y="3153410"/>
            <a:ext cx="5226685" cy="5511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buFont typeface="Wingdings" panose="05000000000000000000" charset="0"/>
            </a:pPr>
            <a:r>
              <a:rPr sz="1800">
                <a:solidFill>
                  <a:srgbClr val="6E746F"/>
                </a:solidFill>
                <a:latin typeface="Arial Unicode MS" panose="020B0604020202020204" charset="-122"/>
                <a:ea typeface="Arial Unicode MS" panose="020B0604020202020204" charset="-122"/>
                <a:cs typeface="+mn-ea"/>
                <a:sym typeface="+mn-lt"/>
              </a:rPr>
              <a:t>② 曝光量、粉丝数、互动人群激增</a:t>
            </a:r>
          </a:p>
        </p:txBody>
      </p:sp>
      <p:pic>
        <p:nvPicPr>
          <p:cNvPr id="6" name="图片 5" descr="C:\Users\Jasmine\Desktop\项目三 图片\23.png23"/>
          <p:cNvPicPr>
            <a:picLocks noChangeAspect="1"/>
          </p:cNvPicPr>
          <p:nvPr/>
        </p:nvPicPr>
        <p:blipFill>
          <a:blip r:embed="rId5"/>
          <a:srcRect/>
          <a:stretch>
            <a:fillRect/>
          </a:stretch>
        </p:blipFill>
        <p:spPr>
          <a:xfrm>
            <a:off x="1212215" y="3704590"/>
            <a:ext cx="4803140" cy="2689860"/>
          </a:xfrm>
          <a:prstGeom prst="rect">
            <a:avLst/>
          </a:prstGeom>
        </p:spPr>
      </p:pic>
      <p:sp>
        <p:nvSpPr>
          <p:cNvPr id="7" name="Text Placeholder 5"/>
          <p:cNvSpPr txBox="1"/>
          <p:nvPr/>
        </p:nvSpPr>
        <p:spPr>
          <a:xfrm>
            <a:off x="2591435" y="636016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推广效果</a:t>
            </a:r>
          </a:p>
        </p:txBody>
      </p:sp>
      <p:pic>
        <p:nvPicPr>
          <p:cNvPr id="9" name="图片 8" descr="C:\Users\Jasmine\Desktop\项目三 图片\24.png24"/>
          <p:cNvPicPr>
            <a:picLocks noChangeAspect="1"/>
          </p:cNvPicPr>
          <p:nvPr/>
        </p:nvPicPr>
        <p:blipFill>
          <a:blip r:embed="rId6"/>
          <a:srcRect/>
          <a:stretch>
            <a:fillRect/>
          </a:stretch>
        </p:blipFill>
        <p:spPr>
          <a:xfrm>
            <a:off x="6452235" y="3704590"/>
            <a:ext cx="5159375" cy="2655570"/>
          </a:xfrm>
          <a:prstGeom prst="rect">
            <a:avLst/>
          </a:prstGeom>
        </p:spPr>
      </p:pic>
      <p:sp>
        <p:nvSpPr>
          <p:cNvPr id="10" name="Text Placeholder 5"/>
          <p:cNvSpPr txBox="1"/>
          <p:nvPr/>
        </p:nvSpPr>
        <p:spPr>
          <a:xfrm>
            <a:off x="8025765" y="636016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博文曝光量</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2000"/>
                                        <p:tgtEl>
                                          <p:spTgt spid="4"/>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3500"/>
                            </p:stCondLst>
                            <p:childTnLst>
                              <p:par>
                                <p:cTn id="21" presetID="4"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ox(in)">
                                      <p:cBhvr>
                                        <p:cTn id="23" dur="2000"/>
                                        <p:tgtEl>
                                          <p:spTgt spid="6"/>
                                        </p:tgtEl>
                                      </p:cBhvr>
                                    </p:animEffect>
                                  </p:childTnLst>
                                </p:cTn>
                              </p:par>
                            </p:childTnLst>
                          </p:cTn>
                        </p:par>
                        <p:par>
                          <p:cTn id="24" fill="hold">
                            <p:stCondLst>
                              <p:cond delay="5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6000"/>
                            </p:stCondLst>
                            <p:childTnLst>
                              <p:par>
                                <p:cTn id="29" presetID="4"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ox(in)">
                                      <p:cBhvr>
                                        <p:cTn id="31" dur="2000"/>
                                        <p:tgtEl>
                                          <p:spTgt spid="9"/>
                                        </p:tgtEl>
                                      </p:cBhvr>
                                    </p:animEffect>
                                  </p:childTnLst>
                                </p:cTn>
                              </p:par>
                            </p:childTnLst>
                          </p:cTn>
                        </p:par>
                        <p:par>
                          <p:cTn id="32" fill="hold">
                            <p:stCondLst>
                              <p:cond delay="80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P spid="3" grpId="0"/>
      <p:bldP spid="7"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437765"/>
            <a:ext cx="12192000" cy="1809750"/>
          </a:xfrm>
          <a:prstGeom prst="rect">
            <a:avLst/>
          </a:pr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51" name="文本框 6"/>
          <p:cNvSpPr txBox="1">
            <a:spLocks noChangeArrowheads="1"/>
          </p:cNvSpPr>
          <p:nvPr/>
        </p:nvSpPr>
        <p:spPr bwMode="auto">
          <a:xfrm>
            <a:off x="5293360" y="173256"/>
            <a:ext cx="1605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小组评价</a:t>
            </a:r>
          </a:p>
        </p:txBody>
      </p:sp>
      <p:graphicFrame>
        <p:nvGraphicFramePr>
          <p:cNvPr id="2" name="表格 -1"/>
          <p:cNvGraphicFramePr/>
          <p:nvPr/>
        </p:nvGraphicFramePr>
        <p:xfrm>
          <a:off x="1249045" y="1106805"/>
          <a:ext cx="9693275" cy="4897120"/>
        </p:xfrm>
        <a:graphic>
          <a:graphicData uri="http://schemas.openxmlformats.org/drawingml/2006/table">
            <a:tbl>
              <a:tblPr firstRow="1" bandRow="1">
                <a:tableStyleId>{5C22544A-7EE6-4342-B048-85BDC9FD1C3A}</a:tableStyleId>
              </a:tblPr>
              <a:tblGrid>
                <a:gridCol w="1938655"/>
                <a:gridCol w="1938655"/>
                <a:gridCol w="1938655"/>
                <a:gridCol w="1938655"/>
                <a:gridCol w="1938655"/>
              </a:tblGrid>
              <a:tr h="403860">
                <a:tc rowSpan="2">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主要内容</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gridSpan="4">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自我评价等级（在符合的情况下面打“</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1042670">
                <a:tc vMerge="1">
                  <a:txBody>
                    <a:bodyPr/>
                    <a:lstStyle/>
                    <a:p>
                      <a:endParaRPr lang="zh-CN"/>
                    </a:p>
                  </a:txBody>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全都做到了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大部分（</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80%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基本（</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60%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没做到</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r>
              <a:tr h="1043940">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熟悉知识类营销推广工具</a:t>
                      </a:r>
                      <a:endParaRPr lang="en-US" altLang="zh-CN"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36334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理解文库类营销推广</a:t>
                      </a:r>
                      <a:r>
                        <a:rPr lang="zh-CN" altLang="en-US" sz="2000">
                          <a:solidFill>
                            <a:srgbClr val="6E746F"/>
                          </a:solidFill>
                          <a:latin typeface="Arial Unicode MS" panose="020B0604020202020204" charset="-122"/>
                          <a:ea typeface="Arial Unicode MS" panose="020B0604020202020204" charset="-122"/>
                          <a:cs typeface="幼圆" panose="02010509060101010101" charset="-122"/>
                          <a:sym typeface="+mn-ea"/>
                        </a:rPr>
                        <a:t>工具</a:t>
                      </a: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04330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了解微博类营销推广</a:t>
                      </a:r>
                      <a:r>
                        <a:rPr lang="zh-CN" altLang="en-US" sz="2000">
                          <a:solidFill>
                            <a:srgbClr val="6E746F"/>
                          </a:solidFill>
                          <a:latin typeface="Arial Unicode MS" panose="020B0604020202020204" charset="-122"/>
                          <a:ea typeface="Arial Unicode MS" panose="020B0604020202020204" charset="-122"/>
                          <a:cs typeface="幼圆" panose="02010509060101010101" charset="-122"/>
                          <a:sym typeface="+mn-ea"/>
                        </a:rPr>
                        <a:t>工具</a:t>
                      </a: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bl>
          </a:graphicData>
        </a:graphic>
      </p:graphicFrame>
      <p:pic>
        <p:nvPicPr>
          <p:cNvPr id="11"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8000">
        <p15:prstTrans prst="drape"/>
      </p:transition>
    </mc:Choice>
    <mc:Fallback xmlns="">
      <p:transition spd="slow" advClick="0" advTm="8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941440" y="-1"/>
            <a:ext cx="8634860" cy="6858001"/>
          </a:xfrm>
          <a:prstGeom prst="rect">
            <a:avLst/>
          </a:prstGeom>
        </p:spPr>
      </p:pic>
      <p:grpSp>
        <p:nvGrpSpPr>
          <p:cNvPr id="12" name="组合 11"/>
          <p:cNvGrpSpPr/>
          <p:nvPr/>
        </p:nvGrpSpPr>
        <p:grpSpPr>
          <a:xfrm>
            <a:off x="1342572" y="2536447"/>
            <a:ext cx="4630057" cy="1785104"/>
            <a:chOff x="1480457" y="2336799"/>
            <a:chExt cx="4630057" cy="1785104"/>
          </a:xfrm>
        </p:grpSpPr>
        <p:sp>
          <p:nvSpPr>
            <p:cNvPr id="13" name="文本框 12"/>
            <p:cNvSpPr txBox="1"/>
            <p:nvPr/>
          </p:nvSpPr>
          <p:spPr>
            <a:xfrm>
              <a:off x="1480457" y="2336799"/>
              <a:ext cx="4630057" cy="1323439"/>
            </a:xfrm>
            <a:prstGeom prst="rect">
              <a:avLst/>
            </a:prstGeom>
            <a:noFill/>
          </p:spPr>
          <p:txBody>
            <a:bodyPr wrap="square" rtlCol="0">
              <a:spAutoFit/>
            </a:bodyPr>
            <a:lstStyle/>
            <a:p>
              <a:pPr algn="dist"/>
              <a:r>
                <a:rPr lang="zh-CN" altLang="en-US" sz="80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谢谢观看</a:t>
              </a:r>
            </a:p>
          </p:txBody>
        </p:sp>
        <p:sp>
          <p:nvSpPr>
            <p:cNvPr id="14" name="文本框 13"/>
            <p:cNvSpPr txBox="1"/>
            <p:nvPr/>
          </p:nvSpPr>
          <p:spPr>
            <a:xfrm>
              <a:off x="1632857" y="3660238"/>
              <a:ext cx="4325256" cy="461665"/>
            </a:xfrm>
            <a:prstGeom prst="rect">
              <a:avLst/>
            </a:prstGeom>
            <a:noFill/>
          </p:spPr>
          <p:txBody>
            <a:bodyPr wrap="square" rtlCol="0">
              <a:spAutoFit/>
            </a:bodyPr>
            <a:lstStyle/>
            <a:p>
              <a:pPr algn="dist"/>
              <a:r>
                <a:rPr lang="en-US" altLang="zh-CN" sz="2400" dirty="0">
                  <a:solidFill>
                    <a:schemeClr val="tx1">
                      <a:lumMod val="65000"/>
                      <a:lumOff val="35000"/>
                    </a:schemeClr>
                  </a:solidFill>
                  <a:effectLst>
                    <a:outerShdw blurRad="38100" dist="38100" dir="2700000" algn="tl">
                      <a:srgbClr val="000000">
                        <a:alpha val="43137"/>
                      </a:srgbClr>
                    </a:outerShdw>
                  </a:effectLst>
                  <a:latin typeface="Agency FB" panose="020B0503020202020204" pitchFamily="34" charset="0"/>
                </a:rPr>
                <a:t>THANKS FOR WATCH</a:t>
              </a:r>
              <a:endParaRPr lang="zh-CN" altLang="en-US" sz="2400" dirty="0">
                <a:solidFill>
                  <a:schemeClr val="tx1">
                    <a:lumMod val="65000"/>
                    <a:lumOff val="35000"/>
                  </a:schemeClr>
                </a:solidFill>
                <a:effectLst>
                  <a:outerShdw blurRad="38100" dist="38100" dir="2700000" algn="tl">
                    <a:srgbClr val="000000">
                      <a:alpha val="43137"/>
                    </a:srgbClr>
                  </a:outerShdw>
                </a:effectLst>
                <a:latin typeface="Agency FB" panose="020B0503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Oval 26"/>
          <p:cNvSpPr/>
          <p:nvPr/>
        </p:nvSpPr>
        <p:spPr>
          <a:xfrm>
            <a:off x="9350287" y="1473233"/>
            <a:ext cx="1123570" cy="1123570"/>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b="1">
              <a:solidFill>
                <a:schemeClr val="tx1">
                  <a:lumMod val="65000"/>
                  <a:lumOff val="35000"/>
                </a:schemeClr>
              </a:solidFill>
              <a:latin typeface="Arial Unicode MS" panose="020B0604020202020204" charset="-122"/>
              <a:ea typeface="Arial Unicode MS" panose="020B0604020202020204" charset="-122"/>
              <a:cs typeface="+mn-ea"/>
              <a:sym typeface="+mn-lt"/>
            </a:endParaRPr>
          </a:p>
        </p:txBody>
      </p:sp>
      <p:sp>
        <p:nvSpPr>
          <p:cNvPr id="52" name="Oval 28"/>
          <p:cNvSpPr/>
          <p:nvPr/>
        </p:nvSpPr>
        <p:spPr>
          <a:xfrm>
            <a:off x="6824827" y="1473233"/>
            <a:ext cx="1123570" cy="1123570"/>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b="1">
              <a:solidFill>
                <a:schemeClr val="tx1">
                  <a:lumMod val="65000"/>
                  <a:lumOff val="35000"/>
                </a:schemeClr>
              </a:solidFill>
              <a:latin typeface="Arial Unicode MS" panose="020B0604020202020204" charset="-122"/>
              <a:ea typeface="Arial Unicode MS" panose="020B0604020202020204" charset="-122"/>
              <a:cs typeface="+mn-ea"/>
              <a:sym typeface="+mn-lt"/>
            </a:endParaRPr>
          </a:p>
        </p:txBody>
      </p:sp>
      <p:sp>
        <p:nvSpPr>
          <p:cNvPr id="54" name="Oval 30"/>
          <p:cNvSpPr/>
          <p:nvPr/>
        </p:nvSpPr>
        <p:spPr>
          <a:xfrm>
            <a:off x="4402691" y="1473233"/>
            <a:ext cx="1123570" cy="1123570"/>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b="1">
              <a:solidFill>
                <a:schemeClr val="tx1">
                  <a:lumMod val="65000"/>
                  <a:lumOff val="35000"/>
                </a:schemeClr>
              </a:solidFill>
              <a:latin typeface="Arial Unicode MS" panose="020B0604020202020204" charset="-122"/>
              <a:ea typeface="Arial Unicode MS" panose="020B0604020202020204" charset="-122"/>
              <a:cs typeface="+mn-ea"/>
              <a:sym typeface="+mn-lt"/>
            </a:endParaRPr>
          </a:p>
        </p:txBody>
      </p:sp>
      <p:sp>
        <p:nvSpPr>
          <p:cNvPr id="56" name="Oval 32"/>
          <p:cNvSpPr/>
          <p:nvPr/>
        </p:nvSpPr>
        <p:spPr>
          <a:xfrm>
            <a:off x="1901211" y="1492148"/>
            <a:ext cx="1123570" cy="1123570"/>
          </a:xfrm>
          <a:prstGeom prst="ellipse">
            <a:avLst/>
          </a:prstGeom>
          <a:solidFill>
            <a:srgbClr val="8DCC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b="1">
              <a:solidFill>
                <a:schemeClr val="tx1">
                  <a:lumMod val="65000"/>
                  <a:lumOff val="35000"/>
                </a:schemeClr>
              </a:solidFill>
              <a:latin typeface="Arial Unicode MS" panose="020B0604020202020204" charset="-122"/>
              <a:ea typeface="Arial Unicode MS" panose="020B0604020202020204" charset="-122"/>
              <a:cs typeface="+mn-ea"/>
              <a:sym typeface="+mn-lt"/>
            </a:endParaRPr>
          </a:p>
        </p:txBody>
      </p:sp>
      <p:sp>
        <p:nvSpPr>
          <p:cNvPr id="58" name="Rectangle 34"/>
          <p:cNvSpPr/>
          <p:nvPr/>
        </p:nvSpPr>
        <p:spPr>
          <a:xfrm>
            <a:off x="1760050" y="2724402"/>
            <a:ext cx="1404620" cy="645160"/>
          </a:xfrm>
          <a:prstGeom prst="rect">
            <a:avLst/>
          </a:prstGeom>
        </p:spPr>
        <p:txBody>
          <a:bodyPr wrap="none">
            <a:spAutoFit/>
          </a:bodyPr>
          <a:lstStyle/>
          <a:p>
            <a:pPr algn="just" fontAlgn="auto">
              <a:lnSpc>
                <a:spcPct val="150000"/>
              </a:lnSpc>
            </a:pPr>
            <a:r>
              <a:rPr lang="en-GB" sz="2400" b="1">
                <a:solidFill>
                  <a:srgbClr val="EA534F"/>
                </a:solidFill>
                <a:latin typeface="Arial Unicode MS" panose="020B0604020202020204" charset="-122"/>
                <a:ea typeface="Arial Unicode MS" panose="020B0604020202020204" charset="-122"/>
                <a:cs typeface="+mn-ea"/>
                <a:sym typeface="+mn-lt"/>
              </a:rPr>
              <a:t>推广方案</a:t>
            </a:r>
            <a:endParaRPr lang="en-GB" sz="2400" b="1" dirty="0">
              <a:solidFill>
                <a:srgbClr val="EA534F"/>
              </a:solidFill>
              <a:latin typeface="Arial Unicode MS" panose="020B0604020202020204" charset="-122"/>
              <a:ea typeface="Arial Unicode MS" panose="020B0604020202020204" charset="-122"/>
              <a:cs typeface="+mn-ea"/>
              <a:sym typeface="+mn-lt"/>
            </a:endParaRPr>
          </a:p>
        </p:txBody>
      </p:sp>
      <p:sp>
        <p:nvSpPr>
          <p:cNvPr id="59" name="Rectangle 35"/>
          <p:cNvSpPr/>
          <p:nvPr/>
        </p:nvSpPr>
        <p:spPr>
          <a:xfrm>
            <a:off x="4246291" y="2724568"/>
            <a:ext cx="1438910" cy="645160"/>
          </a:xfrm>
          <a:prstGeom prst="rect">
            <a:avLst/>
          </a:prstGeom>
        </p:spPr>
        <p:txBody>
          <a:bodyPr wrap="none">
            <a:spAutoFit/>
          </a:bodyPr>
          <a:lstStyle/>
          <a:p>
            <a:pPr algn="l" fontAlgn="auto">
              <a:lnSpc>
                <a:spcPct val="150000"/>
              </a:lnSpc>
            </a:pPr>
            <a:r>
              <a:rPr sz="2400" b="1">
                <a:solidFill>
                  <a:srgbClr val="EA534F"/>
                </a:solidFill>
                <a:latin typeface="Arial Unicode MS" panose="020B0604020202020204" charset="-122"/>
                <a:ea typeface="Arial Unicode MS" panose="020B0604020202020204" charset="-122"/>
                <a:cs typeface="+mn-ea"/>
                <a:sym typeface="+mn-lt"/>
              </a:rPr>
              <a:t>SEO搜索</a:t>
            </a:r>
            <a:endParaRPr lang="en-GB" sz="2400" b="1" dirty="0">
              <a:solidFill>
                <a:srgbClr val="EA534F"/>
              </a:solidFill>
              <a:latin typeface="Arial Unicode MS" panose="020B0604020202020204" charset="-122"/>
              <a:ea typeface="Arial Unicode MS" panose="020B0604020202020204" charset="-122"/>
              <a:cs typeface="+mn-ea"/>
              <a:sym typeface="+mn-lt"/>
            </a:endParaRPr>
          </a:p>
        </p:txBody>
      </p:sp>
      <p:sp>
        <p:nvSpPr>
          <p:cNvPr id="60" name="Rectangle 36"/>
          <p:cNvSpPr/>
          <p:nvPr/>
        </p:nvSpPr>
        <p:spPr>
          <a:xfrm>
            <a:off x="6684302" y="2724357"/>
            <a:ext cx="1404620" cy="645160"/>
          </a:xfrm>
          <a:prstGeom prst="rect">
            <a:avLst/>
          </a:prstGeom>
        </p:spPr>
        <p:txBody>
          <a:bodyPr wrap="none">
            <a:spAutoFit/>
          </a:bodyPr>
          <a:lstStyle/>
          <a:p>
            <a:pPr algn="just" fontAlgn="auto">
              <a:lnSpc>
                <a:spcPct val="150000"/>
              </a:lnSpc>
            </a:pPr>
            <a:r>
              <a:rPr lang="en-GB" sz="2400" b="1">
                <a:solidFill>
                  <a:srgbClr val="EA534F"/>
                </a:solidFill>
                <a:latin typeface="Arial Unicode MS" panose="020B0604020202020204" charset="-122"/>
                <a:ea typeface="Arial Unicode MS" panose="020B0604020202020204" charset="-122"/>
                <a:cs typeface="+mn-ea"/>
                <a:sym typeface="+mn-lt"/>
              </a:rPr>
              <a:t>广告投放</a:t>
            </a:r>
            <a:endParaRPr lang="en-GB" sz="2400" b="1" dirty="0">
              <a:solidFill>
                <a:srgbClr val="EA534F"/>
              </a:solidFill>
              <a:latin typeface="Arial Unicode MS" panose="020B0604020202020204" charset="-122"/>
              <a:ea typeface="Arial Unicode MS" panose="020B0604020202020204" charset="-122"/>
              <a:cs typeface="+mn-ea"/>
              <a:sym typeface="+mn-lt"/>
            </a:endParaRPr>
          </a:p>
        </p:txBody>
      </p:sp>
      <p:sp>
        <p:nvSpPr>
          <p:cNvPr id="61" name="Rectangle 37"/>
          <p:cNvSpPr/>
          <p:nvPr/>
        </p:nvSpPr>
        <p:spPr>
          <a:xfrm>
            <a:off x="9190990" y="2857500"/>
            <a:ext cx="1442085" cy="460375"/>
          </a:xfrm>
          <a:prstGeom prst="rect">
            <a:avLst/>
          </a:prstGeom>
        </p:spPr>
        <p:txBody>
          <a:bodyPr wrap="square">
            <a:spAutoFit/>
          </a:bodyPr>
          <a:lstStyle/>
          <a:p>
            <a:pPr algn="ctr"/>
            <a:r>
              <a:rPr sz="2400" b="1">
                <a:solidFill>
                  <a:srgbClr val="EA534F"/>
                </a:solidFill>
                <a:latin typeface="Arial Unicode MS" panose="020B0604020202020204" charset="-122"/>
                <a:ea typeface="Arial Unicode MS" panose="020B0604020202020204" charset="-122"/>
                <a:cs typeface="+mn-ea"/>
                <a:sym typeface="+mn-lt"/>
              </a:rPr>
              <a:t>常用方法</a:t>
            </a:r>
            <a:endParaRPr lang="en-GB" sz="2400" b="1" dirty="0">
              <a:solidFill>
                <a:srgbClr val="EA534F"/>
              </a:solidFill>
              <a:latin typeface="Arial Unicode MS" panose="020B0604020202020204" charset="-122"/>
              <a:ea typeface="Arial Unicode MS" panose="020B0604020202020204" charset="-122"/>
              <a:cs typeface="+mn-ea"/>
              <a:sym typeface="+mn-lt"/>
            </a:endParaRPr>
          </a:p>
        </p:txBody>
      </p:sp>
      <p:sp>
        <p:nvSpPr>
          <p:cNvPr id="62" name="TextBox 38"/>
          <p:cNvSpPr txBox="1"/>
          <p:nvPr/>
        </p:nvSpPr>
        <p:spPr>
          <a:xfrm>
            <a:off x="1420954" y="3582330"/>
            <a:ext cx="4485654" cy="553085"/>
          </a:xfrm>
          <a:prstGeom prst="rect">
            <a:avLst/>
          </a:prstGeom>
          <a:solidFill>
            <a:srgbClr val="F5F5F5"/>
          </a:solidFill>
        </p:spPr>
        <p:txBody>
          <a:bodyPr wrap="square" rtlCol="0">
            <a:spAutoFit/>
          </a:bodyPr>
          <a:lstStyle/>
          <a:p>
            <a:pPr algn="just" fontAlgn="auto">
              <a:lnSpc>
                <a:spcPct val="150000"/>
              </a:lnSpc>
            </a:pPr>
            <a:r>
              <a:rPr lang="en-GB" sz="2000">
                <a:solidFill>
                  <a:schemeClr val="tx1">
                    <a:lumMod val="50000"/>
                    <a:lumOff val="50000"/>
                  </a:schemeClr>
                </a:solidFill>
                <a:latin typeface="Arial Unicode MS" panose="020B0604020202020204" charset="-122"/>
                <a:ea typeface="Arial Unicode MS" panose="020B0604020202020204" charset="-122"/>
                <a:cs typeface="+mn-ea"/>
                <a:sym typeface="+mn-lt"/>
              </a:rPr>
              <a:t>能够根据网站或产品写出推广方案</a:t>
            </a:r>
          </a:p>
        </p:txBody>
      </p:sp>
      <p:sp>
        <p:nvSpPr>
          <p:cNvPr id="63" name="Freeform 77"/>
          <p:cNvSpPr/>
          <p:nvPr/>
        </p:nvSpPr>
        <p:spPr bwMode="auto">
          <a:xfrm>
            <a:off x="995820" y="3814686"/>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rgbClr val="8DCCB0"/>
          </a:solidFill>
          <a:ln>
            <a:noFill/>
          </a:ln>
        </p:spPr>
        <p:txBody>
          <a:bodyPr vert="horz" wrap="square" lIns="45720" tIns="22860" rIns="45720" bIns="22860" numCol="1" anchor="t" anchorCtr="0" compatLnSpc="1"/>
          <a:lstStyle/>
          <a:p>
            <a:pPr fontAlgn="auto">
              <a:lnSpc>
                <a:spcPct val="150000"/>
              </a:lnSpc>
            </a:pPr>
            <a:endParaRPr lang="en-GB" sz="2000">
              <a:solidFill>
                <a:srgbClr val="8DCCB0"/>
              </a:solidFill>
              <a:latin typeface="Arial Unicode MS" panose="020B0604020202020204" charset="-122"/>
              <a:ea typeface="Arial Unicode MS" panose="020B0604020202020204" charset="-122"/>
              <a:cs typeface="+mn-ea"/>
              <a:sym typeface="+mn-lt"/>
            </a:endParaRPr>
          </a:p>
        </p:txBody>
      </p:sp>
      <p:sp>
        <p:nvSpPr>
          <p:cNvPr id="64" name="TextBox 40"/>
          <p:cNvSpPr txBox="1"/>
          <p:nvPr/>
        </p:nvSpPr>
        <p:spPr>
          <a:xfrm>
            <a:off x="1420954" y="4658339"/>
            <a:ext cx="4485654" cy="553085"/>
          </a:xfrm>
          <a:prstGeom prst="rect">
            <a:avLst/>
          </a:prstGeom>
          <a:solidFill>
            <a:srgbClr val="F5F5F5"/>
          </a:solidFill>
        </p:spPr>
        <p:txBody>
          <a:bodyPr wrap="square" rtlCol="0">
            <a:spAutoFit/>
          </a:bodyPr>
          <a:lstStyle/>
          <a:p>
            <a:pPr algn="just" fontAlgn="auto">
              <a:lnSpc>
                <a:spcPct val="150000"/>
              </a:lnSpc>
            </a:pPr>
            <a:r>
              <a:rPr lang="en-GB" sz="2000">
                <a:solidFill>
                  <a:schemeClr val="tx1">
                    <a:lumMod val="50000"/>
                    <a:lumOff val="50000"/>
                  </a:schemeClr>
                </a:solidFill>
                <a:latin typeface="Arial Unicode MS" panose="020B0604020202020204" charset="-122"/>
                <a:ea typeface="Arial Unicode MS" panose="020B0604020202020204" charset="-122"/>
                <a:cs typeface="+mn-ea"/>
                <a:sym typeface="+mn-lt"/>
              </a:rPr>
              <a:t>熟悉广告投放方式</a:t>
            </a:r>
          </a:p>
        </p:txBody>
      </p:sp>
      <p:sp>
        <p:nvSpPr>
          <p:cNvPr id="65" name="Freeform 77"/>
          <p:cNvSpPr/>
          <p:nvPr/>
        </p:nvSpPr>
        <p:spPr bwMode="auto">
          <a:xfrm>
            <a:off x="995820" y="4936415"/>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rgbClr val="8DCCB0"/>
          </a:solidFill>
          <a:ln>
            <a:noFill/>
          </a:ln>
        </p:spPr>
        <p:txBody>
          <a:bodyPr vert="horz" wrap="square" lIns="45720" tIns="22860" rIns="45720" bIns="22860" numCol="1" anchor="t" anchorCtr="0" compatLnSpc="1"/>
          <a:lstStyle/>
          <a:p>
            <a:pPr fontAlgn="auto">
              <a:lnSpc>
                <a:spcPct val="150000"/>
              </a:lnSpc>
            </a:pPr>
            <a:endParaRPr lang="en-GB" sz="2000">
              <a:solidFill>
                <a:srgbClr val="EA534F"/>
              </a:solidFill>
              <a:latin typeface="Arial Unicode MS" panose="020B0604020202020204" charset="-122"/>
              <a:ea typeface="Arial Unicode MS" panose="020B0604020202020204" charset="-122"/>
              <a:cs typeface="+mn-ea"/>
              <a:sym typeface="+mn-lt"/>
            </a:endParaRPr>
          </a:p>
        </p:txBody>
      </p:sp>
      <p:sp>
        <p:nvSpPr>
          <p:cNvPr id="66" name="TextBox 42"/>
          <p:cNvSpPr txBox="1"/>
          <p:nvPr/>
        </p:nvSpPr>
        <p:spPr>
          <a:xfrm>
            <a:off x="6824827" y="3582330"/>
            <a:ext cx="4485654" cy="553085"/>
          </a:xfrm>
          <a:prstGeom prst="rect">
            <a:avLst/>
          </a:prstGeom>
          <a:solidFill>
            <a:srgbClr val="F5F5F5"/>
          </a:solidFill>
        </p:spPr>
        <p:txBody>
          <a:bodyPr wrap="square" rtlCol="0">
            <a:spAutoFit/>
          </a:bodyPr>
          <a:lstStyle/>
          <a:p>
            <a:pPr fontAlgn="auto">
              <a:lnSpc>
                <a:spcPct val="150000"/>
              </a:lnSpc>
            </a:pPr>
            <a:r>
              <a:rPr sz="2000">
                <a:solidFill>
                  <a:schemeClr val="tx1">
                    <a:lumMod val="50000"/>
                    <a:lumOff val="50000"/>
                  </a:schemeClr>
                </a:solidFill>
                <a:latin typeface="Arial Unicode MS" panose="020B0604020202020204" charset="-122"/>
                <a:ea typeface="Arial Unicode MS" panose="020B0604020202020204" charset="-122"/>
                <a:cs typeface="+mn-ea"/>
                <a:sym typeface="+mn-lt"/>
              </a:rPr>
              <a:t>熟悉SEO搜索引擎优化技术</a:t>
            </a:r>
          </a:p>
        </p:txBody>
      </p:sp>
      <p:sp>
        <p:nvSpPr>
          <p:cNvPr id="67" name="Freeform 77"/>
          <p:cNvSpPr/>
          <p:nvPr/>
        </p:nvSpPr>
        <p:spPr bwMode="auto">
          <a:xfrm>
            <a:off x="6399693" y="3814686"/>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rgbClr val="8DCCB0"/>
          </a:solidFill>
          <a:ln>
            <a:noFill/>
          </a:ln>
        </p:spPr>
        <p:txBody>
          <a:bodyPr vert="horz" wrap="square" lIns="45720" tIns="22860" rIns="45720" bIns="22860" numCol="1" anchor="t" anchorCtr="0" compatLnSpc="1"/>
          <a:lstStyle/>
          <a:p>
            <a:pPr fontAlgn="auto">
              <a:lnSpc>
                <a:spcPct val="150000"/>
              </a:lnSpc>
            </a:pPr>
            <a:endParaRPr lang="en-GB" sz="2000">
              <a:solidFill>
                <a:srgbClr val="EA534F"/>
              </a:solidFill>
              <a:latin typeface="Arial Unicode MS" panose="020B0604020202020204" charset="-122"/>
              <a:ea typeface="Arial Unicode MS" panose="020B0604020202020204" charset="-122"/>
              <a:cs typeface="+mn-ea"/>
              <a:sym typeface="+mn-lt"/>
            </a:endParaRPr>
          </a:p>
        </p:txBody>
      </p:sp>
      <p:sp>
        <p:nvSpPr>
          <p:cNvPr id="68" name="TextBox 44"/>
          <p:cNvSpPr txBox="1"/>
          <p:nvPr/>
        </p:nvSpPr>
        <p:spPr>
          <a:xfrm>
            <a:off x="6824827" y="4658339"/>
            <a:ext cx="4485654" cy="553085"/>
          </a:xfrm>
          <a:prstGeom prst="rect">
            <a:avLst/>
          </a:prstGeom>
          <a:solidFill>
            <a:srgbClr val="F5F5F5"/>
          </a:solidFill>
        </p:spPr>
        <p:txBody>
          <a:bodyPr wrap="square" rtlCol="0">
            <a:spAutoFit/>
          </a:bodyPr>
          <a:lstStyle/>
          <a:p>
            <a:pPr fontAlgn="auto">
              <a:lnSpc>
                <a:spcPct val="150000"/>
              </a:lnSpc>
            </a:pPr>
            <a:r>
              <a:rPr sz="2000">
                <a:solidFill>
                  <a:schemeClr val="tx1">
                    <a:lumMod val="50000"/>
                    <a:lumOff val="50000"/>
                  </a:schemeClr>
                </a:solidFill>
                <a:latin typeface="Arial Unicode MS" panose="020B0604020202020204" charset="-122"/>
                <a:ea typeface="Arial Unicode MS" panose="020B0604020202020204" charset="-122"/>
                <a:cs typeface="+mn-ea"/>
                <a:sym typeface="+mn-lt"/>
              </a:rPr>
              <a:t>利用网站推广的常用方法进行推广</a:t>
            </a:r>
          </a:p>
        </p:txBody>
      </p:sp>
      <p:sp>
        <p:nvSpPr>
          <p:cNvPr id="69" name="Freeform 77"/>
          <p:cNvSpPr/>
          <p:nvPr/>
        </p:nvSpPr>
        <p:spPr bwMode="auto">
          <a:xfrm>
            <a:off x="6399693" y="4937050"/>
            <a:ext cx="324127" cy="274609"/>
          </a:xfrm>
          <a:custGeom>
            <a:avLst/>
            <a:gdLst>
              <a:gd name="T0" fmla="*/ 179 w 188"/>
              <a:gd name="T1" fmla="*/ 10 h 159"/>
              <a:gd name="T2" fmla="*/ 145 w 188"/>
              <a:gd name="T3" fmla="*/ 10 h 159"/>
              <a:gd name="T4" fmla="*/ 65 w 188"/>
              <a:gd name="T5" fmla="*/ 90 h 159"/>
              <a:gd name="T6" fmla="*/ 43 w 188"/>
              <a:gd name="T7" fmla="*/ 69 h 159"/>
              <a:gd name="T8" fmla="*/ 9 w 188"/>
              <a:gd name="T9" fmla="*/ 69 h 159"/>
              <a:gd name="T10" fmla="*/ 9 w 188"/>
              <a:gd name="T11" fmla="*/ 103 h 159"/>
              <a:gd name="T12" fmla="*/ 65 w 188"/>
              <a:gd name="T13" fmla="*/ 159 h 159"/>
              <a:gd name="T14" fmla="*/ 179 w 188"/>
              <a:gd name="T15" fmla="*/ 44 h 159"/>
              <a:gd name="T16" fmla="*/ 179 w 188"/>
              <a:gd name="T17" fmla="*/ 1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159">
                <a:moveTo>
                  <a:pt x="179" y="10"/>
                </a:moveTo>
                <a:cubicBezTo>
                  <a:pt x="170" y="0"/>
                  <a:pt x="154" y="0"/>
                  <a:pt x="145" y="10"/>
                </a:cubicBezTo>
                <a:cubicBezTo>
                  <a:pt x="65" y="90"/>
                  <a:pt x="65" y="90"/>
                  <a:pt x="65" y="90"/>
                </a:cubicBezTo>
                <a:cubicBezTo>
                  <a:pt x="43" y="69"/>
                  <a:pt x="43" y="69"/>
                  <a:pt x="43" y="69"/>
                </a:cubicBezTo>
                <a:cubicBezTo>
                  <a:pt x="34" y="59"/>
                  <a:pt x="19" y="59"/>
                  <a:pt x="9" y="69"/>
                </a:cubicBezTo>
                <a:cubicBezTo>
                  <a:pt x="0" y="78"/>
                  <a:pt x="0" y="94"/>
                  <a:pt x="9" y="103"/>
                </a:cubicBezTo>
                <a:cubicBezTo>
                  <a:pt x="65" y="159"/>
                  <a:pt x="65" y="159"/>
                  <a:pt x="65" y="159"/>
                </a:cubicBezTo>
                <a:cubicBezTo>
                  <a:pt x="179" y="44"/>
                  <a:pt x="179" y="44"/>
                  <a:pt x="179" y="44"/>
                </a:cubicBezTo>
                <a:cubicBezTo>
                  <a:pt x="188" y="35"/>
                  <a:pt x="188" y="19"/>
                  <a:pt x="179" y="10"/>
                </a:cubicBezTo>
                <a:close/>
              </a:path>
            </a:pathLst>
          </a:custGeom>
          <a:solidFill>
            <a:srgbClr val="8DCCB0"/>
          </a:solidFill>
          <a:ln>
            <a:noFill/>
          </a:ln>
        </p:spPr>
        <p:txBody>
          <a:bodyPr vert="horz" wrap="square" lIns="45720" tIns="22860" rIns="45720" bIns="22860" numCol="1" anchor="t" anchorCtr="0" compatLnSpc="1"/>
          <a:lstStyle/>
          <a:p>
            <a:pPr fontAlgn="auto">
              <a:lnSpc>
                <a:spcPct val="150000"/>
              </a:lnSpc>
            </a:pPr>
            <a:endParaRPr lang="en-GB" sz="2000">
              <a:solidFill>
                <a:srgbClr val="EA534F"/>
              </a:solidFill>
              <a:latin typeface="Arial Unicode MS" panose="020B0604020202020204" charset="-122"/>
              <a:ea typeface="Arial Unicode MS" panose="020B0604020202020204" charset="-122"/>
              <a:cs typeface="+mn-ea"/>
              <a:sym typeface="+mn-lt"/>
            </a:endParaRPr>
          </a:p>
        </p:txBody>
      </p:sp>
      <p:pic>
        <p:nvPicPr>
          <p:cNvPr id="4" name="图片 3" descr="1149244"/>
          <p:cNvPicPr>
            <a:picLocks noChangeAspect="1"/>
          </p:cNvPicPr>
          <p:nvPr/>
        </p:nvPicPr>
        <p:blipFill>
          <a:blip r:embed="rId3"/>
          <a:stretch>
            <a:fillRect/>
          </a:stretch>
        </p:blipFill>
        <p:spPr>
          <a:xfrm>
            <a:off x="2136775" y="1706880"/>
            <a:ext cx="652145" cy="694055"/>
          </a:xfrm>
          <a:prstGeom prst="rect">
            <a:avLst/>
          </a:prstGeom>
        </p:spPr>
      </p:pic>
      <p:pic>
        <p:nvPicPr>
          <p:cNvPr id="5" name="图片 4" descr="C:\Users\Jasmine\Desktop\项目三 图片\1132457.png1132457"/>
          <p:cNvPicPr>
            <a:picLocks noChangeAspect="1"/>
          </p:cNvPicPr>
          <p:nvPr/>
        </p:nvPicPr>
        <p:blipFill>
          <a:blip r:embed="rId4"/>
          <a:srcRect/>
          <a:stretch>
            <a:fillRect/>
          </a:stretch>
        </p:blipFill>
        <p:spPr>
          <a:xfrm>
            <a:off x="4638040" y="1708785"/>
            <a:ext cx="652145" cy="652145"/>
          </a:xfrm>
          <a:prstGeom prst="rect">
            <a:avLst/>
          </a:prstGeom>
        </p:spPr>
      </p:pic>
      <p:pic>
        <p:nvPicPr>
          <p:cNvPr id="6" name="图片 5" descr="1193371"/>
          <p:cNvPicPr>
            <a:picLocks noChangeAspect="1"/>
          </p:cNvPicPr>
          <p:nvPr/>
        </p:nvPicPr>
        <p:blipFill>
          <a:blip r:embed="rId5"/>
          <a:stretch>
            <a:fillRect/>
          </a:stretch>
        </p:blipFill>
        <p:spPr>
          <a:xfrm>
            <a:off x="7106285" y="1728470"/>
            <a:ext cx="560705" cy="612775"/>
          </a:xfrm>
          <a:prstGeom prst="rect">
            <a:avLst/>
          </a:prstGeom>
        </p:spPr>
      </p:pic>
      <p:pic>
        <p:nvPicPr>
          <p:cNvPr id="7" name="图片 6" descr="1202623"/>
          <p:cNvPicPr>
            <a:picLocks noChangeAspect="1"/>
          </p:cNvPicPr>
          <p:nvPr/>
        </p:nvPicPr>
        <p:blipFill>
          <a:blip r:embed="rId6"/>
          <a:stretch>
            <a:fillRect/>
          </a:stretch>
        </p:blipFill>
        <p:spPr>
          <a:xfrm>
            <a:off x="9545955" y="1668145"/>
            <a:ext cx="732790" cy="732790"/>
          </a:xfrm>
          <a:prstGeom prst="rect">
            <a:avLst/>
          </a:prstGeom>
        </p:spPr>
      </p:pic>
      <p:sp>
        <p:nvSpPr>
          <p:cNvPr id="51" name="文本框 6"/>
          <p:cNvSpPr txBox="1">
            <a:spLocks noChangeArrowheads="1"/>
          </p:cNvSpPr>
          <p:nvPr/>
        </p:nvSpPr>
        <p:spPr bwMode="auto">
          <a:xfrm>
            <a:off x="4962525" y="239296"/>
            <a:ext cx="2672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营销推广的要求</a:t>
            </a:r>
          </a:p>
        </p:txBody>
      </p:sp>
      <p:pic>
        <p:nvPicPr>
          <p:cNvPr id="37" name="图形 36"/>
          <p:cNvPicPr>
            <a:picLocks noChangeAspect="1"/>
          </p:cNvPicPr>
          <p:nvPr/>
        </p:nvPicPr>
        <p:blipFill rotWithShape="1">
          <a:blip r:embed="rId7"/>
          <a:srcRect t="17889" b="17410"/>
          <a:stretch>
            <a:fillRect/>
          </a:stretch>
        </p:blipFill>
        <p:spPr>
          <a:xfrm>
            <a:off x="-1928495" y="-1564005"/>
            <a:ext cx="3349625" cy="8423275"/>
          </a:xfrm>
          <a:prstGeom prst="rect">
            <a:avLst/>
          </a:prstGeom>
        </p:spPr>
      </p:pic>
      <p:pic>
        <p:nvPicPr>
          <p:cNvPr id="38" name="图形 37"/>
          <p:cNvPicPr>
            <a:picLocks noChangeAspect="1"/>
          </p:cNvPicPr>
          <p:nvPr/>
        </p:nvPicPr>
        <p:blipFill rotWithShape="1">
          <a:blip r:embed="rId7"/>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9000">
        <p15:prstTrans prst="pageCurlDouble"/>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20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par>
                          <p:cTn id="15" fill="hold">
                            <p:stCondLst>
                              <p:cond delay="2500"/>
                            </p:stCondLst>
                            <p:childTnLst>
                              <p:par>
                                <p:cTn id="16" presetID="10" presetClass="entr" presetSubtype="0"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par>
                          <p:cTn id="19" fill="hold">
                            <p:stCondLst>
                              <p:cond delay="3000"/>
                            </p:stCondLst>
                            <p:childTnLst>
                              <p:par>
                                <p:cTn id="20" presetID="4"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childTnLst>
                          </p:cTn>
                        </p:par>
                        <p:par>
                          <p:cTn id="30" fill="hold">
                            <p:stCondLst>
                              <p:cond delay="5500"/>
                            </p:stCondLst>
                            <p:childTnLst>
                              <p:par>
                                <p:cTn id="31" presetID="4"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ox(in)">
                                      <p:cBhvr>
                                        <p:cTn id="33" dur="2000"/>
                                        <p:tgtEl>
                                          <p:spTgt spid="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fade">
                                      <p:cBhvr>
                                        <p:cTn id="36" dur="500"/>
                                        <p:tgtEl>
                                          <p:spTgt spid="60"/>
                                        </p:tgtEl>
                                      </p:cBhvr>
                                    </p:animEffect>
                                  </p:childTnLst>
                                </p:cTn>
                              </p:par>
                            </p:childTnLst>
                          </p:cTn>
                        </p:par>
                        <p:par>
                          <p:cTn id="37" fill="hold">
                            <p:stCondLst>
                              <p:cond delay="7500"/>
                            </p:stCondLst>
                            <p:childTnLst>
                              <p:par>
                                <p:cTn id="38" presetID="10" presetClass="entr" presetSubtype="0"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childTnLst>
                          </p:cTn>
                        </p:par>
                        <p:par>
                          <p:cTn id="41" fill="hold">
                            <p:stCondLst>
                              <p:cond delay="8000"/>
                            </p:stCondLst>
                            <p:childTnLst>
                              <p:par>
                                <p:cTn id="42" presetID="4" presetClass="entr" presetSubtype="16"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ox(in)">
                                      <p:cBhvr>
                                        <p:cTn id="44" dur="2000"/>
                                        <p:tgtEl>
                                          <p:spTgt spid="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10000"/>
                            </p:stCondLst>
                            <p:childTnLst>
                              <p:par>
                                <p:cTn id="49" presetID="10" presetClass="entr" presetSubtype="0" fill="hold" grpId="0" nodeType="after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fade">
                                      <p:cBhvr>
                                        <p:cTn id="51" dur="500"/>
                                        <p:tgtEl>
                                          <p:spTgt spid="63"/>
                                        </p:tgtEl>
                                      </p:cBhvr>
                                    </p:animEffect>
                                  </p:childTnLst>
                                </p:cTn>
                              </p:par>
                            </p:childTnLst>
                          </p:cTn>
                        </p:par>
                        <p:par>
                          <p:cTn id="52" fill="hold">
                            <p:stCondLst>
                              <p:cond delay="10500"/>
                            </p:stCondLst>
                            <p:childTnLst>
                              <p:par>
                                <p:cTn id="53" presetID="10" presetClass="entr" presetSubtype="0" fill="hold" grpId="0" nodeType="after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childTnLst>
                          </p:cTn>
                        </p:par>
                        <p:par>
                          <p:cTn id="56" fill="hold">
                            <p:stCondLst>
                              <p:cond delay="11000"/>
                            </p:stCondLst>
                            <p:childTnLst>
                              <p:par>
                                <p:cTn id="57" presetID="10" presetClass="entr" presetSubtype="0" fill="hold" grpId="0" nodeType="after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fade">
                                      <p:cBhvr>
                                        <p:cTn id="59" dur="500"/>
                                        <p:tgtEl>
                                          <p:spTgt spid="67"/>
                                        </p:tgtEl>
                                      </p:cBhvr>
                                    </p:animEffect>
                                  </p:childTnLst>
                                </p:cTn>
                              </p:par>
                            </p:childTnLst>
                          </p:cTn>
                        </p:par>
                        <p:par>
                          <p:cTn id="60" fill="hold">
                            <p:stCondLst>
                              <p:cond delay="11500"/>
                            </p:stCondLst>
                            <p:childTnLst>
                              <p:par>
                                <p:cTn id="61" presetID="10" presetClass="entr" presetSubtype="0" fill="hold" grpId="0"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childTnLst>
                                </p:cTn>
                              </p:par>
                            </p:childTnLst>
                          </p:cTn>
                        </p:par>
                        <p:par>
                          <p:cTn id="64" fill="hold">
                            <p:stCondLst>
                              <p:cond delay="12000"/>
                            </p:stCondLst>
                            <p:childTnLst>
                              <p:par>
                                <p:cTn id="65" presetID="10" presetClass="entr" presetSubtype="0" fill="hold" grpId="0" nodeType="after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childTnLst>
                          </p:cTn>
                        </p:par>
                        <p:par>
                          <p:cTn id="68" fill="hold">
                            <p:stCondLst>
                              <p:cond delay="12500"/>
                            </p:stCondLst>
                            <p:childTnLst>
                              <p:par>
                                <p:cTn id="69" presetID="10" presetClass="entr" presetSubtype="0" fill="hold" grpId="0" nodeType="after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fade">
                                      <p:cBhvr>
                                        <p:cTn id="71" dur="500"/>
                                        <p:tgtEl>
                                          <p:spTgt spid="64"/>
                                        </p:tgtEl>
                                      </p:cBhvr>
                                    </p:animEffect>
                                  </p:childTnLst>
                                </p:cTn>
                              </p:par>
                            </p:childTnLst>
                          </p:cTn>
                        </p:par>
                        <p:par>
                          <p:cTn id="72" fill="hold">
                            <p:stCondLst>
                              <p:cond delay="13000"/>
                            </p:stCondLst>
                            <p:childTnLst>
                              <p:par>
                                <p:cTn id="73" presetID="10" presetClass="entr" presetSubtype="0" fill="hold" grpId="0" nodeType="afterEffect">
                                  <p:stCondLst>
                                    <p:cond delay="0"/>
                                  </p:stCondLst>
                                  <p:childTnLst>
                                    <p:set>
                                      <p:cBhvr>
                                        <p:cTn id="74" dur="1" fill="hold">
                                          <p:stCondLst>
                                            <p:cond delay="0"/>
                                          </p:stCondLst>
                                        </p:cTn>
                                        <p:tgtEl>
                                          <p:spTgt spid="69"/>
                                        </p:tgtEl>
                                        <p:attrNameLst>
                                          <p:attrName>style.visibility</p:attrName>
                                        </p:attrNameLst>
                                      </p:cBhvr>
                                      <p:to>
                                        <p:strVal val="visible"/>
                                      </p:to>
                                    </p:set>
                                    <p:animEffect transition="in" filter="fade">
                                      <p:cBhvr>
                                        <p:cTn id="75" dur="500"/>
                                        <p:tgtEl>
                                          <p:spTgt spid="69"/>
                                        </p:tgtEl>
                                      </p:cBhvr>
                                    </p:animEffect>
                                  </p:childTnLst>
                                </p:cTn>
                              </p:par>
                            </p:childTnLst>
                          </p:cTn>
                        </p:par>
                        <p:par>
                          <p:cTn id="76" fill="hold">
                            <p:stCondLst>
                              <p:cond delay="135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nimBg="1"/>
      <p:bldP spid="52" grpId="0" bldLvl="0" animBg="1"/>
      <p:bldP spid="54" grpId="0" bldLvl="0" animBg="1"/>
      <p:bldP spid="56" grpId="0" bldLvl="0" animBg="1"/>
      <p:bldP spid="58" grpId="0"/>
      <p:bldP spid="59" grpId="0"/>
      <p:bldP spid="60" grpId="0"/>
      <p:bldP spid="61" grpId="0"/>
      <p:bldP spid="62" grpId="0" bldLvl="0" animBg="1"/>
      <p:bldP spid="63" grpId="0" bldLvl="0" animBg="1"/>
      <p:bldP spid="64" grpId="0" bldLvl="0" animBg="1"/>
      <p:bldP spid="65" grpId="0" bldLvl="0" animBg="1"/>
      <p:bldP spid="66" grpId="0" bldLvl="0" animBg="1"/>
      <p:bldP spid="67" grpId="0" bldLvl="0" animBg="1"/>
      <p:bldP spid="68" grpId="0" bldLvl="0" animBg="1"/>
      <p:bldP spid="69"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2</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351143" y="4523073"/>
            <a:ext cx="34899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编辑推广内容的通用规范</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1270794" y="2659843"/>
            <a:ext cx="17306" cy="1858645"/>
          </a:xfrm>
          <a:prstGeom prst="rect">
            <a:avLst/>
          </a:prstGeom>
          <a:solidFill>
            <a:srgbClr val="B15462"/>
          </a:solidFill>
          <a:ln>
            <a:noFill/>
          </a:ln>
        </p:spPr>
        <p:txBody>
          <a:bodyPr vert="horz" wrap="square" lIns="91440" tIns="45720" rIns="91440" bIns="45720" numCol="1" anchor="t" anchorCtr="0" compatLnSpc="1"/>
          <a:lstStyle/>
          <a:p>
            <a:endParaRPr lang="zh-CN" altLang="en-US" sz="1600">
              <a:latin typeface="Arial Unicode MS" panose="020B0604020202020204" charset="-122"/>
              <a:ea typeface="Arial Unicode MS" panose="020B0604020202020204" charset="-122"/>
            </a:endParaRPr>
          </a:p>
        </p:txBody>
      </p:sp>
      <p:sp>
        <p:nvSpPr>
          <p:cNvPr id="12" name="Rectangle 6"/>
          <p:cNvSpPr>
            <a:spLocks noChangeArrowheads="1"/>
          </p:cNvSpPr>
          <p:nvPr/>
        </p:nvSpPr>
        <p:spPr bwMode="auto">
          <a:xfrm>
            <a:off x="2981817" y="1399476"/>
            <a:ext cx="20767" cy="2936796"/>
          </a:xfrm>
          <a:prstGeom prst="rect">
            <a:avLst/>
          </a:prstGeom>
          <a:solidFill>
            <a:srgbClr val="E78585"/>
          </a:solidFill>
          <a:ln>
            <a:noFill/>
          </a:ln>
        </p:spPr>
        <p:txBody>
          <a:bodyPr vert="horz" wrap="square" lIns="91440" tIns="45720" rIns="91440" bIns="45720" numCol="1" anchor="t" anchorCtr="0" compatLnSpc="1"/>
          <a:lstStyle/>
          <a:p>
            <a:endParaRPr lang="zh-CN" altLang="en-US" sz="1600">
              <a:latin typeface="Arial Unicode MS" panose="020B0604020202020204" charset="-122"/>
              <a:ea typeface="Arial Unicode MS" panose="020B0604020202020204" charset="-122"/>
            </a:endParaRPr>
          </a:p>
        </p:txBody>
      </p:sp>
      <p:sp>
        <p:nvSpPr>
          <p:cNvPr id="13" name="Rectangle 7"/>
          <p:cNvSpPr>
            <a:spLocks noChangeArrowheads="1"/>
          </p:cNvSpPr>
          <p:nvPr/>
        </p:nvSpPr>
        <p:spPr bwMode="auto">
          <a:xfrm>
            <a:off x="4834082" y="2234432"/>
            <a:ext cx="20767" cy="1266786"/>
          </a:xfrm>
          <a:prstGeom prst="rect">
            <a:avLst/>
          </a:prstGeom>
          <a:solidFill>
            <a:srgbClr val="CBDB83"/>
          </a:solidFill>
          <a:ln>
            <a:noFill/>
          </a:ln>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5" name="Rectangle 8"/>
          <p:cNvSpPr>
            <a:spLocks noChangeArrowheads="1"/>
          </p:cNvSpPr>
          <p:nvPr/>
        </p:nvSpPr>
        <p:spPr bwMode="auto">
          <a:xfrm>
            <a:off x="6657881" y="1896515"/>
            <a:ext cx="17306" cy="2678940"/>
          </a:xfrm>
          <a:prstGeom prst="rect">
            <a:avLst/>
          </a:prstGeom>
          <a:solidFill>
            <a:srgbClr val="76B0AD"/>
          </a:solidFill>
          <a:ln>
            <a:noFill/>
          </a:ln>
        </p:spPr>
        <p:txBody>
          <a:bodyPr vert="horz" wrap="square" lIns="91440" tIns="45720" rIns="91440" bIns="45720" numCol="1" anchor="t" anchorCtr="0" compatLnSpc="1"/>
          <a:lstStyle/>
          <a:p>
            <a:endParaRPr lang="zh-CN" altLang="en-US" sz="1600">
              <a:latin typeface="Arial Unicode MS" panose="020B0604020202020204" charset="-122"/>
              <a:ea typeface="Arial Unicode MS" panose="020B0604020202020204" charset="-122"/>
            </a:endParaRPr>
          </a:p>
        </p:txBody>
      </p:sp>
      <p:sp>
        <p:nvSpPr>
          <p:cNvPr id="16" name="Rectangle 9"/>
          <p:cNvSpPr>
            <a:spLocks noChangeArrowheads="1"/>
          </p:cNvSpPr>
          <p:nvPr/>
        </p:nvSpPr>
        <p:spPr bwMode="auto">
          <a:xfrm>
            <a:off x="8190526" y="2688143"/>
            <a:ext cx="17306" cy="1349854"/>
          </a:xfrm>
          <a:prstGeom prst="rect">
            <a:avLst/>
          </a:prstGeom>
          <a:solidFill>
            <a:srgbClr val="7C7B8B"/>
          </a:solidFill>
          <a:ln>
            <a:noFill/>
          </a:ln>
        </p:spPr>
        <p:txBody>
          <a:bodyPr vert="horz" wrap="square" lIns="91440" tIns="45720" rIns="91440" bIns="45720" numCol="1" anchor="t" anchorCtr="0" compatLnSpc="1"/>
          <a:lstStyle/>
          <a:p>
            <a:endParaRPr lang="zh-CN" altLang="en-US" sz="1600">
              <a:latin typeface="Arial Unicode MS" panose="020B0604020202020204" charset="-122"/>
              <a:ea typeface="Arial Unicode MS" panose="020B0604020202020204" charset="-122"/>
            </a:endParaRPr>
          </a:p>
        </p:txBody>
      </p:sp>
      <p:sp>
        <p:nvSpPr>
          <p:cNvPr id="17" name="Oval 10"/>
          <p:cNvSpPr>
            <a:spLocks noChangeArrowheads="1"/>
          </p:cNvSpPr>
          <p:nvPr/>
        </p:nvSpPr>
        <p:spPr bwMode="auto">
          <a:xfrm>
            <a:off x="164952" y="1754612"/>
            <a:ext cx="2228989" cy="2227258"/>
          </a:xfrm>
          <a:prstGeom prst="ellipse">
            <a:avLst/>
          </a:pr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8" name="Freeform 11"/>
          <p:cNvSpPr/>
          <p:nvPr/>
        </p:nvSpPr>
        <p:spPr bwMode="auto">
          <a:xfrm>
            <a:off x="1843916" y="1132430"/>
            <a:ext cx="2298212" cy="2293020"/>
          </a:xfrm>
          <a:custGeom>
            <a:avLst/>
            <a:gdLst>
              <a:gd name="T0" fmla="*/ 790 w 1145"/>
              <a:gd name="T1" fmla="*/ 119 h 1144"/>
              <a:gd name="T2" fmla="*/ 1025 w 1145"/>
              <a:gd name="T3" fmla="*/ 789 h 1144"/>
              <a:gd name="T4" fmla="*/ 355 w 1145"/>
              <a:gd name="T5" fmla="*/ 1024 h 1144"/>
              <a:gd name="T6" fmla="*/ 120 w 1145"/>
              <a:gd name="T7" fmla="*/ 355 h 1144"/>
              <a:gd name="T8" fmla="*/ 790 w 1145"/>
              <a:gd name="T9" fmla="*/ 119 h 1144"/>
            </a:gdLst>
            <a:ahLst/>
            <a:cxnLst>
              <a:cxn ang="0">
                <a:pos x="T0" y="T1"/>
              </a:cxn>
              <a:cxn ang="0">
                <a:pos x="T2" y="T3"/>
              </a:cxn>
              <a:cxn ang="0">
                <a:pos x="T4" y="T5"/>
              </a:cxn>
              <a:cxn ang="0">
                <a:pos x="T6" y="T7"/>
              </a:cxn>
              <a:cxn ang="0">
                <a:pos x="T8" y="T9"/>
              </a:cxn>
            </a:cxnLst>
            <a:rect l="0" t="0" r="r" b="b"/>
            <a:pathLst>
              <a:path w="1145" h="1144">
                <a:moveTo>
                  <a:pt x="790" y="119"/>
                </a:moveTo>
                <a:cubicBezTo>
                  <a:pt x="1040" y="239"/>
                  <a:pt x="1145" y="539"/>
                  <a:pt x="1025" y="789"/>
                </a:cubicBezTo>
                <a:cubicBezTo>
                  <a:pt x="905" y="1039"/>
                  <a:pt x="605" y="1144"/>
                  <a:pt x="355" y="1024"/>
                </a:cubicBezTo>
                <a:cubicBezTo>
                  <a:pt x="105" y="904"/>
                  <a:pt x="0" y="605"/>
                  <a:pt x="120" y="355"/>
                </a:cubicBezTo>
                <a:cubicBezTo>
                  <a:pt x="240" y="105"/>
                  <a:pt x="540" y="0"/>
                  <a:pt x="790" y="119"/>
                </a:cubicBezTo>
                <a:close/>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19" name="Oval 12"/>
          <p:cNvSpPr>
            <a:spLocks noChangeArrowheads="1"/>
          </p:cNvSpPr>
          <p:nvPr/>
        </p:nvSpPr>
        <p:spPr bwMode="auto">
          <a:xfrm>
            <a:off x="3782695" y="1062355"/>
            <a:ext cx="1959610" cy="1984375"/>
          </a:xfrm>
          <a:prstGeom prst="ellipse">
            <a:avLst/>
          </a:prstGeom>
          <a:solidFill>
            <a:srgbClr val="CBDB8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1" name="Oval 13"/>
          <p:cNvSpPr>
            <a:spLocks noChangeArrowheads="1"/>
          </p:cNvSpPr>
          <p:nvPr/>
        </p:nvSpPr>
        <p:spPr bwMode="auto">
          <a:xfrm>
            <a:off x="5461000" y="1399540"/>
            <a:ext cx="2410460" cy="2388870"/>
          </a:xfrm>
          <a:prstGeom prst="ellipse">
            <a:avLst/>
          </a:pr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22" name="Oval 14"/>
          <p:cNvSpPr>
            <a:spLocks noChangeArrowheads="1"/>
          </p:cNvSpPr>
          <p:nvPr/>
        </p:nvSpPr>
        <p:spPr bwMode="auto">
          <a:xfrm>
            <a:off x="7338445" y="1196379"/>
            <a:ext cx="1720198" cy="1718467"/>
          </a:xfrm>
          <a:prstGeom prst="ellipse">
            <a:avLst/>
          </a:prstGeom>
          <a:solidFill>
            <a:srgbClr val="7C7B8B"/>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59" name="TextBox 59"/>
          <p:cNvSpPr txBox="1"/>
          <p:nvPr/>
        </p:nvSpPr>
        <p:spPr>
          <a:xfrm>
            <a:off x="165100" y="4518660"/>
            <a:ext cx="2193925" cy="2306955"/>
          </a:xfrm>
          <a:prstGeom prst="rect">
            <a:avLst/>
          </a:prstGeom>
          <a:noFill/>
        </p:spPr>
        <p:txBody>
          <a:bodyPr wrap="square" rtlCol="0">
            <a:spAutoFit/>
          </a:bodyPr>
          <a:lstStyle/>
          <a:p>
            <a:pPr marL="285750" indent="-285750" algn="l" fontAlgn="auto">
              <a:lnSpc>
                <a:spcPct val="150000"/>
              </a:lnSpc>
              <a:buFont typeface="Wingdings" panose="05000000000000000000" charset="0"/>
              <a:buChar char=""/>
            </a:pPr>
            <a:r>
              <a:rPr sz="1600" b="1" dirty="0">
                <a:solidFill>
                  <a:srgbClr val="B15462"/>
                </a:solidFill>
                <a:latin typeface="Arial Unicode MS" panose="020B0604020202020204" charset="-122"/>
                <a:ea typeface="Arial Unicode MS" panose="020B0604020202020204" charset="-122"/>
                <a:cs typeface="+mn-ea"/>
                <a:sym typeface="+mn-lt"/>
              </a:rPr>
              <a:t>句型完整，主谓宾齐全</a:t>
            </a:r>
          </a:p>
          <a:p>
            <a:pPr marL="285750" indent="-285750" algn="l" fontAlgn="auto">
              <a:lnSpc>
                <a:spcPct val="150000"/>
              </a:lnSpc>
              <a:buFont typeface="Wingdings" panose="05000000000000000000" charset="0"/>
              <a:buChar char=""/>
            </a:pPr>
            <a:r>
              <a:rPr sz="1600" b="1" dirty="0">
                <a:solidFill>
                  <a:srgbClr val="B15462"/>
                </a:solidFill>
                <a:latin typeface="Arial Unicode MS" panose="020B0604020202020204" charset="-122"/>
                <a:ea typeface="Arial Unicode MS" panose="020B0604020202020204" charset="-122"/>
                <a:cs typeface="+mn-ea"/>
                <a:sym typeface="+mn-lt"/>
              </a:rPr>
              <a:t>明确表达文章内容</a:t>
            </a:r>
          </a:p>
          <a:p>
            <a:pPr marL="285750" indent="-285750" algn="l" fontAlgn="auto">
              <a:lnSpc>
                <a:spcPct val="150000"/>
              </a:lnSpc>
              <a:buFont typeface="Wingdings" panose="05000000000000000000" charset="0"/>
              <a:buChar char=""/>
            </a:pPr>
            <a:r>
              <a:rPr sz="1600" b="1" dirty="0">
                <a:solidFill>
                  <a:srgbClr val="B15462"/>
                </a:solidFill>
                <a:latin typeface="Arial Unicode MS" panose="020B0604020202020204" charset="-122"/>
                <a:ea typeface="Arial Unicode MS" panose="020B0604020202020204" charset="-122"/>
                <a:cs typeface="+mn-ea"/>
                <a:sym typeface="+mn-lt"/>
              </a:rPr>
              <a:t>控制页面显示的标题字数</a:t>
            </a:r>
          </a:p>
          <a:p>
            <a:pPr marL="285750" indent="-285750" algn="l" fontAlgn="auto">
              <a:lnSpc>
                <a:spcPct val="150000"/>
              </a:lnSpc>
              <a:buFont typeface="Wingdings" panose="05000000000000000000" charset="0"/>
              <a:buChar char=""/>
            </a:pPr>
            <a:r>
              <a:rPr sz="1600" b="1" dirty="0">
                <a:solidFill>
                  <a:srgbClr val="B15462"/>
                </a:solidFill>
                <a:latin typeface="Arial Unicode MS" panose="020B0604020202020204" charset="-122"/>
                <a:ea typeface="Arial Unicode MS" panose="020B0604020202020204" charset="-122"/>
                <a:cs typeface="+mn-ea"/>
                <a:sym typeface="+mn-lt"/>
              </a:rPr>
              <a:t>页面显示不可换行</a:t>
            </a:r>
          </a:p>
        </p:txBody>
      </p:sp>
      <p:sp>
        <p:nvSpPr>
          <p:cNvPr id="65" name="TextBox 59"/>
          <p:cNvSpPr txBox="1"/>
          <p:nvPr/>
        </p:nvSpPr>
        <p:spPr>
          <a:xfrm>
            <a:off x="3782886" y="3425206"/>
            <a:ext cx="2418743" cy="2676525"/>
          </a:xfrm>
          <a:prstGeom prst="rect">
            <a:avLst/>
          </a:prstGeom>
          <a:noFill/>
        </p:spPr>
        <p:txBody>
          <a:bodyPr wrap="square" rtlCol="0">
            <a:spAutoFit/>
          </a:bodyPr>
          <a:lstStyle/>
          <a:p>
            <a:pPr marL="285750" indent="-285750" algn="l" fontAlgn="auto">
              <a:lnSpc>
                <a:spcPct val="150000"/>
              </a:lnSpc>
              <a:buFont typeface="Wingdings" panose="05000000000000000000" charset="0"/>
              <a:buChar char=""/>
            </a:pPr>
            <a:r>
              <a:rPr sz="1600" b="1" dirty="0">
                <a:solidFill>
                  <a:srgbClr val="91CF50"/>
                </a:solidFill>
                <a:latin typeface="Arial Unicode MS" panose="020B0604020202020204" charset="-122"/>
                <a:ea typeface="Arial Unicode MS" panose="020B0604020202020204" charset="-122"/>
                <a:cs typeface="+mn-ea"/>
                <a:sym typeface="+mn-lt"/>
              </a:rPr>
              <a:t>开头空两格</a:t>
            </a:r>
          </a:p>
          <a:p>
            <a:pPr marL="285750" indent="-285750" algn="l" fontAlgn="auto">
              <a:lnSpc>
                <a:spcPct val="150000"/>
              </a:lnSpc>
              <a:buFont typeface="Wingdings" panose="05000000000000000000" charset="0"/>
              <a:buChar char=""/>
            </a:pPr>
            <a:r>
              <a:rPr sz="1600" b="1" dirty="0">
                <a:solidFill>
                  <a:srgbClr val="91CF50"/>
                </a:solidFill>
                <a:latin typeface="Arial Unicode MS" panose="020B0604020202020204" charset="-122"/>
                <a:ea typeface="Arial Unicode MS" panose="020B0604020202020204" charset="-122"/>
                <a:cs typeface="+mn-ea"/>
                <a:sym typeface="+mn-lt"/>
              </a:rPr>
              <a:t>段与段从序号断开</a:t>
            </a:r>
          </a:p>
          <a:p>
            <a:pPr marL="285750" indent="-285750" algn="l" fontAlgn="auto">
              <a:lnSpc>
                <a:spcPct val="150000"/>
              </a:lnSpc>
              <a:buFont typeface="Wingdings" panose="05000000000000000000" charset="0"/>
              <a:buChar char=""/>
            </a:pPr>
            <a:r>
              <a:rPr sz="1600" b="1" dirty="0">
                <a:solidFill>
                  <a:srgbClr val="91CF50"/>
                </a:solidFill>
                <a:latin typeface="Arial Unicode MS" panose="020B0604020202020204" charset="-122"/>
                <a:ea typeface="Arial Unicode MS" panose="020B0604020202020204" charset="-122"/>
                <a:cs typeface="+mn-ea"/>
                <a:sym typeface="+mn-lt"/>
              </a:rPr>
              <a:t>字母、阿拉伯数字都用英文输入法</a:t>
            </a:r>
          </a:p>
          <a:p>
            <a:pPr marL="285750" indent="-285750" algn="l" fontAlgn="auto">
              <a:lnSpc>
                <a:spcPct val="150000"/>
              </a:lnSpc>
              <a:buFont typeface="Wingdings" panose="05000000000000000000" charset="0"/>
              <a:buChar char=""/>
            </a:pPr>
            <a:r>
              <a:rPr sz="1600" b="1" dirty="0">
                <a:solidFill>
                  <a:srgbClr val="91CF50"/>
                </a:solidFill>
                <a:latin typeface="Arial Unicode MS" panose="020B0604020202020204" charset="-122"/>
                <a:ea typeface="Arial Unicode MS" panose="020B0604020202020204" charset="-122"/>
                <a:cs typeface="+mn-ea"/>
                <a:sym typeface="+mn-lt"/>
              </a:rPr>
              <a:t>删除重复段落</a:t>
            </a:r>
          </a:p>
          <a:p>
            <a:pPr marL="285750" indent="-285750" algn="l" fontAlgn="auto">
              <a:lnSpc>
                <a:spcPct val="150000"/>
              </a:lnSpc>
              <a:buFont typeface="Wingdings" panose="05000000000000000000" charset="0"/>
              <a:buChar char=""/>
            </a:pPr>
            <a:r>
              <a:rPr sz="1600" b="1" dirty="0">
                <a:solidFill>
                  <a:srgbClr val="91CF50"/>
                </a:solidFill>
                <a:latin typeface="Arial Unicode MS" panose="020B0604020202020204" charset="-122"/>
                <a:ea typeface="Arial Unicode MS" panose="020B0604020202020204" charset="-122"/>
                <a:cs typeface="+mn-ea"/>
                <a:sym typeface="+mn-lt"/>
              </a:rPr>
              <a:t>段落小标题颜色统一，以加租加黑出现</a:t>
            </a:r>
          </a:p>
        </p:txBody>
      </p:sp>
      <p:sp>
        <p:nvSpPr>
          <p:cNvPr id="76" name="TextBox 59"/>
          <p:cNvSpPr txBox="1"/>
          <p:nvPr/>
        </p:nvSpPr>
        <p:spPr>
          <a:xfrm>
            <a:off x="2193925" y="4518660"/>
            <a:ext cx="1598295" cy="1198880"/>
          </a:xfrm>
          <a:prstGeom prst="rect">
            <a:avLst/>
          </a:prstGeom>
          <a:noFill/>
        </p:spPr>
        <p:txBody>
          <a:bodyPr wrap="square" rtlCol="0">
            <a:spAutoFit/>
          </a:bodyPr>
          <a:lstStyle/>
          <a:p>
            <a:pPr marL="285750" indent="-285750" algn="l" fontAlgn="auto">
              <a:lnSpc>
                <a:spcPct val="150000"/>
              </a:lnSpc>
              <a:buFont typeface="Wingdings" panose="05000000000000000000" charset="0"/>
              <a:buChar char=""/>
            </a:pPr>
            <a:r>
              <a:rPr sz="1600" b="1" dirty="0">
                <a:solidFill>
                  <a:srgbClr val="E78585"/>
                </a:solidFill>
                <a:latin typeface="Arial Unicode MS" panose="020B0604020202020204" charset="-122"/>
                <a:ea typeface="Arial Unicode MS" panose="020B0604020202020204" charset="-122"/>
                <a:cs typeface="+mn-ea"/>
                <a:sym typeface="+mn-lt"/>
              </a:rPr>
              <a:t>错字率必须控制在千分之一以内</a:t>
            </a:r>
          </a:p>
        </p:txBody>
      </p:sp>
      <p:sp>
        <p:nvSpPr>
          <p:cNvPr id="82" name="TextBox 59"/>
          <p:cNvSpPr txBox="1"/>
          <p:nvPr/>
        </p:nvSpPr>
        <p:spPr>
          <a:xfrm>
            <a:off x="7195185" y="4037965"/>
            <a:ext cx="1994535" cy="1568450"/>
          </a:xfrm>
          <a:prstGeom prst="rect">
            <a:avLst/>
          </a:prstGeom>
          <a:solidFill>
            <a:srgbClr val="F7F7F7"/>
          </a:solidFill>
        </p:spPr>
        <p:txBody>
          <a:bodyPr wrap="square" rtlCol="0">
            <a:spAutoFit/>
          </a:bodyPr>
          <a:lstStyle/>
          <a:p>
            <a:pPr marL="285750" indent="-285750" algn="l" fontAlgn="auto">
              <a:lnSpc>
                <a:spcPct val="150000"/>
              </a:lnSpc>
              <a:buFont typeface="Wingdings" panose="05000000000000000000" charset="0"/>
              <a:buChar char=""/>
            </a:pPr>
            <a:r>
              <a:rPr sz="1600" b="1" dirty="0">
                <a:solidFill>
                  <a:srgbClr val="7C7B8B"/>
                </a:solidFill>
                <a:latin typeface="Arial Unicode MS" panose="020B0604020202020204" charset="-122"/>
                <a:ea typeface="Arial Unicode MS" panose="020B0604020202020204" charset="-122"/>
                <a:cs typeface="+mn-ea"/>
                <a:sym typeface="+mn-lt"/>
              </a:rPr>
              <a:t>做到对整篇文章的归纳</a:t>
            </a:r>
          </a:p>
          <a:p>
            <a:pPr marL="285750" indent="-285750" algn="l" fontAlgn="auto">
              <a:lnSpc>
                <a:spcPct val="150000"/>
              </a:lnSpc>
              <a:buFont typeface="Wingdings" panose="05000000000000000000" charset="0"/>
              <a:buChar char=""/>
            </a:pPr>
            <a:r>
              <a:rPr sz="1600" b="1" dirty="0">
                <a:solidFill>
                  <a:srgbClr val="7C7B8B"/>
                </a:solidFill>
                <a:latin typeface="Arial Unicode MS" panose="020B0604020202020204" charset="-122"/>
                <a:ea typeface="Arial Unicode MS" panose="020B0604020202020204" charset="-122"/>
                <a:cs typeface="+mn-ea"/>
                <a:sym typeface="+mn-lt"/>
              </a:rPr>
              <a:t>字数控制在30-100 字以内</a:t>
            </a:r>
          </a:p>
        </p:txBody>
      </p:sp>
      <p:sp>
        <p:nvSpPr>
          <p:cNvPr id="83" name="文本框 82"/>
          <p:cNvSpPr txBox="1"/>
          <p:nvPr/>
        </p:nvSpPr>
        <p:spPr>
          <a:xfrm>
            <a:off x="576501" y="2637535"/>
            <a:ext cx="1404620" cy="460375"/>
          </a:xfrm>
          <a:prstGeom prst="rect">
            <a:avLst/>
          </a:prstGeom>
          <a:noFill/>
        </p:spPr>
        <p:txBody>
          <a:bodyPr wrap="non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文章标题</a:t>
            </a:r>
          </a:p>
        </p:txBody>
      </p:sp>
      <p:sp>
        <p:nvSpPr>
          <p:cNvPr id="86" name="文本框 85"/>
          <p:cNvSpPr txBox="1"/>
          <p:nvPr/>
        </p:nvSpPr>
        <p:spPr>
          <a:xfrm>
            <a:off x="2290260" y="2039481"/>
            <a:ext cx="1404620" cy="460375"/>
          </a:xfrm>
          <a:prstGeom prst="rect">
            <a:avLst/>
          </a:prstGeom>
          <a:noFill/>
        </p:spPr>
        <p:txBody>
          <a:bodyPr wrap="non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文章校对</a:t>
            </a:r>
          </a:p>
        </p:txBody>
      </p:sp>
      <p:sp>
        <p:nvSpPr>
          <p:cNvPr id="87" name="文本框 86"/>
          <p:cNvSpPr txBox="1"/>
          <p:nvPr/>
        </p:nvSpPr>
        <p:spPr>
          <a:xfrm>
            <a:off x="4142096" y="1825078"/>
            <a:ext cx="1404620" cy="460375"/>
          </a:xfrm>
          <a:prstGeom prst="rect">
            <a:avLst/>
          </a:prstGeom>
          <a:noFill/>
        </p:spPr>
        <p:txBody>
          <a:bodyPr wrap="non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文章格式</a:t>
            </a:r>
          </a:p>
        </p:txBody>
      </p:sp>
      <p:sp>
        <p:nvSpPr>
          <p:cNvPr id="88" name="文本框 87"/>
          <p:cNvSpPr txBox="1"/>
          <p:nvPr/>
        </p:nvSpPr>
        <p:spPr>
          <a:xfrm>
            <a:off x="5964093" y="2364004"/>
            <a:ext cx="1404620" cy="460375"/>
          </a:xfrm>
          <a:prstGeom prst="rect">
            <a:avLst/>
          </a:prstGeom>
          <a:noFill/>
        </p:spPr>
        <p:txBody>
          <a:bodyPr wrap="non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文章标点</a:t>
            </a:r>
          </a:p>
        </p:txBody>
      </p:sp>
      <p:sp>
        <p:nvSpPr>
          <p:cNvPr id="89" name="文本框 88"/>
          <p:cNvSpPr txBox="1"/>
          <p:nvPr/>
        </p:nvSpPr>
        <p:spPr>
          <a:xfrm>
            <a:off x="7496936" y="1825565"/>
            <a:ext cx="1404620" cy="460375"/>
          </a:xfrm>
          <a:prstGeom prst="rect">
            <a:avLst/>
          </a:prstGeom>
          <a:noFill/>
        </p:spPr>
        <p:txBody>
          <a:bodyPr wrap="non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文章描述</a:t>
            </a:r>
          </a:p>
        </p:txBody>
      </p:sp>
      <p:sp>
        <p:nvSpPr>
          <p:cNvPr id="51" name="文本框 6"/>
          <p:cNvSpPr txBox="1">
            <a:spLocks noChangeArrowheads="1"/>
          </p:cNvSpPr>
          <p:nvPr/>
        </p:nvSpPr>
        <p:spPr bwMode="auto">
          <a:xfrm>
            <a:off x="4142105" y="173891"/>
            <a:ext cx="4094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编辑推广内容的通用规范</a:t>
            </a:r>
          </a:p>
        </p:txBody>
      </p:sp>
      <p:sp>
        <p:nvSpPr>
          <p:cNvPr id="2" name="Oval 10"/>
          <p:cNvSpPr>
            <a:spLocks noChangeArrowheads="1"/>
          </p:cNvSpPr>
          <p:nvPr/>
        </p:nvSpPr>
        <p:spPr bwMode="auto">
          <a:xfrm>
            <a:off x="8529955" y="2071370"/>
            <a:ext cx="1938020" cy="1966595"/>
          </a:xfrm>
          <a:prstGeom prst="ellipse">
            <a:avLst/>
          </a:pr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400">
              <a:latin typeface="Arial Unicode MS" panose="020B0604020202020204" charset="-122"/>
              <a:ea typeface="Arial Unicode MS" panose="020B0604020202020204" charset="-122"/>
            </a:endParaRPr>
          </a:p>
        </p:txBody>
      </p:sp>
      <p:sp>
        <p:nvSpPr>
          <p:cNvPr id="3" name="文本框 2"/>
          <p:cNvSpPr txBox="1"/>
          <p:nvPr/>
        </p:nvSpPr>
        <p:spPr>
          <a:xfrm>
            <a:off x="8949929" y="2824225"/>
            <a:ext cx="1099185" cy="460375"/>
          </a:xfrm>
          <a:prstGeom prst="rect">
            <a:avLst/>
          </a:prstGeom>
          <a:noFill/>
        </p:spPr>
        <p:txBody>
          <a:bodyPr wrap="non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关键词</a:t>
            </a:r>
          </a:p>
        </p:txBody>
      </p:sp>
      <p:sp>
        <p:nvSpPr>
          <p:cNvPr id="4" name="Rectangle 5"/>
          <p:cNvSpPr>
            <a:spLocks noChangeArrowheads="1"/>
          </p:cNvSpPr>
          <p:nvPr/>
        </p:nvSpPr>
        <p:spPr bwMode="auto">
          <a:xfrm>
            <a:off x="9490869" y="2716993"/>
            <a:ext cx="17306" cy="1858645"/>
          </a:xfrm>
          <a:prstGeom prst="rect">
            <a:avLst/>
          </a:prstGeom>
          <a:solidFill>
            <a:srgbClr val="B15462"/>
          </a:solidFill>
          <a:ln>
            <a:noFill/>
          </a:ln>
        </p:spPr>
        <p:txBody>
          <a:bodyPr vert="horz" wrap="square" lIns="91440" tIns="45720" rIns="91440" bIns="45720" numCol="1" anchor="t" anchorCtr="0" compatLnSpc="1"/>
          <a:lstStyle/>
          <a:p>
            <a:endParaRPr lang="zh-CN" altLang="en-US" sz="1600">
              <a:latin typeface="Arial Unicode MS" panose="020B0604020202020204" charset="-122"/>
              <a:ea typeface="Arial Unicode MS" panose="020B0604020202020204" charset="-122"/>
            </a:endParaRPr>
          </a:p>
        </p:txBody>
      </p:sp>
      <p:sp>
        <p:nvSpPr>
          <p:cNvPr id="5" name="TextBox 59"/>
          <p:cNvSpPr txBox="1"/>
          <p:nvPr/>
        </p:nvSpPr>
        <p:spPr>
          <a:xfrm>
            <a:off x="8530145" y="4518564"/>
            <a:ext cx="2418743" cy="1938020"/>
          </a:xfrm>
          <a:prstGeom prst="rect">
            <a:avLst/>
          </a:prstGeom>
          <a:noFill/>
        </p:spPr>
        <p:txBody>
          <a:bodyPr wrap="square" rtlCol="0">
            <a:spAutoFit/>
          </a:bodyPr>
          <a:lstStyle/>
          <a:p>
            <a:pPr marL="285750" indent="-285750" algn="l" fontAlgn="auto">
              <a:lnSpc>
                <a:spcPct val="150000"/>
              </a:lnSpc>
              <a:buFont typeface="Wingdings" panose="05000000000000000000" charset="0"/>
              <a:buChar char=""/>
            </a:pPr>
            <a:r>
              <a:rPr sz="1600" b="1" dirty="0">
                <a:solidFill>
                  <a:srgbClr val="B15462"/>
                </a:solidFill>
                <a:latin typeface="Arial Unicode MS" panose="020B0604020202020204" charset="-122"/>
                <a:ea typeface="Arial Unicode MS" panose="020B0604020202020204" charset="-122"/>
                <a:cs typeface="+mn-ea"/>
                <a:sym typeface="+mn-lt"/>
              </a:rPr>
              <a:t>用于检索，不同关键同词用空格或是英文逗号隔开</a:t>
            </a:r>
          </a:p>
          <a:p>
            <a:pPr marL="285750" indent="-285750" algn="l" fontAlgn="auto">
              <a:lnSpc>
                <a:spcPct val="150000"/>
              </a:lnSpc>
              <a:buFont typeface="Wingdings" panose="05000000000000000000" charset="0"/>
              <a:buChar char=""/>
            </a:pPr>
            <a:r>
              <a:rPr sz="1600" b="1" dirty="0">
                <a:solidFill>
                  <a:srgbClr val="B15462"/>
                </a:solidFill>
                <a:latin typeface="Arial Unicode MS" panose="020B0604020202020204" charset="-122"/>
                <a:ea typeface="Arial Unicode MS" panose="020B0604020202020204" charset="-122"/>
                <a:cs typeface="+mn-ea"/>
                <a:sym typeface="+mn-lt"/>
              </a:rPr>
              <a:t>考虑和文章的相关性及搜素的习惯</a:t>
            </a:r>
          </a:p>
        </p:txBody>
      </p:sp>
      <p:sp>
        <p:nvSpPr>
          <p:cNvPr id="6" name="Freeform 11"/>
          <p:cNvSpPr/>
          <p:nvPr/>
        </p:nvSpPr>
        <p:spPr bwMode="auto">
          <a:xfrm>
            <a:off x="10048875" y="2020570"/>
            <a:ext cx="2073275" cy="2068195"/>
          </a:xfrm>
          <a:custGeom>
            <a:avLst/>
            <a:gdLst>
              <a:gd name="T0" fmla="*/ 790 w 1145"/>
              <a:gd name="T1" fmla="*/ 119 h 1144"/>
              <a:gd name="T2" fmla="*/ 1025 w 1145"/>
              <a:gd name="T3" fmla="*/ 789 h 1144"/>
              <a:gd name="T4" fmla="*/ 355 w 1145"/>
              <a:gd name="T5" fmla="*/ 1024 h 1144"/>
              <a:gd name="T6" fmla="*/ 120 w 1145"/>
              <a:gd name="T7" fmla="*/ 355 h 1144"/>
              <a:gd name="T8" fmla="*/ 790 w 1145"/>
              <a:gd name="T9" fmla="*/ 119 h 1144"/>
            </a:gdLst>
            <a:ahLst/>
            <a:cxnLst>
              <a:cxn ang="0">
                <a:pos x="T0" y="T1"/>
              </a:cxn>
              <a:cxn ang="0">
                <a:pos x="T2" y="T3"/>
              </a:cxn>
              <a:cxn ang="0">
                <a:pos x="T4" y="T5"/>
              </a:cxn>
              <a:cxn ang="0">
                <a:pos x="T6" y="T7"/>
              </a:cxn>
              <a:cxn ang="0">
                <a:pos x="T8" y="T9"/>
              </a:cxn>
            </a:cxnLst>
            <a:rect l="0" t="0" r="r" b="b"/>
            <a:pathLst>
              <a:path w="1145" h="1144">
                <a:moveTo>
                  <a:pt x="790" y="119"/>
                </a:moveTo>
                <a:cubicBezTo>
                  <a:pt x="1040" y="239"/>
                  <a:pt x="1145" y="539"/>
                  <a:pt x="1025" y="789"/>
                </a:cubicBezTo>
                <a:cubicBezTo>
                  <a:pt x="905" y="1039"/>
                  <a:pt x="605" y="1144"/>
                  <a:pt x="355" y="1024"/>
                </a:cubicBezTo>
                <a:cubicBezTo>
                  <a:pt x="105" y="904"/>
                  <a:pt x="0" y="605"/>
                  <a:pt x="120" y="355"/>
                </a:cubicBezTo>
                <a:cubicBezTo>
                  <a:pt x="240" y="105"/>
                  <a:pt x="540" y="0"/>
                  <a:pt x="790" y="119"/>
                </a:cubicBezTo>
                <a:close/>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9" name="文本框 8"/>
          <p:cNvSpPr txBox="1"/>
          <p:nvPr/>
        </p:nvSpPr>
        <p:spPr>
          <a:xfrm>
            <a:off x="10383335" y="2824341"/>
            <a:ext cx="1404620" cy="460375"/>
          </a:xfrm>
          <a:prstGeom prst="rect">
            <a:avLst/>
          </a:prstGeom>
          <a:noFill/>
        </p:spPr>
        <p:txBody>
          <a:bodyPr wrap="none" rtlCol="0">
            <a:spAutoFit/>
          </a:bodyPr>
          <a:lstStyle/>
          <a:p>
            <a:pPr algn="ctr"/>
            <a:r>
              <a:rPr lang="en-US" altLang="zh-CN" sz="2400" b="1" dirty="0">
                <a:solidFill>
                  <a:schemeClr val="bg1"/>
                </a:solidFill>
                <a:latin typeface="Arial Unicode MS" panose="020B0604020202020204" charset="-122"/>
                <a:ea typeface="Arial Unicode MS" panose="020B0604020202020204" charset="-122"/>
              </a:rPr>
              <a:t>文章图片</a:t>
            </a:r>
          </a:p>
        </p:txBody>
      </p:sp>
      <p:sp>
        <p:nvSpPr>
          <p:cNvPr id="79" name="TextBox 59"/>
          <p:cNvSpPr txBox="1"/>
          <p:nvPr/>
        </p:nvSpPr>
        <p:spPr>
          <a:xfrm>
            <a:off x="5713095" y="4482465"/>
            <a:ext cx="1783080" cy="2306955"/>
          </a:xfrm>
          <a:prstGeom prst="rect">
            <a:avLst/>
          </a:prstGeom>
          <a:noFill/>
        </p:spPr>
        <p:txBody>
          <a:bodyPr wrap="square" rtlCol="0">
            <a:spAutoFit/>
          </a:bodyPr>
          <a:lstStyle/>
          <a:p>
            <a:pPr marL="285750" indent="-285750" algn="l" fontAlgn="auto">
              <a:lnSpc>
                <a:spcPct val="150000"/>
              </a:lnSpc>
              <a:buFont typeface="Wingdings" panose="05000000000000000000" charset="0"/>
              <a:buChar char=""/>
            </a:pPr>
            <a:r>
              <a:rPr sz="1600" b="1" dirty="0">
                <a:solidFill>
                  <a:srgbClr val="76B0AD"/>
                </a:solidFill>
                <a:latin typeface="Arial Unicode MS" panose="020B0604020202020204" charset="-122"/>
                <a:ea typeface="Arial Unicode MS" panose="020B0604020202020204" charset="-122"/>
                <a:cs typeface="+mn-ea"/>
                <a:sym typeface="+mn-lt"/>
              </a:rPr>
              <a:t>使用中文标点</a:t>
            </a:r>
          </a:p>
          <a:p>
            <a:pPr marL="285750" indent="-285750" algn="l" fontAlgn="auto">
              <a:lnSpc>
                <a:spcPct val="150000"/>
              </a:lnSpc>
              <a:buFont typeface="Wingdings" panose="05000000000000000000" charset="0"/>
              <a:buChar char=""/>
            </a:pPr>
            <a:r>
              <a:rPr sz="1600" b="1" dirty="0">
                <a:solidFill>
                  <a:srgbClr val="76B0AD"/>
                </a:solidFill>
                <a:latin typeface="Arial Unicode MS" panose="020B0604020202020204" charset="-122"/>
                <a:ea typeface="Arial Unicode MS" panose="020B0604020202020204" charset="-122"/>
                <a:cs typeface="+mn-ea"/>
                <a:sym typeface="+mn-lt"/>
              </a:rPr>
              <a:t>标题中不出现句与和逗号，可用空格代替</a:t>
            </a:r>
          </a:p>
          <a:p>
            <a:pPr marL="285750" indent="-285750" algn="l" fontAlgn="auto">
              <a:lnSpc>
                <a:spcPct val="150000"/>
              </a:lnSpc>
              <a:buFont typeface="Wingdings" panose="05000000000000000000" charset="0"/>
              <a:buChar char=""/>
            </a:pPr>
            <a:r>
              <a:rPr sz="1600" b="1" dirty="0">
                <a:solidFill>
                  <a:srgbClr val="76B0AD"/>
                </a:solidFill>
                <a:latin typeface="Arial Unicode MS" panose="020B0604020202020204" charset="-122"/>
                <a:ea typeface="Arial Unicode MS" panose="020B0604020202020204" charset="-122"/>
                <a:cs typeface="+mn-ea"/>
                <a:sym typeface="+mn-lt"/>
              </a:rPr>
              <a:t>标题的最后不要留任何空格</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4000">
        <p15:prstTrans prst="drape"/>
      </p:transition>
    </mc:Choice>
    <mc:Fallback xmlns="">
      <p:transition spd="slow" advClick="0" advTm="1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83"/>
                                        </p:tgtEl>
                                        <p:attrNameLst>
                                          <p:attrName>style.visibility</p:attrName>
                                        </p:attrNameLst>
                                      </p:cBhvr>
                                      <p:to>
                                        <p:strVal val="visible"/>
                                      </p:to>
                                    </p:set>
                                    <p:animEffect transition="in" filter="fade">
                                      <p:cBhvr>
                                        <p:cTn id="49" dur="500"/>
                                        <p:tgtEl>
                                          <p:spTgt spid="83"/>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Effect transition="in" filter="fade">
                                      <p:cBhvr>
                                        <p:cTn id="53" dur="500"/>
                                        <p:tgtEl>
                                          <p:spTgt spid="86"/>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fade">
                                      <p:cBhvr>
                                        <p:cTn id="57" dur="500"/>
                                        <p:tgtEl>
                                          <p:spTgt spid="87"/>
                                        </p:tgtEl>
                                      </p:cBhvr>
                                    </p:animEffect>
                                  </p:childTnLst>
                                </p:cTn>
                              </p:par>
                            </p:childTnLst>
                          </p:cTn>
                        </p:par>
                        <p:par>
                          <p:cTn id="58" fill="hold">
                            <p:stCondLst>
                              <p:cond delay="5000"/>
                            </p:stCondLst>
                            <p:childTnLst>
                              <p:par>
                                <p:cTn id="59" presetID="10" presetClass="entr" presetSubtype="0" fill="hold" grpId="0" nodeType="afterEffect">
                                  <p:stCondLst>
                                    <p:cond delay="0"/>
                                  </p:stCondLst>
                                  <p:childTnLst>
                                    <p:set>
                                      <p:cBhvr>
                                        <p:cTn id="60" dur="1" fill="hold">
                                          <p:stCondLst>
                                            <p:cond delay="0"/>
                                          </p:stCondLst>
                                        </p:cTn>
                                        <p:tgtEl>
                                          <p:spTgt spid="88"/>
                                        </p:tgtEl>
                                        <p:attrNameLst>
                                          <p:attrName>style.visibility</p:attrName>
                                        </p:attrNameLst>
                                      </p:cBhvr>
                                      <p:to>
                                        <p:strVal val="visible"/>
                                      </p:to>
                                    </p:set>
                                    <p:animEffect transition="in" filter="fade">
                                      <p:cBhvr>
                                        <p:cTn id="61" dur="500"/>
                                        <p:tgtEl>
                                          <p:spTgt spid="88"/>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500"/>
                                        <p:tgtEl>
                                          <p:spTgt spid="89"/>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3"/>
                                        </p:tgtEl>
                                        <p:attrNameLst>
                                          <p:attrName>style.visibility</p:attrName>
                                        </p:attrNameLst>
                                      </p:cBhvr>
                                      <p:to>
                                        <p:strVal val="visible"/>
                                      </p:to>
                                    </p:set>
                                    <p:animEffect transition="in" filter="fade">
                                      <p:cBhvr>
                                        <p:cTn id="69" dur="500"/>
                                        <p:tgtEl>
                                          <p:spTgt spid="3"/>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500"/>
                                        <p:tgtEl>
                                          <p:spTgt spid="9"/>
                                        </p:tgtEl>
                                      </p:cBhvr>
                                    </p:animEffect>
                                  </p:childTnLst>
                                </p:cTn>
                              </p:par>
                            </p:childTnLst>
                          </p:cTn>
                        </p:par>
                        <p:par>
                          <p:cTn id="74" fill="hold">
                            <p:stCondLst>
                              <p:cond delay="7000"/>
                            </p:stCondLst>
                            <p:childTnLst>
                              <p:par>
                                <p:cTn id="75" presetID="22" presetClass="entr" presetSubtype="1"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ipe(up)">
                                      <p:cBhvr>
                                        <p:cTn id="77" dur="500"/>
                                        <p:tgtEl>
                                          <p:spTgt spid="11"/>
                                        </p:tgtEl>
                                      </p:cBhvr>
                                    </p:animEffect>
                                  </p:childTnLst>
                                </p:cTn>
                              </p:par>
                            </p:childTnLst>
                          </p:cTn>
                        </p:par>
                        <p:par>
                          <p:cTn id="78" fill="hold">
                            <p:stCondLst>
                              <p:cond delay="7500"/>
                            </p:stCondLst>
                            <p:childTnLst>
                              <p:par>
                                <p:cTn id="79" presetID="22" presetClass="entr" presetSubtype="1" fill="hold" grpId="0" nodeType="after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wipe(up)">
                                      <p:cBhvr>
                                        <p:cTn id="81" dur="500"/>
                                        <p:tgtEl>
                                          <p:spTgt spid="59"/>
                                        </p:tgtEl>
                                      </p:cBhvr>
                                    </p:animEffect>
                                  </p:childTnLst>
                                </p:cTn>
                              </p:par>
                            </p:childTnLst>
                          </p:cTn>
                        </p:par>
                        <p:par>
                          <p:cTn id="82" fill="hold">
                            <p:stCondLst>
                              <p:cond delay="8000"/>
                            </p:stCondLst>
                            <p:childTnLst>
                              <p:par>
                                <p:cTn id="83" presetID="22" presetClass="entr" presetSubtype="1"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wipe(up)">
                                      <p:cBhvr>
                                        <p:cTn id="85" dur="500"/>
                                        <p:tgtEl>
                                          <p:spTgt spid="12"/>
                                        </p:tgtEl>
                                      </p:cBhvr>
                                    </p:animEffect>
                                  </p:childTnLst>
                                </p:cTn>
                              </p:par>
                            </p:childTnLst>
                          </p:cTn>
                        </p:par>
                        <p:par>
                          <p:cTn id="86" fill="hold">
                            <p:stCondLst>
                              <p:cond delay="8500"/>
                            </p:stCondLst>
                            <p:childTnLst>
                              <p:par>
                                <p:cTn id="87" presetID="22" presetClass="entr" presetSubtype="1" fill="hold" grpId="0" nodeType="afterEffect">
                                  <p:stCondLst>
                                    <p:cond delay="0"/>
                                  </p:stCondLst>
                                  <p:childTnLst>
                                    <p:set>
                                      <p:cBhvr>
                                        <p:cTn id="88" dur="1" fill="hold">
                                          <p:stCondLst>
                                            <p:cond delay="0"/>
                                          </p:stCondLst>
                                        </p:cTn>
                                        <p:tgtEl>
                                          <p:spTgt spid="76"/>
                                        </p:tgtEl>
                                        <p:attrNameLst>
                                          <p:attrName>style.visibility</p:attrName>
                                        </p:attrNameLst>
                                      </p:cBhvr>
                                      <p:to>
                                        <p:strVal val="visible"/>
                                      </p:to>
                                    </p:set>
                                    <p:animEffect transition="in" filter="wipe(up)">
                                      <p:cBhvr>
                                        <p:cTn id="89" dur="500"/>
                                        <p:tgtEl>
                                          <p:spTgt spid="76"/>
                                        </p:tgtEl>
                                      </p:cBhvr>
                                    </p:animEffect>
                                  </p:childTnLst>
                                </p:cTn>
                              </p:par>
                            </p:childTnLst>
                          </p:cTn>
                        </p:par>
                        <p:par>
                          <p:cTn id="90" fill="hold">
                            <p:stCondLst>
                              <p:cond delay="9000"/>
                            </p:stCondLst>
                            <p:childTnLst>
                              <p:par>
                                <p:cTn id="91" presetID="22" presetClass="entr" presetSubtype="1" fill="hold" grpId="0" nodeType="after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wipe(up)">
                                      <p:cBhvr>
                                        <p:cTn id="93" dur="500"/>
                                        <p:tgtEl>
                                          <p:spTgt spid="13"/>
                                        </p:tgtEl>
                                      </p:cBhvr>
                                    </p:animEffect>
                                  </p:childTnLst>
                                </p:cTn>
                              </p:par>
                            </p:childTnLst>
                          </p:cTn>
                        </p:par>
                        <p:par>
                          <p:cTn id="94" fill="hold">
                            <p:stCondLst>
                              <p:cond delay="9500"/>
                            </p:stCondLst>
                            <p:childTnLst>
                              <p:par>
                                <p:cTn id="95" presetID="22" presetClass="entr" presetSubtype="1" fill="hold" grpId="0" nodeType="after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wipe(up)">
                                      <p:cBhvr>
                                        <p:cTn id="97" dur="500"/>
                                        <p:tgtEl>
                                          <p:spTgt spid="65"/>
                                        </p:tgtEl>
                                      </p:cBhvr>
                                    </p:animEffect>
                                  </p:childTnLst>
                                </p:cTn>
                              </p:par>
                            </p:childTnLst>
                          </p:cTn>
                        </p:par>
                        <p:par>
                          <p:cTn id="98" fill="hold">
                            <p:stCondLst>
                              <p:cond delay="10000"/>
                            </p:stCondLst>
                            <p:childTnLst>
                              <p:par>
                                <p:cTn id="99" presetID="22" presetClass="entr" presetSubtype="1" fill="hold" grpId="0" nodeType="afterEffect">
                                  <p:stCondLst>
                                    <p:cond delay="0"/>
                                  </p:stCondLst>
                                  <p:childTnLst>
                                    <p:set>
                                      <p:cBhvr>
                                        <p:cTn id="100" dur="1" fill="hold">
                                          <p:stCondLst>
                                            <p:cond delay="0"/>
                                          </p:stCondLst>
                                        </p:cTn>
                                        <p:tgtEl>
                                          <p:spTgt spid="15"/>
                                        </p:tgtEl>
                                        <p:attrNameLst>
                                          <p:attrName>style.visibility</p:attrName>
                                        </p:attrNameLst>
                                      </p:cBhvr>
                                      <p:to>
                                        <p:strVal val="visible"/>
                                      </p:to>
                                    </p:set>
                                    <p:animEffect transition="in" filter="wipe(up)">
                                      <p:cBhvr>
                                        <p:cTn id="101" dur="500"/>
                                        <p:tgtEl>
                                          <p:spTgt spid="15"/>
                                        </p:tgtEl>
                                      </p:cBhvr>
                                    </p:animEffect>
                                  </p:childTnLst>
                                </p:cTn>
                              </p:par>
                            </p:childTnLst>
                          </p:cTn>
                        </p:par>
                        <p:par>
                          <p:cTn id="102" fill="hold">
                            <p:stCondLst>
                              <p:cond delay="10500"/>
                            </p:stCondLst>
                            <p:childTnLst>
                              <p:par>
                                <p:cTn id="103" presetID="22" presetClass="entr" presetSubtype="1" fill="hold" grpId="0" nodeType="afterEffect">
                                  <p:stCondLst>
                                    <p:cond delay="0"/>
                                  </p:stCondLst>
                                  <p:childTnLst>
                                    <p:set>
                                      <p:cBhvr>
                                        <p:cTn id="104" dur="1" fill="hold">
                                          <p:stCondLst>
                                            <p:cond delay="0"/>
                                          </p:stCondLst>
                                        </p:cTn>
                                        <p:tgtEl>
                                          <p:spTgt spid="79"/>
                                        </p:tgtEl>
                                        <p:attrNameLst>
                                          <p:attrName>style.visibility</p:attrName>
                                        </p:attrNameLst>
                                      </p:cBhvr>
                                      <p:to>
                                        <p:strVal val="visible"/>
                                      </p:to>
                                    </p:set>
                                    <p:animEffect transition="in" filter="wipe(up)">
                                      <p:cBhvr>
                                        <p:cTn id="105" dur="500"/>
                                        <p:tgtEl>
                                          <p:spTgt spid="79"/>
                                        </p:tgtEl>
                                      </p:cBhvr>
                                    </p:animEffect>
                                  </p:childTnLst>
                                </p:cTn>
                              </p:par>
                            </p:childTnLst>
                          </p:cTn>
                        </p:par>
                        <p:par>
                          <p:cTn id="106" fill="hold">
                            <p:stCondLst>
                              <p:cond delay="11000"/>
                            </p:stCondLst>
                            <p:childTnLst>
                              <p:par>
                                <p:cTn id="107" presetID="22" presetClass="entr" presetSubtype="1"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wipe(up)">
                                      <p:cBhvr>
                                        <p:cTn id="109" dur="500"/>
                                        <p:tgtEl>
                                          <p:spTgt spid="16"/>
                                        </p:tgtEl>
                                      </p:cBhvr>
                                    </p:animEffect>
                                  </p:childTnLst>
                                </p:cTn>
                              </p:par>
                            </p:childTnLst>
                          </p:cTn>
                        </p:par>
                        <p:par>
                          <p:cTn id="110" fill="hold">
                            <p:stCondLst>
                              <p:cond delay="11500"/>
                            </p:stCondLst>
                            <p:childTnLst>
                              <p:par>
                                <p:cTn id="111" presetID="22" presetClass="entr" presetSubtype="1" fill="hold" grpId="0" nodeType="afterEffect">
                                  <p:stCondLst>
                                    <p:cond delay="0"/>
                                  </p:stCondLst>
                                  <p:childTnLst>
                                    <p:set>
                                      <p:cBhvr>
                                        <p:cTn id="112" dur="1" fill="hold">
                                          <p:stCondLst>
                                            <p:cond delay="0"/>
                                          </p:stCondLst>
                                        </p:cTn>
                                        <p:tgtEl>
                                          <p:spTgt spid="82"/>
                                        </p:tgtEl>
                                        <p:attrNameLst>
                                          <p:attrName>style.visibility</p:attrName>
                                        </p:attrNameLst>
                                      </p:cBhvr>
                                      <p:to>
                                        <p:strVal val="visible"/>
                                      </p:to>
                                    </p:set>
                                    <p:animEffect transition="in" filter="wipe(up)">
                                      <p:cBhvr>
                                        <p:cTn id="113" dur="500"/>
                                        <p:tgtEl>
                                          <p:spTgt spid="82"/>
                                        </p:tgtEl>
                                      </p:cBhvr>
                                    </p:animEffect>
                                  </p:childTnLst>
                                </p:cTn>
                              </p:par>
                            </p:childTnLst>
                          </p:cTn>
                        </p:par>
                        <p:par>
                          <p:cTn id="114" fill="hold">
                            <p:stCondLst>
                              <p:cond delay="12000"/>
                            </p:stCondLst>
                            <p:childTnLst>
                              <p:par>
                                <p:cTn id="115" presetID="22" presetClass="entr" presetSubtype="1" fill="hold" grpId="0" nodeType="afterEffect">
                                  <p:stCondLst>
                                    <p:cond delay="0"/>
                                  </p:stCondLst>
                                  <p:childTnLst>
                                    <p:set>
                                      <p:cBhvr>
                                        <p:cTn id="116" dur="1" fill="hold">
                                          <p:stCondLst>
                                            <p:cond delay="0"/>
                                          </p:stCondLst>
                                        </p:cTn>
                                        <p:tgtEl>
                                          <p:spTgt spid="4"/>
                                        </p:tgtEl>
                                        <p:attrNameLst>
                                          <p:attrName>style.visibility</p:attrName>
                                        </p:attrNameLst>
                                      </p:cBhvr>
                                      <p:to>
                                        <p:strVal val="visible"/>
                                      </p:to>
                                    </p:set>
                                    <p:animEffect transition="in" filter="wipe(up)">
                                      <p:cBhvr>
                                        <p:cTn id="117" dur="500"/>
                                        <p:tgtEl>
                                          <p:spTgt spid="4"/>
                                        </p:tgtEl>
                                      </p:cBhvr>
                                    </p:animEffect>
                                  </p:childTnLst>
                                </p:cTn>
                              </p:par>
                            </p:childTnLst>
                          </p:cTn>
                        </p:par>
                        <p:par>
                          <p:cTn id="118" fill="hold">
                            <p:stCondLst>
                              <p:cond delay="12500"/>
                            </p:stCondLst>
                            <p:childTnLst>
                              <p:par>
                                <p:cTn id="119" presetID="22" presetClass="entr" presetSubtype="1" fill="hold" grpId="0" nodeType="afterEffect">
                                  <p:stCondLst>
                                    <p:cond delay="0"/>
                                  </p:stCondLst>
                                  <p:childTnLst>
                                    <p:set>
                                      <p:cBhvr>
                                        <p:cTn id="120" dur="1" fill="hold">
                                          <p:stCondLst>
                                            <p:cond delay="0"/>
                                          </p:stCondLst>
                                        </p:cTn>
                                        <p:tgtEl>
                                          <p:spTgt spid="5"/>
                                        </p:tgtEl>
                                        <p:attrNameLst>
                                          <p:attrName>style.visibility</p:attrName>
                                        </p:attrNameLst>
                                      </p:cBhvr>
                                      <p:to>
                                        <p:strVal val="visible"/>
                                      </p:to>
                                    </p:set>
                                    <p:animEffect transition="in" filter="wipe(up)">
                                      <p:cBhvr>
                                        <p:cTn id="1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5" grpId="0" bldLvl="0" animBg="1"/>
      <p:bldP spid="16" grpId="0" bldLvl="0" animBg="1"/>
      <p:bldP spid="17" grpId="0" bldLvl="0" animBg="1"/>
      <p:bldP spid="18" grpId="0" bldLvl="0" animBg="1"/>
      <p:bldP spid="19" grpId="0" bldLvl="0" animBg="1"/>
      <p:bldP spid="21" grpId="0" bldLvl="0" animBg="1"/>
      <p:bldP spid="22" grpId="0" bldLvl="0" animBg="1"/>
      <p:bldP spid="59" grpId="0"/>
      <p:bldP spid="65" grpId="0"/>
      <p:bldP spid="76" grpId="0"/>
      <p:bldP spid="82" grpId="0" bldLvl="0" animBg="1"/>
      <p:bldP spid="83" grpId="0"/>
      <p:bldP spid="86" grpId="0"/>
      <p:bldP spid="87" grpId="0"/>
      <p:bldP spid="88" grpId="0"/>
      <p:bldP spid="89" grpId="0"/>
      <p:bldP spid="2" grpId="0" bldLvl="0" animBg="1"/>
      <p:bldP spid="3" grpId="0"/>
      <p:bldP spid="4" grpId="0" bldLvl="0" animBg="1"/>
      <p:bldP spid="5" grpId="0"/>
      <p:bldP spid="6" grpId="0" bldLvl="0" animBg="1"/>
      <p:bldP spid="9" grpId="0"/>
      <p:bldP spid="7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548208" y="1114091"/>
            <a:ext cx="5253037" cy="5345594"/>
            <a:chOff x="3548208" y="1114091"/>
            <a:chExt cx="5253037" cy="5345594"/>
          </a:xfrm>
        </p:grpSpPr>
        <p:grpSp>
          <p:nvGrpSpPr>
            <p:cNvPr id="2" name="组合 1"/>
            <p:cNvGrpSpPr/>
            <p:nvPr/>
          </p:nvGrpSpPr>
          <p:grpSpPr>
            <a:xfrm>
              <a:off x="6093880" y="1114091"/>
              <a:ext cx="1256096" cy="1901255"/>
              <a:chOff x="6093880" y="1114091"/>
              <a:chExt cx="1256096" cy="1901255"/>
            </a:xfrm>
          </p:grpSpPr>
          <p:sp>
            <p:nvSpPr>
              <p:cNvPr id="24" name="Freeform 8"/>
              <p:cNvSpPr/>
              <p:nvPr/>
            </p:nvSpPr>
            <p:spPr bwMode="auto">
              <a:xfrm>
                <a:off x="6174726" y="1213406"/>
                <a:ext cx="1175250" cy="1692569"/>
              </a:xfrm>
              <a:custGeom>
                <a:avLst/>
                <a:gdLst>
                  <a:gd name="T0" fmla="*/ 200 w 720"/>
                  <a:gd name="T1" fmla="*/ 0 h 1039"/>
                  <a:gd name="T2" fmla="*/ 0 w 720"/>
                  <a:gd name="T3" fmla="*/ 40 h 1039"/>
                  <a:gd name="T4" fmla="*/ 0 w 720"/>
                  <a:gd name="T5" fmla="*/ 999 h 1039"/>
                  <a:gd name="T6" fmla="*/ 200 w 720"/>
                  <a:gd name="T7" fmla="*/ 1039 h 1039"/>
                  <a:gd name="T8" fmla="*/ 720 w 720"/>
                  <a:gd name="T9" fmla="*/ 520 h 1039"/>
                  <a:gd name="T10" fmla="*/ 200 w 720"/>
                  <a:gd name="T11" fmla="*/ 0 h 1039"/>
                </a:gdLst>
                <a:ahLst/>
                <a:cxnLst>
                  <a:cxn ang="0">
                    <a:pos x="T0" y="T1"/>
                  </a:cxn>
                  <a:cxn ang="0">
                    <a:pos x="T2" y="T3"/>
                  </a:cxn>
                  <a:cxn ang="0">
                    <a:pos x="T4" y="T5"/>
                  </a:cxn>
                  <a:cxn ang="0">
                    <a:pos x="T6" y="T7"/>
                  </a:cxn>
                  <a:cxn ang="0">
                    <a:pos x="T8" y="T9"/>
                  </a:cxn>
                  <a:cxn ang="0">
                    <a:pos x="T10" y="T11"/>
                  </a:cxn>
                </a:cxnLst>
                <a:rect l="0" t="0" r="r" b="b"/>
                <a:pathLst>
                  <a:path w="720" h="1039">
                    <a:moveTo>
                      <a:pt x="200" y="0"/>
                    </a:moveTo>
                    <a:cubicBezTo>
                      <a:pt x="129" y="0"/>
                      <a:pt x="62" y="15"/>
                      <a:pt x="0" y="40"/>
                    </a:cubicBezTo>
                    <a:cubicBezTo>
                      <a:pt x="0" y="999"/>
                      <a:pt x="0" y="999"/>
                      <a:pt x="0" y="999"/>
                    </a:cubicBezTo>
                    <a:cubicBezTo>
                      <a:pt x="62" y="1025"/>
                      <a:pt x="129" y="1039"/>
                      <a:pt x="200" y="1039"/>
                    </a:cubicBezTo>
                    <a:cubicBezTo>
                      <a:pt x="487" y="1039"/>
                      <a:pt x="720" y="807"/>
                      <a:pt x="720" y="520"/>
                    </a:cubicBezTo>
                    <a:cubicBezTo>
                      <a:pt x="720" y="233"/>
                      <a:pt x="487" y="0"/>
                      <a:pt x="200" y="0"/>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34" name="Freeform 14"/>
              <p:cNvSpPr/>
              <p:nvPr/>
            </p:nvSpPr>
            <p:spPr bwMode="auto">
              <a:xfrm>
                <a:off x="6174726" y="1350548"/>
                <a:ext cx="1029429" cy="1402662"/>
              </a:xfrm>
              <a:custGeom>
                <a:avLst/>
                <a:gdLst>
                  <a:gd name="T0" fmla="*/ 200 w 631"/>
                  <a:gd name="T1" fmla="*/ 0 h 861"/>
                  <a:gd name="T2" fmla="*/ 0 w 631"/>
                  <a:gd name="T3" fmla="*/ 49 h 861"/>
                  <a:gd name="T4" fmla="*/ 0 w 631"/>
                  <a:gd name="T5" fmla="*/ 812 h 861"/>
                  <a:gd name="T6" fmla="*/ 200 w 631"/>
                  <a:gd name="T7" fmla="*/ 861 h 861"/>
                  <a:gd name="T8" fmla="*/ 631 w 631"/>
                  <a:gd name="T9" fmla="*/ 430 h 861"/>
                  <a:gd name="T10" fmla="*/ 200 w 631"/>
                  <a:gd name="T11" fmla="*/ 0 h 861"/>
                </a:gdLst>
                <a:ahLst/>
                <a:cxnLst>
                  <a:cxn ang="0">
                    <a:pos x="T0" y="T1"/>
                  </a:cxn>
                  <a:cxn ang="0">
                    <a:pos x="T2" y="T3"/>
                  </a:cxn>
                  <a:cxn ang="0">
                    <a:pos x="T4" y="T5"/>
                  </a:cxn>
                  <a:cxn ang="0">
                    <a:pos x="T6" y="T7"/>
                  </a:cxn>
                  <a:cxn ang="0">
                    <a:pos x="T8" y="T9"/>
                  </a:cxn>
                  <a:cxn ang="0">
                    <a:pos x="T10" y="T11"/>
                  </a:cxn>
                </a:cxnLst>
                <a:rect l="0" t="0" r="r" b="b"/>
                <a:pathLst>
                  <a:path w="631" h="861">
                    <a:moveTo>
                      <a:pt x="200" y="0"/>
                    </a:moveTo>
                    <a:cubicBezTo>
                      <a:pt x="128" y="0"/>
                      <a:pt x="60" y="18"/>
                      <a:pt x="0" y="49"/>
                    </a:cubicBezTo>
                    <a:cubicBezTo>
                      <a:pt x="0" y="812"/>
                      <a:pt x="0" y="812"/>
                      <a:pt x="0" y="812"/>
                    </a:cubicBezTo>
                    <a:cubicBezTo>
                      <a:pt x="60" y="843"/>
                      <a:pt x="128" y="861"/>
                      <a:pt x="200" y="861"/>
                    </a:cubicBezTo>
                    <a:cubicBezTo>
                      <a:pt x="438" y="861"/>
                      <a:pt x="631" y="668"/>
                      <a:pt x="631" y="430"/>
                    </a:cubicBezTo>
                    <a:cubicBezTo>
                      <a:pt x="631" y="193"/>
                      <a:pt x="438" y="0"/>
                      <a:pt x="200" y="0"/>
                    </a:cubicBezTo>
                    <a:close/>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41" name="Freeform 21"/>
              <p:cNvSpPr>
                <a:spLocks noEditPoints="1"/>
              </p:cNvSpPr>
              <p:nvPr/>
            </p:nvSpPr>
            <p:spPr bwMode="auto">
              <a:xfrm>
                <a:off x="6417761" y="1791483"/>
                <a:ext cx="479127" cy="536414"/>
              </a:xfrm>
              <a:custGeom>
                <a:avLst/>
                <a:gdLst>
                  <a:gd name="T0" fmla="*/ 4 w 294"/>
                  <a:gd name="T1" fmla="*/ 329 h 329"/>
                  <a:gd name="T2" fmla="*/ 0 w 294"/>
                  <a:gd name="T3" fmla="*/ 305 h 329"/>
                  <a:gd name="T4" fmla="*/ 167 w 294"/>
                  <a:gd name="T5" fmla="*/ 301 h 329"/>
                  <a:gd name="T6" fmla="*/ 171 w 294"/>
                  <a:gd name="T7" fmla="*/ 325 h 329"/>
                  <a:gd name="T8" fmla="*/ 8 w 294"/>
                  <a:gd name="T9" fmla="*/ 321 h 329"/>
                  <a:gd name="T10" fmla="*/ 163 w 294"/>
                  <a:gd name="T11" fmla="*/ 309 h 329"/>
                  <a:gd name="T12" fmla="*/ 8 w 294"/>
                  <a:gd name="T13" fmla="*/ 321 h 329"/>
                  <a:gd name="T14" fmla="*/ 21 w 294"/>
                  <a:gd name="T15" fmla="*/ 298 h 329"/>
                  <a:gd name="T16" fmla="*/ 17 w 294"/>
                  <a:gd name="T17" fmla="*/ 293 h 329"/>
                  <a:gd name="T18" fmla="*/ 38 w 294"/>
                  <a:gd name="T19" fmla="*/ 100 h 329"/>
                  <a:gd name="T20" fmla="*/ 137 w 294"/>
                  <a:gd name="T21" fmla="*/ 104 h 329"/>
                  <a:gd name="T22" fmla="*/ 179 w 294"/>
                  <a:gd name="T23" fmla="*/ 95 h 329"/>
                  <a:gd name="T24" fmla="*/ 184 w 294"/>
                  <a:gd name="T25" fmla="*/ 189 h 329"/>
                  <a:gd name="T26" fmla="*/ 277 w 294"/>
                  <a:gd name="T27" fmla="*/ 193 h 329"/>
                  <a:gd name="T28" fmla="*/ 154 w 294"/>
                  <a:gd name="T29" fmla="*/ 287 h 329"/>
                  <a:gd name="T30" fmla="*/ 153 w 294"/>
                  <a:gd name="T31" fmla="*/ 296 h 329"/>
                  <a:gd name="T32" fmla="*/ 26 w 294"/>
                  <a:gd name="T33" fmla="*/ 289 h 329"/>
                  <a:gd name="T34" fmla="*/ 136 w 294"/>
                  <a:gd name="T35" fmla="*/ 194 h 329"/>
                  <a:gd name="T36" fmla="*/ 129 w 294"/>
                  <a:gd name="T37" fmla="*/ 112 h 329"/>
                  <a:gd name="T38" fmla="*/ 129 w 294"/>
                  <a:gd name="T39" fmla="*/ 108 h 329"/>
                  <a:gd name="T40" fmla="*/ 26 w 294"/>
                  <a:gd name="T41" fmla="*/ 289 h 329"/>
                  <a:gd name="T42" fmla="*/ 175 w 294"/>
                  <a:gd name="T43" fmla="*/ 282 h 329"/>
                  <a:gd name="T44" fmla="*/ 145 w 294"/>
                  <a:gd name="T45" fmla="*/ 197 h 329"/>
                  <a:gd name="T46" fmla="*/ 184 w 294"/>
                  <a:gd name="T47" fmla="*/ 197 h 329"/>
                  <a:gd name="T48" fmla="*/ 269 w 294"/>
                  <a:gd name="T49" fmla="*/ 197 h 329"/>
                  <a:gd name="T50" fmla="*/ 145 w 294"/>
                  <a:gd name="T51" fmla="*/ 189 h 329"/>
                  <a:gd name="T52" fmla="*/ 175 w 294"/>
                  <a:gd name="T53" fmla="*/ 104 h 329"/>
                  <a:gd name="T54" fmla="*/ 145 w 294"/>
                  <a:gd name="T55" fmla="*/ 189 h 329"/>
                  <a:gd name="T56" fmla="*/ 196 w 294"/>
                  <a:gd name="T57" fmla="*/ 181 h 329"/>
                  <a:gd name="T58" fmla="*/ 192 w 294"/>
                  <a:gd name="T59" fmla="*/ 83 h 329"/>
                  <a:gd name="T60" fmla="*/ 294 w 294"/>
                  <a:gd name="T61" fmla="*/ 176 h 329"/>
                  <a:gd name="T62" fmla="*/ 200 w 294"/>
                  <a:gd name="T63" fmla="*/ 172 h 329"/>
                  <a:gd name="T64" fmla="*/ 200 w 294"/>
                  <a:gd name="T65" fmla="*/ 87 h 329"/>
                  <a:gd name="T66" fmla="*/ 142 w 294"/>
                  <a:gd name="T67" fmla="*/ 97 h 329"/>
                  <a:gd name="T68" fmla="*/ 24 w 294"/>
                  <a:gd name="T69" fmla="*/ 93 h 329"/>
                  <a:gd name="T70" fmla="*/ 29 w 294"/>
                  <a:gd name="T71" fmla="*/ 68 h 329"/>
                  <a:gd name="T72" fmla="*/ 147 w 294"/>
                  <a:gd name="T73" fmla="*/ 73 h 329"/>
                  <a:gd name="T74" fmla="*/ 142 w 294"/>
                  <a:gd name="T75" fmla="*/ 97 h 329"/>
                  <a:gd name="T76" fmla="*/ 138 w 294"/>
                  <a:gd name="T77" fmla="*/ 88 h 329"/>
                  <a:gd name="T78" fmla="*/ 33 w 294"/>
                  <a:gd name="T79" fmla="*/ 77 h 329"/>
                  <a:gd name="T80" fmla="*/ 143 w 294"/>
                  <a:gd name="T81" fmla="*/ 66 h 329"/>
                  <a:gd name="T82" fmla="*/ 25 w 294"/>
                  <a:gd name="T83" fmla="*/ 64 h 329"/>
                  <a:gd name="T84" fmla="*/ 7 w 294"/>
                  <a:gd name="T85" fmla="*/ 0 h 329"/>
                  <a:gd name="T86" fmla="*/ 43 w 294"/>
                  <a:gd name="T87" fmla="*/ 2 h 329"/>
                  <a:gd name="T88" fmla="*/ 40 w 294"/>
                  <a:gd name="T89" fmla="*/ 33 h 329"/>
                  <a:gd name="T90" fmla="*/ 60 w 294"/>
                  <a:gd name="T91" fmla="*/ 5 h 329"/>
                  <a:gd name="T92" fmla="*/ 64 w 294"/>
                  <a:gd name="T93" fmla="*/ 0 h 329"/>
                  <a:gd name="T94" fmla="*/ 110 w 294"/>
                  <a:gd name="T95" fmla="*/ 2 h 329"/>
                  <a:gd name="T96" fmla="*/ 107 w 294"/>
                  <a:gd name="T97" fmla="*/ 33 h 329"/>
                  <a:gd name="T98" fmla="*/ 127 w 294"/>
                  <a:gd name="T99" fmla="*/ 5 h 329"/>
                  <a:gd name="T100" fmla="*/ 131 w 294"/>
                  <a:gd name="T101" fmla="*/ 0 h 329"/>
                  <a:gd name="T102" fmla="*/ 168 w 294"/>
                  <a:gd name="T103" fmla="*/ 5 h 329"/>
                  <a:gd name="T104" fmla="*/ 143 w 294"/>
                  <a:gd name="T105" fmla="*/ 66 h 329"/>
                  <a:gd name="T106" fmla="*/ 141 w 294"/>
                  <a:gd name="T107" fmla="*/ 57 h 329"/>
                  <a:gd name="T108" fmla="*/ 136 w 294"/>
                  <a:gd name="T109" fmla="*/ 9 h 329"/>
                  <a:gd name="T110" fmla="*/ 139 w 294"/>
                  <a:gd name="T111" fmla="*/ 41 h 329"/>
                  <a:gd name="T112" fmla="*/ 102 w 294"/>
                  <a:gd name="T113" fmla="*/ 42 h 329"/>
                  <a:gd name="T114" fmla="*/ 98 w 294"/>
                  <a:gd name="T115" fmla="*/ 37 h 329"/>
                  <a:gd name="T116" fmla="*/ 69 w 294"/>
                  <a:gd name="T117" fmla="*/ 9 h 329"/>
                  <a:gd name="T118" fmla="*/ 72 w 294"/>
                  <a:gd name="T119" fmla="*/ 41 h 329"/>
                  <a:gd name="T120" fmla="*/ 35 w 294"/>
                  <a:gd name="T121" fmla="*/ 42 h 329"/>
                  <a:gd name="T122" fmla="*/ 31 w 294"/>
                  <a:gd name="T123" fmla="*/ 37 h 329"/>
                  <a:gd name="T124" fmla="*/ 12 w 294"/>
                  <a:gd name="T125" fmla="*/ 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4" h="329">
                    <a:moveTo>
                      <a:pt x="167" y="329"/>
                    </a:moveTo>
                    <a:cubicBezTo>
                      <a:pt x="4" y="329"/>
                      <a:pt x="4" y="329"/>
                      <a:pt x="4" y="329"/>
                    </a:cubicBezTo>
                    <a:cubicBezTo>
                      <a:pt x="2" y="329"/>
                      <a:pt x="0" y="327"/>
                      <a:pt x="0" y="325"/>
                    </a:cubicBezTo>
                    <a:cubicBezTo>
                      <a:pt x="0" y="305"/>
                      <a:pt x="0" y="305"/>
                      <a:pt x="0" y="305"/>
                    </a:cubicBezTo>
                    <a:cubicBezTo>
                      <a:pt x="0" y="303"/>
                      <a:pt x="2" y="301"/>
                      <a:pt x="4" y="301"/>
                    </a:cubicBezTo>
                    <a:cubicBezTo>
                      <a:pt x="167" y="301"/>
                      <a:pt x="167" y="301"/>
                      <a:pt x="167" y="301"/>
                    </a:cubicBezTo>
                    <a:cubicBezTo>
                      <a:pt x="169" y="301"/>
                      <a:pt x="171" y="303"/>
                      <a:pt x="171" y="305"/>
                    </a:cubicBezTo>
                    <a:cubicBezTo>
                      <a:pt x="171" y="325"/>
                      <a:pt x="171" y="325"/>
                      <a:pt x="171" y="325"/>
                    </a:cubicBezTo>
                    <a:cubicBezTo>
                      <a:pt x="171" y="327"/>
                      <a:pt x="169" y="329"/>
                      <a:pt x="167" y="329"/>
                    </a:cubicBezTo>
                    <a:close/>
                    <a:moveTo>
                      <a:pt x="8" y="321"/>
                    </a:moveTo>
                    <a:cubicBezTo>
                      <a:pt x="163" y="321"/>
                      <a:pt x="163" y="321"/>
                      <a:pt x="163" y="321"/>
                    </a:cubicBezTo>
                    <a:cubicBezTo>
                      <a:pt x="163" y="309"/>
                      <a:pt x="163" y="309"/>
                      <a:pt x="163" y="309"/>
                    </a:cubicBezTo>
                    <a:cubicBezTo>
                      <a:pt x="8" y="309"/>
                      <a:pt x="8" y="309"/>
                      <a:pt x="8" y="309"/>
                    </a:cubicBezTo>
                    <a:lnTo>
                      <a:pt x="8" y="321"/>
                    </a:lnTo>
                    <a:close/>
                    <a:moveTo>
                      <a:pt x="150" y="298"/>
                    </a:moveTo>
                    <a:cubicBezTo>
                      <a:pt x="21" y="298"/>
                      <a:pt x="21" y="298"/>
                      <a:pt x="21" y="298"/>
                    </a:cubicBezTo>
                    <a:cubicBezTo>
                      <a:pt x="20" y="298"/>
                      <a:pt x="19" y="297"/>
                      <a:pt x="18" y="296"/>
                    </a:cubicBezTo>
                    <a:cubicBezTo>
                      <a:pt x="17" y="295"/>
                      <a:pt x="17" y="294"/>
                      <a:pt x="17" y="293"/>
                    </a:cubicBezTo>
                    <a:cubicBezTo>
                      <a:pt x="34" y="104"/>
                      <a:pt x="34" y="104"/>
                      <a:pt x="34" y="104"/>
                    </a:cubicBezTo>
                    <a:cubicBezTo>
                      <a:pt x="34" y="102"/>
                      <a:pt x="36" y="100"/>
                      <a:pt x="38" y="100"/>
                    </a:cubicBezTo>
                    <a:cubicBezTo>
                      <a:pt x="133" y="100"/>
                      <a:pt x="133" y="100"/>
                      <a:pt x="133" y="100"/>
                    </a:cubicBezTo>
                    <a:cubicBezTo>
                      <a:pt x="135" y="100"/>
                      <a:pt x="137" y="102"/>
                      <a:pt x="137" y="104"/>
                    </a:cubicBezTo>
                    <a:cubicBezTo>
                      <a:pt x="137" y="105"/>
                      <a:pt x="137" y="105"/>
                      <a:pt x="137" y="105"/>
                    </a:cubicBezTo>
                    <a:cubicBezTo>
                      <a:pt x="150" y="98"/>
                      <a:pt x="165" y="95"/>
                      <a:pt x="179" y="95"/>
                    </a:cubicBezTo>
                    <a:cubicBezTo>
                      <a:pt x="182" y="95"/>
                      <a:pt x="184" y="97"/>
                      <a:pt x="184" y="99"/>
                    </a:cubicBezTo>
                    <a:cubicBezTo>
                      <a:pt x="184" y="189"/>
                      <a:pt x="184" y="189"/>
                      <a:pt x="184" y="189"/>
                    </a:cubicBezTo>
                    <a:cubicBezTo>
                      <a:pt x="273" y="189"/>
                      <a:pt x="273" y="189"/>
                      <a:pt x="273" y="189"/>
                    </a:cubicBezTo>
                    <a:cubicBezTo>
                      <a:pt x="275" y="189"/>
                      <a:pt x="277" y="191"/>
                      <a:pt x="277" y="193"/>
                    </a:cubicBezTo>
                    <a:cubicBezTo>
                      <a:pt x="277" y="247"/>
                      <a:pt x="233" y="291"/>
                      <a:pt x="179" y="291"/>
                    </a:cubicBezTo>
                    <a:cubicBezTo>
                      <a:pt x="171" y="291"/>
                      <a:pt x="162" y="290"/>
                      <a:pt x="154" y="287"/>
                    </a:cubicBezTo>
                    <a:cubicBezTo>
                      <a:pt x="154" y="293"/>
                      <a:pt x="154" y="293"/>
                      <a:pt x="154" y="293"/>
                    </a:cubicBezTo>
                    <a:cubicBezTo>
                      <a:pt x="154" y="294"/>
                      <a:pt x="154" y="295"/>
                      <a:pt x="153" y="296"/>
                    </a:cubicBezTo>
                    <a:cubicBezTo>
                      <a:pt x="152" y="297"/>
                      <a:pt x="151" y="298"/>
                      <a:pt x="150" y="298"/>
                    </a:cubicBezTo>
                    <a:close/>
                    <a:moveTo>
                      <a:pt x="26" y="289"/>
                    </a:moveTo>
                    <a:cubicBezTo>
                      <a:pt x="145" y="289"/>
                      <a:pt x="145" y="289"/>
                      <a:pt x="145" y="289"/>
                    </a:cubicBezTo>
                    <a:cubicBezTo>
                      <a:pt x="136" y="194"/>
                      <a:pt x="136" y="194"/>
                      <a:pt x="136" y="194"/>
                    </a:cubicBezTo>
                    <a:cubicBezTo>
                      <a:pt x="136" y="193"/>
                      <a:pt x="136" y="193"/>
                      <a:pt x="136" y="193"/>
                    </a:cubicBezTo>
                    <a:cubicBezTo>
                      <a:pt x="129" y="112"/>
                      <a:pt x="129" y="112"/>
                      <a:pt x="129" y="112"/>
                    </a:cubicBezTo>
                    <a:cubicBezTo>
                      <a:pt x="129" y="112"/>
                      <a:pt x="129" y="112"/>
                      <a:pt x="129" y="112"/>
                    </a:cubicBezTo>
                    <a:cubicBezTo>
                      <a:pt x="129" y="108"/>
                      <a:pt x="129" y="108"/>
                      <a:pt x="129" y="108"/>
                    </a:cubicBezTo>
                    <a:cubicBezTo>
                      <a:pt x="42" y="108"/>
                      <a:pt x="42" y="108"/>
                      <a:pt x="42" y="108"/>
                    </a:cubicBezTo>
                    <a:lnTo>
                      <a:pt x="26" y="289"/>
                    </a:lnTo>
                    <a:close/>
                    <a:moveTo>
                      <a:pt x="153" y="278"/>
                    </a:moveTo>
                    <a:cubicBezTo>
                      <a:pt x="160" y="280"/>
                      <a:pt x="168" y="282"/>
                      <a:pt x="175" y="282"/>
                    </a:cubicBezTo>
                    <a:cubicBezTo>
                      <a:pt x="175" y="197"/>
                      <a:pt x="175" y="197"/>
                      <a:pt x="175" y="197"/>
                    </a:cubicBezTo>
                    <a:cubicBezTo>
                      <a:pt x="145" y="197"/>
                      <a:pt x="145" y="197"/>
                      <a:pt x="145" y="197"/>
                    </a:cubicBezTo>
                    <a:lnTo>
                      <a:pt x="153" y="278"/>
                    </a:lnTo>
                    <a:close/>
                    <a:moveTo>
                      <a:pt x="184" y="197"/>
                    </a:moveTo>
                    <a:cubicBezTo>
                      <a:pt x="184" y="282"/>
                      <a:pt x="184" y="282"/>
                      <a:pt x="184" y="282"/>
                    </a:cubicBezTo>
                    <a:cubicBezTo>
                      <a:pt x="230" y="280"/>
                      <a:pt x="266" y="243"/>
                      <a:pt x="269" y="197"/>
                    </a:cubicBezTo>
                    <a:lnTo>
                      <a:pt x="184" y="197"/>
                    </a:lnTo>
                    <a:close/>
                    <a:moveTo>
                      <a:pt x="145" y="189"/>
                    </a:moveTo>
                    <a:cubicBezTo>
                      <a:pt x="175" y="189"/>
                      <a:pt x="175" y="189"/>
                      <a:pt x="175" y="189"/>
                    </a:cubicBezTo>
                    <a:cubicBezTo>
                      <a:pt x="175" y="104"/>
                      <a:pt x="175" y="104"/>
                      <a:pt x="175" y="104"/>
                    </a:cubicBezTo>
                    <a:cubicBezTo>
                      <a:pt x="162" y="104"/>
                      <a:pt x="149" y="108"/>
                      <a:pt x="138" y="114"/>
                    </a:cubicBezTo>
                    <a:lnTo>
                      <a:pt x="145" y="189"/>
                    </a:lnTo>
                    <a:close/>
                    <a:moveTo>
                      <a:pt x="290" y="181"/>
                    </a:moveTo>
                    <a:cubicBezTo>
                      <a:pt x="196" y="181"/>
                      <a:pt x="196" y="181"/>
                      <a:pt x="196" y="181"/>
                    </a:cubicBezTo>
                    <a:cubicBezTo>
                      <a:pt x="194" y="181"/>
                      <a:pt x="192" y="179"/>
                      <a:pt x="192" y="176"/>
                    </a:cubicBezTo>
                    <a:cubicBezTo>
                      <a:pt x="192" y="83"/>
                      <a:pt x="192" y="83"/>
                      <a:pt x="192" y="83"/>
                    </a:cubicBezTo>
                    <a:cubicBezTo>
                      <a:pt x="192" y="80"/>
                      <a:pt x="194" y="78"/>
                      <a:pt x="196" y="78"/>
                    </a:cubicBezTo>
                    <a:cubicBezTo>
                      <a:pt x="250" y="78"/>
                      <a:pt x="294" y="122"/>
                      <a:pt x="294" y="176"/>
                    </a:cubicBezTo>
                    <a:cubicBezTo>
                      <a:pt x="294" y="179"/>
                      <a:pt x="292" y="181"/>
                      <a:pt x="290" y="181"/>
                    </a:cubicBezTo>
                    <a:close/>
                    <a:moveTo>
                      <a:pt x="200" y="172"/>
                    </a:moveTo>
                    <a:cubicBezTo>
                      <a:pt x="285" y="172"/>
                      <a:pt x="285" y="172"/>
                      <a:pt x="285" y="172"/>
                    </a:cubicBezTo>
                    <a:cubicBezTo>
                      <a:pt x="283" y="126"/>
                      <a:pt x="246" y="89"/>
                      <a:pt x="200" y="87"/>
                    </a:cubicBezTo>
                    <a:lnTo>
                      <a:pt x="200" y="172"/>
                    </a:lnTo>
                    <a:close/>
                    <a:moveTo>
                      <a:pt x="142" y="97"/>
                    </a:moveTo>
                    <a:cubicBezTo>
                      <a:pt x="29" y="97"/>
                      <a:pt x="29" y="97"/>
                      <a:pt x="29" y="97"/>
                    </a:cubicBezTo>
                    <a:cubicBezTo>
                      <a:pt x="26" y="97"/>
                      <a:pt x="24" y="95"/>
                      <a:pt x="24" y="93"/>
                    </a:cubicBezTo>
                    <a:cubicBezTo>
                      <a:pt x="24" y="73"/>
                      <a:pt x="24" y="73"/>
                      <a:pt x="24" y="73"/>
                    </a:cubicBezTo>
                    <a:cubicBezTo>
                      <a:pt x="24" y="70"/>
                      <a:pt x="26" y="68"/>
                      <a:pt x="29" y="68"/>
                    </a:cubicBezTo>
                    <a:cubicBezTo>
                      <a:pt x="142" y="68"/>
                      <a:pt x="142" y="68"/>
                      <a:pt x="142" y="68"/>
                    </a:cubicBezTo>
                    <a:cubicBezTo>
                      <a:pt x="145" y="68"/>
                      <a:pt x="147" y="70"/>
                      <a:pt x="147" y="73"/>
                    </a:cubicBezTo>
                    <a:cubicBezTo>
                      <a:pt x="147" y="93"/>
                      <a:pt x="147" y="93"/>
                      <a:pt x="147" y="93"/>
                    </a:cubicBezTo>
                    <a:cubicBezTo>
                      <a:pt x="147" y="95"/>
                      <a:pt x="145" y="97"/>
                      <a:pt x="142" y="97"/>
                    </a:cubicBezTo>
                    <a:close/>
                    <a:moveTo>
                      <a:pt x="33" y="88"/>
                    </a:moveTo>
                    <a:cubicBezTo>
                      <a:pt x="138" y="88"/>
                      <a:pt x="138" y="88"/>
                      <a:pt x="138" y="88"/>
                    </a:cubicBezTo>
                    <a:cubicBezTo>
                      <a:pt x="138" y="77"/>
                      <a:pt x="138" y="77"/>
                      <a:pt x="138" y="77"/>
                    </a:cubicBezTo>
                    <a:cubicBezTo>
                      <a:pt x="33" y="77"/>
                      <a:pt x="33" y="77"/>
                      <a:pt x="33" y="77"/>
                    </a:cubicBezTo>
                    <a:lnTo>
                      <a:pt x="33" y="88"/>
                    </a:lnTo>
                    <a:close/>
                    <a:moveTo>
                      <a:pt x="143" y="66"/>
                    </a:moveTo>
                    <a:cubicBezTo>
                      <a:pt x="28" y="66"/>
                      <a:pt x="28" y="66"/>
                      <a:pt x="28" y="66"/>
                    </a:cubicBezTo>
                    <a:cubicBezTo>
                      <a:pt x="27" y="66"/>
                      <a:pt x="26" y="65"/>
                      <a:pt x="25" y="64"/>
                    </a:cubicBezTo>
                    <a:cubicBezTo>
                      <a:pt x="11" y="48"/>
                      <a:pt x="3" y="27"/>
                      <a:pt x="3" y="5"/>
                    </a:cubicBezTo>
                    <a:cubicBezTo>
                      <a:pt x="3" y="2"/>
                      <a:pt x="5" y="0"/>
                      <a:pt x="7" y="0"/>
                    </a:cubicBezTo>
                    <a:cubicBezTo>
                      <a:pt x="40" y="0"/>
                      <a:pt x="40" y="0"/>
                      <a:pt x="40" y="0"/>
                    </a:cubicBezTo>
                    <a:cubicBezTo>
                      <a:pt x="41" y="0"/>
                      <a:pt x="42" y="1"/>
                      <a:pt x="43" y="2"/>
                    </a:cubicBezTo>
                    <a:cubicBezTo>
                      <a:pt x="44" y="3"/>
                      <a:pt x="44" y="4"/>
                      <a:pt x="44" y="5"/>
                    </a:cubicBezTo>
                    <a:cubicBezTo>
                      <a:pt x="40" y="33"/>
                      <a:pt x="40" y="33"/>
                      <a:pt x="40" y="33"/>
                    </a:cubicBezTo>
                    <a:cubicBezTo>
                      <a:pt x="64" y="33"/>
                      <a:pt x="64" y="33"/>
                      <a:pt x="64" y="33"/>
                    </a:cubicBezTo>
                    <a:cubicBezTo>
                      <a:pt x="60" y="5"/>
                      <a:pt x="60" y="5"/>
                      <a:pt x="60" y="5"/>
                    </a:cubicBezTo>
                    <a:cubicBezTo>
                      <a:pt x="60" y="4"/>
                      <a:pt x="60" y="3"/>
                      <a:pt x="61" y="2"/>
                    </a:cubicBezTo>
                    <a:cubicBezTo>
                      <a:pt x="62" y="1"/>
                      <a:pt x="63" y="0"/>
                      <a:pt x="64" y="0"/>
                    </a:cubicBezTo>
                    <a:cubicBezTo>
                      <a:pt x="107" y="0"/>
                      <a:pt x="107" y="0"/>
                      <a:pt x="107" y="0"/>
                    </a:cubicBezTo>
                    <a:cubicBezTo>
                      <a:pt x="108" y="0"/>
                      <a:pt x="109" y="1"/>
                      <a:pt x="110" y="2"/>
                    </a:cubicBezTo>
                    <a:cubicBezTo>
                      <a:pt x="111" y="3"/>
                      <a:pt x="111" y="4"/>
                      <a:pt x="111" y="5"/>
                    </a:cubicBezTo>
                    <a:cubicBezTo>
                      <a:pt x="107" y="33"/>
                      <a:pt x="107" y="33"/>
                      <a:pt x="107" y="33"/>
                    </a:cubicBezTo>
                    <a:cubicBezTo>
                      <a:pt x="131" y="33"/>
                      <a:pt x="131" y="33"/>
                      <a:pt x="131" y="33"/>
                    </a:cubicBezTo>
                    <a:cubicBezTo>
                      <a:pt x="127" y="5"/>
                      <a:pt x="127" y="5"/>
                      <a:pt x="127" y="5"/>
                    </a:cubicBezTo>
                    <a:cubicBezTo>
                      <a:pt x="127" y="4"/>
                      <a:pt x="127" y="3"/>
                      <a:pt x="128" y="2"/>
                    </a:cubicBezTo>
                    <a:cubicBezTo>
                      <a:pt x="129" y="1"/>
                      <a:pt x="130" y="0"/>
                      <a:pt x="131" y="0"/>
                    </a:cubicBezTo>
                    <a:cubicBezTo>
                      <a:pt x="164" y="0"/>
                      <a:pt x="164" y="0"/>
                      <a:pt x="164" y="0"/>
                    </a:cubicBezTo>
                    <a:cubicBezTo>
                      <a:pt x="166" y="0"/>
                      <a:pt x="168" y="2"/>
                      <a:pt x="168" y="5"/>
                    </a:cubicBezTo>
                    <a:cubicBezTo>
                      <a:pt x="168" y="27"/>
                      <a:pt x="160" y="48"/>
                      <a:pt x="146" y="64"/>
                    </a:cubicBezTo>
                    <a:cubicBezTo>
                      <a:pt x="145" y="65"/>
                      <a:pt x="144" y="66"/>
                      <a:pt x="143" y="66"/>
                    </a:cubicBezTo>
                    <a:close/>
                    <a:moveTo>
                      <a:pt x="30" y="57"/>
                    </a:moveTo>
                    <a:cubicBezTo>
                      <a:pt x="141" y="57"/>
                      <a:pt x="141" y="57"/>
                      <a:pt x="141" y="57"/>
                    </a:cubicBezTo>
                    <a:cubicBezTo>
                      <a:pt x="152" y="44"/>
                      <a:pt x="159" y="27"/>
                      <a:pt x="159" y="9"/>
                    </a:cubicBezTo>
                    <a:cubicBezTo>
                      <a:pt x="136" y="9"/>
                      <a:pt x="136" y="9"/>
                      <a:pt x="136" y="9"/>
                    </a:cubicBezTo>
                    <a:cubicBezTo>
                      <a:pt x="140" y="37"/>
                      <a:pt x="140" y="37"/>
                      <a:pt x="140" y="37"/>
                    </a:cubicBezTo>
                    <a:cubicBezTo>
                      <a:pt x="140" y="38"/>
                      <a:pt x="140" y="40"/>
                      <a:pt x="139" y="41"/>
                    </a:cubicBezTo>
                    <a:cubicBezTo>
                      <a:pt x="138" y="42"/>
                      <a:pt x="137" y="42"/>
                      <a:pt x="136" y="42"/>
                    </a:cubicBezTo>
                    <a:cubicBezTo>
                      <a:pt x="102" y="42"/>
                      <a:pt x="102" y="42"/>
                      <a:pt x="102" y="42"/>
                    </a:cubicBezTo>
                    <a:cubicBezTo>
                      <a:pt x="101" y="42"/>
                      <a:pt x="100" y="42"/>
                      <a:pt x="99" y="41"/>
                    </a:cubicBezTo>
                    <a:cubicBezTo>
                      <a:pt x="98" y="40"/>
                      <a:pt x="98" y="38"/>
                      <a:pt x="98" y="37"/>
                    </a:cubicBezTo>
                    <a:cubicBezTo>
                      <a:pt x="102" y="9"/>
                      <a:pt x="102" y="9"/>
                      <a:pt x="102" y="9"/>
                    </a:cubicBezTo>
                    <a:cubicBezTo>
                      <a:pt x="69" y="9"/>
                      <a:pt x="69" y="9"/>
                      <a:pt x="69" y="9"/>
                    </a:cubicBezTo>
                    <a:cubicBezTo>
                      <a:pt x="73" y="37"/>
                      <a:pt x="73" y="37"/>
                      <a:pt x="73" y="37"/>
                    </a:cubicBezTo>
                    <a:cubicBezTo>
                      <a:pt x="73" y="38"/>
                      <a:pt x="73" y="40"/>
                      <a:pt x="72" y="41"/>
                    </a:cubicBezTo>
                    <a:cubicBezTo>
                      <a:pt x="71" y="42"/>
                      <a:pt x="70" y="42"/>
                      <a:pt x="69" y="42"/>
                    </a:cubicBezTo>
                    <a:cubicBezTo>
                      <a:pt x="35" y="42"/>
                      <a:pt x="35" y="42"/>
                      <a:pt x="35" y="42"/>
                    </a:cubicBezTo>
                    <a:cubicBezTo>
                      <a:pt x="34" y="42"/>
                      <a:pt x="33" y="42"/>
                      <a:pt x="32" y="41"/>
                    </a:cubicBezTo>
                    <a:cubicBezTo>
                      <a:pt x="31" y="40"/>
                      <a:pt x="31" y="38"/>
                      <a:pt x="31" y="37"/>
                    </a:cubicBezTo>
                    <a:cubicBezTo>
                      <a:pt x="35" y="9"/>
                      <a:pt x="35" y="9"/>
                      <a:pt x="35" y="9"/>
                    </a:cubicBezTo>
                    <a:cubicBezTo>
                      <a:pt x="12" y="9"/>
                      <a:pt x="12" y="9"/>
                      <a:pt x="12" y="9"/>
                    </a:cubicBezTo>
                    <a:cubicBezTo>
                      <a:pt x="12" y="27"/>
                      <a:pt x="19" y="44"/>
                      <a:pt x="30"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46" name="椭圆 245"/>
              <p:cNvSpPr/>
              <p:nvPr/>
            </p:nvSpPr>
            <p:spPr>
              <a:xfrm>
                <a:off x="6093880" y="1114091"/>
                <a:ext cx="161693" cy="1901255"/>
              </a:xfrm>
              <a:prstGeom prst="ellipse">
                <a:avLst/>
              </a:prstGeom>
              <a:solidFill>
                <a:srgbClr val="FFFFF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grpSp>
        <p:grpSp>
          <p:nvGrpSpPr>
            <p:cNvPr id="5" name="组合 4"/>
            <p:cNvGrpSpPr/>
            <p:nvPr/>
          </p:nvGrpSpPr>
          <p:grpSpPr>
            <a:xfrm>
              <a:off x="4999477" y="4558430"/>
              <a:ext cx="1330743" cy="1901255"/>
              <a:chOff x="4999477" y="4558430"/>
              <a:chExt cx="1330743" cy="1901255"/>
            </a:xfrm>
          </p:grpSpPr>
          <p:sp>
            <p:nvSpPr>
              <p:cNvPr id="6" name="Freeform 5"/>
              <p:cNvSpPr/>
              <p:nvPr/>
            </p:nvSpPr>
            <p:spPr bwMode="auto">
              <a:xfrm>
                <a:off x="4999477" y="4655830"/>
                <a:ext cx="1175250" cy="1690832"/>
              </a:xfrm>
              <a:custGeom>
                <a:avLst/>
                <a:gdLst>
                  <a:gd name="T0" fmla="*/ 519 w 719"/>
                  <a:gd name="T1" fmla="*/ 1038 h 1038"/>
                  <a:gd name="T2" fmla="*/ 719 w 719"/>
                  <a:gd name="T3" fmla="*/ 998 h 1038"/>
                  <a:gd name="T4" fmla="*/ 719 w 719"/>
                  <a:gd name="T5" fmla="*/ 40 h 1038"/>
                  <a:gd name="T6" fmla="*/ 519 w 719"/>
                  <a:gd name="T7" fmla="*/ 0 h 1038"/>
                  <a:gd name="T8" fmla="*/ 0 w 719"/>
                  <a:gd name="T9" fmla="*/ 519 h 1038"/>
                  <a:gd name="T10" fmla="*/ 519 w 719"/>
                  <a:gd name="T11" fmla="*/ 1038 h 1038"/>
                </a:gdLst>
                <a:ahLst/>
                <a:cxnLst>
                  <a:cxn ang="0">
                    <a:pos x="T0" y="T1"/>
                  </a:cxn>
                  <a:cxn ang="0">
                    <a:pos x="T2" y="T3"/>
                  </a:cxn>
                  <a:cxn ang="0">
                    <a:pos x="T4" y="T5"/>
                  </a:cxn>
                  <a:cxn ang="0">
                    <a:pos x="T6" y="T7"/>
                  </a:cxn>
                  <a:cxn ang="0">
                    <a:pos x="T8" y="T9"/>
                  </a:cxn>
                  <a:cxn ang="0">
                    <a:pos x="T10" y="T11"/>
                  </a:cxn>
                </a:cxnLst>
                <a:rect l="0" t="0" r="r" b="b"/>
                <a:pathLst>
                  <a:path w="719" h="1038">
                    <a:moveTo>
                      <a:pt x="519" y="1038"/>
                    </a:moveTo>
                    <a:cubicBezTo>
                      <a:pt x="590" y="1038"/>
                      <a:pt x="658" y="1024"/>
                      <a:pt x="719" y="998"/>
                    </a:cubicBezTo>
                    <a:cubicBezTo>
                      <a:pt x="719" y="40"/>
                      <a:pt x="719" y="40"/>
                      <a:pt x="719" y="40"/>
                    </a:cubicBezTo>
                    <a:cubicBezTo>
                      <a:pt x="658" y="14"/>
                      <a:pt x="590" y="0"/>
                      <a:pt x="519" y="0"/>
                    </a:cubicBezTo>
                    <a:cubicBezTo>
                      <a:pt x="232" y="0"/>
                      <a:pt x="0" y="232"/>
                      <a:pt x="0" y="519"/>
                    </a:cubicBezTo>
                    <a:cubicBezTo>
                      <a:pt x="0" y="806"/>
                      <a:pt x="232" y="1038"/>
                      <a:pt x="519" y="1038"/>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7" name="Freeform 11"/>
              <p:cNvSpPr/>
              <p:nvPr/>
            </p:nvSpPr>
            <p:spPr bwMode="auto">
              <a:xfrm>
                <a:off x="5145298" y="4808595"/>
                <a:ext cx="1029429" cy="1402662"/>
              </a:xfrm>
              <a:custGeom>
                <a:avLst/>
                <a:gdLst>
                  <a:gd name="T0" fmla="*/ 430 w 630"/>
                  <a:gd name="T1" fmla="*/ 861 h 861"/>
                  <a:gd name="T2" fmla="*/ 630 w 630"/>
                  <a:gd name="T3" fmla="*/ 812 h 861"/>
                  <a:gd name="T4" fmla="*/ 630 w 630"/>
                  <a:gd name="T5" fmla="*/ 49 h 861"/>
                  <a:gd name="T6" fmla="*/ 430 w 630"/>
                  <a:gd name="T7" fmla="*/ 0 h 861"/>
                  <a:gd name="T8" fmla="*/ 0 w 630"/>
                  <a:gd name="T9" fmla="*/ 430 h 861"/>
                  <a:gd name="T10" fmla="*/ 430 w 630"/>
                  <a:gd name="T11" fmla="*/ 861 h 861"/>
                </a:gdLst>
                <a:ahLst/>
                <a:cxnLst>
                  <a:cxn ang="0">
                    <a:pos x="T0" y="T1"/>
                  </a:cxn>
                  <a:cxn ang="0">
                    <a:pos x="T2" y="T3"/>
                  </a:cxn>
                  <a:cxn ang="0">
                    <a:pos x="T4" y="T5"/>
                  </a:cxn>
                  <a:cxn ang="0">
                    <a:pos x="T6" y="T7"/>
                  </a:cxn>
                  <a:cxn ang="0">
                    <a:pos x="T8" y="T9"/>
                  </a:cxn>
                  <a:cxn ang="0">
                    <a:pos x="T10" y="T11"/>
                  </a:cxn>
                </a:cxnLst>
                <a:rect l="0" t="0" r="r" b="b"/>
                <a:pathLst>
                  <a:path w="630" h="861">
                    <a:moveTo>
                      <a:pt x="430" y="861"/>
                    </a:moveTo>
                    <a:cubicBezTo>
                      <a:pt x="503" y="861"/>
                      <a:pt x="571" y="843"/>
                      <a:pt x="630" y="812"/>
                    </a:cubicBezTo>
                    <a:cubicBezTo>
                      <a:pt x="630" y="49"/>
                      <a:pt x="630" y="49"/>
                      <a:pt x="630" y="49"/>
                    </a:cubicBezTo>
                    <a:cubicBezTo>
                      <a:pt x="571" y="18"/>
                      <a:pt x="503" y="0"/>
                      <a:pt x="430" y="0"/>
                    </a:cubicBezTo>
                    <a:cubicBezTo>
                      <a:pt x="192" y="0"/>
                      <a:pt x="0" y="193"/>
                      <a:pt x="0" y="430"/>
                    </a:cubicBezTo>
                    <a:cubicBezTo>
                      <a:pt x="0" y="668"/>
                      <a:pt x="192" y="861"/>
                      <a:pt x="430" y="861"/>
                    </a:cubicBezTo>
                    <a:close/>
                  </a:path>
                </a:pathLst>
              </a:custGeom>
              <a:solidFill>
                <a:srgbClr val="76C3C0"/>
              </a:solidFill>
              <a:ln>
                <a:noFill/>
              </a:ln>
              <a:effectLst>
                <a:outerShdw blurRad="50800" dist="38100" dir="10800000" algn="r" rotWithShape="0">
                  <a:prstClr val="black">
                    <a:alpha val="40000"/>
                  </a:prstClr>
                </a:outerShdw>
              </a:effec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38" name="Freeform 18"/>
              <p:cNvSpPr>
                <a:spLocks noEditPoints="1"/>
              </p:cNvSpPr>
              <p:nvPr/>
            </p:nvSpPr>
            <p:spPr bwMode="auto">
              <a:xfrm>
                <a:off x="5450828" y="5207867"/>
                <a:ext cx="624948" cy="602381"/>
              </a:xfrm>
              <a:custGeom>
                <a:avLst/>
                <a:gdLst>
                  <a:gd name="T0" fmla="*/ 172 w 383"/>
                  <a:gd name="T1" fmla="*/ 329 h 370"/>
                  <a:gd name="T2" fmla="*/ 204 w 383"/>
                  <a:gd name="T3" fmla="*/ 361 h 370"/>
                  <a:gd name="T4" fmla="*/ 236 w 383"/>
                  <a:gd name="T5" fmla="*/ 329 h 370"/>
                  <a:gd name="T6" fmla="*/ 151 w 383"/>
                  <a:gd name="T7" fmla="*/ 322 h 370"/>
                  <a:gd name="T8" fmla="*/ 41 w 383"/>
                  <a:gd name="T9" fmla="*/ 322 h 370"/>
                  <a:gd name="T10" fmla="*/ 45 w 383"/>
                  <a:gd name="T11" fmla="*/ 234 h 370"/>
                  <a:gd name="T12" fmla="*/ 123 w 383"/>
                  <a:gd name="T13" fmla="*/ 180 h 370"/>
                  <a:gd name="T14" fmla="*/ 138 w 383"/>
                  <a:gd name="T15" fmla="*/ 102 h 370"/>
                  <a:gd name="T16" fmla="*/ 160 w 383"/>
                  <a:gd name="T17" fmla="*/ 46 h 370"/>
                  <a:gd name="T18" fmla="*/ 238 w 383"/>
                  <a:gd name="T19" fmla="*/ 46 h 370"/>
                  <a:gd name="T20" fmla="*/ 257 w 383"/>
                  <a:gd name="T21" fmla="*/ 80 h 370"/>
                  <a:gd name="T22" fmla="*/ 349 w 383"/>
                  <a:gd name="T23" fmla="*/ 81 h 370"/>
                  <a:gd name="T24" fmla="*/ 265 w 383"/>
                  <a:gd name="T25" fmla="*/ 149 h 370"/>
                  <a:gd name="T26" fmla="*/ 257 w 383"/>
                  <a:gd name="T27" fmla="*/ 176 h 370"/>
                  <a:gd name="T28" fmla="*/ 289 w 383"/>
                  <a:gd name="T29" fmla="*/ 303 h 370"/>
                  <a:gd name="T30" fmla="*/ 236 w 383"/>
                  <a:gd name="T31" fmla="*/ 308 h 370"/>
                  <a:gd name="T32" fmla="*/ 212 w 383"/>
                  <a:gd name="T33" fmla="*/ 268 h 370"/>
                  <a:gd name="T34" fmla="*/ 151 w 383"/>
                  <a:gd name="T35" fmla="*/ 322 h 370"/>
                  <a:gd name="T36" fmla="*/ 182 w 383"/>
                  <a:gd name="T37" fmla="*/ 279 h 370"/>
                  <a:gd name="T38" fmla="*/ 148 w 383"/>
                  <a:gd name="T39" fmla="*/ 245 h 370"/>
                  <a:gd name="T40" fmla="*/ 121 w 383"/>
                  <a:gd name="T41" fmla="*/ 220 h 370"/>
                  <a:gd name="T42" fmla="*/ 51 w 383"/>
                  <a:gd name="T43" fmla="*/ 241 h 370"/>
                  <a:gd name="T44" fmla="*/ 44 w 383"/>
                  <a:gd name="T45" fmla="*/ 243 h 370"/>
                  <a:gd name="T46" fmla="*/ 42 w 383"/>
                  <a:gd name="T47" fmla="*/ 313 h 370"/>
                  <a:gd name="T48" fmla="*/ 267 w 383"/>
                  <a:gd name="T49" fmla="*/ 184 h 370"/>
                  <a:gd name="T50" fmla="*/ 166 w 383"/>
                  <a:gd name="T51" fmla="*/ 241 h 370"/>
                  <a:gd name="T52" fmla="*/ 212 w 383"/>
                  <a:gd name="T53" fmla="*/ 259 h 370"/>
                  <a:gd name="T54" fmla="*/ 236 w 383"/>
                  <a:gd name="T55" fmla="*/ 176 h 370"/>
                  <a:gd name="T56" fmla="*/ 232 w 383"/>
                  <a:gd name="T57" fmla="*/ 114 h 370"/>
                  <a:gd name="T58" fmla="*/ 233 w 383"/>
                  <a:gd name="T59" fmla="*/ 54 h 370"/>
                  <a:gd name="T60" fmla="*/ 146 w 383"/>
                  <a:gd name="T61" fmla="*/ 102 h 370"/>
                  <a:gd name="T62" fmla="*/ 166 w 383"/>
                  <a:gd name="T63" fmla="*/ 180 h 370"/>
                  <a:gd name="T64" fmla="*/ 157 w 383"/>
                  <a:gd name="T65" fmla="*/ 238 h 370"/>
                  <a:gd name="T66" fmla="*/ 127 w 383"/>
                  <a:gd name="T67" fmla="*/ 214 h 370"/>
                  <a:gd name="T68" fmla="*/ 351 w 383"/>
                  <a:gd name="T69" fmla="*/ 141 h 370"/>
                  <a:gd name="T70" fmla="*/ 347 w 383"/>
                  <a:gd name="T71" fmla="*/ 89 h 370"/>
                  <a:gd name="T72" fmla="*/ 274 w 383"/>
                  <a:gd name="T73" fmla="*/ 85 h 370"/>
                  <a:gd name="T74" fmla="*/ 257 w 383"/>
                  <a:gd name="T75" fmla="*/ 90 h 370"/>
                  <a:gd name="T76" fmla="*/ 266 w 383"/>
                  <a:gd name="T77" fmla="*/ 141 h 370"/>
                  <a:gd name="T78" fmla="*/ 227 w 383"/>
                  <a:gd name="T79" fmla="*/ 47 h 370"/>
                  <a:gd name="T80" fmla="*/ 297 w 383"/>
                  <a:gd name="T81" fmla="*/ 284 h 370"/>
                  <a:gd name="T82" fmla="*/ 289 w 383"/>
                  <a:gd name="T83" fmla="*/ 212 h 370"/>
                  <a:gd name="T84" fmla="*/ 297 w 383"/>
                  <a:gd name="T85" fmla="*/ 284 h 370"/>
                  <a:gd name="T86" fmla="*/ 173 w 383"/>
                  <a:gd name="T87" fmla="*/ 122 h 370"/>
                  <a:gd name="T88" fmla="*/ 199 w 383"/>
                  <a:gd name="T89" fmla="*/ 148 h 370"/>
                  <a:gd name="T90" fmla="*/ 199 w 383"/>
                  <a:gd name="T91" fmla="*/ 139 h 370"/>
                  <a:gd name="T92" fmla="*/ 128 w 383"/>
                  <a:gd name="T93" fmla="*/ 139 h 370"/>
                  <a:gd name="T94" fmla="*/ 145 w 383"/>
                  <a:gd name="T95" fmla="*/ 31 h 370"/>
                  <a:gd name="T96" fmla="*/ 130 w 383"/>
                  <a:gd name="T97" fmla="*/ 96 h 370"/>
                  <a:gd name="T98" fmla="*/ 128 w 383"/>
                  <a:gd name="T99" fmla="*/ 139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3" h="370">
                    <a:moveTo>
                      <a:pt x="204" y="370"/>
                    </a:moveTo>
                    <a:cubicBezTo>
                      <a:pt x="204" y="370"/>
                      <a:pt x="202" y="370"/>
                      <a:pt x="202" y="370"/>
                    </a:cubicBezTo>
                    <a:cubicBezTo>
                      <a:pt x="201" y="369"/>
                      <a:pt x="178" y="355"/>
                      <a:pt x="172" y="329"/>
                    </a:cubicBezTo>
                    <a:cubicBezTo>
                      <a:pt x="172" y="327"/>
                      <a:pt x="173" y="325"/>
                      <a:pt x="176" y="324"/>
                    </a:cubicBezTo>
                    <a:cubicBezTo>
                      <a:pt x="178" y="324"/>
                      <a:pt x="180" y="325"/>
                      <a:pt x="181" y="328"/>
                    </a:cubicBezTo>
                    <a:cubicBezTo>
                      <a:pt x="185" y="345"/>
                      <a:pt x="199" y="357"/>
                      <a:pt x="204" y="361"/>
                    </a:cubicBezTo>
                    <a:cubicBezTo>
                      <a:pt x="209" y="357"/>
                      <a:pt x="224" y="345"/>
                      <a:pt x="228" y="328"/>
                    </a:cubicBezTo>
                    <a:cubicBezTo>
                      <a:pt x="228" y="325"/>
                      <a:pt x="230" y="324"/>
                      <a:pt x="233" y="324"/>
                    </a:cubicBezTo>
                    <a:cubicBezTo>
                      <a:pt x="235" y="325"/>
                      <a:pt x="236" y="327"/>
                      <a:pt x="236" y="329"/>
                    </a:cubicBezTo>
                    <a:cubicBezTo>
                      <a:pt x="230" y="355"/>
                      <a:pt x="208" y="369"/>
                      <a:pt x="207" y="370"/>
                    </a:cubicBezTo>
                    <a:cubicBezTo>
                      <a:pt x="206" y="370"/>
                      <a:pt x="205" y="370"/>
                      <a:pt x="204" y="370"/>
                    </a:cubicBezTo>
                    <a:close/>
                    <a:moveTo>
                      <a:pt x="151" y="322"/>
                    </a:moveTo>
                    <a:cubicBezTo>
                      <a:pt x="96" y="322"/>
                      <a:pt x="96" y="322"/>
                      <a:pt x="96" y="322"/>
                    </a:cubicBezTo>
                    <a:cubicBezTo>
                      <a:pt x="61" y="322"/>
                      <a:pt x="47" y="322"/>
                      <a:pt x="41" y="321"/>
                    </a:cubicBezTo>
                    <a:cubicBezTo>
                      <a:pt x="41" y="322"/>
                      <a:pt x="41" y="322"/>
                      <a:pt x="41" y="322"/>
                    </a:cubicBezTo>
                    <a:cubicBezTo>
                      <a:pt x="18" y="321"/>
                      <a:pt x="0" y="301"/>
                      <a:pt x="0" y="278"/>
                    </a:cubicBezTo>
                    <a:cubicBezTo>
                      <a:pt x="0" y="254"/>
                      <a:pt x="20" y="234"/>
                      <a:pt x="44" y="234"/>
                    </a:cubicBezTo>
                    <a:cubicBezTo>
                      <a:pt x="44" y="234"/>
                      <a:pt x="45" y="234"/>
                      <a:pt x="45" y="234"/>
                    </a:cubicBezTo>
                    <a:cubicBezTo>
                      <a:pt x="56" y="216"/>
                      <a:pt x="75" y="205"/>
                      <a:pt x="96" y="205"/>
                    </a:cubicBezTo>
                    <a:cubicBezTo>
                      <a:pt x="104" y="205"/>
                      <a:pt x="112" y="207"/>
                      <a:pt x="119" y="210"/>
                    </a:cubicBezTo>
                    <a:cubicBezTo>
                      <a:pt x="123" y="180"/>
                      <a:pt x="123" y="180"/>
                      <a:pt x="123" y="180"/>
                    </a:cubicBezTo>
                    <a:cubicBezTo>
                      <a:pt x="123" y="177"/>
                      <a:pt x="125" y="176"/>
                      <a:pt x="127" y="176"/>
                    </a:cubicBezTo>
                    <a:cubicBezTo>
                      <a:pt x="141" y="176"/>
                      <a:pt x="141" y="176"/>
                      <a:pt x="141" y="176"/>
                    </a:cubicBezTo>
                    <a:cubicBezTo>
                      <a:pt x="138" y="102"/>
                      <a:pt x="138" y="102"/>
                      <a:pt x="138" y="102"/>
                    </a:cubicBezTo>
                    <a:cubicBezTo>
                      <a:pt x="138" y="84"/>
                      <a:pt x="144" y="66"/>
                      <a:pt x="156" y="51"/>
                    </a:cubicBezTo>
                    <a:cubicBezTo>
                      <a:pt x="159" y="47"/>
                      <a:pt x="159" y="47"/>
                      <a:pt x="159" y="47"/>
                    </a:cubicBezTo>
                    <a:cubicBezTo>
                      <a:pt x="159" y="47"/>
                      <a:pt x="160" y="47"/>
                      <a:pt x="160" y="46"/>
                    </a:cubicBezTo>
                    <a:cubicBezTo>
                      <a:pt x="196" y="2"/>
                      <a:pt x="196" y="2"/>
                      <a:pt x="196" y="2"/>
                    </a:cubicBezTo>
                    <a:cubicBezTo>
                      <a:pt x="197" y="0"/>
                      <a:pt x="201" y="0"/>
                      <a:pt x="202" y="2"/>
                    </a:cubicBezTo>
                    <a:cubicBezTo>
                      <a:pt x="238" y="46"/>
                      <a:pt x="238" y="46"/>
                      <a:pt x="238" y="46"/>
                    </a:cubicBezTo>
                    <a:cubicBezTo>
                      <a:pt x="238" y="46"/>
                      <a:pt x="238" y="46"/>
                      <a:pt x="238" y="46"/>
                    </a:cubicBezTo>
                    <a:cubicBezTo>
                      <a:pt x="242" y="51"/>
                      <a:pt x="242" y="51"/>
                      <a:pt x="242" y="51"/>
                    </a:cubicBezTo>
                    <a:cubicBezTo>
                      <a:pt x="249" y="60"/>
                      <a:pt x="254" y="70"/>
                      <a:pt x="257" y="80"/>
                    </a:cubicBezTo>
                    <a:cubicBezTo>
                      <a:pt x="260" y="79"/>
                      <a:pt x="264" y="78"/>
                      <a:pt x="268" y="79"/>
                    </a:cubicBezTo>
                    <a:cubicBezTo>
                      <a:pt x="276" y="65"/>
                      <a:pt x="291" y="56"/>
                      <a:pt x="308" y="56"/>
                    </a:cubicBezTo>
                    <a:cubicBezTo>
                      <a:pt x="325" y="56"/>
                      <a:pt x="341" y="65"/>
                      <a:pt x="349" y="81"/>
                    </a:cubicBezTo>
                    <a:cubicBezTo>
                      <a:pt x="368" y="81"/>
                      <a:pt x="383" y="96"/>
                      <a:pt x="383" y="115"/>
                    </a:cubicBezTo>
                    <a:cubicBezTo>
                      <a:pt x="383" y="133"/>
                      <a:pt x="369" y="148"/>
                      <a:pt x="351" y="150"/>
                    </a:cubicBezTo>
                    <a:cubicBezTo>
                      <a:pt x="293" y="150"/>
                      <a:pt x="272" y="150"/>
                      <a:pt x="265" y="149"/>
                    </a:cubicBezTo>
                    <a:cubicBezTo>
                      <a:pt x="265" y="150"/>
                      <a:pt x="265" y="150"/>
                      <a:pt x="265" y="150"/>
                    </a:cubicBezTo>
                    <a:cubicBezTo>
                      <a:pt x="263" y="149"/>
                      <a:pt x="260" y="149"/>
                      <a:pt x="258" y="148"/>
                    </a:cubicBezTo>
                    <a:cubicBezTo>
                      <a:pt x="257" y="176"/>
                      <a:pt x="257" y="176"/>
                      <a:pt x="257" y="176"/>
                    </a:cubicBezTo>
                    <a:cubicBezTo>
                      <a:pt x="271" y="176"/>
                      <a:pt x="271" y="176"/>
                      <a:pt x="271" y="176"/>
                    </a:cubicBezTo>
                    <a:cubicBezTo>
                      <a:pt x="273" y="176"/>
                      <a:pt x="275" y="177"/>
                      <a:pt x="275" y="180"/>
                    </a:cubicBezTo>
                    <a:cubicBezTo>
                      <a:pt x="289" y="303"/>
                      <a:pt x="289" y="303"/>
                      <a:pt x="289" y="303"/>
                    </a:cubicBezTo>
                    <a:cubicBezTo>
                      <a:pt x="289" y="304"/>
                      <a:pt x="289" y="305"/>
                      <a:pt x="288" y="306"/>
                    </a:cubicBezTo>
                    <a:cubicBezTo>
                      <a:pt x="287" y="307"/>
                      <a:pt x="286" y="308"/>
                      <a:pt x="285" y="308"/>
                    </a:cubicBezTo>
                    <a:cubicBezTo>
                      <a:pt x="236" y="308"/>
                      <a:pt x="236" y="308"/>
                      <a:pt x="236" y="308"/>
                    </a:cubicBezTo>
                    <a:cubicBezTo>
                      <a:pt x="234" y="308"/>
                      <a:pt x="232" y="306"/>
                      <a:pt x="232" y="303"/>
                    </a:cubicBezTo>
                    <a:cubicBezTo>
                      <a:pt x="232" y="263"/>
                      <a:pt x="232" y="263"/>
                      <a:pt x="232" y="263"/>
                    </a:cubicBezTo>
                    <a:cubicBezTo>
                      <a:pt x="226" y="266"/>
                      <a:pt x="219" y="268"/>
                      <a:pt x="212" y="268"/>
                    </a:cubicBezTo>
                    <a:cubicBezTo>
                      <a:pt x="189" y="268"/>
                      <a:pt x="189" y="268"/>
                      <a:pt x="189" y="268"/>
                    </a:cubicBezTo>
                    <a:cubicBezTo>
                      <a:pt x="190" y="272"/>
                      <a:pt x="191" y="275"/>
                      <a:pt x="191" y="279"/>
                    </a:cubicBezTo>
                    <a:cubicBezTo>
                      <a:pt x="191" y="302"/>
                      <a:pt x="173" y="321"/>
                      <a:pt x="151" y="322"/>
                    </a:cubicBezTo>
                    <a:close/>
                    <a:moveTo>
                      <a:pt x="42" y="313"/>
                    </a:moveTo>
                    <a:cubicBezTo>
                      <a:pt x="46" y="314"/>
                      <a:pt x="109" y="314"/>
                      <a:pt x="150" y="314"/>
                    </a:cubicBezTo>
                    <a:cubicBezTo>
                      <a:pt x="168" y="312"/>
                      <a:pt x="182" y="297"/>
                      <a:pt x="182" y="279"/>
                    </a:cubicBezTo>
                    <a:cubicBezTo>
                      <a:pt x="182" y="265"/>
                      <a:pt x="173" y="253"/>
                      <a:pt x="161" y="247"/>
                    </a:cubicBezTo>
                    <a:cubicBezTo>
                      <a:pt x="160" y="247"/>
                      <a:pt x="160" y="247"/>
                      <a:pt x="160" y="247"/>
                    </a:cubicBezTo>
                    <a:cubicBezTo>
                      <a:pt x="156" y="246"/>
                      <a:pt x="152" y="245"/>
                      <a:pt x="148" y="245"/>
                    </a:cubicBezTo>
                    <a:cubicBezTo>
                      <a:pt x="148" y="245"/>
                      <a:pt x="146" y="245"/>
                      <a:pt x="146" y="245"/>
                    </a:cubicBezTo>
                    <a:cubicBezTo>
                      <a:pt x="144" y="245"/>
                      <a:pt x="142" y="244"/>
                      <a:pt x="141" y="243"/>
                    </a:cubicBezTo>
                    <a:cubicBezTo>
                      <a:pt x="137" y="233"/>
                      <a:pt x="130" y="225"/>
                      <a:pt x="121" y="220"/>
                    </a:cubicBezTo>
                    <a:cubicBezTo>
                      <a:pt x="121" y="220"/>
                      <a:pt x="121" y="220"/>
                      <a:pt x="121" y="220"/>
                    </a:cubicBezTo>
                    <a:cubicBezTo>
                      <a:pt x="113" y="216"/>
                      <a:pt x="105" y="214"/>
                      <a:pt x="96" y="214"/>
                    </a:cubicBezTo>
                    <a:cubicBezTo>
                      <a:pt x="77" y="214"/>
                      <a:pt x="60" y="224"/>
                      <a:pt x="51" y="241"/>
                    </a:cubicBezTo>
                    <a:cubicBezTo>
                      <a:pt x="51" y="243"/>
                      <a:pt x="49" y="244"/>
                      <a:pt x="47" y="243"/>
                    </a:cubicBezTo>
                    <a:cubicBezTo>
                      <a:pt x="46" y="243"/>
                      <a:pt x="46" y="243"/>
                      <a:pt x="46" y="243"/>
                    </a:cubicBezTo>
                    <a:cubicBezTo>
                      <a:pt x="45" y="243"/>
                      <a:pt x="45" y="243"/>
                      <a:pt x="44" y="243"/>
                    </a:cubicBezTo>
                    <a:cubicBezTo>
                      <a:pt x="25" y="243"/>
                      <a:pt x="9" y="259"/>
                      <a:pt x="9" y="278"/>
                    </a:cubicBezTo>
                    <a:cubicBezTo>
                      <a:pt x="9" y="297"/>
                      <a:pt x="23" y="312"/>
                      <a:pt x="42" y="313"/>
                    </a:cubicBezTo>
                    <a:cubicBezTo>
                      <a:pt x="42" y="313"/>
                      <a:pt x="42" y="313"/>
                      <a:pt x="42" y="313"/>
                    </a:cubicBezTo>
                    <a:close/>
                    <a:moveTo>
                      <a:pt x="240" y="299"/>
                    </a:moveTo>
                    <a:cubicBezTo>
                      <a:pt x="280" y="299"/>
                      <a:pt x="280" y="299"/>
                      <a:pt x="280" y="299"/>
                    </a:cubicBezTo>
                    <a:cubicBezTo>
                      <a:pt x="267" y="184"/>
                      <a:pt x="267" y="184"/>
                      <a:pt x="267" y="184"/>
                    </a:cubicBezTo>
                    <a:cubicBezTo>
                      <a:pt x="240" y="184"/>
                      <a:pt x="240" y="184"/>
                      <a:pt x="240" y="184"/>
                    </a:cubicBezTo>
                    <a:lnTo>
                      <a:pt x="240" y="299"/>
                    </a:lnTo>
                    <a:close/>
                    <a:moveTo>
                      <a:pt x="166" y="241"/>
                    </a:moveTo>
                    <a:cubicBezTo>
                      <a:pt x="174" y="244"/>
                      <a:pt x="181" y="251"/>
                      <a:pt x="186" y="259"/>
                    </a:cubicBezTo>
                    <a:cubicBezTo>
                      <a:pt x="186" y="259"/>
                      <a:pt x="186" y="259"/>
                      <a:pt x="186" y="259"/>
                    </a:cubicBezTo>
                    <a:cubicBezTo>
                      <a:pt x="212" y="259"/>
                      <a:pt x="212" y="259"/>
                      <a:pt x="212" y="259"/>
                    </a:cubicBezTo>
                    <a:cubicBezTo>
                      <a:pt x="219" y="259"/>
                      <a:pt x="226" y="257"/>
                      <a:pt x="232" y="253"/>
                    </a:cubicBezTo>
                    <a:cubicBezTo>
                      <a:pt x="232" y="180"/>
                      <a:pt x="232" y="180"/>
                      <a:pt x="232" y="180"/>
                    </a:cubicBezTo>
                    <a:cubicBezTo>
                      <a:pt x="232" y="178"/>
                      <a:pt x="234" y="176"/>
                      <a:pt x="236" y="176"/>
                    </a:cubicBezTo>
                    <a:cubicBezTo>
                      <a:pt x="248" y="176"/>
                      <a:pt x="248" y="176"/>
                      <a:pt x="248" y="176"/>
                    </a:cubicBezTo>
                    <a:cubicBezTo>
                      <a:pt x="250" y="145"/>
                      <a:pt x="250" y="145"/>
                      <a:pt x="250" y="145"/>
                    </a:cubicBezTo>
                    <a:cubicBezTo>
                      <a:pt x="239" y="139"/>
                      <a:pt x="232" y="127"/>
                      <a:pt x="232" y="114"/>
                    </a:cubicBezTo>
                    <a:cubicBezTo>
                      <a:pt x="232" y="101"/>
                      <a:pt x="239" y="90"/>
                      <a:pt x="249" y="84"/>
                    </a:cubicBezTo>
                    <a:cubicBezTo>
                      <a:pt x="247" y="74"/>
                      <a:pt x="242" y="65"/>
                      <a:pt x="235" y="57"/>
                    </a:cubicBezTo>
                    <a:cubicBezTo>
                      <a:pt x="233" y="54"/>
                      <a:pt x="233" y="54"/>
                      <a:pt x="233" y="54"/>
                    </a:cubicBezTo>
                    <a:cubicBezTo>
                      <a:pt x="212" y="60"/>
                      <a:pt x="186" y="60"/>
                      <a:pt x="164" y="54"/>
                    </a:cubicBezTo>
                    <a:cubicBezTo>
                      <a:pt x="163" y="57"/>
                      <a:pt x="163" y="57"/>
                      <a:pt x="163" y="57"/>
                    </a:cubicBezTo>
                    <a:cubicBezTo>
                      <a:pt x="152" y="69"/>
                      <a:pt x="146" y="86"/>
                      <a:pt x="146" y="102"/>
                    </a:cubicBezTo>
                    <a:cubicBezTo>
                      <a:pt x="150" y="176"/>
                      <a:pt x="150" y="176"/>
                      <a:pt x="150" y="176"/>
                    </a:cubicBezTo>
                    <a:cubicBezTo>
                      <a:pt x="162" y="176"/>
                      <a:pt x="162" y="176"/>
                      <a:pt x="162" y="176"/>
                    </a:cubicBezTo>
                    <a:cubicBezTo>
                      <a:pt x="164" y="176"/>
                      <a:pt x="166" y="178"/>
                      <a:pt x="166" y="180"/>
                    </a:cubicBezTo>
                    <a:lnTo>
                      <a:pt x="166" y="241"/>
                    </a:lnTo>
                    <a:close/>
                    <a:moveTo>
                      <a:pt x="148" y="236"/>
                    </a:moveTo>
                    <a:cubicBezTo>
                      <a:pt x="151" y="236"/>
                      <a:pt x="154" y="237"/>
                      <a:pt x="157" y="238"/>
                    </a:cubicBezTo>
                    <a:cubicBezTo>
                      <a:pt x="157" y="184"/>
                      <a:pt x="157" y="184"/>
                      <a:pt x="157" y="184"/>
                    </a:cubicBezTo>
                    <a:cubicBezTo>
                      <a:pt x="131" y="184"/>
                      <a:pt x="131" y="184"/>
                      <a:pt x="131" y="184"/>
                    </a:cubicBezTo>
                    <a:cubicBezTo>
                      <a:pt x="127" y="214"/>
                      <a:pt x="127" y="214"/>
                      <a:pt x="127" y="214"/>
                    </a:cubicBezTo>
                    <a:cubicBezTo>
                      <a:pt x="136" y="220"/>
                      <a:pt x="143" y="227"/>
                      <a:pt x="148" y="236"/>
                    </a:cubicBezTo>
                    <a:close/>
                    <a:moveTo>
                      <a:pt x="266" y="141"/>
                    </a:moveTo>
                    <a:cubicBezTo>
                      <a:pt x="269" y="141"/>
                      <a:pt x="318" y="141"/>
                      <a:pt x="351" y="141"/>
                    </a:cubicBezTo>
                    <a:cubicBezTo>
                      <a:pt x="364" y="140"/>
                      <a:pt x="375" y="129"/>
                      <a:pt x="375" y="115"/>
                    </a:cubicBezTo>
                    <a:cubicBezTo>
                      <a:pt x="375" y="101"/>
                      <a:pt x="363" y="89"/>
                      <a:pt x="349" y="89"/>
                    </a:cubicBezTo>
                    <a:cubicBezTo>
                      <a:pt x="349" y="89"/>
                      <a:pt x="347" y="89"/>
                      <a:pt x="347" y="89"/>
                    </a:cubicBezTo>
                    <a:cubicBezTo>
                      <a:pt x="345" y="89"/>
                      <a:pt x="344" y="88"/>
                      <a:pt x="343" y="87"/>
                    </a:cubicBezTo>
                    <a:cubicBezTo>
                      <a:pt x="337" y="73"/>
                      <a:pt x="323" y="64"/>
                      <a:pt x="308" y="64"/>
                    </a:cubicBezTo>
                    <a:cubicBezTo>
                      <a:pt x="293" y="64"/>
                      <a:pt x="280" y="72"/>
                      <a:pt x="274" y="85"/>
                    </a:cubicBezTo>
                    <a:cubicBezTo>
                      <a:pt x="273" y="87"/>
                      <a:pt x="271" y="88"/>
                      <a:pt x="270" y="88"/>
                    </a:cubicBezTo>
                    <a:cubicBezTo>
                      <a:pt x="269" y="88"/>
                      <a:pt x="268" y="88"/>
                      <a:pt x="268" y="88"/>
                    </a:cubicBezTo>
                    <a:cubicBezTo>
                      <a:pt x="264" y="87"/>
                      <a:pt x="260" y="88"/>
                      <a:pt x="257" y="90"/>
                    </a:cubicBezTo>
                    <a:cubicBezTo>
                      <a:pt x="256" y="90"/>
                      <a:pt x="256" y="90"/>
                      <a:pt x="255" y="90"/>
                    </a:cubicBezTo>
                    <a:cubicBezTo>
                      <a:pt x="246" y="95"/>
                      <a:pt x="240" y="104"/>
                      <a:pt x="240" y="114"/>
                    </a:cubicBezTo>
                    <a:cubicBezTo>
                      <a:pt x="240" y="128"/>
                      <a:pt x="251" y="140"/>
                      <a:pt x="266" y="141"/>
                    </a:cubicBezTo>
                    <a:cubicBezTo>
                      <a:pt x="266" y="141"/>
                      <a:pt x="266" y="141"/>
                      <a:pt x="266" y="141"/>
                    </a:cubicBezTo>
                    <a:close/>
                    <a:moveTo>
                      <a:pt x="170" y="47"/>
                    </a:moveTo>
                    <a:cubicBezTo>
                      <a:pt x="188" y="51"/>
                      <a:pt x="210" y="51"/>
                      <a:pt x="227" y="47"/>
                    </a:cubicBezTo>
                    <a:cubicBezTo>
                      <a:pt x="199" y="12"/>
                      <a:pt x="199" y="12"/>
                      <a:pt x="199" y="12"/>
                    </a:cubicBezTo>
                    <a:lnTo>
                      <a:pt x="170" y="47"/>
                    </a:lnTo>
                    <a:close/>
                    <a:moveTo>
                      <a:pt x="297" y="284"/>
                    </a:moveTo>
                    <a:cubicBezTo>
                      <a:pt x="295" y="284"/>
                      <a:pt x="293" y="282"/>
                      <a:pt x="292" y="280"/>
                    </a:cubicBezTo>
                    <a:cubicBezTo>
                      <a:pt x="286" y="217"/>
                      <a:pt x="286" y="217"/>
                      <a:pt x="286" y="217"/>
                    </a:cubicBezTo>
                    <a:cubicBezTo>
                      <a:pt x="285" y="215"/>
                      <a:pt x="287" y="213"/>
                      <a:pt x="289" y="212"/>
                    </a:cubicBezTo>
                    <a:cubicBezTo>
                      <a:pt x="292" y="212"/>
                      <a:pt x="294" y="214"/>
                      <a:pt x="294" y="216"/>
                    </a:cubicBezTo>
                    <a:cubicBezTo>
                      <a:pt x="301" y="279"/>
                      <a:pt x="301" y="279"/>
                      <a:pt x="301" y="279"/>
                    </a:cubicBezTo>
                    <a:cubicBezTo>
                      <a:pt x="301" y="281"/>
                      <a:pt x="300" y="283"/>
                      <a:pt x="297" y="284"/>
                    </a:cubicBezTo>
                    <a:cubicBezTo>
                      <a:pt x="297" y="284"/>
                      <a:pt x="297" y="284"/>
                      <a:pt x="297" y="284"/>
                    </a:cubicBezTo>
                    <a:close/>
                    <a:moveTo>
                      <a:pt x="199" y="148"/>
                    </a:moveTo>
                    <a:cubicBezTo>
                      <a:pt x="184" y="148"/>
                      <a:pt x="173" y="136"/>
                      <a:pt x="173" y="122"/>
                    </a:cubicBezTo>
                    <a:cubicBezTo>
                      <a:pt x="173" y="107"/>
                      <a:pt x="184" y="95"/>
                      <a:pt x="199" y="95"/>
                    </a:cubicBezTo>
                    <a:cubicBezTo>
                      <a:pt x="213" y="95"/>
                      <a:pt x="225" y="107"/>
                      <a:pt x="225" y="122"/>
                    </a:cubicBezTo>
                    <a:cubicBezTo>
                      <a:pt x="225" y="136"/>
                      <a:pt x="213" y="148"/>
                      <a:pt x="199" y="148"/>
                    </a:cubicBezTo>
                    <a:close/>
                    <a:moveTo>
                      <a:pt x="199" y="104"/>
                    </a:moveTo>
                    <a:cubicBezTo>
                      <a:pt x="189" y="104"/>
                      <a:pt x="181" y="112"/>
                      <a:pt x="181" y="122"/>
                    </a:cubicBezTo>
                    <a:cubicBezTo>
                      <a:pt x="181" y="132"/>
                      <a:pt x="189" y="139"/>
                      <a:pt x="199" y="139"/>
                    </a:cubicBezTo>
                    <a:cubicBezTo>
                      <a:pt x="209" y="139"/>
                      <a:pt x="217" y="132"/>
                      <a:pt x="217" y="122"/>
                    </a:cubicBezTo>
                    <a:cubicBezTo>
                      <a:pt x="217" y="112"/>
                      <a:pt x="209" y="104"/>
                      <a:pt x="199" y="104"/>
                    </a:cubicBezTo>
                    <a:close/>
                    <a:moveTo>
                      <a:pt x="128" y="139"/>
                    </a:moveTo>
                    <a:cubicBezTo>
                      <a:pt x="125" y="139"/>
                      <a:pt x="123" y="137"/>
                      <a:pt x="123" y="135"/>
                    </a:cubicBezTo>
                    <a:cubicBezTo>
                      <a:pt x="122" y="96"/>
                      <a:pt x="122" y="96"/>
                      <a:pt x="122" y="96"/>
                    </a:cubicBezTo>
                    <a:cubicBezTo>
                      <a:pt x="122" y="72"/>
                      <a:pt x="130" y="49"/>
                      <a:pt x="145" y="31"/>
                    </a:cubicBezTo>
                    <a:cubicBezTo>
                      <a:pt x="146" y="29"/>
                      <a:pt x="149" y="29"/>
                      <a:pt x="151" y="30"/>
                    </a:cubicBezTo>
                    <a:cubicBezTo>
                      <a:pt x="153" y="32"/>
                      <a:pt x="153" y="35"/>
                      <a:pt x="151" y="36"/>
                    </a:cubicBezTo>
                    <a:cubicBezTo>
                      <a:pt x="138" y="53"/>
                      <a:pt x="130" y="74"/>
                      <a:pt x="130" y="96"/>
                    </a:cubicBezTo>
                    <a:cubicBezTo>
                      <a:pt x="132" y="134"/>
                      <a:pt x="132" y="134"/>
                      <a:pt x="132" y="134"/>
                    </a:cubicBezTo>
                    <a:cubicBezTo>
                      <a:pt x="132" y="137"/>
                      <a:pt x="130" y="139"/>
                      <a:pt x="128" y="139"/>
                    </a:cubicBezTo>
                    <a:cubicBezTo>
                      <a:pt x="128" y="139"/>
                      <a:pt x="128" y="139"/>
                      <a:pt x="128" y="1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75" name="椭圆 74"/>
              <p:cNvSpPr/>
              <p:nvPr/>
            </p:nvSpPr>
            <p:spPr>
              <a:xfrm flipH="1">
                <a:off x="6168527" y="4558430"/>
                <a:ext cx="161693" cy="1901255"/>
              </a:xfrm>
              <a:prstGeom prst="ellipse">
                <a:avLst/>
              </a:prstGeom>
              <a:solidFill>
                <a:srgbClr val="FFFFFF"/>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grpSp>
        <p:grpSp>
          <p:nvGrpSpPr>
            <p:cNvPr id="3" name="组合 2"/>
            <p:cNvGrpSpPr/>
            <p:nvPr/>
          </p:nvGrpSpPr>
          <p:grpSpPr>
            <a:xfrm>
              <a:off x="6658081" y="2529270"/>
              <a:ext cx="2143164" cy="1638753"/>
              <a:chOff x="6658081" y="2529270"/>
              <a:chExt cx="2143164" cy="1638753"/>
            </a:xfrm>
          </p:grpSpPr>
          <p:sp>
            <p:nvSpPr>
              <p:cNvPr id="23" name="Freeform 7"/>
              <p:cNvSpPr/>
              <p:nvPr/>
            </p:nvSpPr>
            <p:spPr bwMode="auto">
              <a:xfrm>
                <a:off x="6990631" y="2529270"/>
                <a:ext cx="1810614" cy="1638753"/>
              </a:xfrm>
              <a:custGeom>
                <a:avLst/>
                <a:gdLst>
                  <a:gd name="T0" fmla="*/ 965 w 1109"/>
                  <a:gd name="T1" fmla="*/ 154 h 1006"/>
                  <a:gd name="T2" fmla="*/ 831 w 1109"/>
                  <a:gd name="T3" fmla="*/ 0 h 1006"/>
                  <a:gd name="T4" fmla="*/ 0 w 1109"/>
                  <a:gd name="T5" fmla="*/ 480 h 1006"/>
                  <a:gd name="T6" fmla="*/ 66 w 1109"/>
                  <a:gd name="T7" fmla="*/ 673 h 1006"/>
                  <a:gd name="T8" fmla="*/ 775 w 1109"/>
                  <a:gd name="T9" fmla="*/ 863 h 1006"/>
                  <a:gd name="T10" fmla="*/ 965 w 1109"/>
                  <a:gd name="T11" fmla="*/ 154 h 1006"/>
                </a:gdLst>
                <a:ahLst/>
                <a:cxnLst>
                  <a:cxn ang="0">
                    <a:pos x="T0" y="T1"/>
                  </a:cxn>
                  <a:cxn ang="0">
                    <a:pos x="T2" y="T3"/>
                  </a:cxn>
                  <a:cxn ang="0">
                    <a:pos x="T4" y="T5"/>
                  </a:cxn>
                  <a:cxn ang="0">
                    <a:pos x="T6" y="T7"/>
                  </a:cxn>
                  <a:cxn ang="0">
                    <a:pos x="T8" y="T9"/>
                  </a:cxn>
                  <a:cxn ang="0">
                    <a:pos x="T10" y="T11"/>
                  </a:cxn>
                </a:cxnLst>
                <a:rect l="0" t="0" r="r" b="b"/>
                <a:pathLst>
                  <a:path w="1109" h="1006">
                    <a:moveTo>
                      <a:pt x="965" y="154"/>
                    </a:moveTo>
                    <a:cubicBezTo>
                      <a:pt x="930" y="92"/>
                      <a:pt x="884" y="41"/>
                      <a:pt x="831" y="0"/>
                    </a:cubicBezTo>
                    <a:cubicBezTo>
                      <a:pt x="0" y="480"/>
                      <a:pt x="0" y="480"/>
                      <a:pt x="0" y="480"/>
                    </a:cubicBezTo>
                    <a:cubicBezTo>
                      <a:pt x="9" y="546"/>
                      <a:pt x="30" y="612"/>
                      <a:pt x="66" y="673"/>
                    </a:cubicBezTo>
                    <a:cubicBezTo>
                      <a:pt x="209" y="921"/>
                      <a:pt x="527" y="1006"/>
                      <a:pt x="775" y="863"/>
                    </a:cubicBezTo>
                    <a:cubicBezTo>
                      <a:pt x="1023" y="720"/>
                      <a:pt x="1109" y="402"/>
                      <a:pt x="965" y="154"/>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33" name="Freeform 13"/>
              <p:cNvSpPr/>
              <p:nvPr/>
            </p:nvSpPr>
            <p:spPr bwMode="auto">
              <a:xfrm>
                <a:off x="7136452" y="2605653"/>
                <a:ext cx="1505084" cy="1392246"/>
              </a:xfrm>
              <a:custGeom>
                <a:avLst/>
                <a:gdLst>
                  <a:gd name="T0" fmla="*/ 803 w 922"/>
                  <a:gd name="T1" fmla="*/ 148 h 855"/>
                  <a:gd name="T2" fmla="*/ 660 w 922"/>
                  <a:gd name="T3" fmla="*/ 0 h 855"/>
                  <a:gd name="T4" fmla="*/ 0 w 922"/>
                  <a:gd name="T5" fmla="*/ 381 h 855"/>
                  <a:gd name="T6" fmla="*/ 57 w 922"/>
                  <a:gd name="T7" fmla="*/ 579 h 855"/>
                  <a:gd name="T8" fmla="*/ 645 w 922"/>
                  <a:gd name="T9" fmla="*/ 736 h 855"/>
                  <a:gd name="T10" fmla="*/ 803 w 922"/>
                  <a:gd name="T11" fmla="*/ 148 h 855"/>
                </a:gdLst>
                <a:ahLst/>
                <a:cxnLst>
                  <a:cxn ang="0">
                    <a:pos x="T0" y="T1"/>
                  </a:cxn>
                  <a:cxn ang="0">
                    <a:pos x="T2" y="T3"/>
                  </a:cxn>
                  <a:cxn ang="0">
                    <a:pos x="T4" y="T5"/>
                  </a:cxn>
                  <a:cxn ang="0">
                    <a:pos x="T6" y="T7"/>
                  </a:cxn>
                  <a:cxn ang="0">
                    <a:pos x="T8" y="T9"/>
                  </a:cxn>
                  <a:cxn ang="0">
                    <a:pos x="T10" y="T11"/>
                  </a:cxn>
                </a:cxnLst>
                <a:rect l="0" t="0" r="r" b="b"/>
                <a:pathLst>
                  <a:path w="922" h="855">
                    <a:moveTo>
                      <a:pt x="803" y="148"/>
                    </a:moveTo>
                    <a:cubicBezTo>
                      <a:pt x="767" y="86"/>
                      <a:pt x="717" y="36"/>
                      <a:pt x="660" y="0"/>
                    </a:cubicBezTo>
                    <a:cubicBezTo>
                      <a:pt x="0" y="381"/>
                      <a:pt x="0" y="381"/>
                      <a:pt x="0" y="381"/>
                    </a:cubicBezTo>
                    <a:cubicBezTo>
                      <a:pt x="3" y="448"/>
                      <a:pt x="21" y="516"/>
                      <a:pt x="57" y="579"/>
                    </a:cubicBezTo>
                    <a:cubicBezTo>
                      <a:pt x="176" y="785"/>
                      <a:pt x="439" y="855"/>
                      <a:pt x="645" y="736"/>
                    </a:cubicBezTo>
                    <a:cubicBezTo>
                      <a:pt x="851" y="618"/>
                      <a:pt x="922" y="354"/>
                      <a:pt x="803" y="148"/>
                    </a:cubicBezTo>
                    <a:close/>
                  </a:path>
                </a:pathLst>
              </a:custGeom>
              <a:solidFill>
                <a:srgbClr val="92D05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40" name="Freeform 20"/>
              <p:cNvSpPr>
                <a:spLocks noEditPoints="1"/>
              </p:cNvSpPr>
              <p:nvPr/>
            </p:nvSpPr>
            <p:spPr bwMode="auto">
              <a:xfrm>
                <a:off x="7622523" y="3034436"/>
                <a:ext cx="565925" cy="508639"/>
              </a:xfrm>
              <a:custGeom>
                <a:avLst/>
                <a:gdLst>
                  <a:gd name="T0" fmla="*/ 150 w 347"/>
                  <a:gd name="T1" fmla="*/ 313 h 313"/>
                  <a:gd name="T2" fmla="*/ 80 w 347"/>
                  <a:gd name="T3" fmla="*/ 251 h 313"/>
                  <a:gd name="T4" fmla="*/ 62 w 347"/>
                  <a:gd name="T5" fmla="*/ 264 h 313"/>
                  <a:gd name="T6" fmla="*/ 4 w 347"/>
                  <a:gd name="T7" fmla="*/ 268 h 313"/>
                  <a:gd name="T8" fmla="*/ 4 w 347"/>
                  <a:gd name="T9" fmla="*/ 259 h 313"/>
                  <a:gd name="T10" fmla="*/ 53 w 347"/>
                  <a:gd name="T11" fmla="*/ 170 h 313"/>
                  <a:gd name="T12" fmla="*/ 0 w 347"/>
                  <a:gd name="T13" fmla="*/ 166 h 313"/>
                  <a:gd name="T14" fmla="*/ 58 w 347"/>
                  <a:gd name="T15" fmla="*/ 161 h 313"/>
                  <a:gd name="T16" fmla="*/ 62 w 347"/>
                  <a:gd name="T17" fmla="*/ 180 h 313"/>
                  <a:gd name="T18" fmla="*/ 128 w 347"/>
                  <a:gd name="T19" fmla="*/ 181 h 313"/>
                  <a:gd name="T20" fmla="*/ 223 w 347"/>
                  <a:gd name="T21" fmla="*/ 247 h 313"/>
                  <a:gd name="T22" fmla="*/ 217 w 347"/>
                  <a:gd name="T23" fmla="*/ 266 h 313"/>
                  <a:gd name="T24" fmla="*/ 155 w 347"/>
                  <a:gd name="T25" fmla="*/ 250 h 313"/>
                  <a:gd name="T26" fmla="*/ 159 w 347"/>
                  <a:gd name="T27" fmla="*/ 243 h 313"/>
                  <a:gd name="T28" fmla="*/ 210 w 347"/>
                  <a:gd name="T29" fmla="*/ 262 h 313"/>
                  <a:gd name="T30" fmla="*/ 215 w 347"/>
                  <a:gd name="T31" fmla="*/ 249 h 313"/>
                  <a:gd name="T32" fmla="*/ 124 w 347"/>
                  <a:gd name="T33" fmla="*/ 189 h 313"/>
                  <a:gd name="T34" fmla="*/ 62 w 347"/>
                  <a:gd name="T35" fmla="*/ 242 h 313"/>
                  <a:gd name="T36" fmla="*/ 85 w 347"/>
                  <a:gd name="T37" fmla="*/ 243 h 313"/>
                  <a:gd name="T38" fmla="*/ 311 w 347"/>
                  <a:gd name="T39" fmla="*/ 304 h 313"/>
                  <a:gd name="T40" fmla="*/ 311 w 347"/>
                  <a:gd name="T41" fmla="*/ 282 h 313"/>
                  <a:gd name="T42" fmla="*/ 226 w 347"/>
                  <a:gd name="T43" fmla="*/ 278 h 313"/>
                  <a:gd name="T44" fmla="*/ 311 w 347"/>
                  <a:gd name="T45" fmla="*/ 273 h 313"/>
                  <a:gd name="T46" fmla="*/ 311 w 347"/>
                  <a:gd name="T47" fmla="*/ 313 h 313"/>
                  <a:gd name="T48" fmla="*/ 252 w 347"/>
                  <a:gd name="T49" fmla="*/ 260 h 313"/>
                  <a:gd name="T50" fmla="*/ 257 w 347"/>
                  <a:gd name="T51" fmla="*/ 219 h 313"/>
                  <a:gd name="T52" fmla="*/ 252 w 347"/>
                  <a:gd name="T53" fmla="*/ 184 h 313"/>
                  <a:gd name="T54" fmla="*/ 172 w 347"/>
                  <a:gd name="T55" fmla="*/ 157 h 313"/>
                  <a:gd name="T56" fmla="*/ 222 w 347"/>
                  <a:gd name="T57" fmla="*/ 143 h 313"/>
                  <a:gd name="T58" fmla="*/ 255 w 347"/>
                  <a:gd name="T59" fmla="*/ 157 h 313"/>
                  <a:gd name="T60" fmla="*/ 190 w 347"/>
                  <a:gd name="T61" fmla="*/ 71 h 313"/>
                  <a:gd name="T62" fmla="*/ 332 w 347"/>
                  <a:gd name="T63" fmla="*/ 71 h 313"/>
                  <a:gd name="T64" fmla="*/ 263 w 347"/>
                  <a:gd name="T65" fmla="*/ 159 h 313"/>
                  <a:gd name="T66" fmla="*/ 263 w 347"/>
                  <a:gd name="T67" fmla="*/ 198 h 313"/>
                  <a:gd name="T68" fmla="*/ 295 w 347"/>
                  <a:gd name="T69" fmla="*/ 187 h 313"/>
                  <a:gd name="T70" fmla="*/ 346 w 347"/>
                  <a:gd name="T71" fmla="*/ 202 h 313"/>
                  <a:gd name="T72" fmla="*/ 265 w 347"/>
                  <a:gd name="T73" fmla="*/ 228 h 313"/>
                  <a:gd name="T74" fmla="*/ 260 w 347"/>
                  <a:gd name="T75" fmla="*/ 260 h 313"/>
                  <a:gd name="T76" fmla="*/ 268 w 347"/>
                  <a:gd name="T77" fmla="*/ 220 h 313"/>
                  <a:gd name="T78" fmla="*/ 336 w 347"/>
                  <a:gd name="T79" fmla="*/ 201 h 313"/>
                  <a:gd name="T80" fmla="*/ 268 w 347"/>
                  <a:gd name="T81" fmla="*/ 220 h 313"/>
                  <a:gd name="T82" fmla="*/ 212 w 347"/>
                  <a:gd name="T83" fmla="*/ 181 h 313"/>
                  <a:gd name="T84" fmla="*/ 220 w 347"/>
                  <a:gd name="T85" fmla="*/ 152 h 313"/>
                  <a:gd name="T86" fmla="*/ 261 w 347"/>
                  <a:gd name="T87" fmla="*/ 9 h 313"/>
                  <a:gd name="T88" fmla="*/ 261 w 347"/>
                  <a:gd name="T89" fmla="*/ 134 h 313"/>
                  <a:gd name="T90" fmla="*/ 261 w 347"/>
                  <a:gd name="T91" fmla="*/ 9 h 313"/>
                  <a:gd name="T92" fmla="*/ 257 w 347"/>
                  <a:gd name="T93" fmla="*/ 120 h 313"/>
                  <a:gd name="T94" fmla="*/ 237 w 347"/>
                  <a:gd name="T95" fmla="*/ 97 h 313"/>
                  <a:gd name="T96" fmla="*/ 245 w 347"/>
                  <a:gd name="T97" fmla="*/ 95 h 313"/>
                  <a:gd name="T98" fmla="*/ 278 w 347"/>
                  <a:gd name="T99" fmla="*/ 90 h 313"/>
                  <a:gd name="T100" fmla="*/ 236 w 347"/>
                  <a:gd name="T101" fmla="*/ 52 h 313"/>
                  <a:gd name="T102" fmla="*/ 257 w 347"/>
                  <a:gd name="T103" fmla="*/ 22 h 313"/>
                  <a:gd name="T104" fmla="*/ 266 w 347"/>
                  <a:gd name="T105" fmla="*/ 22 h 313"/>
                  <a:gd name="T106" fmla="*/ 286 w 347"/>
                  <a:gd name="T107" fmla="*/ 45 h 313"/>
                  <a:gd name="T108" fmla="*/ 278 w 347"/>
                  <a:gd name="T109" fmla="*/ 48 h 313"/>
                  <a:gd name="T110" fmla="*/ 245 w 347"/>
                  <a:gd name="T111" fmla="*/ 52 h 313"/>
                  <a:gd name="T112" fmla="*/ 287 w 347"/>
                  <a:gd name="T113" fmla="*/ 90 h 313"/>
                  <a:gd name="T114" fmla="*/ 266 w 347"/>
                  <a:gd name="T115" fmla="*/ 12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7" h="313">
                    <a:moveTo>
                      <a:pt x="311" y="313"/>
                    </a:moveTo>
                    <a:cubicBezTo>
                      <a:pt x="150" y="313"/>
                      <a:pt x="150" y="313"/>
                      <a:pt x="150" y="313"/>
                    </a:cubicBezTo>
                    <a:cubicBezTo>
                      <a:pt x="149" y="313"/>
                      <a:pt x="148" y="312"/>
                      <a:pt x="147" y="312"/>
                    </a:cubicBezTo>
                    <a:cubicBezTo>
                      <a:pt x="80" y="251"/>
                      <a:pt x="80" y="251"/>
                      <a:pt x="80" y="251"/>
                    </a:cubicBezTo>
                    <a:cubicBezTo>
                      <a:pt x="62" y="251"/>
                      <a:pt x="62" y="251"/>
                      <a:pt x="62" y="251"/>
                    </a:cubicBezTo>
                    <a:cubicBezTo>
                      <a:pt x="62" y="264"/>
                      <a:pt x="62" y="264"/>
                      <a:pt x="62" y="264"/>
                    </a:cubicBezTo>
                    <a:cubicBezTo>
                      <a:pt x="62" y="266"/>
                      <a:pt x="60" y="268"/>
                      <a:pt x="58" y="268"/>
                    </a:cubicBezTo>
                    <a:cubicBezTo>
                      <a:pt x="4" y="268"/>
                      <a:pt x="4" y="268"/>
                      <a:pt x="4" y="268"/>
                    </a:cubicBezTo>
                    <a:cubicBezTo>
                      <a:pt x="2" y="268"/>
                      <a:pt x="0" y="266"/>
                      <a:pt x="0" y="264"/>
                    </a:cubicBezTo>
                    <a:cubicBezTo>
                      <a:pt x="0" y="261"/>
                      <a:pt x="2" y="259"/>
                      <a:pt x="4" y="259"/>
                    </a:cubicBezTo>
                    <a:cubicBezTo>
                      <a:pt x="53" y="259"/>
                      <a:pt x="53" y="259"/>
                      <a:pt x="53" y="259"/>
                    </a:cubicBezTo>
                    <a:cubicBezTo>
                      <a:pt x="53" y="170"/>
                      <a:pt x="53" y="170"/>
                      <a:pt x="53" y="170"/>
                    </a:cubicBezTo>
                    <a:cubicBezTo>
                      <a:pt x="4" y="170"/>
                      <a:pt x="4" y="170"/>
                      <a:pt x="4" y="170"/>
                    </a:cubicBezTo>
                    <a:cubicBezTo>
                      <a:pt x="2" y="170"/>
                      <a:pt x="0" y="168"/>
                      <a:pt x="0" y="166"/>
                    </a:cubicBezTo>
                    <a:cubicBezTo>
                      <a:pt x="0" y="163"/>
                      <a:pt x="2" y="161"/>
                      <a:pt x="4" y="161"/>
                    </a:cubicBezTo>
                    <a:cubicBezTo>
                      <a:pt x="58" y="161"/>
                      <a:pt x="58" y="161"/>
                      <a:pt x="58" y="161"/>
                    </a:cubicBezTo>
                    <a:cubicBezTo>
                      <a:pt x="60" y="161"/>
                      <a:pt x="62" y="163"/>
                      <a:pt x="62" y="166"/>
                    </a:cubicBezTo>
                    <a:cubicBezTo>
                      <a:pt x="62" y="180"/>
                      <a:pt x="62" y="180"/>
                      <a:pt x="62" y="180"/>
                    </a:cubicBezTo>
                    <a:cubicBezTo>
                      <a:pt x="125" y="180"/>
                      <a:pt x="125" y="180"/>
                      <a:pt x="125" y="180"/>
                    </a:cubicBezTo>
                    <a:cubicBezTo>
                      <a:pt x="126" y="180"/>
                      <a:pt x="127" y="180"/>
                      <a:pt x="128" y="181"/>
                    </a:cubicBezTo>
                    <a:cubicBezTo>
                      <a:pt x="214" y="234"/>
                      <a:pt x="214" y="234"/>
                      <a:pt x="214" y="234"/>
                    </a:cubicBezTo>
                    <a:cubicBezTo>
                      <a:pt x="219" y="237"/>
                      <a:pt x="222" y="242"/>
                      <a:pt x="223" y="247"/>
                    </a:cubicBezTo>
                    <a:cubicBezTo>
                      <a:pt x="224" y="252"/>
                      <a:pt x="223" y="258"/>
                      <a:pt x="220" y="262"/>
                    </a:cubicBezTo>
                    <a:cubicBezTo>
                      <a:pt x="217" y="266"/>
                      <a:pt x="217" y="266"/>
                      <a:pt x="217" y="266"/>
                    </a:cubicBezTo>
                    <a:cubicBezTo>
                      <a:pt x="211" y="275"/>
                      <a:pt x="199" y="277"/>
                      <a:pt x="191" y="272"/>
                    </a:cubicBezTo>
                    <a:cubicBezTo>
                      <a:pt x="155" y="250"/>
                      <a:pt x="155" y="250"/>
                      <a:pt x="155" y="250"/>
                    </a:cubicBezTo>
                    <a:cubicBezTo>
                      <a:pt x="153" y="249"/>
                      <a:pt x="152" y="246"/>
                      <a:pt x="154" y="244"/>
                    </a:cubicBezTo>
                    <a:cubicBezTo>
                      <a:pt x="155" y="242"/>
                      <a:pt x="157" y="242"/>
                      <a:pt x="159" y="243"/>
                    </a:cubicBezTo>
                    <a:cubicBezTo>
                      <a:pt x="195" y="265"/>
                      <a:pt x="195" y="265"/>
                      <a:pt x="195" y="265"/>
                    </a:cubicBezTo>
                    <a:cubicBezTo>
                      <a:pt x="200" y="268"/>
                      <a:pt x="207" y="266"/>
                      <a:pt x="210" y="262"/>
                    </a:cubicBezTo>
                    <a:cubicBezTo>
                      <a:pt x="213" y="257"/>
                      <a:pt x="213" y="257"/>
                      <a:pt x="213" y="257"/>
                    </a:cubicBezTo>
                    <a:cubicBezTo>
                      <a:pt x="215" y="255"/>
                      <a:pt x="215" y="252"/>
                      <a:pt x="215" y="249"/>
                    </a:cubicBezTo>
                    <a:cubicBezTo>
                      <a:pt x="214" y="246"/>
                      <a:pt x="212" y="243"/>
                      <a:pt x="210" y="241"/>
                    </a:cubicBezTo>
                    <a:cubicBezTo>
                      <a:pt x="124" y="189"/>
                      <a:pt x="124" y="189"/>
                      <a:pt x="124" y="189"/>
                    </a:cubicBezTo>
                    <a:cubicBezTo>
                      <a:pt x="62" y="189"/>
                      <a:pt x="62" y="189"/>
                      <a:pt x="62" y="189"/>
                    </a:cubicBezTo>
                    <a:cubicBezTo>
                      <a:pt x="62" y="242"/>
                      <a:pt x="62" y="242"/>
                      <a:pt x="62" y="242"/>
                    </a:cubicBezTo>
                    <a:cubicBezTo>
                      <a:pt x="82" y="242"/>
                      <a:pt x="82" y="242"/>
                      <a:pt x="82" y="242"/>
                    </a:cubicBezTo>
                    <a:cubicBezTo>
                      <a:pt x="83" y="242"/>
                      <a:pt x="84" y="243"/>
                      <a:pt x="85" y="243"/>
                    </a:cubicBezTo>
                    <a:cubicBezTo>
                      <a:pt x="152" y="304"/>
                      <a:pt x="152" y="304"/>
                      <a:pt x="152" y="304"/>
                    </a:cubicBezTo>
                    <a:cubicBezTo>
                      <a:pt x="311" y="304"/>
                      <a:pt x="311" y="304"/>
                      <a:pt x="311" y="304"/>
                    </a:cubicBezTo>
                    <a:cubicBezTo>
                      <a:pt x="317" y="304"/>
                      <a:pt x="322" y="299"/>
                      <a:pt x="322" y="293"/>
                    </a:cubicBezTo>
                    <a:cubicBezTo>
                      <a:pt x="322" y="287"/>
                      <a:pt x="317" y="282"/>
                      <a:pt x="311" y="282"/>
                    </a:cubicBezTo>
                    <a:cubicBezTo>
                      <a:pt x="230" y="282"/>
                      <a:pt x="230" y="282"/>
                      <a:pt x="230" y="282"/>
                    </a:cubicBezTo>
                    <a:cubicBezTo>
                      <a:pt x="228" y="282"/>
                      <a:pt x="226" y="280"/>
                      <a:pt x="226" y="278"/>
                    </a:cubicBezTo>
                    <a:cubicBezTo>
                      <a:pt x="226" y="275"/>
                      <a:pt x="228" y="273"/>
                      <a:pt x="230" y="273"/>
                    </a:cubicBezTo>
                    <a:cubicBezTo>
                      <a:pt x="311" y="273"/>
                      <a:pt x="311" y="273"/>
                      <a:pt x="311" y="273"/>
                    </a:cubicBezTo>
                    <a:cubicBezTo>
                      <a:pt x="321" y="273"/>
                      <a:pt x="330" y="282"/>
                      <a:pt x="330" y="293"/>
                    </a:cubicBezTo>
                    <a:cubicBezTo>
                      <a:pt x="330" y="304"/>
                      <a:pt x="321" y="313"/>
                      <a:pt x="311" y="313"/>
                    </a:cubicBezTo>
                    <a:close/>
                    <a:moveTo>
                      <a:pt x="256" y="264"/>
                    </a:moveTo>
                    <a:cubicBezTo>
                      <a:pt x="254" y="264"/>
                      <a:pt x="252" y="262"/>
                      <a:pt x="252" y="260"/>
                    </a:cubicBezTo>
                    <a:cubicBezTo>
                      <a:pt x="252" y="249"/>
                      <a:pt x="253" y="244"/>
                      <a:pt x="255" y="239"/>
                    </a:cubicBezTo>
                    <a:cubicBezTo>
                      <a:pt x="256" y="234"/>
                      <a:pt x="257" y="229"/>
                      <a:pt x="257" y="219"/>
                    </a:cubicBezTo>
                    <a:cubicBezTo>
                      <a:pt x="257" y="210"/>
                      <a:pt x="256" y="205"/>
                      <a:pt x="255" y="200"/>
                    </a:cubicBezTo>
                    <a:cubicBezTo>
                      <a:pt x="254" y="196"/>
                      <a:pt x="252" y="191"/>
                      <a:pt x="252" y="184"/>
                    </a:cubicBezTo>
                    <a:cubicBezTo>
                      <a:pt x="243" y="188"/>
                      <a:pt x="226" y="194"/>
                      <a:pt x="210" y="189"/>
                    </a:cubicBezTo>
                    <a:cubicBezTo>
                      <a:pt x="186" y="183"/>
                      <a:pt x="173" y="158"/>
                      <a:pt x="172" y="157"/>
                    </a:cubicBezTo>
                    <a:cubicBezTo>
                      <a:pt x="171" y="155"/>
                      <a:pt x="172" y="153"/>
                      <a:pt x="174" y="152"/>
                    </a:cubicBezTo>
                    <a:cubicBezTo>
                      <a:pt x="175" y="151"/>
                      <a:pt x="199" y="137"/>
                      <a:pt x="222" y="143"/>
                    </a:cubicBezTo>
                    <a:cubicBezTo>
                      <a:pt x="236" y="147"/>
                      <a:pt x="247" y="157"/>
                      <a:pt x="253" y="165"/>
                    </a:cubicBezTo>
                    <a:cubicBezTo>
                      <a:pt x="253" y="162"/>
                      <a:pt x="254" y="160"/>
                      <a:pt x="255" y="157"/>
                    </a:cubicBezTo>
                    <a:cubicBezTo>
                      <a:pt x="256" y="153"/>
                      <a:pt x="257" y="149"/>
                      <a:pt x="257" y="142"/>
                    </a:cubicBezTo>
                    <a:cubicBezTo>
                      <a:pt x="220" y="140"/>
                      <a:pt x="190" y="109"/>
                      <a:pt x="190" y="71"/>
                    </a:cubicBezTo>
                    <a:cubicBezTo>
                      <a:pt x="190" y="32"/>
                      <a:pt x="222" y="0"/>
                      <a:pt x="261" y="0"/>
                    </a:cubicBezTo>
                    <a:cubicBezTo>
                      <a:pt x="301" y="0"/>
                      <a:pt x="332" y="32"/>
                      <a:pt x="332" y="71"/>
                    </a:cubicBezTo>
                    <a:cubicBezTo>
                      <a:pt x="332" y="109"/>
                      <a:pt x="303" y="140"/>
                      <a:pt x="266" y="142"/>
                    </a:cubicBezTo>
                    <a:cubicBezTo>
                      <a:pt x="265" y="150"/>
                      <a:pt x="264" y="155"/>
                      <a:pt x="263" y="159"/>
                    </a:cubicBezTo>
                    <a:cubicBezTo>
                      <a:pt x="262" y="164"/>
                      <a:pt x="260" y="169"/>
                      <a:pt x="260" y="179"/>
                    </a:cubicBezTo>
                    <a:cubicBezTo>
                      <a:pt x="260" y="188"/>
                      <a:pt x="262" y="193"/>
                      <a:pt x="263" y="198"/>
                    </a:cubicBezTo>
                    <a:cubicBezTo>
                      <a:pt x="264" y="201"/>
                      <a:pt x="265" y="204"/>
                      <a:pt x="265" y="209"/>
                    </a:cubicBezTo>
                    <a:cubicBezTo>
                      <a:pt x="271" y="201"/>
                      <a:pt x="282" y="191"/>
                      <a:pt x="295" y="187"/>
                    </a:cubicBezTo>
                    <a:cubicBezTo>
                      <a:pt x="319" y="181"/>
                      <a:pt x="343" y="195"/>
                      <a:pt x="344" y="196"/>
                    </a:cubicBezTo>
                    <a:cubicBezTo>
                      <a:pt x="346" y="197"/>
                      <a:pt x="347" y="199"/>
                      <a:pt x="346" y="202"/>
                    </a:cubicBezTo>
                    <a:cubicBezTo>
                      <a:pt x="345" y="203"/>
                      <a:pt x="332" y="227"/>
                      <a:pt x="308" y="234"/>
                    </a:cubicBezTo>
                    <a:cubicBezTo>
                      <a:pt x="291" y="238"/>
                      <a:pt x="274" y="232"/>
                      <a:pt x="265" y="228"/>
                    </a:cubicBezTo>
                    <a:cubicBezTo>
                      <a:pt x="265" y="234"/>
                      <a:pt x="264" y="237"/>
                      <a:pt x="263" y="241"/>
                    </a:cubicBezTo>
                    <a:cubicBezTo>
                      <a:pt x="262" y="246"/>
                      <a:pt x="260" y="250"/>
                      <a:pt x="260" y="260"/>
                    </a:cubicBezTo>
                    <a:cubicBezTo>
                      <a:pt x="260" y="262"/>
                      <a:pt x="259" y="264"/>
                      <a:pt x="256" y="264"/>
                    </a:cubicBezTo>
                    <a:close/>
                    <a:moveTo>
                      <a:pt x="268" y="220"/>
                    </a:moveTo>
                    <a:cubicBezTo>
                      <a:pt x="275" y="223"/>
                      <a:pt x="291" y="229"/>
                      <a:pt x="306" y="225"/>
                    </a:cubicBezTo>
                    <a:cubicBezTo>
                      <a:pt x="321" y="221"/>
                      <a:pt x="331" y="208"/>
                      <a:pt x="336" y="201"/>
                    </a:cubicBezTo>
                    <a:cubicBezTo>
                      <a:pt x="329" y="198"/>
                      <a:pt x="313" y="192"/>
                      <a:pt x="298" y="196"/>
                    </a:cubicBezTo>
                    <a:cubicBezTo>
                      <a:pt x="283" y="200"/>
                      <a:pt x="272" y="213"/>
                      <a:pt x="268" y="220"/>
                    </a:cubicBezTo>
                    <a:close/>
                    <a:moveTo>
                      <a:pt x="182" y="157"/>
                    </a:moveTo>
                    <a:cubicBezTo>
                      <a:pt x="186" y="164"/>
                      <a:pt x="197" y="177"/>
                      <a:pt x="212" y="181"/>
                    </a:cubicBezTo>
                    <a:cubicBezTo>
                      <a:pt x="227" y="185"/>
                      <a:pt x="243" y="179"/>
                      <a:pt x="250" y="176"/>
                    </a:cubicBezTo>
                    <a:cubicBezTo>
                      <a:pt x="246" y="169"/>
                      <a:pt x="235" y="156"/>
                      <a:pt x="220" y="152"/>
                    </a:cubicBezTo>
                    <a:cubicBezTo>
                      <a:pt x="205" y="148"/>
                      <a:pt x="189" y="154"/>
                      <a:pt x="182" y="157"/>
                    </a:cubicBezTo>
                    <a:close/>
                    <a:moveTo>
                      <a:pt x="261" y="9"/>
                    </a:moveTo>
                    <a:cubicBezTo>
                      <a:pt x="227" y="9"/>
                      <a:pt x="199" y="37"/>
                      <a:pt x="199" y="71"/>
                    </a:cubicBezTo>
                    <a:cubicBezTo>
                      <a:pt x="199" y="106"/>
                      <a:pt x="227" y="134"/>
                      <a:pt x="261" y="134"/>
                    </a:cubicBezTo>
                    <a:cubicBezTo>
                      <a:pt x="296" y="134"/>
                      <a:pt x="324" y="106"/>
                      <a:pt x="324" y="71"/>
                    </a:cubicBezTo>
                    <a:cubicBezTo>
                      <a:pt x="324" y="37"/>
                      <a:pt x="296" y="9"/>
                      <a:pt x="261" y="9"/>
                    </a:cubicBezTo>
                    <a:close/>
                    <a:moveTo>
                      <a:pt x="261" y="124"/>
                    </a:moveTo>
                    <a:cubicBezTo>
                      <a:pt x="259" y="124"/>
                      <a:pt x="257" y="122"/>
                      <a:pt x="257" y="120"/>
                    </a:cubicBezTo>
                    <a:cubicBezTo>
                      <a:pt x="257" y="114"/>
                      <a:pt x="257" y="114"/>
                      <a:pt x="257" y="114"/>
                    </a:cubicBezTo>
                    <a:cubicBezTo>
                      <a:pt x="248" y="112"/>
                      <a:pt x="240" y="106"/>
                      <a:pt x="237" y="97"/>
                    </a:cubicBezTo>
                    <a:cubicBezTo>
                      <a:pt x="236" y="95"/>
                      <a:pt x="238" y="93"/>
                      <a:pt x="240" y="92"/>
                    </a:cubicBezTo>
                    <a:cubicBezTo>
                      <a:pt x="242" y="91"/>
                      <a:pt x="245" y="92"/>
                      <a:pt x="245" y="95"/>
                    </a:cubicBezTo>
                    <a:cubicBezTo>
                      <a:pt x="247" y="101"/>
                      <a:pt x="254" y="105"/>
                      <a:pt x="261" y="105"/>
                    </a:cubicBezTo>
                    <a:cubicBezTo>
                      <a:pt x="271" y="105"/>
                      <a:pt x="278" y="99"/>
                      <a:pt x="278" y="90"/>
                    </a:cubicBezTo>
                    <a:cubicBezTo>
                      <a:pt x="278" y="82"/>
                      <a:pt x="271" y="76"/>
                      <a:pt x="261" y="75"/>
                    </a:cubicBezTo>
                    <a:cubicBezTo>
                      <a:pt x="247" y="74"/>
                      <a:pt x="236" y="64"/>
                      <a:pt x="236" y="52"/>
                    </a:cubicBezTo>
                    <a:cubicBezTo>
                      <a:pt x="236" y="40"/>
                      <a:pt x="245" y="31"/>
                      <a:pt x="257" y="29"/>
                    </a:cubicBezTo>
                    <a:cubicBezTo>
                      <a:pt x="257" y="22"/>
                      <a:pt x="257" y="22"/>
                      <a:pt x="257" y="22"/>
                    </a:cubicBezTo>
                    <a:cubicBezTo>
                      <a:pt x="257" y="20"/>
                      <a:pt x="259" y="18"/>
                      <a:pt x="261" y="18"/>
                    </a:cubicBezTo>
                    <a:cubicBezTo>
                      <a:pt x="264" y="18"/>
                      <a:pt x="266" y="20"/>
                      <a:pt x="266" y="22"/>
                    </a:cubicBezTo>
                    <a:cubicBezTo>
                      <a:pt x="266" y="29"/>
                      <a:pt x="266" y="29"/>
                      <a:pt x="266" y="29"/>
                    </a:cubicBezTo>
                    <a:cubicBezTo>
                      <a:pt x="275" y="30"/>
                      <a:pt x="283" y="36"/>
                      <a:pt x="286" y="45"/>
                    </a:cubicBezTo>
                    <a:cubicBezTo>
                      <a:pt x="286" y="47"/>
                      <a:pt x="285" y="50"/>
                      <a:pt x="283" y="50"/>
                    </a:cubicBezTo>
                    <a:cubicBezTo>
                      <a:pt x="281" y="51"/>
                      <a:pt x="278" y="50"/>
                      <a:pt x="278" y="48"/>
                    </a:cubicBezTo>
                    <a:cubicBezTo>
                      <a:pt x="275" y="42"/>
                      <a:pt x="269" y="37"/>
                      <a:pt x="261" y="37"/>
                    </a:cubicBezTo>
                    <a:cubicBezTo>
                      <a:pt x="252" y="37"/>
                      <a:pt x="245" y="44"/>
                      <a:pt x="245" y="52"/>
                    </a:cubicBezTo>
                    <a:cubicBezTo>
                      <a:pt x="245" y="60"/>
                      <a:pt x="252" y="66"/>
                      <a:pt x="262" y="67"/>
                    </a:cubicBezTo>
                    <a:cubicBezTo>
                      <a:pt x="276" y="68"/>
                      <a:pt x="287" y="78"/>
                      <a:pt x="287" y="90"/>
                    </a:cubicBezTo>
                    <a:cubicBezTo>
                      <a:pt x="287" y="102"/>
                      <a:pt x="278" y="112"/>
                      <a:pt x="266" y="114"/>
                    </a:cubicBezTo>
                    <a:cubicBezTo>
                      <a:pt x="266" y="120"/>
                      <a:pt x="266" y="120"/>
                      <a:pt x="266" y="120"/>
                    </a:cubicBezTo>
                    <a:cubicBezTo>
                      <a:pt x="266" y="122"/>
                      <a:pt x="264" y="124"/>
                      <a:pt x="261" y="1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76" name="椭圆 75"/>
              <p:cNvSpPr/>
              <p:nvPr/>
            </p:nvSpPr>
            <p:spPr>
              <a:xfrm rot="3563809">
                <a:off x="7527862" y="2000483"/>
                <a:ext cx="161693" cy="1901255"/>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grpSp>
        <p:grpSp>
          <p:nvGrpSpPr>
            <p:cNvPr id="4" name="组合 3"/>
            <p:cNvGrpSpPr/>
            <p:nvPr/>
          </p:nvGrpSpPr>
          <p:grpSpPr>
            <a:xfrm>
              <a:off x="6535807" y="4251350"/>
              <a:ext cx="2140372" cy="1637018"/>
              <a:chOff x="6535807" y="4251350"/>
              <a:chExt cx="2140372" cy="1637018"/>
            </a:xfrm>
          </p:grpSpPr>
          <p:sp>
            <p:nvSpPr>
              <p:cNvPr id="7" name="Freeform 6"/>
              <p:cNvSpPr/>
              <p:nvPr/>
            </p:nvSpPr>
            <p:spPr bwMode="auto">
              <a:xfrm>
                <a:off x="6535807" y="4251350"/>
                <a:ext cx="1810614" cy="1637018"/>
              </a:xfrm>
              <a:custGeom>
                <a:avLst/>
                <a:gdLst>
                  <a:gd name="T0" fmla="*/ 1043 w 1109"/>
                  <a:gd name="T1" fmla="*/ 673 h 1006"/>
                  <a:gd name="T2" fmla="*/ 1109 w 1109"/>
                  <a:gd name="T3" fmla="*/ 479 h 1006"/>
                  <a:gd name="T4" fmla="*/ 278 w 1109"/>
                  <a:gd name="T5" fmla="*/ 0 h 1006"/>
                  <a:gd name="T6" fmla="*/ 144 w 1109"/>
                  <a:gd name="T7" fmla="*/ 153 h 1006"/>
                  <a:gd name="T8" fmla="*/ 334 w 1109"/>
                  <a:gd name="T9" fmla="*/ 863 h 1006"/>
                  <a:gd name="T10" fmla="*/ 1043 w 1109"/>
                  <a:gd name="T11" fmla="*/ 673 h 1006"/>
                </a:gdLst>
                <a:ahLst/>
                <a:cxnLst>
                  <a:cxn ang="0">
                    <a:pos x="T0" y="T1"/>
                  </a:cxn>
                  <a:cxn ang="0">
                    <a:pos x="T2" y="T3"/>
                  </a:cxn>
                  <a:cxn ang="0">
                    <a:pos x="T4" y="T5"/>
                  </a:cxn>
                  <a:cxn ang="0">
                    <a:pos x="T6" y="T7"/>
                  </a:cxn>
                  <a:cxn ang="0">
                    <a:pos x="T8" y="T9"/>
                  </a:cxn>
                  <a:cxn ang="0">
                    <a:pos x="T10" y="T11"/>
                  </a:cxn>
                </a:cxnLst>
                <a:rect l="0" t="0" r="r" b="b"/>
                <a:pathLst>
                  <a:path w="1109" h="1006">
                    <a:moveTo>
                      <a:pt x="1043" y="673"/>
                    </a:moveTo>
                    <a:cubicBezTo>
                      <a:pt x="1079" y="611"/>
                      <a:pt x="1100" y="546"/>
                      <a:pt x="1109" y="479"/>
                    </a:cubicBezTo>
                    <a:cubicBezTo>
                      <a:pt x="278" y="0"/>
                      <a:pt x="278" y="0"/>
                      <a:pt x="278" y="0"/>
                    </a:cubicBezTo>
                    <a:cubicBezTo>
                      <a:pt x="225" y="40"/>
                      <a:pt x="179" y="92"/>
                      <a:pt x="144" y="153"/>
                    </a:cubicBezTo>
                    <a:cubicBezTo>
                      <a:pt x="0" y="402"/>
                      <a:pt x="85" y="719"/>
                      <a:pt x="334" y="863"/>
                    </a:cubicBezTo>
                    <a:cubicBezTo>
                      <a:pt x="582" y="1006"/>
                      <a:pt x="900" y="921"/>
                      <a:pt x="1043" y="673"/>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32" name="Freeform 12"/>
              <p:cNvSpPr/>
              <p:nvPr/>
            </p:nvSpPr>
            <p:spPr bwMode="auto">
              <a:xfrm>
                <a:off x="6709404" y="4334676"/>
                <a:ext cx="1505084" cy="1392246"/>
              </a:xfrm>
              <a:custGeom>
                <a:avLst/>
                <a:gdLst>
                  <a:gd name="T0" fmla="*/ 865 w 922"/>
                  <a:gd name="T1" fmla="*/ 579 h 855"/>
                  <a:gd name="T2" fmla="*/ 922 w 922"/>
                  <a:gd name="T3" fmla="*/ 381 h 855"/>
                  <a:gd name="T4" fmla="*/ 262 w 922"/>
                  <a:gd name="T5" fmla="*/ 0 h 855"/>
                  <a:gd name="T6" fmla="*/ 119 w 922"/>
                  <a:gd name="T7" fmla="*/ 148 h 855"/>
                  <a:gd name="T8" fmla="*/ 277 w 922"/>
                  <a:gd name="T9" fmla="*/ 737 h 855"/>
                  <a:gd name="T10" fmla="*/ 865 w 922"/>
                  <a:gd name="T11" fmla="*/ 579 h 855"/>
                </a:gdLst>
                <a:ahLst/>
                <a:cxnLst>
                  <a:cxn ang="0">
                    <a:pos x="T0" y="T1"/>
                  </a:cxn>
                  <a:cxn ang="0">
                    <a:pos x="T2" y="T3"/>
                  </a:cxn>
                  <a:cxn ang="0">
                    <a:pos x="T4" y="T5"/>
                  </a:cxn>
                  <a:cxn ang="0">
                    <a:pos x="T6" y="T7"/>
                  </a:cxn>
                  <a:cxn ang="0">
                    <a:pos x="T8" y="T9"/>
                  </a:cxn>
                  <a:cxn ang="0">
                    <a:pos x="T10" y="T11"/>
                  </a:cxn>
                </a:cxnLst>
                <a:rect l="0" t="0" r="r" b="b"/>
                <a:pathLst>
                  <a:path w="922" h="855">
                    <a:moveTo>
                      <a:pt x="865" y="579"/>
                    </a:moveTo>
                    <a:cubicBezTo>
                      <a:pt x="901" y="516"/>
                      <a:pt x="920" y="449"/>
                      <a:pt x="922" y="381"/>
                    </a:cubicBezTo>
                    <a:cubicBezTo>
                      <a:pt x="262" y="0"/>
                      <a:pt x="262" y="0"/>
                      <a:pt x="262" y="0"/>
                    </a:cubicBezTo>
                    <a:cubicBezTo>
                      <a:pt x="205" y="36"/>
                      <a:pt x="155" y="86"/>
                      <a:pt x="119" y="148"/>
                    </a:cubicBezTo>
                    <a:cubicBezTo>
                      <a:pt x="0" y="354"/>
                      <a:pt x="71" y="618"/>
                      <a:pt x="277" y="737"/>
                    </a:cubicBezTo>
                    <a:cubicBezTo>
                      <a:pt x="483" y="855"/>
                      <a:pt x="746" y="785"/>
                      <a:pt x="865" y="579"/>
                    </a:cubicBezTo>
                    <a:close/>
                  </a:path>
                </a:pathLst>
              </a:cu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39" name="Freeform 19"/>
              <p:cNvSpPr>
                <a:spLocks noEditPoints="1"/>
              </p:cNvSpPr>
              <p:nvPr/>
            </p:nvSpPr>
            <p:spPr bwMode="auto">
              <a:xfrm>
                <a:off x="7254498" y="4777347"/>
                <a:ext cx="519055" cy="465239"/>
              </a:xfrm>
              <a:custGeom>
                <a:avLst/>
                <a:gdLst>
                  <a:gd name="T0" fmla="*/ 0 w 318"/>
                  <a:gd name="T1" fmla="*/ 282 h 286"/>
                  <a:gd name="T2" fmla="*/ 9 w 318"/>
                  <a:gd name="T3" fmla="*/ 4 h 286"/>
                  <a:gd name="T4" fmla="*/ 318 w 318"/>
                  <a:gd name="T5" fmla="*/ 282 h 286"/>
                  <a:gd name="T6" fmla="*/ 284 w 318"/>
                  <a:gd name="T7" fmla="*/ 263 h 286"/>
                  <a:gd name="T8" fmla="*/ 293 w 318"/>
                  <a:gd name="T9" fmla="*/ 272 h 286"/>
                  <a:gd name="T10" fmla="*/ 266 w 318"/>
                  <a:gd name="T11" fmla="*/ 253 h 286"/>
                  <a:gd name="T12" fmla="*/ 239 w 318"/>
                  <a:gd name="T13" fmla="*/ 272 h 286"/>
                  <a:gd name="T14" fmla="*/ 248 w 318"/>
                  <a:gd name="T15" fmla="*/ 263 h 286"/>
                  <a:gd name="T16" fmla="*/ 203 w 318"/>
                  <a:gd name="T17" fmla="*/ 263 h 286"/>
                  <a:gd name="T18" fmla="*/ 212 w 318"/>
                  <a:gd name="T19" fmla="*/ 272 h 286"/>
                  <a:gd name="T20" fmla="*/ 185 w 318"/>
                  <a:gd name="T21" fmla="*/ 253 h 286"/>
                  <a:gd name="T22" fmla="*/ 159 w 318"/>
                  <a:gd name="T23" fmla="*/ 272 h 286"/>
                  <a:gd name="T24" fmla="*/ 168 w 318"/>
                  <a:gd name="T25" fmla="*/ 263 h 286"/>
                  <a:gd name="T26" fmla="*/ 123 w 318"/>
                  <a:gd name="T27" fmla="*/ 263 h 286"/>
                  <a:gd name="T28" fmla="*/ 132 w 318"/>
                  <a:gd name="T29" fmla="*/ 272 h 286"/>
                  <a:gd name="T30" fmla="*/ 105 w 318"/>
                  <a:gd name="T31" fmla="*/ 253 h 286"/>
                  <a:gd name="T32" fmla="*/ 78 w 318"/>
                  <a:gd name="T33" fmla="*/ 272 h 286"/>
                  <a:gd name="T34" fmla="*/ 87 w 318"/>
                  <a:gd name="T35" fmla="*/ 263 h 286"/>
                  <a:gd name="T36" fmla="*/ 42 w 318"/>
                  <a:gd name="T37" fmla="*/ 263 h 286"/>
                  <a:gd name="T38" fmla="*/ 51 w 318"/>
                  <a:gd name="T39" fmla="*/ 272 h 286"/>
                  <a:gd name="T40" fmla="*/ 25 w 318"/>
                  <a:gd name="T41" fmla="*/ 253 h 286"/>
                  <a:gd name="T42" fmla="*/ 25 w 318"/>
                  <a:gd name="T43" fmla="*/ 234 h 286"/>
                  <a:gd name="T44" fmla="*/ 69 w 318"/>
                  <a:gd name="T45" fmla="*/ 141 h 286"/>
                  <a:gd name="T46" fmla="*/ 110 w 318"/>
                  <a:gd name="T47" fmla="*/ 189 h 286"/>
                  <a:gd name="T48" fmla="*/ 131 w 318"/>
                  <a:gd name="T49" fmla="*/ 172 h 286"/>
                  <a:gd name="T50" fmla="*/ 107 w 318"/>
                  <a:gd name="T51" fmla="*/ 200 h 286"/>
                  <a:gd name="T52" fmla="*/ 25 w 318"/>
                  <a:gd name="T53" fmla="*/ 234 h 286"/>
                  <a:gd name="T54" fmla="*/ 53 w 318"/>
                  <a:gd name="T55" fmla="*/ 198 h 286"/>
                  <a:gd name="T56" fmla="*/ 73 w 318"/>
                  <a:gd name="T57" fmla="*/ 212 h 286"/>
                  <a:gd name="T58" fmla="*/ 93 w 318"/>
                  <a:gd name="T59" fmla="*/ 192 h 286"/>
                  <a:gd name="T60" fmla="*/ 73 w 318"/>
                  <a:gd name="T61" fmla="*/ 225 h 286"/>
                  <a:gd name="T62" fmla="*/ 116 w 318"/>
                  <a:gd name="T63" fmla="*/ 150 h 286"/>
                  <a:gd name="T64" fmla="*/ 99 w 318"/>
                  <a:gd name="T65" fmla="*/ 163 h 286"/>
                  <a:gd name="T66" fmla="*/ 118 w 318"/>
                  <a:gd name="T67" fmla="*/ 140 h 286"/>
                  <a:gd name="T68" fmla="*/ 248 w 318"/>
                  <a:gd name="T69" fmla="*/ 159 h 286"/>
                  <a:gd name="T70" fmla="*/ 288 w 318"/>
                  <a:gd name="T71" fmla="*/ 156 h 286"/>
                  <a:gd name="T72" fmla="*/ 261 w 318"/>
                  <a:gd name="T73" fmla="*/ 190 h 286"/>
                  <a:gd name="T74" fmla="*/ 271 w 318"/>
                  <a:gd name="T75" fmla="*/ 169 h 286"/>
                  <a:gd name="T76" fmla="*/ 42 w 318"/>
                  <a:gd name="T77" fmla="*/ 178 h 286"/>
                  <a:gd name="T78" fmla="*/ 22 w 318"/>
                  <a:gd name="T79" fmla="*/ 145 h 286"/>
                  <a:gd name="T80" fmla="*/ 44 w 318"/>
                  <a:gd name="T81" fmla="*/ 178 h 286"/>
                  <a:gd name="T82" fmla="*/ 138 w 318"/>
                  <a:gd name="T83" fmla="*/ 152 h 286"/>
                  <a:gd name="T84" fmla="*/ 162 w 318"/>
                  <a:gd name="T85" fmla="*/ 107 h 286"/>
                  <a:gd name="T86" fmla="*/ 263 w 318"/>
                  <a:gd name="T87" fmla="*/ 53 h 286"/>
                  <a:gd name="T88" fmla="*/ 241 w 318"/>
                  <a:gd name="T89" fmla="*/ 53 h 286"/>
                  <a:gd name="T90" fmla="*/ 283 w 318"/>
                  <a:gd name="T91" fmla="*/ 42 h 286"/>
                  <a:gd name="T92" fmla="*/ 264 w 318"/>
                  <a:gd name="T93" fmla="*/ 78 h 286"/>
                  <a:gd name="T94" fmla="*/ 192 w 318"/>
                  <a:gd name="T95" fmla="*/ 138 h 286"/>
                  <a:gd name="T96" fmla="*/ 140 w 318"/>
                  <a:gd name="T97" fmla="*/ 153 h 286"/>
                  <a:gd name="T98" fmla="*/ 265 w 318"/>
                  <a:gd name="T99" fmla="*/ 124 h 286"/>
                  <a:gd name="T100" fmla="*/ 286 w 318"/>
                  <a:gd name="T101" fmla="*/ 118 h 286"/>
                  <a:gd name="T102" fmla="*/ 253 w 318"/>
                  <a:gd name="T103" fmla="*/ 89 h 286"/>
                  <a:gd name="T104" fmla="*/ 280 w 318"/>
                  <a:gd name="T105" fmla="*/ 87 h 286"/>
                  <a:gd name="T106" fmla="*/ 308 w 318"/>
                  <a:gd name="T107" fmla="*/ 126 h 286"/>
                  <a:gd name="T108" fmla="*/ 22 w 318"/>
                  <a:gd name="T109" fmla="*/ 118 h 286"/>
                  <a:gd name="T110" fmla="*/ 84 w 318"/>
                  <a:gd name="T111" fmla="*/ 52 h 286"/>
                  <a:gd name="T112" fmla="*/ 173 w 318"/>
                  <a:gd name="T113" fmla="*/ 42 h 286"/>
                  <a:gd name="T114" fmla="*/ 225 w 318"/>
                  <a:gd name="T115" fmla="*/ 82 h 286"/>
                  <a:gd name="T116" fmla="*/ 119 w 318"/>
                  <a:gd name="T117" fmla="*/ 95 h 286"/>
                  <a:gd name="T118" fmla="*/ 25 w 318"/>
                  <a:gd name="T119" fmla="*/ 11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8" h="286">
                    <a:moveTo>
                      <a:pt x="314" y="286"/>
                    </a:moveTo>
                    <a:cubicBezTo>
                      <a:pt x="5" y="286"/>
                      <a:pt x="5" y="286"/>
                      <a:pt x="5" y="286"/>
                    </a:cubicBezTo>
                    <a:cubicBezTo>
                      <a:pt x="2" y="286"/>
                      <a:pt x="0" y="284"/>
                      <a:pt x="0" y="282"/>
                    </a:cubicBezTo>
                    <a:cubicBezTo>
                      <a:pt x="0" y="4"/>
                      <a:pt x="0" y="4"/>
                      <a:pt x="0" y="4"/>
                    </a:cubicBezTo>
                    <a:cubicBezTo>
                      <a:pt x="0" y="2"/>
                      <a:pt x="2" y="0"/>
                      <a:pt x="5" y="0"/>
                    </a:cubicBezTo>
                    <a:cubicBezTo>
                      <a:pt x="7" y="0"/>
                      <a:pt x="9" y="2"/>
                      <a:pt x="9" y="4"/>
                    </a:cubicBezTo>
                    <a:cubicBezTo>
                      <a:pt x="9" y="278"/>
                      <a:pt x="9" y="278"/>
                      <a:pt x="9" y="278"/>
                    </a:cubicBezTo>
                    <a:cubicBezTo>
                      <a:pt x="314" y="278"/>
                      <a:pt x="314" y="278"/>
                      <a:pt x="314" y="278"/>
                    </a:cubicBezTo>
                    <a:cubicBezTo>
                      <a:pt x="316" y="278"/>
                      <a:pt x="318" y="280"/>
                      <a:pt x="318" y="282"/>
                    </a:cubicBezTo>
                    <a:cubicBezTo>
                      <a:pt x="318" y="284"/>
                      <a:pt x="316" y="286"/>
                      <a:pt x="314" y="286"/>
                    </a:cubicBezTo>
                    <a:close/>
                    <a:moveTo>
                      <a:pt x="293" y="272"/>
                    </a:moveTo>
                    <a:cubicBezTo>
                      <a:pt x="288" y="272"/>
                      <a:pt x="284" y="268"/>
                      <a:pt x="284" y="263"/>
                    </a:cubicBezTo>
                    <a:cubicBezTo>
                      <a:pt x="284" y="258"/>
                      <a:pt x="288" y="253"/>
                      <a:pt x="293" y="253"/>
                    </a:cubicBezTo>
                    <a:cubicBezTo>
                      <a:pt x="298" y="253"/>
                      <a:pt x="302" y="258"/>
                      <a:pt x="302" y="263"/>
                    </a:cubicBezTo>
                    <a:cubicBezTo>
                      <a:pt x="302" y="268"/>
                      <a:pt x="298" y="272"/>
                      <a:pt x="293" y="272"/>
                    </a:cubicBezTo>
                    <a:close/>
                    <a:moveTo>
                      <a:pt x="266" y="272"/>
                    </a:moveTo>
                    <a:cubicBezTo>
                      <a:pt x="261" y="272"/>
                      <a:pt x="257" y="268"/>
                      <a:pt x="257" y="263"/>
                    </a:cubicBezTo>
                    <a:cubicBezTo>
                      <a:pt x="257" y="258"/>
                      <a:pt x="261" y="253"/>
                      <a:pt x="266" y="253"/>
                    </a:cubicBezTo>
                    <a:cubicBezTo>
                      <a:pt x="271" y="253"/>
                      <a:pt x="275" y="258"/>
                      <a:pt x="275" y="263"/>
                    </a:cubicBezTo>
                    <a:cubicBezTo>
                      <a:pt x="275" y="268"/>
                      <a:pt x="271" y="272"/>
                      <a:pt x="266" y="272"/>
                    </a:cubicBezTo>
                    <a:close/>
                    <a:moveTo>
                      <a:pt x="239" y="272"/>
                    </a:moveTo>
                    <a:cubicBezTo>
                      <a:pt x="234" y="272"/>
                      <a:pt x="230" y="268"/>
                      <a:pt x="230" y="263"/>
                    </a:cubicBezTo>
                    <a:cubicBezTo>
                      <a:pt x="230" y="258"/>
                      <a:pt x="234" y="253"/>
                      <a:pt x="239" y="253"/>
                    </a:cubicBezTo>
                    <a:cubicBezTo>
                      <a:pt x="244" y="253"/>
                      <a:pt x="248" y="258"/>
                      <a:pt x="248" y="263"/>
                    </a:cubicBezTo>
                    <a:cubicBezTo>
                      <a:pt x="248" y="268"/>
                      <a:pt x="244" y="272"/>
                      <a:pt x="239" y="272"/>
                    </a:cubicBezTo>
                    <a:close/>
                    <a:moveTo>
                      <a:pt x="212" y="272"/>
                    </a:moveTo>
                    <a:cubicBezTo>
                      <a:pt x="207" y="272"/>
                      <a:pt x="203" y="268"/>
                      <a:pt x="203" y="263"/>
                    </a:cubicBezTo>
                    <a:cubicBezTo>
                      <a:pt x="203" y="258"/>
                      <a:pt x="207" y="253"/>
                      <a:pt x="212" y="253"/>
                    </a:cubicBezTo>
                    <a:cubicBezTo>
                      <a:pt x="217" y="253"/>
                      <a:pt x="221" y="258"/>
                      <a:pt x="221" y="263"/>
                    </a:cubicBezTo>
                    <a:cubicBezTo>
                      <a:pt x="221" y="268"/>
                      <a:pt x="217" y="272"/>
                      <a:pt x="212" y="272"/>
                    </a:cubicBezTo>
                    <a:close/>
                    <a:moveTo>
                      <a:pt x="185" y="272"/>
                    </a:moveTo>
                    <a:cubicBezTo>
                      <a:pt x="180" y="272"/>
                      <a:pt x="176" y="268"/>
                      <a:pt x="176" y="263"/>
                    </a:cubicBezTo>
                    <a:cubicBezTo>
                      <a:pt x="176" y="258"/>
                      <a:pt x="180" y="253"/>
                      <a:pt x="185" y="253"/>
                    </a:cubicBezTo>
                    <a:cubicBezTo>
                      <a:pt x="190" y="253"/>
                      <a:pt x="194" y="258"/>
                      <a:pt x="194" y="263"/>
                    </a:cubicBezTo>
                    <a:cubicBezTo>
                      <a:pt x="194" y="268"/>
                      <a:pt x="190" y="272"/>
                      <a:pt x="185" y="272"/>
                    </a:cubicBezTo>
                    <a:close/>
                    <a:moveTo>
                      <a:pt x="159" y="272"/>
                    </a:moveTo>
                    <a:cubicBezTo>
                      <a:pt x="154" y="272"/>
                      <a:pt x="149" y="268"/>
                      <a:pt x="149" y="263"/>
                    </a:cubicBezTo>
                    <a:cubicBezTo>
                      <a:pt x="149" y="258"/>
                      <a:pt x="154" y="253"/>
                      <a:pt x="159" y="253"/>
                    </a:cubicBezTo>
                    <a:cubicBezTo>
                      <a:pt x="164" y="253"/>
                      <a:pt x="168" y="258"/>
                      <a:pt x="168" y="263"/>
                    </a:cubicBezTo>
                    <a:cubicBezTo>
                      <a:pt x="168" y="268"/>
                      <a:pt x="164" y="272"/>
                      <a:pt x="159" y="272"/>
                    </a:cubicBezTo>
                    <a:close/>
                    <a:moveTo>
                      <a:pt x="132" y="272"/>
                    </a:moveTo>
                    <a:cubicBezTo>
                      <a:pt x="127" y="272"/>
                      <a:pt x="123" y="268"/>
                      <a:pt x="123" y="263"/>
                    </a:cubicBezTo>
                    <a:cubicBezTo>
                      <a:pt x="123" y="258"/>
                      <a:pt x="127" y="253"/>
                      <a:pt x="132" y="253"/>
                    </a:cubicBezTo>
                    <a:cubicBezTo>
                      <a:pt x="137" y="253"/>
                      <a:pt x="141" y="258"/>
                      <a:pt x="141" y="263"/>
                    </a:cubicBezTo>
                    <a:cubicBezTo>
                      <a:pt x="141" y="268"/>
                      <a:pt x="137" y="272"/>
                      <a:pt x="132" y="272"/>
                    </a:cubicBezTo>
                    <a:close/>
                    <a:moveTo>
                      <a:pt x="105" y="272"/>
                    </a:moveTo>
                    <a:cubicBezTo>
                      <a:pt x="100" y="272"/>
                      <a:pt x="96" y="268"/>
                      <a:pt x="96" y="263"/>
                    </a:cubicBezTo>
                    <a:cubicBezTo>
                      <a:pt x="96" y="258"/>
                      <a:pt x="100" y="253"/>
                      <a:pt x="105" y="253"/>
                    </a:cubicBezTo>
                    <a:cubicBezTo>
                      <a:pt x="110" y="253"/>
                      <a:pt x="114" y="258"/>
                      <a:pt x="114" y="263"/>
                    </a:cubicBezTo>
                    <a:cubicBezTo>
                      <a:pt x="114" y="268"/>
                      <a:pt x="110" y="272"/>
                      <a:pt x="105" y="272"/>
                    </a:cubicBezTo>
                    <a:close/>
                    <a:moveTo>
                      <a:pt x="78" y="272"/>
                    </a:moveTo>
                    <a:cubicBezTo>
                      <a:pt x="73" y="272"/>
                      <a:pt x="69" y="268"/>
                      <a:pt x="69" y="263"/>
                    </a:cubicBezTo>
                    <a:cubicBezTo>
                      <a:pt x="69" y="258"/>
                      <a:pt x="73" y="253"/>
                      <a:pt x="78" y="253"/>
                    </a:cubicBezTo>
                    <a:cubicBezTo>
                      <a:pt x="83" y="253"/>
                      <a:pt x="87" y="258"/>
                      <a:pt x="87" y="263"/>
                    </a:cubicBezTo>
                    <a:cubicBezTo>
                      <a:pt x="87" y="268"/>
                      <a:pt x="83" y="272"/>
                      <a:pt x="78" y="272"/>
                    </a:cubicBezTo>
                    <a:close/>
                    <a:moveTo>
                      <a:pt x="51" y="272"/>
                    </a:moveTo>
                    <a:cubicBezTo>
                      <a:pt x="46" y="272"/>
                      <a:pt x="42" y="268"/>
                      <a:pt x="42" y="263"/>
                    </a:cubicBezTo>
                    <a:cubicBezTo>
                      <a:pt x="42" y="258"/>
                      <a:pt x="46" y="253"/>
                      <a:pt x="51" y="253"/>
                    </a:cubicBezTo>
                    <a:cubicBezTo>
                      <a:pt x="56" y="253"/>
                      <a:pt x="60" y="258"/>
                      <a:pt x="60" y="263"/>
                    </a:cubicBezTo>
                    <a:cubicBezTo>
                      <a:pt x="60" y="268"/>
                      <a:pt x="56" y="272"/>
                      <a:pt x="51" y="272"/>
                    </a:cubicBezTo>
                    <a:close/>
                    <a:moveTo>
                      <a:pt x="25" y="272"/>
                    </a:moveTo>
                    <a:cubicBezTo>
                      <a:pt x="20" y="272"/>
                      <a:pt x="15" y="268"/>
                      <a:pt x="15" y="263"/>
                    </a:cubicBezTo>
                    <a:cubicBezTo>
                      <a:pt x="15" y="258"/>
                      <a:pt x="20" y="253"/>
                      <a:pt x="25" y="253"/>
                    </a:cubicBezTo>
                    <a:cubicBezTo>
                      <a:pt x="30" y="253"/>
                      <a:pt x="34" y="258"/>
                      <a:pt x="34" y="263"/>
                    </a:cubicBezTo>
                    <a:cubicBezTo>
                      <a:pt x="34" y="268"/>
                      <a:pt x="30" y="272"/>
                      <a:pt x="25" y="272"/>
                    </a:cubicBezTo>
                    <a:close/>
                    <a:moveTo>
                      <a:pt x="25" y="234"/>
                    </a:moveTo>
                    <a:cubicBezTo>
                      <a:pt x="24" y="234"/>
                      <a:pt x="23" y="233"/>
                      <a:pt x="22" y="233"/>
                    </a:cubicBezTo>
                    <a:cubicBezTo>
                      <a:pt x="20" y="232"/>
                      <a:pt x="20" y="229"/>
                      <a:pt x="21" y="227"/>
                    </a:cubicBezTo>
                    <a:cubicBezTo>
                      <a:pt x="69" y="141"/>
                      <a:pt x="69" y="141"/>
                      <a:pt x="69" y="141"/>
                    </a:cubicBezTo>
                    <a:cubicBezTo>
                      <a:pt x="70" y="140"/>
                      <a:pt x="72" y="139"/>
                      <a:pt x="73" y="139"/>
                    </a:cubicBezTo>
                    <a:cubicBezTo>
                      <a:pt x="74" y="139"/>
                      <a:pt x="76" y="140"/>
                      <a:pt x="77" y="141"/>
                    </a:cubicBezTo>
                    <a:cubicBezTo>
                      <a:pt x="110" y="189"/>
                      <a:pt x="110" y="189"/>
                      <a:pt x="110" y="189"/>
                    </a:cubicBezTo>
                    <a:cubicBezTo>
                      <a:pt x="123" y="167"/>
                      <a:pt x="123" y="167"/>
                      <a:pt x="123" y="167"/>
                    </a:cubicBezTo>
                    <a:cubicBezTo>
                      <a:pt x="125" y="165"/>
                      <a:pt x="127" y="165"/>
                      <a:pt x="129" y="166"/>
                    </a:cubicBezTo>
                    <a:cubicBezTo>
                      <a:pt x="131" y="167"/>
                      <a:pt x="132" y="170"/>
                      <a:pt x="131" y="172"/>
                    </a:cubicBezTo>
                    <a:cubicBezTo>
                      <a:pt x="114" y="200"/>
                      <a:pt x="114" y="200"/>
                      <a:pt x="114" y="200"/>
                    </a:cubicBezTo>
                    <a:cubicBezTo>
                      <a:pt x="113" y="201"/>
                      <a:pt x="112" y="202"/>
                      <a:pt x="110" y="202"/>
                    </a:cubicBezTo>
                    <a:cubicBezTo>
                      <a:pt x="109" y="202"/>
                      <a:pt x="107" y="201"/>
                      <a:pt x="107" y="200"/>
                    </a:cubicBezTo>
                    <a:cubicBezTo>
                      <a:pt x="74" y="151"/>
                      <a:pt x="74" y="151"/>
                      <a:pt x="74" y="151"/>
                    </a:cubicBezTo>
                    <a:cubicBezTo>
                      <a:pt x="28" y="231"/>
                      <a:pt x="28" y="231"/>
                      <a:pt x="28" y="231"/>
                    </a:cubicBezTo>
                    <a:cubicBezTo>
                      <a:pt x="28" y="233"/>
                      <a:pt x="26" y="234"/>
                      <a:pt x="25" y="234"/>
                    </a:cubicBezTo>
                    <a:close/>
                    <a:moveTo>
                      <a:pt x="73" y="225"/>
                    </a:moveTo>
                    <a:cubicBezTo>
                      <a:pt x="72" y="225"/>
                      <a:pt x="70" y="224"/>
                      <a:pt x="70" y="223"/>
                    </a:cubicBezTo>
                    <a:cubicBezTo>
                      <a:pt x="53" y="198"/>
                      <a:pt x="53" y="198"/>
                      <a:pt x="53" y="198"/>
                    </a:cubicBezTo>
                    <a:cubicBezTo>
                      <a:pt x="51" y="196"/>
                      <a:pt x="52" y="193"/>
                      <a:pt x="54" y="192"/>
                    </a:cubicBezTo>
                    <a:cubicBezTo>
                      <a:pt x="56" y="190"/>
                      <a:pt x="58" y="191"/>
                      <a:pt x="60" y="193"/>
                    </a:cubicBezTo>
                    <a:cubicBezTo>
                      <a:pt x="73" y="212"/>
                      <a:pt x="73" y="212"/>
                      <a:pt x="73" y="212"/>
                    </a:cubicBezTo>
                    <a:cubicBezTo>
                      <a:pt x="86" y="188"/>
                      <a:pt x="86" y="188"/>
                      <a:pt x="86" y="188"/>
                    </a:cubicBezTo>
                    <a:cubicBezTo>
                      <a:pt x="87" y="186"/>
                      <a:pt x="89" y="185"/>
                      <a:pt x="92" y="186"/>
                    </a:cubicBezTo>
                    <a:cubicBezTo>
                      <a:pt x="94" y="188"/>
                      <a:pt x="94" y="190"/>
                      <a:pt x="93" y="192"/>
                    </a:cubicBezTo>
                    <a:cubicBezTo>
                      <a:pt x="77" y="223"/>
                      <a:pt x="77" y="223"/>
                      <a:pt x="77" y="223"/>
                    </a:cubicBezTo>
                    <a:cubicBezTo>
                      <a:pt x="76" y="224"/>
                      <a:pt x="75" y="225"/>
                      <a:pt x="73" y="225"/>
                    </a:cubicBezTo>
                    <a:cubicBezTo>
                      <a:pt x="73" y="225"/>
                      <a:pt x="73" y="225"/>
                      <a:pt x="73" y="225"/>
                    </a:cubicBezTo>
                    <a:close/>
                    <a:moveTo>
                      <a:pt x="171" y="200"/>
                    </a:moveTo>
                    <a:cubicBezTo>
                      <a:pt x="170" y="200"/>
                      <a:pt x="169" y="200"/>
                      <a:pt x="168" y="199"/>
                    </a:cubicBezTo>
                    <a:cubicBezTo>
                      <a:pt x="116" y="150"/>
                      <a:pt x="116" y="150"/>
                      <a:pt x="116" y="150"/>
                    </a:cubicBezTo>
                    <a:cubicBezTo>
                      <a:pt x="107" y="168"/>
                      <a:pt x="107" y="168"/>
                      <a:pt x="107" y="168"/>
                    </a:cubicBezTo>
                    <a:cubicBezTo>
                      <a:pt x="106" y="170"/>
                      <a:pt x="103" y="170"/>
                      <a:pt x="101" y="169"/>
                    </a:cubicBezTo>
                    <a:cubicBezTo>
                      <a:pt x="99" y="168"/>
                      <a:pt x="98" y="166"/>
                      <a:pt x="99" y="163"/>
                    </a:cubicBezTo>
                    <a:cubicBezTo>
                      <a:pt x="111" y="141"/>
                      <a:pt x="111" y="141"/>
                      <a:pt x="111" y="141"/>
                    </a:cubicBezTo>
                    <a:cubicBezTo>
                      <a:pt x="112" y="140"/>
                      <a:pt x="113" y="139"/>
                      <a:pt x="114" y="139"/>
                    </a:cubicBezTo>
                    <a:cubicBezTo>
                      <a:pt x="115" y="139"/>
                      <a:pt x="117" y="139"/>
                      <a:pt x="118" y="140"/>
                    </a:cubicBezTo>
                    <a:cubicBezTo>
                      <a:pt x="172" y="191"/>
                      <a:pt x="172" y="191"/>
                      <a:pt x="172" y="191"/>
                    </a:cubicBezTo>
                    <a:cubicBezTo>
                      <a:pt x="267" y="161"/>
                      <a:pt x="267" y="161"/>
                      <a:pt x="267" y="161"/>
                    </a:cubicBezTo>
                    <a:cubicBezTo>
                      <a:pt x="248" y="159"/>
                      <a:pt x="248" y="159"/>
                      <a:pt x="248" y="159"/>
                    </a:cubicBezTo>
                    <a:cubicBezTo>
                      <a:pt x="245" y="158"/>
                      <a:pt x="244" y="156"/>
                      <a:pt x="244" y="154"/>
                    </a:cubicBezTo>
                    <a:cubicBezTo>
                      <a:pt x="244" y="151"/>
                      <a:pt x="246" y="150"/>
                      <a:pt x="249" y="150"/>
                    </a:cubicBezTo>
                    <a:cubicBezTo>
                      <a:pt x="288" y="156"/>
                      <a:pt x="288" y="156"/>
                      <a:pt x="288" y="156"/>
                    </a:cubicBezTo>
                    <a:cubicBezTo>
                      <a:pt x="290" y="156"/>
                      <a:pt x="291" y="157"/>
                      <a:pt x="291" y="158"/>
                    </a:cubicBezTo>
                    <a:cubicBezTo>
                      <a:pt x="292" y="160"/>
                      <a:pt x="292" y="162"/>
                      <a:pt x="290" y="163"/>
                    </a:cubicBezTo>
                    <a:cubicBezTo>
                      <a:pt x="261" y="190"/>
                      <a:pt x="261" y="190"/>
                      <a:pt x="261" y="190"/>
                    </a:cubicBezTo>
                    <a:cubicBezTo>
                      <a:pt x="259" y="191"/>
                      <a:pt x="257" y="191"/>
                      <a:pt x="255" y="190"/>
                    </a:cubicBezTo>
                    <a:cubicBezTo>
                      <a:pt x="254" y="188"/>
                      <a:pt x="254" y="185"/>
                      <a:pt x="255" y="183"/>
                    </a:cubicBezTo>
                    <a:cubicBezTo>
                      <a:pt x="271" y="169"/>
                      <a:pt x="271" y="169"/>
                      <a:pt x="271" y="169"/>
                    </a:cubicBezTo>
                    <a:cubicBezTo>
                      <a:pt x="172" y="200"/>
                      <a:pt x="172" y="200"/>
                      <a:pt x="172" y="200"/>
                    </a:cubicBezTo>
                    <a:cubicBezTo>
                      <a:pt x="172" y="200"/>
                      <a:pt x="171" y="200"/>
                      <a:pt x="171" y="200"/>
                    </a:cubicBezTo>
                    <a:close/>
                    <a:moveTo>
                      <a:pt x="42" y="178"/>
                    </a:moveTo>
                    <a:cubicBezTo>
                      <a:pt x="40" y="178"/>
                      <a:pt x="39" y="178"/>
                      <a:pt x="38" y="176"/>
                    </a:cubicBezTo>
                    <a:cubicBezTo>
                      <a:pt x="21" y="151"/>
                      <a:pt x="21" y="151"/>
                      <a:pt x="21" y="151"/>
                    </a:cubicBezTo>
                    <a:cubicBezTo>
                      <a:pt x="20" y="149"/>
                      <a:pt x="20" y="146"/>
                      <a:pt x="22" y="145"/>
                    </a:cubicBezTo>
                    <a:cubicBezTo>
                      <a:pt x="24" y="144"/>
                      <a:pt x="27" y="144"/>
                      <a:pt x="28" y="146"/>
                    </a:cubicBezTo>
                    <a:cubicBezTo>
                      <a:pt x="45" y="172"/>
                      <a:pt x="45" y="172"/>
                      <a:pt x="45" y="172"/>
                    </a:cubicBezTo>
                    <a:cubicBezTo>
                      <a:pt x="47" y="174"/>
                      <a:pt x="46" y="176"/>
                      <a:pt x="44" y="178"/>
                    </a:cubicBezTo>
                    <a:cubicBezTo>
                      <a:pt x="43" y="178"/>
                      <a:pt x="43" y="178"/>
                      <a:pt x="42" y="178"/>
                    </a:cubicBezTo>
                    <a:close/>
                    <a:moveTo>
                      <a:pt x="140" y="153"/>
                    </a:moveTo>
                    <a:cubicBezTo>
                      <a:pt x="139" y="153"/>
                      <a:pt x="138" y="153"/>
                      <a:pt x="138" y="152"/>
                    </a:cubicBezTo>
                    <a:cubicBezTo>
                      <a:pt x="136" y="151"/>
                      <a:pt x="135" y="148"/>
                      <a:pt x="136" y="146"/>
                    </a:cubicBezTo>
                    <a:cubicBezTo>
                      <a:pt x="159" y="109"/>
                      <a:pt x="159" y="109"/>
                      <a:pt x="159" y="109"/>
                    </a:cubicBezTo>
                    <a:cubicBezTo>
                      <a:pt x="160" y="108"/>
                      <a:pt x="161" y="107"/>
                      <a:pt x="162" y="107"/>
                    </a:cubicBezTo>
                    <a:cubicBezTo>
                      <a:pt x="163" y="106"/>
                      <a:pt x="164" y="107"/>
                      <a:pt x="165" y="107"/>
                    </a:cubicBezTo>
                    <a:cubicBezTo>
                      <a:pt x="194" y="128"/>
                      <a:pt x="194" y="128"/>
                      <a:pt x="194" y="128"/>
                    </a:cubicBezTo>
                    <a:cubicBezTo>
                      <a:pt x="263" y="53"/>
                      <a:pt x="263" y="53"/>
                      <a:pt x="263" y="53"/>
                    </a:cubicBezTo>
                    <a:cubicBezTo>
                      <a:pt x="244" y="61"/>
                      <a:pt x="244" y="61"/>
                      <a:pt x="244" y="61"/>
                    </a:cubicBezTo>
                    <a:cubicBezTo>
                      <a:pt x="242" y="62"/>
                      <a:pt x="240" y="61"/>
                      <a:pt x="239" y="59"/>
                    </a:cubicBezTo>
                    <a:cubicBezTo>
                      <a:pt x="238" y="57"/>
                      <a:pt x="239" y="54"/>
                      <a:pt x="241" y="53"/>
                    </a:cubicBezTo>
                    <a:cubicBezTo>
                      <a:pt x="277" y="37"/>
                      <a:pt x="277" y="37"/>
                      <a:pt x="277" y="37"/>
                    </a:cubicBezTo>
                    <a:cubicBezTo>
                      <a:pt x="278" y="37"/>
                      <a:pt x="280" y="37"/>
                      <a:pt x="281" y="38"/>
                    </a:cubicBezTo>
                    <a:cubicBezTo>
                      <a:pt x="283" y="39"/>
                      <a:pt x="283" y="41"/>
                      <a:pt x="283" y="42"/>
                    </a:cubicBezTo>
                    <a:cubicBezTo>
                      <a:pt x="272" y="80"/>
                      <a:pt x="272" y="80"/>
                      <a:pt x="272" y="80"/>
                    </a:cubicBezTo>
                    <a:cubicBezTo>
                      <a:pt x="272" y="83"/>
                      <a:pt x="270" y="84"/>
                      <a:pt x="267" y="83"/>
                    </a:cubicBezTo>
                    <a:cubicBezTo>
                      <a:pt x="265" y="83"/>
                      <a:pt x="264" y="81"/>
                      <a:pt x="264" y="78"/>
                    </a:cubicBezTo>
                    <a:cubicBezTo>
                      <a:pt x="270" y="58"/>
                      <a:pt x="270" y="58"/>
                      <a:pt x="270" y="58"/>
                    </a:cubicBezTo>
                    <a:cubicBezTo>
                      <a:pt x="198" y="137"/>
                      <a:pt x="198" y="137"/>
                      <a:pt x="198" y="137"/>
                    </a:cubicBezTo>
                    <a:cubicBezTo>
                      <a:pt x="197" y="139"/>
                      <a:pt x="194" y="139"/>
                      <a:pt x="192" y="138"/>
                    </a:cubicBezTo>
                    <a:cubicBezTo>
                      <a:pt x="164" y="117"/>
                      <a:pt x="164" y="117"/>
                      <a:pt x="164" y="117"/>
                    </a:cubicBezTo>
                    <a:cubicBezTo>
                      <a:pt x="144" y="151"/>
                      <a:pt x="144" y="151"/>
                      <a:pt x="144" y="151"/>
                    </a:cubicBezTo>
                    <a:cubicBezTo>
                      <a:pt x="143" y="152"/>
                      <a:pt x="141" y="153"/>
                      <a:pt x="140" y="153"/>
                    </a:cubicBezTo>
                    <a:close/>
                    <a:moveTo>
                      <a:pt x="304" y="128"/>
                    </a:moveTo>
                    <a:cubicBezTo>
                      <a:pt x="304" y="128"/>
                      <a:pt x="304" y="128"/>
                      <a:pt x="304" y="128"/>
                    </a:cubicBezTo>
                    <a:cubicBezTo>
                      <a:pt x="265" y="124"/>
                      <a:pt x="265" y="124"/>
                      <a:pt x="265" y="124"/>
                    </a:cubicBezTo>
                    <a:cubicBezTo>
                      <a:pt x="262" y="124"/>
                      <a:pt x="261" y="122"/>
                      <a:pt x="261" y="119"/>
                    </a:cubicBezTo>
                    <a:cubicBezTo>
                      <a:pt x="261" y="117"/>
                      <a:pt x="263" y="115"/>
                      <a:pt x="266" y="116"/>
                    </a:cubicBezTo>
                    <a:cubicBezTo>
                      <a:pt x="286" y="118"/>
                      <a:pt x="286" y="118"/>
                      <a:pt x="286" y="118"/>
                    </a:cubicBezTo>
                    <a:cubicBezTo>
                      <a:pt x="249" y="96"/>
                      <a:pt x="249" y="96"/>
                      <a:pt x="249" y="96"/>
                    </a:cubicBezTo>
                    <a:cubicBezTo>
                      <a:pt x="247" y="95"/>
                      <a:pt x="246" y="92"/>
                      <a:pt x="247" y="90"/>
                    </a:cubicBezTo>
                    <a:cubicBezTo>
                      <a:pt x="248" y="88"/>
                      <a:pt x="251" y="87"/>
                      <a:pt x="253" y="89"/>
                    </a:cubicBezTo>
                    <a:cubicBezTo>
                      <a:pt x="290" y="110"/>
                      <a:pt x="290" y="110"/>
                      <a:pt x="290" y="110"/>
                    </a:cubicBezTo>
                    <a:cubicBezTo>
                      <a:pt x="279" y="93"/>
                      <a:pt x="279" y="93"/>
                      <a:pt x="279" y="93"/>
                    </a:cubicBezTo>
                    <a:cubicBezTo>
                      <a:pt x="278" y="91"/>
                      <a:pt x="278" y="89"/>
                      <a:pt x="280" y="87"/>
                    </a:cubicBezTo>
                    <a:cubicBezTo>
                      <a:pt x="282" y="86"/>
                      <a:pt x="285" y="87"/>
                      <a:pt x="286" y="89"/>
                    </a:cubicBezTo>
                    <a:cubicBezTo>
                      <a:pt x="308" y="122"/>
                      <a:pt x="308" y="122"/>
                      <a:pt x="308" y="122"/>
                    </a:cubicBezTo>
                    <a:cubicBezTo>
                      <a:pt x="309" y="123"/>
                      <a:pt x="309" y="125"/>
                      <a:pt x="308" y="126"/>
                    </a:cubicBezTo>
                    <a:cubicBezTo>
                      <a:pt x="307" y="128"/>
                      <a:pt x="306" y="128"/>
                      <a:pt x="304" y="128"/>
                    </a:cubicBezTo>
                    <a:close/>
                    <a:moveTo>
                      <a:pt x="25" y="119"/>
                    </a:moveTo>
                    <a:cubicBezTo>
                      <a:pt x="24" y="119"/>
                      <a:pt x="22" y="119"/>
                      <a:pt x="22" y="118"/>
                    </a:cubicBezTo>
                    <a:cubicBezTo>
                      <a:pt x="20" y="116"/>
                      <a:pt x="20" y="114"/>
                      <a:pt x="21" y="112"/>
                    </a:cubicBezTo>
                    <a:cubicBezTo>
                      <a:pt x="78" y="52"/>
                      <a:pt x="78" y="52"/>
                      <a:pt x="78" y="52"/>
                    </a:cubicBezTo>
                    <a:cubicBezTo>
                      <a:pt x="80" y="50"/>
                      <a:pt x="82" y="50"/>
                      <a:pt x="84" y="52"/>
                    </a:cubicBezTo>
                    <a:cubicBezTo>
                      <a:pt x="122" y="86"/>
                      <a:pt x="122" y="86"/>
                      <a:pt x="122" y="86"/>
                    </a:cubicBezTo>
                    <a:cubicBezTo>
                      <a:pt x="168" y="43"/>
                      <a:pt x="168" y="43"/>
                      <a:pt x="168" y="43"/>
                    </a:cubicBezTo>
                    <a:cubicBezTo>
                      <a:pt x="169" y="42"/>
                      <a:pt x="171" y="41"/>
                      <a:pt x="173" y="42"/>
                    </a:cubicBezTo>
                    <a:cubicBezTo>
                      <a:pt x="229" y="75"/>
                      <a:pt x="229" y="75"/>
                      <a:pt x="229" y="75"/>
                    </a:cubicBezTo>
                    <a:cubicBezTo>
                      <a:pt x="231" y="76"/>
                      <a:pt x="232" y="79"/>
                      <a:pt x="231" y="81"/>
                    </a:cubicBezTo>
                    <a:cubicBezTo>
                      <a:pt x="229" y="83"/>
                      <a:pt x="227" y="83"/>
                      <a:pt x="225" y="82"/>
                    </a:cubicBezTo>
                    <a:cubicBezTo>
                      <a:pt x="171" y="51"/>
                      <a:pt x="171" y="51"/>
                      <a:pt x="171" y="51"/>
                    </a:cubicBezTo>
                    <a:cubicBezTo>
                      <a:pt x="125" y="95"/>
                      <a:pt x="125" y="95"/>
                      <a:pt x="125" y="95"/>
                    </a:cubicBezTo>
                    <a:cubicBezTo>
                      <a:pt x="123" y="96"/>
                      <a:pt x="121" y="96"/>
                      <a:pt x="119" y="95"/>
                    </a:cubicBezTo>
                    <a:cubicBezTo>
                      <a:pt x="81" y="61"/>
                      <a:pt x="81" y="61"/>
                      <a:pt x="81" y="61"/>
                    </a:cubicBezTo>
                    <a:cubicBezTo>
                      <a:pt x="28" y="118"/>
                      <a:pt x="28" y="118"/>
                      <a:pt x="28" y="118"/>
                    </a:cubicBezTo>
                    <a:cubicBezTo>
                      <a:pt x="27" y="119"/>
                      <a:pt x="26" y="119"/>
                      <a:pt x="25" y="1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77" name="椭圆 76"/>
              <p:cNvSpPr/>
              <p:nvPr/>
            </p:nvSpPr>
            <p:spPr>
              <a:xfrm rot="7212852">
                <a:off x="7644705" y="3633573"/>
                <a:ext cx="161693" cy="1901255"/>
              </a:xfrm>
              <a:prstGeom prst="ellipse">
                <a:avLst/>
              </a:prstGeom>
              <a:solidFill>
                <a:srgbClr val="FFFF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grpSp>
        <p:grpSp>
          <p:nvGrpSpPr>
            <p:cNvPr id="9" name="组合 8"/>
            <p:cNvGrpSpPr/>
            <p:nvPr/>
          </p:nvGrpSpPr>
          <p:grpSpPr>
            <a:xfrm>
              <a:off x="3654992" y="1673438"/>
              <a:ext cx="2156917" cy="1637018"/>
              <a:chOff x="3654992" y="1673438"/>
              <a:chExt cx="2156917" cy="1637018"/>
            </a:xfrm>
          </p:grpSpPr>
          <p:sp>
            <p:nvSpPr>
              <p:cNvPr id="25" name="Freeform 9"/>
              <p:cNvSpPr/>
              <p:nvPr/>
            </p:nvSpPr>
            <p:spPr bwMode="auto">
              <a:xfrm>
                <a:off x="4003031" y="1673438"/>
                <a:ext cx="1808878" cy="1637018"/>
              </a:xfrm>
              <a:custGeom>
                <a:avLst/>
                <a:gdLst>
                  <a:gd name="T0" fmla="*/ 65 w 1108"/>
                  <a:gd name="T1" fmla="*/ 333 h 1006"/>
                  <a:gd name="T2" fmla="*/ 0 w 1108"/>
                  <a:gd name="T3" fmla="*/ 526 h 1006"/>
                  <a:gd name="T4" fmla="*/ 830 w 1108"/>
                  <a:gd name="T5" fmla="*/ 1006 h 1006"/>
                  <a:gd name="T6" fmla="*/ 965 w 1108"/>
                  <a:gd name="T7" fmla="*/ 853 h 1006"/>
                  <a:gd name="T8" fmla="*/ 775 w 1108"/>
                  <a:gd name="T9" fmla="*/ 143 h 1006"/>
                  <a:gd name="T10" fmla="*/ 65 w 1108"/>
                  <a:gd name="T11" fmla="*/ 333 h 1006"/>
                </a:gdLst>
                <a:ahLst/>
                <a:cxnLst>
                  <a:cxn ang="0">
                    <a:pos x="T0" y="T1"/>
                  </a:cxn>
                  <a:cxn ang="0">
                    <a:pos x="T2" y="T3"/>
                  </a:cxn>
                  <a:cxn ang="0">
                    <a:pos x="T4" y="T5"/>
                  </a:cxn>
                  <a:cxn ang="0">
                    <a:pos x="T6" y="T7"/>
                  </a:cxn>
                  <a:cxn ang="0">
                    <a:pos x="T8" y="T9"/>
                  </a:cxn>
                  <a:cxn ang="0">
                    <a:pos x="T10" y="T11"/>
                  </a:cxn>
                </a:cxnLst>
                <a:rect l="0" t="0" r="r" b="b"/>
                <a:pathLst>
                  <a:path w="1108" h="1006">
                    <a:moveTo>
                      <a:pt x="65" y="333"/>
                    </a:moveTo>
                    <a:cubicBezTo>
                      <a:pt x="30" y="395"/>
                      <a:pt x="9" y="460"/>
                      <a:pt x="0" y="526"/>
                    </a:cubicBezTo>
                    <a:cubicBezTo>
                      <a:pt x="830" y="1006"/>
                      <a:pt x="830" y="1006"/>
                      <a:pt x="830" y="1006"/>
                    </a:cubicBezTo>
                    <a:cubicBezTo>
                      <a:pt x="883" y="965"/>
                      <a:pt x="930" y="914"/>
                      <a:pt x="965" y="853"/>
                    </a:cubicBezTo>
                    <a:cubicBezTo>
                      <a:pt x="1108" y="604"/>
                      <a:pt x="1023" y="286"/>
                      <a:pt x="775" y="143"/>
                    </a:cubicBezTo>
                    <a:cubicBezTo>
                      <a:pt x="527" y="0"/>
                      <a:pt x="209" y="85"/>
                      <a:pt x="65" y="333"/>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35" name="Freeform 15"/>
              <p:cNvSpPr/>
              <p:nvPr/>
            </p:nvSpPr>
            <p:spPr bwMode="auto">
              <a:xfrm>
                <a:off x="4133228" y="1833147"/>
                <a:ext cx="1505084" cy="1393982"/>
              </a:xfrm>
              <a:custGeom>
                <a:avLst/>
                <a:gdLst>
                  <a:gd name="T0" fmla="*/ 58 w 922"/>
                  <a:gd name="T1" fmla="*/ 277 h 856"/>
                  <a:gd name="T2" fmla="*/ 0 w 922"/>
                  <a:gd name="T3" fmla="*/ 475 h 856"/>
                  <a:gd name="T4" fmla="*/ 661 w 922"/>
                  <a:gd name="T5" fmla="*/ 856 h 856"/>
                  <a:gd name="T6" fmla="*/ 803 w 922"/>
                  <a:gd name="T7" fmla="*/ 707 h 856"/>
                  <a:gd name="T8" fmla="*/ 646 w 922"/>
                  <a:gd name="T9" fmla="*/ 119 h 856"/>
                  <a:gd name="T10" fmla="*/ 58 w 922"/>
                  <a:gd name="T11" fmla="*/ 277 h 856"/>
                </a:gdLst>
                <a:ahLst/>
                <a:cxnLst>
                  <a:cxn ang="0">
                    <a:pos x="T0" y="T1"/>
                  </a:cxn>
                  <a:cxn ang="0">
                    <a:pos x="T2" y="T3"/>
                  </a:cxn>
                  <a:cxn ang="0">
                    <a:pos x="T4" y="T5"/>
                  </a:cxn>
                  <a:cxn ang="0">
                    <a:pos x="T6" y="T7"/>
                  </a:cxn>
                  <a:cxn ang="0">
                    <a:pos x="T8" y="T9"/>
                  </a:cxn>
                  <a:cxn ang="0">
                    <a:pos x="T10" y="T11"/>
                  </a:cxn>
                </a:cxnLst>
                <a:rect l="0" t="0" r="r" b="b"/>
                <a:pathLst>
                  <a:path w="922" h="856">
                    <a:moveTo>
                      <a:pt x="58" y="277"/>
                    </a:moveTo>
                    <a:cubicBezTo>
                      <a:pt x="22" y="339"/>
                      <a:pt x="3" y="407"/>
                      <a:pt x="0" y="475"/>
                    </a:cubicBezTo>
                    <a:cubicBezTo>
                      <a:pt x="661" y="856"/>
                      <a:pt x="661" y="856"/>
                      <a:pt x="661" y="856"/>
                    </a:cubicBezTo>
                    <a:cubicBezTo>
                      <a:pt x="718" y="820"/>
                      <a:pt x="767" y="770"/>
                      <a:pt x="803" y="707"/>
                    </a:cubicBezTo>
                    <a:cubicBezTo>
                      <a:pt x="922" y="501"/>
                      <a:pt x="852" y="238"/>
                      <a:pt x="646" y="119"/>
                    </a:cubicBezTo>
                    <a:cubicBezTo>
                      <a:pt x="440" y="0"/>
                      <a:pt x="177" y="71"/>
                      <a:pt x="58" y="277"/>
                    </a:cubicBezTo>
                    <a:close/>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42" name="Freeform 22"/>
              <p:cNvSpPr>
                <a:spLocks noEditPoints="1"/>
              </p:cNvSpPr>
              <p:nvPr/>
            </p:nvSpPr>
            <p:spPr bwMode="auto">
              <a:xfrm>
                <a:off x="4673115" y="2228947"/>
                <a:ext cx="545094" cy="578078"/>
              </a:xfrm>
              <a:custGeom>
                <a:avLst/>
                <a:gdLst>
                  <a:gd name="T0" fmla="*/ 236 w 334"/>
                  <a:gd name="T1" fmla="*/ 276 h 355"/>
                  <a:gd name="T2" fmla="*/ 220 w 334"/>
                  <a:gd name="T3" fmla="*/ 268 h 355"/>
                  <a:gd name="T4" fmla="*/ 291 w 334"/>
                  <a:gd name="T5" fmla="*/ 198 h 355"/>
                  <a:gd name="T6" fmla="*/ 285 w 334"/>
                  <a:gd name="T7" fmla="*/ 119 h 355"/>
                  <a:gd name="T8" fmla="*/ 126 w 334"/>
                  <a:gd name="T9" fmla="*/ 21 h 355"/>
                  <a:gd name="T10" fmla="*/ 264 w 334"/>
                  <a:gd name="T11" fmla="*/ 35 h 355"/>
                  <a:gd name="T12" fmla="*/ 333 w 334"/>
                  <a:gd name="T13" fmla="*/ 200 h 355"/>
                  <a:gd name="T14" fmla="*/ 300 w 334"/>
                  <a:gd name="T15" fmla="*/ 254 h 355"/>
                  <a:gd name="T16" fmla="*/ 245 w 334"/>
                  <a:gd name="T17" fmla="*/ 351 h 355"/>
                  <a:gd name="T18" fmla="*/ 87 w 334"/>
                  <a:gd name="T19" fmla="*/ 351 h 355"/>
                  <a:gd name="T20" fmla="*/ 74 w 334"/>
                  <a:gd name="T21" fmla="*/ 232 h 355"/>
                  <a:gd name="T22" fmla="*/ 96 w 334"/>
                  <a:gd name="T23" fmla="*/ 270 h 355"/>
                  <a:gd name="T24" fmla="*/ 107 w 334"/>
                  <a:gd name="T25" fmla="*/ 218 h 355"/>
                  <a:gd name="T26" fmla="*/ 70 w 334"/>
                  <a:gd name="T27" fmla="*/ 191 h 355"/>
                  <a:gd name="T28" fmla="*/ 36 w 334"/>
                  <a:gd name="T29" fmla="*/ 198 h 355"/>
                  <a:gd name="T30" fmla="*/ 29 w 334"/>
                  <a:gd name="T31" fmla="*/ 154 h 355"/>
                  <a:gd name="T32" fmla="*/ 0 w 334"/>
                  <a:gd name="T33" fmla="*/ 135 h 355"/>
                  <a:gd name="T34" fmla="*/ 27 w 334"/>
                  <a:gd name="T35" fmla="*/ 98 h 355"/>
                  <a:gd name="T36" fmla="*/ 20 w 334"/>
                  <a:gd name="T37" fmla="*/ 64 h 355"/>
                  <a:gd name="T38" fmla="*/ 65 w 334"/>
                  <a:gd name="T39" fmla="*/ 57 h 355"/>
                  <a:gd name="T40" fmla="*/ 84 w 334"/>
                  <a:gd name="T41" fmla="*/ 28 h 355"/>
                  <a:gd name="T42" fmla="*/ 120 w 334"/>
                  <a:gd name="T43" fmla="*/ 55 h 355"/>
                  <a:gd name="T44" fmla="*/ 154 w 334"/>
                  <a:gd name="T45" fmla="*/ 48 h 355"/>
                  <a:gd name="T46" fmla="*/ 161 w 334"/>
                  <a:gd name="T47" fmla="*/ 93 h 355"/>
                  <a:gd name="T48" fmla="*/ 190 w 334"/>
                  <a:gd name="T49" fmla="*/ 112 h 355"/>
                  <a:gd name="T50" fmla="*/ 163 w 334"/>
                  <a:gd name="T51" fmla="*/ 148 h 355"/>
                  <a:gd name="T52" fmla="*/ 171 w 334"/>
                  <a:gd name="T53" fmla="*/ 182 h 355"/>
                  <a:gd name="T54" fmla="*/ 126 w 334"/>
                  <a:gd name="T55" fmla="*/ 189 h 355"/>
                  <a:gd name="T56" fmla="*/ 107 w 334"/>
                  <a:gd name="T57" fmla="*/ 218 h 355"/>
                  <a:gd name="T58" fmla="*/ 113 w 334"/>
                  <a:gd name="T59" fmla="*/ 186 h 355"/>
                  <a:gd name="T60" fmla="*/ 128 w 334"/>
                  <a:gd name="T61" fmla="*/ 180 h 355"/>
                  <a:gd name="T62" fmla="*/ 152 w 334"/>
                  <a:gd name="T63" fmla="*/ 156 h 355"/>
                  <a:gd name="T64" fmla="*/ 158 w 334"/>
                  <a:gd name="T65" fmla="*/ 141 h 355"/>
                  <a:gd name="T66" fmla="*/ 158 w 334"/>
                  <a:gd name="T67" fmla="*/ 106 h 355"/>
                  <a:gd name="T68" fmla="*/ 152 w 334"/>
                  <a:gd name="T69" fmla="*/ 91 h 355"/>
                  <a:gd name="T70" fmla="*/ 128 w 334"/>
                  <a:gd name="T71" fmla="*/ 66 h 355"/>
                  <a:gd name="T72" fmla="*/ 113 w 334"/>
                  <a:gd name="T73" fmla="*/ 60 h 355"/>
                  <a:gd name="T74" fmla="*/ 78 w 334"/>
                  <a:gd name="T75" fmla="*/ 60 h 355"/>
                  <a:gd name="T76" fmla="*/ 63 w 334"/>
                  <a:gd name="T77" fmla="*/ 66 h 355"/>
                  <a:gd name="T78" fmla="*/ 38 w 334"/>
                  <a:gd name="T79" fmla="*/ 91 h 355"/>
                  <a:gd name="T80" fmla="*/ 32 w 334"/>
                  <a:gd name="T81" fmla="*/ 106 h 355"/>
                  <a:gd name="T82" fmla="*/ 32 w 334"/>
                  <a:gd name="T83" fmla="*/ 141 h 355"/>
                  <a:gd name="T84" fmla="*/ 38 w 334"/>
                  <a:gd name="T85" fmla="*/ 156 h 355"/>
                  <a:gd name="T86" fmla="*/ 63 w 334"/>
                  <a:gd name="T87" fmla="*/ 180 h 355"/>
                  <a:gd name="T88" fmla="*/ 78 w 334"/>
                  <a:gd name="T89" fmla="*/ 186 h 355"/>
                  <a:gd name="T90" fmla="*/ 40 w 334"/>
                  <a:gd name="T91" fmla="*/ 123 h 355"/>
                  <a:gd name="T92" fmla="*/ 95 w 334"/>
                  <a:gd name="T93" fmla="*/ 178 h 355"/>
                  <a:gd name="T94" fmla="*/ 95 w 334"/>
                  <a:gd name="T95" fmla="*/ 17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4" h="355">
                    <a:moveTo>
                      <a:pt x="241" y="355"/>
                    </a:moveTo>
                    <a:cubicBezTo>
                      <a:pt x="238" y="355"/>
                      <a:pt x="236" y="353"/>
                      <a:pt x="236" y="351"/>
                    </a:cubicBezTo>
                    <a:cubicBezTo>
                      <a:pt x="236" y="276"/>
                      <a:pt x="236" y="276"/>
                      <a:pt x="236" y="276"/>
                    </a:cubicBezTo>
                    <a:cubicBezTo>
                      <a:pt x="220" y="276"/>
                      <a:pt x="220" y="276"/>
                      <a:pt x="220" y="276"/>
                    </a:cubicBezTo>
                    <a:cubicBezTo>
                      <a:pt x="217" y="276"/>
                      <a:pt x="215" y="274"/>
                      <a:pt x="215" y="272"/>
                    </a:cubicBezTo>
                    <a:cubicBezTo>
                      <a:pt x="215" y="269"/>
                      <a:pt x="217" y="268"/>
                      <a:pt x="220" y="268"/>
                    </a:cubicBezTo>
                    <a:cubicBezTo>
                      <a:pt x="278" y="268"/>
                      <a:pt x="278" y="268"/>
                      <a:pt x="278" y="268"/>
                    </a:cubicBezTo>
                    <a:cubicBezTo>
                      <a:pt x="285" y="268"/>
                      <a:pt x="291" y="262"/>
                      <a:pt x="291" y="254"/>
                    </a:cubicBezTo>
                    <a:cubicBezTo>
                      <a:pt x="291" y="198"/>
                      <a:pt x="291" y="198"/>
                      <a:pt x="291" y="198"/>
                    </a:cubicBezTo>
                    <a:cubicBezTo>
                      <a:pt x="291" y="196"/>
                      <a:pt x="293" y="194"/>
                      <a:pt x="295" y="194"/>
                    </a:cubicBezTo>
                    <a:cubicBezTo>
                      <a:pt x="322" y="194"/>
                      <a:pt x="322" y="194"/>
                      <a:pt x="322" y="194"/>
                    </a:cubicBezTo>
                    <a:cubicBezTo>
                      <a:pt x="285" y="119"/>
                      <a:pt x="285" y="119"/>
                      <a:pt x="285" y="119"/>
                    </a:cubicBezTo>
                    <a:cubicBezTo>
                      <a:pt x="285" y="119"/>
                      <a:pt x="285" y="118"/>
                      <a:pt x="285" y="117"/>
                    </a:cubicBezTo>
                    <a:cubicBezTo>
                      <a:pt x="285" y="116"/>
                      <a:pt x="290" y="71"/>
                      <a:pt x="258" y="41"/>
                    </a:cubicBezTo>
                    <a:cubicBezTo>
                      <a:pt x="232" y="16"/>
                      <a:pt x="187" y="9"/>
                      <a:pt x="126" y="21"/>
                    </a:cubicBezTo>
                    <a:cubicBezTo>
                      <a:pt x="123" y="22"/>
                      <a:pt x="121" y="20"/>
                      <a:pt x="121" y="18"/>
                    </a:cubicBezTo>
                    <a:cubicBezTo>
                      <a:pt x="120" y="15"/>
                      <a:pt x="122" y="13"/>
                      <a:pt x="124" y="13"/>
                    </a:cubicBezTo>
                    <a:cubicBezTo>
                      <a:pt x="188" y="0"/>
                      <a:pt x="235" y="8"/>
                      <a:pt x="264" y="35"/>
                    </a:cubicBezTo>
                    <a:cubicBezTo>
                      <a:pt x="296" y="65"/>
                      <a:pt x="294" y="108"/>
                      <a:pt x="293" y="117"/>
                    </a:cubicBezTo>
                    <a:cubicBezTo>
                      <a:pt x="333" y="196"/>
                      <a:pt x="333" y="196"/>
                      <a:pt x="333" y="196"/>
                    </a:cubicBezTo>
                    <a:cubicBezTo>
                      <a:pt x="334" y="198"/>
                      <a:pt x="334" y="199"/>
                      <a:pt x="333" y="200"/>
                    </a:cubicBezTo>
                    <a:cubicBezTo>
                      <a:pt x="332" y="202"/>
                      <a:pt x="331" y="203"/>
                      <a:pt x="329" y="203"/>
                    </a:cubicBezTo>
                    <a:cubicBezTo>
                      <a:pt x="300" y="203"/>
                      <a:pt x="300" y="203"/>
                      <a:pt x="300" y="203"/>
                    </a:cubicBezTo>
                    <a:cubicBezTo>
                      <a:pt x="300" y="254"/>
                      <a:pt x="300" y="254"/>
                      <a:pt x="300" y="254"/>
                    </a:cubicBezTo>
                    <a:cubicBezTo>
                      <a:pt x="300" y="266"/>
                      <a:pt x="290" y="276"/>
                      <a:pt x="278" y="276"/>
                    </a:cubicBezTo>
                    <a:cubicBezTo>
                      <a:pt x="245" y="276"/>
                      <a:pt x="245" y="276"/>
                      <a:pt x="245" y="276"/>
                    </a:cubicBezTo>
                    <a:cubicBezTo>
                      <a:pt x="245" y="351"/>
                      <a:pt x="245" y="351"/>
                      <a:pt x="245" y="351"/>
                    </a:cubicBezTo>
                    <a:cubicBezTo>
                      <a:pt x="245" y="353"/>
                      <a:pt x="243" y="355"/>
                      <a:pt x="241" y="355"/>
                    </a:cubicBezTo>
                    <a:close/>
                    <a:moveTo>
                      <a:pt x="92" y="355"/>
                    </a:moveTo>
                    <a:cubicBezTo>
                      <a:pt x="89" y="355"/>
                      <a:pt x="87" y="353"/>
                      <a:pt x="87" y="351"/>
                    </a:cubicBezTo>
                    <a:cubicBezTo>
                      <a:pt x="87" y="271"/>
                      <a:pt x="87" y="271"/>
                      <a:pt x="87" y="271"/>
                    </a:cubicBezTo>
                    <a:cubicBezTo>
                      <a:pt x="72" y="238"/>
                      <a:pt x="72" y="238"/>
                      <a:pt x="72" y="238"/>
                    </a:cubicBezTo>
                    <a:cubicBezTo>
                      <a:pt x="71" y="236"/>
                      <a:pt x="71" y="233"/>
                      <a:pt x="74" y="232"/>
                    </a:cubicBezTo>
                    <a:cubicBezTo>
                      <a:pt x="76" y="231"/>
                      <a:pt x="78" y="232"/>
                      <a:pt x="79" y="234"/>
                    </a:cubicBezTo>
                    <a:cubicBezTo>
                      <a:pt x="95" y="268"/>
                      <a:pt x="95" y="268"/>
                      <a:pt x="95" y="268"/>
                    </a:cubicBezTo>
                    <a:cubicBezTo>
                      <a:pt x="96" y="269"/>
                      <a:pt x="96" y="269"/>
                      <a:pt x="96" y="270"/>
                    </a:cubicBezTo>
                    <a:cubicBezTo>
                      <a:pt x="96" y="351"/>
                      <a:pt x="96" y="351"/>
                      <a:pt x="96" y="351"/>
                    </a:cubicBezTo>
                    <a:cubicBezTo>
                      <a:pt x="96" y="353"/>
                      <a:pt x="94" y="355"/>
                      <a:pt x="92" y="355"/>
                    </a:cubicBezTo>
                    <a:close/>
                    <a:moveTo>
                      <a:pt x="107" y="218"/>
                    </a:moveTo>
                    <a:cubicBezTo>
                      <a:pt x="84" y="218"/>
                      <a:pt x="84" y="218"/>
                      <a:pt x="84" y="218"/>
                    </a:cubicBezTo>
                    <a:cubicBezTo>
                      <a:pt x="82" y="218"/>
                      <a:pt x="81" y="217"/>
                      <a:pt x="80" y="216"/>
                    </a:cubicBezTo>
                    <a:cubicBezTo>
                      <a:pt x="70" y="191"/>
                      <a:pt x="70" y="191"/>
                      <a:pt x="70" y="191"/>
                    </a:cubicBezTo>
                    <a:cubicBezTo>
                      <a:pt x="68" y="191"/>
                      <a:pt x="66" y="190"/>
                      <a:pt x="65" y="189"/>
                    </a:cubicBezTo>
                    <a:cubicBezTo>
                      <a:pt x="41" y="199"/>
                      <a:pt x="41" y="199"/>
                      <a:pt x="41" y="199"/>
                    </a:cubicBezTo>
                    <a:cubicBezTo>
                      <a:pt x="39" y="200"/>
                      <a:pt x="37" y="200"/>
                      <a:pt x="36" y="198"/>
                    </a:cubicBezTo>
                    <a:cubicBezTo>
                      <a:pt x="20" y="182"/>
                      <a:pt x="20" y="182"/>
                      <a:pt x="20" y="182"/>
                    </a:cubicBezTo>
                    <a:cubicBezTo>
                      <a:pt x="19" y="181"/>
                      <a:pt x="18" y="179"/>
                      <a:pt x="19" y="178"/>
                    </a:cubicBezTo>
                    <a:cubicBezTo>
                      <a:pt x="29" y="154"/>
                      <a:pt x="29" y="154"/>
                      <a:pt x="29" y="154"/>
                    </a:cubicBezTo>
                    <a:cubicBezTo>
                      <a:pt x="29" y="152"/>
                      <a:pt x="28" y="150"/>
                      <a:pt x="27" y="148"/>
                    </a:cubicBezTo>
                    <a:cubicBezTo>
                      <a:pt x="3" y="139"/>
                      <a:pt x="3" y="139"/>
                      <a:pt x="3" y="139"/>
                    </a:cubicBezTo>
                    <a:cubicBezTo>
                      <a:pt x="1" y="138"/>
                      <a:pt x="0" y="136"/>
                      <a:pt x="0" y="135"/>
                    </a:cubicBezTo>
                    <a:cubicBezTo>
                      <a:pt x="0" y="112"/>
                      <a:pt x="0" y="112"/>
                      <a:pt x="0" y="112"/>
                    </a:cubicBezTo>
                    <a:cubicBezTo>
                      <a:pt x="0" y="110"/>
                      <a:pt x="1" y="108"/>
                      <a:pt x="3" y="108"/>
                    </a:cubicBezTo>
                    <a:cubicBezTo>
                      <a:pt x="27" y="98"/>
                      <a:pt x="27" y="98"/>
                      <a:pt x="27" y="98"/>
                    </a:cubicBezTo>
                    <a:cubicBezTo>
                      <a:pt x="28" y="96"/>
                      <a:pt x="29" y="94"/>
                      <a:pt x="29" y="93"/>
                    </a:cubicBezTo>
                    <a:cubicBezTo>
                      <a:pt x="19" y="69"/>
                      <a:pt x="19" y="69"/>
                      <a:pt x="19" y="69"/>
                    </a:cubicBezTo>
                    <a:cubicBezTo>
                      <a:pt x="18" y="67"/>
                      <a:pt x="19" y="65"/>
                      <a:pt x="20" y="64"/>
                    </a:cubicBezTo>
                    <a:cubicBezTo>
                      <a:pt x="36" y="48"/>
                      <a:pt x="36" y="48"/>
                      <a:pt x="36" y="48"/>
                    </a:cubicBezTo>
                    <a:cubicBezTo>
                      <a:pt x="37" y="47"/>
                      <a:pt x="39" y="46"/>
                      <a:pt x="41" y="47"/>
                    </a:cubicBezTo>
                    <a:cubicBezTo>
                      <a:pt x="65" y="57"/>
                      <a:pt x="65" y="57"/>
                      <a:pt x="65" y="57"/>
                    </a:cubicBezTo>
                    <a:cubicBezTo>
                      <a:pt x="66" y="57"/>
                      <a:pt x="68" y="56"/>
                      <a:pt x="70" y="55"/>
                    </a:cubicBezTo>
                    <a:cubicBezTo>
                      <a:pt x="80" y="31"/>
                      <a:pt x="80" y="31"/>
                      <a:pt x="80" y="31"/>
                    </a:cubicBezTo>
                    <a:cubicBezTo>
                      <a:pt x="81" y="29"/>
                      <a:pt x="82" y="28"/>
                      <a:pt x="84" y="28"/>
                    </a:cubicBezTo>
                    <a:cubicBezTo>
                      <a:pt x="107" y="28"/>
                      <a:pt x="107" y="28"/>
                      <a:pt x="107" y="28"/>
                    </a:cubicBezTo>
                    <a:cubicBezTo>
                      <a:pt x="108" y="28"/>
                      <a:pt x="110" y="29"/>
                      <a:pt x="111" y="31"/>
                    </a:cubicBezTo>
                    <a:cubicBezTo>
                      <a:pt x="120" y="55"/>
                      <a:pt x="120" y="55"/>
                      <a:pt x="120" y="55"/>
                    </a:cubicBezTo>
                    <a:cubicBezTo>
                      <a:pt x="122" y="56"/>
                      <a:pt x="124" y="57"/>
                      <a:pt x="126" y="57"/>
                    </a:cubicBezTo>
                    <a:cubicBezTo>
                      <a:pt x="150" y="47"/>
                      <a:pt x="150" y="47"/>
                      <a:pt x="150" y="47"/>
                    </a:cubicBezTo>
                    <a:cubicBezTo>
                      <a:pt x="151" y="46"/>
                      <a:pt x="153" y="47"/>
                      <a:pt x="154" y="48"/>
                    </a:cubicBezTo>
                    <a:cubicBezTo>
                      <a:pt x="171" y="64"/>
                      <a:pt x="171" y="64"/>
                      <a:pt x="171" y="64"/>
                    </a:cubicBezTo>
                    <a:cubicBezTo>
                      <a:pt x="172" y="65"/>
                      <a:pt x="172" y="67"/>
                      <a:pt x="171" y="69"/>
                    </a:cubicBezTo>
                    <a:cubicBezTo>
                      <a:pt x="161" y="93"/>
                      <a:pt x="161" y="93"/>
                      <a:pt x="161" y="93"/>
                    </a:cubicBezTo>
                    <a:cubicBezTo>
                      <a:pt x="162" y="94"/>
                      <a:pt x="163" y="96"/>
                      <a:pt x="163" y="98"/>
                    </a:cubicBezTo>
                    <a:cubicBezTo>
                      <a:pt x="188" y="108"/>
                      <a:pt x="188" y="108"/>
                      <a:pt x="188" y="108"/>
                    </a:cubicBezTo>
                    <a:cubicBezTo>
                      <a:pt x="189" y="108"/>
                      <a:pt x="190" y="110"/>
                      <a:pt x="190" y="112"/>
                    </a:cubicBezTo>
                    <a:cubicBezTo>
                      <a:pt x="190" y="135"/>
                      <a:pt x="190" y="135"/>
                      <a:pt x="190" y="135"/>
                    </a:cubicBezTo>
                    <a:cubicBezTo>
                      <a:pt x="190" y="136"/>
                      <a:pt x="189" y="138"/>
                      <a:pt x="188" y="139"/>
                    </a:cubicBezTo>
                    <a:cubicBezTo>
                      <a:pt x="163" y="148"/>
                      <a:pt x="163" y="148"/>
                      <a:pt x="163" y="148"/>
                    </a:cubicBezTo>
                    <a:cubicBezTo>
                      <a:pt x="163" y="150"/>
                      <a:pt x="162" y="152"/>
                      <a:pt x="161" y="154"/>
                    </a:cubicBezTo>
                    <a:cubicBezTo>
                      <a:pt x="171" y="178"/>
                      <a:pt x="171" y="178"/>
                      <a:pt x="171" y="178"/>
                    </a:cubicBezTo>
                    <a:cubicBezTo>
                      <a:pt x="172" y="179"/>
                      <a:pt x="172" y="181"/>
                      <a:pt x="171" y="182"/>
                    </a:cubicBezTo>
                    <a:cubicBezTo>
                      <a:pt x="154" y="198"/>
                      <a:pt x="154" y="198"/>
                      <a:pt x="154" y="198"/>
                    </a:cubicBezTo>
                    <a:cubicBezTo>
                      <a:pt x="153" y="200"/>
                      <a:pt x="151" y="200"/>
                      <a:pt x="150" y="199"/>
                    </a:cubicBezTo>
                    <a:cubicBezTo>
                      <a:pt x="126" y="189"/>
                      <a:pt x="126" y="189"/>
                      <a:pt x="126" y="189"/>
                    </a:cubicBezTo>
                    <a:cubicBezTo>
                      <a:pt x="124" y="190"/>
                      <a:pt x="122" y="191"/>
                      <a:pt x="120" y="191"/>
                    </a:cubicBezTo>
                    <a:cubicBezTo>
                      <a:pt x="111" y="216"/>
                      <a:pt x="111" y="216"/>
                      <a:pt x="111" y="216"/>
                    </a:cubicBezTo>
                    <a:cubicBezTo>
                      <a:pt x="110" y="217"/>
                      <a:pt x="108" y="218"/>
                      <a:pt x="107" y="218"/>
                    </a:cubicBezTo>
                    <a:close/>
                    <a:moveTo>
                      <a:pt x="87" y="210"/>
                    </a:moveTo>
                    <a:cubicBezTo>
                      <a:pt x="104" y="210"/>
                      <a:pt x="104" y="210"/>
                      <a:pt x="104" y="210"/>
                    </a:cubicBezTo>
                    <a:cubicBezTo>
                      <a:pt x="113" y="186"/>
                      <a:pt x="113" y="186"/>
                      <a:pt x="113" y="186"/>
                    </a:cubicBezTo>
                    <a:cubicBezTo>
                      <a:pt x="113" y="185"/>
                      <a:pt x="114" y="184"/>
                      <a:pt x="115" y="184"/>
                    </a:cubicBezTo>
                    <a:cubicBezTo>
                      <a:pt x="118" y="183"/>
                      <a:pt x="121" y="182"/>
                      <a:pt x="124" y="180"/>
                    </a:cubicBezTo>
                    <a:cubicBezTo>
                      <a:pt x="125" y="180"/>
                      <a:pt x="126" y="180"/>
                      <a:pt x="128" y="180"/>
                    </a:cubicBezTo>
                    <a:cubicBezTo>
                      <a:pt x="150" y="190"/>
                      <a:pt x="150" y="190"/>
                      <a:pt x="150" y="190"/>
                    </a:cubicBezTo>
                    <a:cubicBezTo>
                      <a:pt x="162" y="178"/>
                      <a:pt x="162" y="178"/>
                      <a:pt x="162" y="178"/>
                    </a:cubicBezTo>
                    <a:cubicBezTo>
                      <a:pt x="152" y="156"/>
                      <a:pt x="152" y="156"/>
                      <a:pt x="152" y="156"/>
                    </a:cubicBezTo>
                    <a:cubicBezTo>
                      <a:pt x="152" y="154"/>
                      <a:pt x="152" y="153"/>
                      <a:pt x="153" y="152"/>
                    </a:cubicBezTo>
                    <a:cubicBezTo>
                      <a:pt x="154" y="149"/>
                      <a:pt x="155" y="146"/>
                      <a:pt x="156" y="143"/>
                    </a:cubicBezTo>
                    <a:cubicBezTo>
                      <a:pt x="156" y="142"/>
                      <a:pt x="157" y="141"/>
                      <a:pt x="158" y="141"/>
                    </a:cubicBezTo>
                    <a:cubicBezTo>
                      <a:pt x="182" y="132"/>
                      <a:pt x="182" y="132"/>
                      <a:pt x="182" y="132"/>
                    </a:cubicBezTo>
                    <a:cubicBezTo>
                      <a:pt x="182" y="115"/>
                      <a:pt x="182" y="115"/>
                      <a:pt x="182" y="115"/>
                    </a:cubicBezTo>
                    <a:cubicBezTo>
                      <a:pt x="158" y="106"/>
                      <a:pt x="158" y="106"/>
                      <a:pt x="158" y="106"/>
                    </a:cubicBezTo>
                    <a:cubicBezTo>
                      <a:pt x="157" y="105"/>
                      <a:pt x="156" y="104"/>
                      <a:pt x="156" y="103"/>
                    </a:cubicBezTo>
                    <a:cubicBezTo>
                      <a:pt x="155" y="100"/>
                      <a:pt x="154" y="97"/>
                      <a:pt x="153" y="95"/>
                    </a:cubicBezTo>
                    <a:cubicBezTo>
                      <a:pt x="152" y="93"/>
                      <a:pt x="152" y="92"/>
                      <a:pt x="152" y="91"/>
                    </a:cubicBezTo>
                    <a:cubicBezTo>
                      <a:pt x="162" y="68"/>
                      <a:pt x="162" y="68"/>
                      <a:pt x="162" y="68"/>
                    </a:cubicBezTo>
                    <a:cubicBezTo>
                      <a:pt x="150" y="56"/>
                      <a:pt x="150" y="56"/>
                      <a:pt x="150" y="56"/>
                    </a:cubicBezTo>
                    <a:cubicBezTo>
                      <a:pt x="128" y="66"/>
                      <a:pt x="128" y="66"/>
                      <a:pt x="128" y="66"/>
                    </a:cubicBezTo>
                    <a:cubicBezTo>
                      <a:pt x="126" y="67"/>
                      <a:pt x="125" y="67"/>
                      <a:pt x="124" y="66"/>
                    </a:cubicBezTo>
                    <a:cubicBezTo>
                      <a:pt x="121" y="65"/>
                      <a:pt x="118" y="63"/>
                      <a:pt x="115" y="62"/>
                    </a:cubicBezTo>
                    <a:cubicBezTo>
                      <a:pt x="114" y="62"/>
                      <a:pt x="113" y="61"/>
                      <a:pt x="113" y="60"/>
                    </a:cubicBezTo>
                    <a:cubicBezTo>
                      <a:pt x="104" y="37"/>
                      <a:pt x="104" y="37"/>
                      <a:pt x="104" y="37"/>
                    </a:cubicBezTo>
                    <a:cubicBezTo>
                      <a:pt x="87" y="37"/>
                      <a:pt x="87" y="37"/>
                      <a:pt x="87" y="37"/>
                    </a:cubicBezTo>
                    <a:cubicBezTo>
                      <a:pt x="78" y="60"/>
                      <a:pt x="78" y="60"/>
                      <a:pt x="78" y="60"/>
                    </a:cubicBezTo>
                    <a:cubicBezTo>
                      <a:pt x="77" y="61"/>
                      <a:pt x="76" y="62"/>
                      <a:pt x="75" y="62"/>
                    </a:cubicBezTo>
                    <a:cubicBezTo>
                      <a:pt x="72" y="63"/>
                      <a:pt x="69" y="65"/>
                      <a:pt x="67" y="66"/>
                    </a:cubicBezTo>
                    <a:cubicBezTo>
                      <a:pt x="65" y="67"/>
                      <a:pt x="64" y="67"/>
                      <a:pt x="63" y="66"/>
                    </a:cubicBezTo>
                    <a:cubicBezTo>
                      <a:pt x="40" y="56"/>
                      <a:pt x="40" y="56"/>
                      <a:pt x="40" y="56"/>
                    </a:cubicBezTo>
                    <a:cubicBezTo>
                      <a:pt x="28" y="68"/>
                      <a:pt x="28" y="68"/>
                      <a:pt x="28" y="68"/>
                    </a:cubicBezTo>
                    <a:cubicBezTo>
                      <a:pt x="38" y="91"/>
                      <a:pt x="38" y="91"/>
                      <a:pt x="38" y="91"/>
                    </a:cubicBezTo>
                    <a:cubicBezTo>
                      <a:pt x="39" y="92"/>
                      <a:pt x="39" y="93"/>
                      <a:pt x="38" y="95"/>
                    </a:cubicBezTo>
                    <a:cubicBezTo>
                      <a:pt x="37" y="97"/>
                      <a:pt x="36" y="100"/>
                      <a:pt x="35" y="103"/>
                    </a:cubicBezTo>
                    <a:cubicBezTo>
                      <a:pt x="34" y="104"/>
                      <a:pt x="33" y="105"/>
                      <a:pt x="32" y="106"/>
                    </a:cubicBezTo>
                    <a:cubicBezTo>
                      <a:pt x="9" y="115"/>
                      <a:pt x="9" y="115"/>
                      <a:pt x="9" y="115"/>
                    </a:cubicBezTo>
                    <a:cubicBezTo>
                      <a:pt x="9" y="132"/>
                      <a:pt x="9" y="132"/>
                      <a:pt x="9" y="132"/>
                    </a:cubicBezTo>
                    <a:cubicBezTo>
                      <a:pt x="32" y="141"/>
                      <a:pt x="32" y="141"/>
                      <a:pt x="32" y="141"/>
                    </a:cubicBezTo>
                    <a:cubicBezTo>
                      <a:pt x="33" y="141"/>
                      <a:pt x="34" y="142"/>
                      <a:pt x="35" y="143"/>
                    </a:cubicBezTo>
                    <a:cubicBezTo>
                      <a:pt x="36" y="146"/>
                      <a:pt x="37" y="149"/>
                      <a:pt x="38" y="152"/>
                    </a:cubicBezTo>
                    <a:cubicBezTo>
                      <a:pt x="39" y="153"/>
                      <a:pt x="39" y="154"/>
                      <a:pt x="38" y="156"/>
                    </a:cubicBezTo>
                    <a:cubicBezTo>
                      <a:pt x="28" y="178"/>
                      <a:pt x="28" y="178"/>
                      <a:pt x="28" y="178"/>
                    </a:cubicBezTo>
                    <a:cubicBezTo>
                      <a:pt x="40" y="190"/>
                      <a:pt x="40" y="190"/>
                      <a:pt x="40" y="190"/>
                    </a:cubicBezTo>
                    <a:cubicBezTo>
                      <a:pt x="63" y="180"/>
                      <a:pt x="63" y="180"/>
                      <a:pt x="63" y="180"/>
                    </a:cubicBezTo>
                    <a:cubicBezTo>
                      <a:pt x="64" y="180"/>
                      <a:pt x="65" y="180"/>
                      <a:pt x="67" y="180"/>
                    </a:cubicBezTo>
                    <a:cubicBezTo>
                      <a:pt x="69" y="182"/>
                      <a:pt x="72" y="183"/>
                      <a:pt x="75" y="184"/>
                    </a:cubicBezTo>
                    <a:cubicBezTo>
                      <a:pt x="76" y="184"/>
                      <a:pt x="77" y="185"/>
                      <a:pt x="78" y="186"/>
                    </a:cubicBezTo>
                    <a:lnTo>
                      <a:pt x="87" y="210"/>
                    </a:lnTo>
                    <a:close/>
                    <a:moveTo>
                      <a:pt x="95" y="178"/>
                    </a:moveTo>
                    <a:cubicBezTo>
                      <a:pt x="65" y="178"/>
                      <a:pt x="40" y="153"/>
                      <a:pt x="40" y="123"/>
                    </a:cubicBezTo>
                    <a:cubicBezTo>
                      <a:pt x="40" y="93"/>
                      <a:pt x="65" y="68"/>
                      <a:pt x="95" y="68"/>
                    </a:cubicBezTo>
                    <a:cubicBezTo>
                      <a:pt x="126" y="68"/>
                      <a:pt x="150" y="93"/>
                      <a:pt x="150" y="123"/>
                    </a:cubicBezTo>
                    <a:cubicBezTo>
                      <a:pt x="150" y="153"/>
                      <a:pt x="126" y="178"/>
                      <a:pt x="95" y="178"/>
                    </a:cubicBezTo>
                    <a:close/>
                    <a:moveTo>
                      <a:pt x="95" y="77"/>
                    </a:moveTo>
                    <a:cubicBezTo>
                      <a:pt x="70" y="77"/>
                      <a:pt x="49" y="98"/>
                      <a:pt x="49" y="123"/>
                    </a:cubicBezTo>
                    <a:cubicBezTo>
                      <a:pt x="49" y="149"/>
                      <a:pt x="70" y="170"/>
                      <a:pt x="95" y="170"/>
                    </a:cubicBezTo>
                    <a:cubicBezTo>
                      <a:pt x="121" y="170"/>
                      <a:pt x="142" y="149"/>
                      <a:pt x="142" y="123"/>
                    </a:cubicBezTo>
                    <a:cubicBezTo>
                      <a:pt x="142" y="98"/>
                      <a:pt x="121" y="77"/>
                      <a:pt x="95"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78" name="椭圆 77"/>
              <p:cNvSpPr/>
              <p:nvPr/>
            </p:nvSpPr>
            <p:spPr>
              <a:xfrm rot="18036191" flipH="1">
                <a:off x="4524773" y="2000484"/>
                <a:ext cx="161693" cy="1901255"/>
              </a:xfrm>
              <a:prstGeom prst="ellipse">
                <a:avLst/>
              </a:prstGeom>
              <a:solidFill>
                <a:srgbClr val="FFFFF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grpSp>
        <p:grpSp>
          <p:nvGrpSpPr>
            <p:cNvPr id="8" name="组合 7"/>
            <p:cNvGrpSpPr/>
            <p:nvPr/>
          </p:nvGrpSpPr>
          <p:grpSpPr>
            <a:xfrm>
              <a:off x="3548208" y="3392045"/>
              <a:ext cx="2085630" cy="1638753"/>
              <a:chOff x="3548208" y="3392045"/>
              <a:chExt cx="2085630" cy="1638753"/>
            </a:xfrm>
          </p:grpSpPr>
          <p:sp>
            <p:nvSpPr>
              <p:cNvPr id="26" name="Freeform 10"/>
              <p:cNvSpPr/>
              <p:nvPr/>
            </p:nvSpPr>
            <p:spPr bwMode="auto">
              <a:xfrm>
                <a:off x="3548208" y="3392045"/>
                <a:ext cx="1808878" cy="1638753"/>
              </a:xfrm>
              <a:custGeom>
                <a:avLst/>
                <a:gdLst>
                  <a:gd name="T0" fmla="*/ 143 w 1108"/>
                  <a:gd name="T1" fmla="*/ 853 h 1006"/>
                  <a:gd name="T2" fmla="*/ 278 w 1108"/>
                  <a:gd name="T3" fmla="*/ 1006 h 1006"/>
                  <a:gd name="T4" fmla="*/ 1108 w 1108"/>
                  <a:gd name="T5" fmla="*/ 527 h 1006"/>
                  <a:gd name="T6" fmla="*/ 1043 w 1108"/>
                  <a:gd name="T7" fmla="*/ 334 h 1006"/>
                  <a:gd name="T8" fmla="*/ 334 w 1108"/>
                  <a:gd name="T9" fmla="*/ 144 h 1006"/>
                  <a:gd name="T10" fmla="*/ 143 w 1108"/>
                  <a:gd name="T11" fmla="*/ 853 h 1006"/>
                </a:gdLst>
                <a:ahLst/>
                <a:cxnLst>
                  <a:cxn ang="0">
                    <a:pos x="T0" y="T1"/>
                  </a:cxn>
                  <a:cxn ang="0">
                    <a:pos x="T2" y="T3"/>
                  </a:cxn>
                  <a:cxn ang="0">
                    <a:pos x="T4" y="T5"/>
                  </a:cxn>
                  <a:cxn ang="0">
                    <a:pos x="T6" y="T7"/>
                  </a:cxn>
                  <a:cxn ang="0">
                    <a:pos x="T8" y="T9"/>
                  </a:cxn>
                  <a:cxn ang="0">
                    <a:pos x="T10" y="T11"/>
                  </a:cxn>
                </a:cxnLst>
                <a:rect l="0" t="0" r="r" b="b"/>
                <a:pathLst>
                  <a:path w="1108" h="1006">
                    <a:moveTo>
                      <a:pt x="143" y="853"/>
                    </a:moveTo>
                    <a:cubicBezTo>
                      <a:pt x="179" y="915"/>
                      <a:pt x="225" y="966"/>
                      <a:pt x="278" y="1006"/>
                    </a:cubicBezTo>
                    <a:cubicBezTo>
                      <a:pt x="1108" y="527"/>
                      <a:pt x="1108" y="527"/>
                      <a:pt x="1108" y="527"/>
                    </a:cubicBezTo>
                    <a:cubicBezTo>
                      <a:pt x="1100" y="461"/>
                      <a:pt x="1078" y="395"/>
                      <a:pt x="1043" y="334"/>
                    </a:cubicBezTo>
                    <a:cubicBezTo>
                      <a:pt x="900" y="85"/>
                      <a:pt x="582" y="0"/>
                      <a:pt x="334" y="144"/>
                    </a:cubicBezTo>
                    <a:cubicBezTo>
                      <a:pt x="85" y="287"/>
                      <a:pt x="0" y="605"/>
                      <a:pt x="143" y="853"/>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36" name="Freeform 16"/>
              <p:cNvSpPr/>
              <p:nvPr/>
            </p:nvSpPr>
            <p:spPr bwMode="auto">
              <a:xfrm>
                <a:off x="3707917" y="3562170"/>
                <a:ext cx="1505084" cy="1393982"/>
              </a:xfrm>
              <a:custGeom>
                <a:avLst/>
                <a:gdLst>
                  <a:gd name="T0" fmla="*/ 119 w 922"/>
                  <a:gd name="T1" fmla="*/ 707 h 856"/>
                  <a:gd name="T2" fmla="*/ 261 w 922"/>
                  <a:gd name="T3" fmla="*/ 856 h 856"/>
                  <a:gd name="T4" fmla="*/ 922 w 922"/>
                  <a:gd name="T5" fmla="*/ 475 h 856"/>
                  <a:gd name="T6" fmla="*/ 864 w 922"/>
                  <a:gd name="T7" fmla="*/ 277 h 856"/>
                  <a:gd name="T8" fmla="*/ 276 w 922"/>
                  <a:gd name="T9" fmla="*/ 119 h 856"/>
                  <a:gd name="T10" fmla="*/ 119 w 922"/>
                  <a:gd name="T11" fmla="*/ 707 h 856"/>
                </a:gdLst>
                <a:ahLst/>
                <a:cxnLst>
                  <a:cxn ang="0">
                    <a:pos x="T0" y="T1"/>
                  </a:cxn>
                  <a:cxn ang="0">
                    <a:pos x="T2" y="T3"/>
                  </a:cxn>
                  <a:cxn ang="0">
                    <a:pos x="T4" y="T5"/>
                  </a:cxn>
                  <a:cxn ang="0">
                    <a:pos x="T6" y="T7"/>
                  </a:cxn>
                  <a:cxn ang="0">
                    <a:pos x="T8" y="T9"/>
                  </a:cxn>
                  <a:cxn ang="0">
                    <a:pos x="T10" y="T11"/>
                  </a:cxn>
                </a:cxnLst>
                <a:rect l="0" t="0" r="r" b="b"/>
                <a:pathLst>
                  <a:path w="922" h="856">
                    <a:moveTo>
                      <a:pt x="119" y="707"/>
                    </a:moveTo>
                    <a:cubicBezTo>
                      <a:pt x="155" y="770"/>
                      <a:pt x="204" y="820"/>
                      <a:pt x="261" y="856"/>
                    </a:cubicBezTo>
                    <a:cubicBezTo>
                      <a:pt x="922" y="475"/>
                      <a:pt x="922" y="475"/>
                      <a:pt x="922" y="475"/>
                    </a:cubicBezTo>
                    <a:cubicBezTo>
                      <a:pt x="919" y="407"/>
                      <a:pt x="901" y="339"/>
                      <a:pt x="864" y="277"/>
                    </a:cubicBezTo>
                    <a:cubicBezTo>
                      <a:pt x="746" y="71"/>
                      <a:pt x="482" y="0"/>
                      <a:pt x="276" y="119"/>
                    </a:cubicBezTo>
                    <a:cubicBezTo>
                      <a:pt x="70" y="238"/>
                      <a:pt x="0" y="502"/>
                      <a:pt x="119" y="707"/>
                    </a:cubicBezTo>
                    <a:close/>
                  </a:path>
                </a:pathLst>
              </a:custGeom>
              <a:solidFill>
                <a:srgbClr val="7C7B8B"/>
              </a:solidFill>
              <a:ln>
                <a:noFill/>
              </a:ln>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237" name="Freeform 17"/>
              <p:cNvSpPr>
                <a:spLocks noEditPoints="1"/>
              </p:cNvSpPr>
              <p:nvPr/>
            </p:nvSpPr>
            <p:spPr bwMode="auto">
              <a:xfrm>
                <a:off x="4226971" y="3968387"/>
                <a:ext cx="560718" cy="498223"/>
              </a:xfrm>
              <a:custGeom>
                <a:avLst/>
                <a:gdLst>
                  <a:gd name="T0" fmla="*/ 17 w 344"/>
                  <a:gd name="T1" fmla="*/ 306 h 306"/>
                  <a:gd name="T2" fmla="*/ 43 w 344"/>
                  <a:gd name="T3" fmla="*/ 270 h 306"/>
                  <a:gd name="T4" fmla="*/ 326 w 344"/>
                  <a:gd name="T5" fmla="*/ 301 h 306"/>
                  <a:gd name="T6" fmla="*/ 21 w 344"/>
                  <a:gd name="T7" fmla="*/ 297 h 306"/>
                  <a:gd name="T8" fmla="*/ 295 w 344"/>
                  <a:gd name="T9" fmla="*/ 279 h 306"/>
                  <a:gd name="T10" fmla="*/ 21 w 344"/>
                  <a:gd name="T11" fmla="*/ 297 h 306"/>
                  <a:gd name="T12" fmla="*/ 184 w 344"/>
                  <a:gd name="T13" fmla="*/ 261 h 306"/>
                  <a:gd name="T14" fmla="*/ 189 w 344"/>
                  <a:gd name="T15" fmla="*/ 116 h 306"/>
                  <a:gd name="T16" fmla="*/ 193 w 344"/>
                  <a:gd name="T17" fmla="*/ 261 h 306"/>
                  <a:gd name="T18" fmla="*/ 149 w 344"/>
                  <a:gd name="T19" fmla="*/ 266 h 306"/>
                  <a:gd name="T20" fmla="*/ 145 w 344"/>
                  <a:gd name="T21" fmla="*/ 120 h 306"/>
                  <a:gd name="T22" fmla="*/ 154 w 344"/>
                  <a:gd name="T23" fmla="*/ 120 h 306"/>
                  <a:gd name="T24" fmla="*/ 149 w 344"/>
                  <a:gd name="T25" fmla="*/ 266 h 306"/>
                  <a:gd name="T26" fmla="*/ 0 w 344"/>
                  <a:gd name="T27" fmla="*/ 205 h 306"/>
                  <a:gd name="T28" fmla="*/ 0 w 344"/>
                  <a:gd name="T29" fmla="*/ 204 h 306"/>
                  <a:gd name="T30" fmla="*/ 1 w 344"/>
                  <a:gd name="T31" fmla="*/ 203 h 306"/>
                  <a:gd name="T32" fmla="*/ 50 w 344"/>
                  <a:gd name="T33" fmla="*/ 140 h 306"/>
                  <a:gd name="T34" fmla="*/ 93 w 344"/>
                  <a:gd name="T35" fmla="*/ 204 h 306"/>
                  <a:gd name="T36" fmla="*/ 46 w 344"/>
                  <a:gd name="T37" fmla="*/ 252 h 306"/>
                  <a:gd name="T38" fmla="*/ 46 w 344"/>
                  <a:gd name="T39" fmla="*/ 243 h 306"/>
                  <a:gd name="T40" fmla="*/ 9 w 344"/>
                  <a:gd name="T41" fmla="*/ 209 h 306"/>
                  <a:gd name="T42" fmla="*/ 81 w 344"/>
                  <a:gd name="T43" fmla="*/ 201 h 306"/>
                  <a:gd name="T44" fmla="*/ 12 w 344"/>
                  <a:gd name="T45" fmla="*/ 201 h 306"/>
                  <a:gd name="T46" fmla="*/ 251 w 344"/>
                  <a:gd name="T47" fmla="*/ 135 h 306"/>
                  <a:gd name="T48" fmla="*/ 251 w 344"/>
                  <a:gd name="T49" fmla="*/ 134 h 306"/>
                  <a:gd name="T50" fmla="*/ 252 w 344"/>
                  <a:gd name="T51" fmla="*/ 133 h 306"/>
                  <a:gd name="T52" fmla="*/ 301 w 344"/>
                  <a:gd name="T53" fmla="*/ 70 h 306"/>
                  <a:gd name="T54" fmla="*/ 344 w 344"/>
                  <a:gd name="T55" fmla="*/ 134 h 306"/>
                  <a:gd name="T56" fmla="*/ 344 w 344"/>
                  <a:gd name="T57" fmla="*/ 134 h 306"/>
                  <a:gd name="T58" fmla="*/ 298 w 344"/>
                  <a:gd name="T59" fmla="*/ 182 h 306"/>
                  <a:gd name="T60" fmla="*/ 298 w 344"/>
                  <a:gd name="T61" fmla="*/ 173 h 306"/>
                  <a:gd name="T62" fmla="*/ 260 w 344"/>
                  <a:gd name="T63" fmla="*/ 139 h 306"/>
                  <a:gd name="T64" fmla="*/ 332 w 344"/>
                  <a:gd name="T65" fmla="*/ 131 h 306"/>
                  <a:gd name="T66" fmla="*/ 263 w 344"/>
                  <a:gd name="T67" fmla="*/ 131 h 306"/>
                  <a:gd name="T68" fmla="*/ 17 w 344"/>
                  <a:gd name="T69" fmla="*/ 139 h 306"/>
                  <a:gd name="T70" fmla="*/ 13 w 344"/>
                  <a:gd name="T71" fmla="*/ 118 h 306"/>
                  <a:gd name="T72" fmla="*/ 135 w 344"/>
                  <a:gd name="T73" fmla="*/ 83 h 306"/>
                  <a:gd name="T74" fmla="*/ 197 w 344"/>
                  <a:gd name="T75" fmla="*/ 66 h 306"/>
                  <a:gd name="T76" fmla="*/ 319 w 344"/>
                  <a:gd name="T77" fmla="*/ 33 h 306"/>
                  <a:gd name="T78" fmla="*/ 325 w 344"/>
                  <a:gd name="T79" fmla="*/ 53 h 306"/>
                  <a:gd name="T80" fmla="*/ 202 w 344"/>
                  <a:gd name="T81" fmla="*/ 92 h 306"/>
                  <a:gd name="T82" fmla="*/ 144 w 344"/>
                  <a:gd name="T83" fmla="*/ 108 h 306"/>
                  <a:gd name="T84" fmla="*/ 21 w 344"/>
                  <a:gd name="T85" fmla="*/ 142 h 306"/>
                  <a:gd name="T86" fmla="*/ 24 w 344"/>
                  <a:gd name="T87" fmla="*/ 132 h 306"/>
                  <a:gd name="T88" fmla="*/ 136 w 344"/>
                  <a:gd name="T89" fmla="*/ 92 h 306"/>
                  <a:gd name="T90" fmla="*/ 149 w 344"/>
                  <a:gd name="T91" fmla="*/ 100 h 306"/>
                  <a:gd name="T92" fmla="*/ 194 w 344"/>
                  <a:gd name="T93" fmla="*/ 85 h 306"/>
                  <a:gd name="T94" fmla="*/ 144 w 344"/>
                  <a:gd name="T95" fmla="*/ 85 h 306"/>
                  <a:gd name="T96" fmla="*/ 144 w 344"/>
                  <a:gd name="T97" fmla="*/ 86 h 306"/>
                  <a:gd name="T98" fmla="*/ 149 w 344"/>
                  <a:gd name="T99" fmla="*/ 100 h 306"/>
                  <a:gd name="T100" fmla="*/ 203 w 344"/>
                  <a:gd name="T101" fmla="*/ 82 h 306"/>
                  <a:gd name="T102" fmla="*/ 314 w 344"/>
                  <a:gd name="T103" fmla="*/ 42 h 306"/>
                  <a:gd name="T104" fmla="*/ 189 w 344"/>
                  <a:gd name="T105" fmla="*/ 56 h 306"/>
                  <a:gd name="T106" fmla="*/ 184 w 344"/>
                  <a:gd name="T107" fmla="*/ 24 h 306"/>
                  <a:gd name="T108" fmla="*/ 154 w 344"/>
                  <a:gd name="T109" fmla="*/ 24 h 306"/>
                  <a:gd name="T110" fmla="*/ 149 w 344"/>
                  <a:gd name="T111" fmla="*/ 56 h 306"/>
                  <a:gd name="T112" fmla="*/ 145 w 344"/>
                  <a:gd name="T113" fmla="*/ 24 h 306"/>
                  <a:gd name="T114" fmla="*/ 193 w 344"/>
                  <a:gd name="T115" fmla="*/ 24 h 306"/>
                  <a:gd name="T116" fmla="*/ 189 w 344"/>
                  <a:gd name="T117" fmla="*/ 5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4" h="306">
                    <a:moveTo>
                      <a:pt x="321" y="306"/>
                    </a:moveTo>
                    <a:cubicBezTo>
                      <a:pt x="17" y="306"/>
                      <a:pt x="17" y="306"/>
                      <a:pt x="17" y="306"/>
                    </a:cubicBezTo>
                    <a:cubicBezTo>
                      <a:pt x="14" y="306"/>
                      <a:pt x="12" y="304"/>
                      <a:pt x="12" y="301"/>
                    </a:cubicBezTo>
                    <a:cubicBezTo>
                      <a:pt x="12" y="284"/>
                      <a:pt x="26" y="270"/>
                      <a:pt x="43" y="270"/>
                    </a:cubicBezTo>
                    <a:cubicBezTo>
                      <a:pt x="295" y="270"/>
                      <a:pt x="295" y="270"/>
                      <a:pt x="295" y="270"/>
                    </a:cubicBezTo>
                    <a:cubicBezTo>
                      <a:pt x="312" y="270"/>
                      <a:pt x="326" y="284"/>
                      <a:pt x="326" y="301"/>
                    </a:cubicBezTo>
                    <a:cubicBezTo>
                      <a:pt x="326" y="304"/>
                      <a:pt x="324" y="306"/>
                      <a:pt x="321" y="306"/>
                    </a:cubicBezTo>
                    <a:close/>
                    <a:moveTo>
                      <a:pt x="21" y="297"/>
                    </a:moveTo>
                    <a:cubicBezTo>
                      <a:pt x="317" y="297"/>
                      <a:pt x="317" y="297"/>
                      <a:pt x="317" y="297"/>
                    </a:cubicBezTo>
                    <a:cubicBezTo>
                      <a:pt x="315" y="287"/>
                      <a:pt x="306" y="279"/>
                      <a:pt x="295" y="279"/>
                    </a:cubicBezTo>
                    <a:cubicBezTo>
                      <a:pt x="43" y="279"/>
                      <a:pt x="43" y="279"/>
                      <a:pt x="43" y="279"/>
                    </a:cubicBezTo>
                    <a:cubicBezTo>
                      <a:pt x="32" y="279"/>
                      <a:pt x="23" y="287"/>
                      <a:pt x="21" y="297"/>
                    </a:cubicBezTo>
                    <a:close/>
                    <a:moveTo>
                      <a:pt x="189" y="266"/>
                    </a:moveTo>
                    <a:cubicBezTo>
                      <a:pt x="186" y="266"/>
                      <a:pt x="184" y="264"/>
                      <a:pt x="184" y="261"/>
                    </a:cubicBezTo>
                    <a:cubicBezTo>
                      <a:pt x="184" y="120"/>
                      <a:pt x="184" y="120"/>
                      <a:pt x="184" y="120"/>
                    </a:cubicBezTo>
                    <a:cubicBezTo>
                      <a:pt x="184" y="118"/>
                      <a:pt x="186" y="116"/>
                      <a:pt x="189" y="116"/>
                    </a:cubicBezTo>
                    <a:cubicBezTo>
                      <a:pt x="191" y="116"/>
                      <a:pt x="193" y="118"/>
                      <a:pt x="193" y="120"/>
                    </a:cubicBezTo>
                    <a:cubicBezTo>
                      <a:pt x="193" y="261"/>
                      <a:pt x="193" y="261"/>
                      <a:pt x="193" y="261"/>
                    </a:cubicBezTo>
                    <a:cubicBezTo>
                      <a:pt x="193" y="264"/>
                      <a:pt x="191" y="266"/>
                      <a:pt x="189" y="266"/>
                    </a:cubicBezTo>
                    <a:close/>
                    <a:moveTo>
                      <a:pt x="149" y="266"/>
                    </a:moveTo>
                    <a:cubicBezTo>
                      <a:pt x="147" y="266"/>
                      <a:pt x="145" y="264"/>
                      <a:pt x="145" y="261"/>
                    </a:cubicBezTo>
                    <a:cubicBezTo>
                      <a:pt x="145" y="120"/>
                      <a:pt x="145" y="120"/>
                      <a:pt x="145" y="120"/>
                    </a:cubicBezTo>
                    <a:cubicBezTo>
                      <a:pt x="145" y="118"/>
                      <a:pt x="147" y="116"/>
                      <a:pt x="149" y="116"/>
                    </a:cubicBezTo>
                    <a:cubicBezTo>
                      <a:pt x="152" y="116"/>
                      <a:pt x="154" y="118"/>
                      <a:pt x="154" y="120"/>
                    </a:cubicBezTo>
                    <a:cubicBezTo>
                      <a:pt x="154" y="261"/>
                      <a:pt x="154" y="261"/>
                      <a:pt x="154" y="261"/>
                    </a:cubicBezTo>
                    <a:cubicBezTo>
                      <a:pt x="154" y="264"/>
                      <a:pt x="152" y="266"/>
                      <a:pt x="149" y="266"/>
                    </a:cubicBezTo>
                    <a:close/>
                    <a:moveTo>
                      <a:pt x="46" y="252"/>
                    </a:moveTo>
                    <a:cubicBezTo>
                      <a:pt x="21" y="252"/>
                      <a:pt x="0" y="231"/>
                      <a:pt x="0" y="205"/>
                    </a:cubicBezTo>
                    <a:cubicBezTo>
                      <a:pt x="0" y="205"/>
                      <a:pt x="0" y="204"/>
                      <a:pt x="0" y="204"/>
                    </a:cubicBezTo>
                    <a:cubicBezTo>
                      <a:pt x="0" y="204"/>
                      <a:pt x="0" y="204"/>
                      <a:pt x="0" y="204"/>
                    </a:cubicBezTo>
                    <a:cubicBezTo>
                      <a:pt x="0" y="204"/>
                      <a:pt x="0" y="204"/>
                      <a:pt x="0" y="204"/>
                    </a:cubicBezTo>
                    <a:cubicBezTo>
                      <a:pt x="0" y="203"/>
                      <a:pt x="0" y="203"/>
                      <a:pt x="1" y="203"/>
                    </a:cubicBezTo>
                    <a:cubicBezTo>
                      <a:pt x="43" y="140"/>
                      <a:pt x="43" y="140"/>
                      <a:pt x="43" y="140"/>
                    </a:cubicBezTo>
                    <a:cubicBezTo>
                      <a:pt x="44" y="137"/>
                      <a:pt x="48" y="137"/>
                      <a:pt x="50" y="140"/>
                    </a:cubicBezTo>
                    <a:cubicBezTo>
                      <a:pt x="92" y="203"/>
                      <a:pt x="92" y="203"/>
                      <a:pt x="92" y="203"/>
                    </a:cubicBezTo>
                    <a:cubicBezTo>
                      <a:pt x="92" y="203"/>
                      <a:pt x="93" y="203"/>
                      <a:pt x="93" y="204"/>
                    </a:cubicBezTo>
                    <a:cubicBezTo>
                      <a:pt x="93" y="204"/>
                      <a:pt x="93" y="205"/>
                      <a:pt x="93" y="205"/>
                    </a:cubicBezTo>
                    <a:cubicBezTo>
                      <a:pt x="93" y="231"/>
                      <a:pt x="72" y="252"/>
                      <a:pt x="46" y="252"/>
                    </a:cubicBezTo>
                    <a:close/>
                    <a:moveTo>
                      <a:pt x="9" y="209"/>
                    </a:moveTo>
                    <a:cubicBezTo>
                      <a:pt x="11" y="228"/>
                      <a:pt x="27" y="243"/>
                      <a:pt x="46" y="243"/>
                    </a:cubicBezTo>
                    <a:cubicBezTo>
                      <a:pt x="66" y="243"/>
                      <a:pt x="82" y="228"/>
                      <a:pt x="84" y="209"/>
                    </a:cubicBezTo>
                    <a:lnTo>
                      <a:pt x="9" y="209"/>
                    </a:lnTo>
                    <a:close/>
                    <a:moveTo>
                      <a:pt x="12" y="201"/>
                    </a:moveTo>
                    <a:cubicBezTo>
                      <a:pt x="81" y="201"/>
                      <a:pt x="81" y="201"/>
                      <a:pt x="81" y="201"/>
                    </a:cubicBezTo>
                    <a:cubicBezTo>
                      <a:pt x="46" y="150"/>
                      <a:pt x="46" y="150"/>
                      <a:pt x="46" y="150"/>
                    </a:cubicBezTo>
                    <a:lnTo>
                      <a:pt x="12" y="201"/>
                    </a:lnTo>
                    <a:close/>
                    <a:moveTo>
                      <a:pt x="298" y="182"/>
                    </a:moveTo>
                    <a:cubicBezTo>
                      <a:pt x="272" y="182"/>
                      <a:pt x="251" y="161"/>
                      <a:pt x="251" y="135"/>
                    </a:cubicBezTo>
                    <a:cubicBezTo>
                      <a:pt x="251" y="135"/>
                      <a:pt x="251" y="134"/>
                      <a:pt x="251" y="134"/>
                    </a:cubicBezTo>
                    <a:cubicBezTo>
                      <a:pt x="251" y="134"/>
                      <a:pt x="251" y="134"/>
                      <a:pt x="251" y="134"/>
                    </a:cubicBezTo>
                    <a:cubicBezTo>
                      <a:pt x="251" y="134"/>
                      <a:pt x="251" y="134"/>
                      <a:pt x="251" y="134"/>
                    </a:cubicBezTo>
                    <a:cubicBezTo>
                      <a:pt x="251" y="133"/>
                      <a:pt x="252" y="133"/>
                      <a:pt x="252" y="133"/>
                    </a:cubicBezTo>
                    <a:cubicBezTo>
                      <a:pt x="294" y="70"/>
                      <a:pt x="294" y="70"/>
                      <a:pt x="294" y="70"/>
                    </a:cubicBezTo>
                    <a:cubicBezTo>
                      <a:pt x="296" y="67"/>
                      <a:pt x="300" y="67"/>
                      <a:pt x="301" y="70"/>
                    </a:cubicBezTo>
                    <a:cubicBezTo>
                      <a:pt x="343" y="133"/>
                      <a:pt x="343" y="133"/>
                      <a:pt x="343" y="133"/>
                    </a:cubicBezTo>
                    <a:cubicBezTo>
                      <a:pt x="344" y="133"/>
                      <a:pt x="344" y="133"/>
                      <a:pt x="344" y="134"/>
                    </a:cubicBezTo>
                    <a:cubicBezTo>
                      <a:pt x="344" y="134"/>
                      <a:pt x="344" y="134"/>
                      <a:pt x="344" y="134"/>
                    </a:cubicBezTo>
                    <a:cubicBezTo>
                      <a:pt x="344" y="134"/>
                      <a:pt x="344" y="134"/>
                      <a:pt x="344" y="134"/>
                    </a:cubicBezTo>
                    <a:cubicBezTo>
                      <a:pt x="344" y="134"/>
                      <a:pt x="344" y="135"/>
                      <a:pt x="344" y="135"/>
                    </a:cubicBezTo>
                    <a:cubicBezTo>
                      <a:pt x="344" y="161"/>
                      <a:pt x="323" y="182"/>
                      <a:pt x="298" y="182"/>
                    </a:cubicBezTo>
                    <a:close/>
                    <a:moveTo>
                      <a:pt x="260" y="139"/>
                    </a:moveTo>
                    <a:cubicBezTo>
                      <a:pt x="262" y="158"/>
                      <a:pt x="278" y="173"/>
                      <a:pt x="298" y="173"/>
                    </a:cubicBezTo>
                    <a:cubicBezTo>
                      <a:pt x="317" y="173"/>
                      <a:pt x="333" y="158"/>
                      <a:pt x="335" y="139"/>
                    </a:cubicBezTo>
                    <a:lnTo>
                      <a:pt x="260" y="139"/>
                    </a:lnTo>
                    <a:close/>
                    <a:moveTo>
                      <a:pt x="263" y="131"/>
                    </a:moveTo>
                    <a:cubicBezTo>
                      <a:pt x="332" y="131"/>
                      <a:pt x="332" y="131"/>
                      <a:pt x="332" y="131"/>
                    </a:cubicBezTo>
                    <a:cubicBezTo>
                      <a:pt x="298" y="80"/>
                      <a:pt x="298" y="80"/>
                      <a:pt x="298" y="80"/>
                    </a:cubicBezTo>
                    <a:lnTo>
                      <a:pt x="263" y="131"/>
                    </a:lnTo>
                    <a:close/>
                    <a:moveTo>
                      <a:pt x="21" y="142"/>
                    </a:moveTo>
                    <a:cubicBezTo>
                      <a:pt x="20" y="142"/>
                      <a:pt x="18" y="141"/>
                      <a:pt x="17" y="139"/>
                    </a:cubicBezTo>
                    <a:cubicBezTo>
                      <a:pt x="12" y="122"/>
                      <a:pt x="12" y="122"/>
                      <a:pt x="12" y="122"/>
                    </a:cubicBezTo>
                    <a:cubicBezTo>
                      <a:pt x="12" y="120"/>
                      <a:pt x="12" y="119"/>
                      <a:pt x="13" y="118"/>
                    </a:cubicBezTo>
                    <a:cubicBezTo>
                      <a:pt x="13" y="117"/>
                      <a:pt x="14" y="117"/>
                      <a:pt x="15" y="116"/>
                    </a:cubicBezTo>
                    <a:cubicBezTo>
                      <a:pt x="135" y="83"/>
                      <a:pt x="135" y="83"/>
                      <a:pt x="135" y="83"/>
                    </a:cubicBezTo>
                    <a:cubicBezTo>
                      <a:pt x="136" y="65"/>
                      <a:pt x="151" y="51"/>
                      <a:pt x="169" y="51"/>
                    </a:cubicBezTo>
                    <a:cubicBezTo>
                      <a:pt x="180" y="51"/>
                      <a:pt x="190" y="57"/>
                      <a:pt x="197" y="66"/>
                    </a:cubicBezTo>
                    <a:cubicBezTo>
                      <a:pt x="315" y="32"/>
                      <a:pt x="315" y="32"/>
                      <a:pt x="315" y="32"/>
                    </a:cubicBezTo>
                    <a:cubicBezTo>
                      <a:pt x="316" y="32"/>
                      <a:pt x="318" y="32"/>
                      <a:pt x="319" y="33"/>
                    </a:cubicBezTo>
                    <a:cubicBezTo>
                      <a:pt x="320" y="33"/>
                      <a:pt x="320" y="34"/>
                      <a:pt x="321" y="35"/>
                    </a:cubicBezTo>
                    <a:cubicBezTo>
                      <a:pt x="325" y="53"/>
                      <a:pt x="325" y="53"/>
                      <a:pt x="325" y="53"/>
                    </a:cubicBezTo>
                    <a:cubicBezTo>
                      <a:pt x="326" y="55"/>
                      <a:pt x="325" y="57"/>
                      <a:pt x="322" y="58"/>
                    </a:cubicBezTo>
                    <a:cubicBezTo>
                      <a:pt x="202" y="92"/>
                      <a:pt x="202" y="92"/>
                      <a:pt x="202" y="92"/>
                    </a:cubicBezTo>
                    <a:cubicBezTo>
                      <a:pt x="199" y="107"/>
                      <a:pt x="185" y="119"/>
                      <a:pt x="169" y="119"/>
                    </a:cubicBezTo>
                    <a:cubicBezTo>
                      <a:pt x="159" y="119"/>
                      <a:pt x="150" y="115"/>
                      <a:pt x="144" y="108"/>
                    </a:cubicBezTo>
                    <a:cubicBezTo>
                      <a:pt x="23" y="142"/>
                      <a:pt x="23" y="142"/>
                      <a:pt x="23" y="142"/>
                    </a:cubicBezTo>
                    <a:cubicBezTo>
                      <a:pt x="22" y="142"/>
                      <a:pt x="22" y="142"/>
                      <a:pt x="21" y="142"/>
                    </a:cubicBezTo>
                    <a:close/>
                    <a:moveTo>
                      <a:pt x="22" y="123"/>
                    </a:moveTo>
                    <a:cubicBezTo>
                      <a:pt x="24" y="132"/>
                      <a:pt x="24" y="132"/>
                      <a:pt x="24" y="132"/>
                    </a:cubicBezTo>
                    <a:cubicBezTo>
                      <a:pt x="139" y="100"/>
                      <a:pt x="139" y="100"/>
                      <a:pt x="139" y="100"/>
                    </a:cubicBezTo>
                    <a:cubicBezTo>
                      <a:pt x="137" y="98"/>
                      <a:pt x="136" y="95"/>
                      <a:pt x="136" y="92"/>
                    </a:cubicBezTo>
                    <a:lnTo>
                      <a:pt x="22" y="123"/>
                    </a:lnTo>
                    <a:close/>
                    <a:moveTo>
                      <a:pt x="149" y="100"/>
                    </a:moveTo>
                    <a:cubicBezTo>
                      <a:pt x="153" y="107"/>
                      <a:pt x="161" y="111"/>
                      <a:pt x="169" y="111"/>
                    </a:cubicBezTo>
                    <a:cubicBezTo>
                      <a:pt x="183" y="111"/>
                      <a:pt x="194" y="99"/>
                      <a:pt x="194" y="85"/>
                    </a:cubicBezTo>
                    <a:cubicBezTo>
                      <a:pt x="194" y="71"/>
                      <a:pt x="183" y="60"/>
                      <a:pt x="169" y="60"/>
                    </a:cubicBezTo>
                    <a:cubicBezTo>
                      <a:pt x="155" y="60"/>
                      <a:pt x="144" y="71"/>
                      <a:pt x="144" y="85"/>
                    </a:cubicBezTo>
                    <a:cubicBezTo>
                      <a:pt x="144" y="85"/>
                      <a:pt x="144" y="86"/>
                      <a:pt x="144" y="86"/>
                    </a:cubicBezTo>
                    <a:cubicBezTo>
                      <a:pt x="144" y="86"/>
                      <a:pt x="144" y="86"/>
                      <a:pt x="144" y="86"/>
                    </a:cubicBezTo>
                    <a:cubicBezTo>
                      <a:pt x="144" y="92"/>
                      <a:pt x="146" y="96"/>
                      <a:pt x="149" y="100"/>
                    </a:cubicBezTo>
                    <a:cubicBezTo>
                      <a:pt x="149" y="100"/>
                      <a:pt x="149" y="100"/>
                      <a:pt x="149" y="100"/>
                    </a:cubicBezTo>
                    <a:close/>
                    <a:moveTo>
                      <a:pt x="201" y="73"/>
                    </a:moveTo>
                    <a:cubicBezTo>
                      <a:pt x="202" y="76"/>
                      <a:pt x="202" y="79"/>
                      <a:pt x="203" y="82"/>
                    </a:cubicBezTo>
                    <a:cubicBezTo>
                      <a:pt x="316" y="51"/>
                      <a:pt x="316" y="51"/>
                      <a:pt x="316" y="51"/>
                    </a:cubicBezTo>
                    <a:cubicBezTo>
                      <a:pt x="314" y="42"/>
                      <a:pt x="314" y="42"/>
                      <a:pt x="314" y="42"/>
                    </a:cubicBezTo>
                    <a:lnTo>
                      <a:pt x="201" y="73"/>
                    </a:lnTo>
                    <a:close/>
                    <a:moveTo>
                      <a:pt x="189" y="56"/>
                    </a:moveTo>
                    <a:cubicBezTo>
                      <a:pt x="186" y="56"/>
                      <a:pt x="184" y="54"/>
                      <a:pt x="184" y="51"/>
                    </a:cubicBezTo>
                    <a:cubicBezTo>
                      <a:pt x="184" y="24"/>
                      <a:pt x="184" y="24"/>
                      <a:pt x="184" y="24"/>
                    </a:cubicBezTo>
                    <a:cubicBezTo>
                      <a:pt x="184" y="16"/>
                      <a:pt x="177" y="9"/>
                      <a:pt x="169" y="9"/>
                    </a:cubicBezTo>
                    <a:cubicBezTo>
                      <a:pt x="160" y="9"/>
                      <a:pt x="154" y="16"/>
                      <a:pt x="154" y="24"/>
                    </a:cubicBezTo>
                    <a:cubicBezTo>
                      <a:pt x="154" y="51"/>
                      <a:pt x="154" y="51"/>
                      <a:pt x="154" y="51"/>
                    </a:cubicBezTo>
                    <a:cubicBezTo>
                      <a:pt x="154" y="54"/>
                      <a:pt x="152" y="56"/>
                      <a:pt x="149" y="56"/>
                    </a:cubicBezTo>
                    <a:cubicBezTo>
                      <a:pt x="147" y="56"/>
                      <a:pt x="145" y="54"/>
                      <a:pt x="145" y="51"/>
                    </a:cubicBezTo>
                    <a:cubicBezTo>
                      <a:pt x="145" y="24"/>
                      <a:pt x="145" y="24"/>
                      <a:pt x="145" y="24"/>
                    </a:cubicBezTo>
                    <a:cubicBezTo>
                      <a:pt x="145" y="11"/>
                      <a:pt x="156" y="0"/>
                      <a:pt x="169" y="0"/>
                    </a:cubicBezTo>
                    <a:cubicBezTo>
                      <a:pt x="182" y="0"/>
                      <a:pt x="193" y="11"/>
                      <a:pt x="193" y="24"/>
                    </a:cubicBezTo>
                    <a:cubicBezTo>
                      <a:pt x="193" y="51"/>
                      <a:pt x="193" y="51"/>
                      <a:pt x="193" y="51"/>
                    </a:cubicBezTo>
                    <a:cubicBezTo>
                      <a:pt x="193" y="54"/>
                      <a:pt x="191" y="56"/>
                      <a:pt x="189"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sp>
            <p:nvSpPr>
              <p:cNvPr id="79" name="椭圆 78"/>
              <p:cNvSpPr/>
              <p:nvPr/>
            </p:nvSpPr>
            <p:spPr>
              <a:xfrm rot="3563809" flipH="1" flipV="1">
                <a:off x="4602364" y="3738419"/>
                <a:ext cx="161693" cy="1901255"/>
              </a:xfrm>
              <a:prstGeom prst="ellipse">
                <a:avLst/>
              </a:prstGeom>
              <a:solidFill>
                <a:srgbClr val="FF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fontAlgn="auto">
                  <a:lnSpc>
                    <a:spcPct val="150000"/>
                  </a:lnSpc>
                  <a:buFont typeface="Wingdings" panose="05000000000000000000" charset="0"/>
                  <a:buChar char=""/>
                </a:pPr>
                <a:endParaRPr lang="zh-CN" altLang="en-US">
                  <a:solidFill>
                    <a:srgbClr val="6E746F"/>
                  </a:solidFill>
                  <a:latin typeface="Arial Unicode MS" panose="020B0604020202020204" charset="-122"/>
                  <a:ea typeface="Arial Unicode MS" panose="020B0604020202020204" charset="-122"/>
                </a:endParaRPr>
              </a:p>
            </p:txBody>
          </p:sp>
        </p:grpSp>
      </p:grpSp>
      <p:sp>
        <p:nvSpPr>
          <p:cNvPr id="82" name="TextBox 59"/>
          <p:cNvSpPr txBox="1"/>
          <p:nvPr/>
        </p:nvSpPr>
        <p:spPr>
          <a:xfrm>
            <a:off x="5119370" y="3584575"/>
            <a:ext cx="2035810" cy="583565"/>
          </a:xfrm>
          <a:prstGeom prst="rect">
            <a:avLst/>
          </a:prstGeom>
          <a:noFill/>
        </p:spPr>
        <p:txBody>
          <a:bodyPr wrap="square" rtlCol="0">
            <a:spAutoFit/>
          </a:bodyPr>
          <a:lstStyle/>
          <a:p>
            <a:pPr indent="0" algn="ctr" defTabSz="914400">
              <a:buFont typeface="Wingdings" panose="05000000000000000000" charset="0"/>
              <a:buNone/>
            </a:pPr>
            <a:r>
              <a:rPr lang="zh-CN" altLang="en-US" sz="3200" b="1" dirty="0">
                <a:solidFill>
                  <a:srgbClr val="EA534F"/>
                </a:solidFill>
                <a:latin typeface="Arial Unicode MS" panose="020B0604020202020204" charset="-122"/>
                <a:ea typeface="Arial Unicode MS" panose="020B0604020202020204" charset="-122"/>
                <a:cs typeface="Arial" panose="020B0604020202020204" pitchFamily="34" charset="0"/>
                <a:sym typeface="+mn-ea"/>
              </a:rPr>
              <a:t>文章图片</a:t>
            </a:r>
          </a:p>
        </p:txBody>
      </p:sp>
      <p:sp>
        <p:nvSpPr>
          <p:cNvPr id="86" name="文本框 85"/>
          <p:cNvSpPr txBox="1"/>
          <p:nvPr/>
        </p:nvSpPr>
        <p:spPr>
          <a:xfrm>
            <a:off x="7931785" y="989965"/>
            <a:ext cx="2416810" cy="1337945"/>
          </a:xfrm>
          <a:prstGeom prst="rect">
            <a:avLst/>
          </a:prstGeom>
          <a:noFill/>
        </p:spPr>
        <p:txBody>
          <a:bodyPr wrap="square" rtlCol="0">
            <a:spAutoFit/>
          </a:bodyPr>
          <a:lstStyle/>
          <a:p>
            <a:pPr marL="285750" indent="-285750" algn="ctr" fontAlgn="auto">
              <a:lnSpc>
                <a:spcPct val="150000"/>
              </a:lnSpc>
              <a:buFont typeface="Wingdings" panose="05000000000000000000" charset="0"/>
              <a:buChar char=""/>
            </a:pPr>
            <a:r>
              <a:rPr lang="en-US" altLang="zh-CN">
                <a:solidFill>
                  <a:srgbClr val="6E746F"/>
                </a:solidFill>
                <a:latin typeface="Arial Unicode MS" panose="020B0604020202020204" charset="-122"/>
                <a:ea typeface="Arial Unicode MS" panose="020B0604020202020204" charset="-122"/>
                <a:sym typeface="+mn-ea"/>
              </a:rPr>
              <a:t>图片选择的主要标准是优美、清晰、明亮、信信息量大</a:t>
            </a:r>
            <a:endParaRPr lang="en-US" altLang="zh-CN" dirty="0">
              <a:solidFill>
                <a:srgbClr val="6E746F"/>
              </a:solidFill>
              <a:latin typeface="Arial Unicode MS" panose="020B0604020202020204" charset="-122"/>
              <a:ea typeface="Arial Unicode MS" panose="020B0604020202020204" charset="-122"/>
              <a:sym typeface="+mn-ea"/>
            </a:endParaRPr>
          </a:p>
        </p:txBody>
      </p:sp>
      <p:sp>
        <p:nvSpPr>
          <p:cNvPr id="88" name="文本框 87"/>
          <p:cNvSpPr txBox="1"/>
          <p:nvPr/>
        </p:nvSpPr>
        <p:spPr>
          <a:xfrm>
            <a:off x="1607185" y="1033145"/>
            <a:ext cx="2073275" cy="1753235"/>
          </a:xfrm>
          <a:prstGeom prst="rect">
            <a:avLst/>
          </a:prstGeom>
          <a:noFill/>
        </p:spPr>
        <p:txBody>
          <a:bodyPr wrap="square" rtlCol="0">
            <a:spAutoFit/>
          </a:bodyPr>
          <a:lstStyle/>
          <a:p>
            <a:pPr marL="285750" indent="-285750" algn="ctr" fontAlgn="auto">
              <a:lnSpc>
                <a:spcPct val="150000"/>
              </a:lnSpc>
              <a:buFont typeface="Wingdings" panose="05000000000000000000" charset="0"/>
              <a:buChar char=""/>
            </a:pPr>
            <a:r>
              <a:rPr lang="en-US" altLang="zh-CN">
                <a:solidFill>
                  <a:srgbClr val="6E746F"/>
                </a:solidFill>
                <a:latin typeface="Arial Unicode MS" panose="020B0604020202020204" charset="-122"/>
                <a:ea typeface="Arial Unicode MS" panose="020B0604020202020204" charset="-122"/>
              </a:rPr>
              <a:t>选取图片一定要注意，使用报纸、网站图片要过滤水印和链接</a:t>
            </a:r>
          </a:p>
        </p:txBody>
      </p:sp>
      <p:sp>
        <p:nvSpPr>
          <p:cNvPr id="91" name="文本框 90"/>
          <p:cNvSpPr txBox="1"/>
          <p:nvPr/>
        </p:nvSpPr>
        <p:spPr>
          <a:xfrm>
            <a:off x="8801100" y="3046095"/>
            <a:ext cx="2364105" cy="1337945"/>
          </a:xfrm>
          <a:prstGeom prst="rect">
            <a:avLst/>
          </a:prstGeom>
          <a:noFill/>
        </p:spPr>
        <p:txBody>
          <a:bodyPr wrap="square" rtlCol="0">
            <a:spAutoFit/>
          </a:bodyPr>
          <a:lstStyle/>
          <a:p>
            <a:pPr marL="285750" indent="-285750" algn="ctr" fontAlgn="auto">
              <a:lnSpc>
                <a:spcPct val="150000"/>
              </a:lnSpc>
              <a:buFont typeface="Wingdings" panose="05000000000000000000" charset="0"/>
              <a:buChar char=""/>
            </a:pPr>
            <a:r>
              <a:rPr lang="en-US" altLang="zh-CN">
                <a:solidFill>
                  <a:srgbClr val="6E746F"/>
                </a:solidFill>
                <a:latin typeface="Arial Unicode MS" panose="020B0604020202020204" charset="-122"/>
                <a:ea typeface="Arial Unicode MS" panose="020B0604020202020204" charset="-122"/>
                <a:sym typeface="+mn-ea"/>
              </a:rPr>
              <a:t>图片选择的主要标准是优美、清晰、明亮、信信息量大</a:t>
            </a:r>
            <a:endParaRPr lang="en-US" altLang="zh-CN" dirty="0">
              <a:solidFill>
                <a:srgbClr val="6E746F"/>
              </a:solidFill>
              <a:latin typeface="Arial Unicode MS" panose="020B0604020202020204" charset="-122"/>
              <a:ea typeface="Arial Unicode MS" panose="020B0604020202020204" charset="-122"/>
              <a:sym typeface="+mn-ea"/>
            </a:endParaRPr>
          </a:p>
        </p:txBody>
      </p:sp>
      <p:sp>
        <p:nvSpPr>
          <p:cNvPr id="94" name="文本框 93"/>
          <p:cNvSpPr txBox="1"/>
          <p:nvPr/>
        </p:nvSpPr>
        <p:spPr>
          <a:xfrm>
            <a:off x="8346123" y="4956417"/>
            <a:ext cx="2999411" cy="1753235"/>
          </a:xfrm>
          <a:prstGeom prst="rect">
            <a:avLst/>
          </a:prstGeom>
          <a:noFill/>
        </p:spPr>
        <p:txBody>
          <a:bodyPr wrap="square" rtlCol="0">
            <a:spAutoFit/>
          </a:bodyPr>
          <a:lstStyle/>
          <a:p>
            <a:pPr marL="285750" indent="-285750" algn="ctr" fontAlgn="auto">
              <a:lnSpc>
                <a:spcPct val="150000"/>
              </a:lnSpc>
              <a:buFont typeface="Wingdings" panose="05000000000000000000" charset="0"/>
              <a:buChar char=""/>
            </a:pPr>
            <a:r>
              <a:rPr lang="en-US" altLang="zh-CN">
                <a:solidFill>
                  <a:srgbClr val="6E746F"/>
                </a:solidFill>
                <a:latin typeface="Arial Unicode MS" panose="020B0604020202020204" charset="-122"/>
                <a:ea typeface="Arial Unicode MS" panose="020B0604020202020204" charset="-122"/>
                <a:sym typeface="+mn-ea"/>
              </a:rPr>
              <a:t>正文内的图片宽度范围设定在400-500px之间，高度同比例放大，避免同一网页内图片大小差距太大</a:t>
            </a:r>
            <a:endParaRPr lang="en-US" altLang="zh-CN" dirty="0">
              <a:solidFill>
                <a:srgbClr val="6E746F"/>
              </a:solidFill>
              <a:latin typeface="Arial Unicode MS" panose="020B0604020202020204" charset="-122"/>
              <a:ea typeface="Arial Unicode MS" panose="020B0604020202020204" charset="-122"/>
              <a:sym typeface="+mn-ea"/>
            </a:endParaRPr>
          </a:p>
        </p:txBody>
      </p:sp>
      <p:sp>
        <p:nvSpPr>
          <p:cNvPr id="97" name="文本框 96"/>
          <p:cNvSpPr txBox="1"/>
          <p:nvPr/>
        </p:nvSpPr>
        <p:spPr>
          <a:xfrm>
            <a:off x="898525" y="3202940"/>
            <a:ext cx="2364740" cy="1753235"/>
          </a:xfrm>
          <a:prstGeom prst="rect">
            <a:avLst/>
          </a:prstGeom>
          <a:noFill/>
        </p:spPr>
        <p:txBody>
          <a:bodyPr wrap="square" rtlCol="0">
            <a:spAutoFit/>
          </a:bodyPr>
          <a:lstStyle/>
          <a:p>
            <a:pPr marL="285750" indent="-285750" algn="ctr" fontAlgn="auto">
              <a:lnSpc>
                <a:spcPct val="150000"/>
              </a:lnSpc>
              <a:buFont typeface="Wingdings" panose="05000000000000000000" charset="0"/>
              <a:buChar char=""/>
            </a:pPr>
            <a:r>
              <a:rPr lang="en-US" altLang="zh-CN">
                <a:solidFill>
                  <a:srgbClr val="6E746F"/>
                </a:solidFill>
                <a:latin typeface="Arial Unicode MS" panose="020B0604020202020204" charset="-122"/>
                <a:ea typeface="Arial Unicode MS" panose="020B0604020202020204" charset="-122"/>
              </a:rPr>
              <a:t>选取图片一定要注意，使用报纸、网站图片要过滤水印和链接</a:t>
            </a:r>
          </a:p>
        </p:txBody>
      </p:sp>
      <p:sp>
        <p:nvSpPr>
          <p:cNvPr id="100" name="文本框 99"/>
          <p:cNvSpPr txBox="1"/>
          <p:nvPr/>
        </p:nvSpPr>
        <p:spPr>
          <a:xfrm>
            <a:off x="1762303" y="5132716"/>
            <a:ext cx="3236913" cy="1753235"/>
          </a:xfrm>
          <a:prstGeom prst="rect">
            <a:avLst/>
          </a:prstGeom>
          <a:noFill/>
        </p:spPr>
        <p:txBody>
          <a:bodyPr wrap="square" rtlCol="0">
            <a:spAutoFit/>
          </a:bodyPr>
          <a:lstStyle/>
          <a:p>
            <a:pPr marL="285750" indent="-285750" algn="ctr" fontAlgn="auto">
              <a:lnSpc>
                <a:spcPct val="150000"/>
              </a:lnSpc>
              <a:buFont typeface="Wingdings" panose="05000000000000000000" charset="0"/>
              <a:buChar char=""/>
            </a:pPr>
            <a:r>
              <a:rPr lang="en-US" altLang="zh-CN">
                <a:solidFill>
                  <a:srgbClr val="6E746F"/>
                </a:solidFill>
                <a:latin typeface="Arial Unicode MS" panose="020B0604020202020204" charset="-122"/>
                <a:ea typeface="Arial Unicode MS" panose="020B0604020202020204" charset="-122"/>
                <a:sym typeface="+mn-ea"/>
              </a:rPr>
              <a:t>须经图像优化压缩处理</a:t>
            </a:r>
            <a:r>
              <a:rPr lang="zh-CN" altLang="en-US">
                <a:solidFill>
                  <a:srgbClr val="6E746F"/>
                </a:solidFill>
                <a:latin typeface="Arial Unicode MS" panose="020B0604020202020204" charset="-122"/>
                <a:ea typeface="Arial Unicode MS" panose="020B0604020202020204" charset="-122"/>
                <a:sym typeface="+mn-ea"/>
              </a:rPr>
              <a:t>，</a:t>
            </a:r>
            <a:r>
              <a:rPr lang="en-US" altLang="zh-CN">
                <a:solidFill>
                  <a:srgbClr val="6E746F"/>
                </a:solidFill>
                <a:latin typeface="Arial Unicode MS" panose="020B0604020202020204" charset="-122"/>
                <a:ea typeface="Arial Unicode MS" panose="020B0604020202020204" charset="-122"/>
                <a:sym typeface="+mn-ea"/>
              </a:rPr>
              <a:t>尽量不要超过50K</a:t>
            </a:r>
          </a:p>
          <a:p>
            <a:pPr marL="285750" indent="-285750" algn="ctr" fontAlgn="auto">
              <a:lnSpc>
                <a:spcPct val="150000"/>
              </a:lnSpc>
              <a:buFont typeface="Wingdings" panose="05000000000000000000" charset="0"/>
              <a:buChar char=""/>
            </a:pPr>
            <a:r>
              <a:rPr lang="en-US" altLang="zh-CN">
                <a:solidFill>
                  <a:srgbClr val="6E746F"/>
                </a:solidFill>
                <a:latin typeface="Arial Unicode MS" panose="020B0604020202020204" charset="-122"/>
                <a:ea typeface="Arial Unicode MS" panose="020B0604020202020204" charset="-122"/>
                <a:sym typeface="+mn-ea"/>
              </a:rPr>
              <a:t>利用Photoshop处理图片后，要储存为WEB常用格式</a:t>
            </a:r>
            <a:endParaRPr lang="en-US" altLang="zh-CN" dirty="0">
              <a:solidFill>
                <a:srgbClr val="6E746F"/>
              </a:solidFill>
              <a:latin typeface="Arial Unicode MS" panose="020B0604020202020204" charset="-122"/>
              <a:ea typeface="Arial Unicode MS" panose="020B0604020202020204" charset="-122"/>
              <a:sym typeface="+mn-ea"/>
            </a:endParaRPr>
          </a:p>
        </p:txBody>
      </p:sp>
      <p:sp>
        <p:nvSpPr>
          <p:cNvPr id="11" name="文本框 6"/>
          <p:cNvSpPr txBox="1">
            <a:spLocks noChangeArrowheads="1"/>
          </p:cNvSpPr>
          <p:nvPr/>
        </p:nvSpPr>
        <p:spPr bwMode="auto">
          <a:xfrm>
            <a:off x="3263265" y="133886"/>
            <a:ext cx="57486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编辑推广内容的通用规范</a:t>
            </a:r>
            <a:r>
              <a:rPr lang="en-US" altLang="zh-CN" sz="2800" b="1" dirty="0">
                <a:solidFill>
                  <a:srgbClr val="949494"/>
                </a:solidFill>
                <a:latin typeface="Agency FB" panose="020B0503020202020204" pitchFamily="34" charset="0"/>
                <a:ea typeface="+mn-ea"/>
                <a:cs typeface="Arial" panose="020B0604020202020204" pitchFamily="34" charset="0"/>
                <a:sym typeface="+mn-ea"/>
              </a:rPr>
              <a:t>—</a:t>
            </a:r>
            <a:r>
              <a:rPr lang="zh-CN" altLang="en-US" sz="2800" b="1" dirty="0">
                <a:solidFill>
                  <a:srgbClr val="949494"/>
                </a:solidFill>
                <a:latin typeface="Agency FB" panose="020B0503020202020204" pitchFamily="34" charset="0"/>
                <a:ea typeface="+mn-ea"/>
                <a:cs typeface="Arial" panose="020B0604020202020204" pitchFamily="34" charset="0"/>
                <a:sym typeface="+mn-ea"/>
              </a:rPr>
              <a:t>文章图片</a:t>
            </a:r>
          </a:p>
        </p:txBody>
      </p:sp>
      <p:pic>
        <p:nvPicPr>
          <p:cNvPr id="37" name="图形 36"/>
          <p:cNvPicPr>
            <a:picLocks noChangeAspect="1"/>
          </p:cNvPicPr>
          <p:nvPr/>
        </p:nvPicPr>
        <p:blipFill rotWithShape="1">
          <a:blip r:embed="rId3"/>
          <a:srcRect t="17889" b="17410"/>
          <a:stretch>
            <a:fillRect/>
          </a:stretch>
        </p:blipFill>
        <p:spPr>
          <a:xfrm>
            <a:off x="-1928495"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21" presetClass="entr" presetSubtype="1"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childTnLst>
                          </p:cTn>
                        </p:par>
                        <p:par>
                          <p:cTn id="14" fill="hold">
                            <p:stCondLst>
                              <p:cond delay="2500"/>
                            </p:stCondLst>
                            <p:childTnLst>
                              <p:par>
                                <p:cTn id="15" presetID="10" presetClass="entr" presetSubtype="0" fill="hold" grpId="0" nodeType="after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fade">
                                      <p:cBhvr>
                                        <p:cTn id="29" dur="500"/>
                                        <p:tgtEl>
                                          <p:spTgt spid="100"/>
                                        </p:tgtEl>
                                      </p:cBhvr>
                                    </p:animEffect>
                                  </p:childTnLst>
                                </p:cTn>
                              </p:par>
                            </p:childTnLst>
                          </p:cTn>
                        </p:par>
                        <p:par>
                          <p:cTn id="30" fill="hold">
                            <p:stCondLst>
                              <p:cond delay="4500"/>
                            </p:stCondLst>
                            <p:childTnLst>
                              <p:par>
                                <p:cTn id="31" presetID="10" presetClass="entr" presetSubtype="0" fill="hold" grpId="0" nodeType="after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500"/>
                                        <p:tgtEl>
                                          <p:spTgt spid="97"/>
                                        </p:tgtEl>
                                      </p:cBhvr>
                                    </p:animEffect>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6" grpId="0"/>
      <p:bldP spid="88" grpId="0"/>
      <p:bldP spid="91" grpId="0"/>
      <p:bldP spid="94" grpId="0"/>
      <p:bldP spid="97" grpId="0"/>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3</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639433" y="4536408"/>
            <a:ext cx="28803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优化营销推广的方法</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0617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1063</Words>
  <Application>Microsoft Macintosh PowerPoint</Application>
  <PresentationFormat>宽屏</PresentationFormat>
  <Paragraphs>263</Paragraphs>
  <Slides>42</Slides>
  <Notes>33</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42</vt:i4>
      </vt:variant>
    </vt:vector>
  </HeadingPairs>
  <TitlesOfParts>
    <vt:vector size="54" baseType="lpstr">
      <vt:lpstr>Agency FB</vt:lpstr>
      <vt:lpstr>Arial</vt:lpstr>
      <vt:lpstr>Arial Unicode MS</vt:lpstr>
      <vt:lpstr>Calibri</vt:lpstr>
      <vt:lpstr>Wingdings</vt:lpstr>
      <vt:lpstr>等线</vt:lpstr>
      <vt:lpstr>等线 Light</vt:lpstr>
      <vt:lpstr>宋体</vt:lpstr>
      <vt:lpstr>微软雅黑</vt:lpstr>
      <vt:lpstr>幼圆</vt:lpstr>
      <vt:lpstr>张海山草泥马体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revision>35</cp:revision>
  <dcterms:created xsi:type="dcterms:W3CDTF">2017-10-01T02:46:00Z</dcterms:created>
  <dcterms:modified xsi:type="dcterms:W3CDTF">2018-03-09T05:08:11Z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2052-10.1.0.7022</vt:lpwstr>
  </property>
</Properties>
</file>