
<file path=[Content_Types].xml><?xml version="1.0" encoding="utf-8"?>
<Types xmlns="http://schemas.openxmlformats.org/package/2006/content-types">
  <Default Extension="mp3" ContentType="audio/unknown"/>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notesSlides/notesSlide2.xml" ContentType="application/vnd.openxmlformats-officedocument.presentationml.notesSl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notesSlides/notesSlide3.xml" ContentType="application/vnd.openxmlformats-officedocument.presentationml.notesSlide+xml"/>
  <Override PartName="/ppt/theme/themeOverride18.xml" ContentType="application/vnd.openxmlformats-officedocument.themeOverr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handoutMasterIdLst>
    <p:handoutMasterId r:id="rId21"/>
  </p:handoutMasterIdLst>
  <p:sldIdLst>
    <p:sldId id="493" r:id="rId2"/>
    <p:sldId id="477" r:id="rId3"/>
    <p:sldId id="452" r:id="rId4"/>
    <p:sldId id="478" r:id="rId5"/>
    <p:sldId id="479" r:id="rId6"/>
    <p:sldId id="480" r:id="rId7"/>
    <p:sldId id="481" r:id="rId8"/>
    <p:sldId id="482" r:id="rId9"/>
    <p:sldId id="483" r:id="rId10"/>
    <p:sldId id="484" r:id="rId11"/>
    <p:sldId id="485" r:id="rId12"/>
    <p:sldId id="486" r:id="rId13"/>
    <p:sldId id="487" r:id="rId14"/>
    <p:sldId id="488" r:id="rId15"/>
    <p:sldId id="489" r:id="rId16"/>
    <p:sldId id="490" r:id="rId17"/>
    <p:sldId id="510" r:id="rId18"/>
    <p:sldId id="491" r:id="rId1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E2887CC-F076-4DE3-881C-E07777A5DFBC}">
          <p14:sldIdLst>
            <p14:sldId id="493"/>
            <p14:sldId id="477"/>
            <p14:sldId id="452"/>
            <p14:sldId id="478"/>
            <p14:sldId id="479"/>
            <p14:sldId id="480"/>
            <p14:sldId id="481"/>
            <p14:sldId id="482"/>
            <p14:sldId id="483"/>
            <p14:sldId id="484"/>
            <p14:sldId id="485"/>
            <p14:sldId id="486"/>
            <p14:sldId id="487"/>
            <p14:sldId id="488"/>
            <p14:sldId id="489"/>
            <p14:sldId id="490"/>
            <p14:sldId id="510"/>
            <p14:sldId id="49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706D"/>
    <a:srgbClr val="90B0AD"/>
    <a:srgbClr val="F0F5E1"/>
    <a:srgbClr val="6EC5B5"/>
    <a:srgbClr val="528D2B"/>
    <a:srgbClr val="F4EFE9"/>
    <a:srgbClr val="6B8866"/>
    <a:srgbClr val="5B795B"/>
    <a:srgbClr val="5AAD9E"/>
    <a:srgbClr val="256C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5" autoAdjust="0"/>
    <p:restoredTop sz="94660" autoAdjust="0"/>
  </p:normalViewPr>
  <p:slideViewPr>
    <p:cSldViewPr>
      <p:cViewPr>
        <p:scale>
          <a:sx n="82" d="100"/>
          <a:sy n="82" d="100"/>
        </p:scale>
        <p:origin x="-1176" y="-414"/>
      </p:cViewPr>
      <p:guideLst>
        <p:guide orient="horz" pos="1566"/>
        <p:guide pos="291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3810" y="-90"/>
      </p:cViewPr>
      <p:guideLst>
        <p:guide orient="horz" pos="2785"/>
        <p:guide pos="218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2018/1/25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3988232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2018/1/25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2805723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srcRect t="3878" b="11808"/>
          <a:stretch>
            <a:fillRect/>
          </a:stretch>
        </p:blipFill>
        <p:spPr>
          <a:xfrm>
            <a:off x="0" y="1"/>
            <a:ext cx="9140407" cy="5143500"/>
          </a:xfrm>
          <a:prstGeom prst="rect">
            <a:avLst/>
          </a:prstGeom>
        </p:spPr>
      </p:pic>
      <p:sp>
        <p:nvSpPr>
          <p:cNvPr id="3" name="矩形 2"/>
          <p:cNvSpPr/>
          <p:nvPr userDrawn="1"/>
        </p:nvSpPr>
        <p:spPr>
          <a:xfrm>
            <a:off x="179512" y="141480"/>
            <a:ext cx="8784976" cy="4860540"/>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2018/1/25</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
        <p:nvSpPr>
          <p:cNvPr id="9" name="矩形 8"/>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airplane"/>
      </p:transition>
    </mc:Choice>
    <mc:Fallback>
      <p:transition spd="slow"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4.png"/><Relationship Id="rId2" Type="http://schemas.microsoft.com/office/2007/relationships/media" Target="../media/media1.mp3"/><Relationship Id="rId1" Type="http://schemas.openxmlformats.org/officeDocument/2006/relationships/themeOverride" Target="../theme/themeOverride1.xml"/><Relationship Id="rId6" Type="http://schemas.openxmlformats.org/officeDocument/2006/relationships/image" Target="../media/image3.png"/><Relationship Id="rId5" Type="http://schemas.openxmlformats.org/officeDocument/2006/relationships/notesSlide" Target="../notesSlides/notesSlide1.xml"/><Relationship Id="rId4"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hemeOverride" Target="../theme/themeOverride10.xml"/><Relationship Id="rId5" Type="http://schemas.openxmlformats.org/officeDocument/2006/relationships/image" Target="../media/image12.pn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hemeOverride" Target="../theme/themeOverride12.xml"/><Relationship Id="rId5" Type="http://schemas.openxmlformats.org/officeDocument/2006/relationships/image" Target="../media/image8.jpeg"/><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hemeOverride" Target="../theme/themeOverride14.xml"/><Relationship Id="rId5" Type="http://schemas.openxmlformats.org/officeDocument/2006/relationships/image" Target="../media/image23.png"/><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hemeOverride" Target="../theme/themeOverride15.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hemeOverride" Target="../theme/themeOverride16.xml"/><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17.xml"/><Relationship Id="rId5" Type="http://schemas.openxmlformats.org/officeDocument/2006/relationships/image" Target="../media/image26.png"/><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4.png"/><Relationship Id="rId2" Type="http://schemas.microsoft.com/office/2007/relationships/media" Target="../media/media1.mp3"/><Relationship Id="rId1" Type="http://schemas.openxmlformats.org/officeDocument/2006/relationships/themeOverride" Target="../theme/themeOverride18.xml"/><Relationship Id="rId6" Type="http://schemas.openxmlformats.org/officeDocument/2006/relationships/image" Target="../media/image3.png"/><Relationship Id="rId5" Type="http://schemas.openxmlformats.org/officeDocument/2006/relationships/notesSlide" Target="../notesSlides/notesSlide4.xml"/><Relationship Id="rId4"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hemeOverride" Target="../theme/themeOverride4.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hemeOverride" Target="../theme/themeOverride6.xml"/><Relationship Id="rId6" Type="http://schemas.openxmlformats.org/officeDocument/2006/relationships/image" Target="../media/image11.png"/><Relationship Id="rId5" Type="http://schemas.openxmlformats.org/officeDocument/2006/relationships/image" Target="../media/image6.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hemeOverride" Target="../theme/themeOverride7.xml"/><Relationship Id="rId5" Type="http://schemas.openxmlformats.org/officeDocument/2006/relationships/image" Target="../media/image12.pn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notesSlide" Target="../notesSlides/notesSlide2.xml"/><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hemeOverride" Target="../theme/themeOverride8.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hemeOverride" Target="../theme/themeOverride9.xml"/><Relationship Id="rId5" Type="http://schemas.openxmlformats.org/officeDocument/2006/relationships/image" Target="../media/image12.pn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
          <p:cNvPicPr>
            <a:picLocks noChangeAspect="1"/>
          </p:cNvPicPr>
          <p:nvPr/>
        </p:nvPicPr>
        <p:blipFill>
          <a:blip r:embed="rId6"/>
          <a:stretch>
            <a:fillRect/>
          </a:stretch>
        </p:blipFill>
        <p:spPr>
          <a:xfrm>
            <a:off x="-49530" y="3810"/>
            <a:ext cx="9189720" cy="5163820"/>
          </a:xfrm>
          <a:prstGeom prst="rect">
            <a:avLst/>
          </a:prstGeom>
        </p:spPr>
      </p:pic>
      <p:sp>
        <p:nvSpPr>
          <p:cNvPr id="2" name="矩形 1"/>
          <p:cNvSpPr/>
          <p:nvPr/>
        </p:nvSpPr>
        <p:spPr>
          <a:xfrm>
            <a:off x="-131445" y="1905"/>
            <a:ext cx="9272270" cy="5139690"/>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Lenka - The Show">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69334" y="-2324794"/>
            <a:ext cx="457200" cy="457200"/>
          </a:xfrm>
          <a:prstGeom prst="rect">
            <a:avLst/>
          </a:prstGeom>
        </p:spPr>
      </p:pic>
      <p:sp>
        <p:nvSpPr>
          <p:cNvPr id="13" name="矩形 12"/>
          <p:cNvSpPr/>
          <p:nvPr/>
        </p:nvSpPr>
        <p:spPr>
          <a:xfrm>
            <a:off x="2392680" y="2480310"/>
            <a:ext cx="4191635" cy="583565"/>
          </a:xfrm>
          <a:prstGeom prst="rect">
            <a:avLst/>
          </a:prstGeom>
        </p:spPr>
        <p:txBody>
          <a:bodyPr wrap="square">
            <a:spAutoFit/>
          </a:bodyPr>
          <a:lstStyle/>
          <a:p>
            <a:pPr algn="ctr" fontAlgn="auto">
              <a:spcBef>
                <a:spcPts val="0"/>
              </a:spcBef>
              <a:spcAft>
                <a:spcPts val="0"/>
              </a:spcAft>
              <a:defRPr/>
            </a:pPr>
            <a:r>
              <a:rPr lang="zh-CN" altLang="en-US" sz="3200" b="1" spc="300" dirty="0">
                <a:solidFill>
                  <a:schemeClr val="accent6">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售前客服的工作内容</a:t>
            </a:r>
          </a:p>
        </p:txBody>
      </p:sp>
      <p:sp>
        <p:nvSpPr>
          <p:cNvPr id="15" name="矩形 14"/>
          <p:cNvSpPr/>
          <p:nvPr/>
        </p:nvSpPr>
        <p:spPr>
          <a:xfrm>
            <a:off x="2160905" y="1564640"/>
            <a:ext cx="4655185" cy="953135"/>
          </a:xfrm>
          <a:prstGeom prst="rect">
            <a:avLst/>
          </a:prstGeom>
        </p:spPr>
        <p:txBody>
          <a:bodyPr wrap="square">
            <a:spAutoFit/>
          </a:bodyPr>
          <a:lstStyle/>
          <a:p>
            <a:pPr algn="ctr"/>
            <a:r>
              <a:rPr lang="zh-CN" altLang="en-US" sz="3200" b="1" spc="300" dirty="0">
                <a:solidFill>
                  <a:schemeClr val="accent1"/>
                </a:solidFill>
                <a:latin typeface="微软雅黑 Light" panose="020B0502040204020203" charset="-122"/>
                <a:ea typeface="微软雅黑 Light" panose="020B0502040204020203" charset="-122"/>
                <a:cs typeface="Adobe Arabic" panose="02040503050201020203" pitchFamily="18" charset="-78"/>
                <a:sym typeface="微软雅黑" panose="020B0503020204020204" pitchFamily="34" charset="-122"/>
              </a:rPr>
              <a:t>项目二</a:t>
            </a:r>
          </a:p>
          <a:p>
            <a:pPr algn="ctr"/>
            <a:r>
              <a:rPr lang="zh-CN" altLang="en-US" sz="2400" b="1" spc="3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电子商务网店客服</a:t>
            </a:r>
            <a:endParaRPr lang="zh-CN" altLang="en-US" sz="2400" b="1" spc="300" dirty="0">
              <a:solidFill>
                <a:schemeClr val="accent1"/>
              </a:solidFill>
              <a:latin typeface="微软雅黑" panose="020B0503020204020204" pitchFamily="34" charset="-122"/>
              <a:ea typeface="微软雅黑" panose="020B0503020204020204" pitchFamily="34" charset="-122"/>
              <a:cs typeface="Adobe Arabic" panose="02040503050201020203" pitchFamily="18" charset="-78"/>
              <a:sym typeface="微软雅黑" panose="020B0503020204020204" pitchFamily="34" charset="-122"/>
            </a:endParaRPr>
          </a:p>
        </p:txBody>
      </p:sp>
      <p:cxnSp>
        <p:nvCxnSpPr>
          <p:cNvPr id="12" name="直接连接符 11"/>
          <p:cNvCxnSpPr/>
          <p:nvPr/>
        </p:nvCxnSpPr>
        <p:spPr>
          <a:xfrm>
            <a:off x="2843808" y="2517734"/>
            <a:ext cx="3289781" cy="0"/>
          </a:xfrm>
          <a:prstGeom prst="line">
            <a:avLst/>
          </a:prstGeom>
          <a:ln w="28575"/>
        </p:spPr>
        <p:style>
          <a:lnRef idx="1">
            <a:schemeClr val="accent3"/>
          </a:lnRef>
          <a:fillRef idx="0">
            <a:schemeClr val="accent3"/>
          </a:fillRef>
          <a:effectRef idx="0">
            <a:schemeClr val="accent3"/>
          </a:effectRef>
          <a:fontRef idx="minor">
            <a:schemeClr val="tx1"/>
          </a:fontRef>
        </p:style>
      </p:cxnSp>
      <p:cxnSp>
        <p:nvCxnSpPr>
          <p:cNvPr id="24" name="直接连接符 23"/>
          <p:cNvCxnSpPr/>
          <p:nvPr/>
        </p:nvCxnSpPr>
        <p:spPr>
          <a:xfrm>
            <a:off x="2843808" y="3063612"/>
            <a:ext cx="3289781" cy="0"/>
          </a:xfrm>
          <a:prstGeom prst="line">
            <a:avLst/>
          </a:prstGeom>
          <a:ln w="28575"/>
        </p:spPr>
        <p:style>
          <a:lnRef idx="1">
            <a:schemeClr val="accent3"/>
          </a:lnRef>
          <a:fillRef idx="0">
            <a:schemeClr val="accent3"/>
          </a:fillRef>
          <a:effectRef idx="0">
            <a:schemeClr val="accent3"/>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par>
                                <p:cTn id="14" presetID="16" presetClass="entr" presetSubtype="21"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arn(inVertical)">
                                      <p:cBhvr>
                                        <p:cTn id="16" dur="500"/>
                                        <p:tgtEl>
                                          <p:spTgt spid="24"/>
                                        </p:tgtEl>
                                      </p:cBhvr>
                                    </p:animEffect>
                                  </p:childTnLst>
                                </p:cTn>
                              </p:par>
                            </p:childTnLst>
                          </p:cTn>
                        </p:par>
                        <p:par>
                          <p:cTn id="17" fill="hold">
                            <p:stCondLst>
                              <p:cond delay="1000"/>
                            </p:stCondLst>
                            <p:childTnLst>
                              <p:par>
                                <p:cTn id="18" presetID="5" presetClass="entr" presetSubtype="1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checkerboard(across)">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21" repeatCount="indefinite" fill="hold" display="0">
                  <p:stCondLst>
                    <p:cond delay="indefinite"/>
                  </p:stCondLst>
                  <p:endCondLst>
                    <p:cond evt="onStopAudio" delay="0">
                      <p:tgtEl>
                        <p:sldTgt/>
                      </p:tgtEl>
                    </p:cond>
                  </p:endCondLst>
                </p:cTn>
                <p:tgtEl>
                  <p:spTgt spid="43"/>
                </p:tgtEl>
              </p:cMediaNode>
            </p:audio>
          </p:childTnLst>
        </p:cTn>
      </p:par>
    </p:tnLst>
    <p:bldLst>
      <p:bldP spid="13"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048664a-32dc-45f0-8894-22a0bafdb272"/>
          <p:cNvGrpSpPr>
            <a:grpSpLocks noChangeAspect="1"/>
          </p:cNvGrpSpPr>
          <p:nvPr/>
        </p:nvGrpSpPr>
        <p:grpSpPr>
          <a:xfrm>
            <a:off x="1008148" y="786051"/>
            <a:ext cx="7742420" cy="2598586"/>
            <a:chOff x="1319644" y="1794829"/>
            <a:chExt cx="10323227" cy="3464782"/>
          </a:xfrm>
        </p:grpSpPr>
        <p:sp>
          <p:nvSpPr>
            <p:cNvPr id="4" name="Oval 5"/>
            <p:cNvSpPr/>
            <p:nvPr/>
          </p:nvSpPr>
          <p:spPr>
            <a:xfrm>
              <a:off x="5093439" y="2574906"/>
              <a:ext cx="2005124" cy="2005124"/>
            </a:xfrm>
            <a:prstGeom prst="ellipse">
              <a:avLst/>
            </a:prstGeom>
            <a:noFill/>
            <a:ln w="28575">
              <a:solidFill>
                <a:schemeClr val="bg1">
                  <a:lumMod val="7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0">
              <a:noAutofit/>
            </a:bodyPr>
            <a:lstStyle/>
            <a:p>
              <a:pPr algn="ctr">
                <a:lnSpc>
                  <a:spcPct val="120000"/>
                </a:lnSpc>
                <a:defRPr/>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mn-ea"/>
                </a:rPr>
                <a:t>解释与安抚</a:t>
              </a:r>
              <a:endParaRPr lang="zh-CN" altLang="en-US" sz="2000">
                <a:solidFill>
                  <a:srgbClr val="50706D"/>
                </a:solidFill>
                <a:latin typeface="Arial Unicode MS" panose="020B0604020202020204" charset="-122"/>
                <a:ea typeface="Arial Unicode MS" panose="020B0604020202020204" charset="-122"/>
              </a:endParaRPr>
            </a:p>
          </p:txBody>
        </p:sp>
        <p:sp>
          <p:nvSpPr>
            <p:cNvPr id="5" name="Isosceles Triangle 7"/>
            <p:cNvSpPr/>
            <p:nvPr/>
          </p:nvSpPr>
          <p:spPr>
            <a:xfrm rot="14400000" flipH="1" flipV="1">
              <a:off x="5319689" y="1936839"/>
              <a:ext cx="652791" cy="56275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6" name="Group 2"/>
            <p:cNvGrpSpPr/>
            <p:nvPr/>
          </p:nvGrpSpPr>
          <p:grpSpPr>
            <a:xfrm>
              <a:off x="4507373" y="1988840"/>
              <a:ext cx="3177256" cy="3177256"/>
              <a:chOff x="4711001" y="1988840"/>
              <a:chExt cx="3177256" cy="3177256"/>
            </a:xfrm>
          </p:grpSpPr>
          <p:sp>
            <p:nvSpPr>
              <p:cNvPr id="23" name="Block Arc 6"/>
              <p:cNvSpPr/>
              <p:nvPr/>
            </p:nvSpPr>
            <p:spPr>
              <a:xfrm rot="17100000" flipH="1" flipV="1">
                <a:off x="4711001" y="1988840"/>
                <a:ext cx="3177256" cy="3177256"/>
              </a:xfrm>
              <a:prstGeom prst="blockArc">
                <a:avLst>
                  <a:gd name="adj1" fmla="val 21599999"/>
                  <a:gd name="adj2" fmla="val 8180671"/>
                  <a:gd name="adj3" fmla="val 11913"/>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Block Arc 8"/>
              <p:cNvSpPr/>
              <p:nvPr/>
            </p:nvSpPr>
            <p:spPr>
              <a:xfrm rot="17100000">
                <a:off x="4711001" y="1988840"/>
                <a:ext cx="3177256" cy="3177256"/>
              </a:xfrm>
              <a:prstGeom prst="blockArc">
                <a:avLst>
                  <a:gd name="adj1" fmla="val 21599999"/>
                  <a:gd name="adj2" fmla="val 8180671"/>
                  <a:gd name="adj3" fmla="val 11913"/>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7" name="Isosceles Triangle 9"/>
            <p:cNvSpPr/>
            <p:nvPr/>
          </p:nvSpPr>
          <p:spPr>
            <a:xfrm rot="3600000" flipV="1">
              <a:off x="6237385" y="4651840"/>
              <a:ext cx="652791" cy="56275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Freeform: Shape 20"/>
            <p:cNvSpPr/>
            <p:nvPr/>
          </p:nvSpPr>
          <p:spPr bwMode="auto">
            <a:xfrm>
              <a:off x="2264906" y="4139028"/>
              <a:ext cx="548999" cy="548007"/>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 name="Freeform: Shape 21"/>
            <p:cNvSpPr/>
            <p:nvPr/>
          </p:nvSpPr>
          <p:spPr bwMode="auto">
            <a:xfrm>
              <a:off x="3459135" y="4139524"/>
              <a:ext cx="547015" cy="547015"/>
            </a:xfrm>
            <a:custGeom>
              <a:avLst/>
              <a:gdLst>
                <a:gd name="T0" fmla="*/ 1040 w 1104"/>
                <a:gd name="T1" fmla="*/ 3 h 1104"/>
                <a:gd name="T2" fmla="*/ 800 w 1104"/>
                <a:gd name="T3" fmla="*/ 51 h 1104"/>
                <a:gd name="T4" fmla="*/ 817 w 1104"/>
                <a:gd name="T5" fmla="*/ 333 h 1104"/>
                <a:gd name="T6" fmla="*/ 1001 w 1104"/>
                <a:gd name="T7" fmla="*/ 207 h 1104"/>
                <a:gd name="T8" fmla="*/ 1048 w 1104"/>
                <a:gd name="T9" fmla="*/ 372 h 1104"/>
                <a:gd name="T10" fmla="*/ 695 w 1104"/>
                <a:gd name="T11" fmla="*/ 383 h 1104"/>
                <a:gd name="T12" fmla="*/ 673 w 1104"/>
                <a:gd name="T13" fmla="*/ 372 h 1104"/>
                <a:gd name="T14" fmla="*/ 670 w 1104"/>
                <a:gd name="T15" fmla="*/ 20 h 1104"/>
                <a:gd name="T16" fmla="*/ 689 w 1104"/>
                <a:gd name="T17" fmla="*/ 1 h 1104"/>
                <a:gd name="T18" fmla="*/ 332 w 1104"/>
                <a:gd name="T19" fmla="*/ 1063 h 1104"/>
                <a:gd name="T20" fmla="*/ 288 w 1104"/>
                <a:gd name="T21" fmla="*/ 1102 h 1104"/>
                <a:gd name="T22" fmla="*/ 239 w 1104"/>
                <a:gd name="T23" fmla="*/ 1093 h 1104"/>
                <a:gd name="T24" fmla="*/ 219 w 1104"/>
                <a:gd name="T25" fmla="*/ 1081 h 1104"/>
                <a:gd name="T26" fmla="*/ 201 w 1104"/>
                <a:gd name="T27" fmla="*/ 1093 h 1104"/>
                <a:gd name="T28" fmla="*/ 151 w 1104"/>
                <a:gd name="T29" fmla="*/ 1102 h 1104"/>
                <a:gd name="T30" fmla="*/ 107 w 1104"/>
                <a:gd name="T31" fmla="*/ 1063 h 1104"/>
                <a:gd name="T32" fmla="*/ 61 w 1104"/>
                <a:gd name="T33" fmla="*/ 690 h 1104"/>
                <a:gd name="T34" fmla="*/ 20 w 1104"/>
                <a:gd name="T35" fmla="*/ 650 h 1104"/>
                <a:gd name="T36" fmla="*/ 2 w 1104"/>
                <a:gd name="T37" fmla="*/ 471 h 1104"/>
                <a:gd name="T38" fmla="*/ 25 w 1104"/>
                <a:gd name="T39" fmla="*/ 331 h 1104"/>
                <a:gd name="T40" fmla="*/ 156 w 1104"/>
                <a:gd name="T41" fmla="*/ 300 h 1104"/>
                <a:gd name="T42" fmla="*/ 219 w 1104"/>
                <a:gd name="T43" fmla="*/ 380 h 1104"/>
                <a:gd name="T44" fmla="*/ 284 w 1104"/>
                <a:gd name="T45" fmla="*/ 300 h 1104"/>
                <a:gd name="T46" fmla="*/ 377 w 1104"/>
                <a:gd name="T47" fmla="*/ 318 h 1104"/>
                <a:gd name="T48" fmla="*/ 440 w 1104"/>
                <a:gd name="T49" fmla="*/ 392 h 1104"/>
                <a:gd name="T50" fmla="*/ 474 w 1104"/>
                <a:gd name="T51" fmla="*/ 405 h 1104"/>
                <a:gd name="T52" fmla="*/ 542 w 1104"/>
                <a:gd name="T53" fmla="*/ 354 h 1104"/>
                <a:gd name="T54" fmla="*/ 597 w 1104"/>
                <a:gd name="T55" fmla="*/ 353 h 1104"/>
                <a:gd name="T56" fmla="*/ 624 w 1104"/>
                <a:gd name="T57" fmla="*/ 402 h 1104"/>
                <a:gd name="T58" fmla="*/ 573 w 1104"/>
                <a:gd name="T59" fmla="*/ 461 h 1104"/>
                <a:gd name="T60" fmla="*/ 476 w 1104"/>
                <a:gd name="T61" fmla="*/ 521 h 1104"/>
                <a:gd name="T62" fmla="*/ 446 w 1104"/>
                <a:gd name="T63" fmla="*/ 525 h 1104"/>
                <a:gd name="T64" fmla="*/ 396 w 1104"/>
                <a:gd name="T65" fmla="*/ 493 h 1104"/>
                <a:gd name="T66" fmla="*/ 334 w 1104"/>
                <a:gd name="T67" fmla="*/ 1052 h 1104"/>
                <a:gd name="T68" fmla="*/ 257 w 1104"/>
                <a:gd name="T69" fmla="*/ 61 h 1104"/>
                <a:gd name="T70" fmla="*/ 297 w 1104"/>
                <a:gd name="T71" fmla="*/ 97 h 1104"/>
                <a:gd name="T72" fmla="*/ 312 w 1104"/>
                <a:gd name="T73" fmla="*/ 152 h 1104"/>
                <a:gd name="T74" fmla="*/ 300 w 1104"/>
                <a:gd name="T75" fmla="*/ 202 h 1104"/>
                <a:gd name="T76" fmla="*/ 261 w 1104"/>
                <a:gd name="T77" fmla="*/ 252 h 1104"/>
                <a:gd name="T78" fmla="*/ 217 w 1104"/>
                <a:gd name="T79" fmla="*/ 268 h 1104"/>
                <a:gd name="T80" fmla="*/ 166 w 1104"/>
                <a:gd name="T81" fmla="*/ 243 h 1104"/>
                <a:gd name="T82" fmla="*/ 134 w 1104"/>
                <a:gd name="T83" fmla="*/ 188 h 1104"/>
                <a:gd name="T84" fmla="*/ 129 w 1104"/>
                <a:gd name="T85" fmla="*/ 138 h 1104"/>
                <a:gd name="T86" fmla="*/ 150 w 1104"/>
                <a:gd name="T87" fmla="*/ 87 h 1104"/>
                <a:gd name="T88" fmla="*/ 195 w 1104"/>
                <a:gd name="T89" fmla="*/ 57 h 1104"/>
                <a:gd name="T90" fmla="*/ 817 w 1104"/>
                <a:gd name="T91" fmla="*/ 106 h 1104"/>
                <a:gd name="T92" fmla="*/ 791 w 1104"/>
                <a:gd name="T93" fmla="*/ 94 h 1104"/>
                <a:gd name="T94" fmla="*/ 769 w 1104"/>
                <a:gd name="T95" fmla="*/ 113 h 1104"/>
                <a:gd name="T96" fmla="*/ 784 w 1104"/>
                <a:gd name="T97" fmla="*/ 255 h 1104"/>
                <a:gd name="T98" fmla="*/ 821 w 1104"/>
                <a:gd name="T99" fmla="*/ 291 h 1104"/>
                <a:gd name="T100" fmla="*/ 875 w 1104"/>
                <a:gd name="T101" fmla="*/ 258 h 1104"/>
                <a:gd name="T102" fmla="*/ 1099 w 1104"/>
                <a:gd name="T103" fmla="*/ 50 h 1104"/>
                <a:gd name="T104" fmla="*/ 1097 w 1104"/>
                <a:gd name="T105" fmla="*/ 30 h 1104"/>
                <a:gd name="T106" fmla="*/ 1016 w 1104"/>
                <a:gd name="T107" fmla="*/ 75 h 1104"/>
                <a:gd name="T108" fmla="*/ 825 w 1104"/>
                <a:gd name="T109" fmla="*/ 142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4" h="1104">
                  <a:moveTo>
                    <a:pt x="695" y="0"/>
                  </a:moveTo>
                  <a:lnTo>
                    <a:pt x="1027" y="0"/>
                  </a:lnTo>
                  <a:lnTo>
                    <a:pt x="1027" y="0"/>
                  </a:lnTo>
                  <a:lnTo>
                    <a:pt x="1031" y="0"/>
                  </a:lnTo>
                  <a:lnTo>
                    <a:pt x="1035" y="2"/>
                  </a:lnTo>
                  <a:lnTo>
                    <a:pt x="1040" y="3"/>
                  </a:lnTo>
                  <a:lnTo>
                    <a:pt x="1043" y="6"/>
                  </a:lnTo>
                  <a:lnTo>
                    <a:pt x="1043" y="6"/>
                  </a:lnTo>
                  <a:lnTo>
                    <a:pt x="1008" y="29"/>
                  </a:lnTo>
                  <a:lnTo>
                    <a:pt x="973" y="51"/>
                  </a:lnTo>
                  <a:lnTo>
                    <a:pt x="800" y="51"/>
                  </a:lnTo>
                  <a:lnTo>
                    <a:pt x="800" y="51"/>
                  </a:lnTo>
                  <a:lnTo>
                    <a:pt x="791" y="51"/>
                  </a:lnTo>
                  <a:lnTo>
                    <a:pt x="721" y="51"/>
                  </a:lnTo>
                  <a:lnTo>
                    <a:pt x="721" y="332"/>
                  </a:lnTo>
                  <a:lnTo>
                    <a:pt x="808" y="332"/>
                  </a:lnTo>
                  <a:lnTo>
                    <a:pt x="808" y="332"/>
                  </a:lnTo>
                  <a:lnTo>
                    <a:pt x="817" y="333"/>
                  </a:lnTo>
                  <a:lnTo>
                    <a:pt x="825" y="334"/>
                  </a:lnTo>
                  <a:lnTo>
                    <a:pt x="833" y="334"/>
                  </a:lnTo>
                  <a:lnTo>
                    <a:pt x="841" y="332"/>
                  </a:lnTo>
                  <a:lnTo>
                    <a:pt x="1001" y="332"/>
                  </a:lnTo>
                  <a:lnTo>
                    <a:pt x="1001" y="207"/>
                  </a:lnTo>
                  <a:lnTo>
                    <a:pt x="1001" y="207"/>
                  </a:lnTo>
                  <a:lnTo>
                    <a:pt x="1053" y="156"/>
                  </a:lnTo>
                  <a:lnTo>
                    <a:pt x="1053" y="357"/>
                  </a:lnTo>
                  <a:lnTo>
                    <a:pt x="1053" y="357"/>
                  </a:lnTo>
                  <a:lnTo>
                    <a:pt x="1053" y="363"/>
                  </a:lnTo>
                  <a:lnTo>
                    <a:pt x="1050" y="367"/>
                  </a:lnTo>
                  <a:lnTo>
                    <a:pt x="1048" y="372"/>
                  </a:lnTo>
                  <a:lnTo>
                    <a:pt x="1045" y="376"/>
                  </a:lnTo>
                  <a:lnTo>
                    <a:pt x="1041" y="379"/>
                  </a:lnTo>
                  <a:lnTo>
                    <a:pt x="1036" y="381"/>
                  </a:lnTo>
                  <a:lnTo>
                    <a:pt x="1032" y="382"/>
                  </a:lnTo>
                  <a:lnTo>
                    <a:pt x="1027" y="383"/>
                  </a:lnTo>
                  <a:lnTo>
                    <a:pt x="695" y="383"/>
                  </a:lnTo>
                  <a:lnTo>
                    <a:pt x="695" y="383"/>
                  </a:lnTo>
                  <a:lnTo>
                    <a:pt x="689" y="382"/>
                  </a:lnTo>
                  <a:lnTo>
                    <a:pt x="685" y="381"/>
                  </a:lnTo>
                  <a:lnTo>
                    <a:pt x="681" y="379"/>
                  </a:lnTo>
                  <a:lnTo>
                    <a:pt x="676" y="376"/>
                  </a:lnTo>
                  <a:lnTo>
                    <a:pt x="673" y="372"/>
                  </a:lnTo>
                  <a:lnTo>
                    <a:pt x="671" y="367"/>
                  </a:lnTo>
                  <a:lnTo>
                    <a:pt x="670" y="363"/>
                  </a:lnTo>
                  <a:lnTo>
                    <a:pt x="669" y="357"/>
                  </a:lnTo>
                  <a:lnTo>
                    <a:pt x="669" y="25"/>
                  </a:lnTo>
                  <a:lnTo>
                    <a:pt x="669" y="25"/>
                  </a:lnTo>
                  <a:lnTo>
                    <a:pt x="670" y="20"/>
                  </a:lnTo>
                  <a:lnTo>
                    <a:pt x="671" y="16"/>
                  </a:lnTo>
                  <a:lnTo>
                    <a:pt x="673" y="11"/>
                  </a:lnTo>
                  <a:lnTo>
                    <a:pt x="676" y="7"/>
                  </a:lnTo>
                  <a:lnTo>
                    <a:pt x="681" y="4"/>
                  </a:lnTo>
                  <a:lnTo>
                    <a:pt x="685" y="2"/>
                  </a:lnTo>
                  <a:lnTo>
                    <a:pt x="689" y="1"/>
                  </a:lnTo>
                  <a:lnTo>
                    <a:pt x="695" y="0"/>
                  </a:lnTo>
                  <a:lnTo>
                    <a:pt x="695" y="0"/>
                  </a:lnTo>
                  <a:close/>
                  <a:moveTo>
                    <a:pt x="334" y="1052"/>
                  </a:moveTo>
                  <a:lnTo>
                    <a:pt x="334" y="1052"/>
                  </a:lnTo>
                  <a:lnTo>
                    <a:pt x="334" y="1057"/>
                  </a:lnTo>
                  <a:lnTo>
                    <a:pt x="332" y="1063"/>
                  </a:lnTo>
                  <a:lnTo>
                    <a:pt x="328" y="1072"/>
                  </a:lnTo>
                  <a:lnTo>
                    <a:pt x="323" y="1081"/>
                  </a:lnTo>
                  <a:lnTo>
                    <a:pt x="315" y="1088"/>
                  </a:lnTo>
                  <a:lnTo>
                    <a:pt x="307" y="1095"/>
                  </a:lnTo>
                  <a:lnTo>
                    <a:pt x="298" y="1099"/>
                  </a:lnTo>
                  <a:lnTo>
                    <a:pt x="288" y="1102"/>
                  </a:lnTo>
                  <a:lnTo>
                    <a:pt x="278" y="1104"/>
                  </a:lnTo>
                  <a:lnTo>
                    <a:pt x="278" y="1104"/>
                  </a:lnTo>
                  <a:lnTo>
                    <a:pt x="265" y="1102"/>
                  </a:lnTo>
                  <a:lnTo>
                    <a:pt x="251" y="1098"/>
                  </a:lnTo>
                  <a:lnTo>
                    <a:pt x="244" y="1096"/>
                  </a:lnTo>
                  <a:lnTo>
                    <a:pt x="239" y="1093"/>
                  </a:lnTo>
                  <a:lnTo>
                    <a:pt x="233" y="1090"/>
                  </a:lnTo>
                  <a:lnTo>
                    <a:pt x="229" y="1085"/>
                  </a:lnTo>
                  <a:lnTo>
                    <a:pt x="229" y="1085"/>
                  </a:lnTo>
                  <a:lnTo>
                    <a:pt x="228" y="1083"/>
                  </a:lnTo>
                  <a:lnTo>
                    <a:pt x="225" y="1082"/>
                  </a:lnTo>
                  <a:lnTo>
                    <a:pt x="219" y="1081"/>
                  </a:lnTo>
                  <a:lnTo>
                    <a:pt x="215" y="1082"/>
                  </a:lnTo>
                  <a:lnTo>
                    <a:pt x="212" y="1083"/>
                  </a:lnTo>
                  <a:lnTo>
                    <a:pt x="210" y="1085"/>
                  </a:lnTo>
                  <a:lnTo>
                    <a:pt x="210" y="1085"/>
                  </a:lnTo>
                  <a:lnTo>
                    <a:pt x="206" y="1090"/>
                  </a:lnTo>
                  <a:lnTo>
                    <a:pt x="201" y="1093"/>
                  </a:lnTo>
                  <a:lnTo>
                    <a:pt x="196" y="1096"/>
                  </a:lnTo>
                  <a:lnTo>
                    <a:pt x="189" y="1098"/>
                  </a:lnTo>
                  <a:lnTo>
                    <a:pt x="175" y="1102"/>
                  </a:lnTo>
                  <a:lnTo>
                    <a:pt x="161" y="1104"/>
                  </a:lnTo>
                  <a:lnTo>
                    <a:pt x="161" y="1104"/>
                  </a:lnTo>
                  <a:lnTo>
                    <a:pt x="151" y="1102"/>
                  </a:lnTo>
                  <a:lnTo>
                    <a:pt x="142" y="1099"/>
                  </a:lnTo>
                  <a:lnTo>
                    <a:pt x="133" y="1095"/>
                  </a:lnTo>
                  <a:lnTo>
                    <a:pt x="124" y="1088"/>
                  </a:lnTo>
                  <a:lnTo>
                    <a:pt x="117" y="1081"/>
                  </a:lnTo>
                  <a:lnTo>
                    <a:pt x="111" y="1072"/>
                  </a:lnTo>
                  <a:lnTo>
                    <a:pt x="107" y="1063"/>
                  </a:lnTo>
                  <a:lnTo>
                    <a:pt x="105" y="1052"/>
                  </a:lnTo>
                  <a:lnTo>
                    <a:pt x="94" y="696"/>
                  </a:lnTo>
                  <a:lnTo>
                    <a:pt x="80" y="695"/>
                  </a:lnTo>
                  <a:lnTo>
                    <a:pt x="80" y="695"/>
                  </a:lnTo>
                  <a:lnTo>
                    <a:pt x="71" y="693"/>
                  </a:lnTo>
                  <a:lnTo>
                    <a:pt x="61" y="690"/>
                  </a:lnTo>
                  <a:lnTo>
                    <a:pt x="51" y="685"/>
                  </a:lnTo>
                  <a:lnTo>
                    <a:pt x="42" y="680"/>
                  </a:lnTo>
                  <a:lnTo>
                    <a:pt x="34" y="674"/>
                  </a:lnTo>
                  <a:lnTo>
                    <a:pt x="27" y="667"/>
                  </a:lnTo>
                  <a:lnTo>
                    <a:pt x="23" y="658"/>
                  </a:lnTo>
                  <a:lnTo>
                    <a:pt x="20" y="650"/>
                  </a:lnTo>
                  <a:lnTo>
                    <a:pt x="20" y="650"/>
                  </a:lnTo>
                  <a:lnTo>
                    <a:pt x="10" y="600"/>
                  </a:lnTo>
                  <a:lnTo>
                    <a:pt x="5" y="561"/>
                  </a:lnTo>
                  <a:lnTo>
                    <a:pt x="2" y="529"/>
                  </a:lnTo>
                  <a:lnTo>
                    <a:pt x="0" y="500"/>
                  </a:lnTo>
                  <a:lnTo>
                    <a:pt x="2" y="471"/>
                  </a:lnTo>
                  <a:lnTo>
                    <a:pt x="6" y="438"/>
                  </a:lnTo>
                  <a:lnTo>
                    <a:pt x="18" y="346"/>
                  </a:lnTo>
                  <a:lnTo>
                    <a:pt x="18" y="346"/>
                  </a:lnTo>
                  <a:lnTo>
                    <a:pt x="19" y="341"/>
                  </a:lnTo>
                  <a:lnTo>
                    <a:pt x="22" y="336"/>
                  </a:lnTo>
                  <a:lnTo>
                    <a:pt x="25" y="331"/>
                  </a:lnTo>
                  <a:lnTo>
                    <a:pt x="30" y="325"/>
                  </a:lnTo>
                  <a:lnTo>
                    <a:pt x="35" y="321"/>
                  </a:lnTo>
                  <a:lnTo>
                    <a:pt x="41" y="317"/>
                  </a:lnTo>
                  <a:lnTo>
                    <a:pt x="48" y="313"/>
                  </a:lnTo>
                  <a:lnTo>
                    <a:pt x="57" y="312"/>
                  </a:lnTo>
                  <a:lnTo>
                    <a:pt x="156" y="300"/>
                  </a:lnTo>
                  <a:lnTo>
                    <a:pt x="156" y="300"/>
                  </a:lnTo>
                  <a:lnTo>
                    <a:pt x="160" y="300"/>
                  </a:lnTo>
                  <a:lnTo>
                    <a:pt x="164" y="301"/>
                  </a:lnTo>
                  <a:lnTo>
                    <a:pt x="168" y="304"/>
                  </a:lnTo>
                  <a:lnTo>
                    <a:pt x="171" y="307"/>
                  </a:lnTo>
                  <a:lnTo>
                    <a:pt x="219" y="380"/>
                  </a:lnTo>
                  <a:lnTo>
                    <a:pt x="269" y="307"/>
                  </a:lnTo>
                  <a:lnTo>
                    <a:pt x="269" y="307"/>
                  </a:lnTo>
                  <a:lnTo>
                    <a:pt x="271" y="304"/>
                  </a:lnTo>
                  <a:lnTo>
                    <a:pt x="275" y="301"/>
                  </a:lnTo>
                  <a:lnTo>
                    <a:pt x="280" y="300"/>
                  </a:lnTo>
                  <a:lnTo>
                    <a:pt x="284" y="300"/>
                  </a:lnTo>
                  <a:lnTo>
                    <a:pt x="340" y="307"/>
                  </a:lnTo>
                  <a:lnTo>
                    <a:pt x="340" y="307"/>
                  </a:lnTo>
                  <a:lnTo>
                    <a:pt x="358" y="310"/>
                  </a:lnTo>
                  <a:lnTo>
                    <a:pt x="366" y="312"/>
                  </a:lnTo>
                  <a:lnTo>
                    <a:pt x="371" y="314"/>
                  </a:lnTo>
                  <a:lnTo>
                    <a:pt x="377" y="318"/>
                  </a:lnTo>
                  <a:lnTo>
                    <a:pt x="381" y="321"/>
                  </a:lnTo>
                  <a:lnTo>
                    <a:pt x="389" y="329"/>
                  </a:lnTo>
                  <a:lnTo>
                    <a:pt x="389" y="329"/>
                  </a:lnTo>
                  <a:lnTo>
                    <a:pt x="417" y="364"/>
                  </a:lnTo>
                  <a:lnTo>
                    <a:pt x="440" y="392"/>
                  </a:lnTo>
                  <a:lnTo>
                    <a:pt x="440" y="392"/>
                  </a:lnTo>
                  <a:lnTo>
                    <a:pt x="451" y="403"/>
                  </a:lnTo>
                  <a:lnTo>
                    <a:pt x="451" y="403"/>
                  </a:lnTo>
                  <a:lnTo>
                    <a:pt x="456" y="406"/>
                  </a:lnTo>
                  <a:lnTo>
                    <a:pt x="462" y="408"/>
                  </a:lnTo>
                  <a:lnTo>
                    <a:pt x="467" y="407"/>
                  </a:lnTo>
                  <a:lnTo>
                    <a:pt x="474" y="405"/>
                  </a:lnTo>
                  <a:lnTo>
                    <a:pt x="474" y="405"/>
                  </a:lnTo>
                  <a:lnTo>
                    <a:pt x="482" y="398"/>
                  </a:lnTo>
                  <a:lnTo>
                    <a:pt x="482" y="398"/>
                  </a:lnTo>
                  <a:lnTo>
                    <a:pt x="511" y="378"/>
                  </a:lnTo>
                  <a:lnTo>
                    <a:pt x="542" y="354"/>
                  </a:lnTo>
                  <a:lnTo>
                    <a:pt x="542" y="354"/>
                  </a:lnTo>
                  <a:lnTo>
                    <a:pt x="551" y="349"/>
                  </a:lnTo>
                  <a:lnTo>
                    <a:pt x="561" y="346"/>
                  </a:lnTo>
                  <a:lnTo>
                    <a:pt x="571" y="345"/>
                  </a:lnTo>
                  <a:lnTo>
                    <a:pt x="579" y="346"/>
                  </a:lnTo>
                  <a:lnTo>
                    <a:pt x="589" y="349"/>
                  </a:lnTo>
                  <a:lnTo>
                    <a:pt x="597" y="353"/>
                  </a:lnTo>
                  <a:lnTo>
                    <a:pt x="604" y="360"/>
                  </a:lnTo>
                  <a:lnTo>
                    <a:pt x="612" y="366"/>
                  </a:lnTo>
                  <a:lnTo>
                    <a:pt x="616" y="375"/>
                  </a:lnTo>
                  <a:lnTo>
                    <a:pt x="620" y="383"/>
                  </a:lnTo>
                  <a:lnTo>
                    <a:pt x="623" y="392"/>
                  </a:lnTo>
                  <a:lnTo>
                    <a:pt x="624" y="402"/>
                  </a:lnTo>
                  <a:lnTo>
                    <a:pt x="623" y="410"/>
                  </a:lnTo>
                  <a:lnTo>
                    <a:pt x="619" y="420"/>
                  </a:lnTo>
                  <a:lnTo>
                    <a:pt x="613" y="429"/>
                  </a:lnTo>
                  <a:lnTo>
                    <a:pt x="605" y="436"/>
                  </a:lnTo>
                  <a:lnTo>
                    <a:pt x="605" y="436"/>
                  </a:lnTo>
                  <a:lnTo>
                    <a:pt x="573" y="461"/>
                  </a:lnTo>
                  <a:lnTo>
                    <a:pt x="542" y="484"/>
                  </a:lnTo>
                  <a:lnTo>
                    <a:pt x="542" y="484"/>
                  </a:lnTo>
                  <a:lnTo>
                    <a:pt x="522" y="495"/>
                  </a:lnTo>
                  <a:lnTo>
                    <a:pt x="505" y="506"/>
                  </a:lnTo>
                  <a:lnTo>
                    <a:pt x="490" y="515"/>
                  </a:lnTo>
                  <a:lnTo>
                    <a:pt x="476" y="521"/>
                  </a:lnTo>
                  <a:lnTo>
                    <a:pt x="476" y="521"/>
                  </a:lnTo>
                  <a:lnTo>
                    <a:pt x="470" y="524"/>
                  </a:lnTo>
                  <a:lnTo>
                    <a:pt x="464" y="525"/>
                  </a:lnTo>
                  <a:lnTo>
                    <a:pt x="458" y="526"/>
                  </a:lnTo>
                  <a:lnTo>
                    <a:pt x="452" y="526"/>
                  </a:lnTo>
                  <a:lnTo>
                    <a:pt x="446" y="525"/>
                  </a:lnTo>
                  <a:lnTo>
                    <a:pt x="439" y="524"/>
                  </a:lnTo>
                  <a:lnTo>
                    <a:pt x="433" y="520"/>
                  </a:lnTo>
                  <a:lnTo>
                    <a:pt x="427" y="517"/>
                  </a:lnTo>
                  <a:lnTo>
                    <a:pt x="427" y="517"/>
                  </a:lnTo>
                  <a:lnTo>
                    <a:pt x="411" y="506"/>
                  </a:lnTo>
                  <a:lnTo>
                    <a:pt x="396" y="493"/>
                  </a:lnTo>
                  <a:lnTo>
                    <a:pt x="380" y="478"/>
                  </a:lnTo>
                  <a:lnTo>
                    <a:pt x="365" y="461"/>
                  </a:lnTo>
                  <a:lnTo>
                    <a:pt x="365" y="461"/>
                  </a:lnTo>
                  <a:lnTo>
                    <a:pt x="352" y="447"/>
                  </a:lnTo>
                  <a:lnTo>
                    <a:pt x="334" y="1052"/>
                  </a:lnTo>
                  <a:lnTo>
                    <a:pt x="334" y="1052"/>
                  </a:lnTo>
                  <a:close/>
                  <a:moveTo>
                    <a:pt x="221" y="52"/>
                  </a:moveTo>
                  <a:lnTo>
                    <a:pt x="221" y="52"/>
                  </a:lnTo>
                  <a:lnTo>
                    <a:pt x="231" y="53"/>
                  </a:lnTo>
                  <a:lnTo>
                    <a:pt x="240" y="55"/>
                  </a:lnTo>
                  <a:lnTo>
                    <a:pt x="248" y="58"/>
                  </a:lnTo>
                  <a:lnTo>
                    <a:pt x="257" y="61"/>
                  </a:lnTo>
                  <a:lnTo>
                    <a:pt x="266" y="65"/>
                  </a:lnTo>
                  <a:lnTo>
                    <a:pt x="273" y="70"/>
                  </a:lnTo>
                  <a:lnTo>
                    <a:pt x="280" y="76"/>
                  </a:lnTo>
                  <a:lnTo>
                    <a:pt x="286" y="83"/>
                  </a:lnTo>
                  <a:lnTo>
                    <a:pt x="292" y="89"/>
                  </a:lnTo>
                  <a:lnTo>
                    <a:pt x="297" y="97"/>
                  </a:lnTo>
                  <a:lnTo>
                    <a:pt x="301" y="105"/>
                  </a:lnTo>
                  <a:lnTo>
                    <a:pt x="306" y="114"/>
                  </a:lnTo>
                  <a:lnTo>
                    <a:pt x="309" y="122"/>
                  </a:lnTo>
                  <a:lnTo>
                    <a:pt x="310" y="132"/>
                  </a:lnTo>
                  <a:lnTo>
                    <a:pt x="312" y="141"/>
                  </a:lnTo>
                  <a:lnTo>
                    <a:pt x="312" y="152"/>
                  </a:lnTo>
                  <a:lnTo>
                    <a:pt x="312" y="152"/>
                  </a:lnTo>
                  <a:lnTo>
                    <a:pt x="311" y="161"/>
                  </a:lnTo>
                  <a:lnTo>
                    <a:pt x="310" y="172"/>
                  </a:lnTo>
                  <a:lnTo>
                    <a:pt x="308" y="182"/>
                  </a:lnTo>
                  <a:lnTo>
                    <a:pt x="303" y="193"/>
                  </a:lnTo>
                  <a:lnTo>
                    <a:pt x="300" y="202"/>
                  </a:lnTo>
                  <a:lnTo>
                    <a:pt x="295" y="212"/>
                  </a:lnTo>
                  <a:lnTo>
                    <a:pt x="289" y="221"/>
                  </a:lnTo>
                  <a:lnTo>
                    <a:pt x="284" y="230"/>
                  </a:lnTo>
                  <a:lnTo>
                    <a:pt x="276" y="238"/>
                  </a:lnTo>
                  <a:lnTo>
                    <a:pt x="270" y="245"/>
                  </a:lnTo>
                  <a:lnTo>
                    <a:pt x="261" y="252"/>
                  </a:lnTo>
                  <a:lnTo>
                    <a:pt x="254" y="257"/>
                  </a:lnTo>
                  <a:lnTo>
                    <a:pt x="245" y="262"/>
                  </a:lnTo>
                  <a:lnTo>
                    <a:pt x="237" y="265"/>
                  </a:lnTo>
                  <a:lnTo>
                    <a:pt x="227" y="267"/>
                  </a:lnTo>
                  <a:lnTo>
                    <a:pt x="217" y="268"/>
                  </a:lnTo>
                  <a:lnTo>
                    <a:pt x="217" y="268"/>
                  </a:lnTo>
                  <a:lnTo>
                    <a:pt x="209" y="267"/>
                  </a:lnTo>
                  <a:lnTo>
                    <a:pt x="199" y="265"/>
                  </a:lnTo>
                  <a:lnTo>
                    <a:pt x="190" y="260"/>
                  </a:lnTo>
                  <a:lnTo>
                    <a:pt x="182" y="256"/>
                  </a:lnTo>
                  <a:lnTo>
                    <a:pt x="174" y="250"/>
                  </a:lnTo>
                  <a:lnTo>
                    <a:pt x="166" y="243"/>
                  </a:lnTo>
                  <a:lnTo>
                    <a:pt x="160" y="236"/>
                  </a:lnTo>
                  <a:lnTo>
                    <a:pt x="154" y="227"/>
                  </a:lnTo>
                  <a:lnTo>
                    <a:pt x="147" y="218"/>
                  </a:lnTo>
                  <a:lnTo>
                    <a:pt x="143" y="209"/>
                  </a:lnTo>
                  <a:lnTo>
                    <a:pt x="137" y="199"/>
                  </a:lnTo>
                  <a:lnTo>
                    <a:pt x="134" y="188"/>
                  </a:lnTo>
                  <a:lnTo>
                    <a:pt x="131" y="179"/>
                  </a:lnTo>
                  <a:lnTo>
                    <a:pt x="129" y="168"/>
                  </a:lnTo>
                  <a:lnTo>
                    <a:pt x="128" y="158"/>
                  </a:lnTo>
                  <a:lnTo>
                    <a:pt x="128" y="147"/>
                  </a:lnTo>
                  <a:lnTo>
                    <a:pt x="128" y="147"/>
                  </a:lnTo>
                  <a:lnTo>
                    <a:pt x="129" y="138"/>
                  </a:lnTo>
                  <a:lnTo>
                    <a:pt x="130" y="128"/>
                  </a:lnTo>
                  <a:lnTo>
                    <a:pt x="132" y="119"/>
                  </a:lnTo>
                  <a:lnTo>
                    <a:pt x="135" y="110"/>
                  </a:lnTo>
                  <a:lnTo>
                    <a:pt x="140" y="102"/>
                  </a:lnTo>
                  <a:lnTo>
                    <a:pt x="144" y="93"/>
                  </a:lnTo>
                  <a:lnTo>
                    <a:pt x="150" y="87"/>
                  </a:lnTo>
                  <a:lnTo>
                    <a:pt x="156" y="79"/>
                  </a:lnTo>
                  <a:lnTo>
                    <a:pt x="162" y="74"/>
                  </a:lnTo>
                  <a:lnTo>
                    <a:pt x="170" y="69"/>
                  </a:lnTo>
                  <a:lnTo>
                    <a:pt x="177" y="63"/>
                  </a:lnTo>
                  <a:lnTo>
                    <a:pt x="186" y="60"/>
                  </a:lnTo>
                  <a:lnTo>
                    <a:pt x="195" y="57"/>
                  </a:lnTo>
                  <a:lnTo>
                    <a:pt x="203" y="55"/>
                  </a:lnTo>
                  <a:lnTo>
                    <a:pt x="212" y="52"/>
                  </a:lnTo>
                  <a:lnTo>
                    <a:pt x="221" y="52"/>
                  </a:lnTo>
                  <a:lnTo>
                    <a:pt x="221" y="52"/>
                  </a:lnTo>
                  <a:close/>
                  <a:moveTo>
                    <a:pt x="817" y="106"/>
                  </a:moveTo>
                  <a:lnTo>
                    <a:pt x="817" y="106"/>
                  </a:lnTo>
                  <a:lnTo>
                    <a:pt x="814" y="103"/>
                  </a:lnTo>
                  <a:lnTo>
                    <a:pt x="812" y="101"/>
                  </a:lnTo>
                  <a:lnTo>
                    <a:pt x="810" y="98"/>
                  </a:lnTo>
                  <a:lnTo>
                    <a:pt x="807" y="97"/>
                  </a:lnTo>
                  <a:lnTo>
                    <a:pt x="799" y="94"/>
                  </a:lnTo>
                  <a:lnTo>
                    <a:pt x="791" y="94"/>
                  </a:lnTo>
                  <a:lnTo>
                    <a:pt x="783" y="97"/>
                  </a:lnTo>
                  <a:lnTo>
                    <a:pt x="776" y="100"/>
                  </a:lnTo>
                  <a:lnTo>
                    <a:pt x="773" y="102"/>
                  </a:lnTo>
                  <a:lnTo>
                    <a:pt x="771" y="105"/>
                  </a:lnTo>
                  <a:lnTo>
                    <a:pt x="770" y="108"/>
                  </a:lnTo>
                  <a:lnTo>
                    <a:pt x="769" y="113"/>
                  </a:lnTo>
                  <a:lnTo>
                    <a:pt x="769" y="113"/>
                  </a:lnTo>
                  <a:lnTo>
                    <a:pt x="770" y="154"/>
                  </a:lnTo>
                  <a:lnTo>
                    <a:pt x="773" y="186"/>
                  </a:lnTo>
                  <a:lnTo>
                    <a:pt x="778" y="218"/>
                  </a:lnTo>
                  <a:lnTo>
                    <a:pt x="784" y="255"/>
                  </a:lnTo>
                  <a:lnTo>
                    <a:pt x="784" y="255"/>
                  </a:lnTo>
                  <a:lnTo>
                    <a:pt x="787" y="263"/>
                  </a:lnTo>
                  <a:lnTo>
                    <a:pt x="792" y="270"/>
                  </a:lnTo>
                  <a:lnTo>
                    <a:pt x="797" y="278"/>
                  </a:lnTo>
                  <a:lnTo>
                    <a:pt x="805" y="283"/>
                  </a:lnTo>
                  <a:lnTo>
                    <a:pt x="812" y="287"/>
                  </a:lnTo>
                  <a:lnTo>
                    <a:pt x="821" y="291"/>
                  </a:lnTo>
                  <a:lnTo>
                    <a:pt x="824" y="291"/>
                  </a:lnTo>
                  <a:lnTo>
                    <a:pt x="828" y="291"/>
                  </a:lnTo>
                  <a:lnTo>
                    <a:pt x="832" y="290"/>
                  </a:lnTo>
                  <a:lnTo>
                    <a:pt x="835" y="287"/>
                  </a:lnTo>
                  <a:lnTo>
                    <a:pt x="835" y="287"/>
                  </a:lnTo>
                  <a:lnTo>
                    <a:pt x="875" y="258"/>
                  </a:lnTo>
                  <a:lnTo>
                    <a:pt x="910" y="230"/>
                  </a:lnTo>
                  <a:lnTo>
                    <a:pt x="942" y="202"/>
                  </a:lnTo>
                  <a:lnTo>
                    <a:pt x="972" y="175"/>
                  </a:lnTo>
                  <a:lnTo>
                    <a:pt x="1001" y="146"/>
                  </a:lnTo>
                  <a:lnTo>
                    <a:pt x="1031" y="117"/>
                  </a:lnTo>
                  <a:lnTo>
                    <a:pt x="1099" y="50"/>
                  </a:lnTo>
                  <a:lnTo>
                    <a:pt x="1099" y="50"/>
                  </a:lnTo>
                  <a:lnTo>
                    <a:pt x="1103" y="45"/>
                  </a:lnTo>
                  <a:lnTo>
                    <a:pt x="1104" y="39"/>
                  </a:lnTo>
                  <a:lnTo>
                    <a:pt x="1103" y="35"/>
                  </a:lnTo>
                  <a:lnTo>
                    <a:pt x="1101" y="32"/>
                  </a:lnTo>
                  <a:lnTo>
                    <a:pt x="1097" y="30"/>
                  </a:lnTo>
                  <a:lnTo>
                    <a:pt x="1093" y="29"/>
                  </a:lnTo>
                  <a:lnTo>
                    <a:pt x="1087" y="29"/>
                  </a:lnTo>
                  <a:lnTo>
                    <a:pt x="1082" y="32"/>
                  </a:lnTo>
                  <a:lnTo>
                    <a:pt x="1082" y="32"/>
                  </a:lnTo>
                  <a:lnTo>
                    <a:pt x="1047" y="55"/>
                  </a:lnTo>
                  <a:lnTo>
                    <a:pt x="1016" y="75"/>
                  </a:lnTo>
                  <a:lnTo>
                    <a:pt x="960" y="110"/>
                  </a:lnTo>
                  <a:lnTo>
                    <a:pt x="905" y="142"/>
                  </a:lnTo>
                  <a:lnTo>
                    <a:pt x="841" y="181"/>
                  </a:lnTo>
                  <a:lnTo>
                    <a:pt x="841" y="181"/>
                  </a:lnTo>
                  <a:lnTo>
                    <a:pt x="832" y="160"/>
                  </a:lnTo>
                  <a:lnTo>
                    <a:pt x="825" y="142"/>
                  </a:lnTo>
                  <a:lnTo>
                    <a:pt x="817" y="106"/>
                  </a:lnTo>
                  <a:lnTo>
                    <a:pt x="817"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 name="Freeform: Shape 22"/>
            <p:cNvSpPr/>
            <p:nvPr/>
          </p:nvSpPr>
          <p:spPr bwMode="auto">
            <a:xfrm>
              <a:off x="8308843" y="4139524"/>
              <a:ext cx="547015" cy="547015"/>
            </a:xfrm>
            <a:custGeom>
              <a:avLst/>
              <a:gdLst>
                <a:gd name="T0" fmla="*/ 497 w 1104"/>
                <a:gd name="T1" fmla="*/ 19 h 1104"/>
                <a:gd name="T2" fmla="*/ 458 w 1104"/>
                <a:gd name="T3" fmla="*/ 82 h 1104"/>
                <a:gd name="T4" fmla="*/ 469 w 1104"/>
                <a:gd name="T5" fmla="*/ 155 h 1104"/>
                <a:gd name="T6" fmla="*/ 526 w 1104"/>
                <a:gd name="T7" fmla="*/ 217 h 1104"/>
                <a:gd name="T8" fmla="*/ 591 w 1104"/>
                <a:gd name="T9" fmla="*/ 212 h 1104"/>
                <a:gd name="T10" fmla="*/ 640 w 1104"/>
                <a:gd name="T11" fmla="*/ 141 h 1104"/>
                <a:gd name="T12" fmla="*/ 642 w 1104"/>
                <a:gd name="T13" fmla="*/ 69 h 1104"/>
                <a:gd name="T14" fmla="*/ 596 w 1104"/>
                <a:gd name="T15" fmla="*/ 11 h 1104"/>
                <a:gd name="T16" fmla="*/ 615 w 1104"/>
                <a:gd name="T17" fmla="*/ 264 h 1104"/>
                <a:gd name="T18" fmla="*/ 708 w 1104"/>
                <a:gd name="T19" fmla="*/ 272 h 1104"/>
                <a:gd name="T20" fmla="*/ 741 w 1104"/>
                <a:gd name="T21" fmla="*/ 304 h 1104"/>
                <a:gd name="T22" fmla="*/ 749 w 1104"/>
                <a:gd name="T23" fmla="*/ 469 h 1104"/>
                <a:gd name="T24" fmla="*/ 371 w 1104"/>
                <a:gd name="T25" fmla="*/ 478 h 1104"/>
                <a:gd name="T26" fmla="*/ 347 w 1104"/>
                <a:gd name="T27" fmla="*/ 447 h 1104"/>
                <a:gd name="T28" fmla="*/ 372 w 1104"/>
                <a:gd name="T29" fmla="*/ 289 h 1104"/>
                <a:gd name="T30" fmla="*/ 476 w 1104"/>
                <a:gd name="T31" fmla="*/ 257 h 1104"/>
                <a:gd name="T32" fmla="*/ 194 w 1104"/>
                <a:gd name="T33" fmla="*/ 557 h 1104"/>
                <a:gd name="T34" fmla="*/ 131 w 1104"/>
                <a:gd name="T35" fmla="*/ 594 h 1104"/>
                <a:gd name="T36" fmla="*/ 110 w 1104"/>
                <a:gd name="T37" fmla="*/ 658 h 1104"/>
                <a:gd name="T38" fmla="*/ 140 w 1104"/>
                <a:gd name="T39" fmla="*/ 740 h 1104"/>
                <a:gd name="T40" fmla="*/ 208 w 1104"/>
                <a:gd name="T41" fmla="*/ 779 h 1104"/>
                <a:gd name="T42" fmla="*/ 268 w 1104"/>
                <a:gd name="T43" fmla="*/ 746 h 1104"/>
                <a:gd name="T44" fmla="*/ 301 w 1104"/>
                <a:gd name="T45" fmla="*/ 665 h 1104"/>
                <a:gd name="T46" fmla="*/ 285 w 1104"/>
                <a:gd name="T47" fmla="*/ 599 h 1104"/>
                <a:gd name="T48" fmla="*/ 223 w 1104"/>
                <a:gd name="T49" fmla="*/ 558 h 1104"/>
                <a:gd name="T50" fmla="*/ 277 w 1104"/>
                <a:gd name="T51" fmla="*/ 814 h 1104"/>
                <a:gd name="T52" fmla="*/ 382 w 1104"/>
                <a:gd name="T53" fmla="*/ 840 h 1104"/>
                <a:gd name="T54" fmla="*/ 412 w 1104"/>
                <a:gd name="T55" fmla="*/ 1009 h 1104"/>
                <a:gd name="T56" fmla="*/ 400 w 1104"/>
                <a:gd name="T57" fmla="*/ 1097 h 1104"/>
                <a:gd name="T58" fmla="*/ 21 w 1104"/>
                <a:gd name="T59" fmla="*/ 1102 h 1104"/>
                <a:gd name="T60" fmla="*/ 1 w 1104"/>
                <a:gd name="T61" fmla="*/ 1054 h 1104"/>
                <a:gd name="T62" fmla="*/ 21 w 1104"/>
                <a:gd name="T63" fmla="*/ 851 h 1104"/>
                <a:gd name="T64" fmla="*/ 126 w 1104"/>
                <a:gd name="T65" fmla="*/ 813 h 1104"/>
                <a:gd name="T66" fmla="*/ 526 w 1104"/>
                <a:gd name="T67" fmla="*/ 557 h 1104"/>
                <a:gd name="T68" fmla="*/ 552 w 1104"/>
                <a:gd name="T69" fmla="*/ 531 h 1104"/>
                <a:gd name="T70" fmla="*/ 578 w 1104"/>
                <a:gd name="T71" fmla="*/ 551 h 1104"/>
                <a:gd name="T72" fmla="*/ 689 w 1104"/>
                <a:gd name="T73" fmla="*/ 738 h 1104"/>
                <a:gd name="T74" fmla="*/ 676 w 1104"/>
                <a:gd name="T75" fmla="*/ 768 h 1104"/>
                <a:gd name="T76" fmla="*/ 453 w 1104"/>
                <a:gd name="T77" fmla="*/ 767 h 1104"/>
                <a:gd name="T78" fmla="*/ 417 w 1104"/>
                <a:gd name="T79" fmla="*/ 757 h 1104"/>
                <a:gd name="T80" fmla="*/ 423 w 1104"/>
                <a:gd name="T81" fmla="*/ 725 h 1104"/>
                <a:gd name="T82" fmla="*/ 876 w 1104"/>
                <a:gd name="T83" fmla="*/ 559 h 1104"/>
                <a:gd name="T84" fmla="*/ 817 w 1104"/>
                <a:gd name="T85" fmla="*/ 602 h 1104"/>
                <a:gd name="T86" fmla="*/ 803 w 1104"/>
                <a:gd name="T87" fmla="*/ 669 h 1104"/>
                <a:gd name="T88" fmla="*/ 839 w 1104"/>
                <a:gd name="T89" fmla="*/ 748 h 1104"/>
                <a:gd name="T90" fmla="*/ 900 w 1104"/>
                <a:gd name="T91" fmla="*/ 779 h 1104"/>
                <a:gd name="T92" fmla="*/ 967 w 1104"/>
                <a:gd name="T93" fmla="*/ 738 h 1104"/>
                <a:gd name="T94" fmla="*/ 994 w 1104"/>
                <a:gd name="T95" fmla="*/ 655 h 1104"/>
                <a:gd name="T96" fmla="*/ 970 w 1104"/>
                <a:gd name="T97" fmla="*/ 591 h 1104"/>
                <a:gd name="T98" fmla="*/ 905 w 1104"/>
                <a:gd name="T99" fmla="*/ 557 h 1104"/>
                <a:gd name="T100" fmla="*/ 973 w 1104"/>
                <a:gd name="T101" fmla="*/ 813 h 1104"/>
                <a:gd name="T102" fmla="*/ 1078 w 1104"/>
                <a:gd name="T103" fmla="*/ 845 h 1104"/>
                <a:gd name="T104" fmla="*/ 1104 w 1104"/>
                <a:gd name="T105" fmla="*/ 1032 h 1104"/>
                <a:gd name="T106" fmla="*/ 1087 w 1104"/>
                <a:gd name="T107" fmla="*/ 1100 h 1104"/>
                <a:gd name="T108" fmla="*/ 708 w 1104"/>
                <a:gd name="T109" fmla="*/ 1100 h 1104"/>
                <a:gd name="T110" fmla="*/ 692 w 1104"/>
                <a:gd name="T111" fmla="*/ 1032 h 1104"/>
                <a:gd name="T112" fmla="*/ 717 w 1104"/>
                <a:gd name="T113" fmla="*/ 845 h 1104"/>
                <a:gd name="T114" fmla="*/ 822 w 1104"/>
                <a:gd name="T115" fmla="*/ 8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4" h="1104">
                  <a:moveTo>
                    <a:pt x="550" y="0"/>
                  </a:moveTo>
                  <a:lnTo>
                    <a:pt x="550" y="0"/>
                  </a:lnTo>
                  <a:lnTo>
                    <a:pt x="540" y="1"/>
                  </a:lnTo>
                  <a:lnTo>
                    <a:pt x="530" y="2"/>
                  </a:lnTo>
                  <a:lnTo>
                    <a:pt x="522" y="6"/>
                  </a:lnTo>
                  <a:lnTo>
                    <a:pt x="513" y="9"/>
                  </a:lnTo>
                  <a:lnTo>
                    <a:pt x="504" y="13"/>
                  </a:lnTo>
                  <a:lnTo>
                    <a:pt x="497" y="19"/>
                  </a:lnTo>
                  <a:lnTo>
                    <a:pt x="489" y="24"/>
                  </a:lnTo>
                  <a:lnTo>
                    <a:pt x="483" y="31"/>
                  </a:lnTo>
                  <a:lnTo>
                    <a:pt x="478" y="38"/>
                  </a:lnTo>
                  <a:lnTo>
                    <a:pt x="472" y="47"/>
                  </a:lnTo>
                  <a:lnTo>
                    <a:pt x="467" y="54"/>
                  </a:lnTo>
                  <a:lnTo>
                    <a:pt x="463" y="64"/>
                  </a:lnTo>
                  <a:lnTo>
                    <a:pt x="460" y="72"/>
                  </a:lnTo>
                  <a:lnTo>
                    <a:pt x="458" y="82"/>
                  </a:lnTo>
                  <a:lnTo>
                    <a:pt x="457" y="92"/>
                  </a:lnTo>
                  <a:lnTo>
                    <a:pt x="456" y="103"/>
                  </a:lnTo>
                  <a:lnTo>
                    <a:pt x="456" y="103"/>
                  </a:lnTo>
                  <a:lnTo>
                    <a:pt x="457" y="113"/>
                  </a:lnTo>
                  <a:lnTo>
                    <a:pt x="458" y="124"/>
                  </a:lnTo>
                  <a:lnTo>
                    <a:pt x="461" y="134"/>
                  </a:lnTo>
                  <a:lnTo>
                    <a:pt x="465" y="145"/>
                  </a:lnTo>
                  <a:lnTo>
                    <a:pt x="469" y="155"/>
                  </a:lnTo>
                  <a:lnTo>
                    <a:pt x="474" y="165"/>
                  </a:lnTo>
                  <a:lnTo>
                    <a:pt x="480" y="175"/>
                  </a:lnTo>
                  <a:lnTo>
                    <a:pt x="486" y="185"/>
                  </a:lnTo>
                  <a:lnTo>
                    <a:pt x="493" y="192"/>
                  </a:lnTo>
                  <a:lnTo>
                    <a:pt x="500" y="200"/>
                  </a:lnTo>
                  <a:lnTo>
                    <a:pt x="508" y="207"/>
                  </a:lnTo>
                  <a:lnTo>
                    <a:pt x="516" y="213"/>
                  </a:lnTo>
                  <a:lnTo>
                    <a:pt x="526" y="217"/>
                  </a:lnTo>
                  <a:lnTo>
                    <a:pt x="535" y="220"/>
                  </a:lnTo>
                  <a:lnTo>
                    <a:pt x="544" y="222"/>
                  </a:lnTo>
                  <a:lnTo>
                    <a:pt x="554" y="223"/>
                  </a:lnTo>
                  <a:lnTo>
                    <a:pt x="554" y="223"/>
                  </a:lnTo>
                  <a:lnTo>
                    <a:pt x="564" y="222"/>
                  </a:lnTo>
                  <a:lnTo>
                    <a:pt x="573" y="220"/>
                  </a:lnTo>
                  <a:lnTo>
                    <a:pt x="582" y="216"/>
                  </a:lnTo>
                  <a:lnTo>
                    <a:pt x="591" y="212"/>
                  </a:lnTo>
                  <a:lnTo>
                    <a:pt x="599" y="205"/>
                  </a:lnTo>
                  <a:lnTo>
                    <a:pt x="607" y="198"/>
                  </a:lnTo>
                  <a:lnTo>
                    <a:pt x="614" y="190"/>
                  </a:lnTo>
                  <a:lnTo>
                    <a:pt x="621" y="181"/>
                  </a:lnTo>
                  <a:lnTo>
                    <a:pt x="627" y="172"/>
                  </a:lnTo>
                  <a:lnTo>
                    <a:pt x="633" y="162"/>
                  </a:lnTo>
                  <a:lnTo>
                    <a:pt x="637" y="152"/>
                  </a:lnTo>
                  <a:lnTo>
                    <a:pt x="640" y="141"/>
                  </a:lnTo>
                  <a:lnTo>
                    <a:pt x="644" y="131"/>
                  </a:lnTo>
                  <a:lnTo>
                    <a:pt x="646" y="120"/>
                  </a:lnTo>
                  <a:lnTo>
                    <a:pt x="647" y="109"/>
                  </a:lnTo>
                  <a:lnTo>
                    <a:pt x="648" y="98"/>
                  </a:lnTo>
                  <a:lnTo>
                    <a:pt x="648" y="98"/>
                  </a:lnTo>
                  <a:lnTo>
                    <a:pt x="647" y="89"/>
                  </a:lnTo>
                  <a:lnTo>
                    <a:pt x="646" y="79"/>
                  </a:lnTo>
                  <a:lnTo>
                    <a:pt x="642" y="69"/>
                  </a:lnTo>
                  <a:lnTo>
                    <a:pt x="639" y="60"/>
                  </a:lnTo>
                  <a:lnTo>
                    <a:pt x="635" y="51"/>
                  </a:lnTo>
                  <a:lnTo>
                    <a:pt x="631" y="43"/>
                  </a:lnTo>
                  <a:lnTo>
                    <a:pt x="624" y="36"/>
                  </a:lnTo>
                  <a:lnTo>
                    <a:pt x="619" y="28"/>
                  </a:lnTo>
                  <a:lnTo>
                    <a:pt x="611" y="22"/>
                  </a:lnTo>
                  <a:lnTo>
                    <a:pt x="604" y="16"/>
                  </a:lnTo>
                  <a:lnTo>
                    <a:pt x="596" y="11"/>
                  </a:lnTo>
                  <a:lnTo>
                    <a:pt x="587" y="8"/>
                  </a:lnTo>
                  <a:lnTo>
                    <a:pt x="579" y="5"/>
                  </a:lnTo>
                  <a:lnTo>
                    <a:pt x="569" y="2"/>
                  </a:lnTo>
                  <a:lnTo>
                    <a:pt x="559" y="0"/>
                  </a:lnTo>
                  <a:lnTo>
                    <a:pt x="550" y="0"/>
                  </a:lnTo>
                  <a:lnTo>
                    <a:pt x="550" y="0"/>
                  </a:lnTo>
                  <a:close/>
                  <a:moveTo>
                    <a:pt x="552" y="354"/>
                  </a:moveTo>
                  <a:lnTo>
                    <a:pt x="615" y="264"/>
                  </a:lnTo>
                  <a:lnTo>
                    <a:pt x="615" y="264"/>
                  </a:lnTo>
                  <a:lnTo>
                    <a:pt x="619" y="261"/>
                  </a:lnTo>
                  <a:lnTo>
                    <a:pt x="623" y="258"/>
                  </a:lnTo>
                  <a:lnTo>
                    <a:pt x="627" y="257"/>
                  </a:lnTo>
                  <a:lnTo>
                    <a:pt x="632" y="257"/>
                  </a:lnTo>
                  <a:lnTo>
                    <a:pt x="700" y="270"/>
                  </a:lnTo>
                  <a:lnTo>
                    <a:pt x="700" y="270"/>
                  </a:lnTo>
                  <a:lnTo>
                    <a:pt x="708" y="272"/>
                  </a:lnTo>
                  <a:lnTo>
                    <a:pt x="716" y="275"/>
                  </a:lnTo>
                  <a:lnTo>
                    <a:pt x="722" y="279"/>
                  </a:lnTo>
                  <a:lnTo>
                    <a:pt x="728" y="284"/>
                  </a:lnTo>
                  <a:lnTo>
                    <a:pt x="732" y="289"/>
                  </a:lnTo>
                  <a:lnTo>
                    <a:pt x="736" y="295"/>
                  </a:lnTo>
                  <a:lnTo>
                    <a:pt x="738" y="300"/>
                  </a:lnTo>
                  <a:lnTo>
                    <a:pt x="741" y="304"/>
                  </a:lnTo>
                  <a:lnTo>
                    <a:pt x="741" y="304"/>
                  </a:lnTo>
                  <a:lnTo>
                    <a:pt x="751" y="387"/>
                  </a:lnTo>
                  <a:lnTo>
                    <a:pt x="755" y="419"/>
                  </a:lnTo>
                  <a:lnTo>
                    <a:pt x="757" y="447"/>
                  </a:lnTo>
                  <a:lnTo>
                    <a:pt x="757" y="447"/>
                  </a:lnTo>
                  <a:lnTo>
                    <a:pt x="757" y="453"/>
                  </a:lnTo>
                  <a:lnTo>
                    <a:pt x="756" y="458"/>
                  </a:lnTo>
                  <a:lnTo>
                    <a:pt x="752" y="465"/>
                  </a:lnTo>
                  <a:lnTo>
                    <a:pt x="749" y="469"/>
                  </a:lnTo>
                  <a:lnTo>
                    <a:pt x="749" y="469"/>
                  </a:lnTo>
                  <a:lnTo>
                    <a:pt x="744" y="474"/>
                  </a:lnTo>
                  <a:lnTo>
                    <a:pt x="738" y="477"/>
                  </a:lnTo>
                  <a:lnTo>
                    <a:pt x="733" y="478"/>
                  </a:lnTo>
                  <a:lnTo>
                    <a:pt x="727" y="479"/>
                  </a:lnTo>
                  <a:lnTo>
                    <a:pt x="377" y="479"/>
                  </a:lnTo>
                  <a:lnTo>
                    <a:pt x="377" y="479"/>
                  </a:lnTo>
                  <a:lnTo>
                    <a:pt x="371" y="478"/>
                  </a:lnTo>
                  <a:lnTo>
                    <a:pt x="365" y="477"/>
                  </a:lnTo>
                  <a:lnTo>
                    <a:pt x="360" y="474"/>
                  </a:lnTo>
                  <a:lnTo>
                    <a:pt x="355" y="469"/>
                  </a:lnTo>
                  <a:lnTo>
                    <a:pt x="355" y="469"/>
                  </a:lnTo>
                  <a:lnTo>
                    <a:pt x="351" y="465"/>
                  </a:lnTo>
                  <a:lnTo>
                    <a:pt x="348" y="458"/>
                  </a:lnTo>
                  <a:lnTo>
                    <a:pt x="347" y="453"/>
                  </a:lnTo>
                  <a:lnTo>
                    <a:pt x="347" y="447"/>
                  </a:lnTo>
                  <a:lnTo>
                    <a:pt x="347" y="447"/>
                  </a:lnTo>
                  <a:lnTo>
                    <a:pt x="349" y="419"/>
                  </a:lnTo>
                  <a:lnTo>
                    <a:pt x="352" y="387"/>
                  </a:lnTo>
                  <a:lnTo>
                    <a:pt x="363" y="304"/>
                  </a:lnTo>
                  <a:lnTo>
                    <a:pt x="363" y="304"/>
                  </a:lnTo>
                  <a:lnTo>
                    <a:pt x="365" y="300"/>
                  </a:lnTo>
                  <a:lnTo>
                    <a:pt x="368" y="295"/>
                  </a:lnTo>
                  <a:lnTo>
                    <a:pt x="372" y="289"/>
                  </a:lnTo>
                  <a:lnTo>
                    <a:pt x="376" y="284"/>
                  </a:lnTo>
                  <a:lnTo>
                    <a:pt x="382" y="279"/>
                  </a:lnTo>
                  <a:lnTo>
                    <a:pt x="388" y="275"/>
                  </a:lnTo>
                  <a:lnTo>
                    <a:pt x="396" y="272"/>
                  </a:lnTo>
                  <a:lnTo>
                    <a:pt x="404" y="270"/>
                  </a:lnTo>
                  <a:lnTo>
                    <a:pt x="472" y="257"/>
                  </a:lnTo>
                  <a:lnTo>
                    <a:pt x="472" y="257"/>
                  </a:lnTo>
                  <a:lnTo>
                    <a:pt x="476" y="257"/>
                  </a:lnTo>
                  <a:lnTo>
                    <a:pt x="481" y="258"/>
                  </a:lnTo>
                  <a:lnTo>
                    <a:pt x="485" y="261"/>
                  </a:lnTo>
                  <a:lnTo>
                    <a:pt x="488" y="264"/>
                  </a:lnTo>
                  <a:lnTo>
                    <a:pt x="552" y="354"/>
                  </a:lnTo>
                  <a:lnTo>
                    <a:pt x="552" y="354"/>
                  </a:lnTo>
                  <a:close/>
                  <a:moveTo>
                    <a:pt x="204" y="557"/>
                  </a:moveTo>
                  <a:lnTo>
                    <a:pt x="204" y="557"/>
                  </a:lnTo>
                  <a:lnTo>
                    <a:pt x="194" y="557"/>
                  </a:lnTo>
                  <a:lnTo>
                    <a:pt x="185" y="559"/>
                  </a:lnTo>
                  <a:lnTo>
                    <a:pt x="176" y="561"/>
                  </a:lnTo>
                  <a:lnTo>
                    <a:pt x="167" y="565"/>
                  </a:lnTo>
                  <a:lnTo>
                    <a:pt x="158" y="569"/>
                  </a:lnTo>
                  <a:lnTo>
                    <a:pt x="151" y="574"/>
                  </a:lnTo>
                  <a:lnTo>
                    <a:pt x="143" y="580"/>
                  </a:lnTo>
                  <a:lnTo>
                    <a:pt x="137" y="587"/>
                  </a:lnTo>
                  <a:lnTo>
                    <a:pt x="131" y="594"/>
                  </a:lnTo>
                  <a:lnTo>
                    <a:pt x="126" y="602"/>
                  </a:lnTo>
                  <a:lnTo>
                    <a:pt x="121" y="610"/>
                  </a:lnTo>
                  <a:lnTo>
                    <a:pt x="117" y="619"/>
                  </a:lnTo>
                  <a:lnTo>
                    <a:pt x="114" y="629"/>
                  </a:lnTo>
                  <a:lnTo>
                    <a:pt x="112" y="638"/>
                  </a:lnTo>
                  <a:lnTo>
                    <a:pt x="111" y="648"/>
                  </a:lnTo>
                  <a:lnTo>
                    <a:pt x="110" y="658"/>
                  </a:lnTo>
                  <a:lnTo>
                    <a:pt x="110" y="658"/>
                  </a:lnTo>
                  <a:lnTo>
                    <a:pt x="111" y="669"/>
                  </a:lnTo>
                  <a:lnTo>
                    <a:pt x="113" y="679"/>
                  </a:lnTo>
                  <a:lnTo>
                    <a:pt x="115" y="690"/>
                  </a:lnTo>
                  <a:lnTo>
                    <a:pt x="119" y="701"/>
                  </a:lnTo>
                  <a:lnTo>
                    <a:pt x="123" y="711"/>
                  </a:lnTo>
                  <a:lnTo>
                    <a:pt x="128" y="721"/>
                  </a:lnTo>
                  <a:lnTo>
                    <a:pt x="134" y="731"/>
                  </a:lnTo>
                  <a:lnTo>
                    <a:pt x="140" y="740"/>
                  </a:lnTo>
                  <a:lnTo>
                    <a:pt x="147" y="748"/>
                  </a:lnTo>
                  <a:lnTo>
                    <a:pt x="154" y="756"/>
                  </a:lnTo>
                  <a:lnTo>
                    <a:pt x="163" y="762"/>
                  </a:lnTo>
                  <a:lnTo>
                    <a:pt x="170" y="769"/>
                  </a:lnTo>
                  <a:lnTo>
                    <a:pt x="180" y="773"/>
                  </a:lnTo>
                  <a:lnTo>
                    <a:pt x="189" y="776"/>
                  </a:lnTo>
                  <a:lnTo>
                    <a:pt x="198" y="779"/>
                  </a:lnTo>
                  <a:lnTo>
                    <a:pt x="208" y="779"/>
                  </a:lnTo>
                  <a:lnTo>
                    <a:pt x="208" y="779"/>
                  </a:lnTo>
                  <a:lnTo>
                    <a:pt x="218" y="779"/>
                  </a:lnTo>
                  <a:lnTo>
                    <a:pt x="227" y="775"/>
                  </a:lnTo>
                  <a:lnTo>
                    <a:pt x="236" y="772"/>
                  </a:lnTo>
                  <a:lnTo>
                    <a:pt x="245" y="767"/>
                  </a:lnTo>
                  <a:lnTo>
                    <a:pt x="253" y="761"/>
                  </a:lnTo>
                  <a:lnTo>
                    <a:pt x="261" y="754"/>
                  </a:lnTo>
                  <a:lnTo>
                    <a:pt x="268" y="746"/>
                  </a:lnTo>
                  <a:lnTo>
                    <a:pt x="275" y="738"/>
                  </a:lnTo>
                  <a:lnTo>
                    <a:pt x="281" y="728"/>
                  </a:lnTo>
                  <a:lnTo>
                    <a:pt x="287" y="718"/>
                  </a:lnTo>
                  <a:lnTo>
                    <a:pt x="291" y="707"/>
                  </a:lnTo>
                  <a:lnTo>
                    <a:pt x="294" y="698"/>
                  </a:lnTo>
                  <a:lnTo>
                    <a:pt x="297" y="687"/>
                  </a:lnTo>
                  <a:lnTo>
                    <a:pt x="300" y="676"/>
                  </a:lnTo>
                  <a:lnTo>
                    <a:pt x="301" y="665"/>
                  </a:lnTo>
                  <a:lnTo>
                    <a:pt x="302" y="655"/>
                  </a:lnTo>
                  <a:lnTo>
                    <a:pt x="302" y="655"/>
                  </a:lnTo>
                  <a:lnTo>
                    <a:pt x="301" y="644"/>
                  </a:lnTo>
                  <a:lnTo>
                    <a:pt x="300" y="634"/>
                  </a:lnTo>
                  <a:lnTo>
                    <a:pt x="296" y="624"/>
                  </a:lnTo>
                  <a:lnTo>
                    <a:pt x="293" y="616"/>
                  </a:lnTo>
                  <a:lnTo>
                    <a:pt x="289" y="607"/>
                  </a:lnTo>
                  <a:lnTo>
                    <a:pt x="285" y="599"/>
                  </a:lnTo>
                  <a:lnTo>
                    <a:pt x="278" y="591"/>
                  </a:lnTo>
                  <a:lnTo>
                    <a:pt x="273" y="585"/>
                  </a:lnTo>
                  <a:lnTo>
                    <a:pt x="265" y="578"/>
                  </a:lnTo>
                  <a:lnTo>
                    <a:pt x="258" y="572"/>
                  </a:lnTo>
                  <a:lnTo>
                    <a:pt x="250" y="567"/>
                  </a:lnTo>
                  <a:lnTo>
                    <a:pt x="241" y="563"/>
                  </a:lnTo>
                  <a:lnTo>
                    <a:pt x="233" y="560"/>
                  </a:lnTo>
                  <a:lnTo>
                    <a:pt x="223" y="558"/>
                  </a:lnTo>
                  <a:lnTo>
                    <a:pt x="213" y="557"/>
                  </a:lnTo>
                  <a:lnTo>
                    <a:pt x="204" y="557"/>
                  </a:lnTo>
                  <a:lnTo>
                    <a:pt x="204" y="557"/>
                  </a:lnTo>
                  <a:close/>
                  <a:moveTo>
                    <a:pt x="206" y="909"/>
                  </a:moveTo>
                  <a:lnTo>
                    <a:pt x="269" y="821"/>
                  </a:lnTo>
                  <a:lnTo>
                    <a:pt x="269" y="821"/>
                  </a:lnTo>
                  <a:lnTo>
                    <a:pt x="273" y="816"/>
                  </a:lnTo>
                  <a:lnTo>
                    <a:pt x="277" y="814"/>
                  </a:lnTo>
                  <a:lnTo>
                    <a:pt x="281" y="813"/>
                  </a:lnTo>
                  <a:lnTo>
                    <a:pt x="286" y="813"/>
                  </a:lnTo>
                  <a:lnTo>
                    <a:pt x="354" y="825"/>
                  </a:lnTo>
                  <a:lnTo>
                    <a:pt x="354" y="825"/>
                  </a:lnTo>
                  <a:lnTo>
                    <a:pt x="362" y="827"/>
                  </a:lnTo>
                  <a:lnTo>
                    <a:pt x="370" y="830"/>
                  </a:lnTo>
                  <a:lnTo>
                    <a:pt x="376" y="835"/>
                  </a:lnTo>
                  <a:lnTo>
                    <a:pt x="382" y="840"/>
                  </a:lnTo>
                  <a:lnTo>
                    <a:pt x="387" y="845"/>
                  </a:lnTo>
                  <a:lnTo>
                    <a:pt x="390" y="851"/>
                  </a:lnTo>
                  <a:lnTo>
                    <a:pt x="392" y="855"/>
                  </a:lnTo>
                  <a:lnTo>
                    <a:pt x="394" y="861"/>
                  </a:lnTo>
                  <a:lnTo>
                    <a:pt x="394" y="861"/>
                  </a:lnTo>
                  <a:lnTo>
                    <a:pt x="404" y="933"/>
                  </a:lnTo>
                  <a:lnTo>
                    <a:pt x="410" y="987"/>
                  </a:lnTo>
                  <a:lnTo>
                    <a:pt x="412" y="1009"/>
                  </a:lnTo>
                  <a:lnTo>
                    <a:pt x="412" y="1032"/>
                  </a:lnTo>
                  <a:lnTo>
                    <a:pt x="411" y="1054"/>
                  </a:lnTo>
                  <a:lnTo>
                    <a:pt x="410" y="1077"/>
                  </a:lnTo>
                  <a:lnTo>
                    <a:pt x="410" y="1077"/>
                  </a:lnTo>
                  <a:lnTo>
                    <a:pt x="409" y="1083"/>
                  </a:lnTo>
                  <a:lnTo>
                    <a:pt x="406" y="1088"/>
                  </a:lnTo>
                  <a:lnTo>
                    <a:pt x="403" y="1092"/>
                  </a:lnTo>
                  <a:lnTo>
                    <a:pt x="400" y="1097"/>
                  </a:lnTo>
                  <a:lnTo>
                    <a:pt x="396" y="1100"/>
                  </a:lnTo>
                  <a:lnTo>
                    <a:pt x="390" y="1102"/>
                  </a:lnTo>
                  <a:lnTo>
                    <a:pt x="385" y="1104"/>
                  </a:lnTo>
                  <a:lnTo>
                    <a:pt x="379" y="1104"/>
                  </a:lnTo>
                  <a:lnTo>
                    <a:pt x="32" y="1104"/>
                  </a:lnTo>
                  <a:lnTo>
                    <a:pt x="32" y="1104"/>
                  </a:lnTo>
                  <a:lnTo>
                    <a:pt x="27" y="1104"/>
                  </a:lnTo>
                  <a:lnTo>
                    <a:pt x="21" y="1102"/>
                  </a:lnTo>
                  <a:lnTo>
                    <a:pt x="17" y="1100"/>
                  </a:lnTo>
                  <a:lnTo>
                    <a:pt x="13" y="1097"/>
                  </a:lnTo>
                  <a:lnTo>
                    <a:pt x="9" y="1092"/>
                  </a:lnTo>
                  <a:lnTo>
                    <a:pt x="5" y="1088"/>
                  </a:lnTo>
                  <a:lnTo>
                    <a:pt x="4" y="1083"/>
                  </a:lnTo>
                  <a:lnTo>
                    <a:pt x="2" y="1077"/>
                  </a:lnTo>
                  <a:lnTo>
                    <a:pt x="2" y="1077"/>
                  </a:lnTo>
                  <a:lnTo>
                    <a:pt x="1" y="1054"/>
                  </a:lnTo>
                  <a:lnTo>
                    <a:pt x="0" y="1032"/>
                  </a:lnTo>
                  <a:lnTo>
                    <a:pt x="0" y="1009"/>
                  </a:lnTo>
                  <a:lnTo>
                    <a:pt x="2" y="987"/>
                  </a:lnTo>
                  <a:lnTo>
                    <a:pt x="9" y="933"/>
                  </a:lnTo>
                  <a:lnTo>
                    <a:pt x="17" y="861"/>
                  </a:lnTo>
                  <a:lnTo>
                    <a:pt x="17" y="861"/>
                  </a:lnTo>
                  <a:lnTo>
                    <a:pt x="19" y="855"/>
                  </a:lnTo>
                  <a:lnTo>
                    <a:pt x="21" y="851"/>
                  </a:lnTo>
                  <a:lnTo>
                    <a:pt x="26" y="845"/>
                  </a:lnTo>
                  <a:lnTo>
                    <a:pt x="30" y="840"/>
                  </a:lnTo>
                  <a:lnTo>
                    <a:pt x="35" y="835"/>
                  </a:lnTo>
                  <a:lnTo>
                    <a:pt x="42" y="830"/>
                  </a:lnTo>
                  <a:lnTo>
                    <a:pt x="50" y="827"/>
                  </a:lnTo>
                  <a:lnTo>
                    <a:pt x="58" y="825"/>
                  </a:lnTo>
                  <a:lnTo>
                    <a:pt x="126" y="813"/>
                  </a:lnTo>
                  <a:lnTo>
                    <a:pt x="126" y="813"/>
                  </a:lnTo>
                  <a:lnTo>
                    <a:pt x="130" y="813"/>
                  </a:lnTo>
                  <a:lnTo>
                    <a:pt x="136" y="814"/>
                  </a:lnTo>
                  <a:lnTo>
                    <a:pt x="139" y="816"/>
                  </a:lnTo>
                  <a:lnTo>
                    <a:pt x="142" y="821"/>
                  </a:lnTo>
                  <a:lnTo>
                    <a:pt x="206" y="909"/>
                  </a:lnTo>
                  <a:lnTo>
                    <a:pt x="206" y="909"/>
                  </a:lnTo>
                  <a:close/>
                  <a:moveTo>
                    <a:pt x="526" y="557"/>
                  </a:moveTo>
                  <a:lnTo>
                    <a:pt x="526" y="557"/>
                  </a:lnTo>
                  <a:lnTo>
                    <a:pt x="526" y="551"/>
                  </a:lnTo>
                  <a:lnTo>
                    <a:pt x="528" y="546"/>
                  </a:lnTo>
                  <a:lnTo>
                    <a:pt x="530" y="541"/>
                  </a:lnTo>
                  <a:lnTo>
                    <a:pt x="534" y="538"/>
                  </a:lnTo>
                  <a:lnTo>
                    <a:pt x="538" y="535"/>
                  </a:lnTo>
                  <a:lnTo>
                    <a:pt x="542" y="532"/>
                  </a:lnTo>
                  <a:lnTo>
                    <a:pt x="546" y="531"/>
                  </a:lnTo>
                  <a:lnTo>
                    <a:pt x="552" y="531"/>
                  </a:lnTo>
                  <a:lnTo>
                    <a:pt x="552" y="531"/>
                  </a:lnTo>
                  <a:lnTo>
                    <a:pt x="557" y="531"/>
                  </a:lnTo>
                  <a:lnTo>
                    <a:pt x="562" y="532"/>
                  </a:lnTo>
                  <a:lnTo>
                    <a:pt x="566" y="535"/>
                  </a:lnTo>
                  <a:lnTo>
                    <a:pt x="570" y="538"/>
                  </a:lnTo>
                  <a:lnTo>
                    <a:pt x="573" y="541"/>
                  </a:lnTo>
                  <a:lnTo>
                    <a:pt x="576" y="546"/>
                  </a:lnTo>
                  <a:lnTo>
                    <a:pt x="578" y="551"/>
                  </a:lnTo>
                  <a:lnTo>
                    <a:pt x="578" y="557"/>
                  </a:lnTo>
                  <a:lnTo>
                    <a:pt x="578" y="664"/>
                  </a:lnTo>
                  <a:lnTo>
                    <a:pt x="677" y="721"/>
                  </a:lnTo>
                  <a:lnTo>
                    <a:pt x="677" y="721"/>
                  </a:lnTo>
                  <a:lnTo>
                    <a:pt x="681" y="725"/>
                  </a:lnTo>
                  <a:lnTo>
                    <a:pt x="684" y="729"/>
                  </a:lnTo>
                  <a:lnTo>
                    <a:pt x="688" y="733"/>
                  </a:lnTo>
                  <a:lnTo>
                    <a:pt x="689" y="738"/>
                  </a:lnTo>
                  <a:lnTo>
                    <a:pt x="690" y="742"/>
                  </a:lnTo>
                  <a:lnTo>
                    <a:pt x="690" y="747"/>
                  </a:lnTo>
                  <a:lnTo>
                    <a:pt x="689" y="753"/>
                  </a:lnTo>
                  <a:lnTo>
                    <a:pt x="687" y="757"/>
                  </a:lnTo>
                  <a:lnTo>
                    <a:pt x="687" y="757"/>
                  </a:lnTo>
                  <a:lnTo>
                    <a:pt x="683" y="761"/>
                  </a:lnTo>
                  <a:lnTo>
                    <a:pt x="680" y="765"/>
                  </a:lnTo>
                  <a:lnTo>
                    <a:pt x="676" y="768"/>
                  </a:lnTo>
                  <a:lnTo>
                    <a:pt x="670" y="769"/>
                  </a:lnTo>
                  <a:lnTo>
                    <a:pt x="666" y="770"/>
                  </a:lnTo>
                  <a:lnTo>
                    <a:pt x="661" y="770"/>
                  </a:lnTo>
                  <a:lnTo>
                    <a:pt x="656" y="769"/>
                  </a:lnTo>
                  <a:lnTo>
                    <a:pt x="651" y="767"/>
                  </a:lnTo>
                  <a:lnTo>
                    <a:pt x="552" y="710"/>
                  </a:lnTo>
                  <a:lnTo>
                    <a:pt x="453" y="767"/>
                  </a:lnTo>
                  <a:lnTo>
                    <a:pt x="453" y="767"/>
                  </a:lnTo>
                  <a:lnTo>
                    <a:pt x="447" y="769"/>
                  </a:lnTo>
                  <a:lnTo>
                    <a:pt x="443" y="770"/>
                  </a:lnTo>
                  <a:lnTo>
                    <a:pt x="438" y="770"/>
                  </a:lnTo>
                  <a:lnTo>
                    <a:pt x="433" y="769"/>
                  </a:lnTo>
                  <a:lnTo>
                    <a:pt x="428" y="768"/>
                  </a:lnTo>
                  <a:lnTo>
                    <a:pt x="424" y="765"/>
                  </a:lnTo>
                  <a:lnTo>
                    <a:pt x="420" y="761"/>
                  </a:lnTo>
                  <a:lnTo>
                    <a:pt x="417" y="757"/>
                  </a:lnTo>
                  <a:lnTo>
                    <a:pt x="417" y="757"/>
                  </a:lnTo>
                  <a:lnTo>
                    <a:pt x="415" y="753"/>
                  </a:lnTo>
                  <a:lnTo>
                    <a:pt x="414" y="747"/>
                  </a:lnTo>
                  <a:lnTo>
                    <a:pt x="414" y="742"/>
                  </a:lnTo>
                  <a:lnTo>
                    <a:pt x="415" y="738"/>
                  </a:lnTo>
                  <a:lnTo>
                    <a:pt x="416" y="733"/>
                  </a:lnTo>
                  <a:lnTo>
                    <a:pt x="419" y="729"/>
                  </a:lnTo>
                  <a:lnTo>
                    <a:pt x="423" y="725"/>
                  </a:lnTo>
                  <a:lnTo>
                    <a:pt x="427" y="721"/>
                  </a:lnTo>
                  <a:lnTo>
                    <a:pt x="526" y="664"/>
                  </a:lnTo>
                  <a:lnTo>
                    <a:pt x="526" y="557"/>
                  </a:lnTo>
                  <a:lnTo>
                    <a:pt x="526" y="557"/>
                  </a:lnTo>
                  <a:close/>
                  <a:moveTo>
                    <a:pt x="896" y="557"/>
                  </a:moveTo>
                  <a:lnTo>
                    <a:pt x="896" y="557"/>
                  </a:lnTo>
                  <a:lnTo>
                    <a:pt x="886" y="557"/>
                  </a:lnTo>
                  <a:lnTo>
                    <a:pt x="876" y="559"/>
                  </a:lnTo>
                  <a:lnTo>
                    <a:pt x="868" y="561"/>
                  </a:lnTo>
                  <a:lnTo>
                    <a:pt x="859" y="565"/>
                  </a:lnTo>
                  <a:lnTo>
                    <a:pt x="851" y="569"/>
                  </a:lnTo>
                  <a:lnTo>
                    <a:pt x="843" y="574"/>
                  </a:lnTo>
                  <a:lnTo>
                    <a:pt x="835" y="580"/>
                  </a:lnTo>
                  <a:lnTo>
                    <a:pt x="829" y="587"/>
                  </a:lnTo>
                  <a:lnTo>
                    <a:pt x="822" y="594"/>
                  </a:lnTo>
                  <a:lnTo>
                    <a:pt x="817" y="602"/>
                  </a:lnTo>
                  <a:lnTo>
                    <a:pt x="813" y="610"/>
                  </a:lnTo>
                  <a:lnTo>
                    <a:pt x="810" y="619"/>
                  </a:lnTo>
                  <a:lnTo>
                    <a:pt x="806" y="629"/>
                  </a:lnTo>
                  <a:lnTo>
                    <a:pt x="804" y="638"/>
                  </a:lnTo>
                  <a:lnTo>
                    <a:pt x="803" y="648"/>
                  </a:lnTo>
                  <a:lnTo>
                    <a:pt x="802" y="658"/>
                  </a:lnTo>
                  <a:lnTo>
                    <a:pt x="802" y="658"/>
                  </a:lnTo>
                  <a:lnTo>
                    <a:pt x="803" y="669"/>
                  </a:lnTo>
                  <a:lnTo>
                    <a:pt x="804" y="679"/>
                  </a:lnTo>
                  <a:lnTo>
                    <a:pt x="807" y="690"/>
                  </a:lnTo>
                  <a:lnTo>
                    <a:pt x="811" y="701"/>
                  </a:lnTo>
                  <a:lnTo>
                    <a:pt x="815" y="711"/>
                  </a:lnTo>
                  <a:lnTo>
                    <a:pt x="819" y="721"/>
                  </a:lnTo>
                  <a:lnTo>
                    <a:pt x="826" y="731"/>
                  </a:lnTo>
                  <a:lnTo>
                    <a:pt x="832" y="740"/>
                  </a:lnTo>
                  <a:lnTo>
                    <a:pt x="839" y="748"/>
                  </a:lnTo>
                  <a:lnTo>
                    <a:pt x="846" y="756"/>
                  </a:lnTo>
                  <a:lnTo>
                    <a:pt x="854" y="762"/>
                  </a:lnTo>
                  <a:lnTo>
                    <a:pt x="862" y="769"/>
                  </a:lnTo>
                  <a:lnTo>
                    <a:pt x="872" y="773"/>
                  </a:lnTo>
                  <a:lnTo>
                    <a:pt x="881" y="776"/>
                  </a:lnTo>
                  <a:lnTo>
                    <a:pt x="890" y="779"/>
                  </a:lnTo>
                  <a:lnTo>
                    <a:pt x="900" y="779"/>
                  </a:lnTo>
                  <a:lnTo>
                    <a:pt x="900" y="779"/>
                  </a:lnTo>
                  <a:lnTo>
                    <a:pt x="910" y="779"/>
                  </a:lnTo>
                  <a:lnTo>
                    <a:pt x="920" y="775"/>
                  </a:lnTo>
                  <a:lnTo>
                    <a:pt x="928" y="772"/>
                  </a:lnTo>
                  <a:lnTo>
                    <a:pt x="937" y="767"/>
                  </a:lnTo>
                  <a:lnTo>
                    <a:pt x="945" y="761"/>
                  </a:lnTo>
                  <a:lnTo>
                    <a:pt x="953" y="754"/>
                  </a:lnTo>
                  <a:lnTo>
                    <a:pt x="960" y="746"/>
                  </a:lnTo>
                  <a:lnTo>
                    <a:pt x="967" y="738"/>
                  </a:lnTo>
                  <a:lnTo>
                    <a:pt x="973" y="728"/>
                  </a:lnTo>
                  <a:lnTo>
                    <a:pt x="979" y="718"/>
                  </a:lnTo>
                  <a:lnTo>
                    <a:pt x="983" y="707"/>
                  </a:lnTo>
                  <a:lnTo>
                    <a:pt x="986" y="698"/>
                  </a:lnTo>
                  <a:lnTo>
                    <a:pt x="990" y="687"/>
                  </a:lnTo>
                  <a:lnTo>
                    <a:pt x="992" y="676"/>
                  </a:lnTo>
                  <a:lnTo>
                    <a:pt x="993" y="665"/>
                  </a:lnTo>
                  <a:lnTo>
                    <a:pt x="994" y="655"/>
                  </a:lnTo>
                  <a:lnTo>
                    <a:pt x="994" y="655"/>
                  </a:lnTo>
                  <a:lnTo>
                    <a:pt x="993" y="644"/>
                  </a:lnTo>
                  <a:lnTo>
                    <a:pt x="991" y="634"/>
                  </a:lnTo>
                  <a:lnTo>
                    <a:pt x="989" y="624"/>
                  </a:lnTo>
                  <a:lnTo>
                    <a:pt x="985" y="616"/>
                  </a:lnTo>
                  <a:lnTo>
                    <a:pt x="981" y="607"/>
                  </a:lnTo>
                  <a:lnTo>
                    <a:pt x="977" y="599"/>
                  </a:lnTo>
                  <a:lnTo>
                    <a:pt x="970" y="591"/>
                  </a:lnTo>
                  <a:lnTo>
                    <a:pt x="964" y="585"/>
                  </a:lnTo>
                  <a:lnTo>
                    <a:pt x="957" y="578"/>
                  </a:lnTo>
                  <a:lnTo>
                    <a:pt x="950" y="572"/>
                  </a:lnTo>
                  <a:lnTo>
                    <a:pt x="942" y="567"/>
                  </a:lnTo>
                  <a:lnTo>
                    <a:pt x="934" y="563"/>
                  </a:lnTo>
                  <a:lnTo>
                    <a:pt x="925" y="560"/>
                  </a:lnTo>
                  <a:lnTo>
                    <a:pt x="915" y="558"/>
                  </a:lnTo>
                  <a:lnTo>
                    <a:pt x="905" y="557"/>
                  </a:lnTo>
                  <a:lnTo>
                    <a:pt x="896" y="557"/>
                  </a:lnTo>
                  <a:lnTo>
                    <a:pt x="896" y="557"/>
                  </a:lnTo>
                  <a:close/>
                  <a:moveTo>
                    <a:pt x="898" y="909"/>
                  </a:moveTo>
                  <a:lnTo>
                    <a:pt x="962" y="821"/>
                  </a:lnTo>
                  <a:lnTo>
                    <a:pt x="962" y="821"/>
                  </a:lnTo>
                  <a:lnTo>
                    <a:pt x="965" y="816"/>
                  </a:lnTo>
                  <a:lnTo>
                    <a:pt x="968" y="814"/>
                  </a:lnTo>
                  <a:lnTo>
                    <a:pt x="973" y="813"/>
                  </a:lnTo>
                  <a:lnTo>
                    <a:pt x="978" y="813"/>
                  </a:lnTo>
                  <a:lnTo>
                    <a:pt x="1046" y="825"/>
                  </a:lnTo>
                  <a:lnTo>
                    <a:pt x="1046" y="825"/>
                  </a:lnTo>
                  <a:lnTo>
                    <a:pt x="1054" y="827"/>
                  </a:lnTo>
                  <a:lnTo>
                    <a:pt x="1062" y="830"/>
                  </a:lnTo>
                  <a:lnTo>
                    <a:pt x="1068" y="835"/>
                  </a:lnTo>
                  <a:lnTo>
                    <a:pt x="1074" y="840"/>
                  </a:lnTo>
                  <a:lnTo>
                    <a:pt x="1078" y="845"/>
                  </a:lnTo>
                  <a:lnTo>
                    <a:pt x="1082" y="851"/>
                  </a:lnTo>
                  <a:lnTo>
                    <a:pt x="1084" y="855"/>
                  </a:lnTo>
                  <a:lnTo>
                    <a:pt x="1087" y="861"/>
                  </a:lnTo>
                  <a:lnTo>
                    <a:pt x="1087" y="861"/>
                  </a:lnTo>
                  <a:lnTo>
                    <a:pt x="1095" y="933"/>
                  </a:lnTo>
                  <a:lnTo>
                    <a:pt x="1102" y="987"/>
                  </a:lnTo>
                  <a:lnTo>
                    <a:pt x="1104" y="1009"/>
                  </a:lnTo>
                  <a:lnTo>
                    <a:pt x="1104" y="1032"/>
                  </a:lnTo>
                  <a:lnTo>
                    <a:pt x="1103" y="1054"/>
                  </a:lnTo>
                  <a:lnTo>
                    <a:pt x="1102" y="1077"/>
                  </a:lnTo>
                  <a:lnTo>
                    <a:pt x="1102" y="1077"/>
                  </a:lnTo>
                  <a:lnTo>
                    <a:pt x="1100" y="1083"/>
                  </a:lnTo>
                  <a:lnTo>
                    <a:pt x="1098" y="1088"/>
                  </a:lnTo>
                  <a:lnTo>
                    <a:pt x="1095" y="1092"/>
                  </a:lnTo>
                  <a:lnTo>
                    <a:pt x="1091" y="1097"/>
                  </a:lnTo>
                  <a:lnTo>
                    <a:pt x="1087" y="1100"/>
                  </a:lnTo>
                  <a:lnTo>
                    <a:pt x="1082" y="1102"/>
                  </a:lnTo>
                  <a:lnTo>
                    <a:pt x="1077" y="1104"/>
                  </a:lnTo>
                  <a:lnTo>
                    <a:pt x="1072" y="1104"/>
                  </a:lnTo>
                  <a:lnTo>
                    <a:pt x="724" y="1104"/>
                  </a:lnTo>
                  <a:lnTo>
                    <a:pt x="724" y="1104"/>
                  </a:lnTo>
                  <a:lnTo>
                    <a:pt x="719" y="1104"/>
                  </a:lnTo>
                  <a:lnTo>
                    <a:pt x="714" y="1102"/>
                  </a:lnTo>
                  <a:lnTo>
                    <a:pt x="708" y="1100"/>
                  </a:lnTo>
                  <a:lnTo>
                    <a:pt x="704" y="1097"/>
                  </a:lnTo>
                  <a:lnTo>
                    <a:pt x="701" y="1092"/>
                  </a:lnTo>
                  <a:lnTo>
                    <a:pt x="697" y="1088"/>
                  </a:lnTo>
                  <a:lnTo>
                    <a:pt x="695" y="1083"/>
                  </a:lnTo>
                  <a:lnTo>
                    <a:pt x="694" y="1077"/>
                  </a:lnTo>
                  <a:lnTo>
                    <a:pt x="694" y="1077"/>
                  </a:lnTo>
                  <a:lnTo>
                    <a:pt x="693" y="1054"/>
                  </a:lnTo>
                  <a:lnTo>
                    <a:pt x="692" y="1032"/>
                  </a:lnTo>
                  <a:lnTo>
                    <a:pt x="692" y="1009"/>
                  </a:lnTo>
                  <a:lnTo>
                    <a:pt x="694" y="987"/>
                  </a:lnTo>
                  <a:lnTo>
                    <a:pt x="700" y="933"/>
                  </a:lnTo>
                  <a:lnTo>
                    <a:pt x="709" y="861"/>
                  </a:lnTo>
                  <a:lnTo>
                    <a:pt x="709" y="861"/>
                  </a:lnTo>
                  <a:lnTo>
                    <a:pt x="711" y="855"/>
                  </a:lnTo>
                  <a:lnTo>
                    <a:pt x="714" y="851"/>
                  </a:lnTo>
                  <a:lnTo>
                    <a:pt x="717" y="845"/>
                  </a:lnTo>
                  <a:lnTo>
                    <a:pt x="722" y="840"/>
                  </a:lnTo>
                  <a:lnTo>
                    <a:pt x="728" y="835"/>
                  </a:lnTo>
                  <a:lnTo>
                    <a:pt x="734" y="830"/>
                  </a:lnTo>
                  <a:lnTo>
                    <a:pt x="742" y="827"/>
                  </a:lnTo>
                  <a:lnTo>
                    <a:pt x="750" y="825"/>
                  </a:lnTo>
                  <a:lnTo>
                    <a:pt x="818" y="813"/>
                  </a:lnTo>
                  <a:lnTo>
                    <a:pt x="818" y="813"/>
                  </a:lnTo>
                  <a:lnTo>
                    <a:pt x="822" y="813"/>
                  </a:lnTo>
                  <a:lnTo>
                    <a:pt x="827" y="814"/>
                  </a:lnTo>
                  <a:lnTo>
                    <a:pt x="831" y="816"/>
                  </a:lnTo>
                  <a:lnTo>
                    <a:pt x="834" y="821"/>
                  </a:lnTo>
                  <a:lnTo>
                    <a:pt x="898" y="909"/>
                  </a:lnTo>
                  <a:lnTo>
                    <a:pt x="898" y="90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 name="Freeform: Shape 23"/>
            <p:cNvSpPr/>
            <p:nvPr/>
          </p:nvSpPr>
          <p:spPr bwMode="auto">
            <a:xfrm>
              <a:off x="9502577" y="4139524"/>
              <a:ext cx="546024" cy="547015"/>
            </a:xfrm>
            <a:custGeom>
              <a:avLst/>
              <a:gdLst>
                <a:gd name="T0" fmla="*/ 600 w 1102"/>
                <a:gd name="T1" fmla="*/ 929 h 1104"/>
                <a:gd name="T2" fmla="*/ 809 w 1102"/>
                <a:gd name="T3" fmla="*/ 836 h 1104"/>
                <a:gd name="T4" fmla="*/ 830 w 1102"/>
                <a:gd name="T5" fmla="*/ 805 h 1104"/>
                <a:gd name="T6" fmla="*/ 1099 w 1102"/>
                <a:gd name="T7" fmla="*/ 858 h 1104"/>
                <a:gd name="T8" fmla="*/ 886 w 1102"/>
                <a:gd name="T9" fmla="*/ 879 h 1104"/>
                <a:gd name="T10" fmla="*/ 871 w 1102"/>
                <a:gd name="T11" fmla="*/ 986 h 1104"/>
                <a:gd name="T12" fmla="*/ 670 w 1102"/>
                <a:gd name="T13" fmla="*/ 1076 h 1104"/>
                <a:gd name="T14" fmla="*/ 636 w 1102"/>
                <a:gd name="T15" fmla="*/ 1104 h 1104"/>
                <a:gd name="T16" fmla="*/ 388 w 1102"/>
                <a:gd name="T17" fmla="*/ 1036 h 1104"/>
                <a:gd name="T18" fmla="*/ 199 w 1102"/>
                <a:gd name="T19" fmla="*/ 690 h 1104"/>
                <a:gd name="T20" fmla="*/ 236 w 1102"/>
                <a:gd name="T21" fmla="*/ 669 h 1104"/>
                <a:gd name="T22" fmla="*/ 244 w 1102"/>
                <a:gd name="T23" fmla="*/ 543 h 1104"/>
                <a:gd name="T24" fmla="*/ 50 w 1102"/>
                <a:gd name="T25" fmla="*/ 510 h 1104"/>
                <a:gd name="T26" fmla="*/ 10 w 1102"/>
                <a:gd name="T27" fmla="*/ 536 h 1104"/>
                <a:gd name="T28" fmla="*/ 10 w 1102"/>
                <a:gd name="T29" fmla="*/ 662 h 1104"/>
                <a:gd name="T30" fmla="*/ 211 w 1102"/>
                <a:gd name="T31" fmla="*/ 900 h 1104"/>
                <a:gd name="T32" fmla="*/ 315 w 1102"/>
                <a:gd name="T33" fmla="*/ 753 h 1104"/>
                <a:gd name="T34" fmla="*/ 463 w 1102"/>
                <a:gd name="T35" fmla="*/ 691 h 1104"/>
                <a:gd name="T36" fmla="*/ 398 w 1102"/>
                <a:gd name="T37" fmla="*/ 848 h 1104"/>
                <a:gd name="T38" fmla="*/ 282 w 1102"/>
                <a:gd name="T39" fmla="*/ 979 h 1104"/>
                <a:gd name="T40" fmla="*/ 216 w 1102"/>
                <a:gd name="T41" fmla="*/ 974 h 1104"/>
                <a:gd name="T42" fmla="*/ 204 w 1102"/>
                <a:gd name="T43" fmla="*/ 910 h 1104"/>
                <a:gd name="T44" fmla="*/ 536 w 1102"/>
                <a:gd name="T45" fmla="*/ 10 h 1104"/>
                <a:gd name="T46" fmla="*/ 573 w 1102"/>
                <a:gd name="T47" fmla="*/ 55 h 1104"/>
                <a:gd name="T48" fmla="*/ 577 w 1102"/>
                <a:gd name="T49" fmla="*/ 106 h 1104"/>
                <a:gd name="T50" fmla="*/ 545 w 1102"/>
                <a:gd name="T51" fmla="*/ 166 h 1104"/>
                <a:gd name="T52" fmla="*/ 489 w 1102"/>
                <a:gd name="T53" fmla="*/ 196 h 1104"/>
                <a:gd name="T54" fmla="*/ 441 w 1102"/>
                <a:gd name="T55" fmla="*/ 179 h 1104"/>
                <a:gd name="T56" fmla="*/ 412 w 1102"/>
                <a:gd name="T57" fmla="*/ 119 h 1104"/>
                <a:gd name="T58" fmla="*/ 413 w 1102"/>
                <a:gd name="T59" fmla="*/ 62 h 1104"/>
                <a:gd name="T60" fmla="*/ 449 w 1102"/>
                <a:gd name="T61" fmla="*/ 15 h 1104"/>
                <a:gd name="T62" fmla="*/ 504 w 1102"/>
                <a:gd name="T63" fmla="*/ 1 h 1104"/>
                <a:gd name="T64" fmla="*/ 534 w 1102"/>
                <a:gd name="T65" fmla="*/ 253 h 1104"/>
                <a:gd name="T66" fmla="*/ 647 w 1102"/>
                <a:gd name="T67" fmla="*/ 356 h 1104"/>
                <a:gd name="T68" fmla="*/ 778 w 1102"/>
                <a:gd name="T69" fmla="*/ 369 h 1104"/>
                <a:gd name="T70" fmla="*/ 813 w 1102"/>
                <a:gd name="T71" fmla="*/ 394 h 1104"/>
                <a:gd name="T72" fmla="*/ 805 w 1102"/>
                <a:gd name="T73" fmla="*/ 445 h 1104"/>
                <a:gd name="T74" fmla="*/ 686 w 1102"/>
                <a:gd name="T75" fmla="*/ 462 h 1104"/>
                <a:gd name="T76" fmla="*/ 599 w 1102"/>
                <a:gd name="T77" fmla="*/ 441 h 1104"/>
                <a:gd name="T78" fmla="*/ 518 w 1102"/>
                <a:gd name="T79" fmla="*/ 528 h 1104"/>
                <a:gd name="T80" fmla="*/ 646 w 1102"/>
                <a:gd name="T81" fmla="*/ 595 h 1104"/>
                <a:gd name="T82" fmla="*/ 727 w 1102"/>
                <a:gd name="T83" fmla="*/ 705 h 1104"/>
                <a:gd name="T84" fmla="*/ 761 w 1102"/>
                <a:gd name="T85" fmla="*/ 829 h 1104"/>
                <a:gd name="T86" fmla="*/ 712 w 1102"/>
                <a:gd name="T87" fmla="*/ 869 h 1104"/>
                <a:gd name="T88" fmla="*/ 662 w 1102"/>
                <a:gd name="T89" fmla="*/ 841 h 1104"/>
                <a:gd name="T90" fmla="*/ 556 w 1102"/>
                <a:gd name="T91" fmla="*/ 687 h 1104"/>
                <a:gd name="T92" fmla="*/ 314 w 1102"/>
                <a:gd name="T93" fmla="*/ 598 h 1104"/>
                <a:gd name="T94" fmla="*/ 276 w 1102"/>
                <a:gd name="T95" fmla="*/ 547 h 1104"/>
                <a:gd name="T96" fmla="*/ 253 w 1102"/>
                <a:gd name="T97" fmla="*/ 338 h 1104"/>
                <a:gd name="T98" fmla="*/ 222 w 1102"/>
                <a:gd name="T99" fmla="*/ 391 h 1104"/>
                <a:gd name="T100" fmla="*/ 193 w 1102"/>
                <a:gd name="T101" fmla="*/ 482 h 1104"/>
                <a:gd name="T102" fmla="*/ 143 w 1102"/>
                <a:gd name="T103" fmla="*/ 479 h 1104"/>
                <a:gd name="T104" fmla="*/ 130 w 1102"/>
                <a:gd name="T105" fmla="*/ 413 h 1104"/>
                <a:gd name="T106" fmla="*/ 175 w 1102"/>
                <a:gd name="T107" fmla="*/ 281 h 1104"/>
                <a:gd name="T108" fmla="*/ 333 w 1102"/>
                <a:gd name="T109" fmla="*/ 201 h 1104"/>
                <a:gd name="T110" fmla="*/ 423 w 1102"/>
                <a:gd name="T111" fmla="*/ 2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2" h="1104">
                  <a:moveTo>
                    <a:pt x="412" y="1026"/>
                  </a:moveTo>
                  <a:lnTo>
                    <a:pt x="593" y="1026"/>
                  </a:lnTo>
                  <a:lnTo>
                    <a:pt x="593" y="948"/>
                  </a:lnTo>
                  <a:lnTo>
                    <a:pt x="593" y="948"/>
                  </a:lnTo>
                  <a:lnTo>
                    <a:pt x="594" y="942"/>
                  </a:lnTo>
                  <a:lnTo>
                    <a:pt x="596" y="935"/>
                  </a:lnTo>
                  <a:lnTo>
                    <a:pt x="600" y="929"/>
                  </a:lnTo>
                  <a:lnTo>
                    <a:pt x="603" y="924"/>
                  </a:lnTo>
                  <a:lnTo>
                    <a:pt x="608" y="919"/>
                  </a:lnTo>
                  <a:lnTo>
                    <a:pt x="615" y="917"/>
                  </a:lnTo>
                  <a:lnTo>
                    <a:pt x="621" y="915"/>
                  </a:lnTo>
                  <a:lnTo>
                    <a:pt x="628" y="914"/>
                  </a:lnTo>
                  <a:lnTo>
                    <a:pt x="809" y="914"/>
                  </a:lnTo>
                  <a:lnTo>
                    <a:pt x="809" y="836"/>
                  </a:lnTo>
                  <a:lnTo>
                    <a:pt x="809" y="836"/>
                  </a:lnTo>
                  <a:lnTo>
                    <a:pt x="810" y="830"/>
                  </a:lnTo>
                  <a:lnTo>
                    <a:pt x="812" y="823"/>
                  </a:lnTo>
                  <a:lnTo>
                    <a:pt x="815" y="817"/>
                  </a:lnTo>
                  <a:lnTo>
                    <a:pt x="819" y="811"/>
                  </a:lnTo>
                  <a:lnTo>
                    <a:pt x="824" y="807"/>
                  </a:lnTo>
                  <a:lnTo>
                    <a:pt x="830" y="805"/>
                  </a:lnTo>
                  <a:lnTo>
                    <a:pt x="837" y="803"/>
                  </a:lnTo>
                  <a:lnTo>
                    <a:pt x="843" y="802"/>
                  </a:lnTo>
                  <a:lnTo>
                    <a:pt x="1102" y="802"/>
                  </a:lnTo>
                  <a:lnTo>
                    <a:pt x="1102" y="845"/>
                  </a:lnTo>
                  <a:lnTo>
                    <a:pt x="1102" y="845"/>
                  </a:lnTo>
                  <a:lnTo>
                    <a:pt x="1101" y="851"/>
                  </a:lnTo>
                  <a:lnTo>
                    <a:pt x="1099" y="858"/>
                  </a:lnTo>
                  <a:lnTo>
                    <a:pt x="1096" y="864"/>
                  </a:lnTo>
                  <a:lnTo>
                    <a:pt x="1092" y="870"/>
                  </a:lnTo>
                  <a:lnTo>
                    <a:pt x="1087" y="874"/>
                  </a:lnTo>
                  <a:lnTo>
                    <a:pt x="1081" y="876"/>
                  </a:lnTo>
                  <a:lnTo>
                    <a:pt x="1074" y="878"/>
                  </a:lnTo>
                  <a:lnTo>
                    <a:pt x="1068" y="879"/>
                  </a:lnTo>
                  <a:lnTo>
                    <a:pt x="886" y="879"/>
                  </a:lnTo>
                  <a:lnTo>
                    <a:pt x="886" y="957"/>
                  </a:lnTo>
                  <a:lnTo>
                    <a:pt x="886" y="957"/>
                  </a:lnTo>
                  <a:lnTo>
                    <a:pt x="885" y="963"/>
                  </a:lnTo>
                  <a:lnTo>
                    <a:pt x="883" y="970"/>
                  </a:lnTo>
                  <a:lnTo>
                    <a:pt x="881" y="976"/>
                  </a:lnTo>
                  <a:lnTo>
                    <a:pt x="877" y="982"/>
                  </a:lnTo>
                  <a:lnTo>
                    <a:pt x="871" y="986"/>
                  </a:lnTo>
                  <a:lnTo>
                    <a:pt x="865" y="988"/>
                  </a:lnTo>
                  <a:lnTo>
                    <a:pt x="858" y="990"/>
                  </a:lnTo>
                  <a:lnTo>
                    <a:pt x="852" y="991"/>
                  </a:lnTo>
                  <a:lnTo>
                    <a:pt x="671" y="991"/>
                  </a:lnTo>
                  <a:lnTo>
                    <a:pt x="671" y="1069"/>
                  </a:lnTo>
                  <a:lnTo>
                    <a:pt x="671" y="1069"/>
                  </a:lnTo>
                  <a:lnTo>
                    <a:pt x="670" y="1076"/>
                  </a:lnTo>
                  <a:lnTo>
                    <a:pt x="668" y="1082"/>
                  </a:lnTo>
                  <a:lnTo>
                    <a:pt x="664" y="1088"/>
                  </a:lnTo>
                  <a:lnTo>
                    <a:pt x="661" y="1094"/>
                  </a:lnTo>
                  <a:lnTo>
                    <a:pt x="656" y="1098"/>
                  </a:lnTo>
                  <a:lnTo>
                    <a:pt x="649" y="1100"/>
                  </a:lnTo>
                  <a:lnTo>
                    <a:pt x="643" y="1103"/>
                  </a:lnTo>
                  <a:lnTo>
                    <a:pt x="636" y="1104"/>
                  </a:lnTo>
                  <a:lnTo>
                    <a:pt x="378" y="1104"/>
                  </a:lnTo>
                  <a:lnTo>
                    <a:pt x="378" y="1060"/>
                  </a:lnTo>
                  <a:lnTo>
                    <a:pt x="378" y="1060"/>
                  </a:lnTo>
                  <a:lnTo>
                    <a:pt x="379" y="1054"/>
                  </a:lnTo>
                  <a:lnTo>
                    <a:pt x="381" y="1048"/>
                  </a:lnTo>
                  <a:lnTo>
                    <a:pt x="384" y="1041"/>
                  </a:lnTo>
                  <a:lnTo>
                    <a:pt x="388" y="1036"/>
                  </a:lnTo>
                  <a:lnTo>
                    <a:pt x="393" y="1031"/>
                  </a:lnTo>
                  <a:lnTo>
                    <a:pt x="399" y="1029"/>
                  </a:lnTo>
                  <a:lnTo>
                    <a:pt x="406" y="1027"/>
                  </a:lnTo>
                  <a:lnTo>
                    <a:pt x="412" y="1026"/>
                  </a:lnTo>
                  <a:lnTo>
                    <a:pt x="412" y="1026"/>
                  </a:lnTo>
                  <a:close/>
                  <a:moveTo>
                    <a:pt x="36" y="676"/>
                  </a:moveTo>
                  <a:lnTo>
                    <a:pt x="199" y="690"/>
                  </a:lnTo>
                  <a:lnTo>
                    <a:pt x="199" y="690"/>
                  </a:lnTo>
                  <a:lnTo>
                    <a:pt x="206" y="690"/>
                  </a:lnTo>
                  <a:lnTo>
                    <a:pt x="214" y="687"/>
                  </a:lnTo>
                  <a:lnTo>
                    <a:pt x="221" y="684"/>
                  </a:lnTo>
                  <a:lnTo>
                    <a:pt x="227" y="681"/>
                  </a:lnTo>
                  <a:lnTo>
                    <a:pt x="232" y="676"/>
                  </a:lnTo>
                  <a:lnTo>
                    <a:pt x="236" y="669"/>
                  </a:lnTo>
                  <a:lnTo>
                    <a:pt x="240" y="662"/>
                  </a:lnTo>
                  <a:lnTo>
                    <a:pt x="241" y="654"/>
                  </a:lnTo>
                  <a:lnTo>
                    <a:pt x="248" y="566"/>
                  </a:lnTo>
                  <a:lnTo>
                    <a:pt x="248" y="566"/>
                  </a:lnTo>
                  <a:lnTo>
                    <a:pt x="248" y="557"/>
                  </a:lnTo>
                  <a:lnTo>
                    <a:pt x="247" y="549"/>
                  </a:lnTo>
                  <a:lnTo>
                    <a:pt x="244" y="543"/>
                  </a:lnTo>
                  <a:lnTo>
                    <a:pt x="240" y="536"/>
                  </a:lnTo>
                  <a:lnTo>
                    <a:pt x="234" y="531"/>
                  </a:lnTo>
                  <a:lnTo>
                    <a:pt x="228" y="528"/>
                  </a:lnTo>
                  <a:lnTo>
                    <a:pt x="221" y="525"/>
                  </a:lnTo>
                  <a:lnTo>
                    <a:pt x="213" y="524"/>
                  </a:lnTo>
                  <a:lnTo>
                    <a:pt x="50" y="510"/>
                  </a:lnTo>
                  <a:lnTo>
                    <a:pt x="50" y="510"/>
                  </a:lnTo>
                  <a:lnTo>
                    <a:pt x="42" y="510"/>
                  </a:lnTo>
                  <a:lnTo>
                    <a:pt x="35" y="511"/>
                  </a:lnTo>
                  <a:lnTo>
                    <a:pt x="28" y="514"/>
                  </a:lnTo>
                  <a:lnTo>
                    <a:pt x="22" y="518"/>
                  </a:lnTo>
                  <a:lnTo>
                    <a:pt x="16" y="524"/>
                  </a:lnTo>
                  <a:lnTo>
                    <a:pt x="12" y="530"/>
                  </a:lnTo>
                  <a:lnTo>
                    <a:pt x="10" y="536"/>
                  </a:lnTo>
                  <a:lnTo>
                    <a:pt x="8" y="544"/>
                  </a:lnTo>
                  <a:lnTo>
                    <a:pt x="0" y="634"/>
                  </a:lnTo>
                  <a:lnTo>
                    <a:pt x="0" y="634"/>
                  </a:lnTo>
                  <a:lnTo>
                    <a:pt x="0" y="641"/>
                  </a:lnTo>
                  <a:lnTo>
                    <a:pt x="2" y="649"/>
                  </a:lnTo>
                  <a:lnTo>
                    <a:pt x="6" y="655"/>
                  </a:lnTo>
                  <a:lnTo>
                    <a:pt x="10" y="662"/>
                  </a:lnTo>
                  <a:lnTo>
                    <a:pt x="15" y="667"/>
                  </a:lnTo>
                  <a:lnTo>
                    <a:pt x="21" y="671"/>
                  </a:lnTo>
                  <a:lnTo>
                    <a:pt x="28" y="674"/>
                  </a:lnTo>
                  <a:lnTo>
                    <a:pt x="36" y="676"/>
                  </a:lnTo>
                  <a:lnTo>
                    <a:pt x="36" y="676"/>
                  </a:lnTo>
                  <a:close/>
                  <a:moveTo>
                    <a:pt x="211" y="900"/>
                  </a:moveTo>
                  <a:lnTo>
                    <a:pt x="211" y="900"/>
                  </a:lnTo>
                  <a:lnTo>
                    <a:pt x="263" y="839"/>
                  </a:lnTo>
                  <a:lnTo>
                    <a:pt x="282" y="815"/>
                  </a:lnTo>
                  <a:lnTo>
                    <a:pt x="289" y="804"/>
                  </a:lnTo>
                  <a:lnTo>
                    <a:pt x="297" y="792"/>
                  </a:lnTo>
                  <a:lnTo>
                    <a:pt x="303" y="780"/>
                  </a:lnTo>
                  <a:lnTo>
                    <a:pt x="310" y="767"/>
                  </a:lnTo>
                  <a:lnTo>
                    <a:pt x="315" y="753"/>
                  </a:lnTo>
                  <a:lnTo>
                    <a:pt x="320" y="737"/>
                  </a:lnTo>
                  <a:lnTo>
                    <a:pt x="331" y="700"/>
                  </a:lnTo>
                  <a:lnTo>
                    <a:pt x="342" y="653"/>
                  </a:lnTo>
                  <a:lnTo>
                    <a:pt x="342" y="653"/>
                  </a:lnTo>
                  <a:lnTo>
                    <a:pt x="451" y="687"/>
                  </a:lnTo>
                  <a:lnTo>
                    <a:pt x="451" y="687"/>
                  </a:lnTo>
                  <a:lnTo>
                    <a:pt x="463" y="691"/>
                  </a:lnTo>
                  <a:lnTo>
                    <a:pt x="463" y="691"/>
                  </a:lnTo>
                  <a:lnTo>
                    <a:pt x="444" y="745"/>
                  </a:lnTo>
                  <a:lnTo>
                    <a:pt x="428" y="786"/>
                  </a:lnTo>
                  <a:lnTo>
                    <a:pt x="421" y="804"/>
                  </a:lnTo>
                  <a:lnTo>
                    <a:pt x="413" y="820"/>
                  </a:lnTo>
                  <a:lnTo>
                    <a:pt x="406" y="834"/>
                  </a:lnTo>
                  <a:lnTo>
                    <a:pt x="398" y="848"/>
                  </a:lnTo>
                  <a:lnTo>
                    <a:pt x="388" y="861"/>
                  </a:lnTo>
                  <a:lnTo>
                    <a:pt x="379" y="874"/>
                  </a:lnTo>
                  <a:lnTo>
                    <a:pt x="356" y="901"/>
                  </a:lnTo>
                  <a:lnTo>
                    <a:pt x="328" y="932"/>
                  </a:lnTo>
                  <a:lnTo>
                    <a:pt x="291" y="971"/>
                  </a:lnTo>
                  <a:lnTo>
                    <a:pt x="291" y="971"/>
                  </a:lnTo>
                  <a:lnTo>
                    <a:pt x="282" y="979"/>
                  </a:lnTo>
                  <a:lnTo>
                    <a:pt x="272" y="985"/>
                  </a:lnTo>
                  <a:lnTo>
                    <a:pt x="262" y="988"/>
                  </a:lnTo>
                  <a:lnTo>
                    <a:pt x="251" y="988"/>
                  </a:lnTo>
                  <a:lnTo>
                    <a:pt x="242" y="988"/>
                  </a:lnTo>
                  <a:lnTo>
                    <a:pt x="232" y="985"/>
                  </a:lnTo>
                  <a:lnTo>
                    <a:pt x="223" y="981"/>
                  </a:lnTo>
                  <a:lnTo>
                    <a:pt x="216" y="974"/>
                  </a:lnTo>
                  <a:lnTo>
                    <a:pt x="208" y="968"/>
                  </a:lnTo>
                  <a:lnTo>
                    <a:pt x="203" y="959"/>
                  </a:lnTo>
                  <a:lnTo>
                    <a:pt x="199" y="950"/>
                  </a:lnTo>
                  <a:lnTo>
                    <a:pt x="198" y="941"/>
                  </a:lnTo>
                  <a:lnTo>
                    <a:pt x="197" y="931"/>
                  </a:lnTo>
                  <a:lnTo>
                    <a:pt x="199" y="920"/>
                  </a:lnTo>
                  <a:lnTo>
                    <a:pt x="204" y="910"/>
                  </a:lnTo>
                  <a:lnTo>
                    <a:pt x="211" y="900"/>
                  </a:lnTo>
                  <a:lnTo>
                    <a:pt x="211" y="900"/>
                  </a:lnTo>
                  <a:close/>
                  <a:moveTo>
                    <a:pt x="512" y="2"/>
                  </a:moveTo>
                  <a:lnTo>
                    <a:pt x="512" y="2"/>
                  </a:lnTo>
                  <a:lnTo>
                    <a:pt x="521" y="4"/>
                  </a:lnTo>
                  <a:lnTo>
                    <a:pt x="529" y="7"/>
                  </a:lnTo>
                  <a:lnTo>
                    <a:pt x="536" y="10"/>
                  </a:lnTo>
                  <a:lnTo>
                    <a:pt x="544" y="16"/>
                  </a:lnTo>
                  <a:lnTo>
                    <a:pt x="550" y="20"/>
                  </a:lnTo>
                  <a:lnTo>
                    <a:pt x="556" y="27"/>
                  </a:lnTo>
                  <a:lnTo>
                    <a:pt x="561" y="33"/>
                  </a:lnTo>
                  <a:lnTo>
                    <a:pt x="565" y="39"/>
                  </a:lnTo>
                  <a:lnTo>
                    <a:pt x="570" y="47"/>
                  </a:lnTo>
                  <a:lnTo>
                    <a:pt x="573" y="55"/>
                  </a:lnTo>
                  <a:lnTo>
                    <a:pt x="576" y="62"/>
                  </a:lnTo>
                  <a:lnTo>
                    <a:pt x="577" y="71"/>
                  </a:lnTo>
                  <a:lnTo>
                    <a:pt x="578" y="79"/>
                  </a:lnTo>
                  <a:lnTo>
                    <a:pt x="579" y="88"/>
                  </a:lnTo>
                  <a:lnTo>
                    <a:pt x="578" y="98"/>
                  </a:lnTo>
                  <a:lnTo>
                    <a:pt x="577" y="106"/>
                  </a:lnTo>
                  <a:lnTo>
                    <a:pt x="577" y="106"/>
                  </a:lnTo>
                  <a:lnTo>
                    <a:pt x="575" y="115"/>
                  </a:lnTo>
                  <a:lnTo>
                    <a:pt x="572" y="125"/>
                  </a:lnTo>
                  <a:lnTo>
                    <a:pt x="567" y="133"/>
                  </a:lnTo>
                  <a:lnTo>
                    <a:pt x="563" y="142"/>
                  </a:lnTo>
                  <a:lnTo>
                    <a:pt x="558" y="149"/>
                  </a:lnTo>
                  <a:lnTo>
                    <a:pt x="551" y="158"/>
                  </a:lnTo>
                  <a:lnTo>
                    <a:pt x="545" y="166"/>
                  </a:lnTo>
                  <a:lnTo>
                    <a:pt x="538" y="172"/>
                  </a:lnTo>
                  <a:lnTo>
                    <a:pt x="531" y="179"/>
                  </a:lnTo>
                  <a:lnTo>
                    <a:pt x="522" y="184"/>
                  </a:lnTo>
                  <a:lnTo>
                    <a:pt x="515" y="188"/>
                  </a:lnTo>
                  <a:lnTo>
                    <a:pt x="506" y="192"/>
                  </a:lnTo>
                  <a:lnTo>
                    <a:pt x="497" y="195"/>
                  </a:lnTo>
                  <a:lnTo>
                    <a:pt x="489" y="196"/>
                  </a:lnTo>
                  <a:lnTo>
                    <a:pt x="480" y="196"/>
                  </a:lnTo>
                  <a:lnTo>
                    <a:pt x="471" y="195"/>
                  </a:lnTo>
                  <a:lnTo>
                    <a:pt x="471" y="195"/>
                  </a:lnTo>
                  <a:lnTo>
                    <a:pt x="464" y="193"/>
                  </a:lnTo>
                  <a:lnTo>
                    <a:pt x="455" y="188"/>
                  </a:lnTo>
                  <a:lnTo>
                    <a:pt x="449" y="184"/>
                  </a:lnTo>
                  <a:lnTo>
                    <a:pt x="441" y="179"/>
                  </a:lnTo>
                  <a:lnTo>
                    <a:pt x="436" y="171"/>
                  </a:lnTo>
                  <a:lnTo>
                    <a:pt x="430" y="165"/>
                  </a:lnTo>
                  <a:lnTo>
                    <a:pt x="425" y="156"/>
                  </a:lnTo>
                  <a:lnTo>
                    <a:pt x="421" y="147"/>
                  </a:lnTo>
                  <a:lnTo>
                    <a:pt x="418" y="139"/>
                  </a:lnTo>
                  <a:lnTo>
                    <a:pt x="414" y="129"/>
                  </a:lnTo>
                  <a:lnTo>
                    <a:pt x="412" y="119"/>
                  </a:lnTo>
                  <a:lnTo>
                    <a:pt x="410" y="110"/>
                  </a:lnTo>
                  <a:lnTo>
                    <a:pt x="409" y="100"/>
                  </a:lnTo>
                  <a:lnTo>
                    <a:pt x="409" y="90"/>
                  </a:lnTo>
                  <a:lnTo>
                    <a:pt x="410" y="80"/>
                  </a:lnTo>
                  <a:lnTo>
                    <a:pt x="411" y="71"/>
                  </a:lnTo>
                  <a:lnTo>
                    <a:pt x="411" y="71"/>
                  </a:lnTo>
                  <a:lnTo>
                    <a:pt x="413" y="62"/>
                  </a:lnTo>
                  <a:lnTo>
                    <a:pt x="416" y="54"/>
                  </a:lnTo>
                  <a:lnTo>
                    <a:pt x="421" y="46"/>
                  </a:lnTo>
                  <a:lnTo>
                    <a:pt x="425" y="38"/>
                  </a:lnTo>
                  <a:lnTo>
                    <a:pt x="430" y="32"/>
                  </a:lnTo>
                  <a:lnTo>
                    <a:pt x="436" y="25"/>
                  </a:lnTo>
                  <a:lnTo>
                    <a:pt x="442" y="20"/>
                  </a:lnTo>
                  <a:lnTo>
                    <a:pt x="449" y="15"/>
                  </a:lnTo>
                  <a:lnTo>
                    <a:pt x="455" y="10"/>
                  </a:lnTo>
                  <a:lnTo>
                    <a:pt x="463" y="7"/>
                  </a:lnTo>
                  <a:lnTo>
                    <a:pt x="470" y="4"/>
                  </a:lnTo>
                  <a:lnTo>
                    <a:pt x="479" y="2"/>
                  </a:lnTo>
                  <a:lnTo>
                    <a:pt x="487" y="1"/>
                  </a:lnTo>
                  <a:lnTo>
                    <a:pt x="495" y="0"/>
                  </a:lnTo>
                  <a:lnTo>
                    <a:pt x="504" y="1"/>
                  </a:lnTo>
                  <a:lnTo>
                    <a:pt x="512" y="2"/>
                  </a:lnTo>
                  <a:lnTo>
                    <a:pt x="512" y="2"/>
                  </a:lnTo>
                  <a:close/>
                  <a:moveTo>
                    <a:pt x="503" y="239"/>
                  </a:moveTo>
                  <a:lnTo>
                    <a:pt x="503" y="239"/>
                  </a:lnTo>
                  <a:lnTo>
                    <a:pt x="510" y="242"/>
                  </a:lnTo>
                  <a:lnTo>
                    <a:pt x="522" y="246"/>
                  </a:lnTo>
                  <a:lnTo>
                    <a:pt x="534" y="253"/>
                  </a:lnTo>
                  <a:lnTo>
                    <a:pt x="539" y="257"/>
                  </a:lnTo>
                  <a:lnTo>
                    <a:pt x="545" y="262"/>
                  </a:lnTo>
                  <a:lnTo>
                    <a:pt x="545" y="262"/>
                  </a:lnTo>
                  <a:lnTo>
                    <a:pt x="614" y="330"/>
                  </a:lnTo>
                  <a:lnTo>
                    <a:pt x="627" y="340"/>
                  </a:lnTo>
                  <a:lnTo>
                    <a:pt x="637" y="349"/>
                  </a:lnTo>
                  <a:lnTo>
                    <a:pt x="647" y="356"/>
                  </a:lnTo>
                  <a:lnTo>
                    <a:pt x="657" y="362"/>
                  </a:lnTo>
                  <a:lnTo>
                    <a:pt x="667" y="366"/>
                  </a:lnTo>
                  <a:lnTo>
                    <a:pt x="677" y="368"/>
                  </a:lnTo>
                  <a:lnTo>
                    <a:pt x="688" y="370"/>
                  </a:lnTo>
                  <a:lnTo>
                    <a:pt x="701" y="372"/>
                  </a:lnTo>
                  <a:lnTo>
                    <a:pt x="733" y="372"/>
                  </a:lnTo>
                  <a:lnTo>
                    <a:pt x="778" y="369"/>
                  </a:lnTo>
                  <a:lnTo>
                    <a:pt x="778" y="369"/>
                  </a:lnTo>
                  <a:lnTo>
                    <a:pt x="786" y="370"/>
                  </a:lnTo>
                  <a:lnTo>
                    <a:pt x="794" y="373"/>
                  </a:lnTo>
                  <a:lnTo>
                    <a:pt x="800" y="376"/>
                  </a:lnTo>
                  <a:lnTo>
                    <a:pt x="807" y="381"/>
                  </a:lnTo>
                  <a:lnTo>
                    <a:pt x="810" y="388"/>
                  </a:lnTo>
                  <a:lnTo>
                    <a:pt x="813" y="394"/>
                  </a:lnTo>
                  <a:lnTo>
                    <a:pt x="815" y="402"/>
                  </a:lnTo>
                  <a:lnTo>
                    <a:pt x="816" y="409"/>
                  </a:lnTo>
                  <a:lnTo>
                    <a:pt x="816" y="418"/>
                  </a:lnTo>
                  <a:lnTo>
                    <a:pt x="814" y="425"/>
                  </a:lnTo>
                  <a:lnTo>
                    <a:pt x="812" y="432"/>
                  </a:lnTo>
                  <a:lnTo>
                    <a:pt x="809" y="438"/>
                  </a:lnTo>
                  <a:lnTo>
                    <a:pt x="805" y="445"/>
                  </a:lnTo>
                  <a:lnTo>
                    <a:pt x="798" y="449"/>
                  </a:lnTo>
                  <a:lnTo>
                    <a:pt x="792" y="452"/>
                  </a:lnTo>
                  <a:lnTo>
                    <a:pt x="784" y="453"/>
                  </a:lnTo>
                  <a:lnTo>
                    <a:pt x="784" y="453"/>
                  </a:lnTo>
                  <a:lnTo>
                    <a:pt x="738" y="459"/>
                  </a:lnTo>
                  <a:lnTo>
                    <a:pt x="701" y="462"/>
                  </a:lnTo>
                  <a:lnTo>
                    <a:pt x="686" y="462"/>
                  </a:lnTo>
                  <a:lnTo>
                    <a:pt x="671" y="462"/>
                  </a:lnTo>
                  <a:lnTo>
                    <a:pt x="658" y="462"/>
                  </a:lnTo>
                  <a:lnTo>
                    <a:pt x="646" y="460"/>
                  </a:lnTo>
                  <a:lnTo>
                    <a:pt x="634" y="457"/>
                  </a:lnTo>
                  <a:lnTo>
                    <a:pt x="622" y="452"/>
                  </a:lnTo>
                  <a:lnTo>
                    <a:pt x="610" y="447"/>
                  </a:lnTo>
                  <a:lnTo>
                    <a:pt x="599" y="441"/>
                  </a:lnTo>
                  <a:lnTo>
                    <a:pt x="586" y="431"/>
                  </a:lnTo>
                  <a:lnTo>
                    <a:pt x="571" y="421"/>
                  </a:lnTo>
                  <a:lnTo>
                    <a:pt x="538" y="393"/>
                  </a:lnTo>
                  <a:lnTo>
                    <a:pt x="516" y="514"/>
                  </a:lnTo>
                  <a:lnTo>
                    <a:pt x="516" y="514"/>
                  </a:lnTo>
                  <a:lnTo>
                    <a:pt x="516" y="521"/>
                  </a:lnTo>
                  <a:lnTo>
                    <a:pt x="518" y="528"/>
                  </a:lnTo>
                  <a:lnTo>
                    <a:pt x="521" y="533"/>
                  </a:lnTo>
                  <a:lnTo>
                    <a:pt x="526" y="538"/>
                  </a:lnTo>
                  <a:lnTo>
                    <a:pt x="526" y="538"/>
                  </a:lnTo>
                  <a:lnTo>
                    <a:pt x="575" y="558"/>
                  </a:lnTo>
                  <a:lnTo>
                    <a:pt x="614" y="576"/>
                  </a:lnTo>
                  <a:lnTo>
                    <a:pt x="631" y="585"/>
                  </a:lnTo>
                  <a:lnTo>
                    <a:pt x="646" y="595"/>
                  </a:lnTo>
                  <a:lnTo>
                    <a:pt x="660" y="604"/>
                  </a:lnTo>
                  <a:lnTo>
                    <a:pt x="673" y="616"/>
                  </a:lnTo>
                  <a:lnTo>
                    <a:pt x="685" y="629"/>
                  </a:lnTo>
                  <a:lnTo>
                    <a:pt x="696" y="644"/>
                  </a:lnTo>
                  <a:lnTo>
                    <a:pt x="706" y="662"/>
                  </a:lnTo>
                  <a:lnTo>
                    <a:pt x="716" y="682"/>
                  </a:lnTo>
                  <a:lnTo>
                    <a:pt x="727" y="705"/>
                  </a:lnTo>
                  <a:lnTo>
                    <a:pt x="738" y="732"/>
                  </a:lnTo>
                  <a:lnTo>
                    <a:pt x="748" y="762"/>
                  </a:lnTo>
                  <a:lnTo>
                    <a:pt x="759" y="796"/>
                  </a:lnTo>
                  <a:lnTo>
                    <a:pt x="759" y="796"/>
                  </a:lnTo>
                  <a:lnTo>
                    <a:pt x="762" y="808"/>
                  </a:lnTo>
                  <a:lnTo>
                    <a:pt x="764" y="819"/>
                  </a:lnTo>
                  <a:lnTo>
                    <a:pt x="761" y="829"/>
                  </a:lnTo>
                  <a:lnTo>
                    <a:pt x="758" y="837"/>
                  </a:lnTo>
                  <a:lnTo>
                    <a:pt x="753" y="846"/>
                  </a:lnTo>
                  <a:lnTo>
                    <a:pt x="746" y="852"/>
                  </a:lnTo>
                  <a:lnTo>
                    <a:pt x="739" y="859"/>
                  </a:lnTo>
                  <a:lnTo>
                    <a:pt x="730" y="863"/>
                  </a:lnTo>
                  <a:lnTo>
                    <a:pt x="722" y="866"/>
                  </a:lnTo>
                  <a:lnTo>
                    <a:pt x="712" y="869"/>
                  </a:lnTo>
                  <a:lnTo>
                    <a:pt x="702" y="869"/>
                  </a:lnTo>
                  <a:lnTo>
                    <a:pt x="692" y="866"/>
                  </a:lnTo>
                  <a:lnTo>
                    <a:pt x="684" y="863"/>
                  </a:lnTo>
                  <a:lnTo>
                    <a:pt x="675" y="858"/>
                  </a:lnTo>
                  <a:lnTo>
                    <a:pt x="669" y="850"/>
                  </a:lnTo>
                  <a:lnTo>
                    <a:pt x="662" y="841"/>
                  </a:lnTo>
                  <a:lnTo>
                    <a:pt x="662" y="841"/>
                  </a:lnTo>
                  <a:lnTo>
                    <a:pt x="645" y="807"/>
                  </a:lnTo>
                  <a:lnTo>
                    <a:pt x="629" y="778"/>
                  </a:lnTo>
                  <a:lnTo>
                    <a:pt x="614" y="754"/>
                  </a:lnTo>
                  <a:lnTo>
                    <a:pt x="600" y="733"/>
                  </a:lnTo>
                  <a:lnTo>
                    <a:pt x="586" y="715"/>
                  </a:lnTo>
                  <a:lnTo>
                    <a:pt x="571" y="700"/>
                  </a:lnTo>
                  <a:lnTo>
                    <a:pt x="556" y="687"/>
                  </a:lnTo>
                  <a:lnTo>
                    <a:pt x="539" y="677"/>
                  </a:lnTo>
                  <a:lnTo>
                    <a:pt x="521" y="668"/>
                  </a:lnTo>
                  <a:lnTo>
                    <a:pt x="502" y="659"/>
                  </a:lnTo>
                  <a:lnTo>
                    <a:pt x="479" y="651"/>
                  </a:lnTo>
                  <a:lnTo>
                    <a:pt x="453" y="642"/>
                  </a:lnTo>
                  <a:lnTo>
                    <a:pt x="393" y="624"/>
                  </a:lnTo>
                  <a:lnTo>
                    <a:pt x="314" y="598"/>
                  </a:lnTo>
                  <a:lnTo>
                    <a:pt x="314" y="598"/>
                  </a:lnTo>
                  <a:lnTo>
                    <a:pt x="303" y="591"/>
                  </a:lnTo>
                  <a:lnTo>
                    <a:pt x="296" y="584"/>
                  </a:lnTo>
                  <a:lnTo>
                    <a:pt x="288" y="576"/>
                  </a:lnTo>
                  <a:lnTo>
                    <a:pt x="283" y="567"/>
                  </a:lnTo>
                  <a:lnTo>
                    <a:pt x="278" y="557"/>
                  </a:lnTo>
                  <a:lnTo>
                    <a:pt x="276" y="547"/>
                  </a:lnTo>
                  <a:lnTo>
                    <a:pt x="274" y="535"/>
                  </a:lnTo>
                  <a:lnTo>
                    <a:pt x="274" y="525"/>
                  </a:lnTo>
                  <a:lnTo>
                    <a:pt x="312" y="317"/>
                  </a:lnTo>
                  <a:lnTo>
                    <a:pt x="312" y="317"/>
                  </a:lnTo>
                  <a:lnTo>
                    <a:pt x="283" y="326"/>
                  </a:lnTo>
                  <a:lnTo>
                    <a:pt x="261" y="334"/>
                  </a:lnTo>
                  <a:lnTo>
                    <a:pt x="253" y="338"/>
                  </a:lnTo>
                  <a:lnTo>
                    <a:pt x="245" y="344"/>
                  </a:lnTo>
                  <a:lnTo>
                    <a:pt x="240" y="349"/>
                  </a:lnTo>
                  <a:lnTo>
                    <a:pt x="235" y="354"/>
                  </a:lnTo>
                  <a:lnTo>
                    <a:pt x="231" y="362"/>
                  </a:lnTo>
                  <a:lnTo>
                    <a:pt x="228" y="370"/>
                  </a:lnTo>
                  <a:lnTo>
                    <a:pt x="225" y="380"/>
                  </a:lnTo>
                  <a:lnTo>
                    <a:pt x="222" y="391"/>
                  </a:lnTo>
                  <a:lnTo>
                    <a:pt x="217" y="420"/>
                  </a:lnTo>
                  <a:lnTo>
                    <a:pt x="211" y="458"/>
                  </a:lnTo>
                  <a:lnTo>
                    <a:pt x="211" y="458"/>
                  </a:lnTo>
                  <a:lnTo>
                    <a:pt x="208" y="465"/>
                  </a:lnTo>
                  <a:lnTo>
                    <a:pt x="205" y="472"/>
                  </a:lnTo>
                  <a:lnTo>
                    <a:pt x="200" y="477"/>
                  </a:lnTo>
                  <a:lnTo>
                    <a:pt x="193" y="482"/>
                  </a:lnTo>
                  <a:lnTo>
                    <a:pt x="187" y="485"/>
                  </a:lnTo>
                  <a:lnTo>
                    <a:pt x="179" y="487"/>
                  </a:lnTo>
                  <a:lnTo>
                    <a:pt x="172" y="488"/>
                  </a:lnTo>
                  <a:lnTo>
                    <a:pt x="164" y="487"/>
                  </a:lnTo>
                  <a:lnTo>
                    <a:pt x="157" y="486"/>
                  </a:lnTo>
                  <a:lnTo>
                    <a:pt x="149" y="483"/>
                  </a:lnTo>
                  <a:lnTo>
                    <a:pt x="143" y="479"/>
                  </a:lnTo>
                  <a:lnTo>
                    <a:pt x="136" y="474"/>
                  </a:lnTo>
                  <a:lnTo>
                    <a:pt x="132" y="467"/>
                  </a:lnTo>
                  <a:lnTo>
                    <a:pt x="129" y="461"/>
                  </a:lnTo>
                  <a:lnTo>
                    <a:pt x="126" y="452"/>
                  </a:lnTo>
                  <a:lnTo>
                    <a:pt x="126" y="443"/>
                  </a:lnTo>
                  <a:lnTo>
                    <a:pt x="126" y="443"/>
                  </a:lnTo>
                  <a:lnTo>
                    <a:pt x="130" y="413"/>
                  </a:lnTo>
                  <a:lnTo>
                    <a:pt x="134" y="386"/>
                  </a:lnTo>
                  <a:lnTo>
                    <a:pt x="138" y="362"/>
                  </a:lnTo>
                  <a:lnTo>
                    <a:pt x="143" y="341"/>
                  </a:lnTo>
                  <a:lnTo>
                    <a:pt x="149" y="323"/>
                  </a:lnTo>
                  <a:lnTo>
                    <a:pt x="157" y="307"/>
                  </a:lnTo>
                  <a:lnTo>
                    <a:pt x="165" y="293"/>
                  </a:lnTo>
                  <a:lnTo>
                    <a:pt x="175" y="281"/>
                  </a:lnTo>
                  <a:lnTo>
                    <a:pt x="187" y="269"/>
                  </a:lnTo>
                  <a:lnTo>
                    <a:pt x="201" y="259"/>
                  </a:lnTo>
                  <a:lnTo>
                    <a:pt x="216" y="250"/>
                  </a:lnTo>
                  <a:lnTo>
                    <a:pt x="234" y="241"/>
                  </a:lnTo>
                  <a:lnTo>
                    <a:pt x="255" y="231"/>
                  </a:lnTo>
                  <a:lnTo>
                    <a:pt x="278" y="223"/>
                  </a:lnTo>
                  <a:lnTo>
                    <a:pt x="333" y="201"/>
                  </a:lnTo>
                  <a:lnTo>
                    <a:pt x="333" y="201"/>
                  </a:lnTo>
                  <a:lnTo>
                    <a:pt x="343" y="199"/>
                  </a:lnTo>
                  <a:lnTo>
                    <a:pt x="355" y="199"/>
                  </a:lnTo>
                  <a:lnTo>
                    <a:pt x="369" y="200"/>
                  </a:lnTo>
                  <a:lnTo>
                    <a:pt x="382" y="202"/>
                  </a:lnTo>
                  <a:lnTo>
                    <a:pt x="407" y="208"/>
                  </a:lnTo>
                  <a:lnTo>
                    <a:pt x="423" y="213"/>
                  </a:lnTo>
                  <a:lnTo>
                    <a:pt x="472" y="300"/>
                  </a:lnTo>
                  <a:lnTo>
                    <a:pt x="503" y="239"/>
                  </a:lnTo>
                  <a:lnTo>
                    <a:pt x="503" y="2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nvGrpSpPr>
            <p:cNvPr id="17" name="Group 24"/>
            <p:cNvGrpSpPr/>
            <p:nvPr/>
          </p:nvGrpSpPr>
          <p:grpSpPr>
            <a:xfrm>
              <a:off x="1319644" y="1794829"/>
              <a:ext cx="3086946" cy="3188547"/>
              <a:chOff x="8290836" y="2091453"/>
              <a:chExt cx="2311818" cy="3188547"/>
            </a:xfrm>
          </p:grpSpPr>
          <p:sp>
            <p:nvSpPr>
              <p:cNvPr id="21" name="TextBox 32"/>
              <p:cNvSpPr txBox="1"/>
              <p:nvPr/>
            </p:nvSpPr>
            <p:spPr>
              <a:xfrm>
                <a:off x="8592653" y="2091453"/>
                <a:ext cx="1428559" cy="737447"/>
              </a:xfrm>
              <a:prstGeom prst="rect">
                <a:avLst/>
              </a:prstGeom>
              <a:noFill/>
            </p:spPr>
            <p:txBody>
              <a:bodyPr wrap="none" lIns="0" tIns="0" rIns="360000" bIns="0" anchor="ctr" anchorCtr="0">
                <a:noAutofit/>
              </a:bodyPr>
              <a:lstStyle/>
              <a:p>
                <a:pPr algn="ctr"/>
                <a:r>
                  <a:rPr lang="zh-CN" altLang="en-US" sz="2400" b="1">
                    <a:solidFill>
                      <a:schemeClr val="accent1">
                        <a:lumMod val="100000"/>
                      </a:schemeClr>
                    </a:solidFill>
                    <a:latin typeface="Arial Unicode MS" panose="020B0604020202020204" charset="-122"/>
                    <a:ea typeface="Arial Unicode MS" panose="020B0604020202020204" charset="-122"/>
                  </a:rPr>
                  <a:t>案例一</a:t>
                </a:r>
              </a:p>
            </p:txBody>
          </p:sp>
          <p:sp>
            <p:nvSpPr>
              <p:cNvPr id="22" name="TextBox 33"/>
              <p:cNvSpPr txBox="1"/>
              <p:nvPr/>
            </p:nvSpPr>
            <p:spPr>
              <a:xfrm>
                <a:off x="8290836" y="2840753"/>
                <a:ext cx="2311818" cy="2439247"/>
              </a:xfrm>
              <a:prstGeom prst="rect">
                <a:avLst/>
              </a:prstGeom>
            </p:spPr>
            <p:txBody>
              <a:bodyPr vert="horz" wrap="square" lIns="0" tIns="0" rIns="360000" bIns="0" anchor="ctr">
                <a:noAutofit/>
              </a:bodyPr>
              <a:lstStyle/>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顾客（14:34:00）：“您好，在吗？”</a:t>
                </a:r>
              </a:p>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客服（14:40:23）：“您好，在的！客服工号001为您服务！请问能为您提供什么服务吗？”</a:t>
                </a:r>
              </a:p>
            </p:txBody>
          </p:sp>
        </p:grpSp>
        <p:grpSp>
          <p:nvGrpSpPr>
            <p:cNvPr id="18" name="Group 34"/>
            <p:cNvGrpSpPr/>
            <p:nvPr/>
          </p:nvGrpSpPr>
          <p:grpSpPr>
            <a:xfrm>
              <a:off x="7521297" y="1794829"/>
              <a:ext cx="4121574" cy="3438314"/>
              <a:chOff x="826059" y="2318125"/>
              <a:chExt cx="3209420" cy="3438314"/>
            </a:xfrm>
          </p:grpSpPr>
          <p:sp>
            <p:nvSpPr>
              <p:cNvPr id="19" name="TextBox 35"/>
              <p:cNvSpPr txBox="1"/>
              <p:nvPr/>
            </p:nvSpPr>
            <p:spPr>
              <a:xfrm>
                <a:off x="1464251" y="2318125"/>
                <a:ext cx="1932376" cy="574040"/>
              </a:xfrm>
              <a:prstGeom prst="rect">
                <a:avLst/>
              </a:prstGeom>
              <a:noFill/>
            </p:spPr>
            <p:txBody>
              <a:bodyPr wrap="none" lIns="360000" tIns="0" rIns="0" bIns="0" anchor="b" anchorCtr="0">
                <a:noAutofit/>
              </a:bodyPr>
              <a:lstStyle/>
              <a:p>
                <a:r>
                  <a:rPr lang="zh-CN" altLang="en-US" sz="2400" b="1">
                    <a:solidFill>
                      <a:schemeClr val="accent2">
                        <a:lumMod val="100000"/>
                      </a:schemeClr>
                    </a:solidFill>
                    <a:latin typeface="Arial Unicode MS" panose="020B0604020202020204" charset="-122"/>
                    <a:ea typeface="Arial Unicode MS" panose="020B0604020202020204" charset="-122"/>
                  </a:rPr>
                  <a:t>案例二</a:t>
                </a:r>
              </a:p>
            </p:txBody>
          </p:sp>
          <p:sp>
            <p:nvSpPr>
              <p:cNvPr id="20" name="TextBox 36"/>
              <p:cNvSpPr txBox="1"/>
              <p:nvPr/>
            </p:nvSpPr>
            <p:spPr>
              <a:xfrm>
                <a:off x="826059" y="2818505"/>
                <a:ext cx="3209420" cy="2937934"/>
              </a:xfrm>
              <a:prstGeom prst="rect">
                <a:avLst/>
              </a:prstGeom>
            </p:spPr>
            <p:txBody>
              <a:bodyPr vert="horz" wrap="square" lIns="360000" tIns="0" rIns="0" bIns="0" anchor="ctr" anchorCtr="0">
                <a:normAutofit/>
              </a:bodyPr>
              <a:lstStyle/>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顾客（14:34:00）：“您好，在吗？”</a:t>
                </a:r>
              </a:p>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客服（14:40:23）：“您好，在的！由于店里正在举办促销活动，顾客咨询人数较多，很抱歉让您久等了！客服工号002为您服务！请问能为您提供什么服务吗？”</a:t>
                </a:r>
              </a:p>
            </p:txBody>
          </p:sp>
        </p:grpSp>
      </p:grpSp>
      <p:sp>
        <p:nvSpPr>
          <p:cNvPr id="25" name="Title 1"/>
          <p:cNvSpPr txBox="1"/>
          <p:nvPr/>
        </p:nvSpPr>
        <p:spPr>
          <a:xfrm>
            <a:off x="611505" y="175895"/>
            <a:ext cx="566229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快速应答</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—对无法及时应答的顾客做好解释与安抚</a:t>
            </a:r>
          </a:p>
        </p:txBody>
      </p:sp>
      <p:sp>
        <p:nvSpPr>
          <p:cNvPr id="2" name="Oval 13"/>
          <p:cNvSpPr/>
          <p:nvPr/>
        </p:nvSpPr>
        <p:spPr>
          <a:xfrm>
            <a:off x="496376" y="3706266"/>
            <a:ext cx="811029" cy="811029"/>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Freeform: Shape 20"/>
          <p:cNvSpPr/>
          <p:nvPr/>
        </p:nvSpPr>
        <p:spPr bwMode="auto">
          <a:xfrm>
            <a:off x="696650" y="3906276"/>
            <a:ext cx="411749" cy="411005"/>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0" name="文本框 99"/>
          <p:cNvSpPr txBox="1"/>
          <p:nvPr/>
        </p:nvSpPr>
        <p:spPr>
          <a:xfrm>
            <a:off x="1423670" y="3637280"/>
            <a:ext cx="7035800" cy="1060450"/>
          </a:xfrm>
          <a:prstGeom prst="rect">
            <a:avLst/>
          </a:prstGeom>
          <a:noFill/>
          <a:ln w="9525">
            <a:noFill/>
          </a:ln>
        </p:spPr>
        <p:txBody>
          <a:bodyPr wrap="square">
            <a:spAutoFit/>
          </a:bodyPr>
          <a:lstStyle/>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作为客服人员，不能及时对顾客咨询的问题进行快速回应时，应该主动向顾客说明未能及时回复的原因，并进行情绪安抚，例如回复“</a:t>
            </a:r>
            <a:r>
              <a:rPr lang="zh-CN" altLang="en-US" sz="1400" b="1">
                <a:solidFill>
                  <a:schemeClr val="accent2"/>
                </a:solidFill>
                <a:latin typeface="Arial Unicode MS" panose="020B0604020202020204" charset="-122"/>
                <a:ea typeface="Arial Unicode MS" panose="020B0604020202020204" charset="-122"/>
              </a:rPr>
              <a:t>由于目前排队咨询人数较多，很抱歉让您久等了</a:t>
            </a:r>
            <a:r>
              <a:rPr lang="zh-CN" altLang="en-US" sz="1400">
                <a:solidFill>
                  <a:srgbClr val="50706D"/>
                </a:solidFill>
                <a:latin typeface="Arial Unicode MS" panose="020B0604020202020204" charset="-122"/>
                <a:ea typeface="Arial Unicode MS" panose="020B0604020202020204" charset="-122"/>
              </a:rPr>
              <a:t>”或“</a:t>
            </a:r>
            <a:r>
              <a:rPr lang="zh-CN" altLang="en-US" sz="1400" b="1">
                <a:solidFill>
                  <a:schemeClr val="accent2"/>
                </a:solidFill>
                <a:latin typeface="Arial Unicode MS" panose="020B0604020202020204" charset="-122"/>
                <a:ea typeface="Arial Unicode MS" panose="020B0604020202020204" charset="-122"/>
              </a:rPr>
              <a:t>不好意思，刚才有事外出，感谢您的耐心等待！</a:t>
            </a:r>
            <a:r>
              <a:rPr lang="zh-CN" altLang="en-US" sz="1400">
                <a:solidFill>
                  <a:srgbClr val="50706D"/>
                </a:solidFill>
                <a:latin typeface="Arial Unicode MS" panose="020B0604020202020204" charset="-122"/>
                <a:ea typeface="Arial Unicode MS" panose="020B0604020202020204" charset="-122"/>
              </a:rPr>
              <a:t>”等应答语句</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itle 1"/>
          <p:cNvSpPr txBox="1"/>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促进销售</a:t>
            </a:r>
          </a:p>
        </p:txBody>
      </p:sp>
      <p:sp>
        <p:nvSpPr>
          <p:cNvPr id="4" name="文本框 3"/>
          <p:cNvSpPr txBox="1"/>
          <p:nvPr/>
        </p:nvSpPr>
        <p:spPr>
          <a:xfrm>
            <a:off x="506730" y="951230"/>
            <a:ext cx="4034155" cy="3969385"/>
          </a:xfrm>
          <a:prstGeom prst="rect">
            <a:avLst/>
          </a:prstGeom>
          <a:noFill/>
          <a:ln w="9525">
            <a:noFill/>
          </a:ln>
        </p:spPr>
        <p:txBody>
          <a:bodyPr wrap="square">
            <a:spAutoFit/>
          </a:bodyPr>
          <a:lstStyle/>
          <a:p>
            <a:pPr indent="0" algn="l"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陈先生：“你好，我看到你们的移动电源还不错，不知道使用效果怎么样。”</a:t>
            </a:r>
          </a:p>
          <a:p>
            <a:pPr indent="0" algn="l" fontAlgn="auto">
              <a:lnSpc>
                <a:spcPct val="150000"/>
              </a:lnSpc>
            </a:pPr>
            <a:r>
              <a:rPr lang="zh-CN" altLang="en-US" sz="1200" b="0">
                <a:solidFill>
                  <a:schemeClr val="accent2"/>
                </a:solidFill>
                <a:latin typeface="Arial Unicode MS" panose="020B0604020202020204" charset="-122"/>
                <a:ea typeface="Arial Unicode MS" panose="020B0604020202020204" charset="-122"/>
                <a:cs typeface="幼圆" panose="02010509060101010101" charset="-122"/>
              </a:rPr>
              <a:t>客服：“您好，很高兴您喜欢我们店的产品！这款移动电源在我们店性价比很高哦，最近很受顾客朋友的欢迎呢，您看本月成交量已经上万啦！您正在看的这款移动电源具有5600mAh、10000 mAh等几种型号，您可以放心使用。”</a:t>
            </a:r>
          </a:p>
          <a:p>
            <a:pPr indent="0" algn="l"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陈先生：“我经常会有紧急充电的需求，这种移动电源能很快的把电充好吗？”</a:t>
            </a:r>
          </a:p>
          <a:p>
            <a:pPr indent="0" algn="l" fontAlgn="auto">
              <a:lnSpc>
                <a:spcPct val="150000"/>
              </a:lnSpc>
            </a:pPr>
            <a:r>
              <a:rPr lang="zh-CN" altLang="en-US" sz="1200" b="0">
                <a:solidFill>
                  <a:schemeClr val="accent2"/>
                </a:solidFill>
                <a:latin typeface="Arial Unicode MS" panose="020B0604020202020204" charset="-122"/>
                <a:ea typeface="Arial Unicode MS" panose="020B0604020202020204" charset="-122"/>
                <a:cs typeface="幼圆" panose="02010509060101010101" charset="-122"/>
              </a:rPr>
              <a:t>客服：“我们的移动电源上有两个输出接口，一个是2.1A的输出接口，当您有急事时可以接入这个接口，使您的设备较快的完成充电；还有一个是1.0A的输出接口，当您不急的时候可以使用这个接口充电，它可以更好的保护您的电池设备。”</a:t>
            </a:r>
          </a:p>
        </p:txBody>
      </p:sp>
      <p:sp>
        <p:nvSpPr>
          <p:cNvPr id="5" name="文本框 4"/>
          <p:cNvSpPr txBox="1"/>
          <p:nvPr/>
        </p:nvSpPr>
        <p:spPr>
          <a:xfrm>
            <a:off x="4818380" y="940435"/>
            <a:ext cx="3742690" cy="3969385"/>
          </a:xfrm>
          <a:prstGeom prst="rect">
            <a:avLst/>
          </a:prstGeom>
          <a:noFill/>
        </p:spPr>
        <p:txBody>
          <a:bodyPr wrap="square" rtlCol="0" anchor="t">
            <a:spAutoFit/>
          </a:bodyPr>
          <a:lstStyle/>
          <a:p>
            <a:pPr indent="0" algn="l" fontAlgn="auto">
              <a:lnSpc>
                <a:spcPct val="150000"/>
              </a:lnSpc>
            </a:pPr>
            <a:r>
              <a:rPr lang="zh-CN" altLang="en-US" sz="1200">
                <a:solidFill>
                  <a:srgbClr val="50706D"/>
                </a:solidFill>
                <a:latin typeface="Arial Unicode MS" panose="020B0604020202020204" charset="-122"/>
                <a:ea typeface="Arial Unicode MS" panose="020B0604020202020204" charset="-122"/>
                <a:cs typeface="幼圆" panose="02010509060101010101" charset="-122"/>
                <a:sym typeface="+mn-ea"/>
              </a:rPr>
              <a:t>陈先生：“我的移动设备比较多，不只是手机，还有平板电脑等，这个移动电源都能充么？”</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a:p>
            <a:pPr indent="0" algn="l" fontAlgn="auto">
              <a:lnSpc>
                <a:spcPct val="150000"/>
              </a:lnSpc>
            </a:pPr>
            <a:r>
              <a:rPr lang="zh-CN" altLang="en-US" sz="1200">
                <a:solidFill>
                  <a:schemeClr val="accent2"/>
                </a:solidFill>
                <a:latin typeface="Arial Unicode MS" panose="020B0604020202020204" charset="-122"/>
                <a:ea typeface="Arial Unicode MS" panose="020B0604020202020204" charset="-122"/>
                <a:cs typeface="幼圆" panose="02010509060101010101" charset="-122"/>
                <a:sym typeface="+mn-ea"/>
              </a:rPr>
              <a:t>客服：“我们可以给您赠送各种型号的充电器接头，还会赠给您两条数据线，您可以同时给两台移动设备充电。如果您今天购买的话，还可以赠送您一个移动电源的保护套呢，非常划算的喲！”</a:t>
            </a:r>
            <a:endParaRPr lang="zh-CN" altLang="en-US" sz="1200" b="0">
              <a:solidFill>
                <a:schemeClr val="accent2"/>
              </a:solidFill>
              <a:latin typeface="Arial Unicode MS" panose="020B0604020202020204" charset="-122"/>
              <a:ea typeface="Arial Unicode MS" panose="020B0604020202020204" charset="-122"/>
              <a:cs typeface="幼圆" panose="02010509060101010101" charset="-122"/>
              <a:sym typeface="+mn-ea"/>
            </a:endParaRPr>
          </a:p>
          <a:p>
            <a:pPr indent="0" algn="l" fontAlgn="auto">
              <a:lnSpc>
                <a:spcPct val="150000"/>
              </a:lnSpc>
            </a:pPr>
            <a:r>
              <a:rPr lang="zh-CN" altLang="en-US" sz="1200">
                <a:solidFill>
                  <a:srgbClr val="50706D"/>
                </a:solidFill>
                <a:latin typeface="Arial Unicode MS" panose="020B0604020202020204" charset="-122"/>
                <a:ea typeface="Arial Unicode MS" panose="020B0604020202020204" charset="-122"/>
                <a:cs typeface="幼圆" panose="02010509060101010101" charset="-122"/>
                <a:sym typeface="+mn-ea"/>
              </a:rPr>
              <a:t>陈先生:“嗯，好的，谢谢。那我就买了。“</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a:p>
            <a:pPr indent="0" algn="l" fontAlgn="auto">
              <a:lnSpc>
                <a:spcPct val="150000"/>
              </a:lnSpc>
            </a:pPr>
            <a:r>
              <a:rPr lang="zh-CN" altLang="en-US" sz="1200">
                <a:solidFill>
                  <a:schemeClr val="accent2"/>
                </a:solidFill>
                <a:latin typeface="Arial Unicode MS" panose="020B0604020202020204" charset="-122"/>
                <a:ea typeface="Arial Unicode MS" panose="020B0604020202020204" charset="-122"/>
                <a:cs typeface="幼圆" panose="02010509060101010101" charset="-122"/>
                <a:sym typeface="+mn-ea"/>
              </a:rPr>
              <a:t>客服：“非常感谢您光顾本店呢！我们还有许多颜色可供您挑选，您可以选择自己喜欢的颜色。如果产品出现什么问题，您可以直接联络本店，我们将竭诚为您提供服务。如果是产品质量问题，我们可以承担退换货的邮费哟！在本店购买您绝对可以放心，我们会解决您的后顾之忧！第二次光顾本店还可以享受85折的低价折扣哦，期待您下次光临！”</a:t>
            </a:r>
            <a:endParaRPr lang="zh-CN" altLang="en-US" sz="1200" dirty="0" smtClean="0">
              <a:solidFill>
                <a:schemeClr val="accent2"/>
              </a:solidFill>
              <a:latin typeface="Arial Unicode MS" panose="020B0604020202020204" charset="-122"/>
              <a:ea typeface="Arial Unicode MS" panose="020B0604020202020204" charset="-122"/>
              <a:cs typeface="幼圆" panose="02010509060101010101" charset="-122"/>
              <a:sym typeface="+mn-ea"/>
            </a:endParaRPr>
          </a:p>
        </p:txBody>
      </p:sp>
      <p:grpSp>
        <p:nvGrpSpPr>
          <p:cNvPr id="9" name="组合 8"/>
          <p:cNvGrpSpPr/>
          <p:nvPr/>
        </p:nvGrpSpPr>
        <p:grpSpPr>
          <a:xfrm>
            <a:off x="408305" y="665480"/>
            <a:ext cx="337820" cy="344805"/>
            <a:chOff x="643" y="1048"/>
            <a:chExt cx="674" cy="658"/>
          </a:xfrm>
        </p:grpSpPr>
        <p:sp>
          <p:nvSpPr>
            <p:cNvPr id="8" name="Oval 14"/>
            <p:cNvSpPr/>
            <p:nvPr/>
          </p:nvSpPr>
          <p:spPr>
            <a:xfrm>
              <a:off x="643" y="1048"/>
              <a:ext cx="674" cy="65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Freeform: Shape 81"/>
            <p:cNvSpPr/>
            <p:nvPr/>
          </p:nvSpPr>
          <p:spPr bwMode="auto">
            <a:xfrm>
              <a:off x="790" y="1145"/>
              <a:ext cx="437" cy="428"/>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accent1"/>
            </a:solidFill>
            <a:ln>
              <a:noFill/>
            </a:ln>
          </p:spPr>
          <p:txBody>
            <a:bodyPr anchor="ctr"/>
            <a:lstStyle/>
            <a:p>
              <a:pPr algn="ctr"/>
              <a:endParaRPr/>
            </a:p>
          </p:txBody>
        </p:sp>
      </p:grpSp>
      <p:grpSp>
        <p:nvGrpSpPr>
          <p:cNvPr id="10" name="Group 1"/>
          <p:cNvGrpSpPr/>
          <p:nvPr/>
        </p:nvGrpSpPr>
        <p:grpSpPr>
          <a:xfrm>
            <a:off x="746210" y="656033"/>
            <a:ext cx="2291775" cy="517452"/>
            <a:chOff x="7108753" y="2309508"/>
            <a:chExt cx="3055699" cy="689936"/>
          </a:xfrm>
        </p:grpSpPr>
        <p:sp>
          <p:nvSpPr>
            <p:cNvPr id="12" name="Rectangle 73"/>
            <p:cNvSpPr/>
            <p:nvPr/>
          </p:nvSpPr>
          <p:spPr>
            <a:xfrm>
              <a:off x="7222206" y="2516107"/>
              <a:ext cx="2942246" cy="483337"/>
            </a:xfrm>
            <a:prstGeom prst="rect">
              <a:avLst/>
            </a:prstGeom>
          </p:spPr>
          <p:txBody>
            <a:bodyPr wrap="square" lIns="144000" tIns="0" rIns="144000" bIns="0">
              <a:normAutofit/>
            </a:bodyPr>
            <a:lstStyle/>
            <a:p>
              <a:pPr>
                <a:lnSpc>
                  <a:spcPct val="120000"/>
                </a:lnSpc>
                <a:defRPr/>
              </a:pPr>
              <a:endParaRPr lang="zh-CN" altLang="en-US" sz="900">
                <a:solidFill>
                  <a:schemeClr val="dk1">
                    <a:lumMod val="100000"/>
                  </a:schemeClr>
                </a:solidFill>
              </a:endParaRPr>
            </a:p>
          </p:txBody>
        </p:sp>
        <p:sp>
          <p:nvSpPr>
            <p:cNvPr id="35" name="TextBox 74"/>
            <p:cNvSpPr txBox="1"/>
            <p:nvPr/>
          </p:nvSpPr>
          <p:spPr bwMode="auto">
            <a:xfrm>
              <a:off x="7108753" y="2309508"/>
              <a:ext cx="1600200" cy="460587"/>
            </a:xfrm>
            <a:prstGeom prst="rect">
              <a:avLst/>
            </a:prstGeom>
            <a:noFill/>
            <a:scene3d>
              <a:camera prst="orthographicFront">
                <a:rot lat="0" lon="0" rev="0"/>
              </a:camera>
              <a:lightRig rig="threePt" dir="t"/>
            </a:scene3d>
            <a:sp3d prstMaterial="matte">
              <a:bevelT w="1270" h="1270"/>
            </a:sp3d>
          </p:spPr>
          <p:txBody>
            <a:bodyPr wrap="none" lIns="144000" tIns="0" rIns="144000" bIns="0" anchor="t" anchorCtr="0">
              <a:noAutofit/>
            </a:bodyPr>
            <a:lstStyle/>
            <a:p>
              <a:pPr latinLnBrk="0">
                <a:buClr>
                  <a:prstClr val="white"/>
                </a:buClr>
                <a:defRPr/>
              </a:pPr>
              <a:r>
                <a:rPr lang="zh-CN" altLang="en-US" sz="2400" b="1">
                  <a:solidFill>
                    <a:schemeClr val="accent1"/>
                  </a:solidFill>
                  <a:latin typeface="Arial Unicode MS" panose="020B0604020202020204" charset="-122"/>
                  <a:ea typeface="Arial Unicode MS" panose="020B0604020202020204" charset="-122"/>
                </a:rPr>
                <a:t>案例</a:t>
              </a:r>
            </a:p>
          </p:txBody>
        </p:sp>
      </p:gr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8"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par>
                                <p:cTn id="13" presetID="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itle 1"/>
          <p:cNvSpPr txBox="1"/>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促进销售</a:t>
            </a:r>
          </a:p>
        </p:txBody>
      </p:sp>
      <p:sp>
        <p:nvSpPr>
          <p:cNvPr id="4" name="文本框 3"/>
          <p:cNvSpPr txBox="1"/>
          <p:nvPr/>
        </p:nvSpPr>
        <p:spPr>
          <a:xfrm>
            <a:off x="555625" y="1116965"/>
            <a:ext cx="1994535" cy="2999740"/>
          </a:xfrm>
          <a:prstGeom prst="rect">
            <a:avLst/>
          </a:prstGeom>
          <a:noFill/>
          <a:ln w="9525">
            <a:noFill/>
          </a:ln>
        </p:spPr>
        <p:txBody>
          <a:bodyPr wrap="square">
            <a:spAutoFit/>
          </a:bodyPr>
          <a:lstStyle/>
          <a:p>
            <a:pPr indent="0" algn="l" fontAlgn="auto">
              <a:lnSpc>
                <a:spcPct val="150000"/>
              </a:lnSpc>
            </a:pP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在陈先生购买移动电源的过程中，客服不仅详细地解答了陈先生提出的问题，而且还想顾客之所想，将顾客担忧的问题主动提出来并予以作答。客服的热情与真诚让顾客的下单变得更加流畅</a:t>
            </a:r>
          </a:p>
        </p:txBody>
      </p:sp>
      <p:grpSp>
        <p:nvGrpSpPr>
          <p:cNvPr id="9" name="组合 8"/>
          <p:cNvGrpSpPr/>
          <p:nvPr/>
        </p:nvGrpSpPr>
        <p:grpSpPr>
          <a:xfrm>
            <a:off x="408305" y="665480"/>
            <a:ext cx="337820" cy="344805"/>
            <a:chOff x="643" y="1048"/>
            <a:chExt cx="674" cy="658"/>
          </a:xfrm>
        </p:grpSpPr>
        <p:sp>
          <p:nvSpPr>
            <p:cNvPr id="8" name="Oval 14"/>
            <p:cNvSpPr/>
            <p:nvPr/>
          </p:nvSpPr>
          <p:spPr>
            <a:xfrm>
              <a:off x="643" y="1048"/>
              <a:ext cx="674" cy="65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Freeform: Shape 81"/>
            <p:cNvSpPr/>
            <p:nvPr/>
          </p:nvSpPr>
          <p:spPr bwMode="auto">
            <a:xfrm>
              <a:off x="790" y="1145"/>
              <a:ext cx="437" cy="428"/>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accent1"/>
            </a:solidFill>
            <a:ln>
              <a:noFill/>
            </a:ln>
          </p:spPr>
          <p:txBody>
            <a:bodyPr anchor="ctr"/>
            <a:lstStyle/>
            <a:p>
              <a:pPr algn="ctr"/>
              <a:endParaRPr/>
            </a:p>
          </p:txBody>
        </p:sp>
      </p:grpSp>
      <p:grpSp>
        <p:nvGrpSpPr>
          <p:cNvPr id="10" name="Group 1"/>
          <p:cNvGrpSpPr/>
          <p:nvPr/>
        </p:nvGrpSpPr>
        <p:grpSpPr>
          <a:xfrm>
            <a:off x="746210" y="656033"/>
            <a:ext cx="2291775" cy="517452"/>
            <a:chOff x="7108753" y="2309508"/>
            <a:chExt cx="3055699" cy="689936"/>
          </a:xfrm>
        </p:grpSpPr>
        <p:sp>
          <p:nvSpPr>
            <p:cNvPr id="12" name="Rectangle 73"/>
            <p:cNvSpPr/>
            <p:nvPr/>
          </p:nvSpPr>
          <p:spPr>
            <a:xfrm>
              <a:off x="7222206" y="2516107"/>
              <a:ext cx="2942246" cy="483337"/>
            </a:xfrm>
            <a:prstGeom prst="rect">
              <a:avLst/>
            </a:prstGeom>
          </p:spPr>
          <p:txBody>
            <a:bodyPr wrap="square" lIns="144000" tIns="0" rIns="144000" bIns="0">
              <a:normAutofit/>
            </a:bodyPr>
            <a:lstStyle/>
            <a:p>
              <a:pPr>
                <a:lnSpc>
                  <a:spcPct val="120000"/>
                </a:lnSpc>
                <a:defRPr/>
              </a:pPr>
              <a:endParaRPr lang="zh-CN" altLang="en-US" sz="900">
                <a:solidFill>
                  <a:schemeClr val="dk1">
                    <a:lumMod val="100000"/>
                  </a:schemeClr>
                </a:solidFill>
              </a:endParaRPr>
            </a:p>
          </p:txBody>
        </p:sp>
        <p:sp>
          <p:nvSpPr>
            <p:cNvPr id="35" name="TextBox 74"/>
            <p:cNvSpPr txBox="1"/>
            <p:nvPr/>
          </p:nvSpPr>
          <p:spPr bwMode="auto">
            <a:xfrm>
              <a:off x="7108753" y="2309508"/>
              <a:ext cx="1955799" cy="460587"/>
            </a:xfrm>
            <a:prstGeom prst="rect">
              <a:avLst/>
            </a:prstGeom>
            <a:noFill/>
            <a:scene3d>
              <a:camera prst="orthographicFront">
                <a:rot lat="0" lon="0" rev="0"/>
              </a:camera>
              <a:lightRig rig="threePt" dir="t"/>
            </a:scene3d>
            <a:sp3d prstMaterial="matte">
              <a:bevelT w="1270" h="1270"/>
            </a:sp3d>
          </p:spPr>
          <p:txBody>
            <a:bodyPr wrap="none" lIns="144000" tIns="0" rIns="144000" bIns="0" anchor="t" anchorCtr="0">
              <a:noAutofit/>
            </a:bodyPr>
            <a:lstStyle/>
            <a:p>
              <a:pPr latinLnBrk="0">
                <a:buClr>
                  <a:prstClr val="white"/>
                </a:buClr>
                <a:defRPr/>
              </a:pPr>
              <a:r>
                <a:rPr lang="zh-CN" altLang="en-US" sz="2400" b="1">
                  <a:solidFill>
                    <a:schemeClr val="accent1"/>
                  </a:solidFill>
                  <a:latin typeface="Arial Unicode MS" panose="020B0604020202020204" charset="-122"/>
                  <a:ea typeface="Arial Unicode MS" panose="020B0604020202020204" charset="-122"/>
                </a:rPr>
                <a:t>案例分析</a:t>
              </a:r>
            </a:p>
          </p:txBody>
        </p:sp>
      </p:grpSp>
      <p:sp>
        <p:nvSpPr>
          <p:cNvPr id="2" name="Oval 23"/>
          <p:cNvSpPr/>
          <p:nvPr/>
        </p:nvSpPr>
        <p:spPr>
          <a:xfrm>
            <a:off x="6148634" y="2166075"/>
            <a:ext cx="436843" cy="436841"/>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Oval 40"/>
          <p:cNvSpPr/>
          <p:nvPr/>
        </p:nvSpPr>
        <p:spPr>
          <a:xfrm>
            <a:off x="6148634" y="3445349"/>
            <a:ext cx="436843" cy="436841"/>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5" name="Group 41"/>
          <p:cNvGrpSpPr/>
          <p:nvPr/>
        </p:nvGrpSpPr>
        <p:grpSpPr>
          <a:xfrm>
            <a:off x="4818380" y="2410460"/>
            <a:ext cx="1330960" cy="1238885"/>
            <a:chOff x="3462108" y="3581400"/>
            <a:chExt cx="2660962" cy="1928765"/>
          </a:xfrm>
        </p:grpSpPr>
        <p:cxnSp>
          <p:nvCxnSpPr>
            <p:cNvPr id="37" name="Straight Connector 43"/>
            <p:cNvCxnSpPr>
              <a:endCxn id="25" idx="3"/>
            </p:cNvCxnSpPr>
            <p:nvPr/>
          </p:nvCxnSpPr>
          <p:spPr>
            <a:xfrm flipH="1" flipV="1">
              <a:off x="3462108" y="3581400"/>
              <a:ext cx="2605102" cy="45476"/>
            </a:xfrm>
            <a:prstGeom prst="line">
              <a:avLst/>
            </a:prstGeom>
            <a:ln w="19050">
              <a:solidFill>
                <a:schemeClr val="bg1">
                  <a:lumMod val="5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39" name="Group 45"/>
            <p:cNvGrpSpPr/>
            <p:nvPr/>
          </p:nvGrpSpPr>
          <p:grpSpPr>
            <a:xfrm flipV="1">
              <a:off x="4557724" y="4617098"/>
              <a:ext cx="1565346" cy="893067"/>
              <a:chOff x="5358698" y="4387818"/>
              <a:chExt cx="734844" cy="893067"/>
            </a:xfrm>
          </p:grpSpPr>
          <p:cxnSp>
            <p:nvCxnSpPr>
              <p:cNvPr id="40" name="Straight Connector 46"/>
              <p:cNvCxnSpPr/>
              <p:nvPr/>
            </p:nvCxnSpPr>
            <p:spPr>
              <a:xfrm flipH="1">
                <a:off x="5682169" y="4387818"/>
                <a:ext cx="411373" cy="0"/>
              </a:xfrm>
              <a:prstGeom prst="line">
                <a:avLst/>
              </a:prstGeom>
              <a:ln w="19050">
                <a:solidFill>
                  <a:schemeClr val="bg1">
                    <a:lumMod val="50000"/>
                  </a:schemeClr>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41" name="Straight Connector 47"/>
              <p:cNvCxnSpPr/>
              <p:nvPr/>
            </p:nvCxnSpPr>
            <p:spPr>
              <a:xfrm flipH="1">
                <a:off x="5358698" y="4388140"/>
                <a:ext cx="323330" cy="892745"/>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7" name="Group 9"/>
          <p:cNvGrpSpPr/>
          <p:nvPr/>
        </p:nvGrpSpPr>
        <p:grpSpPr>
          <a:xfrm>
            <a:off x="6658695" y="2117603"/>
            <a:ext cx="2325370" cy="471170"/>
            <a:chOff x="7222206" y="3153171"/>
            <a:chExt cx="3100493" cy="628227"/>
          </a:xfrm>
        </p:grpSpPr>
        <p:sp>
          <p:nvSpPr>
            <p:cNvPr id="32" name="Rectangle 75"/>
            <p:cNvSpPr/>
            <p:nvPr/>
          </p:nvSpPr>
          <p:spPr>
            <a:xfrm>
              <a:off x="7222206" y="3153171"/>
              <a:ext cx="3100493" cy="628227"/>
            </a:xfrm>
            <a:prstGeom prst="rect">
              <a:avLst/>
            </a:prstGeom>
          </p:spPr>
          <p:txBody>
            <a:bodyPr wrap="square" lIns="144000" tIns="0" rIns="144000" bIns="0">
              <a:noAutofit/>
            </a:bodyPr>
            <a:lstStyle/>
            <a:p>
              <a:pPr>
                <a:lnSpc>
                  <a:spcPct val="120000"/>
                </a:lnSpc>
                <a:defRPr/>
              </a:pPr>
              <a:r>
                <a:rPr lang="en-US" altLang="zh-CN" sz="1200">
                  <a:solidFill>
                    <a:schemeClr val="dk1">
                      <a:lumMod val="100000"/>
                    </a:schemeClr>
                  </a:solidFill>
                  <a:latin typeface="Arial Unicode MS" panose="020B0604020202020204" charset="-122"/>
                  <a:ea typeface="Arial Unicode MS" panose="020B0604020202020204" charset="-122"/>
                </a:rPr>
                <a:t>“</a:t>
              </a:r>
              <a:r>
                <a:rPr lang="zh-CN" altLang="en-US" sz="1200">
                  <a:solidFill>
                    <a:schemeClr val="dk1">
                      <a:lumMod val="100000"/>
                    </a:schemeClr>
                  </a:solidFill>
                  <a:latin typeface="Arial Unicode MS" panose="020B0604020202020204" charset="-122"/>
                  <a:ea typeface="Arial Unicode MS" panose="020B0604020202020204" charset="-122"/>
                </a:rPr>
                <a:t>您看黑色这款和黄色这款，您更喜欢哪一款呢？</a:t>
              </a:r>
              <a:r>
                <a:rPr lang="en-US" altLang="zh-CN" sz="1200">
                  <a:solidFill>
                    <a:schemeClr val="dk1">
                      <a:lumMod val="100000"/>
                    </a:schemeClr>
                  </a:solidFill>
                  <a:latin typeface="Arial Unicode MS" panose="020B0604020202020204" charset="-122"/>
                  <a:ea typeface="Arial Unicode MS" panose="020B0604020202020204" charset="-122"/>
                </a:rPr>
                <a:t>”</a:t>
              </a:r>
            </a:p>
          </p:txBody>
        </p:sp>
        <p:sp>
          <p:nvSpPr>
            <p:cNvPr id="33" name="TextBox 76"/>
            <p:cNvSpPr txBox="1"/>
            <p:nvPr/>
          </p:nvSpPr>
          <p:spPr bwMode="auto">
            <a:xfrm>
              <a:off x="7222206" y="3154018"/>
              <a:ext cx="1417724" cy="193899"/>
            </a:xfrm>
            <a:prstGeom prst="rect">
              <a:avLst/>
            </a:prstGeom>
            <a:noFill/>
            <a:scene3d>
              <a:camera prst="orthographicFront">
                <a:rot lat="0" lon="0" rev="0"/>
              </a:camera>
              <a:lightRig rig="threePt" dir="t"/>
            </a:scene3d>
            <a:sp3d prstMaterial="matte">
              <a:bevelT w="1270" h="1270"/>
            </a:sp3d>
          </p:spPr>
          <p:txBody>
            <a:bodyPr wrap="none" lIns="144000" tIns="0" rIns="144000" bIns="0" anchor="t" anchorCtr="0">
              <a:normAutofit fontScale="77500" lnSpcReduction="20000"/>
            </a:bodyPr>
            <a:lstStyle/>
            <a:p>
              <a:pPr latinLnBrk="0">
                <a:buClr>
                  <a:prstClr val="white"/>
                </a:buClr>
                <a:defRPr/>
              </a:pPr>
              <a:endParaRPr lang="zh-CN" altLang="en-US" sz="1400" b="1">
                <a:solidFill>
                  <a:schemeClr val="accent2"/>
                </a:solidFill>
              </a:endParaRPr>
            </a:p>
          </p:txBody>
        </p:sp>
      </p:grpSp>
      <p:grpSp>
        <p:nvGrpSpPr>
          <p:cNvPr id="19" name="Group 11"/>
          <p:cNvGrpSpPr/>
          <p:nvPr/>
        </p:nvGrpSpPr>
        <p:grpSpPr>
          <a:xfrm>
            <a:off x="6658695" y="3279252"/>
            <a:ext cx="2325370" cy="1675130"/>
            <a:chOff x="7222206" y="4725939"/>
            <a:chExt cx="3100493" cy="2233507"/>
          </a:xfrm>
        </p:grpSpPr>
        <p:sp>
          <p:nvSpPr>
            <p:cNvPr id="28" name="Rectangle 79"/>
            <p:cNvSpPr/>
            <p:nvPr/>
          </p:nvSpPr>
          <p:spPr>
            <a:xfrm>
              <a:off x="7247606" y="4725939"/>
              <a:ext cx="3075093" cy="2233507"/>
            </a:xfrm>
            <a:prstGeom prst="rect">
              <a:avLst/>
            </a:prstGeom>
          </p:spPr>
          <p:txBody>
            <a:bodyPr wrap="square" lIns="144000" tIns="0" rIns="144000" bIns="0">
              <a:noAutofit/>
            </a:bodyPr>
            <a:lstStyle/>
            <a:p>
              <a:pPr fontAlgn="auto">
                <a:lnSpc>
                  <a:spcPct val="150000"/>
                </a:lnSpc>
                <a:defRPr/>
              </a:pPr>
              <a:r>
                <a:rPr lang="en-US" altLang="zh-CN" sz="1200">
                  <a:solidFill>
                    <a:schemeClr val="dk1">
                      <a:lumMod val="100000"/>
                    </a:schemeClr>
                  </a:solidFill>
                  <a:latin typeface="Arial Unicode MS" panose="020B0604020202020204" charset="-122"/>
                  <a:ea typeface="Arial Unicode MS" panose="020B0604020202020204" charset="-122"/>
                  <a:sym typeface="+mn-ea"/>
                </a:rPr>
                <a:t>“</a:t>
              </a:r>
              <a:r>
                <a:rPr lang="zh-CN" altLang="en-US" sz="1200">
                  <a:solidFill>
                    <a:schemeClr val="dk1">
                      <a:lumMod val="100000"/>
                    </a:schemeClr>
                  </a:solidFill>
                  <a:latin typeface="Arial Unicode MS" panose="020B0604020202020204" charset="-122"/>
                  <a:ea typeface="Arial Unicode MS" panose="020B0604020202020204" charset="-122"/>
                  <a:sym typeface="+mn-ea"/>
                </a:rPr>
                <a:t>如果您非常喜爱这款产品，就赶紧购买哟！快递公司员工再过十分钟就来啦，如果现在支付成功，马上就能为您寄出哦，不然要等明天晚上才寄了呢！</a:t>
              </a:r>
              <a:r>
                <a:rPr lang="en-US" altLang="zh-CN" sz="1200">
                  <a:solidFill>
                    <a:schemeClr val="dk1">
                      <a:lumMod val="100000"/>
                    </a:schemeClr>
                  </a:solidFill>
                  <a:latin typeface="Arial Unicode MS" panose="020B0604020202020204" charset="-122"/>
                  <a:ea typeface="Arial Unicode MS" panose="020B0604020202020204" charset="-122"/>
                  <a:sym typeface="+mn-ea"/>
                </a:rPr>
                <a:t>”</a:t>
              </a:r>
            </a:p>
          </p:txBody>
        </p:sp>
        <p:sp>
          <p:nvSpPr>
            <p:cNvPr id="29" name="TextBox 80"/>
            <p:cNvSpPr txBox="1"/>
            <p:nvPr/>
          </p:nvSpPr>
          <p:spPr bwMode="auto">
            <a:xfrm>
              <a:off x="7222206" y="4889346"/>
              <a:ext cx="1417724" cy="193899"/>
            </a:xfrm>
            <a:prstGeom prst="rect">
              <a:avLst/>
            </a:prstGeom>
            <a:noFill/>
            <a:scene3d>
              <a:camera prst="orthographicFront">
                <a:rot lat="0" lon="0" rev="0"/>
              </a:camera>
              <a:lightRig rig="threePt" dir="t"/>
            </a:scene3d>
            <a:sp3d prstMaterial="matte">
              <a:bevelT w="1270" h="1270"/>
            </a:sp3d>
          </p:spPr>
          <p:txBody>
            <a:bodyPr wrap="none" lIns="144000" tIns="0" rIns="144000" bIns="0" anchor="t" anchorCtr="0">
              <a:normAutofit fontScale="77500" lnSpcReduction="20000"/>
            </a:bodyPr>
            <a:lstStyle/>
            <a:p>
              <a:pPr latinLnBrk="0">
                <a:buClr>
                  <a:prstClr val="white"/>
                </a:buClr>
                <a:defRPr/>
              </a:pPr>
              <a:endParaRPr lang="zh-CN" altLang="en-US" sz="1400" b="1">
                <a:solidFill>
                  <a:schemeClr val="accent4"/>
                </a:solidFill>
              </a:endParaRPr>
            </a:p>
          </p:txBody>
        </p:sp>
      </p:grpSp>
      <p:sp>
        <p:nvSpPr>
          <p:cNvPr id="21" name="Freeform: Shape 82"/>
          <p:cNvSpPr/>
          <p:nvPr/>
        </p:nvSpPr>
        <p:spPr bwMode="auto">
          <a:xfrm>
            <a:off x="6221853" y="2234028"/>
            <a:ext cx="283330" cy="283330"/>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accent2"/>
          </a:solidFill>
          <a:ln>
            <a:noFill/>
          </a:ln>
        </p:spPr>
        <p:txBody>
          <a:bodyPr anchor="ctr"/>
          <a:lstStyle/>
          <a:p>
            <a:pPr algn="ctr"/>
            <a:endParaRPr/>
          </a:p>
        </p:txBody>
      </p:sp>
      <p:sp>
        <p:nvSpPr>
          <p:cNvPr id="22" name="Freeform: Shape 83"/>
          <p:cNvSpPr/>
          <p:nvPr/>
        </p:nvSpPr>
        <p:spPr bwMode="auto">
          <a:xfrm>
            <a:off x="6221851" y="3522102"/>
            <a:ext cx="283330" cy="283330"/>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accent4"/>
          </a:solidFill>
          <a:ln>
            <a:noFill/>
          </a:ln>
        </p:spPr>
        <p:txBody>
          <a:bodyPr anchor="ctr"/>
          <a:lstStyle/>
          <a:p>
            <a:pPr algn="ctr"/>
            <a:endParaRPr/>
          </a:p>
        </p:txBody>
      </p:sp>
      <p:grpSp>
        <p:nvGrpSpPr>
          <p:cNvPr id="7" name="组合 6"/>
          <p:cNvGrpSpPr/>
          <p:nvPr/>
        </p:nvGrpSpPr>
        <p:grpSpPr>
          <a:xfrm>
            <a:off x="2436495" y="1452245"/>
            <a:ext cx="2595245" cy="2070384"/>
            <a:chOff x="1073455" y="1166133"/>
            <a:chExt cx="2595251" cy="2009928"/>
          </a:xfrm>
        </p:grpSpPr>
        <p:sp>
          <p:nvSpPr>
            <p:cNvPr id="24" name="Freeform: Shape 2"/>
            <p:cNvSpPr/>
            <p:nvPr/>
          </p:nvSpPr>
          <p:spPr>
            <a:xfrm>
              <a:off x="1073455" y="1166133"/>
              <a:ext cx="2595251" cy="524971"/>
            </a:xfrm>
            <a:custGeom>
              <a:avLst/>
              <a:gdLst>
                <a:gd name="connsiteX0" fmla="*/ 406399 w 4018173"/>
                <a:gd name="connsiteY0" fmla="*/ 0 h 812801"/>
                <a:gd name="connsiteX1" fmla="*/ 757974 w 4018173"/>
                <a:gd name="connsiteY1" fmla="*/ 0 h 812801"/>
                <a:gd name="connsiteX2" fmla="*/ 757984 w 4018173"/>
                <a:gd name="connsiteY2" fmla="*/ 1 h 812801"/>
                <a:gd name="connsiteX3" fmla="*/ 4018173 w 4018173"/>
                <a:gd name="connsiteY3" fmla="*/ 1 h 812801"/>
                <a:gd name="connsiteX4" fmla="*/ 4018173 w 4018173"/>
                <a:gd name="connsiteY4" fmla="*/ 812801 h 812801"/>
                <a:gd name="connsiteX5" fmla="*/ 449473 w 4018173"/>
                <a:gd name="connsiteY5" fmla="*/ 812801 h 812801"/>
                <a:gd name="connsiteX6" fmla="*/ 449473 w 4018173"/>
                <a:gd name="connsiteY6" fmla="*/ 812798 h 812801"/>
                <a:gd name="connsiteX7" fmla="*/ 406399 w 4018173"/>
                <a:gd name="connsiteY7" fmla="*/ 812798 h 812801"/>
                <a:gd name="connsiteX8" fmla="*/ 0 w 4018173"/>
                <a:gd name="connsiteY8" fmla="*/ 406399 h 812801"/>
                <a:gd name="connsiteX9" fmla="*/ 406399 w 4018173"/>
                <a:gd name="connsiteY9" fmla="*/ 0 h 81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18173" h="812801">
                  <a:moveTo>
                    <a:pt x="406399" y="0"/>
                  </a:moveTo>
                  <a:lnTo>
                    <a:pt x="757974" y="0"/>
                  </a:lnTo>
                  <a:lnTo>
                    <a:pt x="757984" y="1"/>
                  </a:lnTo>
                  <a:lnTo>
                    <a:pt x="4018173" y="1"/>
                  </a:lnTo>
                  <a:lnTo>
                    <a:pt x="4018173" y="812801"/>
                  </a:lnTo>
                  <a:lnTo>
                    <a:pt x="449473" y="812801"/>
                  </a:lnTo>
                  <a:lnTo>
                    <a:pt x="449473" y="812798"/>
                  </a:lnTo>
                  <a:lnTo>
                    <a:pt x="406399" y="812798"/>
                  </a:lnTo>
                  <a:cubicBezTo>
                    <a:pt x="181951" y="812798"/>
                    <a:pt x="0" y="630847"/>
                    <a:pt x="0" y="406399"/>
                  </a:cubicBezTo>
                  <a:cubicBezTo>
                    <a:pt x="0" y="181951"/>
                    <a:pt x="181951" y="0"/>
                    <a:pt x="406399" y="0"/>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Rectangle 3"/>
            <p:cNvSpPr/>
            <p:nvPr/>
          </p:nvSpPr>
          <p:spPr>
            <a:xfrm>
              <a:off x="1363760" y="1874296"/>
              <a:ext cx="2091677" cy="500362"/>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26" name="Rectangle 4"/>
            <p:cNvSpPr/>
            <p:nvPr/>
          </p:nvSpPr>
          <p:spPr>
            <a:xfrm>
              <a:off x="1498271" y="2558094"/>
              <a:ext cx="1823089" cy="543099"/>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Parallelogram 5"/>
            <p:cNvSpPr/>
            <p:nvPr/>
          </p:nvSpPr>
          <p:spPr>
            <a:xfrm>
              <a:off x="1363759" y="1691102"/>
              <a:ext cx="2304947" cy="183194"/>
            </a:xfrm>
            <a:prstGeom prst="parallelogram">
              <a:avLst>
                <a:gd name="adj" fmla="val 49237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6" name="Parallelogram 6"/>
            <p:cNvSpPr/>
            <p:nvPr/>
          </p:nvSpPr>
          <p:spPr>
            <a:xfrm>
              <a:off x="1544217" y="2374657"/>
              <a:ext cx="1911219" cy="183194"/>
            </a:xfrm>
            <a:prstGeom prst="parallelogram">
              <a:avLst>
                <a:gd name="adj" fmla="val 45655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8" name="Parallelogram 7"/>
            <p:cNvSpPr/>
            <p:nvPr/>
          </p:nvSpPr>
          <p:spPr>
            <a:xfrm>
              <a:off x="1823107" y="2992591"/>
              <a:ext cx="1451870" cy="183194"/>
            </a:xfrm>
            <a:prstGeom prst="parallelogram">
              <a:avLst>
                <a:gd name="adj" fmla="val 36699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0" name="TextBox 85"/>
            <p:cNvSpPr txBox="1"/>
            <p:nvPr/>
          </p:nvSpPr>
          <p:spPr>
            <a:xfrm>
              <a:off x="1187120" y="1234713"/>
              <a:ext cx="2444115" cy="415925"/>
            </a:xfrm>
            <a:prstGeom prst="rect">
              <a:avLst/>
            </a:prstGeom>
          </p:spPr>
          <p:txBody>
            <a:bodyPr wrap="none" anchor="ctr" anchorCtr="0">
              <a:normAutofit/>
            </a:bodyPr>
            <a:lstStyle/>
            <a:p>
              <a:pPr algn="ctr">
                <a:buClr>
                  <a:schemeClr val="tx1">
                    <a:lumMod val="85000"/>
                    <a:lumOff val="15000"/>
                  </a:schemeClr>
                </a:buClr>
                <a:buSzPct val="105000"/>
              </a:pPr>
              <a:r>
                <a:rPr lang="zh-CN" altLang="en-US" sz="1600" b="1">
                  <a:solidFill>
                    <a:srgbClr val="50706D"/>
                  </a:solidFill>
                  <a:latin typeface="Arial Unicode MS" panose="020B0604020202020204" charset="-122"/>
                  <a:ea typeface="Arial Unicode MS" panose="020B0604020202020204" charset="-122"/>
                </a:rPr>
                <a:t>对产品进行细致完整的介绍</a:t>
              </a:r>
            </a:p>
          </p:txBody>
        </p:sp>
        <p:sp>
          <p:nvSpPr>
            <p:cNvPr id="51" name="TextBox 86"/>
            <p:cNvSpPr txBox="1"/>
            <p:nvPr/>
          </p:nvSpPr>
          <p:spPr>
            <a:xfrm>
              <a:off x="1497635" y="1948453"/>
              <a:ext cx="1823085" cy="353060"/>
            </a:xfrm>
            <a:prstGeom prst="rect">
              <a:avLst/>
            </a:prstGeom>
          </p:spPr>
          <p:txBody>
            <a:bodyPr wrap="none">
              <a:normAutofit/>
            </a:bodyPr>
            <a:lstStyle/>
            <a:p>
              <a:pPr algn="ctr">
                <a:buClr>
                  <a:schemeClr val="tx1">
                    <a:lumMod val="85000"/>
                    <a:lumOff val="15000"/>
                  </a:schemeClr>
                </a:buClr>
                <a:buSzPct val="105000"/>
              </a:pPr>
              <a:r>
                <a:rPr lang="zh-CN" altLang="en-US" sz="1600" b="1">
                  <a:solidFill>
                    <a:srgbClr val="50706D"/>
                  </a:solidFill>
                  <a:latin typeface="Arial Unicode MS" panose="020B0604020202020204" charset="-122"/>
                  <a:ea typeface="Arial Unicode MS" panose="020B0604020202020204" charset="-122"/>
                </a:rPr>
                <a:t>“二选一”的提问技巧</a:t>
              </a:r>
            </a:p>
          </p:txBody>
        </p:sp>
        <p:sp>
          <p:nvSpPr>
            <p:cNvPr id="52" name="TextBox 87"/>
            <p:cNvSpPr txBox="1"/>
            <p:nvPr/>
          </p:nvSpPr>
          <p:spPr>
            <a:xfrm>
              <a:off x="1521130" y="2575986"/>
              <a:ext cx="1777365" cy="600075"/>
            </a:xfrm>
            <a:prstGeom prst="rect">
              <a:avLst/>
            </a:prstGeom>
          </p:spPr>
          <p:txBody>
            <a:bodyPr wrap="none">
              <a:normAutofit/>
            </a:bodyPr>
            <a:lstStyle/>
            <a:p>
              <a:pPr algn="ctr">
                <a:buClr>
                  <a:schemeClr val="tx1">
                    <a:lumMod val="85000"/>
                    <a:lumOff val="15000"/>
                  </a:schemeClr>
                </a:buClr>
                <a:buSzPct val="105000"/>
              </a:pPr>
              <a:r>
                <a:rPr lang="zh-CN" altLang="en-US" sz="1600" b="1">
                  <a:solidFill>
                    <a:srgbClr val="50706D"/>
                  </a:solidFill>
                  <a:latin typeface="Arial Unicode MS" panose="020B0604020202020204" charset="-122"/>
                  <a:ea typeface="Arial Unicode MS" panose="020B0604020202020204" charset="-122"/>
                </a:rPr>
                <a:t>利用顾客希望尽早</a:t>
              </a:r>
            </a:p>
            <a:p>
              <a:pPr algn="ctr">
                <a:buClr>
                  <a:schemeClr val="tx1">
                    <a:lumMod val="85000"/>
                    <a:lumOff val="15000"/>
                  </a:schemeClr>
                </a:buClr>
                <a:buSzPct val="105000"/>
              </a:pPr>
              <a:r>
                <a:rPr lang="zh-CN" altLang="en-US" sz="1600" b="1">
                  <a:solidFill>
                    <a:srgbClr val="50706D"/>
                  </a:solidFill>
                  <a:latin typeface="Arial Unicode MS" panose="020B0604020202020204" charset="-122"/>
                  <a:ea typeface="Arial Unicode MS" panose="020B0604020202020204" charset="-122"/>
                </a:rPr>
                <a:t>拿到商品的心理</a:t>
              </a:r>
            </a:p>
          </p:txBody>
        </p:sp>
      </p:grpSp>
      <p:cxnSp>
        <p:nvCxnSpPr>
          <p:cNvPr id="54" name="Straight Connector 46"/>
          <p:cNvCxnSpPr/>
          <p:nvPr/>
        </p:nvCxnSpPr>
        <p:spPr>
          <a:xfrm flipH="1" flipV="1">
            <a:off x="4544969" y="3049477"/>
            <a:ext cx="802255" cy="0"/>
          </a:xfrm>
          <a:prstGeom prst="line">
            <a:avLst/>
          </a:prstGeom>
          <a:ln w="19050">
            <a:solidFill>
              <a:schemeClr val="bg1">
                <a:lumMod val="50000"/>
              </a:schemeClr>
            </a:solidFill>
            <a:prstDash val="sysDash"/>
            <a:head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par>
                                <p:cTn id="18" presetID="2" presetClass="entr" presetSubtype="4"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fill="hold"/>
                                        <p:tgtEl>
                                          <p:spTgt spid="17"/>
                                        </p:tgtEl>
                                        <p:attrNameLst>
                                          <p:attrName>ppt_x</p:attrName>
                                        </p:attrNameLst>
                                      </p:cBhvr>
                                      <p:tavLst>
                                        <p:tav tm="0">
                                          <p:val>
                                            <p:strVal val="#ppt_x"/>
                                          </p:val>
                                        </p:tav>
                                        <p:tav tm="100000">
                                          <p:val>
                                            <p:strVal val="#ppt_x"/>
                                          </p:val>
                                        </p:tav>
                                      </p:tavLst>
                                    </p:anim>
                                    <p:anim calcmode="lin" valueType="num">
                                      <p:cBhvr additive="base">
                                        <p:cTn id="33" dur="500" fill="hold"/>
                                        <p:tgtEl>
                                          <p:spTgt spid="17"/>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ppt_x"/>
                                          </p:val>
                                        </p:tav>
                                        <p:tav tm="100000">
                                          <p:val>
                                            <p:strVal val="#ppt_x"/>
                                          </p:val>
                                        </p:tav>
                                      </p:tavLst>
                                    </p:anim>
                                    <p:anim calcmode="lin" valueType="num">
                                      <p:cBhvr additive="base">
                                        <p:cTn id="37" dur="500" fill="hold"/>
                                        <p:tgtEl>
                                          <p:spTgt spid="19"/>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ppt_x"/>
                                          </p:val>
                                        </p:tav>
                                        <p:tav tm="100000">
                                          <p:val>
                                            <p:strVal val="#ppt_x"/>
                                          </p:val>
                                        </p:tav>
                                      </p:tavLst>
                                    </p:anim>
                                    <p:anim calcmode="lin" valueType="num">
                                      <p:cBhvr additive="base">
                                        <p:cTn id="41" dur="500" fill="hold"/>
                                        <p:tgtEl>
                                          <p:spTgt spid="2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ppt_x"/>
                                          </p:val>
                                        </p:tav>
                                        <p:tav tm="100000">
                                          <p:val>
                                            <p:strVal val="#ppt_x"/>
                                          </p:val>
                                        </p:tav>
                                      </p:tavLst>
                                    </p:anim>
                                    <p:anim calcmode="lin" valueType="num">
                                      <p:cBhvr additive="base">
                                        <p:cTn id="45"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bldLvl="0" animBg="1"/>
      <p:bldP spid="14" grpId="0" bldLvl="0" animBg="1"/>
      <p:bldP spid="21" grpId="0" bldLvl="0" animBg="1"/>
      <p:bldP spid="2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139952" y="1653760"/>
            <a:ext cx="1080120" cy="768350"/>
          </a:xfrm>
          <a:prstGeom prst="rect">
            <a:avLst/>
          </a:prstGeom>
        </p:spPr>
        <p:txBody>
          <a:bodyPr wrap="square">
            <a:spAutoFit/>
          </a:bodyPr>
          <a:lstStyle/>
          <a:p>
            <a:pPr fontAlgn="auto">
              <a:spcBef>
                <a:spcPts val="0"/>
              </a:spcBef>
              <a:spcAft>
                <a:spcPts val="0"/>
              </a:spcAft>
              <a:defRPr/>
            </a:pPr>
            <a:r>
              <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rPr>
              <a:t>03</a:t>
            </a:r>
          </a:p>
        </p:txBody>
      </p:sp>
      <p:sp>
        <p:nvSpPr>
          <p:cNvPr id="12" name="TextBox 71"/>
          <p:cNvSpPr txBox="1"/>
          <p:nvPr/>
        </p:nvSpPr>
        <p:spPr>
          <a:xfrm>
            <a:off x="2531894" y="2421646"/>
            <a:ext cx="4297680" cy="645160"/>
          </a:xfrm>
          <a:prstGeom prst="rect">
            <a:avLst/>
          </a:prstGeom>
          <a:noFill/>
        </p:spPr>
        <p:txBody>
          <a:bodyPr wrap="none" rtlCol="0">
            <a:spAutoFit/>
          </a:bodyPr>
          <a:lstStyle/>
          <a:p>
            <a:pPr algn="ctr"/>
            <a:r>
              <a:rPr lang="zh-CN" altLang="en-US" sz="3600" dirty="0">
                <a:solidFill>
                  <a:schemeClr val="tx2"/>
                </a:solidFill>
                <a:latin typeface="Arial Unicode MS" panose="020B0604020202020204" charset="-122"/>
                <a:ea typeface="Arial Unicode MS" panose="020B0604020202020204" charset="-122"/>
              </a:rPr>
              <a:t>售前客服的工作要求</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048664a-32dc-45f0-8894-22a0bafdb272"/>
          <p:cNvGrpSpPr>
            <a:grpSpLocks noChangeAspect="1"/>
          </p:cNvGrpSpPr>
          <p:nvPr/>
        </p:nvGrpSpPr>
        <p:grpSpPr>
          <a:xfrm>
            <a:off x="989733" y="1811293"/>
            <a:ext cx="7459209" cy="2525844"/>
            <a:chOff x="1234131" y="1891819"/>
            <a:chExt cx="9945613" cy="3367792"/>
          </a:xfrm>
        </p:grpSpPr>
        <p:sp>
          <p:nvSpPr>
            <p:cNvPr id="4" name="Oval 5"/>
            <p:cNvSpPr/>
            <p:nvPr/>
          </p:nvSpPr>
          <p:spPr>
            <a:xfrm>
              <a:off x="5093439" y="2574906"/>
              <a:ext cx="2005124" cy="2005124"/>
            </a:xfrm>
            <a:prstGeom prst="ellipse">
              <a:avLst/>
            </a:prstGeom>
            <a:noFill/>
            <a:ln w="28575">
              <a:solidFill>
                <a:schemeClr val="bg1">
                  <a:lumMod val="7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0">
              <a:noAutofit/>
            </a:bodyPr>
            <a:lstStyle/>
            <a:p>
              <a:pPr algn="ctr">
                <a:lnSpc>
                  <a:spcPct val="120000"/>
                </a:lnSpc>
                <a:defRPr/>
              </a:pPr>
              <a:r>
                <a:rPr sz="2000" dirty="0">
                  <a:solidFill>
                    <a:schemeClr val="tx1">
                      <a:lumMod val="65000"/>
                      <a:lumOff val="35000"/>
                    </a:schemeClr>
                  </a:solidFill>
                  <a:latin typeface="微软雅黑" panose="020B0503020204020204" pitchFamily="34" charset="-122"/>
                  <a:ea typeface="微软雅黑" panose="020B0503020204020204" pitchFamily="34" charset="-122"/>
                  <a:sym typeface="+mn-ea"/>
                </a:rPr>
                <a:t>工作要求</a:t>
              </a:r>
              <a:endParaRPr lang="zh-CN" altLang="en-US" sz="2000">
                <a:solidFill>
                  <a:srgbClr val="50706D"/>
                </a:solidFill>
                <a:latin typeface="Arial Unicode MS" panose="020B0604020202020204" charset="-122"/>
                <a:ea typeface="Arial Unicode MS" panose="020B0604020202020204" charset="-122"/>
              </a:endParaRPr>
            </a:p>
          </p:txBody>
        </p:sp>
        <p:sp>
          <p:nvSpPr>
            <p:cNvPr id="5" name="Isosceles Triangle 7"/>
            <p:cNvSpPr/>
            <p:nvPr/>
          </p:nvSpPr>
          <p:spPr>
            <a:xfrm rot="14400000" flipH="1" flipV="1">
              <a:off x="5319689" y="1936839"/>
              <a:ext cx="652791" cy="56275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6" name="Group 2"/>
            <p:cNvGrpSpPr/>
            <p:nvPr/>
          </p:nvGrpSpPr>
          <p:grpSpPr>
            <a:xfrm>
              <a:off x="4507373" y="1988840"/>
              <a:ext cx="3177256" cy="3177256"/>
              <a:chOff x="4711001" y="1988840"/>
              <a:chExt cx="3177256" cy="3177256"/>
            </a:xfrm>
          </p:grpSpPr>
          <p:sp>
            <p:nvSpPr>
              <p:cNvPr id="23" name="Block Arc 6"/>
              <p:cNvSpPr/>
              <p:nvPr/>
            </p:nvSpPr>
            <p:spPr>
              <a:xfrm rot="17100000" flipH="1" flipV="1">
                <a:off x="4711001" y="1988840"/>
                <a:ext cx="3177256" cy="3177256"/>
              </a:xfrm>
              <a:prstGeom prst="blockArc">
                <a:avLst>
                  <a:gd name="adj1" fmla="val 21599999"/>
                  <a:gd name="adj2" fmla="val 8180671"/>
                  <a:gd name="adj3" fmla="val 11913"/>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Block Arc 8"/>
              <p:cNvSpPr/>
              <p:nvPr/>
            </p:nvSpPr>
            <p:spPr>
              <a:xfrm rot="17100000">
                <a:off x="4711001" y="1988840"/>
                <a:ext cx="3177256" cy="3177256"/>
              </a:xfrm>
              <a:prstGeom prst="blockArc">
                <a:avLst>
                  <a:gd name="adj1" fmla="val 21599999"/>
                  <a:gd name="adj2" fmla="val 8180671"/>
                  <a:gd name="adj3" fmla="val 11913"/>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7" name="Isosceles Triangle 9"/>
            <p:cNvSpPr/>
            <p:nvPr/>
          </p:nvSpPr>
          <p:spPr>
            <a:xfrm rot="3600000" flipV="1">
              <a:off x="6237385" y="4651840"/>
              <a:ext cx="652791" cy="56275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Freeform: Shape 20"/>
            <p:cNvSpPr/>
            <p:nvPr/>
          </p:nvSpPr>
          <p:spPr bwMode="auto">
            <a:xfrm>
              <a:off x="2264906" y="4139028"/>
              <a:ext cx="548999" cy="548007"/>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 name="Freeform: Shape 21"/>
            <p:cNvSpPr/>
            <p:nvPr/>
          </p:nvSpPr>
          <p:spPr bwMode="auto">
            <a:xfrm>
              <a:off x="3459135" y="4139524"/>
              <a:ext cx="547015" cy="547015"/>
            </a:xfrm>
            <a:custGeom>
              <a:avLst/>
              <a:gdLst>
                <a:gd name="T0" fmla="*/ 1040 w 1104"/>
                <a:gd name="T1" fmla="*/ 3 h 1104"/>
                <a:gd name="T2" fmla="*/ 800 w 1104"/>
                <a:gd name="T3" fmla="*/ 51 h 1104"/>
                <a:gd name="T4" fmla="*/ 817 w 1104"/>
                <a:gd name="T5" fmla="*/ 333 h 1104"/>
                <a:gd name="T6" fmla="*/ 1001 w 1104"/>
                <a:gd name="T7" fmla="*/ 207 h 1104"/>
                <a:gd name="T8" fmla="*/ 1048 w 1104"/>
                <a:gd name="T9" fmla="*/ 372 h 1104"/>
                <a:gd name="T10" fmla="*/ 695 w 1104"/>
                <a:gd name="T11" fmla="*/ 383 h 1104"/>
                <a:gd name="T12" fmla="*/ 673 w 1104"/>
                <a:gd name="T13" fmla="*/ 372 h 1104"/>
                <a:gd name="T14" fmla="*/ 670 w 1104"/>
                <a:gd name="T15" fmla="*/ 20 h 1104"/>
                <a:gd name="T16" fmla="*/ 689 w 1104"/>
                <a:gd name="T17" fmla="*/ 1 h 1104"/>
                <a:gd name="T18" fmla="*/ 332 w 1104"/>
                <a:gd name="T19" fmla="*/ 1063 h 1104"/>
                <a:gd name="T20" fmla="*/ 288 w 1104"/>
                <a:gd name="T21" fmla="*/ 1102 h 1104"/>
                <a:gd name="T22" fmla="*/ 239 w 1104"/>
                <a:gd name="T23" fmla="*/ 1093 h 1104"/>
                <a:gd name="T24" fmla="*/ 219 w 1104"/>
                <a:gd name="T25" fmla="*/ 1081 h 1104"/>
                <a:gd name="T26" fmla="*/ 201 w 1104"/>
                <a:gd name="T27" fmla="*/ 1093 h 1104"/>
                <a:gd name="T28" fmla="*/ 151 w 1104"/>
                <a:gd name="T29" fmla="*/ 1102 h 1104"/>
                <a:gd name="T30" fmla="*/ 107 w 1104"/>
                <a:gd name="T31" fmla="*/ 1063 h 1104"/>
                <a:gd name="T32" fmla="*/ 61 w 1104"/>
                <a:gd name="T33" fmla="*/ 690 h 1104"/>
                <a:gd name="T34" fmla="*/ 20 w 1104"/>
                <a:gd name="T35" fmla="*/ 650 h 1104"/>
                <a:gd name="T36" fmla="*/ 2 w 1104"/>
                <a:gd name="T37" fmla="*/ 471 h 1104"/>
                <a:gd name="T38" fmla="*/ 25 w 1104"/>
                <a:gd name="T39" fmla="*/ 331 h 1104"/>
                <a:gd name="T40" fmla="*/ 156 w 1104"/>
                <a:gd name="T41" fmla="*/ 300 h 1104"/>
                <a:gd name="T42" fmla="*/ 219 w 1104"/>
                <a:gd name="T43" fmla="*/ 380 h 1104"/>
                <a:gd name="T44" fmla="*/ 284 w 1104"/>
                <a:gd name="T45" fmla="*/ 300 h 1104"/>
                <a:gd name="T46" fmla="*/ 377 w 1104"/>
                <a:gd name="T47" fmla="*/ 318 h 1104"/>
                <a:gd name="T48" fmla="*/ 440 w 1104"/>
                <a:gd name="T49" fmla="*/ 392 h 1104"/>
                <a:gd name="T50" fmla="*/ 474 w 1104"/>
                <a:gd name="T51" fmla="*/ 405 h 1104"/>
                <a:gd name="T52" fmla="*/ 542 w 1104"/>
                <a:gd name="T53" fmla="*/ 354 h 1104"/>
                <a:gd name="T54" fmla="*/ 597 w 1104"/>
                <a:gd name="T55" fmla="*/ 353 h 1104"/>
                <a:gd name="T56" fmla="*/ 624 w 1104"/>
                <a:gd name="T57" fmla="*/ 402 h 1104"/>
                <a:gd name="T58" fmla="*/ 573 w 1104"/>
                <a:gd name="T59" fmla="*/ 461 h 1104"/>
                <a:gd name="T60" fmla="*/ 476 w 1104"/>
                <a:gd name="T61" fmla="*/ 521 h 1104"/>
                <a:gd name="T62" fmla="*/ 446 w 1104"/>
                <a:gd name="T63" fmla="*/ 525 h 1104"/>
                <a:gd name="T64" fmla="*/ 396 w 1104"/>
                <a:gd name="T65" fmla="*/ 493 h 1104"/>
                <a:gd name="T66" fmla="*/ 334 w 1104"/>
                <a:gd name="T67" fmla="*/ 1052 h 1104"/>
                <a:gd name="T68" fmla="*/ 257 w 1104"/>
                <a:gd name="T69" fmla="*/ 61 h 1104"/>
                <a:gd name="T70" fmla="*/ 297 w 1104"/>
                <a:gd name="T71" fmla="*/ 97 h 1104"/>
                <a:gd name="T72" fmla="*/ 312 w 1104"/>
                <a:gd name="T73" fmla="*/ 152 h 1104"/>
                <a:gd name="T74" fmla="*/ 300 w 1104"/>
                <a:gd name="T75" fmla="*/ 202 h 1104"/>
                <a:gd name="T76" fmla="*/ 261 w 1104"/>
                <a:gd name="T77" fmla="*/ 252 h 1104"/>
                <a:gd name="T78" fmla="*/ 217 w 1104"/>
                <a:gd name="T79" fmla="*/ 268 h 1104"/>
                <a:gd name="T80" fmla="*/ 166 w 1104"/>
                <a:gd name="T81" fmla="*/ 243 h 1104"/>
                <a:gd name="T82" fmla="*/ 134 w 1104"/>
                <a:gd name="T83" fmla="*/ 188 h 1104"/>
                <a:gd name="T84" fmla="*/ 129 w 1104"/>
                <a:gd name="T85" fmla="*/ 138 h 1104"/>
                <a:gd name="T86" fmla="*/ 150 w 1104"/>
                <a:gd name="T87" fmla="*/ 87 h 1104"/>
                <a:gd name="T88" fmla="*/ 195 w 1104"/>
                <a:gd name="T89" fmla="*/ 57 h 1104"/>
                <a:gd name="T90" fmla="*/ 817 w 1104"/>
                <a:gd name="T91" fmla="*/ 106 h 1104"/>
                <a:gd name="T92" fmla="*/ 791 w 1104"/>
                <a:gd name="T93" fmla="*/ 94 h 1104"/>
                <a:gd name="T94" fmla="*/ 769 w 1104"/>
                <a:gd name="T95" fmla="*/ 113 h 1104"/>
                <a:gd name="T96" fmla="*/ 784 w 1104"/>
                <a:gd name="T97" fmla="*/ 255 h 1104"/>
                <a:gd name="T98" fmla="*/ 821 w 1104"/>
                <a:gd name="T99" fmla="*/ 291 h 1104"/>
                <a:gd name="T100" fmla="*/ 875 w 1104"/>
                <a:gd name="T101" fmla="*/ 258 h 1104"/>
                <a:gd name="T102" fmla="*/ 1099 w 1104"/>
                <a:gd name="T103" fmla="*/ 50 h 1104"/>
                <a:gd name="T104" fmla="*/ 1097 w 1104"/>
                <a:gd name="T105" fmla="*/ 30 h 1104"/>
                <a:gd name="T106" fmla="*/ 1016 w 1104"/>
                <a:gd name="T107" fmla="*/ 75 h 1104"/>
                <a:gd name="T108" fmla="*/ 825 w 1104"/>
                <a:gd name="T109" fmla="*/ 142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4" h="1104">
                  <a:moveTo>
                    <a:pt x="695" y="0"/>
                  </a:moveTo>
                  <a:lnTo>
                    <a:pt x="1027" y="0"/>
                  </a:lnTo>
                  <a:lnTo>
                    <a:pt x="1027" y="0"/>
                  </a:lnTo>
                  <a:lnTo>
                    <a:pt x="1031" y="0"/>
                  </a:lnTo>
                  <a:lnTo>
                    <a:pt x="1035" y="2"/>
                  </a:lnTo>
                  <a:lnTo>
                    <a:pt x="1040" y="3"/>
                  </a:lnTo>
                  <a:lnTo>
                    <a:pt x="1043" y="6"/>
                  </a:lnTo>
                  <a:lnTo>
                    <a:pt x="1043" y="6"/>
                  </a:lnTo>
                  <a:lnTo>
                    <a:pt x="1008" y="29"/>
                  </a:lnTo>
                  <a:lnTo>
                    <a:pt x="973" y="51"/>
                  </a:lnTo>
                  <a:lnTo>
                    <a:pt x="800" y="51"/>
                  </a:lnTo>
                  <a:lnTo>
                    <a:pt x="800" y="51"/>
                  </a:lnTo>
                  <a:lnTo>
                    <a:pt x="791" y="51"/>
                  </a:lnTo>
                  <a:lnTo>
                    <a:pt x="721" y="51"/>
                  </a:lnTo>
                  <a:lnTo>
                    <a:pt x="721" y="332"/>
                  </a:lnTo>
                  <a:lnTo>
                    <a:pt x="808" y="332"/>
                  </a:lnTo>
                  <a:lnTo>
                    <a:pt x="808" y="332"/>
                  </a:lnTo>
                  <a:lnTo>
                    <a:pt x="817" y="333"/>
                  </a:lnTo>
                  <a:lnTo>
                    <a:pt x="825" y="334"/>
                  </a:lnTo>
                  <a:lnTo>
                    <a:pt x="833" y="334"/>
                  </a:lnTo>
                  <a:lnTo>
                    <a:pt x="841" y="332"/>
                  </a:lnTo>
                  <a:lnTo>
                    <a:pt x="1001" y="332"/>
                  </a:lnTo>
                  <a:lnTo>
                    <a:pt x="1001" y="207"/>
                  </a:lnTo>
                  <a:lnTo>
                    <a:pt x="1001" y="207"/>
                  </a:lnTo>
                  <a:lnTo>
                    <a:pt x="1053" y="156"/>
                  </a:lnTo>
                  <a:lnTo>
                    <a:pt x="1053" y="357"/>
                  </a:lnTo>
                  <a:lnTo>
                    <a:pt x="1053" y="357"/>
                  </a:lnTo>
                  <a:lnTo>
                    <a:pt x="1053" y="363"/>
                  </a:lnTo>
                  <a:lnTo>
                    <a:pt x="1050" y="367"/>
                  </a:lnTo>
                  <a:lnTo>
                    <a:pt x="1048" y="372"/>
                  </a:lnTo>
                  <a:lnTo>
                    <a:pt x="1045" y="376"/>
                  </a:lnTo>
                  <a:lnTo>
                    <a:pt x="1041" y="379"/>
                  </a:lnTo>
                  <a:lnTo>
                    <a:pt x="1036" y="381"/>
                  </a:lnTo>
                  <a:lnTo>
                    <a:pt x="1032" y="382"/>
                  </a:lnTo>
                  <a:lnTo>
                    <a:pt x="1027" y="383"/>
                  </a:lnTo>
                  <a:lnTo>
                    <a:pt x="695" y="383"/>
                  </a:lnTo>
                  <a:lnTo>
                    <a:pt x="695" y="383"/>
                  </a:lnTo>
                  <a:lnTo>
                    <a:pt x="689" y="382"/>
                  </a:lnTo>
                  <a:lnTo>
                    <a:pt x="685" y="381"/>
                  </a:lnTo>
                  <a:lnTo>
                    <a:pt x="681" y="379"/>
                  </a:lnTo>
                  <a:lnTo>
                    <a:pt x="676" y="376"/>
                  </a:lnTo>
                  <a:lnTo>
                    <a:pt x="673" y="372"/>
                  </a:lnTo>
                  <a:lnTo>
                    <a:pt x="671" y="367"/>
                  </a:lnTo>
                  <a:lnTo>
                    <a:pt x="670" y="363"/>
                  </a:lnTo>
                  <a:lnTo>
                    <a:pt x="669" y="357"/>
                  </a:lnTo>
                  <a:lnTo>
                    <a:pt x="669" y="25"/>
                  </a:lnTo>
                  <a:lnTo>
                    <a:pt x="669" y="25"/>
                  </a:lnTo>
                  <a:lnTo>
                    <a:pt x="670" y="20"/>
                  </a:lnTo>
                  <a:lnTo>
                    <a:pt x="671" y="16"/>
                  </a:lnTo>
                  <a:lnTo>
                    <a:pt x="673" y="11"/>
                  </a:lnTo>
                  <a:lnTo>
                    <a:pt x="676" y="7"/>
                  </a:lnTo>
                  <a:lnTo>
                    <a:pt x="681" y="4"/>
                  </a:lnTo>
                  <a:lnTo>
                    <a:pt x="685" y="2"/>
                  </a:lnTo>
                  <a:lnTo>
                    <a:pt x="689" y="1"/>
                  </a:lnTo>
                  <a:lnTo>
                    <a:pt x="695" y="0"/>
                  </a:lnTo>
                  <a:lnTo>
                    <a:pt x="695" y="0"/>
                  </a:lnTo>
                  <a:close/>
                  <a:moveTo>
                    <a:pt x="334" y="1052"/>
                  </a:moveTo>
                  <a:lnTo>
                    <a:pt x="334" y="1052"/>
                  </a:lnTo>
                  <a:lnTo>
                    <a:pt x="334" y="1057"/>
                  </a:lnTo>
                  <a:lnTo>
                    <a:pt x="332" y="1063"/>
                  </a:lnTo>
                  <a:lnTo>
                    <a:pt x="328" y="1072"/>
                  </a:lnTo>
                  <a:lnTo>
                    <a:pt x="323" y="1081"/>
                  </a:lnTo>
                  <a:lnTo>
                    <a:pt x="315" y="1088"/>
                  </a:lnTo>
                  <a:lnTo>
                    <a:pt x="307" y="1095"/>
                  </a:lnTo>
                  <a:lnTo>
                    <a:pt x="298" y="1099"/>
                  </a:lnTo>
                  <a:lnTo>
                    <a:pt x="288" y="1102"/>
                  </a:lnTo>
                  <a:lnTo>
                    <a:pt x="278" y="1104"/>
                  </a:lnTo>
                  <a:lnTo>
                    <a:pt x="278" y="1104"/>
                  </a:lnTo>
                  <a:lnTo>
                    <a:pt x="265" y="1102"/>
                  </a:lnTo>
                  <a:lnTo>
                    <a:pt x="251" y="1098"/>
                  </a:lnTo>
                  <a:lnTo>
                    <a:pt x="244" y="1096"/>
                  </a:lnTo>
                  <a:lnTo>
                    <a:pt x="239" y="1093"/>
                  </a:lnTo>
                  <a:lnTo>
                    <a:pt x="233" y="1090"/>
                  </a:lnTo>
                  <a:lnTo>
                    <a:pt x="229" y="1085"/>
                  </a:lnTo>
                  <a:lnTo>
                    <a:pt x="229" y="1085"/>
                  </a:lnTo>
                  <a:lnTo>
                    <a:pt x="228" y="1083"/>
                  </a:lnTo>
                  <a:lnTo>
                    <a:pt x="225" y="1082"/>
                  </a:lnTo>
                  <a:lnTo>
                    <a:pt x="219" y="1081"/>
                  </a:lnTo>
                  <a:lnTo>
                    <a:pt x="215" y="1082"/>
                  </a:lnTo>
                  <a:lnTo>
                    <a:pt x="212" y="1083"/>
                  </a:lnTo>
                  <a:lnTo>
                    <a:pt x="210" y="1085"/>
                  </a:lnTo>
                  <a:lnTo>
                    <a:pt x="210" y="1085"/>
                  </a:lnTo>
                  <a:lnTo>
                    <a:pt x="206" y="1090"/>
                  </a:lnTo>
                  <a:lnTo>
                    <a:pt x="201" y="1093"/>
                  </a:lnTo>
                  <a:lnTo>
                    <a:pt x="196" y="1096"/>
                  </a:lnTo>
                  <a:lnTo>
                    <a:pt x="189" y="1098"/>
                  </a:lnTo>
                  <a:lnTo>
                    <a:pt x="175" y="1102"/>
                  </a:lnTo>
                  <a:lnTo>
                    <a:pt x="161" y="1104"/>
                  </a:lnTo>
                  <a:lnTo>
                    <a:pt x="161" y="1104"/>
                  </a:lnTo>
                  <a:lnTo>
                    <a:pt x="151" y="1102"/>
                  </a:lnTo>
                  <a:lnTo>
                    <a:pt x="142" y="1099"/>
                  </a:lnTo>
                  <a:lnTo>
                    <a:pt x="133" y="1095"/>
                  </a:lnTo>
                  <a:lnTo>
                    <a:pt x="124" y="1088"/>
                  </a:lnTo>
                  <a:lnTo>
                    <a:pt x="117" y="1081"/>
                  </a:lnTo>
                  <a:lnTo>
                    <a:pt x="111" y="1072"/>
                  </a:lnTo>
                  <a:lnTo>
                    <a:pt x="107" y="1063"/>
                  </a:lnTo>
                  <a:lnTo>
                    <a:pt x="105" y="1052"/>
                  </a:lnTo>
                  <a:lnTo>
                    <a:pt x="94" y="696"/>
                  </a:lnTo>
                  <a:lnTo>
                    <a:pt x="80" y="695"/>
                  </a:lnTo>
                  <a:lnTo>
                    <a:pt x="80" y="695"/>
                  </a:lnTo>
                  <a:lnTo>
                    <a:pt x="71" y="693"/>
                  </a:lnTo>
                  <a:lnTo>
                    <a:pt x="61" y="690"/>
                  </a:lnTo>
                  <a:lnTo>
                    <a:pt x="51" y="685"/>
                  </a:lnTo>
                  <a:lnTo>
                    <a:pt x="42" y="680"/>
                  </a:lnTo>
                  <a:lnTo>
                    <a:pt x="34" y="674"/>
                  </a:lnTo>
                  <a:lnTo>
                    <a:pt x="27" y="667"/>
                  </a:lnTo>
                  <a:lnTo>
                    <a:pt x="23" y="658"/>
                  </a:lnTo>
                  <a:lnTo>
                    <a:pt x="20" y="650"/>
                  </a:lnTo>
                  <a:lnTo>
                    <a:pt x="20" y="650"/>
                  </a:lnTo>
                  <a:lnTo>
                    <a:pt x="10" y="600"/>
                  </a:lnTo>
                  <a:lnTo>
                    <a:pt x="5" y="561"/>
                  </a:lnTo>
                  <a:lnTo>
                    <a:pt x="2" y="529"/>
                  </a:lnTo>
                  <a:lnTo>
                    <a:pt x="0" y="500"/>
                  </a:lnTo>
                  <a:lnTo>
                    <a:pt x="2" y="471"/>
                  </a:lnTo>
                  <a:lnTo>
                    <a:pt x="6" y="438"/>
                  </a:lnTo>
                  <a:lnTo>
                    <a:pt x="18" y="346"/>
                  </a:lnTo>
                  <a:lnTo>
                    <a:pt x="18" y="346"/>
                  </a:lnTo>
                  <a:lnTo>
                    <a:pt x="19" y="341"/>
                  </a:lnTo>
                  <a:lnTo>
                    <a:pt x="22" y="336"/>
                  </a:lnTo>
                  <a:lnTo>
                    <a:pt x="25" y="331"/>
                  </a:lnTo>
                  <a:lnTo>
                    <a:pt x="30" y="325"/>
                  </a:lnTo>
                  <a:lnTo>
                    <a:pt x="35" y="321"/>
                  </a:lnTo>
                  <a:lnTo>
                    <a:pt x="41" y="317"/>
                  </a:lnTo>
                  <a:lnTo>
                    <a:pt x="48" y="313"/>
                  </a:lnTo>
                  <a:lnTo>
                    <a:pt x="57" y="312"/>
                  </a:lnTo>
                  <a:lnTo>
                    <a:pt x="156" y="300"/>
                  </a:lnTo>
                  <a:lnTo>
                    <a:pt x="156" y="300"/>
                  </a:lnTo>
                  <a:lnTo>
                    <a:pt x="160" y="300"/>
                  </a:lnTo>
                  <a:lnTo>
                    <a:pt x="164" y="301"/>
                  </a:lnTo>
                  <a:lnTo>
                    <a:pt x="168" y="304"/>
                  </a:lnTo>
                  <a:lnTo>
                    <a:pt x="171" y="307"/>
                  </a:lnTo>
                  <a:lnTo>
                    <a:pt x="219" y="380"/>
                  </a:lnTo>
                  <a:lnTo>
                    <a:pt x="269" y="307"/>
                  </a:lnTo>
                  <a:lnTo>
                    <a:pt x="269" y="307"/>
                  </a:lnTo>
                  <a:lnTo>
                    <a:pt x="271" y="304"/>
                  </a:lnTo>
                  <a:lnTo>
                    <a:pt x="275" y="301"/>
                  </a:lnTo>
                  <a:lnTo>
                    <a:pt x="280" y="300"/>
                  </a:lnTo>
                  <a:lnTo>
                    <a:pt x="284" y="300"/>
                  </a:lnTo>
                  <a:lnTo>
                    <a:pt x="340" y="307"/>
                  </a:lnTo>
                  <a:lnTo>
                    <a:pt x="340" y="307"/>
                  </a:lnTo>
                  <a:lnTo>
                    <a:pt x="358" y="310"/>
                  </a:lnTo>
                  <a:lnTo>
                    <a:pt x="366" y="312"/>
                  </a:lnTo>
                  <a:lnTo>
                    <a:pt x="371" y="314"/>
                  </a:lnTo>
                  <a:lnTo>
                    <a:pt x="377" y="318"/>
                  </a:lnTo>
                  <a:lnTo>
                    <a:pt x="381" y="321"/>
                  </a:lnTo>
                  <a:lnTo>
                    <a:pt x="389" y="329"/>
                  </a:lnTo>
                  <a:lnTo>
                    <a:pt x="389" y="329"/>
                  </a:lnTo>
                  <a:lnTo>
                    <a:pt x="417" y="364"/>
                  </a:lnTo>
                  <a:lnTo>
                    <a:pt x="440" y="392"/>
                  </a:lnTo>
                  <a:lnTo>
                    <a:pt x="440" y="392"/>
                  </a:lnTo>
                  <a:lnTo>
                    <a:pt x="451" y="403"/>
                  </a:lnTo>
                  <a:lnTo>
                    <a:pt x="451" y="403"/>
                  </a:lnTo>
                  <a:lnTo>
                    <a:pt x="456" y="406"/>
                  </a:lnTo>
                  <a:lnTo>
                    <a:pt x="462" y="408"/>
                  </a:lnTo>
                  <a:lnTo>
                    <a:pt x="467" y="407"/>
                  </a:lnTo>
                  <a:lnTo>
                    <a:pt x="474" y="405"/>
                  </a:lnTo>
                  <a:lnTo>
                    <a:pt x="474" y="405"/>
                  </a:lnTo>
                  <a:lnTo>
                    <a:pt x="482" y="398"/>
                  </a:lnTo>
                  <a:lnTo>
                    <a:pt x="482" y="398"/>
                  </a:lnTo>
                  <a:lnTo>
                    <a:pt x="511" y="378"/>
                  </a:lnTo>
                  <a:lnTo>
                    <a:pt x="542" y="354"/>
                  </a:lnTo>
                  <a:lnTo>
                    <a:pt x="542" y="354"/>
                  </a:lnTo>
                  <a:lnTo>
                    <a:pt x="551" y="349"/>
                  </a:lnTo>
                  <a:lnTo>
                    <a:pt x="561" y="346"/>
                  </a:lnTo>
                  <a:lnTo>
                    <a:pt x="571" y="345"/>
                  </a:lnTo>
                  <a:lnTo>
                    <a:pt x="579" y="346"/>
                  </a:lnTo>
                  <a:lnTo>
                    <a:pt x="589" y="349"/>
                  </a:lnTo>
                  <a:lnTo>
                    <a:pt x="597" y="353"/>
                  </a:lnTo>
                  <a:lnTo>
                    <a:pt x="604" y="360"/>
                  </a:lnTo>
                  <a:lnTo>
                    <a:pt x="612" y="366"/>
                  </a:lnTo>
                  <a:lnTo>
                    <a:pt x="616" y="375"/>
                  </a:lnTo>
                  <a:lnTo>
                    <a:pt x="620" y="383"/>
                  </a:lnTo>
                  <a:lnTo>
                    <a:pt x="623" y="392"/>
                  </a:lnTo>
                  <a:lnTo>
                    <a:pt x="624" y="402"/>
                  </a:lnTo>
                  <a:lnTo>
                    <a:pt x="623" y="410"/>
                  </a:lnTo>
                  <a:lnTo>
                    <a:pt x="619" y="420"/>
                  </a:lnTo>
                  <a:lnTo>
                    <a:pt x="613" y="429"/>
                  </a:lnTo>
                  <a:lnTo>
                    <a:pt x="605" y="436"/>
                  </a:lnTo>
                  <a:lnTo>
                    <a:pt x="605" y="436"/>
                  </a:lnTo>
                  <a:lnTo>
                    <a:pt x="573" y="461"/>
                  </a:lnTo>
                  <a:lnTo>
                    <a:pt x="542" y="484"/>
                  </a:lnTo>
                  <a:lnTo>
                    <a:pt x="542" y="484"/>
                  </a:lnTo>
                  <a:lnTo>
                    <a:pt x="522" y="495"/>
                  </a:lnTo>
                  <a:lnTo>
                    <a:pt x="505" y="506"/>
                  </a:lnTo>
                  <a:lnTo>
                    <a:pt x="490" y="515"/>
                  </a:lnTo>
                  <a:lnTo>
                    <a:pt x="476" y="521"/>
                  </a:lnTo>
                  <a:lnTo>
                    <a:pt x="476" y="521"/>
                  </a:lnTo>
                  <a:lnTo>
                    <a:pt x="470" y="524"/>
                  </a:lnTo>
                  <a:lnTo>
                    <a:pt x="464" y="525"/>
                  </a:lnTo>
                  <a:lnTo>
                    <a:pt x="458" y="526"/>
                  </a:lnTo>
                  <a:lnTo>
                    <a:pt x="452" y="526"/>
                  </a:lnTo>
                  <a:lnTo>
                    <a:pt x="446" y="525"/>
                  </a:lnTo>
                  <a:lnTo>
                    <a:pt x="439" y="524"/>
                  </a:lnTo>
                  <a:lnTo>
                    <a:pt x="433" y="520"/>
                  </a:lnTo>
                  <a:lnTo>
                    <a:pt x="427" y="517"/>
                  </a:lnTo>
                  <a:lnTo>
                    <a:pt x="427" y="517"/>
                  </a:lnTo>
                  <a:lnTo>
                    <a:pt x="411" y="506"/>
                  </a:lnTo>
                  <a:lnTo>
                    <a:pt x="396" y="493"/>
                  </a:lnTo>
                  <a:lnTo>
                    <a:pt x="380" y="478"/>
                  </a:lnTo>
                  <a:lnTo>
                    <a:pt x="365" y="461"/>
                  </a:lnTo>
                  <a:lnTo>
                    <a:pt x="365" y="461"/>
                  </a:lnTo>
                  <a:lnTo>
                    <a:pt x="352" y="447"/>
                  </a:lnTo>
                  <a:lnTo>
                    <a:pt x="334" y="1052"/>
                  </a:lnTo>
                  <a:lnTo>
                    <a:pt x="334" y="1052"/>
                  </a:lnTo>
                  <a:close/>
                  <a:moveTo>
                    <a:pt x="221" y="52"/>
                  </a:moveTo>
                  <a:lnTo>
                    <a:pt x="221" y="52"/>
                  </a:lnTo>
                  <a:lnTo>
                    <a:pt x="231" y="53"/>
                  </a:lnTo>
                  <a:lnTo>
                    <a:pt x="240" y="55"/>
                  </a:lnTo>
                  <a:lnTo>
                    <a:pt x="248" y="58"/>
                  </a:lnTo>
                  <a:lnTo>
                    <a:pt x="257" y="61"/>
                  </a:lnTo>
                  <a:lnTo>
                    <a:pt x="266" y="65"/>
                  </a:lnTo>
                  <a:lnTo>
                    <a:pt x="273" y="70"/>
                  </a:lnTo>
                  <a:lnTo>
                    <a:pt x="280" y="76"/>
                  </a:lnTo>
                  <a:lnTo>
                    <a:pt x="286" y="83"/>
                  </a:lnTo>
                  <a:lnTo>
                    <a:pt x="292" y="89"/>
                  </a:lnTo>
                  <a:lnTo>
                    <a:pt x="297" y="97"/>
                  </a:lnTo>
                  <a:lnTo>
                    <a:pt x="301" y="105"/>
                  </a:lnTo>
                  <a:lnTo>
                    <a:pt x="306" y="114"/>
                  </a:lnTo>
                  <a:lnTo>
                    <a:pt x="309" y="122"/>
                  </a:lnTo>
                  <a:lnTo>
                    <a:pt x="310" y="132"/>
                  </a:lnTo>
                  <a:lnTo>
                    <a:pt x="312" y="141"/>
                  </a:lnTo>
                  <a:lnTo>
                    <a:pt x="312" y="152"/>
                  </a:lnTo>
                  <a:lnTo>
                    <a:pt x="312" y="152"/>
                  </a:lnTo>
                  <a:lnTo>
                    <a:pt x="311" y="161"/>
                  </a:lnTo>
                  <a:lnTo>
                    <a:pt x="310" y="172"/>
                  </a:lnTo>
                  <a:lnTo>
                    <a:pt x="308" y="182"/>
                  </a:lnTo>
                  <a:lnTo>
                    <a:pt x="303" y="193"/>
                  </a:lnTo>
                  <a:lnTo>
                    <a:pt x="300" y="202"/>
                  </a:lnTo>
                  <a:lnTo>
                    <a:pt x="295" y="212"/>
                  </a:lnTo>
                  <a:lnTo>
                    <a:pt x="289" y="221"/>
                  </a:lnTo>
                  <a:lnTo>
                    <a:pt x="284" y="230"/>
                  </a:lnTo>
                  <a:lnTo>
                    <a:pt x="276" y="238"/>
                  </a:lnTo>
                  <a:lnTo>
                    <a:pt x="270" y="245"/>
                  </a:lnTo>
                  <a:lnTo>
                    <a:pt x="261" y="252"/>
                  </a:lnTo>
                  <a:lnTo>
                    <a:pt x="254" y="257"/>
                  </a:lnTo>
                  <a:lnTo>
                    <a:pt x="245" y="262"/>
                  </a:lnTo>
                  <a:lnTo>
                    <a:pt x="237" y="265"/>
                  </a:lnTo>
                  <a:lnTo>
                    <a:pt x="227" y="267"/>
                  </a:lnTo>
                  <a:lnTo>
                    <a:pt x="217" y="268"/>
                  </a:lnTo>
                  <a:lnTo>
                    <a:pt x="217" y="268"/>
                  </a:lnTo>
                  <a:lnTo>
                    <a:pt x="209" y="267"/>
                  </a:lnTo>
                  <a:lnTo>
                    <a:pt x="199" y="265"/>
                  </a:lnTo>
                  <a:lnTo>
                    <a:pt x="190" y="260"/>
                  </a:lnTo>
                  <a:lnTo>
                    <a:pt x="182" y="256"/>
                  </a:lnTo>
                  <a:lnTo>
                    <a:pt x="174" y="250"/>
                  </a:lnTo>
                  <a:lnTo>
                    <a:pt x="166" y="243"/>
                  </a:lnTo>
                  <a:lnTo>
                    <a:pt x="160" y="236"/>
                  </a:lnTo>
                  <a:lnTo>
                    <a:pt x="154" y="227"/>
                  </a:lnTo>
                  <a:lnTo>
                    <a:pt x="147" y="218"/>
                  </a:lnTo>
                  <a:lnTo>
                    <a:pt x="143" y="209"/>
                  </a:lnTo>
                  <a:lnTo>
                    <a:pt x="137" y="199"/>
                  </a:lnTo>
                  <a:lnTo>
                    <a:pt x="134" y="188"/>
                  </a:lnTo>
                  <a:lnTo>
                    <a:pt x="131" y="179"/>
                  </a:lnTo>
                  <a:lnTo>
                    <a:pt x="129" y="168"/>
                  </a:lnTo>
                  <a:lnTo>
                    <a:pt x="128" y="158"/>
                  </a:lnTo>
                  <a:lnTo>
                    <a:pt x="128" y="147"/>
                  </a:lnTo>
                  <a:lnTo>
                    <a:pt x="128" y="147"/>
                  </a:lnTo>
                  <a:lnTo>
                    <a:pt x="129" y="138"/>
                  </a:lnTo>
                  <a:lnTo>
                    <a:pt x="130" y="128"/>
                  </a:lnTo>
                  <a:lnTo>
                    <a:pt x="132" y="119"/>
                  </a:lnTo>
                  <a:lnTo>
                    <a:pt x="135" y="110"/>
                  </a:lnTo>
                  <a:lnTo>
                    <a:pt x="140" y="102"/>
                  </a:lnTo>
                  <a:lnTo>
                    <a:pt x="144" y="93"/>
                  </a:lnTo>
                  <a:lnTo>
                    <a:pt x="150" y="87"/>
                  </a:lnTo>
                  <a:lnTo>
                    <a:pt x="156" y="79"/>
                  </a:lnTo>
                  <a:lnTo>
                    <a:pt x="162" y="74"/>
                  </a:lnTo>
                  <a:lnTo>
                    <a:pt x="170" y="69"/>
                  </a:lnTo>
                  <a:lnTo>
                    <a:pt x="177" y="63"/>
                  </a:lnTo>
                  <a:lnTo>
                    <a:pt x="186" y="60"/>
                  </a:lnTo>
                  <a:lnTo>
                    <a:pt x="195" y="57"/>
                  </a:lnTo>
                  <a:lnTo>
                    <a:pt x="203" y="55"/>
                  </a:lnTo>
                  <a:lnTo>
                    <a:pt x="212" y="52"/>
                  </a:lnTo>
                  <a:lnTo>
                    <a:pt x="221" y="52"/>
                  </a:lnTo>
                  <a:lnTo>
                    <a:pt x="221" y="52"/>
                  </a:lnTo>
                  <a:close/>
                  <a:moveTo>
                    <a:pt x="817" y="106"/>
                  </a:moveTo>
                  <a:lnTo>
                    <a:pt x="817" y="106"/>
                  </a:lnTo>
                  <a:lnTo>
                    <a:pt x="814" y="103"/>
                  </a:lnTo>
                  <a:lnTo>
                    <a:pt x="812" y="101"/>
                  </a:lnTo>
                  <a:lnTo>
                    <a:pt x="810" y="98"/>
                  </a:lnTo>
                  <a:lnTo>
                    <a:pt x="807" y="97"/>
                  </a:lnTo>
                  <a:lnTo>
                    <a:pt x="799" y="94"/>
                  </a:lnTo>
                  <a:lnTo>
                    <a:pt x="791" y="94"/>
                  </a:lnTo>
                  <a:lnTo>
                    <a:pt x="783" y="97"/>
                  </a:lnTo>
                  <a:lnTo>
                    <a:pt x="776" y="100"/>
                  </a:lnTo>
                  <a:lnTo>
                    <a:pt x="773" y="102"/>
                  </a:lnTo>
                  <a:lnTo>
                    <a:pt x="771" y="105"/>
                  </a:lnTo>
                  <a:lnTo>
                    <a:pt x="770" y="108"/>
                  </a:lnTo>
                  <a:lnTo>
                    <a:pt x="769" y="113"/>
                  </a:lnTo>
                  <a:lnTo>
                    <a:pt x="769" y="113"/>
                  </a:lnTo>
                  <a:lnTo>
                    <a:pt x="770" y="154"/>
                  </a:lnTo>
                  <a:lnTo>
                    <a:pt x="773" y="186"/>
                  </a:lnTo>
                  <a:lnTo>
                    <a:pt x="778" y="218"/>
                  </a:lnTo>
                  <a:lnTo>
                    <a:pt x="784" y="255"/>
                  </a:lnTo>
                  <a:lnTo>
                    <a:pt x="784" y="255"/>
                  </a:lnTo>
                  <a:lnTo>
                    <a:pt x="787" y="263"/>
                  </a:lnTo>
                  <a:lnTo>
                    <a:pt x="792" y="270"/>
                  </a:lnTo>
                  <a:lnTo>
                    <a:pt x="797" y="278"/>
                  </a:lnTo>
                  <a:lnTo>
                    <a:pt x="805" y="283"/>
                  </a:lnTo>
                  <a:lnTo>
                    <a:pt x="812" y="287"/>
                  </a:lnTo>
                  <a:lnTo>
                    <a:pt x="821" y="291"/>
                  </a:lnTo>
                  <a:lnTo>
                    <a:pt x="824" y="291"/>
                  </a:lnTo>
                  <a:lnTo>
                    <a:pt x="828" y="291"/>
                  </a:lnTo>
                  <a:lnTo>
                    <a:pt x="832" y="290"/>
                  </a:lnTo>
                  <a:lnTo>
                    <a:pt x="835" y="287"/>
                  </a:lnTo>
                  <a:lnTo>
                    <a:pt x="835" y="287"/>
                  </a:lnTo>
                  <a:lnTo>
                    <a:pt x="875" y="258"/>
                  </a:lnTo>
                  <a:lnTo>
                    <a:pt x="910" y="230"/>
                  </a:lnTo>
                  <a:lnTo>
                    <a:pt x="942" y="202"/>
                  </a:lnTo>
                  <a:lnTo>
                    <a:pt x="972" y="175"/>
                  </a:lnTo>
                  <a:lnTo>
                    <a:pt x="1001" y="146"/>
                  </a:lnTo>
                  <a:lnTo>
                    <a:pt x="1031" y="117"/>
                  </a:lnTo>
                  <a:lnTo>
                    <a:pt x="1099" y="50"/>
                  </a:lnTo>
                  <a:lnTo>
                    <a:pt x="1099" y="50"/>
                  </a:lnTo>
                  <a:lnTo>
                    <a:pt x="1103" y="45"/>
                  </a:lnTo>
                  <a:lnTo>
                    <a:pt x="1104" y="39"/>
                  </a:lnTo>
                  <a:lnTo>
                    <a:pt x="1103" y="35"/>
                  </a:lnTo>
                  <a:lnTo>
                    <a:pt x="1101" y="32"/>
                  </a:lnTo>
                  <a:lnTo>
                    <a:pt x="1097" y="30"/>
                  </a:lnTo>
                  <a:lnTo>
                    <a:pt x="1093" y="29"/>
                  </a:lnTo>
                  <a:lnTo>
                    <a:pt x="1087" y="29"/>
                  </a:lnTo>
                  <a:lnTo>
                    <a:pt x="1082" y="32"/>
                  </a:lnTo>
                  <a:lnTo>
                    <a:pt x="1082" y="32"/>
                  </a:lnTo>
                  <a:lnTo>
                    <a:pt x="1047" y="55"/>
                  </a:lnTo>
                  <a:lnTo>
                    <a:pt x="1016" y="75"/>
                  </a:lnTo>
                  <a:lnTo>
                    <a:pt x="960" y="110"/>
                  </a:lnTo>
                  <a:lnTo>
                    <a:pt x="905" y="142"/>
                  </a:lnTo>
                  <a:lnTo>
                    <a:pt x="841" y="181"/>
                  </a:lnTo>
                  <a:lnTo>
                    <a:pt x="841" y="181"/>
                  </a:lnTo>
                  <a:lnTo>
                    <a:pt x="832" y="160"/>
                  </a:lnTo>
                  <a:lnTo>
                    <a:pt x="825" y="142"/>
                  </a:lnTo>
                  <a:lnTo>
                    <a:pt x="817" y="106"/>
                  </a:lnTo>
                  <a:lnTo>
                    <a:pt x="817"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 name="Freeform: Shape 22"/>
            <p:cNvSpPr/>
            <p:nvPr/>
          </p:nvSpPr>
          <p:spPr bwMode="auto">
            <a:xfrm>
              <a:off x="8308843" y="4139524"/>
              <a:ext cx="547015" cy="547015"/>
            </a:xfrm>
            <a:custGeom>
              <a:avLst/>
              <a:gdLst>
                <a:gd name="T0" fmla="*/ 497 w 1104"/>
                <a:gd name="T1" fmla="*/ 19 h 1104"/>
                <a:gd name="T2" fmla="*/ 458 w 1104"/>
                <a:gd name="T3" fmla="*/ 82 h 1104"/>
                <a:gd name="T4" fmla="*/ 469 w 1104"/>
                <a:gd name="T5" fmla="*/ 155 h 1104"/>
                <a:gd name="T6" fmla="*/ 526 w 1104"/>
                <a:gd name="T7" fmla="*/ 217 h 1104"/>
                <a:gd name="T8" fmla="*/ 591 w 1104"/>
                <a:gd name="T9" fmla="*/ 212 h 1104"/>
                <a:gd name="T10" fmla="*/ 640 w 1104"/>
                <a:gd name="T11" fmla="*/ 141 h 1104"/>
                <a:gd name="T12" fmla="*/ 642 w 1104"/>
                <a:gd name="T13" fmla="*/ 69 h 1104"/>
                <a:gd name="T14" fmla="*/ 596 w 1104"/>
                <a:gd name="T15" fmla="*/ 11 h 1104"/>
                <a:gd name="T16" fmla="*/ 615 w 1104"/>
                <a:gd name="T17" fmla="*/ 264 h 1104"/>
                <a:gd name="T18" fmla="*/ 708 w 1104"/>
                <a:gd name="T19" fmla="*/ 272 h 1104"/>
                <a:gd name="T20" fmla="*/ 741 w 1104"/>
                <a:gd name="T21" fmla="*/ 304 h 1104"/>
                <a:gd name="T22" fmla="*/ 749 w 1104"/>
                <a:gd name="T23" fmla="*/ 469 h 1104"/>
                <a:gd name="T24" fmla="*/ 371 w 1104"/>
                <a:gd name="T25" fmla="*/ 478 h 1104"/>
                <a:gd name="T26" fmla="*/ 347 w 1104"/>
                <a:gd name="T27" fmla="*/ 447 h 1104"/>
                <a:gd name="T28" fmla="*/ 372 w 1104"/>
                <a:gd name="T29" fmla="*/ 289 h 1104"/>
                <a:gd name="T30" fmla="*/ 476 w 1104"/>
                <a:gd name="T31" fmla="*/ 257 h 1104"/>
                <a:gd name="T32" fmla="*/ 194 w 1104"/>
                <a:gd name="T33" fmla="*/ 557 h 1104"/>
                <a:gd name="T34" fmla="*/ 131 w 1104"/>
                <a:gd name="T35" fmla="*/ 594 h 1104"/>
                <a:gd name="T36" fmla="*/ 110 w 1104"/>
                <a:gd name="T37" fmla="*/ 658 h 1104"/>
                <a:gd name="T38" fmla="*/ 140 w 1104"/>
                <a:gd name="T39" fmla="*/ 740 h 1104"/>
                <a:gd name="T40" fmla="*/ 208 w 1104"/>
                <a:gd name="T41" fmla="*/ 779 h 1104"/>
                <a:gd name="T42" fmla="*/ 268 w 1104"/>
                <a:gd name="T43" fmla="*/ 746 h 1104"/>
                <a:gd name="T44" fmla="*/ 301 w 1104"/>
                <a:gd name="T45" fmla="*/ 665 h 1104"/>
                <a:gd name="T46" fmla="*/ 285 w 1104"/>
                <a:gd name="T47" fmla="*/ 599 h 1104"/>
                <a:gd name="T48" fmla="*/ 223 w 1104"/>
                <a:gd name="T49" fmla="*/ 558 h 1104"/>
                <a:gd name="T50" fmla="*/ 277 w 1104"/>
                <a:gd name="T51" fmla="*/ 814 h 1104"/>
                <a:gd name="T52" fmla="*/ 382 w 1104"/>
                <a:gd name="T53" fmla="*/ 840 h 1104"/>
                <a:gd name="T54" fmla="*/ 412 w 1104"/>
                <a:gd name="T55" fmla="*/ 1009 h 1104"/>
                <a:gd name="T56" fmla="*/ 400 w 1104"/>
                <a:gd name="T57" fmla="*/ 1097 h 1104"/>
                <a:gd name="T58" fmla="*/ 21 w 1104"/>
                <a:gd name="T59" fmla="*/ 1102 h 1104"/>
                <a:gd name="T60" fmla="*/ 1 w 1104"/>
                <a:gd name="T61" fmla="*/ 1054 h 1104"/>
                <a:gd name="T62" fmla="*/ 21 w 1104"/>
                <a:gd name="T63" fmla="*/ 851 h 1104"/>
                <a:gd name="T64" fmla="*/ 126 w 1104"/>
                <a:gd name="T65" fmla="*/ 813 h 1104"/>
                <a:gd name="T66" fmla="*/ 526 w 1104"/>
                <a:gd name="T67" fmla="*/ 557 h 1104"/>
                <a:gd name="T68" fmla="*/ 552 w 1104"/>
                <a:gd name="T69" fmla="*/ 531 h 1104"/>
                <a:gd name="T70" fmla="*/ 578 w 1104"/>
                <a:gd name="T71" fmla="*/ 551 h 1104"/>
                <a:gd name="T72" fmla="*/ 689 w 1104"/>
                <a:gd name="T73" fmla="*/ 738 h 1104"/>
                <a:gd name="T74" fmla="*/ 676 w 1104"/>
                <a:gd name="T75" fmla="*/ 768 h 1104"/>
                <a:gd name="T76" fmla="*/ 453 w 1104"/>
                <a:gd name="T77" fmla="*/ 767 h 1104"/>
                <a:gd name="T78" fmla="*/ 417 w 1104"/>
                <a:gd name="T79" fmla="*/ 757 h 1104"/>
                <a:gd name="T80" fmla="*/ 423 w 1104"/>
                <a:gd name="T81" fmla="*/ 725 h 1104"/>
                <a:gd name="T82" fmla="*/ 876 w 1104"/>
                <a:gd name="T83" fmla="*/ 559 h 1104"/>
                <a:gd name="T84" fmla="*/ 817 w 1104"/>
                <a:gd name="T85" fmla="*/ 602 h 1104"/>
                <a:gd name="T86" fmla="*/ 803 w 1104"/>
                <a:gd name="T87" fmla="*/ 669 h 1104"/>
                <a:gd name="T88" fmla="*/ 839 w 1104"/>
                <a:gd name="T89" fmla="*/ 748 h 1104"/>
                <a:gd name="T90" fmla="*/ 900 w 1104"/>
                <a:gd name="T91" fmla="*/ 779 h 1104"/>
                <a:gd name="T92" fmla="*/ 967 w 1104"/>
                <a:gd name="T93" fmla="*/ 738 h 1104"/>
                <a:gd name="T94" fmla="*/ 994 w 1104"/>
                <a:gd name="T95" fmla="*/ 655 h 1104"/>
                <a:gd name="T96" fmla="*/ 970 w 1104"/>
                <a:gd name="T97" fmla="*/ 591 h 1104"/>
                <a:gd name="T98" fmla="*/ 905 w 1104"/>
                <a:gd name="T99" fmla="*/ 557 h 1104"/>
                <a:gd name="T100" fmla="*/ 973 w 1104"/>
                <a:gd name="T101" fmla="*/ 813 h 1104"/>
                <a:gd name="T102" fmla="*/ 1078 w 1104"/>
                <a:gd name="T103" fmla="*/ 845 h 1104"/>
                <a:gd name="T104" fmla="*/ 1104 w 1104"/>
                <a:gd name="T105" fmla="*/ 1032 h 1104"/>
                <a:gd name="T106" fmla="*/ 1087 w 1104"/>
                <a:gd name="T107" fmla="*/ 1100 h 1104"/>
                <a:gd name="T108" fmla="*/ 708 w 1104"/>
                <a:gd name="T109" fmla="*/ 1100 h 1104"/>
                <a:gd name="T110" fmla="*/ 692 w 1104"/>
                <a:gd name="T111" fmla="*/ 1032 h 1104"/>
                <a:gd name="T112" fmla="*/ 717 w 1104"/>
                <a:gd name="T113" fmla="*/ 845 h 1104"/>
                <a:gd name="T114" fmla="*/ 822 w 1104"/>
                <a:gd name="T115" fmla="*/ 8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4" h="1104">
                  <a:moveTo>
                    <a:pt x="550" y="0"/>
                  </a:moveTo>
                  <a:lnTo>
                    <a:pt x="550" y="0"/>
                  </a:lnTo>
                  <a:lnTo>
                    <a:pt x="540" y="1"/>
                  </a:lnTo>
                  <a:lnTo>
                    <a:pt x="530" y="2"/>
                  </a:lnTo>
                  <a:lnTo>
                    <a:pt x="522" y="6"/>
                  </a:lnTo>
                  <a:lnTo>
                    <a:pt x="513" y="9"/>
                  </a:lnTo>
                  <a:lnTo>
                    <a:pt x="504" y="13"/>
                  </a:lnTo>
                  <a:lnTo>
                    <a:pt x="497" y="19"/>
                  </a:lnTo>
                  <a:lnTo>
                    <a:pt x="489" y="24"/>
                  </a:lnTo>
                  <a:lnTo>
                    <a:pt x="483" y="31"/>
                  </a:lnTo>
                  <a:lnTo>
                    <a:pt x="478" y="38"/>
                  </a:lnTo>
                  <a:lnTo>
                    <a:pt x="472" y="47"/>
                  </a:lnTo>
                  <a:lnTo>
                    <a:pt x="467" y="54"/>
                  </a:lnTo>
                  <a:lnTo>
                    <a:pt x="463" y="64"/>
                  </a:lnTo>
                  <a:lnTo>
                    <a:pt x="460" y="72"/>
                  </a:lnTo>
                  <a:lnTo>
                    <a:pt x="458" y="82"/>
                  </a:lnTo>
                  <a:lnTo>
                    <a:pt x="457" y="92"/>
                  </a:lnTo>
                  <a:lnTo>
                    <a:pt x="456" y="103"/>
                  </a:lnTo>
                  <a:lnTo>
                    <a:pt x="456" y="103"/>
                  </a:lnTo>
                  <a:lnTo>
                    <a:pt x="457" y="113"/>
                  </a:lnTo>
                  <a:lnTo>
                    <a:pt x="458" y="124"/>
                  </a:lnTo>
                  <a:lnTo>
                    <a:pt x="461" y="134"/>
                  </a:lnTo>
                  <a:lnTo>
                    <a:pt x="465" y="145"/>
                  </a:lnTo>
                  <a:lnTo>
                    <a:pt x="469" y="155"/>
                  </a:lnTo>
                  <a:lnTo>
                    <a:pt x="474" y="165"/>
                  </a:lnTo>
                  <a:lnTo>
                    <a:pt x="480" y="175"/>
                  </a:lnTo>
                  <a:lnTo>
                    <a:pt x="486" y="185"/>
                  </a:lnTo>
                  <a:lnTo>
                    <a:pt x="493" y="192"/>
                  </a:lnTo>
                  <a:lnTo>
                    <a:pt x="500" y="200"/>
                  </a:lnTo>
                  <a:lnTo>
                    <a:pt x="508" y="207"/>
                  </a:lnTo>
                  <a:lnTo>
                    <a:pt x="516" y="213"/>
                  </a:lnTo>
                  <a:lnTo>
                    <a:pt x="526" y="217"/>
                  </a:lnTo>
                  <a:lnTo>
                    <a:pt x="535" y="220"/>
                  </a:lnTo>
                  <a:lnTo>
                    <a:pt x="544" y="222"/>
                  </a:lnTo>
                  <a:lnTo>
                    <a:pt x="554" y="223"/>
                  </a:lnTo>
                  <a:lnTo>
                    <a:pt x="554" y="223"/>
                  </a:lnTo>
                  <a:lnTo>
                    <a:pt x="564" y="222"/>
                  </a:lnTo>
                  <a:lnTo>
                    <a:pt x="573" y="220"/>
                  </a:lnTo>
                  <a:lnTo>
                    <a:pt x="582" y="216"/>
                  </a:lnTo>
                  <a:lnTo>
                    <a:pt x="591" y="212"/>
                  </a:lnTo>
                  <a:lnTo>
                    <a:pt x="599" y="205"/>
                  </a:lnTo>
                  <a:lnTo>
                    <a:pt x="607" y="198"/>
                  </a:lnTo>
                  <a:lnTo>
                    <a:pt x="614" y="190"/>
                  </a:lnTo>
                  <a:lnTo>
                    <a:pt x="621" y="181"/>
                  </a:lnTo>
                  <a:lnTo>
                    <a:pt x="627" y="172"/>
                  </a:lnTo>
                  <a:lnTo>
                    <a:pt x="633" y="162"/>
                  </a:lnTo>
                  <a:lnTo>
                    <a:pt x="637" y="152"/>
                  </a:lnTo>
                  <a:lnTo>
                    <a:pt x="640" y="141"/>
                  </a:lnTo>
                  <a:lnTo>
                    <a:pt x="644" y="131"/>
                  </a:lnTo>
                  <a:lnTo>
                    <a:pt x="646" y="120"/>
                  </a:lnTo>
                  <a:lnTo>
                    <a:pt x="647" y="109"/>
                  </a:lnTo>
                  <a:lnTo>
                    <a:pt x="648" y="98"/>
                  </a:lnTo>
                  <a:lnTo>
                    <a:pt x="648" y="98"/>
                  </a:lnTo>
                  <a:lnTo>
                    <a:pt x="647" y="89"/>
                  </a:lnTo>
                  <a:lnTo>
                    <a:pt x="646" y="79"/>
                  </a:lnTo>
                  <a:lnTo>
                    <a:pt x="642" y="69"/>
                  </a:lnTo>
                  <a:lnTo>
                    <a:pt x="639" y="60"/>
                  </a:lnTo>
                  <a:lnTo>
                    <a:pt x="635" y="51"/>
                  </a:lnTo>
                  <a:lnTo>
                    <a:pt x="631" y="43"/>
                  </a:lnTo>
                  <a:lnTo>
                    <a:pt x="624" y="36"/>
                  </a:lnTo>
                  <a:lnTo>
                    <a:pt x="619" y="28"/>
                  </a:lnTo>
                  <a:lnTo>
                    <a:pt x="611" y="22"/>
                  </a:lnTo>
                  <a:lnTo>
                    <a:pt x="604" y="16"/>
                  </a:lnTo>
                  <a:lnTo>
                    <a:pt x="596" y="11"/>
                  </a:lnTo>
                  <a:lnTo>
                    <a:pt x="587" y="8"/>
                  </a:lnTo>
                  <a:lnTo>
                    <a:pt x="579" y="5"/>
                  </a:lnTo>
                  <a:lnTo>
                    <a:pt x="569" y="2"/>
                  </a:lnTo>
                  <a:lnTo>
                    <a:pt x="559" y="0"/>
                  </a:lnTo>
                  <a:lnTo>
                    <a:pt x="550" y="0"/>
                  </a:lnTo>
                  <a:lnTo>
                    <a:pt x="550" y="0"/>
                  </a:lnTo>
                  <a:close/>
                  <a:moveTo>
                    <a:pt x="552" y="354"/>
                  </a:moveTo>
                  <a:lnTo>
                    <a:pt x="615" y="264"/>
                  </a:lnTo>
                  <a:lnTo>
                    <a:pt x="615" y="264"/>
                  </a:lnTo>
                  <a:lnTo>
                    <a:pt x="619" y="261"/>
                  </a:lnTo>
                  <a:lnTo>
                    <a:pt x="623" y="258"/>
                  </a:lnTo>
                  <a:lnTo>
                    <a:pt x="627" y="257"/>
                  </a:lnTo>
                  <a:lnTo>
                    <a:pt x="632" y="257"/>
                  </a:lnTo>
                  <a:lnTo>
                    <a:pt x="700" y="270"/>
                  </a:lnTo>
                  <a:lnTo>
                    <a:pt x="700" y="270"/>
                  </a:lnTo>
                  <a:lnTo>
                    <a:pt x="708" y="272"/>
                  </a:lnTo>
                  <a:lnTo>
                    <a:pt x="716" y="275"/>
                  </a:lnTo>
                  <a:lnTo>
                    <a:pt x="722" y="279"/>
                  </a:lnTo>
                  <a:lnTo>
                    <a:pt x="728" y="284"/>
                  </a:lnTo>
                  <a:lnTo>
                    <a:pt x="732" y="289"/>
                  </a:lnTo>
                  <a:lnTo>
                    <a:pt x="736" y="295"/>
                  </a:lnTo>
                  <a:lnTo>
                    <a:pt x="738" y="300"/>
                  </a:lnTo>
                  <a:lnTo>
                    <a:pt x="741" y="304"/>
                  </a:lnTo>
                  <a:lnTo>
                    <a:pt x="741" y="304"/>
                  </a:lnTo>
                  <a:lnTo>
                    <a:pt x="751" y="387"/>
                  </a:lnTo>
                  <a:lnTo>
                    <a:pt x="755" y="419"/>
                  </a:lnTo>
                  <a:lnTo>
                    <a:pt x="757" y="447"/>
                  </a:lnTo>
                  <a:lnTo>
                    <a:pt x="757" y="447"/>
                  </a:lnTo>
                  <a:lnTo>
                    <a:pt x="757" y="453"/>
                  </a:lnTo>
                  <a:lnTo>
                    <a:pt x="756" y="458"/>
                  </a:lnTo>
                  <a:lnTo>
                    <a:pt x="752" y="465"/>
                  </a:lnTo>
                  <a:lnTo>
                    <a:pt x="749" y="469"/>
                  </a:lnTo>
                  <a:lnTo>
                    <a:pt x="749" y="469"/>
                  </a:lnTo>
                  <a:lnTo>
                    <a:pt x="744" y="474"/>
                  </a:lnTo>
                  <a:lnTo>
                    <a:pt x="738" y="477"/>
                  </a:lnTo>
                  <a:lnTo>
                    <a:pt x="733" y="478"/>
                  </a:lnTo>
                  <a:lnTo>
                    <a:pt x="727" y="479"/>
                  </a:lnTo>
                  <a:lnTo>
                    <a:pt x="377" y="479"/>
                  </a:lnTo>
                  <a:lnTo>
                    <a:pt x="377" y="479"/>
                  </a:lnTo>
                  <a:lnTo>
                    <a:pt x="371" y="478"/>
                  </a:lnTo>
                  <a:lnTo>
                    <a:pt x="365" y="477"/>
                  </a:lnTo>
                  <a:lnTo>
                    <a:pt x="360" y="474"/>
                  </a:lnTo>
                  <a:lnTo>
                    <a:pt x="355" y="469"/>
                  </a:lnTo>
                  <a:lnTo>
                    <a:pt x="355" y="469"/>
                  </a:lnTo>
                  <a:lnTo>
                    <a:pt x="351" y="465"/>
                  </a:lnTo>
                  <a:lnTo>
                    <a:pt x="348" y="458"/>
                  </a:lnTo>
                  <a:lnTo>
                    <a:pt x="347" y="453"/>
                  </a:lnTo>
                  <a:lnTo>
                    <a:pt x="347" y="447"/>
                  </a:lnTo>
                  <a:lnTo>
                    <a:pt x="347" y="447"/>
                  </a:lnTo>
                  <a:lnTo>
                    <a:pt x="349" y="419"/>
                  </a:lnTo>
                  <a:lnTo>
                    <a:pt x="352" y="387"/>
                  </a:lnTo>
                  <a:lnTo>
                    <a:pt x="363" y="304"/>
                  </a:lnTo>
                  <a:lnTo>
                    <a:pt x="363" y="304"/>
                  </a:lnTo>
                  <a:lnTo>
                    <a:pt x="365" y="300"/>
                  </a:lnTo>
                  <a:lnTo>
                    <a:pt x="368" y="295"/>
                  </a:lnTo>
                  <a:lnTo>
                    <a:pt x="372" y="289"/>
                  </a:lnTo>
                  <a:lnTo>
                    <a:pt x="376" y="284"/>
                  </a:lnTo>
                  <a:lnTo>
                    <a:pt x="382" y="279"/>
                  </a:lnTo>
                  <a:lnTo>
                    <a:pt x="388" y="275"/>
                  </a:lnTo>
                  <a:lnTo>
                    <a:pt x="396" y="272"/>
                  </a:lnTo>
                  <a:lnTo>
                    <a:pt x="404" y="270"/>
                  </a:lnTo>
                  <a:lnTo>
                    <a:pt x="472" y="257"/>
                  </a:lnTo>
                  <a:lnTo>
                    <a:pt x="472" y="257"/>
                  </a:lnTo>
                  <a:lnTo>
                    <a:pt x="476" y="257"/>
                  </a:lnTo>
                  <a:lnTo>
                    <a:pt x="481" y="258"/>
                  </a:lnTo>
                  <a:lnTo>
                    <a:pt x="485" y="261"/>
                  </a:lnTo>
                  <a:lnTo>
                    <a:pt x="488" y="264"/>
                  </a:lnTo>
                  <a:lnTo>
                    <a:pt x="552" y="354"/>
                  </a:lnTo>
                  <a:lnTo>
                    <a:pt x="552" y="354"/>
                  </a:lnTo>
                  <a:close/>
                  <a:moveTo>
                    <a:pt x="204" y="557"/>
                  </a:moveTo>
                  <a:lnTo>
                    <a:pt x="204" y="557"/>
                  </a:lnTo>
                  <a:lnTo>
                    <a:pt x="194" y="557"/>
                  </a:lnTo>
                  <a:lnTo>
                    <a:pt x="185" y="559"/>
                  </a:lnTo>
                  <a:lnTo>
                    <a:pt x="176" y="561"/>
                  </a:lnTo>
                  <a:lnTo>
                    <a:pt x="167" y="565"/>
                  </a:lnTo>
                  <a:lnTo>
                    <a:pt x="158" y="569"/>
                  </a:lnTo>
                  <a:lnTo>
                    <a:pt x="151" y="574"/>
                  </a:lnTo>
                  <a:lnTo>
                    <a:pt x="143" y="580"/>
                  </a:lnTo>
                  <a:lnTo>
                    <a:pt x="137" y="587"/>
                  </a:lnTo>
                  <a:lnTo>
                    <a:pt x="131" y="594"/>
                  </a:lnTo>
                  <a:lnTo>
                    <a:pt x="126" y="602"/>
                  </a:lnTo>
                  <a:lnTo>
                    <a:pt x="121" y="610"/>
                  </a:lnTo>
                  <a:lnTo>
                    <a:pt x="117" y="619"/>
                  </a:lnTo>
                  <a:lnTo>
                    <a:pt x="114" y="629"/>
                  </a:lnTo>
                  <a:lnTo>
                    <a:pt x="112" y="638"/>
                  </a:lnTo>
                  <a:lnTo>
                    <a:pt x="111" y="648"/>
                  </a:lnTo>
                  <a:lnTo>
                    <a:pt x="110" y="658"/>
                  </a:lnTo>
                  <a:lnTo>
                    <a:pt x="110" y="658"/>
                  </a:lnTo>
                  <a:lnTo>
                    <a:pt x="111" y="669"/>
                  </a:lnTo>
                  <a:lnTo>
                    <a:pt x="113" y="679"/>
                  </a:lnTo>
                  <a:lnTo>
                    <a:pt x="115" y="690"/>
                  </a:lnTo>
                  <a:lnTo>
                    <a:pt x="119" y="701"/>
                  </a:lnTo>
                  <a:lnTo>
                    <a:pt x="123" y="711"/>
                  </a:lnTo>
                  <a:lnTo>
                    <a:pt x="128" y="721"/>
                  </a:lnTo>
                  <a:lnTo>
                    <a:pt x="134" y="731"/>
                  </a:lnTo>
                  <a:lnTo>
                    <a:pt x="140" y="740"/>
                  </a:lnTo>
                  <a:lnTo>
                    <a:pt x="147" y="748"/>
                  </a:lnTo>
                  <a:lnTo>
                    <a:pt x="154" y="756"/>
                  </a:lnTo>
                  <a:lnTo>
                    <a:pt x="163" y="762"/>
                  </a:lnTo>
                  <a:lnTo>
                    <a:pt x="170" y="769"/>
                  </a:lnTo>
                  <a:lnTo>
                    <a:pt x="180" y="773"/>
                  </a:lnTo>
                  <a:lnTo>
                    <a:pt x="189" y="776"/>
                  </a:lnTo>
                  <a:lnTo>
                    <a:pt x="198" y="779"/>
                  </a:lnTo>
                  <a:lnTo>
                    <a:pt x="208" y="779"/>
                  </a:lnTo>
                  <a:lnTo>
                    <a:pt x="208" y="779"/>
                  </a:lnTo>
                  <a:lnTo>
                    <a:pt x="218" y="779"/>
                  </a:lnTo>
                  <a:lnTo>
                    <a:pt x="227" y="775"/>
                  </a:lnTo>
                  <a:lnTo>
                    <a:pt x="236" y="772"/>
                  </a:lnTo>
                  <a:lnTo>
                    <a:pt x="245" y="767"/>
                  </a:lnTo>
                  <a:lnTo>
                    <a:pt x="253" y="761"/>
                  </a:lnTo>
                  <a:lnTo>
                    <a:pt x="261" y="754"/>
                  </a:lnTo>
                  <a:lnTo>
                    <a:pt x="268" y="746"/>
                  </a:lnTo>
                  <a:lnTo>
                    <a:pt x="275" y="738"/>
                  </a:lnTo>
                  <a:lnTo>
                    <a:pt x="281" y="728"/>
                  </a:lnTo>
                  <a:lnTo>
                    <a:pt x="287" y="718"/>
                  </a:lnTo>
                  <a:lnTo>
                    <a:pt x="291" y="707"/>
                  </a:lnTo>
                  <a:lnTo>
                    <a:pt x="294" y="698"/>
                  </a:lnTo>
                  <a:lnTo>
                    <a:pt x="297" y="687"/>
                  </a:lnTo>
                  <a:lnTo>
                    <a:pt x="300" y="676"/>
                  </a:lnTo>
                  <a:lnTo>
                    <a:pt x="301" y="665"/>
                  </a:lnTo>
                  <a:lnTo>
                    <a:pt x="302" y="655"/>
                  </a:lnTo>
                  <a:lnTo>
                    <a:pt x="302" y="655"/>
                  </a:lnTo>
                  <a:lnTo>
                    <a:pt x="301" y="644"/>
                  </a:lnTo>
                  <a:lnTo>
                    <a:pt x="300" y="634"/>
                  </a:lnTo>
                  <a:lnTo>
                    <a:pt x="296" y="624"/>
                  </a:lnTo>
                  <a:lnTo>
                    <a:pt x="293" y="616"/>
                  </a:lnTo>
                  <a:lnTo>
                    <a:pt x="289" y="607"/>
                  </a:lnTo>
                  <a:lnTo>
                    <a:pt x="285" y="599"/>
                  </a:lnTo>
                  <a:lnTo>
                    <a:pt x="278" y="591"/>
                  </a:lnTo>
                  <a:lnTo>
                    <a:pt x="273" y="585"/>
                  </a:lnTo>
                  <a:lnTo>
                    <a:pt x="265" y="578"/>
                  </a:lnTo>
                  <a:lnTo>
                    <a:pt x="258" y="572"/>
                  </a:lnTo>
                  <a:lnTo>
                    <a:pt x="250" y="567"/>
                  </a:lnTo>
                  <a:lnTo>
                    <a:pt x="241" y="563"/>
                  </a:lnTo>
                  <a:lnTo>
                    <a:pt x="233" y="560"/>
                  </a:lnTo>
                  <a:lnTo>
                    <a:pt x="223" y="558"/>
                  </a:lnTo>
                  <a:lnTo>
                    <a:pt x="213" y="557"/>
                  </a:lnTo>
                  <a:lnTo>
                    <a:pt x="204" y="557"/>
                  </a:lnTo>
                  <a:lnTo>
                    <a:pt x="204" y="557"/>
                  </a:lnTo>
                  <a:close/>
                  <a:moveTo>
                    <a:pt x="206" y="909"/>
                  </a:moveTo>
                  <a:lnTo>
                    <a:pt x="269" y="821"/>
                  </a:lnTo>
                  <a:lnTo>
                    <a:pt x="269" y="821"/>
                  </a:lnTo>
                  <a:lnTo>
                    <a:pt x="273" y="816"/>
                  </a:lnTo>
                  <a:lnTo>
                    <a:pt x="277" y="814"/>
                  </a:lnTo>
                  <a:lnTo>
                    <a:pt x="281" y="813"/>
                  </a:lnTo>
                  <a:lnTo>
                    <a:pt x="286" y="813"/>
                  </a:lnTo>
                  <a:lnTo>
                    <a:pt x="354" y="825"/>
                  </a:lnTo>
                  <a:lnTo>
                    <a:pt x="354" y="825"/>
                  </a:lnTo>
                  <a:lnTo>
                    <a:pt x="362" y="827"/>
                  </a:lnTo>
                  <a:lnTo>
                    <a:pt x="370" y="830"/>
                  </a:lnTo>
                  <a:lnTo>
                    <a:pt x="376" y="835"/>
                  </a:lnTo>
                  <a:lnTo>
                    <a:pt x="382" y="840"/>
                  </a:lnTo>
                  <a:lnTo>
                    <a:pt x="387" y="845"/>
                  </a:lnTo>
                  <a:lnTo>
                    <a:pt x="390" y="851"/>
                  </a:lnTo>
                  <a:lnTo>
                    <a:pt x="392" y="855"/>
                  </a:lnTo>
                  <a:lnTo>
                    <a:pt x="394" y="861"/>
                  </a:lnTo>
                  <a:lnTo>
                    <a:pt x="394" y="861"/>
                  </a:lnTo>
                  <a:lnTo>
                    <a:pt x="404" y="933"/>
                  </a:lnTo>
                  <a:lnTo>
                    <a:pt x="410" y="987"/>
                  </a:lnTo>
                  <a:lnTo>
                    <a:pt x="412" y="1009"/>
                  </a:lnTo>
                  <a:lnTo>
                    <a:pt x="412" y="1032"/>
                  </a:lnTo>
                  <a:lnTo>
                    <a:pt x="411" y="1054"/>
                  </a:lnTo>
                  <a:lnTo>
                    <a:pt x="410" y="1077"/>
                  </a:lnTo>
                  <a:lnTo>
                    <a:pt x="410" y="1077"/>
                  </a:lnTo>
                  <a:lnTo>
                    <a:pt x="409" y="1083"/>
                  </a:lnTo>
                  <a:lnTo>
                    <a:pt x="406" y="1088"/>
                  </a:lnTo>
                  <a:lnTo>
                    <a:pt x="403" y="1092"/>
                  </a:lnTo>
                  <a:lnTo>
                    <a:pt x="400" y="1097"/>
                  </a:lnTo>
                  <a:lnTo>
                    <a:pt x="396" y="1100"/>
                  </a:lnTo>
                  <a:lnTo>
                    <a:pt x="390" y="1102"/>
                  </a:lnTo>
                  <a:lnTo>
                    <a:pt x="385" y="1104"/>
                  </a:lnTo>
                  <a:lnTo>
                    <a:pt x="379" y="1104"/>
                  </a:lnTo>
                  <a:lnTo>
                    <a:pt x="32" y="1104"/>
                  </a:lnTo>
                  <a:lnTo>
                    <a:pt x="32" y="1104"/>
                  </a:lnTo>
                  <a:lnTo>
                    <a:pt x="27" y="1104"/>
                  </a:lnTo>
                  <a:lnTo>
                    <a:pt x="21" y="1102"/>
                  </a:lnTo>
                  <a:lnTo>
                    <a:pt x="17" y="1100"/>
                  </a:lnTo>
                  <a:lnTo>
                    <a:pt x="13" y="1097"/>
                  </a:lnTo>
                  <a:lnTo>
                    <a:pt x="9" y="1092"/>
                  </a:lnTo>
                  <a:lnTo>
                    <a:pt x="5" y="1088"/>
                  </a:lnTo>
                  <a:lnTo>
                    <a:pt x="4" y="1083"/>
                  </a:lnTo>
                  <a:lnTo>
                    <a:pt x="2" y="1077"/>
                  </a:lnTo>
                  <a:lnTo>
                    <a:pt x="2" y="1077"/>
                  </a:lnTo>
                  <a:lnTo>
                    <a:pt x="1" y="1054"/>
                  </a:lnTo>
                  <a:lnTo>
                    <a:pt x="0" y="1032"/>
                  </a:lnTo>
                  <a:lnTo>
                    <a:pt x="0" y="1009"/>
                  </a:lnTo>
                  <a:lnTo>
                    <a:pt x="2" y="987"/>
                  </a:lnTo>
                  <a:lnTo>
                    <a:pt x="9" y="933"/>
                  </a:lnTo>
                  <a:lnTo>
                    <a:pt x="17" y="861"/>
                  </a:lnTo>
                  <a:lnTo>
                    <a:pt x="17" y="861"/>
                  </a:lnTo>
                  <a:lnTo>
                    <a:pt x="19" y="855"/>
                  </a:lnTo>
                  <a:lnTo>
                    <a:pt x="21" y="851"/>
                  </a:lnTo>
                  <a:lnTo>
                    <a:pt x="26" y="845"/>
                  </a:lnTo>
                  <a:lnTo>
                    <a:pt x="30" y="840"/>
                  </a:lnTo>
                  <a:lnTo>
                    <a:pt x="35" y="835"/>
                  </a:lnTo>
                  <a:lnTo>
                    <a:pt x="42" y="830"/>
                  </a:lnTo>
                  <a:lnTo>
                    <a:pt x="50" y="827"/>
                  </a:lnTo>
                  <a:lnTo>
                    <a:pt x="58" y="825"/>
                  </a:lnTo>
                  <a:lnTo>
                    <a:pt x="126" y="813"/>
                  </a:lnTo>
                  <a:lnTo>
                    <a:pt x="126" y="813"/>
                  </a:lnTo>
                  <a:lnTo>
                    <a:pt x="130" y="813"/>
                  </a:lnTo>
                  <a:lnTo>
                    <a:pt x="136" y="814"/>
                  </a:lnTo>
                  <a:lnTo>
                    <a:pt x="139" y="816"/>
                  </a:lnTo>
                  <a:lnTo>
                    <a:pt x="142" y="821"/>
                  </a:lnTo>
                  <a:lnTo>
                    <a:pt x="206" y="909"/>
                  </a:lnTo>
                  <a:lnTo>
                    <a:pt x="206" y="909"/>
                  </a:lnTo>
                  <a:close/>
                  <a:moveTo>
                    <a:pt x="526" y="557"/>
                  </a:moveTo>
                  <a:lnTo>
                    <a:pt x="526" y="557"/>
                  </a:lnTo>
                  <a:lnTo>
                    <a:pt x="526" y="551"/>
                  </a:lnTo>
                  <a:lnTo>
                    <a:pt x="528" y="546"/>
                  </a:lnTo>
                  <a:lnTo>
                    <a:pt x="530" y="541"/>
                  </a:lnTo>
                  <a:lnTo>
                    <a:pt x="534" y="538"/>
                  </a:lnTo>
                  <a:lnTo>
                    <a:pt x="538" y="535"/>
                  </a:lnTo>
                  <a:lnTo>
                    <a:pt x="542" y="532"/>
                  </a:lnTo>
                  <a:lnTo>
                    <a:pt x="546" y="531"/>
                  </a:lnTo>
                  <a:lnTo>
                    <a:pt x="552" y="531"/>
                  </a:lnTo>
                  <a:lnTo>
                    <a:pt x="552" y="531"/>
                  </a:lnTo>
                  <a:lnTo>
                    <a:pt x="557" y="531"/>
                  </a:lnTo>
                  <a:lnTo>
                    <a:pt x="562" y="532"/>
                  </a:lnTo>
                  <a:lnTo>
                    <a:pt x="566" y="535"/>
                  </a:lnTo>
                  <a:lnTo>
                    <a:pt x="570" y="538"/>
                  </a:lnTo>
                  <a:lnTo>
                    <a:pt x="573" y="541"/>
                  </a:lnTo>
                  <a:lnTo>
                    <a:pt x="576" y="546"/>
                  </a:lnTo>
                  <a:lnTo>
                    <a:pt x="578" y="551"/>
                  </a:lnTo>
                  <a:lnTo>
                    <a:pt x="578" y="557"/>
                  </a:lnTo>
                  <a:lnTo>
                    <a:pt x="578" y="664"/>
                  </a:lnTo>
                  <a:lnTo>
                    <a:pt x="677" y="721"/>
                  </a:lnTo>
                  <a:lnTo>
                    <a:pt x="677" y="721"/>
                  </a:lnTo>
                  <a:lnTo>
                    <a:pt x="681" y="725"/>
                  </a:lnTo>
                  <a:lnTo>
                    <a:pt x="684" y="729"/>
                  </a:lnTo>
                  <a:lnTo>
                    <a:pt x="688" y="733"/>
                  </a:lnTo>
                  <a:lnTo>
                    <a:pt x="689" y="738"/>
                  </a:lnTo>
                  <a:lnTo>
                    <a:pt x="690" y="742"/>
                  </a:lnTo>
                  <a:lnTo>
                    <a:pt x="690" y="747"/>
                  </a:lnTo>
                  <a:lnTo>
                    <a:pt x="689" y="753"/>
                  </a:lnTo>
                  <a:lnTo>
                    <a:pt x="687" y="757"/>
                  </a:lnTo>
                  <a:lnTo>
                    <a:pt x="687" y="757"/>
                  </a:lnTo>
                  <a:lnTo>
                    <a:pt x="683" y="761"/>
                  </a:lnTo>
                  <a:lnTo>
                    <a:pt x="680" y="765"/>
                  </a:lnTo>
                  <a:lnTo>
                    <a:pt x="676" y="768"/>
                  </a:lnTo>
                  <a:lnTo>
                    <a:pt x="670" y="769"/>
                  </a:lnTo>
                  <a:lnTo>
                    <a:pt x="666" y="770"/>
                  </a:lnTo>
                  <a:lnTo>
                    <a:pt x="661" y="770"/>
                  </a:lnTo>
                  <a:lnTo>
                    <a:pt x="656" y="769"/>
                  </a:lnTo>
                  <a:lnTo>
                    <a:pt x="651" y="767"/>
                  </a:lnTo>
                  <a:lnTo>
                    <a:pt x="552" y="710"/>
                  </a:lnTo>
                  <a:lnTo>
                    <a:pt x="453" y="767"/>
                  </a:lnTo>
                  <a:lnTo>
                    <a:pt x="453" y="767"/>
                  </a:lnTo>
                  <a:lnTo>
                    <a:pt x="447" y="769"/>
                  </a:lnTo>
                  <a:lnTo>
                    <a:pt x="443" y="770"/>
                  </a:lnTo>
                  <a:lnTo>
                    <a:pt x="438" y="770"/>
                  </a:lnTo>
                  <a:lnTo>
                    <a:pt x="433" y="769"/>
                  </a:lnTo>
                  <a:lnTo>
                    <a:pt x="428" y="768"/>
                  </a:lnTo>
                  <a:lnTo>
                    <a:pt x="424" y="765"/>
                  </a:lnTo>
                  <a:lnTo>
                    <a:pt x="420" y="761"/>
                  </a:lnTo>
                  <a:lnTo>
                    <a:pt x="417" y="757"/>
                  </a:lnTo>
                  <a:lnTo>
                    <a:pt x="417" y="757"/>
                  </a:lnTo>
                  <a:lnTo>
                    <a:pt x="415" y="753"/>
                  </a:lnTo>
                  <a:lnTo>
                    <a:pt x="414" y="747"/>
                  </a:lnTo>
                  <a:lnTo>
                    <a:pt x="414" y="742"/>
                  </a:lnTo>
                  <a:lnTo>
                    <a:pt x="415" y="738"/>
                  </a:lnTo>
                  <a:lnTo>
                    <a:pt x="416" y="733"/>
                  </a:lnTo>
                  <a:lnTo>
                    <a:pt x="419" y="729"/>
                  </a:lnTo>
                  <a:lnTo>
                    <a:pt x="423" y="725"/>
                  </a:lnTo>
                  <a:lnTo>
                    <a:pt x="427" y="721"/>
                  </a:lnTo>
                  <a:lnTo>
                    <a:pt x="526" y="664"/>
                  </a:lnTo>
                  <a:lnTo>
                    <a:pt x="526" y="557"/>
                  </a:lnTo>
                  <a:lnTo>
                    <a:pt x="526" y="557"/>
                  </a:lnTo>
                  <a:close/>
                  <a:moveTo>
                    <a:pt x="896" y="557"/>
                  </a:moveTo>
                  <a:lnTo>
                    <a:pt x="896" y="557"/>
                  </a:lnTo>
                  <a:lnTo>
                    <a:pt x="886" y="557"/>
                  </a:lnTo>
                  <a:lnTo>
                    <a:pt x="876" y="559"/>
                  </a:lnTo>
                  <a:lnTo>
                    <a:pt x="868" y="561"/>
                  </a:lnTo>
                  <a:lnTo>
                    <a:pt x="859" y="565"/>
                  </a:lnTo>
                  <a:lnTo>
                    <a:pt x="851" y="569"/>
                  </a:lnTo>
                  <a:lnTo>
                    <a:pt x="843" y="574"/>
                  </a:lnTo>
                  <a:lnTo>
                    <a:pt x="835" y="580"/>
                  </a:lnTo>
                  <a:lnTo>
                    <a:pt x="829" y="587"/>
                  </a:lnTo>
                  <a:lnTo>
                    <a:pt x="822" y="594"/>
                  </a:lnTo>
                  <a:lnTo>
                    <a:pt x="817" y="602"/>
                  </a:lnTo>
                  <a:lnTo>
                    <a:pt x="813" y="610"/>
                  </a:lnTo>
                  <a:lnTo>
                    <a:pt x="810" y="619"/>
                  </a:lnTo>
                  <a:lnTo>
                    <a:pt x="806" y="629"/>
                  </a:lnTo>
                  <a:lnTo>
                    <a:pt x="804" y="638"/>
                  </a:lnTo>
                  <a:lnTo>
                    <a:pt x="803" y="648"/>
                  </a:lnTo>
                  <a:lnTo>
                    <a:pt x="802" y="658"/>
                  </a:lnTo>
                  <a:lnTo>
                    <a:pt x="802" y="658"/>
                  </a:lnTo>
                  <a:lnTo>
                    <a:pt x="803" y="669"/>
                  </a:lnTo>
                  <a:lnTo>
                    <a:pt x="804" y="679"/>
                  </a:lnTo>
                  <a:lnTo>
                    <a:pt x="807" y="690"/>
                  </a:lnTo>
                  <a:lnTo>
                    <a:pt x="811" y="701"/>
                  </a:lnTo>
                  <a:lnTo>
                    <a:pt x="815" y="711"/>
                  </a:lnTo>
                  <a:lnTo>
                    <a:pt x="819" y="721"/>
                  </a:lnTo>
                  <a:lnTo>
                    <a:pt x="826" y="731"/>
                  </a:lnTo>
                  <a:lnTo>
                    <a:pt x="832" y="740"/>
                  </a:lnTo>
                  <a:lnTo>
                    <a:pt x="839" y="748"/>
                  </a:lnTo>
                  <a:lnTo>
                    <a:pt x="846" y="756"/>
                  </a:lnTo>
                  <a:lnTo>
                    <a:pt x="854" y="762"/>
                  </a:lnTo>
                  <a:lnTo>
                    <a:pt x="862" y="769"/>
                  </a:lnTo>
                  <a:lnTo>
                    <a:pt x="872" y="773"/>
                  </a:lnTo>
                  <a:lnTo>
                    <a:pt x="881" y="776"/>
                  </a:lnTo>
                  <a:lnTo>
                    <a:pt x="890" y="779"/>
                  </a:lnTo>
                  <a:lnTo>
                    <a:pt x="900" y="779"/>
                  </a:lnTo>
                  <a:lnTo>
                    <a:pt x="900" y="779"/>
                  </a:lnTo>
                  <a:lnTo>
                    <a:pt x="910" y="779"/>
                  </a:lnTo>
                  <a:lnTo>
                    <a:pt x="920" y="775"/>
                  </a:lnTo>
                  <a:lnTo>
                    <a:pt x="928" y="772"/>
                  </a:lnTo>
                  <a:lnTo>
                    <a:pt x="937" y="767"/>
                  </a:lnTo>
                  <a:lnTo>
                    <a:pt x="945" y="761"/>
                  </a:lnTo>
                  <a:lnTo>
                    <a:pt x="953" y="754"/>
                  </a:lnTo>
                  <a:lnTo>
                    <a:pt x="960" y="746"/>
                  </a:lnTo>
                  <a:lnTo>
                    <a:pt x="967" y="738"/>
                  </a:lnTo>
                  <a:lnTo>
                    <a:pt x="973" y="728"/>
                  </a:lnTo>
                  <a:lnTo>
                    <a:pt x="979" y="718"/>
                  </a:lnTo>
                  <a:lnTo>
                    <a:pt x="983" y="707"/>
                  </a:lnTo>
                  <a:lnTo>
                    <a:pt x="986" y="698"/>
                  </a:lnTo>
                  <a:lnTo>
                    <a:pt x="990" y="687"/>
                  </a:lnTo>
                  <a:lnTo>
                    <a:pt x="992" y="676"/>
                  </a:lnTo>
                  <a:lnTo>
                    <a:pt x="993" y="665"/>
                  </a:lnTo>
                  <a:lnTo>
                    <a:pt x="994" y="655"/>
                  </a:lnTo>
                  <a:lnTo>
                    <a:pt x="994" y="655"/>
                  </a:lnTo>
                  <a:lnTo>
                    <a:pt x="993" y="644"/>
                  </a:lnTo>
                  <a:lnTo>
                    <a:pt x="991" y="634"/>
                  </a:lnTo>
                  <a:lnTo>
                    <a:pt x="989" y="624"/>
                  </a:lnTo>
                  <a:lnTo>
                    <a:pt x="985" y="616"/>
                  </a:lnTo>
                  <a:lnTo>
                    <a:pt x="981" y="607"/>
                  </a:lnTo>
                  <a:lnTo>
                    <a:pt x="977" y="599"/>
                  </a:lnTo>
                  <a:lnTo>
                    <a:pt x="970" y="591"/>
                  </a:lnTo>
                  <a:lnTo>
                    <a:pt x="964" y="585"/>
                  </a:lnTo>
                  <a:lnTo>
                    <a:pt x="957" y="578"/>
                  </a:lnTo>
                  <a:lnTo>
                    <a:pt x="950" y="572"/>
                  </a:lnTo>
                  <a:lnTo>
                    <a:pt x="942" y="567"/>
                  </a:lnTo>
                  <a:lnTo>
                    <a:pt x="934" y="563"/>
                  </a:lnTo>
                  <a:lnTo>
                    <a:pt x="925" y="560"/>
                  </a:lnTo>
                  <a:lnTo>
                    <a:pt x="915" y="558"/>
                  </a:lnTo>
                  <a:lnTo>
                    <a:pt x="905" y="557"/>
                  </a:lnTo>
                  <a:lnTo>
                    <a:pt x="896" y="557"/>
                  </a:lnTo>
                  <a:lnTo>
                    <a:pt x="896" y="557"/>
                  </a:lnTo>
                  <a:close/>
                  <a:moveTo>
                    <a:pt x="898" y="909"/>
                  </a:moveTo>
                  <a:lnTo>
                    <a:pt x="962" y="821"/>
                  </a:lnTo>
                  <a:lnTo>
                    <a:pt x="962" y="821"/>
                  </a:lnTo>
                  <a:lnTo>
                    <a:pt x="965" y="816"/>
                  </a:lnTo>
                  <a:lnTo>
                    <a:pt x="968" y="814"/>
                  </a:lnTo>
                  <a:lnTo>
                    <a:pt x="973" y="813"/>
                  </a:lnTo>
                  <a:lnTo>
                    <a:pt x="978" y="813"/>
                  </a:lnTo>
                  <a:lnTo>
                    <a:pt x="1046" y="825"/>
                  </a:lnTo>
                  <a:lnTo>
                    <a:pt x="1046" y="825"/>
                  </a:lnTo>
                  <a:lnTo>
                    <a:pt x="1054" y="827"/>
                  </a:lnTo>
                  <a:lnTo>
                    <a:pt x="1062" y="830"/>
                  </a:lnTo>
                  <a:lnTo>
                    <a:pt x="1068" y="835"/>
                  </a:lnTo>
                  <a:lnTo>
                    <a:pt x="1074" y="840"/>
                  </a:lnTo>
                  <a:lnTo>
                    <a:pt x="1078" y="845"/>
                  </a:lnTo>
                  <a:lnTo>
                    <a:pt x="1082" y="851"/>
                  </a:lnTo>
                  <a:lnTo>
                    <a:pt x="1084" y="855"/>
                  </a:lnTo>
                  <a:lnTo>
                    <a:pt x="1087" y="861"/>
                  </a:lnTo>
                  <a:lnTo>
                    <a:pt x="1087" y="861"/>
                  </a:lnTo>
                  <a:lnTo>
                    <a:pt x="1095" y="933"/>
                  </a:lnTo>
                  <a:lnTo>
                    <a:pt x="1102" y="987"/>
                  </a:lnTo>
                  <a:lnTo>
                    <a:pt x="1104" y="1009"/>
                  </a:lnTo>
                  <a:lnTo>
                    <a:pt x="1104" y="1032"/>
                  </a:lnTo>
                  <a:lnTo>
                    <a:pt x="1103" y="1054"/>
                  </a:lnTo>
                  <a:lnTo>
                    <a:pt x="1102" y="1077"/>
                  </a:lnTo>
                  <a:lnTo>
                    <a:pt x="1102" y="1077"/>
                  </a:lnTo>
                  <a:lnTo>
                    <a:pt x="1100" y="1083"/>
                  </a:lnTo>
                  <a:lnTo>
                    <a:pt x="1098" y="1088"/>
                  </a:lnTo>
                  <a:lnTo>
                    <a:pt x="1095" y="1092"/>
                  </a:lnTo>
                  <a:lnTo>
                    <a:pt x="1091" y="1097"/>
                  </a:lnTo>
                  <a:lnTo>
                    <a:pt x="1087" y="1100"/>
                  </a:lnTo>
                  <a:lnTo>
                    <a:pt x="1082" y="1102"/>
                  </a:lnTo>
                  <a:lnTo>
                    <a:pt x="1077" y="1104"/>
                  </a:lnTo>
                  <a:lnTo>
                    <a:pt x="1072" y="1104"/>
                  </a:lnTo>
                  <a:lnTo>
                    <a:pt x="724" y="1104"/>
                  </a:lnTo>
                  <a:lnTo>
                    <a:pt x="724" y="1104"/>
                  </a:lnTo>
                  <a:lnTo>
                    <a:pt x="719" y="1104"/>
                  </a:lnTo>
                  <a:lnTo>
                    <a:pt x="714" y="1102"/>
                  </a:lnTo>
                  <a:lnTo>
                    <a:pt x="708" y="1100"/>
                  </a:lnTo>
                  <a:lnTo>
                    <a:pt x="704" y="1097"/>
                  </a:lnTo>
                  <a:lnTo>
                    <a:pt x="701" y="1092"/>
                  </a:lnTo>
                  <a:lnTo>
                    <a:pt x="697" y="1088"/>
                  </a:lnTo>
                  <a:lnTo>
                    <a:pt x="695" y="1083"/>
                  </a:lnTo>
                  <a:lnTo>
                    <a:pt x="694" y="1077"/>
                  </a:lnTo>
                  <a:lnTo>
                    <a:pt x="694" y="1077"/>
                  </a:lnTo>
                  <a:lnTo>
                    <a:pt x="693" y="1054"/>
                  </a:lnTo>
                  <a:lnTo>
                    <a:pt x="692" y="1032"/>
                  </a:lnTo>
                  <a:lnTo>
                    <a:pt x="692" y="1009"/>
                  </a:lnTo>
                  <a:lnTo>
                    <a:pt x="694" y="987"/>
                  </a:lnTo>
                  <a:lnTo>
                    <a:pt x="700" y="933"/>
                  </a:lnTo>
                  <a:lnTo>
                    <a:pt x="709" y="861"/>
                  </a:lnTo>
                  <a:lnTo>
                    <a:pt x="709" y="861"/>
                  </a:lnTo>
                  <a:lnTo>
                    <a:pt x="711" y="855"/>
                  </a:lnTo>
                  <a:lnTo>
                    <a:pt x="714" y="851"/>
                  </a:lnTo>
                  <a:lnTo>
                    <a:pt x="717" y="845"/>
                  </a:lnTo>
                  <a:lnTo>
                    <a:pt x="722" y="840"/>
                  </a:lnTo>
                  <a:lnTo>
                    <a:pt x="728" y="835"/>
                  </a:lnTo>
                  <a:lnTo>
                    <a:pt x="734" y="830"/>
                  </a:lnTo>
                  <a:lnTo>
                    <a:pt x="742" y="827"/>
                  </a:lnTo>
                  <a:lnTo>
                    <a:pt x="750" y="825"/>
                  </a:lnTo>
                  <a:lnTo>
                    <a:pt x="818" y="813"/>
                  </a:lnTo>
                  <a:lnTo>
                    <a:pt x="818" y="813"/>
                  </a:lnTo>
                  <a:lnTo>
                    <a:pt x="822" y="813"/>
                  </a:lnTo>
                  <a:lnTo>
                    <a:pt x="827" y="814"/>
                  </a:lnTo>
                  <a:lnTo>
                    <a:pt x="831" y="816"/>
                  </a:lnTo>
                  <a:lnTo>
                    <a:pt x="834" y="821"/>
                  </a:lnTo>
                  <a:lnTo>
                    <a:pt x="898" y="909"/>
                  </a:lnTo>
                  <a:lnTo>
                    <a:pt x="898" y="90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 name="Freeform: Shape 23"/>
            <p:cNvSpPr/>
            <p:nvPr/>
          </p:nvSpPr>
          <p:spPr bwMode="auto">
            <a:xfrm>
              <a:off x="9502577" y="4139524"/>
              <a:ext cx="546024" cy="547015"/>
            </a:xfrm>
            <a:custGeom>
              <a:avLst/>
              <a:gdLst>
                <a:gd name="T0" fmla="*/ 600 w 1102"/>
                <a:gd name="T1" fmla="*/ 929 h 1104"/>
                <a:gd name="T2" fmla="*/ 809 w 1102"/>
                <a:gd name="T3" fmla="*/ 836 h 1104"/>
                <a:gd name="T4" fmla="*/ 830 w 1102"/>
                <a:gd name="T5" fmla="*/ 805 h 1104"/>
                <a:gd name="T6" fmla="*/ 1099 w 1102"/>
                <a:gd name="T7" fmla="*/ 858 h 1104"/>
                <a:gd name="T8" fmla="*/ 886 w 1102"/>
                <a:gd name="T9" fmla="*/ 879 h 1104"/>
                <a:gd name="T10" fmla="*/ 871 w 1102"/>
                <a:gd name="T11" fmla="*/ 986 h 1104"/>
                <a:gd name="T12" fmla="*/ 670 w 1102"/>
                <a:gd name="T13" fmla="*/ 1076 h 1104"/>
                <a:gd name="T14" fmla="*/ 636 w 1102"/>
                <a:gd name="T15" fmla="*/ 1104 h 1104"/>
                <a:gd name="T16" fmla="*/ 388 w 1102"/>
                <a:gd name="T17" fmla="*/ 1036 h 1104"/>
                <a:gd name="T18" fmla="*/ 199 w 1102"/>
                <a:gd name="T19" fmla="*/ 690 h 1104"/>
                <a:gd name="T20" fmla="*/ 236 w 1102"/>
                <a:gd name="T21" fmla="*/ 669 h 1104"/>
                <a:gd name="T22" fmla="*/ 244 w 1102"/>
                <a:gd name="T23" fmla="*/ 543 h 1104"/>
                <a:gd name="T24" fmla="*/ 50 w 1102"/>
                <a:gd name="T25" fmla="*/ 510 h 1104"/>
                <a:gd name="T26" fmla="*/ 10 w 1102"/>
                <a:gd name="T27" fmla="*/ 536 h 1104"/>
                <a:gd name="T28" fmla="*/ 10 w 1102"/>
                <a:gd name="T29" fmla="*/ 662 h 1104"/>
                <a:gd name="T30" fmla="*/ 211 w 1102"/>
                <a:gd name="T31" fmla="*/ 900 h 1104"/>
                <a:gd name="T32" fmla="*/ 315 w 1102"/>
                <a:gd name="T33" fmla="*/ 753 h 1104"/>
                <a:gd name="T34" fmla="*/ 463 w 1102"/>
                <a:gd name="T35" fmla="*/ 691 h 1104"/>
                <a:gd name="T36" fmla="*/ 398 w 1102"/>
                <a:gd name="T37" fmla="*/ 848 h 1104"/>
                <a:gd name="T38" fmla="*/ 282 w 1102"/>
                <a:gd name="T39" fmla="*/ 979 h 1104"/>
                <a:gd name="T40" fmla="*/ 216 w 1102"/>
                <a:gd name="T41" fmla="*/ 974 h 1104"/>
                <a:gd name="T42" fmla="*/ 204 w 1102"/>
                <a:gd name="T43" fmla="*/ 910 h 1104"/>
                <a:gd name="T44" fmla="*/ 536 w 1102"/>
                <a:gd name="T45" fmla="*/ 10 h 1104"/>
                <a:gd name="T46" fmla="*/ 573 w 1102"/>
                <a:gd name="T47" fmla="*/ 55 h 1104"/>
                <a:gd name="T48" fmla="*/ 577 w 1102"/>
                <a:gd name="T49" fmla="*/ 106 h 1104"/>
                <a:gd name="T50" fmla="*/ 545 w 1102"/>
                <a:gd name="T51" fmla="*/ 166 h 1104"/>
                <a:gd name="T52" fmla="*/ 489 w 1102"/>
                <a:gd name="T53" fmla="*/ 196 h 1104"/>
                <a:gd name="T54" fmla="*/ 441 w 1102"/>
                <a:gd name="T55" fmla="*/ 179 h 1104"/>
                <a:gd name="T56" fmla="*/ 412 w 1102"/>
                <a:gd name="T57" fmla="*/ 119 h 1104"/>
                <a:gd name="T58" fmla="*/ 413 w 1102"/>
                <a:gd name="T59" fmla="*/ 62 h 1104"/>
                <a:gd name="T60" fmla="*/ 449 w 1102"/>
                <a:gd name="T61" fmla="*/ 15 h 1104"/>
                <a:gd name="T62" fmla="*/ 504 w 1102"/>
                <a:gd name="T63" fmla="*/ 1 h 1104"/>
                <a:gd name="T64" fmla="*/ 534 w 1102"/>
                <a:gd name="T65" fmla="*/ 253 h 1104"/>
                <a:gd name="T66" fmla="*/ 647 w 1102"/>
                <a:gd name="T67" fmla="*/ 356 h 1104"/>
                <a:gd name="T68" fmla="*/ 778 w 1102"/>
                <a:gd name="T69" fmla="*/ 369 h 1104"/>
                <a:gd name="T70" fmla="*/ 813 w 1102"/>
                <a:gd name="T71" fmla="*/ 394 h 1104"/>
                <a:gd name="T72" fmla="*/ 805 w 1102"/>
                <a:gd name="T73" fmla="*/ 445 h 1104"/>
                <a:gd name="T74" fmla="*/ 686 w 1102"/>
                <a:gd name="T75" fmla="*/ 462 h 1104"/>
                <a:gd name="T76" fmla="*/ 599 w 1102"/>
                <a:gd name="T77" fmla="*/ 441 h 1104"/>
                <a:gd name="T78" fmla="*/ 518 w 1102"/>
                <a:gd name="T79" fmla="*/ 528 h 1104"/>
                <a:gd name="T80" fmla="*/ 646 w 1102"/>
                <a:gd name="T81" fmla="*/ 595 h 1104"/>
                <a:gd name="T82" fmla="*/ 727 w 1102"/>
                <a:gd name="T83" fmla="*/ 705 h 1104"/>
                <a:gd name="T84" fmla="*/ 761 w 1102"/>
                <a:gd name="T85" fmla="*/ 829 h 1104"/>
                <a:gd name="T86" fmla="*/ 712 w 1102"/>
                <a:gd name="T87" fmla="*/ 869 h 1104"/>
                <a:gd name="T88" fmla="*/ 662 w 1102"/>
                <a:gd name="T89" fmla="*/ 841 h 1104"/>
                <a:gd name="T90" fmla="*/ 556 w 1102"/>
                <a:gd name="T91" fmla="*/ 687 h 1104"/>
                <a:gd name="T92" fmla="*/ 314 w 1102"/>
                <a:gd name="T93" fmla="*/ 598 h 1104"/>
                <a:gd name="T94" fmla="*/ 276 w 1102"/>
                <a:gd name="T95" fmla="*/ 547 h 1104"/>
                <a:gd name="T96" fmla="*/ 253 w 1102"/>
                <a:gd name="T97" fmla="*/ 338 h 1104"/>
                <a:gd name="T98" fmla="*/ 222 w 1102"/>
                <a:gd name="T99" fmla="*/ 391 h 1104"/>
                <a:gd name="T100" fmla="*/ 193 w 1102"/>
                <a:gd name="T101" fmla="*/ 482 h 1104"/>
                <a:gd name="T102" fmla="*/ 143 w 1102"/>
                <a:gd name="T103" fmla="*/ 479 h 1104"/>
                <a:gd name="T104" fmla="*/ 130 w 1102"/>
                <a:gd name="T105" fmla="*/ 413 h 1104"/>
                <a:gd name="T106" fmla="*/ 175 w 1102"/>
                <a:gd name="T107" fmla="*/ 281 h 1104"/>
                <a:gd name="T108" fmla="*/ 333 w 1102"/>
                <a:gd name="T109" fmla="*/ 201 h 1104"/>
                <a:gd name="T110" fmla="*/ 423 w 1102"/>
                <a:gd name="T111" fmla="*/ 2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2" h="1104">
                  <a:moveTo>
                    <a:pt x="412" y="1026"/>
                  </a:moveTo>
                  <a:lnTo>
                    <a:pt x="593" y="1026"/>
                  </a:lnTo>
                  <a:lnTo>
                    <a:pt x="593" y="948"/>
                  </a:lnTo>
                  <a:lnTo>
                    <a:pt x="593" y="948"/>
                  </a:lnTo>
                  <a:lnTo>
                    <a:pt x="594" y="942"/>
                  </a:lnTo>
                  <a:lnTo>
                    <a:pt x="596" y="935"/>
                  </a:lnTo>
                  <a:lnTo>
                    <a:pt x="600" y="929"/>
                  </a:lnTo>
                  <a:lnTo>
                    <a:pt x="603" y="924"/>
                  </a:lnTo>
                  <a:lnTo>
                    <a:pt x="608" y="919"/>
                  </a:lnTo>
                  <a:lnTo>
                    <a:pt x="615" y="917"/>
                  </a:lnTo>
                  <a:lnTo>
                    <a:pt x="621" y="915"/>
                  </a:lnTo>
                  <a:lnTo>
                    <a:pt x="628" y="914"/>
                  </a:lnTo>
                  <a:lnTo>
                    <a:pt x="809" y="914"/>
                  </a:lnTo>
                  <a:lnTo>
                    <a:pt x="809" y="836"/>
                  </a:lnTo>
                  <a:lnTo>
                    <a:pt x="809" y="836"/>
                  </a:lnTo>
                  <a:lnTo>
                    <a:pt x="810" y="830"/>
                  </a:lnTo>
                  <a:lnTo>
                    <a:pt x="812" y="823"/>
                  </a:lnTo>
                  <a:lnTo>
                    <a:pt x="815" y="817"/>
                  </a:lnTo>
                  <a:lnTo>
                    <a:pt x="819" y="811"/>
                  </a:lnTo>
                  <a:lnTo>
                    <a:pt x="824" y="807"/>
                  </a:lnTo>
                  <a:lnTo>
                    <a:pt x="830" y="805"/>
                  </a:lnTo>
                  <a:lnTo>
                    <a:pt x="837" y="803"/>
                  </a:lnTo>
                  <a:lnTo>
                    <a:pt x="843" y="802"/>
                  </a:lnTo>
                  <a:lnTo>
                    <a:pt x="1102" y="802"/>
                  </a:lnTo>
                  <a:lnTo>
                    <a:pt x="1102" y="845"/>
                  </a:lnTo>
                  <a:lnTo>
                    <a:pt x="1102" y="845"/>
                  </a:lnTo>
                  <a:lnTo>
                    <a:pt x="1101" y="851"/>
                  </a:lnTo>
                  <a:lnTo>
                    <a:pt x="1099" y="858"/>
                  </a:lnTo>
                  <a:lnTo>
                    <a:pt x="1096" y="864"/>
                  </a:lnTo>
                  <a:lnTo>
                    <a:pt x="1092" y="870"/>
                  </a:lnTo>
                  <a:lnTo>
                    <a:pt x="1087" y="874"/>
                  </a:lnTo>
                  <a:lnTo>
                    <a:pt x="1081" y="876"/>
                  </a:lnTo>
                  <a:lnTo>
                    <a:pt x="1074" y="878"/>
                  </a:lnTo>
                  <a:lnTo>
                    <a:pt x="1068" y="879"/>
                  </a:lnTo>
                  <a:lnTo>
                    <a:pt x="886" y="879"/>
                  </a:lnTo>
                  <a:lnTo>
                    <a:pt x="886" y="957"/>
                  </a:lnTo>
                  <a:lnTo>
                    <a:pt x="886" y="957"/>
                  </a:lnTo>
                  <a:lnTo>
                    <a:pt x="885" y="963"/>
                  </a:lnTo>
                  <a:lnTo>
                    <a:pt x="883" y="970"/>
                  </a:lnTo>
                  <a:lnTo>
                    <a:pt x="881" y="976"/>
                  </a:lnTo>
                  <a:lnTo>
                    <a:pt x="877" y="982"/>
                  </a:lnTo>
                  <a:lnTo>
                    <a:pt x="871" y="986"/>
                  </a:lnTo>
                  <a:lnTo>
                    <a:pt x="865" y="988"/>
                  </a:lnTo>
                  <a:lnTo>
                    <a:pt x="858" y="990"/>
                  </a:lnTo>
                  <a:lnTo>
                    <a:pt x="852" y="991"/>
                  </a:lnTo>
                  <a:lnTo>
                    <a:pt x="671" y="991"/>
                  </a:lnTo>
                  <a:lnTo>
                    <a:pt x="671" y="1069"/>
                  </a:lnTo>
                  <a:lnTo>
                    <a:pt x="671" y="1069"/>
                  </a:lnTo>
                  <a:lnTo>
                    <a:pt x="670" y="1076"/>
                  </a:lnTo>
                  <a:lnTo>
                    <a:pt x="668" y="1082"/>
                  </a:lnTo>
                  <a:lnTo>
                    <a:pt x="664" y="1088"/>
                  </a:lnTo>
                  <a:lnTo>
                    <a:pt x="661" y="1094"/>
                  </a:lnTo>
                  <a:lnTo>
                    <a:pt x="656" y="1098"/>
                  </a:lnTo>
                  <a:lnTo>
                    <a:pt x="649" y="1100"/>
                  </a:lnTo>
                  <a:lnTo>
                    <a:pt x="643" y="1103"/>
                  </a:lnTo>
                  <a:lnTo>
                    <a:pt x="636" y="1104"/>
                  </a:lnTo>
                  <a:lnTo>
                    <a:pt x="378" y="1104"/>
                  </a:lnTo>
                  <a:lnTo>
                    <a:pt x="378" y="1060"/>
                  </a:lnTo>
                  <a:lnTo>
                    <a:pt x="378" y="1060"/>
                  </a:lnTo>
                  <a:lnTo>
                    <a:pt x="379" y="1054"/>
                  </a:lnTo>
                  <a:lnTo>
                    <a:pt x="381" y="1048"/>
                  </a:lnTo>
                  <a:lnTo>
                    <a:pt x="384" y="1041"/>
                  </a:lnTo>
                  <a:lnTo>
                    <a:pt x="388" y="1036"/>
                  </a:lnTo>
                  <a:lnTo>
                    <a:pt x="393" y="1031"/>
                  </a:lnTo>
                  <a:lnTo>
                    <a:pt x="399" y="1029"/>
                  </a:lnTo>
                  <a:lnTo>
                    <a:pt x="406" y="1027"/>
                  </a:lnTo>
                  <a:lnTo>
                    <a:pt x="412" y="1026"/>
                  </a:lnTo>
                  <a:lnTo>
                    <a:pt x="412" y="1026"/>
                  </a:lnTo>
                  <a:close/>
                  <a:moveTo>
                    <a:pt x="36" y="676"/>
                  </a:moveTo>
                  <a:lnTo>
                    <a:pt x="199" y="690"/>
                  </a:lnTo>
                  <a:lnTo>
                    <a:pt x="199" y="690"/>
                  </a:lnTo>
                  <a:lnTo>
                    <a:pt x="206" y="690"/>
                  </a:lnTo>
                  <a:lnTo>
                    <a:pt x="214" y="687"/>
                  </a:lnTo>
                  <a:lnTo>
                    <a:pt x="221" y="684"/>
                  </a:lnTo>
                  <a:lnTo>
                    <a:pt x="227" y="681"/>
                  </a:lnTo>
                  <a:lnTo>
                    <a:pt x="232" y="676"/>
                  </a:lnTo>
                  <a:lnTo>
                    <a:pt x="236" y="669"/>
                  </a:lnTo>
                  <a:lnTo>
                    <a:pt x="240" y="662"/>
                  </a:lnTo>
                  <a:lnTo>
                    <a:pt x="241" y="654"/>
                  </a:lnTo>
                  <a:lnTo>
                    <a:pt x="248" y="566"/>
                  </a:lnTo>
                  <a:lnTo>
                    <a:pt x="248" y="566"/>
                  </a:lnTo>
                  <a:lnTo>
                    <a:pt x="248" y="557"/>
                  </a:lnTo>
                  <a:lnTo>
                    <a:pt x="247" y="549"/>
                  </a:lnTo>
                  <a:lnTo>
                    <a:pt x="244" y="543"/>
                  </a:lnTo>
                  <a:lnTo>
                    <a:pt x="240" y="536"/>
                  </a:lnTo>
                  <a:lnTo>
                    <a:pt x="234" y="531"/>
                  </a:lnTo>
                  <a:lnTo>
                    <a:pt x="228" y="528"/>
                  </a:lnTo>
                  <a:lnTo>
                    <a:pt x="221" y="525"/>
                  </a:lnTo>
                  <a:lnTo>
                    <a:pt x="213" y="524"/>
                  </a:lnTo>
                  <a:lnTo>
                    <a:pt x="50" y="510"/>
                  </a:lnTo>
                  <a:lnTo>
                    <a:pt x="50" y="510"/>
                  </a:lnTo>
                  <a:lnTo>
                    <a:pt x="42" y="510"/>
                  </a:lnTo>
                  <a:lnTo>
                    <a:pt x="35" y="511"/>
                  </a:lnTo>
                  <a:lnTo>
                    <a:pt x="28" y="514"/>
                  </a:lnTo>
                  <a:lnTo>
                    <a:pt x="22" y="518"/>
                  </a:lnTo>
                  <a:lnTo>
                    <a:pt x="16" y="524"/>
                  </a:lnTo>
                  <a:lnTo>
                    <a:pt x="12" y="530"/>
                  </a:lnTo>
                  <a:lnTo>
                    <a:pt x="10" y="536"/>
                  </a:lnTo>
                  <a:lnTo>
                    <a:pt x="8" y="544"/>
                  </a:lnTo>
                  <a:lnTo>
                    <a:pt x="0" y="634"/>
                  </a:lnTo>
                  <a:lnTo>
                    <a:pt x="0" y="634"/>
                  </a:lnTo>
                  <a:lnTo>
                    <a:pt x="0" y="641"/>
                  </a:lnTo>
                  <a:lnTo>
                    <a:pt x="2" y="649"/>
                  </a:lnTo>
                  <a:lnTo>
                    <a:pt x="6" y="655"/>
                  </a:lnTo>
                  <a:lnTo>
                    <a:pt x="10" y="662"/>
                  </a:lnTo>
                  <a:lnTo>
                    <a:pt x="15" y="667"/>
                  </a:lnTo>
                  <a:lnTo>
                    <a:pt x="21" y="671"/>
                  </a:lnTo>
                  <a:lnTo>
                    <a:pt x="28" y="674"/>
                  </a:lnTo>
                  <a:lnTo>
                    <a:pt x="36" y="676"/>
                  </a:lnTo>
                  <a:lnTo>
                    <a:pt x="36" y="676"/>
                  </a:lnTo>
                  <a:close/>
                  <a:moveTo>
                    <a:pt x="211" y="900"/>
                  </a:moveTo>
                  <a:lnTo>
                    <a:pt x="211" y="900"/>
                  </a:lnTo>
                  <a:lnTo>
                    <a:pt x="263" y="839"/>
                  </a:lnTo>
                  <a:lnTo>
                    <a:pt x="282" y="815"/>
                  </a:lnTo>
                  <a:lnTo>
                    <a:pt x="289" y="804"/>
                  </a:lnTo>
                  <a:lnTo>
                    <a:pt x="297" y="792"/>
                  </a:lnTo>
                  <a:lnTo>
                    <a:pt x="303" y="780"/>
                  </a:lnTo>
                  <a:lnTo>
                    <a:pt x="310" y="767"/>
                  </a:lnTo>
                  <a:lnTo>
                    <a:pt x="315" y="753"/>
                  </a:lnTo>
                  <a:lnTo>
                    <a:pt x="320" y="737"/>
                  </a:lnTo>
                  <a:lnTo>
                    <a:pt x="331" y="700"/>
                  </a:lnTo>
                  <a:lnTo>
                    <a:pt x="342" y="653"/>
                  </a:lnTo>
                  <a:lnTo>
                    <a:pt x="342" y="653"/>
                  </a:lnTo>
                  <a:lnTo>
                    <a:pt x="451" y="687"/>
                  </a:lnTo>
                  <a:lnTo>
                    <a:pt x="451" y="687"/>
                  </a:lnTo>
                  <a:lnTo>
                    <a:pt x="463" y="691"/>
                  </a:lnTo>
                  <a:lnTo>
                    <a:pt x="463" y="691"/>
                  </a:lnTo>
                  <a:lnTo>
                    <a:pt x="444" y="745"/>
                  </a:lnTo>
                  <a:lnTo>
                    <a:pt x="428" y="786"/>
                  </a:lnTo>
                  <a:lnTo>
                    <a:pt x="421" y="804"/>
                  </a:lnTo>
                  <a:lnTo>
                    <a:pt x="413" y="820"/>
                  </a:lnTo>
                  <a:lnTo>
                    <a:pt x="406" y="834"/>
                  </a:lnTo>
                  <a:lnTo>
                    <a:pt x="398" y="848"/>
                  </a:lnTo>
                  <a:lnTo>
                    <a:pt x="388" y="861"/>
                  </a:lnTo>
                  <a:lnTo>
                    <a:pt x="379" y="874"/>
                  </a:lnTo>
                  <a:lnTo>
                    <a:pt x="356" y="901"/>
                  </a:lnTo>
                  <a:lnTo>
                    <a:pt x="328" y="932"/>
                  </a:lnTo>
                  <a:lnTo>
                    <a:pt x="291" y="971"/>
                  </a:lnTo>
                  <a:lnTo>
                    <a:pt x="291" y="971"/>
                  </a:lnTo>
                  <a:lnTo>
                    <a:pt x="282" y="979"/>
                  </a:lnTo>
                  <a:lnTo>
                    <a:pt x="272" y="985"/>
                  </a:lnTo>
                  <a:lnTo>
                    <a:pt x="262" y="988"/>
                  </a:lnTo>
                  <a:lnTo>
                    <a:pt x="251" y="988"/>
                  </a:lnTo>
                  <a:lnTo>
                    <a:pt x="242" y="988"/>
                  </a:lnTo>
                  <a:lnTo>
                    <a:pt x="232" y="985"/>
                  </a:lnTo>
                  <a:lnTo>
                    <a:pt x="223" y="981"/>
                  </a:lnTo>
                  <a:lnTo>
                    <a:pt x="216" y="974"/>
                  </a:lnTo>
                  <a:lnTo>
                    <a:pt x="208" y="968"/>
                  </a:lnTo>
                  <a:lnTo>
                    <a:pt x="203" y="959"/>
                  </a:lnTo>
                  <a:lnTo>
                    <a:pt x="199" y="950"/>
                  </a:lnTo>
                  <a:lnTo>
                    <a:pt x="198" y="941"/>
                  </a:lnTo>
                  <a:lnTo>
                    <a:pt x="197" y="931"/>
                  </a:lnTo>
                  <a:lnTo>
                    <a:pt x="199" y="920"/>
                  </a:lnTo>
                  <a:lnTo>
                    <a:pt x="204" y="910"/>
                  </a:lnTo>
                  <a:lnTo>
                    <a:pt x="211" y="900"/>
                  </a:lnTo>
                  <a:lnTo>
                    <a:pt x="211" y="900"/>
                  </a:lnTo>
                  <a:close/>
                  <a:moveTo>
                    <a:pt x="512" y="2"/>
                  </a:moveTo>
                  <a:lnTo>
                    <a:pt x="512" y="2"/>
                  </a:lnTo>
                  <a:lnTo>
                    <a:pt x="521" y="4"/>
                  </a:lnTo>
                  <a:lnTo>
                    <a:pt x="529" y="7"/>
                  </a:lnTo>
                  <a:lnTo>
                    <a:pt x="536" y="10"/>
                  </a:lnTo>
                  <a:lnTo>
                    <a:pt x="544" y="16"/>
                  </a:lnTo>
                  <a:lnTo>
                    <a:pt x="550" y="20"/>
                  </a:lnTo>
                  <a:lnTo>
                    <a:pt x="556" y="27"/>
                  </a:lnTo>
                  <a:lnTo>
                    <a:pt x="561" y="33"/>
                  </a:lnTo>
                  <a:lnTo>
                    <a:pt x="565" y="39"/>
                  </a:lnTo>
                  <a:lnTo>
                    <a:pt x="570" y="47"/>
                  </a:lnTo>
                  <a:lnTo>
                    <a:pt x="573" y="55"/>
                  </a:lnTo>
                  <a:lnTo>
                    <a:pt x="576" y="62"/>
                  </a:lnTo>
                  <a:lnTo>
                    <a:pt x="577" y="71"/>
                  </a:lnTo>
                  <a:lnTo>
                    <a:pt x="578" y="79"/>
                  </a:lnTo>
                  <a:lnTo>
                    <a:pt x="579" y="88"/>
                  </a:lnTo>
                  <a:lnTo>
                    <a:pt x="578" y="98"/>
                  </a:lnTo>
                  <a:lnTo>
                    <a:pt x="577" y="106"/>
                  </a:lnTo>
                  <a:lnTo>
                    <a:pt x="577" y="106"/>
                  </a:lnTo>
                  <a:lnTo>
                    <a:pt x="575" y="115"/>
                  </a:lnTo>
                  <a:lnTo>
                    <a:pt x="572" y="125"/>
                  </a:lnTo>
                  <a:lnTo>
                    <a:pt x="567" y="133"/>
                  </a:lnTo>
                  <a:lnTo>
                    <a:pt x="563" y="142"/>
                  </a:lnTo>
                  <a:lnTo>
                    <a:pt x="558" y="149"/>
                  </a:lnTo>
                  <a:lnTo>
                    <a:pt x="551" y="158"/>
                  </a:lnTo>
                  <a:lnTo>
                    <a:pt x="545" y="166"/>
                  </a:lnTo>
                  <a:lnTo>
                    <a:pt x="538" y="172"/>
                  </a:lnTo>
                  <a:lnTo>
                    <a:pt x="531" y="179"/>
                  </a:lnTo>
                  <a:lnTo>
                    <a:pt x="522" y="184"/>
                  </a:lnTo>
                  <a:lnTo>
                    <a:pt x="515" y="188"/>
                  </a:lnTo>
                  <a:lnTo>
                    <a:pt x="506" y="192"/>
                  </a:lnTo>
                  <a:lnTo>
                    <a:pt x="497" y="195"/>
                  </a:lnTo>
                  <a:lnTo>
                    <a:pt x="489" y="196"/>
                  </a:lnTo>
                  <a:lnTo>
                    <a:pt x="480" y="196"/>
                  </a:lnTo>
                  <a:lnTo>
                    <a:pt x="471" y="195"/>
                  </a:lnTo>
                  <a:lnTo>
                    <a:pt x="471" y="195"/>
                  </a:lnTo>
                  <a:lnTo>
                    <a:pt x="464" y="193"/>
                  </a:lnTo>
                  <a:lnTo>
                    <a:pt x="455" y="188"/>
                  </a:lnTo>
                  <a:lnTo>
                    <a:pt x="449" y="184"/>
                  </a:lnTo>
                  <a:lnTo>
                    <a:pt x="441" y="179"/>
                  </a:lnTo>
                  <a:lnTo>
                    <a:pt x="436" y="171"/>
                  </a:lnTo>
                  <a:lnTo>
                    <a:pt x="430" y="165"/>
                  </a:lnTo>
                  <a:lnTo>
                    <a:pt x="425" y="156"/>
                  </a:lnTo>
                  <a:lnTo>
                    <a:pt x="421" y="147"/>
                  </a:lnTo>
                  <a:lnTo>
                    <a:pt x="418" y="139"/>
                  </a:lnTo>
                  <a:lnTo>
                    <a:pt x="414" y="129"/>
                  </a:lnTo>
                  <a:lnTo>
                    <a:pt x="412" y="119"/>
                  </a:lnTo>
                  <a:lnTo>
                    <a:pt x="410" y="110"/>
                  </a:lnTo>
                  <a:lnTo>
                    <a:pt x="409" y="100"/>
                  </a:lnTo>
                  <a:lnTo>
                    <a:pt x="409" y="90"/>
                  </a:lnTo>
                  <a:lnTo>
                    <a:pt x="410" y="80"/>
                  </a:lnTo>
                  <a:lnTo>
                    <a:pt x="411" y="71"/>
                  </a:lnTo>
                  <a:lnTo>
                    <a:pt x="411" y="71"/>
                  </a:lnTo>
                  <a:lnTo>
                    <a:pt x="413" y="62"/>
                  </a:lnTo>
                  <a:lnTo>
                    <a:pt x="416" y="54"/>
                  </a:lnTo>
                  <a:lnTo>
                    <a:pt x="421" y="46"/>
                  </a:lnTo>
                  <a:lnTo>
                    <a:pt x="425" y="38"/>
                  </a:lnTo>
                  <a:lnTo>
                    <a:pt x="430" y="32"/>
                  </a:lnTo>
                  <a:lnTo>
                    <a:pt x="436" y="25"/>
                  </a:lnTo>
                  <a:lnTo>
                    <a:pt x="442" y="20"/>
                  </a:lnTo>
                  <a:lnTo>
                    <a:pt x="449" y="15"/>
                  </a:lnTo>
                  <a:lnTo>
                    <a:pt x="455" y="10"/>
                  </a:lnTo>
                  <a:lnTo>
                    <a:pt x="463" y="7"/>
                  </a:lnTo>
                  <a:lnTo>
                    <a:pt x="470" y="4"/>
                  </a:lnTo>
                  <a:lnTo>
                    <a:pt x="479" y="2"/>
                  </a:lnTo>
                  <a:lnTo>
                    <a:pt x="487" y="1"/>
                  </a:lnTo>
                  <a:lnTo>
                    <a:pt x="495" y="0"/>
                  </a:lnTo>
                  <a:lnTo>
                    <a:pt x="504" y="1"/>
                  </a:lnTo>
                  <a:lnTo>
                    <a:pt x="512" y="2"/>
                  </a:lnTo>
                  <a:lnTo>
                    <a:pt x="512" y="2"/>
                  </a:lnTo>
                  <a:close/>
                  <a:moveTo>
                    <a:pt x="503" y="239"/>
                  </a:moveTo>
                  <a:lnTo>
                    <a:pt x="503" y="239"/>
                  </a:lnTo>
                  <a:lnTo>
                    <a:pt x="510" y="242"/>
                  </a:lnTo>
                  <a:lnTo>
                    <a:pt x="522" y="246"/>
                  </a:lnTo>
                  <a:lnTo>
                    <a:pt x="534" y="253"/>
                  </a:lnTo>
                  <a:lnTo>
                    <a:pt x="539" y="257"/>
                  </a:lnTo>
                  <a:lnTo>
                    <a:pt x="545" y="262"/>
                  </a:lnTo>
                  <a:lnTo>
                    <a:pt x="545" y="262"/>
                  </a:lnTo>
                  <a:lnTo>
                    <a:pt x="614" y="330"/>
                  </a:lnTo>
                  <a:lnTo>
                    <a:pt x="627" y="340"/>
                  </a:lnTo>
                  <a:lnTo>
                    <a:pt x="637" y="349"/>
                  </a:lnTo>
                  <a:lnTo>
                    <a:pt x="647" y="356"/>
                  </a:lnTo>
                  <a:lnTo>
                    <a:pt x="657" y="362"/>
                  </a:lnTo>
                  <a:lnTo>
                    <a:pt x="667" y="366"/>
                  </a:lnTo>
                  <a:lnTo>
                    <a:pt x="677" y="368"/>
                  </a:lnTo>
                  <a:lnTo>
                    <a:pt x="688" y="370"/>
                  </a:lnTo>
                  <a:lnTo>
                    <a:pt x="701" y="372"/>
                  </a:lnTo>
                  <a:lnTo>
                    <a:pt x="733" y="372"/>
                  </a:lnTo>
                  <a:lnTo>
                    <a:pt x="778" y="369"/>
                  </a:lnTo>
                  <a:lnTo>
                    <a:pt x="778" y="369"/>
                  </a:lnTo>
                  <a:lnTo>
                    <a:pt x="786" y="370"/>
                  </a:lnTo>
                  <a:lnTo>
                    <a:pt x="794" y="373"/>
                  </a:lnTo>
                  <a:lnTo>
                    <a:pt x="800" y="376"/>
                  </a:lnTo>
                  <a:lnTo>
                    <a:pt x="807" y="381"/>
                  </a:lnTo>
                  <a:lnTo>
                    <a:pt x="810" y="388"/>
                  </a:lnTo>
                  <a:lnTo>
                    <a:pt x="813" y="394"/>
                  </a:lnTo>
                  <a:lnTo>
                    <a:pt x="815" y="402"/>
                  </a:lnTo>
                  <a:lnTo>
                    <a:pt x="816" y="409"/>
                  </a:lnTo>
                  <a:lnTo>
                    <a:pt x="816" y="418"/>
                  </a:lnTo>
                  <a:lnTo>
                    <a:pt x="814" y="425"/>
                  </a:lnTo>
                  <a:lnTo>
                    <a:pt x="812" y="432"/>
                  </a:lnTo>
                  <a:lnTo>
                    <a:pt x="809" y="438"/>
                  </a:lnTo>
                  <a:lnTo>
                    <a:pt x="805" y="445"/>
                  </a:lnTo>
                  <a:lnTo>
                    <a:pt x="798" y="449"/>
                  </a:lnTo>
                  <a:lnTo>
                    <a:pt x="792" y="452"/>
                  </a:lnTo>
                  <a:lnTo>
                    <a:pt x="784" y="453"/>
                  </a:lnTo>
                  <a:lnTo>
                    <a:pt x="784" y="453"/>
                  </a:lnTo>
                  <a:lnTo>
                    <a:pt x="738" y="459"/>
                  </a:lnTo>
                  <a:lnTo>
                    <a:pt x="701" y="462"/>
                  </a:lnTo>
                  <a:lnTo>
                    <a:pt x="686" y="462"/>
                  </a:lnTo>
                  <a:lnTo>
                    <a:pt x="671" y="462"/>
                  </a:lnTo>
                  <a:lnTo>
                    <a:pt x="658" y="462"/>
                  </a:lnTo>
                  <a:lnTo>
                    <a:pt x="646" y="460"/>
                  </a:lnTo>
                  <a:lnTo>
                    <a:pt x="634" y="457"/>
                  </a:lnTo>
                  <a:lnTo>
                    <a:pt x="622" y="452"/>
                  </a:lnTo>
                  <a:lnTo>
                    <a:pt x="610" y="447"/>
                  </a:lnTo>
                  <a:lnTo>
                    <a:pt x="599" y="441"/>
                  </a:lnTo>
                  <a:lnTo>
                    <a:pt x="586" y="431"/>
                  </a:lnTo>
                  <a:lnTo>
                    <a:pt x="571" y="421"/>
                  </a:lnTo>
                  <a:lnTo>
                    <a:pt x="538" y="393"/>
                  </a:lnTo>
                  <a:lnTo>
                    <a:pt x="516" y="514"/>
                  </a:lnTo>
                  <a:lnTo>
                    <a:pt x="516" y="514"/>
                  </a:lnTo>
                  <a:lnTo>
                    <a:pt x="516" y="521"/>
                  </a:lnTo>
                  <a:lnTo>
                    <a:pt x="518" y="528"/>
                  </a:lnTo>
                  <a:lnTo>
                    <a:pt x="521" y="533"/>
                  </a:lnTo>
                  <a:lnTo>
                    <a:pt x="526" y="538"/>
                  </a:lnTo>
                  <a:lnTo>
                    <a:pt x="526" y="538"/>
                  </a:lnTo>
                  <a:lnTo>
                    <a:pt x="575" y="558"/>
                  </a:lnTo>
                  <a:lnTo>
                    <a:pt x="614" y="576"/>
                  </a:lnTo>
                  <a:lnTo>
                    <a:pt x="631" y="585"/>
                  </a:lnTo>
                  <a:lnTo>
                    <a:pt x="646" y="595"/>
                  </a:lnTo>
                  <a:lnTo>
                    <a:pt x="660" y="604"/>
                  </a:lnTo>
                  <a:lnTo>
                    <a:pt x="673" y="616"/>
                  </a:lnTo>
                  <a:lnTo>
                    <a:pt x="685" y="629"/>
                  </a:lnTo>
                  <a:lnTo>
                    <a:pt x="696" y="644"/>
                  </a:lnTo>
                  <a:lnTo>
                    <a:pt x="706" y="662"/>
                  </a:lnTo>
                  <a:lnTo>
                    <a:pt x="716" y="682"/>
                  </a:lnTo>
                  <a:lnTo>
                    <a:pt x="727" y="705"/>
                  </a:lnTo>
                  <a:lnTo>
                    <a:pt x="738" y="732"/>
                  </a:lnTo>
                  <a:lnTo>
                    <a:pt x="748" y="762"/>
                  </a:lnTo>
                  <a:lnTo>
                    <a:pt x="759" y="796"/>
                  </a:lnTo>
                  <a:lnTo>
                    <a:pt x="759" y="796"/>
                  </a:lnTo>
                  <a:lnTo>
                    <a:pt x="762" y="808"/>
                  </a:lnTo>
                  <a:lnTo>
                    <a:pt x="764" y="819"/>
                  </a:lnTo>
                  <a:lnTo>
                    <a:pt x="761" y="829"/>
                  </a:lnTo>
                  <a:lnTo>
                    <a:pt x="758" y="837"/>
                  </a:lnTo>
                  <a:lnTo>
                    <a:pt x="753" y="846"/>
                  </a:lnTo>
                  <a:lnTo>
                    <a:pt x="746" y="852"/>
                  </a:lnTo>
                  <a:lnTo>
                    <a:pt x="739" y="859"/>
                  </a:lnTo>
                  <a:lnTo>
                    <a:pt x="730" y="863"/>
                  </a:lnTo>
                  <a:lnTo>
                    <a:pt x="722" y="866"/>
                  </a:lnTo>
                  <a:lnTo>
                    <a:pt x="712" y="869"/>
                  </a:lnTo>
                  <a:lnTo>
                    <a:pt x="702" y="869"/>
                  </a:lnTo>
                  <a:lnTo>
                    <a:pt x="692" y="866"/>
                  </a:lnTo>
                  <a:lnTo>
                    <a:pt x="684" y="863"/>
                  </a:lnTo>
                  <a:lnTo>
                    <a:pt x="675" y="858"/>
                  </a:lnTo>
                  <a:lnTo>
                    <a:pt x="669" y="850"/>
                  </a:lnTo>
                  <a:lnTo>
                    <a:pt x="662" y="841"/>
                  </a:lnTo>
                  <a:lnTo>
                    <a:pt x="662" y="841"/>
                  </a:lnTo>
                  <a:lnTo>
                    <a:pt x="645" y="807"/>
                  </a:lnTo>
                  <a:lnTo>
                    <a:pt x="629" y="778"/>
                  </a:lnTo>
                  <a:lnTo>
                    <a:pt x="614" y="754"/>
                  </a:lnTo>
                  <a:lnTo>
                    <a:pt x="600" y="733"/>
                  </a:lnTo>
                  <a:lnTo>
                    <a:pt x="586" y="715"/>
                  </a:lnTo>
                  <a:lnTo>
                    <a:pt x="571" y="700"/>
                  </a:lnTo>
                  <a:lnTo>
                    <a:pt x="556" y="687"/>
                  </a:lnTo>
                  <a:lnTo>
                    <a:pt x="539" y="677"/>
                  </a:lnTo>
                  <a:lnTo>
                    <a:pt x="521" y="668"/>
                  </a:lnTo>
                  <a:lnTo>
                    <a:pt x="502" y="659"/>
                  </a:lnTo>
                  <a:lnTo>
                    <a:pt x="479" y="651"/>
                  </a:lnTo>
                  <a:lnTo>
                    <a:pt x="453" y="642"/>
                  </a:lnTo>
                  <a:lnTo>
                    <a:pt x="393" y="624"/>
                  </a:lnTo>
                  <a:lnTo>
                    <a:pt x="314" y="598"/>
                  </a:lnTo>
                  <a:lnTo>
                    <a:pt x="314" y="598"/>
                  </a:lnTo>
                  <a:lnTo>
                    <a:pt x="303" y="591"/>
                  </a:lnTo>
                  <a:lnTo>
                    <a:pt x="296" y="584"/>
                  </a:lnTo>
                  <a:lnTo>
                    <a:pt x="288" y="576"/>
                  </a:lnTo>
                  <a:lnTo>
                    <a:pt x="283" y="567"/>
                  </a:lnTo>
                  <a:lnTo>
                    <a:pt x="278" y="557"/>
                  </a:lnTo>
                  <a:lnTo>
                    <a:pt x="276" y="547"/>
                  </a:lnTo>
                  <a:lnTo>
                    <a:pt x="274" y="535"/>
                  </a:lnTo>
                  <a:lnTo>
                    <a:pt x="274" y="525"/>
                  </a:lnTo>
                  <a:lnTo>
                    <a:pt x="312" y="317"/>
                  </a:lnTo>
                  <a:lnTo>
                    <a:pt x="312" y="317"/>
                  </a:lnTo>
                  <a:lnTo>
                    <a:pt x="283" y="326"/>
                  </a:lnTo>
                  <a:lnTo>
                    <a:pt x="261" y="334"/>
                  </a:lnTo>
                  <a:lnTo>
                    <a:pt x="253" y="338"/>
                  </a:lnTo>
                  <a:lnTo>
                    <a:pt x="245" y="344"/>
                  </a:lnTo>
                  <a:lnTo>
                    <a:pt x="240" y="349"/>
                  </a:lnTo>
                  <a:lnTo>
                    <a:pt x="235" y="354"/>
                  </a:lnTo>
                  <a:lnTo>
                    <a:pt x="231" y="362"/>
                  </a:lnTo>
                  <a:lnTo>
                    <a:pt x="228" y="370"/>
                  </a:lnTo>
                  <a:lnTo>
                    <a:pt x="225" y="380"/>
                  </a:lnTo>
                  <a:lnTo>
                    <a:pt x="222" y="391"/>
                  </a:lnTo>
                  <a:lnTo>
                    <a:pt x="217" y="420"/>
                  </a:lnTo>
                  <a:lnTo>
                    <a:pt x="211" y="458"/>
                  </a:lnTo>
                  <a:lnTo>
                    <a:pt x="211" y="458"/>
                  </a:lnTo>
                  <a:lnTo>
                    <a:pt x="208" y="465"/>
                  </a:lnTo>
                  <a:lnTo>
                    <a:pt x="205" y="472"/>
                  </a:lnTo>
                  <a:lnTo>
                    <a:pt x="200" y="477"/>
                  </a:lnTo>
                  <a:lnTo>
                    <a:pt x="193" y="482"/>
                  </a:lnTo>
                  <a:lnTo>
                    <a:pt x="187" y="485"/>
                  </a:lnTo>
                  <a:lnTo>
                    <a:pt x="179" y="487"/>
                  </a:lnTo>
                  <a:lnTo>
                    <a:pt x="172" y="488"/>
                  </a:lnTo>
                  <a:lnTo>
                    <a:pt x="164" y="487"/>
                  </a:lnTo>
                  <a:lnTo>
                    <a:pt x="157" y="486"/>
                  </a:lnTo>
                  <a:lnTo>
                    <a:pt x="149" y="483"/>
                  </a:lnTo>
                  <a:lnTo>
                    <a:pt x="143" y="479"/>
                  </a:lnTo>
                  <a:lnTo>
                    <a:pt x="136" y="474"/>
                  </a:lnTo>
                  <a:lnTo>
                    <a:pt x="132" y="467"/>
                  </a:lnTo>
                  <a:lnTo>
                    <a:pt x="129" y="461"/>
                  </a:lnTo>
                  <a:lnTo>
                    <a:pt x="126" y="452"/>
                  </a:lnTo>
                  <a:lnTo>
                    <a:pt x="126" y="443"/>
                  </a:lnTo>
                  <a:lnTo>
                    <a:pt x="126" y="443"/>
                  </a:lnTo>
                  <a:lnTo>
                    <a:pt x="130" y="413"/>
                  </a:lnTo>
                  <a:lnTo>
                    <a:pt x="134" y="386"/>
                  </a:lnTo>
                  <a:lnTo>
                    <a:pt x="138" y="362"/>
                  </a:lnTo>
                  <a:lnTo>
                    <a:pt x="143" y="341"/>
                  </a:lnTo>
                  <a:lnTo>
                    <a:pt x="149" y="323"/>
                  </a:lnTo>
                  <a:lnTo>
                    <a:pt x="157" y="307"/>
                  </a:lnTo>
                  <a:lnTo>
                    <a:pt x="165" y="293"/>
                  </a:lnTo>
                  <a:lnTo>
                    <a:pt x="175" y="281"/>
                  </a:lnTo>
                  <a:lnTo>
                    <a:pt x="187" y="269"/>
                  </a:lnTo>
                  <a:lnTo>
                    <a:pt x="201" y="259"/>
                  </a:lnTo>
                  <a:lnTo>
                    <a:pt x="216" y="250"/>
                  </a:lnTo>
                  <a:lnTo>
                    <a:pt x="234" y="241"/>
                  </a:lnTo>
                  <a:lnTo>
                    <a:pt x="255" y="231"/>
                  </a:lnTo>
                  <a:lnTo>
                    <a:pt x="278" y="223"/>
                  </a:lnTo>
                  <a:lnTo>
                    <a:pt x="333" y="201"/>
                  </a:lnTo>
                  <a:lnTo>
                    <a:pt x="333" y="201"/>
                  </a:lnTo>
                  <a:lnTo>
                    <a:pt x="343" y="199"/>
                  </a:lnTo>
                  <a:lnTo>
                    <a:pt x="355" y="199"/>
                  </a:lnTo>
                  <a:lnTo>
                    <a:pt x="369" y="200"/>
                  </a:lnTo>
                  <a:lnTo>
                    <a:pt x="382" y="202"/>
                  </a:lnTo>
                  <a:lnTo>
                    <a:pt x="407" y="208"/>
                  </a:lnTo>
                  <a:lnTo>
                    <a:pt x="423" y="213"/>
                  </a:lnTo>
                  <a:lnTo>
                    <a:pt x="472" y="300"/>
                  </a:lnTo>
                  <a:lnTo>
                    <a:pt x="503" y="239"/>
                  </a:lnTo>
                  <a:lnTo>
                    <a:pt x="503" y="2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nvGrpSpPr>
            <p:cNvPr id="17" name="Group 24"/>
            <p:cNvGrpSpPr/>
            <p:nvPr/>
          </p:nvGrpSpPr>
          <p:grpSpPr>
            <a:xfrm>
              <a:off x="1234131" y="2026816"/>
              <a:ext cx="3086946" cy="3053927"/>
              <a:chOff x="8226795" y="2323440"/>
              <a:chExt cx="2311818" cy="3053927"/>
            </a:xfrm>
          </p:grpSpPr>
          <p:sp>
            <p:nvSpPr>
              <p:cNvPr id="21" name="TextBox 32"/>
              <p:cNvSpPr txBox="1"/>
              <p:nvPr/>
            </p:nvSpPr>
            <p:spPr>
              <a:xfrm>
                <a:off x="8281959" y="2323440"/>
                <a:ext cx="1886358" cy="737447"/>
              </a:xfrm>
              <a:prstGeom prst="rect">
                <a:avLst/>
              </a:prstGeom>
              <a:noFill/>
            </p:spPr>
            <p:txBody>
              <a:bodyPr wrap="none" lIns="0" tIns="0" rIns="360000" bIns="0" anchor="ctr" anchorCtr="0">
                <a:noAutofit/>
              </a:bodyPr>
              <a:lstStyle/>
              <a:p>
                <a:pPr algn="l"/>
                <a:r>
                  <a:rPr lang="zh-CN" altLang="en-US" sz="2400" b="1">
                    <a:solidFill>
                      <a:schemeClr val="accent1">
                        <a:lumMod val="100000"/>
                      </a:schemeClr>
                    </a:solidFill>
                    <a:latin typeface="Arial Unicode MS" panose="020B0604020202020204" charset="-122"/>
                    <a:ea typeface="Arial Unicode MS" panose="020B0604020202020204" charset="-122"/>
                  </a:rPr>
                  <a:t>进行宣传推广</a:t>
                </a:r>
              </a:p>
            </p:txBody>
          </p:sp>
          <p:sp>
            <p:nvSpPr>
              <p:cNvPr id="22" name="TextBox 33"/>
              <p:cNvSpPr txBox="1"/>
              <p:nvPr/>
            </p:nvSpPr>
            <p:spPr>
              <a:xfrm>
                <a:off x="8226795" y="2938120"/>
                <a:ext cx="2311818" cy="2439247"/>
              </a:xfrm>
              <a:prstGeom prst="rect">
                <a:avLst/>
              </a:prstGeom>
            </p:spPr>
            <p:txBody>
              <a:bodyPr vert="horz" wrap="square" lIns="0" tIns="0" rIns="360000" bIns="0" anchor="ctr">
                <a:noAutofit/>
              </a:bodyPr>
              <a:lstStyle/>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商家为了提高知名度、吸引顾客购买，会对产品进行宣传推广，商家进行这些宣传推广的活动，需要通过售前客服传递给顾客</a:t>
                </a:r>
              </a:p>
            </p:txBody>
          </p:sp>
        </p:grpSp>
        <p:grpSp>
          <p:nvGrpSpPr>
            <p:cNvPr id="18" name="Group 34"/>
            <p:cNvGrpSpPr/>
            <p:nvPr/>
          </p:nvGrpSpPr>
          <p:grpSpPr>
            <a:xfrm>
              <a:off x="7680470" y="2108942"/>
              <a:ext cx="3499273" cy="2682241"/>
              <a:chOff x="950005" y="2632238"/>
              <a:chExt cx="2724842" cy="2682241"/>
            </a:xfrm>
          </p:grpSpPr>
          <p:sp>
            <p:nvSpPr>
              <p:cNvPr id="19" name="TextBox 35"/>
              <p:cNvSpPr txBox="1"/>
              <p:nvPr/>
            </p:nvSpPr>
            <p:spPr>
              <a:xfrm>
                <a:off x="1006704" y="2632238"/>
                <a:ext cx="2269273" cy="574040"/>
              </a:xfrm>
              <a:prstGeom prst="rect">
                <a:avLst/>
              </a:prstGeom>
              <a:noFill/>
            </p:spPr>
            <p:txBody>
              <a:bodyPr wrap="none" lIns="360000" tIns="0" rIns="0" bIns="0" anchor="b" anchorCtr="0">
                <a:noAutofit/>
              </a:bodyPr>
              <a:lstStyle/>
              <a:p>
                <a:pPr algn="ctr"/>
                <a:r>
                  <a:rPr lang="zh-CN" altLang="en-US" sz="2400" b="1">
                    <a:solidFill>
                      <a:schemeClr val="accent2">
                        <a:lumMod val="100000"/>
                      </a:schemeClr>
                    </a:solidFill>
                    <a:latin typeface="Arial Unicode MS" panose="020B0604020202020204" charset="-122"/>
                    <a:ea typeface="Arial Unicode MS" panose="020B0604020202020204" charset="-122"/>
                  </a:rPr>
                  <a:t>提供商品咨询</a:t>
                </a:r>
              </a:p>
            </p:txBody>
          </p:sp>
          <p:sp>
            <p:nvSpPr>
              <p:cNvPr id="20" name="TextBox 36"/>
              <p:cNvSpPr txBox="1"/>
              <p:nvPr/>
            </p:nvSpPr>
            <p:spPr>
              <a:xfrm>
                <a:off x="950005" y="3454352"/>
                <a:ext cx="2724842" cy="1860127"/>
              </a:xfrm>
              <a:prstGeom prst="rect">
                <a:avLst/>
              </a:prstGeom>
            </p:spPr>
            <p:txBody>
              <a:bodyPr vert="horz" wrap="square" lIns="360000" tIns="0" rIns="0" bIns="0" anchor="ctr" anchorCtr="0">
                <a:normAutofit/>
              </a:bodyPr>
              <a:lstStyle/>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客服人员在回答顾客咨询时，向顾客介绍有关产品的性能、质量、用途、造型、品种、规格等方面的知识</a:t>
                </a:r>
              </a:p>
            </p:txBody>
          </p:sp>
        </p:grpSp>
      </p:grpSp>
      <p:sp>
        <p:nvSpPr>
          <p:cNvPr id="25" name="Title 1"/>
          <p:cNvSpPr txBox="1"/>
          <p:nvPr/>
        </p:nvSpPr>
        <p:spPr>
          <a:xfrm>
            <a:off x="611505" y="175895"/>
            <a:ext cx="5662295"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sz="1800" dirty="0">
                <a:solidFill>
                  <a:schemeClr val="tx1">
                    <a:lumMod val="65000"/>
                    <a:lumOff val="35000"/>
                  </a:schemeClr>
                </a:solidFill>
                <a:latin typeface="微软雅黑" panose="020B0503020204020204" pitchFamily="34" charset="-122"/>
                <a:ea typeface="微软雅黑" panose="020B0503020204020204" pitchFamily="34" charset="-122"/>
              </a:rPr>
              <a:t>售前客服的工作要求</a:t>
            </a:r>
          </a:p>
        </p:txBody>
      </p:sp>
      <p:sp>
        <p:nvSpPr>
          <p:cNvPr id="26" name="Freeform: Shape 20"/>
          <p:cNvSpPr/>
          <p:nvPr/>
        </p:nvSpPr>
        <p:spPr bwMode="auto">
          <a:xfrm>
            <a:off x="696650" y="3906276"/>
            <a:ext cx="411749" cy="411005"/>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pic>
        <p:nvPicPr>
          <p:cNvPr id="2" name="图片 1" descr="老刘"/>
          <p:cNvPicPr>
            <a:picLocks noChangeAspect="1"/>
          </p:cNvPicPr>
          <p:nvPr/>
        </p:nvPicPr>
        <p:blipFill>
          <a:blip r:embed="rId5"/>
          <a:stretch>
            <a:fillRect/>
          </a:stretch>
        </p:blipFill>
        <p:spPr>
          <a:xfrm>
            <a:off x="1045210" y="773430"/>
            <a:ext cx="485775" cy="842645"/>
          </a:xfrm>
          <a:prstGeom prst="rect">
            <a:avLst/>
          </a:prstGeom>
        </p:spPr>
      </p:pic>
      <p:sp>
        <p:nvSpPr>
          <p:cNvPr id="8" name="流程图: 可选过程 7"/>
          <p:cNvSpPr/>
          <p:nvPr/>
        </p:nvSpPr>
        <p:spPr>
          <a:xfrm>
            <a:off x="1762760" y="851535"/>
            <a:ext cx="6345555" cy="764540"/>
          </a:xfrm>
          <a:prstGeom prst="flowChartAlternateProcess">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sz="1600">
                <a:latin typeface="Arial Unicode MS" panose="020B0604020202020204" charset="-122"/>
                <a:ea typeface="Arial Unicode MS" panose="020B0604020202020204" charset="-122"/>
              </a:rPr>
              <a:t>具备了售前客服工作能力，在实际工作中，售前客服岗位还具有以下2点工作要求：</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9955" y="1126490"/>
            <a:ext cx="2061210" cy="2836837"/>
            <a:chOff x="612189" y="659253"/>
            <a:chExt cx="2061331" cy="2465522"/>
          </a:xfrm>
        </p:grpSpPr>
        <p:sp>
          <p:nvSpPr>
            <p:cNvPr id="7" name="Oval 1"/>
            <p:cNvSpPr/>
            <p:nvPr/>
          </p:nvSpPr>
          <p:spPr>
            <a:xfrm>
              <a:off x="1228302" y="659253"/>
              <a:ext cx="896416" cy="1025401"/>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grpSp>
          <p:nvGrpSpPr>
            <p:cNvPr id="11" name="Group 55"/>
            <p:cNvGrpSpPr/>
            <p:nvPr/>
          </p:nvGrpSpPr>
          <p:grpSpPr>
            <a:xfrm>
              <a:off x="612189" y="1881931"/>
              <a:ext cx="2061331" cy="1242844"/>
              <a:chOff x="1247376" y="2888141"/>
              <a:chExt cx="2748440" cy="1657125"/>
            </a:xfrm>
          </p:grpSpPr>
          <p:grpSp>
            <p:nvGrpSpPr>
              <p:cNvPr id="31" name="Group 54"/>
              <p:cNvGrpSpPr/>
              <p:nvPr/>
            </p:nvGrpSpPr>
            <p:grpSpPr>
              <a:xfrm>
                <a:off x="1247376" y="2918502"/>
                <a:ext cx="2748440" cy="1595153"/>
                <a:chOff x="1247376" y="2918502"/>
                <a:chExt cx="2748440" cy="1595153"/>
              </a:xfrm>
              <a:solidFill>
                <a:schemeClr val="bg1">
                  <a:lumMod val="65000"/>
                </a:schemeClr>
              </a:solidFill>
            </p:grpSpPr>
            <p:sp>
              <p:nvSpPr>
                <p:cNvPr id="33" name="Freeform: Shape 10"/>
                <p:cNvSpPr/>
                <p:nvPr/>
              </p:nvSpPr>
              <p:spPr bwMode="auto">
                <a:xfrm>
                  <a:off x="1247376" y="2918502"/>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lstStyle/>
                <a:p>
                  <a:pPr algn="ctr"/>
                  <a:endParaRPr/>
                </a:p>
              </p:txBody>
            </p:sp>
            <p:sp>
              <p:nvSpPr>
                <p:cNvPr id="34" name="Freeform: Shape 11"/>
                <p:cNvSpPr/>
                <p:nvPr/>
              </p:nvSpPr>
              <p:spPr bwMode="auto">
                <a:xfrm>
                  <a:off x="3874758" y="2919030"/>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lstStyle/>
                <a:p>
                  <a:pPr algn="ctr"/>
                  <a:endParaRPr/>
                </a:p>
              </p:txBody>
            </p:sp>
          </p:grpSp>
          <p:sp>
            <p:nvSpPr>
              <p:cNvPr id="32" name="Rectangle 53"/>
              <p:cNvSpPr/>
              <p:nvPr/>
            </p:nvSpPr>
            <p:spPr>
              <a:xfrm>
                <a:off x="1398938" y="2888141"/>
                <a:ext cx="2596878" cy="1657125"/>
              </a:xfrm>
              <a:prstGeom prst="rect">
                <a:avLst/>
              </a:prstGeom>
            </p:spPr>
            <p:txBody>
              <a:bodyPr wrap="square" lIns="0" tIns="0" rIns="0" bIns="0">
                <a:noAutofit/>
              </a:bodyPr>
              <a:lstStyle/>
              <a:p>
                <a:pPr algn="l" fontAlgn="auto">
                  <a:lnSpc>
                    <a:spcPct val="150000"/>
                  </a:lnSpc>
                  <a:defRPr/>
                </a:pPr>
                <a:r>
                  <a:rPr lang="zh-CN" altLang="en-US" sz="1200">
                    <a:solidFill>
                      <a:srgbClr val="50706D"/>
                    </a:solidFill>
                    <a:latin typeface="Arial Unicode MS" panose="020B0604020202020204" charset="-122"/>
                    <a:ea typeface="Arial Unicode MS" panose="020B0604020202020204" charset="-122"/>
                  </a:rPr>
                  <a:t>要求客服人员需要主动联系顾客进行产品或品牌的推广营销，让顾客能了解产品、了解商家活动，从而吸引消费群体、激发顾客购买欲</a:t>
                </a:r>
              </a:p>
            </p:txBody>
          </p:sp>
        </p:grpSp>
        <p:sp>
          <p:nvSpPr>
            <p:cNvPr id="16" name="Freeform: Shape 82"/>
            <p:cNvSpPr/>
            <p:nvPr/>
          </p:nvSpPr>
          <p:spPr bwMode="auto">
            <a:xfrm>
              <a:off x="1462776" y="945964"/>
              <a:ext cx="426581" cy="426581"/>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p:spPr>
          <p:txBody>
            <a:bodyPr anchor="ctr"/>
            <a:lstStyle/>
            <a:p>
              <a:pPr algn="ctr"/>
              <a:endParaRPr/>
            </a:p>
          </p:txBody>
        </p:sp>
      </p:grpSp>
      <p:sp>
        <p:nvSpPr>
          <p:cNvPr id="47" name="Title 1"/>
          <p:cNvSpPr txBox="1"/>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进行宣传推广</a:t>
            </a:r>
          </a:p>
        </p:txBody>
      </p:sp>
      <p:pic>
        <p:nvPicPr>
          <p:cNvPr id="3" name="图片 2" descr="C:\Users\Jasmine\Desktop\项目二 图片\4.png4"/>
          <p:cNvPicPr>
            <a:picLocks noChangeAspect="1"/>
          </p:cNvPicPr>
          <p:nvPr/>
        </p:nvPicPr>
        <p:blipFill>
          <a:blip r:embed="rId4"/>
          <a:srcRect/>
          <a:stretch>
            <a:fillRect/>
          </a:stretch>
        </p:blipFill>
        <p:spPr>
          <a:xfrm>
            <a:off x="3462020" y="655955"/>
            <a:ext cx="5014595" cy="3577590"/>
          </a:xfrm>
          <a:prstGeom prst="rect">
            <a:avLst/>
          </a:prstGeom>
        </p:spPr>
      </p:pic>
      <p:sp>
        <p:nvSpPr>
          <p:cNvPr id="4" name="文本框 3"/>
          <p:cNvSpPr txBox="1"/>
          <p:nvPr/>
        </p:nvSpPr>
        <p:spPr>
          <a:xfrm>
            <a:off x="5090795" y="4284980"/>
            <a:ext cx="1993900" cy="275590"/>
          </a:xfrm>
          <a:prstGeom prst="rect">
            <a:avLst/>
          </a:prstGeom>
          <a:noFill/>
          <a:ln w="9525">
            <a:noFill/>
          </a:ln>
        </p:spPr>
        <p:txBody>
          <a:bodyPr wrap="square">
            <a:spAutoFit/>
          </a:bodyPr>
          <a:lstStyle/>
          <a:p>
            <a:pPr indent="0" algn="ct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售前客服推广及宣传产品</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3" presetClass="entr" presetSubtype="5"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vertical)">
                                      <p:cBhvr>
                                        <p:cTn id="13" dur="1000"/>
                                        <p:tgtEl>
                                          <p:spTgt spid="3"/>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ppt_x"/>
                                          </p:val>
                                        </p:tav>
                                        <p:tav tm="100000">
                                          <p:val>
                                            <p:strVal val="#ppt_x"/>
                                          </p:val>
                                        </p:tav>
                                      </p:tavLst>
                                    </p:anim>
                                    <p:anim calcmode="lin" valueType="num">
                                      <p:cBhvr additive="base">
                                        <p:cTn id="1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9955" y="1126490"/>
            <a:ext cx="2079625" cy="3038132"/>
            <a:chOff x="612189" y="659253"/>
            <a:chExt cx="2079747" cy="2640470"/>
          </a:xfrm>
        </p:grpSpPr>
        <p:sp>
          <p:nvSpPr>
            <p:cNvPr id="7" name="Oval 1"/>
            <p:cNvSpPr/>
            <p:nvPr/>
          </p:nvSpPr>
          <p:spPr>
            <a:xfrm>
              <a:off x="1228302" y="659253"/>
              <a:ext cx="896416" cy="1025401"/>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grpSp>
          <p:nvGrpSpPr>
            <p:cNvPr id="11" name="Group 55"/>
            <p:cNvGrpSpPr/>
            <p:nvPr/>
          </p:nvGrpSpPr>
          <p:grpSpPr>
            <a:xfrm>
              <a:off x="612189" y="1881931"/>
              <a:ext cx="2079747" cy="1417792"/>
              <a:chOff x="1247376" y="2888141"/>
              <a:chExt cx="2772995" cy="1890388"/>
            </a:xfrm>
          </p:grpSpPr>
          <p:grpSp>
            <p:nvGrpSpPr>
              <p:cNvPr id="31" name="Group 54"/>
              <p:cNvGrpSpPr/>
              <p:nvPr/>
            </p:nvGrpSpPr>
            <p:grpSpPr>
              <a:xfrm>
                <a:off x="1247376" y="2918502"/>
                <a:ext cx="2772995" cy="1595153"/>
                <a:chOff x="1247376" y="2918502"/>
                <a:chExt cx="2772995" cy="1595153"/>
              </a:xfrm>
              <a:solidFill>
                <a:schemeClr val="bg1">
                  <a:lumMod val="65000"/>
                </a:schemeClr>
              </a:solidFill>
            </p:grpSpPr>
            <p:sp>
              <p:nvSpPr>
                <p:cNvPr id="33" name="Freeform: Shape 10"/>
                <p:cNvSpPr/>
                <p:nvPr/>
              </p:nvSpPr>
              <p:spPr bwMode="auto">
                <a:xfrm>
                  <a:off x="1247376" y="2918502"/>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lstStyle/>
                <a:p>
                  <a:pPr algn="ctr"/>
                  <a:endParaRPr/>
                </a:p>
              </p:txBody>
            </p:sp>
            <p:sp>
              <p:nvSpPr>
                <p:cNvPr id="34" name="Freeform: Shape 11"/>
                <p:cNvSpPr/>
                <p:nvPr/>
              </p:nvSpPr>
              <p:spPr bwMode="auto">
                <a:xfrm>
                  <a:off x="3899313" y="2919030"/>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lstStyle/>
                <a:p>
                  <a:pPr algn="ctr"/>
                  <a:endParaRPr/>
                </a:p>
              </p:txBody>
            </p:sp>
          </p:grpSp>
          <p:sp>
            <p:nvSpPr>
              <p:cNvPr id="32" name="Rectangle 53"/>
              <p:cNvSpPr/>
              <p:nvPr/>
            </p:nvSpPr>
            <p:spPr>
              <a:xfrm>
                <a:off x="1398938" y="2888141"/>
                <a:ext cx="2500352" cy="1890388"/>
              </a:xfrm>
              <a:prstGeom prst="rect">
                <a:avLst/>
              </a:prstGeom>
            </p:spPr>
            <p:txBody>
              <a:bodyPr wrap="square" lIns="0" tIns="0" rIns="0" bIns="0">
                <a:noAutofit/>
              </a:bodyPr>
              <a:lstStyle/>
              <a:p>
                <a:pPr algn="l" fontAlgn="auto">
                  <a:lnSpc>
                    <a:spcPct val="150000"/>
                  </a:lnSpc>
                  <a:defRPr/>
                </a:pPr>
                <a:r>
                  <a:rPr lang="zh-CN" altLang="en-US" sz="1200">
                    <a:solidFill>
                      <a:srgbClr val="50706D"/>
                    </a:solidFill>
                    <a:latin typeface="Arial Unicode MS" panose="020B0604020202020204" charset="-122"/>
                    <a:ea typeface="Arial Unicode MS" panose="020B0604020202020204" charset="-122"/>
                  </a:rPr>
                  <a:t>只要顾客提出疑问，客服就要尽可能专业、快速地应答。为了更好地提供顾客咨询，商家可以通过开通业务咨询电话、建立官方网站等平台为顾客解疑答惑</a:t>
                </a:r>
              </a:p>
            </p:txBody>
          </p:sp>
        </p:grpSp>
        <p:sp>
          <p:nvSpPr>
            <p:cNvPr id="16" name="Freeform: Shape 82"/>
            <p:cNvSpPr/>
            <p:nvPr/>
          </p:nvSpPr>
          <p:spPr bwMode="auto">
            <a:xfrm>
              <a:off x="1462776" y="945964"/>
              <a:ext cx="426581" cy="426581"/>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p:spPr>
          <p:txBody>
            <a:bodyPr anchor="ctr"/>
            <a:lstStyle/>
            <a:p>
              <a:pPr algn="ctr"/>
              <a:endParaRPr/>
            </a:p>
          </p:txBody>
        </p:sp>
      </p:grpSp>
      <p:sp>
        <p:nvSpPr>
          <p:cNvPr id="47" name="Title 1"/>
          <p:cNvSpPr txBox="1"/>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提供商品咨询</a:t>
            </a:r>
          </a:p>
        </p:txBody>
      </p:sp>
      <p:pic>
        <p:nvPicPr>
          <p:cNvPr id="3" name="图片 2" descr="C:\Users\Jasmine\Desktop\项目二 图片\5.png5"/>
          <p:cNvPicPr>
            <a:picLocks noChangeAspect="1"/>
          </p:cNvPicPr>
          <p:nvPr/>
        </p:nvPicPr>
        <p:blipFill>
          <a:blip r:embed="rId4"/>
          <a:srcRect/>
          <a:stretch>
            <a:fillRect/>
          </a:stretch>
        </p:blipFill>
        <p:spPr>
          <a:xfrm>
            <a:off x="3560763" y="655955"/>
            <a:ext cx="4817110" cy="3577590"/>
          </a:xfrm>
          <a:prstGeom prst="rect">
            <a:avLst/>
          </a:prstGeom>
        </p:spPr>
      </p:pic>
      <p:sp>
        <p:nvSpPr>
          <p:cNvPr id="4" name="文本框 3"/>
          <p:cNvSpPr txBox="1"/>
          <p:nvPr/>
        </p:nvSpPr>
        <p:spPr>
          <a:xfrm>
            <a:off x="5090795" y="4284980"/>
            <a:ext cx="1993900" cy="275590"/>
          </a:xfrm>
          <a:prstGeom prst="rect">
            <a:avLst/>
          </a:prstGeom>
          <a:noFill/>
          <a:ln w="9525">
            <a:noFill/>
          </a:ln>
        </p:spPr>
        <p:txBody>
          <a:bodyPr wrap="square">
            <a:spAutoFit/>
          </a:bodyPr>
          <a:lstStyle/>
          <a:p>
            <a:pPr indent="0" algn="ct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售前客服提供商品咨询</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3" presetClass="entr" presetSubtype="5"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vertical)">
                                      <p:cBhvr>
                                        <p:cTn id="13" dur="1000"/>
                                        <p:tgtEl>
                                          <p:spTgt spid="3"/>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ppt_x"/>
                                          </p:val>
                                        </p:tav>
                                        <p:tav tm="100000">
                                          <p:val>
                                            <p:strVal val="#ppt_x"/>
                                          </p:val>
                                        </p:tav>
                                      </p:tavLst>
                                    </p:anim>
                                    <p:anim calcmode="lin" valueType="num">
                                      <p:cBhvr additive="base">
                                        <p:cTn id="1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itle 1"/>
          <p:cNvSpPr txBox="1"/>
          <p:nvPr/>
        </p:nvSpPr>
        <p:spPr>
          <a:xfrm>
            <a:off x="592510" y="1661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小组评价</a:t>
            </a:r>
          </a:p>
        </p:txBody>
      </p:sp>
      <p:graphicFrame>
        <p:nvGraphicFramePr>
          <p:cNvPr id="2" name="表格 -1"/>
          <p:cNvGraphicFramePr/>
          <p:nvPr/>
        </p:nvGraphicFramePr>
        <p:xfrm>
          <a:off x="824865" y="965835"/>
          <a:ext cx="7741285" cy="3268980"/>
        </p:xfrm>
        <a:graphic>
          <a:graphicData uri="http://schemas.openxmlformats.org/drawingml/2006/table">
            <a:tbl>
              <a:tblPr firstRow="1" bandRow="1">
                <a:tableStyleId>{5940675A-B579-460E-94D1-54222C63F5DA}</a:tableStyleId>
              </a:tblPr>
              <a:tblGrid>
                <a:gridCol w="2646045"/>
                <a:gridCol w="1273810"/>
                <a:gridCol w="1528445"/>
                <a:gridCol w="1402715"/>
                <a:gridCol w="890270"/>
              </a:tblGrid>
              <a:tr h="544830">
                <a:tc>
                  <a:txBody>
                    <a:bodyPr/>
                    <a:lstStyle/>
                    <a:p>
                      <a:pPr indent="0" algn="ctr">
                        <a:buNone/>
                      </a:pPr>
                      <a:r>
                        <a:rPr lang="zh-CN" altLang="en-US" sz="1600" b="0">
                          <a:latin typeface="Arial Unicode MS" panose="020B0604020202020204" charset="-122"/>
                          <a:ea typeface="Arial Unicode MS" panose="020B0604020202020204" charset="-122"/>
                          <a:cs typeface="幼圆" panose="02010509060101010101" charset="-122"/>
                        </a:rPr>
                        <a:t>主要内容</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4"/>
                      <a:stretch>
                        <a:fillRect/>
                      </a:stretch>
                    </a:blipFill>
                  </a:tcPr>
                </a:tc>
                <a:tc gridSpan="4">
                  <a:txBody>
                    <a:bodyPr/>
                    <a:lstStyle/>
                    <a:p>
                      <a:pPr indent="0" algn="ctr">
                        <a:buNone/>
                      </a:pPr>
                      <a:r>
                        <a:rPr lang="zh-CN" altLang="en-US" sz="1600" b="0">
                          <a:latin typeface="Arial Unicode MS" panose="020B0604020202020204" charset="-122"/>
                          <a:ea typeface="Arial Unicode MS" panose="020B0604020202020204" charset="-122"/>
                          <a:cs typeface="幼圆" panose="02010509060101010101" charset="-122"/>
                        </a:rPr>
                        <a:t>小组评价等级（在符合的情况下面打“</a:t>
                      </a:r>
                      <a:r>
                        <a:rPr lang="en-US" altLang="zh-CN" sz="1600" b="0">
                          <a:latin typeface="Arial Unicode MS" panose="020B0604020202020204" charset="-122"/>
                          <a:ea typeface="Arial Unicode MS" panose="020B0604020202020204" charset="-122"/>
                          <a:cs typeface="幼圆" panose="02010509060101010101" charset="-122"/>
                        </a:rPr>
                        <a:t>√”</a:t>
                      </a:r>
                      <a:r>
                        <a:rPr lang="zh-CN" altLang="en-US" sz="1600" b="0">
                          <a:latin typeface="Arial Unicode MS" panose="020B0604020202020204" charset="-122"/>
                          <a:ea typeface="Arial Unicode MS" panose="020B0604020202020204" charset="-122"/>
                          <a:cs typeface="幼圆" panose="02010509060101010101" charset="-122"/>
                        </a:rPr>
                        <a:t>）</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4"/>
                      <a:stretch>
                        <a:fillRect/>
                      </a:stretch>
                    </a:blip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1089660">
                <a:tc>
                  <a:txBody>
                    <a:bodyPr/>
                    <a:lstStyle/>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4"/>
                      <a:stretch>
                        <a:fillRect/>
                      </a:stretch>
                    </a:blipFill>
                  </a:tcPr>
                </a:tc>
                <a:tc>
                  <a:txBody>
                    <a:bodyPr/>
                    <a:lstStyle/>
                    <a:p>
                      <a:pPr indent="0" algn="ctr">
                        <a:buNone/>
                      </a:pPr>
                      <a:r>
                        <a:rPr lang="zh-CN" altLang="en-US" sz="1600" b="0">
                          <a:latin typeface="Arial Unicode MS" panose="020B0604020202020204" charset="-122"/>
                          <a:ea typeface="Arial Unicode MS" panose="020B0604020202020204" charset="-122"/>
                          <a:cs typeface="幼圆" panose="02010509060101010101" charset="-122"/>
                        </a:rPr>
                        <a:t>全都做到了</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4"/>
                      <a:stretch>
                        <a:fillRect/>
                      </a:stretch>
                    </a:blipFill>
                  </a:tcPr>
                </a:tc>
                <a:tc>
                  <a:txBody>
                    <a:bodyPr/>
                    <a:lstStyle/>
                    <a:p>
                      <a:pPr indent="0" algn="ctr">
                        <a:buNone/>
                      </a:pPr>
                      <a:r>
                        <a:rPr lang="zh-CN" altLang="en-US" sz="1600" b="0">
                          <a:latin typeface="Arial Unicode MS" panose="020B0604020202020204" charset="-122"/>
                          <a:ea typeface="Arial Unicode MS" panose="020B0604020202020204" charset="-122"/>
                          <a:cs typeface="幼圆" panose="02010509060101010101" charset="-122"/>
                        </a:rPr>
                        <a:t>大部分（</a:t>
                      </a:r>
                      <a:r>
                        <a:rPr lang="en-US" altLang="zh-CN" sz="1600" b="0">
                          <a:latin typeface="Arial Unicode MS" panose="020B0604020202020204" charset="-122"/>
                          <a:ea typeface="Arial Unicode MS" panose="020B0604020202020204" charset="-122"/>
                          <a:cs typeface="幼圆" panose="02010509060101010101" charset="-122"/>
                        </a:rPr>
                        <a:t>80%</a:t>
                      </a:r>
                      <a:r>
                        <a:rPr lang="zh-CN" altLang="en-US" sz="1600" b="0">
                          <a:latin typeface="Arial Unicode MS" panose="020B0604020202020204" charset="-122"/>
                          <a:ea typeface="Arial Unicode MS" panose="020B0604020202020204" charset="-122"/>
                          <a:cs typeface="幼圆" panose="02010509060101010101" charset="-122"/>
                        </a:rPr>
                        <a:t>）做到了</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4"/>
                      <a:stretch>
                        <a:fillRect/>
                      </a:stretch>
                    </a:blipFill>
                  </a:tcPr>
                </a:tc>
                <a:tc>
                  <a:txBody>
                    <a:bodyPr/>
                    <a:lstStyle/>
                    <a:p>
                      <a:pPr indent="0" algn="ctr">
                        <a:buNone/>
                      </a:pPr>
                      <a:r>
                        <a:rPr lang="zh-CN" altLang="en-US" sz="1600" b="0">
                          <a:latin typeface="Arial Unicode MS" panose="020B0604020202020204" charset="-122"/>
                          <a:ea typeface="Arial Unicode MS" panose="020B0604020202020204" charset="-122"/>
                          <a:cs typeface="幼圆" panose="02010509060101010101" charset="-122"/>
                        </a:rPr>
                        <a:t>基本（</a:t>
                      </a:r>
                      <a:r>
                        <a:rPr lang="en-US" altLang="zh-CN" sz="1600" b="0">
                          <a:latin typeface="Arial Unicode MS" panose="020B0604020202020204" charset="-122"/>
                          <a:ea typeface="Arial Unicode MS" panose="020B0604020202020204" charset="-122"/>
                          <a:cs typeface="幼圆" panose="02010509060101010101" charset="-122"/>
                        </a:rPr>
                        <a:t>60%</a:t>
                      </a:r>
                      <a:r>
                        <a:rPr lang="zh-CN" altLang="en-US" sz="1600" b="0">
                          <a:latin typeface="Arial Unicode MS" panose="020B0604020202020204" charset="-122"/>
                          <a:ea typeface="Arial Unicode MS" panose="020B0604020202020204" charset="-122"/>
                          <a:cs typeface="幼圆" panose="02010509060101010101" charset="-122"/>
                        </a:rPr>
                        <a:t>）做到了</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4"/>
                      <a:stretch>
                        <a:fillRect/>
                      </a:stretch>
                    </a:blipFill>
                  </a:tcPr>
                </a:tc>
                <a:tc>
                  <a:txBody>
                    <a:bodyPr/>
                    <a:lstStyle/>
                    <a:p>
                      <a:pPr indent="0" algn="ctr">
                        <a:buNone/>
                      </a:pPr>
                      <a:r>
                        <a:rPr lang="zh-CN" altLang="en-US" sz="1600" b="0">
                          <a:latin typeface="Arial Unicode MS" panose="020B0604020202020204" charset="-122"/>
                          <a:ea typeface="Arial Unicode MS" panose="020B0604020202020204" charset="-122"/>
                          <a:cs typeface="幼圆" panose="02010509060101010101" charset="-122"/>
                        </a:rPr>
                        <a:t>没做到</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4"/>
                      <a:stretch>
                        <a:fillRect/>
                      </a:stretch>
                    </a:blipFill>
                  </a:tcPr>
                </a:tc>
              </a:tr>
              <a:tr h="544830">
                <a:tc>
                  <a:txBody>
                    <a:bodyPr/>
                    <a:lstStyle/>
                    <a:p>
                      <a:pPr indent="0" algn="ctr">
                        <a:buNone/>
                      </a:pPr>
                      <a:r>
                        <a:rPr lang="zh-CN" altLang="en-US" sz="1600" b="0">
                          <a:latin typeface="Arial Unicode MS" panose="020B0604020202020204" charset="-122"/>
                          <a:ea typeface="Arial Unicode MS" panose="020B0604020202020204" charset="-122"/>
                          <a:cs typeface="幼圆" panose="02010509060101010101" charset="-122"/>
                        </a:rPr>
                        <a:t>熟悉售前客服岗位的职责</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5"/>
                      <a:stretch>
                        <a:fillRect/>
                      </a:stretch>
                    </a:blipFill>
                  </a:tcPr>
                </a:tc>
                <a:tc>
                  <a:txBody>
                    <a:bodyPr/>
                    <a:lstStyle/>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5"/>
                      <a:stretch>
                        <a:fillRect/>
                      </a:stretch>
                    </a:blipFill>
                  </a:tcPr>
                </a:tc>
                <a:tc>
                  <a:txBody>
                    <a:bodyPr/>
                    <a:lstStyle/>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5"/>
                      <a:stretch>
                        <a:fillRect/>
                      </a:stretch>
                    </a:blipFill>
                  </a:tcPr>
                </a:tc>
                <a:tc>
                  <a:txBody>
                    <a:bodyPr/>
                    <a:lstStyle/>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5"/>
                      <a:stretch>
                        <a:fillRect/>
                      </a:stretch>
                    </a:blipFill>
                  </a:tcPr>
                </a:tc>
                <a:tc>
                  <a:txBody>
                    <a:bodyPr/>
                    <a:lstStyle/>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5"/>
                      <a:stretch>
                        <a:fillRect/>
                      </a:stretch>
                    </a:blipFill>
                  </a:tcPr>
                </a:tc>
              </a:tr>
              <a:tr h="544830">
                <a:tc>
                  <a:txBody>
                    <a:bodyPr/>
                    <a:lstStyle/>
                    <a:p>
                      <a:pPr indent="0" algn="ctr">
                        <a:buNone/>
                      </a:pPr>
                      <a:r>
                        <a:rPr lang="zh-CN" altLang="en-US" sz="1600" b="0">
                          <a:latin typeface="Arial Unicode MS" panose="020B0604020202020204" charset="-122"/>
                          <a:ea typeface="Arial Unicode MS" panose="020B0604020202020204" charset="-122"/>
                          <a:cs typeface="幼圆" panose="02010509060101010101" charset="-122"/>
                        </a:rPr>
                        <a:t>理解售前客服的能力要求</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5"/>
                      <a:stretch>
                        <a:fillRect/>
                      </a:stretch>
                    </a:blipFill>
                  </a:tcPr>
                </a:tc>
                <a:tc>
                  <a:txBody>
                    <a:bodyPr/>
                    <a:lstStyle/>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5"/>
                      <a:stretch>
                        <a:fillRect/>
                      </a:stretch>
                    </a:blipFill>
                  </a:tcPr>
                </a:tc>
                <a:tc>
                  <a:txBody>
                    <a:bodyPr/>
                    <a:lstStyle/>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5"/>
                      <a:stretch>
                        <a:fillRect/>
                      </a:stretch>
                    </a:blipFill>
                  </a:tcPr>
                </a:tc>
                <a:tc>
                  <a:txBody>
                    <a:bodyPr/>
                    <a:lstStyle/>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5"/>
                      <a:stretch>
                        <a:fillRect/>
                      </a:stretch>
                    </a:blipFill>
                  </a:tcPr>
                </a:tc>
                <a:tc>
                  <a:txBody>
                    <a:bodyPr/>
                    <a:lstStyle/>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5"/>
                      <a:stretch>
                        <a:fillRect/>
                      </a:stretch>
                    </a:blipFill>
                  </a:tcPr>
                </a:tc>
              </a:tr>
              <a:tr h="544830">
                <a:tc>
                  <a:txBody>
                    <a:bodyPr/>
                    <a:lstStyle/>
                    <a:p>
                      <a:pPr indent="0" algn="ctr">
                        <a:buNone/>
                      </a:pPr>
                      <a:r>
                        <a:rPr sz="1600" b="0">
                          <a:latin typeface="Arial Unicode MS" panose="020B0604020202020204" charset="-122"/>
                          <a:ea typeface="Arial Unicode MS" panose="020B0604020202020204" charset="-122"/>
                          <a:cs typeface="幼圆" panose="02010509060101010101" charset="-122"/>
                        </a:rPr>
                        <a:t>了解售前客服的工作</a:t>
                      </a:r>
                      <a:r>
                        <a:rPr lang="zh-CN" sz="1600" b="0">
                          <a:latin typeface="Arial Unicode MS" panose="020B0604020202020204" charset="-122"/>
                          <a:ea typeface="Arial Unicode MS" panose="020B0604020202020204" charset="-122"/>
                          <a:cs typeface="幼圆" panose="02010509060101010101" charset="-122"/>
                        </a:rPr>
                        <a:t>内容</a:t>
                      </a:r>
                    </a:p>
                  </a:txBody>
                  <a:tcPr marL="0" marR="0" marT="0" marB="1" anchor="ctr">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5"/>
                      <a:stretch>
                        <a:fillRect/>
                      </a:stretch>
                    </a:blipFill>
                  </a:tcPr>
                </a:tc>
                <a:tc>
                  <a:txBody>
                    <a:bodyPr/>
                    <a:lstStyle/>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5"/>
                      <a:stretch>
                        <a:fillRect/>
                      </a:stretch>
                    </a:blipFill>
                  </a:tcPr>
                </a:tc>
                <a:tc>
                  <a:txBody>
                    <a:bodyPr/>
                    <a:lstStyle/>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5"/>
                      <a:stretch>
                        <a:fillRect/>
                      </a:stretch>
                    </a:blipFill>
                  </a:tcPr>
                </a:tc>
                <a:tc>
                  <a:txBody>
                    <a:bodyPr/>
                    <a:lstStyle/>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p>
                  </a:txBody>
                  <a:tcPr marL="0" marR="0" marT="0" marB="1"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5"/>
                      <a:stretch>
                        <a:fillRect/>
                      </a:stretch>
                    </a:blipFill>
                  </a:tcPr>
                </a:tc>
                <a:tc>
                  <a:txBody>
                    <a:bodyPr/>
                    <a:lstStyle/>
                    <a:p>
                      <a:pPr indent="0" algn="ctr">
                        <a:buNone/>
                      </a:pP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anchor="ctr">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5"/>
                      <a:stretch>
                        <a:fillRect/>
                      </a:stretch>
                    </a:blipFill>
                  </a:tcPr>
                </a:tc>
              </a:tr>
            </a:tbl>
          </a:graphicData>
        </a:graphic>
      </p:graphicFrame>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
          <p:cNvPicPr>
            <a:picLocks noChangeAspect="1"/>
          </p:cNvPicPr>
          <p:nvPr/>
        </p:nvPicPr>
        <p:blipFill>
          <a:blip r:embed="rId6"/>
          <a:stretch>
            <a:fillRect/>
          </a:stretch>
        </p:blipFill>
        <p:spPr>
          <a:xfrm>
            <a:off x="-49530" y="3810"/>
            <a:ext cx="9189720" cy="5163820"/>
          </a:xfrm>
          <a:prstGeom prst="rect">
            <a:avLst/>
          </a:prstGeom>
        </p:spPr>
      </p:pic>
      <p:pic>
        <p:nvPicPr>
          <p:cNvPr id="43" name="Lenka - The Show">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8369334" y="-2324794"/>
            <a:ext cx="457200" cy="457200"/>
          </a:xfrm>
          <a:prstGeom prst="rect">
            <a:avLst/>
          </a:prstGeom>
        </p:spPr>
      </p:pic>
      <p:sp>
        <p:nvSpPr>
          <p:cNvPr id="15" name="矩形 14"/>
          <p:cNvSpPr/>
          <p:nvPr/>
        </p:nvSpPr>
        <p:spPr>
          <a:xfrm>
            <a:off x="2160905" y="2020570"/>
            <a:ext cx="4655185" cy="706755"/>
          </a:xfrm>
          <a:prstGeom prst="rect">
            <a:avLst/>
          </a:prstGeom>
        </p:spPr>
        <p:txBody>
          <a:bodyPr wrap="square">
            <a:spAutoFit/>
          </a:bodyPr>
          <a:lstStyle/>
          <a:p>
            <a:pPr algn="ctr"/>
            <a:r>
              <a:rPr lang="en-US" altLang="zh-CN" sz="4000" b="1" spc="300" dirty="0">
                <a:solidFill>
                  <a:schemeClr val="accent1"/>
                </a:solidFill>
                <a:latin typeface="微软雅黑 Light" panose="020B0502040204020203" charset="-122"/>
                <a:ea typeface="微软雅黑 Light" panose="020B0502040204020203" charset="-122"/>
                <a:cs typeface="Adobe Arabic" panose="02040503050201020203" pitchFamily="18" charset="-78"/>
                <a:sym typeface="微软雅黑" panose="020B0503020204020204" pitchFamily="34" charset="-122"/>
              </a:rPr>
              <a:t>Thank You</a:t>
            </a:r>
          </a:p>
        </p:txBody>
      </p:sp>
      <p:cxnSp>
        <p:nvCxnSpPr>
          <p:cNvPr id="12" name="直接连接符 11"/>
          <p:cNvCxnSpPr/>
          <p:nvPr/>
        </p:nvCxnSpPr>
        <p:spPr>
          <a:xfrm>
            <a:off x="2843808" y="2727284"/>
            <a:ext cx="3289781" cy="0"/>
          </a:xfrm>
          <a:prstGeom prst="line">
            <a:avLst/>
          </a:prstGeom>
        </p:spPr>
        <p:style>
          <a:lnRef idx="1">
            <a:schemeClr val="accent5"/>
          </a:lnRef>
          <a:fillRef idx="0">
            <a:schemeClr val="accent5"/>
          </a:fillRef>
          <a:effectRef idx="0">
            <a:schemeClr val="accent5"/>
          </a:effectRef>
          <a:fontRef idx="minor">
            <a:schemeClr val="tx1"/>
          </a:fontRef>
        </p:style>
      </p:cxnSp>
      <p:sp>
        <p:nvSpPr>
          <p:cNvPr id="2" name="矩形 1"/>
          <p:cNvSpPr/>
          <p:nvPr/>
        </p:nvSpPr>
        <p:spPr>
          <a:xfrm>
            <a:off x="-49530" y="1905"/>
            <a:ext cx="9239885" cy="5139690"/>
          </a:xfrm>
          <a:prstGeom prst="rect">
            <a:avLst/>
          </a:prstGeom>
          <a:solidFill>
            <a:schemeClr val="bg1">
              <a:lumMod val="95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3"/>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17" repeatCount="indefinite" fill="hold" display="0">
                  <p:stCondLst>
                    <p:cond delay="indefinite"/>
                  </p:stCondLst>
                  <p:endCondLst>
                    <p:cond evt="onStopAudio" delay="0">
                      <p:tgtEl>
                        <p:sldTgt/>
                      </p:tgtEl>
                    </p:cond>
                  </p:endCondLst>
                </p:cTn>
                <p:tgtEl>
                  <p:spTgt spid="43"/>
                </p:tgtEl>
              </p:cMediaNode>
            </p:audio>
          </p:childTnLst>
        </p:cTn>
      </p:par>
    </p:tnLst>
    <p:bldLst>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55461" y="80060"/>
            <a:ext cx="2356443" cy="2118950"/>
          </a:xfrm>
          <a:prstGeom prst="rect">
            <a:avLst/>
          </a:prstGeom>
        </p:spPr>
      </p:pic>
      <p:grpSp>
        <p:nvGrpSpPr>
          <p:cNvPr id="6" name="组合 5"/>
          <p:cNvGrpSpPr/>
          <p:nvPr/>
        </p:nvGrpSpPr>
        <p:grpSpPr>
          <a:xfrm>
            <a:off x="3491230" y="1033780"/>
            <a:ext cx="3201035" cy="545465"/>
            <a:chOff x="1487488" y="2204864"/>
            <a:chExt cx="3864766" cy="658233"/>
          </a:xfrm>
        </p:grpSpPr>
        <p:sp>
          <p:nvSpPr>
            <p:cNvPr id="28" name="矩形: 圆角 27"/>
            <p:cNvSpPr/>
            <p:nvPr/>
          </p:nvSpPr>
          <p:spPr>
            <a:xfrm>
              <a:off x="1487488" y="2312964"/>
              <a:ext cx="3864766" cy="442367"/>
            </a:xfrm>
            <a:prstGeom prst="roundRect">
              <a:avLst>
                <a:gd name="adj" fmla="val 21525"/>
              </a:avLst>
            </a:prstGeom>
            <a:blipFill dpi="0" rotWithShape="1">
              <a:blip r:embed="rId4">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29" name="任意多边形: 形状 28"/>
            <p:cNvSpPr/>
            <p:nvPr/>
          </p:nvSpPr>
          <p:spPr>
            <a:xfrm>
              <a:off x="1769354" y="220486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r>
                <a:rPr lang="en-US">
                  <a:solidFill>
                    <a:schemeClr val="tx2"/>
                  </a:solidFill>
                  <a:latin typeface="Arial Unicode MS" panose="020B0604020202020204" charset="-122"/>
                  <a:ea typeface="Arial Unicode MS" panose="020B0604020202020204" charset="-122"/>
                </a:rPr>
                <a:t>1</a:t>
              </a:r>
            </a:p>
          </p:txBody>
        </p:sp>
        <p:sp>
          <p:nvSpPr>
            <p:cNvPr id="30" name="矩形 29"/>
            <p:cNvSpPr/>
            <p:nvPr/>
          </p:nvSpPr>
          <p:spPr>
            <a:xfrm>
              <a:off x="2427422" y="2300697"/>
              <a:ext cx="2718600" cy="419367"/>
            </a:xfrm>
            <a:prstGeom prst="rect">
              <a:avLst/>
            </a:prstGeom>
            <a:noFill/>
            <a:ln w="12700" cap="flat">
              <a:noFill/>
              <a:miter lim="400000"/>
            </a:ln>
            <a:effectLst/>
          </p:spPr>
          <p:txBody>
            <a:bodyPr wrap="none" lIns="0" tIns="0" rIns="0" bIns="0" anchor="ctr">
              <a:noAutofit/>
            </a:bodyPr>
            <a:lstStyle/>
            <a:p>
              <a:pPr algn="ctr" fontAlgn="auto">
                <a:lnSpc>
                  <a:spcPct val="150000"/>
                </a:lnSpc>
              </a:pPr>
              <a:r>
                <a:rPr lang="zh-CN" altLang="en-US" sz="1600" b="1" dirty="0">
                  <a:solidFill>
                    <a:schemeClr val="tx2"/>
                  </a:solidFill>
                  <a:latin typeface="Arial Unicode MS" panose="020B0604020202020204" charset="-122"/>
                  <a:ea typeface="Arial Unicode MS" panose="020B0604020202020204" charset="-122"/>
                  <a:cs typeface="+mn-ea"/>
                  <a:sym typeface="+mn-lt"/>
                </a:rPr>
                <a:t>售前客服的岗位认知</a:t>
              </a:r>
            </a:p>
          </p:txBody>
        </p:sp>
        <p:sp>
          <p:nvSpPr>
            <p:cNvPr id="32" name="任意多边形: 形状 31"/>
            <p:cNvSpPr/>
            <p:nvPr/>
          </p:nvSpPr>
          <p:spPr>
            <a:xfrm>
              <a:off x="1877220" y="2312730"/>
              <a:ext cx="442502" cy="4425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4"/>
              </a:solidFill>
              <a:prstDash val="solid"/>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grpSp>
      <p:sp>
        <p:nvSpPr>
          <p:cNvPr id="23" name="任意多边形: 形状 22"/>
          <p:cNvSpPr/>
          <p:nvPr/>
        </p:nvSpPr>
        <p:spPr>
          <a:xfrm>
            <a:off x="3724275" y="1666240"/>
            <a:ext cx="545465" cy="54546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grpSp>
        <p:nvGrpSpPr>
          <p:cNvPr id="8" name="组合 7"/>
          <p:cNvGrpSpPr/>
          <p:nvPr/>
        </p:nvGrpSpPr>
        <p:grpSpPr>
          <a:xfrm>
            <a:off x="3491230" y="2211705"/>
            <a:ext cx="3201035" cy="545465"/>
            <a:chOff x="1487488" y="3110284"/>
            <a:chExt cx="3864766" cy="658233"/>
          </a:xfrm>
        </p:grpSpPr>
        <p:sp>
          <p:nvSpPr>
            <p:cNvPr id="16" name="矩形: 圆角 15"/>
            <p:cNvSpPr/>
            <p:nvPr/>
          </p:nvSpPr>
          <p:spPr>
            <a:xfrm>
              <a:off x="1487488" y="3218384"/>
              <a:ext cx="3864766" cy="442367"/>
            </a:xfrm>
            <a:prstGeom prst="roundRect">
              <a:avLst>
                <a:gd name="adj" fmla="val 21525"/>
              </a:avLst>
            </a:prstGeom>
            <a:blipFill dpi="0" rotWithShape="1">
              <a:blip r:embed="rId5">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17" name="任意多边形: 形状 16"/>
            <p:cNvSpPr/>
            <p:nvPr/>
          </p:nvSpPr>
          <p:spPr>
            <a:xfrm>
              <a:off x="1754787" y="311028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r>
                <a:rPr lang="en-US">
                  <a:solidFill>
                    <a:schemeClr val="accent2"/>
                  </a:solidFill>
                  <a:latin typeface="Arial Unicode MS" panose="020B0604020202020204" charset="-122"/>
                  <a:ea typeface="Arial Unicode MS" panose="020B0604020202020204" charset="-122"/>
                </a:rPr>
                <a:t>2</a:t>
              </a:r>
            </a:p>
          </p:txBody>
        </p:sp>
        <p:sp>
          <p:nvSpPr>
            <p:cNvPr id="18" name="矩形 17"/>
            <p:cNvSpPr/>
            <p:nvPr/>
          </p:nvSpPr>
          <p:spPr>
            <a:xfrm>
              <a:off x="2427421" y="3268218"/>
              <a:ext cx="2718599" cy="343467"/>
            </a:xfrm>
            <a:prstGeom prst="rect">
              <a:avLst/>
            </a:prstGeom>
            <a:noFill/>
            <a:ln w="12700" cap="flat">
              <a:noFill/>
              <a:miter lim="400000"/>
            </a:ln>
            <a:effectLst/>
          </p:spPr>
          <p:txBody>
            <a:bodyPr wrap="none" lIns="0" tIns="0" rIns="0" bIns="0" anchor="ctr">
              <a:normAutofit/>
            </a:bodyPr>
            <a:lstStyle/>
            <a:p>
              <a:pPr lvl="0" algn="ctr">
                <a:defRPr sz="1800">
                  <a:solidFill>
                    <a:srgbClr val="000000"/>
                  </a:solidFill>
                </a:defRPr>
              </a:pPr>
              <a:r>
                <a:rPr lang="zh-CN" altLang="en-US" sz="1600" b="1">
                  <a:solidFill>
                    <a:schemeClr val="tx2"/>
                  </a:solidFill>
                  <a:latin typeface="Arial Unicode MS" panose="020B0604020202020204" charset="-122"/>
                  <a:ea typeface="Arial Unicode MS" panose="020B0604020202020204" charset="-122"/>
                </a:rPr>
                <a:t>售前客服的能力要求</a:t>
              </a:r>
            </a:p>
          </p:txBody>
        </p:sp>
        <p:sp>
          <p:nvSpPr>
            <p:cNvPr id="20" name="任意多边形: 形状 19"/>
            <p:cNvSpPr/>
            <p:nvPr/>
          </p:nvSpPr>
          <p:spPr>
            <a:xfrm>
              <a:off x="1862653" y="3218148"/>
              <a:ext cx="442502" cy="4425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2"/>
              </a:solidFill>
              <a:prstDash val="solid"/>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grpSp>
      <p:grpSp>
        <p:nvGrpSpPr>
          <p:cNvPr id="9" name="组合 8"/>
          <p:cNvGrpSpPr/>
          <p:nvPr/>
        </p:nvGrpSpPr>
        <p:grpSpPr>
          <a:xfrm>
            <a:off x="3491230" y="3357245"/>
            <a:ext cx="3201035" cy="545465"/>
            <a:chOff x="1487488" y="4229610"/>
            <a:chExt cx="3864766" cy="658233"/>
          </a:xfrm>
        </p:grpSpPr>
        <p:sp>
          <p:nvSpPr>
            <p:cNvPr id="10" name="矩形: 圆角 9"/>
            <p:cNvSpPr/>
            <p:nvPr/>
          </p:nvSpPr>
          <p:spPr>
            <a:xfrm>
              <a:off x="1487488" y="4338476"/>
              <a:ext cx="3864766" cy="442367"/>
            </a:xfrm>
            <a:prstGeom prst="roundRect">
              <a:avLst>
                <a:gd name="adj" fmla="val 21525"/>
              </a:avLst>
            </a:prstGeom>
            <a:blipFill dpi="0" rotWithShape="1">
              <a:blip r:embed="rId6">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11" name="任意多边形: 形状 10"/>
            <p:cNvSpPr/>
            <p:nvPr/>
          </p:nvSpPr>
          <p:spPr>
            <a:xfrm>
              <a:off x="1754787" y="4229610"/>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r>
                <a:rPr lang="en-US">
                  <a:solidFill>
                    <a:schemeClr val="accent3"/>
                  </a:solidFill>
                  <a:latin typeface="Arial Unicode MS" panose="020B0604020202020204" charset="-122"/>
                  <a:ea typeface="Arial Unicode MS" panose="020B0604020202020204" charset="-122"/>
                </a:rPr>
                <a:t>3</a:t>
              </a:r>
            </a:p>
          </p:txBody>
        </p:sp>
        <p:sp>
          <p:nvSpPr>
            <p:cNvPr id="12" name="矩形 11"/>
            <p:cNvSpPr/>
            <p:nvPr/>
          </p:nvSpPr>
          <p:spPr>
            <a:xfrm>
              <a:off x="2427421" y="4382944"/>
              <a:ext cx="2796033" cy="352667"/>
            </a:xfrm>
            <a:prstGeom prst="rect">
              <a:avLst/>
            </a:prstGeom>
            <a:noFill/>
            <a:ln w="12700" cap="flat">
              <a:noFill/>
              <a:miter lim="400000"/>
            </a:ln>
            <a:effectLst/>
          </p:spPr>
          <p:txBody>
            <a:bodyPr wrap="none" lIns="0" tIns="0" rIns="0" bIns="0" anchor="ctr">
              <a:normAutofit/>
            </a:bodyPr>
            <a:lstStyle/>
            <a:p>
              <a:pPr lvl="0" algn="ctr">
                <a:defRPr sz="1800">
                  <a:solidFill>
                    <a:srgbClr val="000000"/>
                  </a:solidFill>
                </a:defRPr>
              </a:pPr>
              <a:r>
                <a:rPr lang="zh-CN" altLang="en-US" sz="1600" b="1">
                  <a:solidFill>
                    <a:schemeClr val="tx2"/>
                  </a:solidFill>
                  <a:latin typeface="Arial Unicode MS" panose="020B0604020202020204" charset="-122"/>
                  <a:ea typeface="Arial Unicode MS" panose="020B0604020202020204" charset="-122"/>
                </a:rPr>
                <a:t>售前客服的工作要求</a:t>
              </a:r>
            </a:p>
          </p:txBody>
        </p:sp>
        <p:sp>
          <p:nvSpPr>
            <p:cNvPr id="14" name="任意多边形: 形状 13"/>
            <p:cNvSpPr/>
            <p:nvPr/>
          </p:nvSpPr>
          <p:spPr>
            <a:xfrm>
              <a:off x="1862653" y="4337475"/>
              <a:ext cx="442502" cy="4425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3"/>
              </a:solidFill>
              <a:prstDash val="solid"/>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grpSp>
      <p:sp>
        <p:nvSpPr>
          <p:cNvPr id="2" name="Arrow: Pentagon 2"/>
          <p:cNvSpPr/>
          <p:nvPr/>
        </p:nvSpPr>
        <p:spPr bwMode="auto">
          <a:xfrm>
            <a:off x="722392" y="45767"/>
            <a:ext cx="1689368" cy="1584176"/>
          </a:xfrm>
          <a:prstGeom prst="homePlate">
            <a:avLst>
              <a:gd name="adj" fmla="val 0"/>
            </a:avLst>
          </a:prstGeom>
          <a:noFill/>
          <a:ln w="19050">
            <a:noFill/>
            <a:round/>
          </a:ln>
        </p:spPr>
        <p:txBody>
          <a:bodyPr rot="0" spcFirstLastPara="0" vert="horz" wrap="square" lIns="91440" tIns="45720" rIns="91440" bIns="45720" anchor="ctr" anchorCtr="1" forceAA="0" compatLnSpc="1">
            <a:norm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目录</a:t>
            </a:r>
            <a:r>
              <a:rPr lang="en-US" altLang="zh-CN" b="1" dirty="0">
                <a:solidFill>
                  <a:schemeClr val="bg1"/>
                </a:solidFill>
                <a:latin typeface="微软雅黑" panose="020B0503020204020204" pitchFamily="34" charset="-122"/>
                <a:ea typeface="微软雅黑" panose="020B0503020204020204" pitchFamily="34" charset="-122"/>
              </a:rPr>
              <a:t>CONTENT</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35" name="任意多边形: 形状 22"/>
          <p:cNvSpPr/>
          <p:nvPr/>
        </p:nvSpPr>
        <p:spPr>
          <a:xfrm>
            <a:off x="3724910" y="4064000"/>
            <a:ext cx="545465" cy="54737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3" presetClass="entr" presetSubtype="1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1000"/>
                                        <p:tgtEl>
                                          <p:spTgt spid="6"/>
                                        </p:tgtEl>
                                      </p:cBhvr>
                                    </p:animEffect>
                                  </p:childTnLst>
                                </p:cTn>
                              </p:par>
                            </p:childTnLst>
                          </p:cTn>
                        </p:par>
                        <p:par>
                          <p:cTn id="19" fill="hold">
                            <p:stCondLst>
                              <p:cond delay="1500"/>
                            </p:stCondLst>
                            <p:childTnLst>
                              <p:par>
                                <p:cTn id="20" presetID="3" presetClass="entr" presetSubtype="1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1000"/>
                                        <p:tgtEl>
                                          <p:spTgt spid="8"/>
                                        </p:tgtEl>
                                      </p:cBhvr>
                                    </p:animEffect>
                                  </p:childTnLst>
                                </p:cTn>
                              </p:par>
                            </p:childTnLst>
                          </p:cTn>
                        </p:par>
                        <p:par>
                          <p:cTn id="23" fill="hold">
                            <p:stCondLst>
                              <p:cond delay="2500"/>
                            </p:stCondLst>
                            <p:childTnLst>
                              <p:par>
                                <p:cTn id="24" presetID="3" presetClass="entr" presetSubtype="1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139952" y="1653760"/>
            <a:ext cx="1080120" cy="768350"/>
          </a:xfrm>
          <a:prstGeom prst="rect">
            <a:avLst/>
          </a:prstGeom>
        </p:spPr>
        <p:txBody>
          <a:bodyPr wrap="square">
            <a:spAutoFit/>
          </a:bodyPr>
          <a:lstStyle/>
          <a:p>
            <a:pPr fontAlgn="auto">
              <a:spcBef>
                <a:spcPts val="0"/>
              </a:spcBef>
              <a:spcAft>
                <a:spcPts val="0"/>
              </a:spcAft>
              <a:defRPr/>
            </a:pPr>
            <a:r>
              <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rPr>
              <a:t>01</a:t>
            </a:r>
          </a:p>
        </p:txBody>
      </p:sp>
      <p:sp>
        <p:nvSpPr>
          <p:cNvPr id="12" name="TextBox 71"/>
          <p:cNvSpPr txBox="1"/>
          <p:nvPr/>
        </p:nvSpPr>
        <p:spPr>
          <a:xfrm>
            <a:off x="2531894" y="2421646"/>
            <a:ext cx="4297680" cy="645160"/>
          </a:xfrm>
          <a:prstGeom prst="rect">
            <a:avLst/>
          </a:prstGeom>
          <a:noFill/>
        </p:spPr>
        <p:txBody>
          <a:bodyPr wrap="none" rtlCol="0">
            <a:spAutoFit/>
          </a:bodyPr>
          <a:lstStyle/>
          <a:p>
            <a:pPr algn="ctr"/>
            <a:r>
              <a:rPr lang="zh-CN" altLang="en-US" sz="3600" dirty="0">
                <a:solidFill>
                  <a:schemeClr val="tx2"/>
                </a:solidFill>
                <a:latin typeface="Arial Unicode MS" panose="020B0604020202020204" charset="-122"/>
                <a:ea typeface="Arial Unicode MS" panose="020B0604020202020204" charset="-122"/>
              </a:rPr>
              <a:t>售前客服的岗位认知</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1670" y="858520"/>
            <a:ext cx="2079625" cy="3426753"/>
            <a:chOff x="612189" y="659253"/>
            <a:chExt cx="2079747" cy="2978224"/>
          </a:xfrm>
        </p:grpSpPr>
        <p:sp>
          <p:nvSpPr>
            <p:cNvPr id="7" name="Oval 1"/>
            <p:cNvSpPr/>
            <p:nvPr/>
          </p:nvSpPr>
          <p:spPr>
            <a:xfrm>
              <a:off x="1228302" y="659253"/>
              <a:ext cx="896416" cy="1025401"/>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grpSp>
          <p:nvGrpSpPr>
            <p:cNvPr id="11" name="Group 55"/>
            <p:cNvGrpSpPr/>
            <p:nvPr/>
          </p:nvGrpSpPr>
          <p:grpSpPr>
            <a:xfrm>
              <a:off x="612189" y="1684357"/>
              <a:ext cx="2079747" cy="1953120"/>
              <a:chOff x="1247376" y="2624709"/>
              <a:chExt cx="2772995" cy="2604159"/>
            </a:xfrm>
          </p:grpSpPr>
          <p:grpSp>
            <p:nvGrpSpPr>
              <p:cNvPr id="31" name="Group 54"/>
              <p:cNvGrpSpPr/>
              <p:nvPr/>
            </p:nvGrpSpPr>
            <p:grpSpPr>
              <a:xfrm>
                <a:off x="1247376" y="2918502"/>
                <a:ext cx="2772995" cy="1595153"/>
                <a:chOff x="1247376" y="2918502"/>
                <a:chExt cx="2772995" cy="1595153"/>
              </a:xfrm>
              <a:solidFill>
                <a:schemeClr val="bg1">
                  <a:lumMod val="65000"/>
                </a:schemeClr>
              </a:solidFill>
            </p:grpSpPr>
            <p:sp>
              <p:nvSpPr>
                <p:cNvPr id="33" name="Freeform: Shape 10"/>
                <p:cNvSpPr/>
                <p:nvPr/>
              </p:nvSpPr>
              <p:spPr bwMode="auto">
                <a:xfrm>
                  <a:off x="1247376" y="2918502"/>
                  <a:ext cx="118572" cy="1594625"/>
                </a:xfrm>
                <a:custGeom>
                  <a:avLst/>
                  <a:gdLst/>
                  <a:ahLst/>
                  <a:cxnLst>
                    <a:cxn ang="0">
                      <a:pos x="0" y="0"/>
                    </a:cxn>
                    <a:cxn ang="0">
                      <a:pos x="179" y="0"/>
                    </a:cxn>
                    <a:cxn ang="0">
                      <a:pos x="185" y="2"/>
                    </a:cxn>
                    <a:cxn ang="0">
                      <a:pos x="186" y="7"/>
                    </a:cxn>
                    <a:cxn ang="0">
                      <a:pos x="185" y="13"/>
                    </a:cxn>
                    <a:cxn ang="0">
                      <a:pos x="179" y="15"/>
                    </a:cxn>
                    <a:cxn ang="0">
                      <a:pos x="114" y="15"/>
                    </a:cxn>
                    <a:cxn ang="0">
                      <a:pos x="114" y="935"/>
                    </a:cxn>
                    <a:cxn ang="0">
                      <a:pos x="179" y="935"/>
                    </a:cxn>
                    <a:cxn ang="0">
                      <a:pos x="183" y="936"/>
                    </a:cxn>
                    <a:cxn ang="0">
                      <a:pos x="185" y="943"/>
                    </a:cxn>
                    <a:cxn ang="0">
                      <a:pos x="179" y="953"/>
                    </a:cxn>
                    <a:cxn ang="0">
                      <a:pos x="0" y="953"/>
                    </a:cxn>
                    <a:cxn ang="0">
                      <a:pos x="0" y="0"/>
                    </a:cxn>
                  </a:cxnLst>
                  <a:rect l="0" t="0" r="r" b="b"/>
                  <a:pathLst>
                    <a:path w="186" h="953">
                      <a:moveTo>
                        <a:pt x="0" y="0"/>
                      </a:moveTo>
                      <a:cubicBezTo>
                        <a:pt x="179" y="0"/>
                        <a:pt x="179" y="0"/>
                        <a:pt x="179" y="0"/>
                      </a:cubicBezTo>
                      <a:cubicBezTo>
                        <a:pt x="182" y="0"/>
                        <a:pt x="183" y="1"/>
                        <a:pt x="185" y="2"/>
                      </a:cubicBezTo>
                      <a:cubicBezTo>
                        <a:pt x="186" y="3"/>
                        <a:pt x="186" y="5"/>
                        <a:pt x="186" y="7"/>
                      </a:cubicBezTo>
                      <a:cubicBezTo>
                        <a:pt x="186" y="10"/>
                        <a:pt x="186" y="12"/>
                        <a:pt x="185" y="13"/>
                      </a:cubicBezTo>
                      <a:cubicBezTo>
                        <a:pt x="183" y="15"/>
                        <a:pt x="182" y="15"/>
                        <a:pt x="179" y="15"/>
                      </a:cubicBezTo>
                      <a:cubicBezTo>
                        <a:pt x="114" y="15"/>
                        <a:pt x="114" y="15"/>
                        <a:pt x="114" y="15"/>
                      </a:cubicBezTo>
                      <a:cubicBezTo>
                        <a:pt x="114" y="935"/>
                        <a:pt x="114" y="935"/>
                        <a:pt x="114" y="935"/>
                      </a:cubicBezTo>
                      <a:cubicBezTo>
                        <a:pt x="179" y="935"/>
                        <a:pt x="179" y="935"/>
                        <a:pt x="179" y="935"/>
                      </a:cubicBezTo>
                      <a:cubicBezTo>
                        <a:pt x="183" y="936"/>
                        <a:pt x="183" y="936"/>
                        <a:pt x="183" y="936"/>
                      </a:cubicBezTo>
                      <a:cubicBezTo>
                        <a:pt x="184" y="938"/>
                        <a:pt x="185" y="940"/>
                        <a:pt x="185" y="943"/>
                      </a:cubicBezTo>
                      <a:cubicBezTo>
                        <a:pt x="185" y="947"/>
                        <a:pt x="183" y="950"/>
                        <a:pt x="179" y="953"/>
                      </a:cubicBezTo>
                      <a:cubicBezTo>
                        <a:pt x="0" y="953"/>
                        <a:pt x="0" y="953"/>
                        <a:pt x="0" y="953"/>
                      </a:cubicBezTo>
                      <a:lnTo>
                        <a:pt x="0" y="0"/>
                      </a:lnTo>
                      <a:close/>
                    </a:path>
                  </a:pathLst>
                </a:custGeom>
                <a:grpFill/>
                <a:ln w="9525">
                  <a:noFill/>
                  <a:round/>
                </a:ln>
              </p:spPr>
              <p:txBody>
                <a:bodyPr anchor="ctr"/>
                <a:lstStyle/>
                <a:p>
                  <a:pPr algn="ctr"/>
                  <a:endParaRPr/>
                </a:p>
              </p:txBody>
            </p:sp>
            <p:sp>
              <p:nvSpPr>
                <p:cNvPr id="34" name="Freeform: Shape 11"/>
                <p:cNvSpPr/>
                <p:nvPr/>
              </p:nvSpPr>
              <p:spPr bwMode="auto">
                <a:xfrm>
                  <a:off x="3899313" y="2919030"/>
                  <a:ext cx="121058" cy="1594625"/>
                </a:xfrm>
                <a:custGeom>
                  <a:avLst/>
                  <a:gdLst/>
                  <a:ahLst/>
                  <a:cxnLst>
                    <a:cxn ang="0">
                      <a:pos x="77" y="15"/>
                    </a:cxn>
                    <a:cxn ang="0">
                      <a:pos x="8" y="15"/>
                    </a:cxn>
                    <a:cxn ang="0">
                      <a:pos x="4" y="8"/>
                    </a:cxn>
                    <a:cxn ang="0">
                      <a:pos x="8" y="0"/>
                    </a:cxn>
                    <a:cxn ang="0">
                      <a:pos x="190" y="0"/>
                    </a:cxn>
                    <a:cxn ang="0">
                      <a:pos x="190" y="953"/>
                    </a:cxn>
                    <a:cxn ang="0">
                      <a:pos x="8" y="953"/>
                    </a:cxn>
                    <a:cxn ang="0">
                      <a:pos x="2" y="950"/>
                    </a:cxn>
                    <a:cxn ang="0">
                      <a:pos x="0" y="944"/>
                    </a:cxn>
                    <a:cxn ang="0">
                      <a:pos x="2" y="937"/>
                    </a:cxn>
                    <a:cxn ang="0">
                      <a:pos x="8" y="935"/>
                    </a:cxn>
                    <a:cxn ang="0">
                      <a:pos x="77" y="935"/>
                    </a:cxn>
                    <a:cxn ang="0">
                      <a:pos x="77" y="15"/>
                    </a:cxn>
                  </a:cxnLst>
                  <a:rect l="0" t="0" r="r" b="b"/>
                  <a:pathLst>
                    <a:path w="190" h="953">
                      <a:moveTo>
                        <a:pt x="77" y="15"/>
                      </a:moveTo>
                      <a:cubicBezTo>
                        <a:pt x="8" y="15"/>
                        <a:pt x="8" y="15"/>
                        <a:pt x="8" y="15"/>
                      </a:cubicBezTo>
                      <a:cubicBezTo>
                        <a:pt x="6" y="13"/>
                        <a:pt x="4" y="10"/>
                        <a:pt x="4" y="8"/>
                      </a:cubicBezTo>
                      <a:cubicBezTo>
                        <a:pt x="4" y="5"/>
                        <a:pt x="6" y="2"/>
                        <a:pt x="8" y="0"/>
                      </a:cubicBezTo>
                      <a:cubicBezTo>
                        <a:pt x="190" y="0"/>
                        <a:pt x="190" y="0"/>
                        <a:pt x="190" y="0"/>
                      </a:cubicBezTo>
                      <a:cubicBezTo>
                        <a:pt x="190" y="953"/>
                        <a:pt x="190" y="953"/>
                        <a:pt x="190" y="953"/>
                      </a:cubicBezTo>
                      <a:cubicBezTo>
                        <a:pt x="8" y="953"/>
                        <a:pt x="8" y="953"/>
                        <a:pt x="8" y="953"/>
                      </a:cubicBezTo>
                      <a:cubicBezTo>
                        <a:pt x="6" y="953"/>
                        <a:pt x="4" y="952"/>
                        <a:pt x="2" y="950"/>
                      </a:cubicBezTo>
                      <a:cubicBezTo>
                        <a:pt x="1" y="949"/>
                        <a:pt x="0" y="947"/>
                        <a:pt x="0" y="944"/>
                      </a:cubicBezTo>
                      <a:cubicBezTo>
                        <a:pt x="0" y="941"/>
                        <a:pt x="1" y="939"/>
                        <a:pt x="2" y="937"/>
                      </a:cubicBezTo>
                      <a:cubicBezTo>
                        <a:pt x="4" y="935"/>
                        <a:pt x="6" y="935"/>
                        <a:pt x="8" y="935"/>
                      </a:cubicBezTo>
                      <a:cubicBezTo>
                        <a:pt x="77" y="935"/>
                        <a:pt x="77" y="935"/>
                        <a:pt x="77" y="935"/>
                      </a:cubicBezTo>
                      <a:lnTo>
                        <a:pt x="77" y="15"/>
                      </a:lnTo>
                      <a:close/>
                    </a:path>
                  </a:pathLst>
                </a:custGeom>
                <a:grpFill/>
                <a:ln w="9525">
                  <a:noFill/>
                  <a:round/>
                </a:ln>
              </p:spPr>
              <p:txBody>
                <a:bodyPr anchor="ctr"/>
                <a:lstStyle/>
                <a:p>
                  <a:pPr algn="ctr"/>
                  <a:endParaRPr/>
                </a:p>
              </p:txBody>
            </p:sp>
          </p:grpSp>
          <p:sp>
            <p:nvSpPr>
              <p:cNvPr id="32" name="Rectangle 53"/>
              <p:cNvSpPr/>
              <p:nvPr/>
            </p:nvSpPr>
            <p:spPr>
              <a:xfrm>
                <a:off x="1365916" y="2624709"/>
                <a:ext cx="2534221" cy="2604159"/>
              </a:xfrm>
              <a:prstGeom prst="rect">
                <a:avLst/>
              </a:prstGeom>
            </p:spPr>
            <p:txBody>
              <a:bodyPr wrap="square" lIns="0" tIns="0" rIns="0" bIns="0">
                <a:noAutofit/>
              </a:bodyPr>
              <a:lstStyle/>
              <a:p>
                <a:pPr algn="l" fontAlgn="auto">
                  <a:lnSpc>
                    <a:spcPct val="150000"/>
                  </a:lnSpc>
                  <a:defRPr/>
                </a:pPr>
                <a:r>
                  <a:rPr lang="zh-CN" altLang="en-US" sz="1200" i="1">
                    <a:solidFill>
                      <a:srgbClr val="50706D"/>
                    </a:solidFill>
                    <a:latin typeface="Arial Unicode MS" panose="020B0604020202020204" charset="-122"/>
                    <a:ea typeface="Arial Unicode MS" panose="020B0604020202020204" charset="-122"/>
                  </a:rPr>
                  <a:t>售前服务是指企业在顾客未接触产品之前所开展的一系列刺激顾客购买欲望的服务工作</a:t>
                </a:r>
              </a:p>
              <a:p>
                <a:pPr algn="l" fontAlgn="auto">
                  <a:lnSpc>
                    <a:spcPct val="150000"/>
                  </a:lnSpc>
                  <a:defRPr/>
                </a:pPr>
                <a:r>
                  <a:rPr lang="zh-CN" altLang="en-US" sz="1200">
                    <a:solidFill>
                      <a:srgbClr val="50706D"/>
                    </a:solidFill>
                    <a:latin typeface="Arial Unicode MS" panose="020B0604020202020204" charset="-122"/>
                    <a:ea typeface="Arial Unicode MS" panose="020B0604020202020204" charset="-122"/>
                  </a:rPr>
                  <a:t>售前服务的内容主要是提供信息、为顾客导购、解答顾客疑问、促成交易、订单管理、顾客关系回访、维护等</a:t>
                </a:r>
              </a:p>
            </p:txBody>
          </p:sp>
        </p:grpSp>
        <p:sp>
          <p:nvSpPr>
            <p:cNvPr id="16" name="Freeform: Shape 82"/>
            <p:cNvSpPr/>
            <p:nvPr/>
          </p:nvSpPr>
          <p:spPr bwMode="auto">
            <a:xfrm>
              <a:off x="1462776" y="945964"/>
              <a:ext cx="426581" cy="426581"/>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p:spPr>
          <p:txBody>
            <a:bodyPr anchor="ctr"/>
            <a:lstStyle/>
            <a:p>
              <a:pPr algn="ctr"/>
              <a:endParaRPr/>
            </a:p>
          </p:txBody>
        </p:sp>
      </p:grpSp>
      <p:sp>
        <p:nvSpPr>
          <p:cNvPr id="47" name="Title 1"/>
          <p:cNvSpPr txBox="1"/>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售前客服的岗位认知</a:t>
            </a:r>
          </a:p>
        </p:txBody>
      </p:sp>
      <p:pic>
        <p:nvPicPr>
          <p:cNvPr id="3" name="图片 2" descr="3"/>
          <p:cNvPicPr>
            <a:picLocks noChangeAspect="1"/>
          </p:cNvPicPr>
          <p:nvPr/>
        </p:nvPicPr>
        <p:blipFill>
          <a:blip r:embed="rId4"/>
          <a:stretch>
            <a:fillRect/>
          </a:stretch>
        </p:blipFill>
        <p:spPr>
          <a:xfrm>
            <a:off x="2981325" y="1372870"/>
            <a:ext cx="5772785" cy="2397760"/>
          </a:xfrm>
          <a:prstGeom prst="rect">
            <a:avLst/>
          </a:prstGeom>
        </p:spPr>
      </p:pic>
      <p:sp>
        <p:nvSpPr>
          <p:cNvPr id="4" name="文本框 3"/>
          <p:cNvSpPr txBox="1"/>
          <p:nvPr/>
        </p:nvSpPr>
        <p:spPr>
          <a:xfrm>
            <a:off x="5126990" y="3862705"/>
            <a:ext cx="1699895" cy="275590"/>
          </a:xfrm>
          <a:prstGeom prst="rect">
            <a:avLst/>
          </a:prstGeom>
          <a:noFill/>
          <a:ln w="9525">
            <a:noFill/>
          </a:ln>
        </p:spPr>
        <p:txBody>
          <a:bodyPr wrap="square">
            <a:spAutoFit/>
          </a:bodyPr>
          <a:lstStyle/>
          <a:p>
            <a:pPr indent="0" algn="ct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售前客服和售后客服</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3" presetClass="entr" presetSubtype="5"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vertical)">
                                      <p:cBhvr>
                                        <p:cTn id="13" dur="1000"/>
                                        <p:tgtEl>
                                          <p:spTgt spid="3"/>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ppt_x"/>
                                          </p:val>
                                        </p:tav>
                                        <p:tav tm="100000">
                                          <p:val>
                                            <p:strVal val="#ppt_x"/>
                                          </p:val>
                                        </p:tav>
                                      </p:tavLst>
                                    </p:anim>
                                    <p:anim calcmode="lin" valueType="num">
                                      <p:cBhvr additive="base">
                                        <p:cTn id="1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139952" y="1653760"/>
            <a:ext cx="1080120" cy="768350"/>
          </a:xfrm>
          <a:prstGeom prst="rect">
            <a:avLst/>
          </a:prstGeom>
        </p:spPr>
        <p:txBody>
          <a:bodyPr wrap="square">
            <a:spAutoFit/>
          </a:bodyPr>
          <a:lstStyle/>
          <a:p>
            <a:pPr fontAlgn="auto">
              <a:spcBef>
                <a:spcPts val="0"/>
              </a:spcBef>
              <a:spcAft>
                <a:spcPts val="0"/>
              </a:spcAft>
              <a:defRPr/>
            </a:pPr>
            <a:r>
              <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rPr>
              <a:t>02</a:t>
            </a:r>
          </a:p>
        </p:txBody>
      </p:sp>
      <p:sp>
        <p:nvSpPr>
          <p:cNvPr id="12" name="TextBox 71"/>
          <p:cNvSpPr txBox="1"/>
          <p:nvPr/>
        </p:nvSpPr>
        <p:spPr>
          <a:xfrm>
            <a:off x="2531894" y="2421646"/>
            <a:ext cx="4297680" cy="645160"/>
          </a:xfrm>
          <a:prstGeom prst="rect">
            <a:avLst/>
          </a:prstGeom>
          <a:noFill/>
        </p:spPr>
        <p:txBody>
          <a:bodyPr wrap="none" rtlCol="0">
            <a:spAutoFit/>
          </a:bodyPr>
          <a:lstStyle/>
          <a:p>
            <a:pPr algn="ctr"/>
            <a:r>
              <a:rPr lang="zh-CN" altLang="en-US" sz="3600" dirty="0">
                <a:solidFill>
                  <a:schemeClr val="tx2"/>
                </a:solidFill>
                <a:latin typeface="Arial Unicode MS" panose="020B0604020202020204" charset="-122"/>
                <a:ea typeface="Arial Unicode MS" panose="020B0604020202020204" charset="-122"/>
              </a:rPr>
              <a:t>售前客服的能力要求</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66924" y="959121"/>
            <a:ext cx="3191742" cy="1745114"/>
            <a:chOff x="1366924" y="959121"/>
            <a:chExt cx="3191742" cy="1745114"/>
          </a:xfrm>
        </p:grpSpPr>
        <p:sp>
          <p:nvSpPr>
            <p:cNvPr id="4" name="Rectangle: Rounded Corners 48"/>
            <p:cNvSpPr/>
            <p:nvPr/>
          </p:nvSpPr>
          <p:spPr>
            <a:xfrm>
              <a:off x="1366924" y="959121"/>
              <a:ext cx="2832637" cy="1486486"/>
            </a:xfrm>
            <a:prstGeom prst="roundRect">
              <a:avLst>
                <a:gd name="adj" fmla="val 3410"/>
              </a:avLst>
            </a:prstGeom>
            <a:solidFill>
              <a:schemeClr val="bg1"/>
            </a:solidFill>
            <a:ln w="6350">
              <a:solidFill>
                <a:schemeClr val="accent3"/>
              </a:solidFill>
            </a:ln>
          </p:spPr>
          <p:style>
            <a:lnRef idx="2">
              <a:schemeClr val="dk1"/>
            </a:lnRef>
            <a:fillRef idx="1">
              <a:schemeClr val="lt1"/>
            </a:fillRef>
            <a:effectRef idx="0">
              <a:schemeClr val="dk1"/>
            </a:effectRef>
            <a:fontRef idx="minor">
              <a:schemeClr val="dk1"/>
            </a:fontRef>
          </p:style>
          <p:txBody>
            <a:bodyPr anchor="ctr"/>
            <a:lstStyle/>
            <a:p>
              <a:pPr algn="ctr"/>
              <a:endParaRPr/>
            </a:p>
          </p:txBody>
        </p:sp>
        <p:grpSp>
          <p:nvGrpSpPr>
            <p:cNvPr id="5" name="Group 50"/>
            <p:cNvGrpSpPr/>
            <p:nvPr/>
          </p:nvGrpSpPr>
          <p:grpSpPr>
            <a:xfrm rot="16200000">
              <a:off x="3227163" y="1372732"/>
              <a:ext cx="1332139" cy="1330866"/>
              <a:chOff x="5284598" y="1127125"/>
              <a:chExt cx="1663890" cy="1662301"/>
            </a:xfrm>
          </p:grpSpPr>
          <p:sp>
            <p:nvSpPr>
              <p:cNvPr id="38" name="Freeform: Shape 54"/>
              <p:cNvSpPr/>
              <p:nvPr/>
            </p:nvSpPr>
            <p:spPr bwMode="auto">
              <a:xfrm>
                <a:off x="5284598" y="1136839"/>
                <a:ext cx="1649414" cy="1652587"/>
              </a:xfrm>
              <a:custGeom>
                <a:avLst/>
                <a:gdLst>
                  <a:gd name="T0" fmla="*/ 604 w 604"/>
                  <a:gd name="T1" fmla="*/ 605 h 605"/>
                  <a:gd name="T2" fmla="*/ 56 w 604"/>
                  <a:gd name="T3" fmla="*/ 550 h 605"/>
                  <a:gd name="T4" fmla="*/ 0 w 604"/>
                  <a:gd name="T5" fmla="*/ 0 h 605"/>
                  <a:gd name="T6" fmla="*/ 604 w 604"/>
                  <a:gd name="T7" fmla="*/ 605 h 605"/>
                </a:gdLst>
                <a:ahLst/>
                <a:cxnLst>
                  <a:cxn ang="0">
                    <a:pos x="T0" y="T1"/>
                  </a:cxn>
                  <a:cxn ang="0">
                    <a:pos x="T2" y="T3"/>
                  </a:cxn>
                  <a:cxn ang="0">
                    <a:pos x="T4" y="T5"/>
                  </a:cxn>
                  <a:cxn ang="0">
                    <a:pos x="T6" y="T7"/>
                  </a:cxn>
                </a:cxnLst>
                <a:rect l="0" t="0" r="r" b="b"/>
                <a:pathLst>
                  <a:path w="604" h="605">
                    <a:moveTo>
                      <a:pt x="604" y="605"/>
                    </a:moveTo>
                    <a:cubicBezTo>
                      <a:pt x="56" y="550"/>
                      <a:pt x="56" y="550"/>
                      <a:pt x="56" y="550"/>
                    </a:cubicBezTo>
                    <a:cubicBezTo>
                      <a:pt x="0" y="0"/>
                      <a:pt x="0" y="0"/>
                      <a:pt x="0" y="0"/>
                    </a:cubicBezTo>
                    <a:cubicBezTo>
                      <a:pt x="328" y="14"/>
                      <a:pt x="591" y="277"/>
                      <a:pt x="604" y="605"/>
                    </a:cubicBezTo>
                    <a:close/>
                  </a:path>
                </a:pathLst>
              </a:custGeom>
              <a:blipFill dpi="0" rotWithShape="1">
                <a:blip r:embed="rId3">
                  <a:extLst>
                    <a:ext uri="{28A0092B-C50C-407E-A947-70E740481C1C}">
                      <a14:useLocalDpi xmlns:a14="http://schemas.microsoft.com/office/drawing/2010/main" val="0"/>
                    </a:ext>
                  </a:extLst>
                </a:blip>
                <a:srcRect/>
                <a:stretch>
                  <a:fillRect/>
                </a:stretch>
              </a:blip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9" name="Freeform: Shape 55"/>
              <p:cNvSpPr/>
              <p:nvPr/>
            </p:nvSpPr>
            <p:spPr bwMode="auto">
              <a:xfrm>
                <a:off x="5294313" y="2630488"/>
                <a:ext cx="1654175" cy="149225"/>
              </a:xfrm>
              <a:custGeom>
                <a:avLst/>
                <a:gdLst>
                  <a:gd name="T0" fmla="*/ 96 w 1042"/>
                  <a:gd name="T1" fmla="*/ 0 h 94"/>
                  <a:gd name="T2" fmla="*/ 1042 w 1042"/>
                  <a:gd name="T3" fmla="*/ 94 h 94"/>
                  <a:gd name="T4" fmla="*/ 0 w 1042"/>
                  <a:gd name="T5" fmla="*/ 94 h 94"/>
                  <a:gd name="T6" fmla="*/ 96 w 1042"/>
                  <a:gd name="T7" fmla="*/ 0 h 94"/>
                </a:gdLst>
                <a:ahLst/>
                <a:cxnLst>
                  <a:cxn ang="0">
                    <a:pos x="T0" y="T1"/>
                  </a:cxn>
                  <a:cxn ang="0">
                    <a:pos x="T2" y="T3"/>
                  </a:cxn>
                  <a:cxn ang="0">
                    <a:pos x="T4" y="T5"/>
                  </a:cxn>
                  <a:cxn ang="0">
                    <a:pos x="T6" y="T7"/>
                  </a:cxn>
                </a:cxnLst>
                <a:rect l="0" t="0" r="r" b="b"/>
                <a:pathLst>
                  <a:path w="1042" h="94">
                    <a:moveTo>
                      <a:pt x="96" y="0"/>
                    </a:moveTo>
                    <a:lnTo>
                      <a:pt x="1042" y="94"/>
                    </a:lnTo>
                    <a:lnTo>
                      <a:pt x="0" y="94"/>
                    </a:lnTo>
                    <a:lnTo>
                      <a:pt x="96" y="0"/>
                    </a:lnTo>
                    <a:close/>
                  </a:path>
                </a:pathLst>
              </a:custGeom>
              <a:solidFill>
                <a:schemeClr val="accent3">
                  <a:lumMod val="75000"/>
                </a:schemeClr>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Freeform: Shape 63"/>
              <p:cNvSpPr/>
              <p:nvPr/>
            </p:nvSpPr>
            <p:spPr bwMode="auto">
              <a:xfrm>
                <a:off x="5294313" y="1127125"/>
                <a:ext cx="152400" cy="1652588"/>
              </a:xfrm>
              <a:custGeom>
                <a:avLst/>
                <a:gdLst>
                  <a:gd name="T0" fmla="*/ 0 w 96"/>
                  <a:gd name="T1" fmla="*/ 1041 h 1041"/>
                  <a:gd name="T2" fmla="*/ 0 w 96"/>
                  <a:gd name="T3" fmla="*/ 0 h 1041"/>
                  <a:gd name="T4" fmla="*/ 96 w 96"/>
                  <a:gd name="T5" fmla="*/ 947 h 1041"/>
                  <a:gd name="T6" fmla="*/ 0 w 96"/>
                  <a:gd name="T7" fmla="*/ 1041 h 1041"/>
                  <a:gd name="T8" fmla="*/ 0 w 96"/>
                  <a:gd name="T9" fmla="*/ 1041 h 1041"/>
                </a:gdLst>
                <a:ahLst/>
                <a:cxnLst>
                  <a:cxn ang="0">
                    <a:pos x="T0" y="T1"/>
                  </a:cxn>
                  <a:cxn ang="0">
                    <a:pos x="T2" y="T3"/>
                  </a:cxn>
                  <a:cxn ang="0">
                    <a:pos x="T4" y="T5"/>
                  </a:cxn>
                  <a:cxn ang="0">
                    <a:pos x="T6" y="T7"/>
                  </a:cxn>
                  <a:cxn ang="0">
                    <a:pos x="T8" y="T9"/>
                  </a:cxn>
                </a:cxnLst>
                <a:rect l="0" t="0" r="r" b="b"/>
                <a:pathLst>
                  <a:path w="96" h="1041">
                    <a:moveTo>
                      <a:pt x="0" y="1041"/>
                    </a:moveTo>
                    <a:lnTo>
                      <a:pt x="0" y="0"/>
                    </a:lnTo>
                    <a:lnTo>
                      <a:pt x="96" y="947"/>
                    </a:lnTo>
                    <a:lnTo>
                      <a:pt x="0" y="1041"/>
                    </a:lnTo>
                    <a:lnTo>
                      <a:pt x="0" y="1041"/>
                    </a:lnTo>
                    <a:close/>
                  </a:path>
                </a:pathLst>
              </a:custGeom>
              <a:solidFill>
                <a:schemeClr val="accent3">
                  <a:lumMod val="75000"/>
                </a:schemeClr>
              </a:solid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6" name="Freeform: Shape 51"/>
            <p:cNvSpPr/>
            <p:nvPr/>
          </p:nvSpPr>
          <p:spPr bwMode="auto">
            <a:xfrm>
              <a:off x="3866065" y="1871457"/>
              <a:ext cx="317615" cy="275267"/>
            </a:xfrm>
            <a:custGeom>
              <a:avLst/>
              <a:gdLst>
                <a:gd name="T0" fmla="*/ 205130705 w 21600"/>
                <a:gd name="T1" fmla="*/ 0 h 21600"/>
                <a:gd name="T2" fmla="*/ 4196040 w 21600"/>
                <a:gd name="T3" fmla="*/ 0 h 21600"/>
                <a:gd name="T4" fmla="*/ 0 w 21600"/>
                <a:gd name="T5" fmla="*/ 2706042 h 21600"/>
                <a:gd name="T6" fmla="*/ 0 w 21600"/>
                <a:gd name="T7" fmla="*/ 98631558 h 21600"/>
                <a:gd name="T8" fmla="*/ 4196040 w 21600"/>
                <a:gd name="T9" fmla="*/ 101337600 h 21600"/>
                <a:gd name="T10" fmla="*/ 86231370 w 21600"/>
                <a:gd name="T11" fmla="*/ 101337600 h 21600"/>
                <a:gd name="T12" fmla="*/ 86231370 w 21600"/>
                <a:gd name="T13" fmla="*/ 109139706 h 21600"/>
                <a:gd name="T14" fmla="*/ 67876450 w 21600"/>
                <a:gd name="T15" fmla="*/ 116646190 h 21600"/>
                <a:gd name="T16" fmla="*/ 68534834 w 21600"/>
                <a:gd name="T17" fmla="*/ 118095222 h 21600"/>
                <a:gd name="T18" fmla="*/ 141479535 w 21600"/>
                <a:gd name="T19" fmla="*/ 118095222 h 21600"/>
                <a:gd name="T20" fmla="*/ 142119316 w 21600"/>
                <a:gd name="T21" fmla="*/ 116662751 h 21600"/>
                <a:gd name="T22" fmla="*/ 123211640 w 21600"/>
                <a:gd name="T23" fmla="*/ 109041214 h 21600"/>
                <a:gd name="T24" fmla="*/ 123211640 w 21600"/>
                <a:gd name="T25" fmla="*/ 101337600 h 21600"/>
                <a:gd name="T26" fmla="*/ 205130705 w 21600"/>
                <a:gd name="T27" fmla="*/ 101337600 h 21600"/>
                <a:gd name="T28" fmla="*/ 209326746 w 21600"/>
                <a:gd name="T29" fmla="*/ 98631558 h 21600"/>
                <a:gd name="T30" fmla="*/ 209326746 w 21600"/>
                <a:gd name="T31" fmla="*/ 2706042 h 21600"/>
                <a:gd name="T32" fmla="*/ 205130705 w 21600"/>
                <a:gd name="T33" fmla="*/ 0 h 21600"/>
                <a:gd name="T34" fmla="*/ 191863622 w 21600"/>
                <a:gd name="T35" fmla="*/ 74230652 h 21600"/>
                <a:gd name="T36" fmla="*/ 187667581 w 21600"/>
                <a:gd name="T37" fmla="*/ 76936771 h 21600"/>
                <a:gd name="T38" fmla="*/ 21659164 w 21600"/>
                <a:gd name="T39" fmla="*/ 76936771 h 21600"/>
                <a:gd name="T40" fmla="*/ 17463124 w 21600"/>
                <a:gd name="T41" fmla="*/ 74230652 h 21600"/>
                <a:gd name="T42" fmla="*/ 17463124 w 21600"/>
                <a:gd name="T43" fmla="*/ 13968987 h 21600"/>
                <a:gd name="T44" fmla="*/ 21659164 w 21600"/>
                <a:gd name="T45" fmla="*/ 11262945 h 21600"/>
                <a:gd name="T46" fmla="*/ 187667581 w 21600"/>
                <a:gd name="T47" fmla="*/ 11262945 h 21600"/>
                <a:gd name="T48" fmla="*/ 191863622 w 21600"/>
                <a:gd name="T49" fmla="*/ 13968987 h 21600"/>
                <a:gd name="T50" fmla="*/ 191863622 w 21600"/>
                <a:gd name="T51" fmla="*/ 74230652 h 21600"/>
                <a:gd name="T52" fmla="*/ 191863622 w 21600"/>
                <a:gd name="T53" fmla="*/ 74230652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600">
                  <a:moveTo>
                    <a:pt x="21167" y="0"/>
                  </a:moveTo>
                  <a:lnTo>
                    <a:pt x="433" y="0"/>
                  </a:lnTo>
                  <a:cubicBezTo>
                    <a:pt x="195" y="0"/>
                    <a:pt x="0" y="223"/>
                    <a:pt x="0" y="495"/>
                  </a:cubicBezTo>
                  <a:lnTo>
                    <a:pt x="0" y="18040"/>
                  </a:lnTo>
                  <a:cubicBezTo>
                    <a:pt x="0" y="18312"/>
                    <a:pt x="195" y="18535"/>
                    <a:pt x="433" y="18535"/>
                  </a:cubicBezTo>
                  <a:lnTo>
                    <a:pt x="8898" y="18535"/>
                  </a:lnTo>
                  <a:lnTo>
                    <a:pt x="8898" y="19962"/>
                  </a:lnTo>
                  <a:lnTo>
                    <a:pt x="7004" y="21335"/>
                  </a:lnTo>
                  <a:cubicBezTo>
                    <a:pt x="6803" y="21481"/>
                    <a:pt x="6834" y="21600"/>
                    <a:pt x="7072" y="21600"/>
                  </a:cubicBezTo>
                  <a:lnTo>
                    <a:pt x="14599" y="21600"/>
                  </a:lnTo>
                  <a:cubicBezTo>
                    <a:pt x="14837" y="21600"/>
                    <a:pt x="14867" y="21482"/>
                    <a:pt x="14665" y="21338"/>
                  </a:cubicBezTo>
                  <a:lnTo>
                    <a:pt x="12714" y="19944"/>
                  </a:lnTo>
                  <a:lnTo>
                    <a:pt x="12714" y="18535"/>
                  </a:lnTo>
                  <a:lnTo>
                    <a:pt x="21167" y="18535"/>
                  </a:lnTo>
                  <a:cubicBezTo>
                    <a:pt x="21405" y="18535"/>
                    <a:pt x="21600" y="18312"/>
                    <a:pt x="21600" y="18040"/>
                  </a:cubicBezTo>
                  <a:lnTo>
                    <a:pt x="21600" y="495"/>
                  </a:lnTo>
                  <a:cubicBezTo>
                    <a:pt x="21600" y="223"/>
                    <a:pt x="21405" y="0"/>
                    <a:pt x="21167" y="0"/>
                  </a:cubicBezTo>
                  <a:close/>
                  <a:moveTo>
                    <a:pt x="19798" y="13577"/>
                  </a:moveTo>
                  <a:cubicBezTo>
                    <a:pt x="19798" y="13849"/>
                    <a:pt x="19603" y="14072"/>
                    <a:pt x="19365" y="14072"/>
                  </a:cubicBezTo>
                  <a:lnTo>
                    <a:pt x="2235" y="14072"/>
                  </a:lnTo>
                  <a:cubicBezTo>
                    <a:pt x="1997" y="14072"/>
                    <a:pt x="1802" y="13849"/>
                    <a:pt x="1802" y="13577"/>
                  </a:cubicBezTo>
                  <a:lnTo>
                    <a:pt x="1802" y="2555"/>
                  </a:lnTo>
                  <a:cubicBezTo>
                    <a:pt x="1802" y="2283"/>
                    <a:pt x="1997" y="2060"/>
                    <a:pt x="2235" y="2060"/>
                  </a:cubicBezTo>
                  <a:lnTo>
                    <a:pt x="19365" y="2060"/>
                  </a:lnTo>
                  <a:cubicBezTo>
                    <a:pt x="19603" y="2060"/>
                    <a:pt x="19798" y="2283"/>
                    <a:pt x="19798" y="2555"/>
                  </a:cubicBezTo>
                  <a:lnTo>
                    <a:pt x="19798" y="13577"/>
                  </a:lnTo>
                  <a:close/>
                  <a:moveTo>
                    <a:pt x="19798" y="13577"/>
                  </a:moveTo>
                </a:path>
              </a:pathLst>
            </a:custGeom>
            <a:solidFill>
              <a:srgbClr val="FFFFFF"/>
            </a:solidFill>
            <a:ln>
              <a:noFill/>
            </a:ln>
          </p:spPr>
          <p:txBody>
            <a:bodyPr anchor="ctr"/>
            <a:lstStyle/>
            <a:p>
              <a:pPr algn="ctr"/>
              <a:endParaRPr/>
            </a:p>
          </p:txBody>
        </p:sp>
        <p:sp>
          <p:nvSpPr>
            <p:cNvPr id="7" name="TextBox 52"/>
            <p:cNvSpPr txBox="1"/>
            <p:nvPr/>
          </p:nvSpPr>
          <p:spPr>
            <a:xfrm>
              <a:off x="3398685" y="2180196"/>
              <a:ext cx="1030916" cy="350050"/>
            </a:xfrm>
            <a:prstGeom prst="rect">
              <a:avLst/>
            </a:prstGeom>
          </p:spPr>
          <p:txBody>
            <a:bodyPr vert="horz" wrap="none">
              <a:normAutofit lnSpcReduction="10000"/>
            </a:bodyPr>
            <a:lstStyle/>
            <a:p>
              <a:pPr algn="r">
                <a:spcBef>
                  <a:spcPct val="0"/>
                </a:spcBef>
              </a:pPr>
              <a:r>
                <a:rPr lang="zh-CN" altLang="en-US" b="1">
                  <a:solidFill>
                    <a:srgbClr val="50706D"/>
                  </a:solidFill>
                </a:rPr>
                <a:t>打字速度</a:t>
              </a:r>
            </a:p>
          </p:txBody>
        </p:sp>
        <p:sp>
          <p:nvSpPr>
            <p:cNvPr id="8" name="TextBox 53"/>
            <p:cNvSpPr txBox="1"/>
            <p:nvPr/>
          </p:nvSpPr>
          <p:spPr>
            <a:xfrm>
              <a:off x="1431059" y="1092471"/>
              <a:ext cx="2334260" cy="1272540"/>
            </a:xfrm>
            <a:prstGeom prst="rect">
              <a:avLst/>
            </a:prstGeom>
            <a:noFill/>
          </p:spPr>
          <p:txBody>
            <a:bodyPr wrap="square" lIns="0" tIns="0" rIns="0" bIns="0" anchor="t" anchorCtr="0">
              <a:normAutofit/>
            </a:bodyPr>
            <a:lstStyle/>
            <a:p>
              <a:pPr algn="l" fontAlgn="auto">
                <a:lnSpc>
                  <a:spcPct val="150000"/>
                </a:lnSpc>
                <a:buClr>
                  <a:schemeClr val="accent3"/>
                </a:buClr>
              </a:pPr>
              <a:r>
                <a:rPr lang="zh-CN" altLang="en-US" sz="1200">
                  <a:solidFill>
                    <a:srgbClr val="50706D"/>
                  </a:solidFill>
                  <a:latin typeface="Arial Unicode MS" panose="020B0604020202020204" charset="-122"/>
                  <a:ea typeface="Arial Unicode MS" panose="020B0604020202020204" charset="-122"/>
                </a:rPr>
                <a:t>为了能够尽量减少顾客的等待，提高咨询效率，我们需要具备一定的打字速度。一般企业对于客服人员的打字要求是不低于60字/分钟</a:t>
              </a:r>
            </a:p>
          </p:txBody>
        </p:sp>
      </p:grpSp>
      <p:grpSp>
        <p:nvGrpSpPr>
          <p:cNvPr id="42" name="组合 41"/>
          <p:cNvGrpSpPr/>
          <p:nvPr/>
        </p:nvGrpSpPr>
        <p:grpSpPr>
          <a:xfrm>
            <a:off x="4587987" y="959119"/>
            <a:ext cx="3189605" cy="1739809"/>
            <a:chOff x="4587987" y="959119"/>
            <a:chExt cx="3189605" cy="1739809"/>
          </a:xfrm>
        </p:grpSpPr>
        <p:sp>
          <p:nvSpPr>
            <p:cNvPr id="9" name="Rectangle: Rounded Corners 68"/>
            <p:cNvSpPr/>
            <p:nvPr/>
          </p:nvSpPr>
          <p:spPr>
            <a:xfrm>
              <a:off x="4944440" y="959119"/>
              <a:ext cx="2832637" cy="1486486"/>
            </a:xfrm>
            <a:prstGeom prst="roundRect">
              <a:avLst>
                <a:gd name="adj" fmla="val 3410"/>
              </a:avLst>
            </a:prstGeom>
            <a:solidFill>
              <a:schemeClr val="bg1"/>
            </a:solidFill>
            <a:ln w="6350">
              <a:solidFill>
                <a:schemeClr val="accent5"/>
              </a:solidFill>
            </a:ln>
          </p:spPr>
          <p:style>
            <a:lnRef idx="2">
              <a:schemeClr val="dk1"/>
            </a:lnRef>
            <a:fillRef idx="1">
              <a:schemeClr val="lt1"/>
            </a:fillRef>
            <a:effectRef idx="0">
              <a:schemeClr val="dk1"/>
            </a:effectRef>
            <a:fontRef idx="minor">
              <a:schemeClr val="dk1"/>
            </a:fontRef>
          </p:style>
          <p:txBody>
            <a:bodyPr anchor="ctr"/>
            <a:lstStyle/>
            <a:p>
              <a:pPr algn="ctr"/>
              <a:endParaRPr/>
            </a:p>
          </p:txBody>
        </p:sp>
        <p:grpSp>
          <p:nvGrpSpPr>
            <p:cNvPr id="10" name="Group 69"/>
            <p:cNvGrpSpPr/>
            <p:nvPr/>
          </p:nvGrpSpPr>
          <p:grpSpPr>
            <a:xfrm>
              <a:off x="4587987" y="1374567"/>
              <a:ext cx="1337852" cy="1324361"/>
              <a:chOff x="4394375" y="1716349"/>
              <a:chExt cx="1092291" cy="1081276"/>
            </a:xfrm>
          </p:grpSpPr>
          <p:sp>
            <p:nvSpPr>
              <p:cNvPr id="35" name="Freeform: Shape 86"/>
              <p:cNvSpPr/>
              <p:nvPr/>
            </p:nvSpPr>
            <p:spPr bwMode="auto">
              <a:xfrm rot="16200000">
                <a:off x="4395412" y="1716995"/>
                <a:ext cx="1078164" cy="1080239"/>
              </a:xfrm>
              <a:custGeom>
                <a:avLst/>
                <a:gdLst>
                  <a:gd name="T0" fmla="*/ 604 w 604"/>
                  <a:gd name="T1" fmla="*/ 0 h 605"/>
                  <a:gd name="T2" fmla="*/ 0 w 604"/>
                  <a:gd name="T3" fmla="*/ 605 h 605"/>
                  <a:gd name="T4" fmla="*/ 56 w 604"/>
                  <a:gd name="T5" fmla="*/ 56 h 605"/>
                  <a:gd name="T6" fmla="*/ 604 w 604"/>
                  <a:gd name="T7" fmla="*/ 0 h 605"/>
                </a:gdLst>
                <a:ahLst/>
                <a:cxnLst>
                  <a:cxn ang="0">
                    <a:pos x="T0" y="T1"/>
                  </a:cxn>
                  <a:cxn ang="0">
                    <a:pos x="T2" y="T3"/>
                  </a:cxn>
                  <a:cxn ang="0">
                    <a:pos x="T4" y="T5"/>
                  </a:cxn>
                  <a:cxn ang="0">
                    <a:pos x="T6" y="T7"/>
                  </a:cxn>
                </a:cxnLst>
                <a:rect l="0" t="0" r="r" b="b"/>
                <a:pathLst>
                  <a:path w="604" h="605">
                    <a:moveTo>
                      <a:pt x="604" y="0"/>
                    </a:moveTo>
                    <a:cubicBezTo>
                      <a:pt x="591" y="328"/>
                      <a:pt x="328" y="591"/>
                      <a:pt x="0" y="605"/>
                    </a:cubicBezTo>
                    <a:cubicBezTo>
                      <a:pt x="56" y="56"/>
                      <a:pt x="56" y="56"/>
                      <a:pt x="56" y="56"/>
                    </a:cubicBezTo>
                    <a:lnTo>
                      <a:pt x="604" y="0"/>
                    </a:lnTo>
                    <a:close/>
                  </a:path>
                </a:pathLst>
              </a:custGeom>
              <a:blipFill dpi="0" rotWithShape="1">
                <a:blip r:embed="rId4">
                  <a:extLst>
                    <a:ext uri="{28A0092B-C50C-407E-A947-70E740481C1C}">
                      <a14:useLocalDpi xmlns:a14="http://schemas.microsoft.com/office/drawing/2010/main" val="0"/>
                    </a:ext>
                  </a:extLst>
                </a:blip>
                <a:srcRect/>
                <a:stretch>
                  <a:fillRect/>
                </a:stretch>
              </a:blip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Freeform: Shape 87"/>
              <p:cNvSpPr/>
              <p:nvPr/>
            </p:nvSpPr>
            <p:spPr bwMode="auto">
              <a:xfrm rot="16200000">
                <a:off x="3915598" y="2207177"/>
                <a:ext cx="1081276" cy="99619"/>
              </a:xfrm>
              <a:custGeom>
                <a:avLst/>
                <a:gdLst>
                  <a:gd name="T0" fmla="*/ 96 w 1042"/>
                  <a:gd name="T1" fmla="*/ 96 h 96"/>
                  <a:gd name="T2" fmla="*/ 1042 w 1042"/>
                  <a:gd name="T3" fmla="*/ 0 h 96"/>
                  <a:gd name="T4" fmla="*/ 0 w 1042"/>
                  <a:gd name="T5" fmla="*/ 0 h 96"/>
                  <a:gd name="T6" fmla="*/ 96 w 1042"/>
                  <a:gd name="T7" fmla="*/ 96 h 96"/>
                </a:gdLst>
                <a:ahLst/>
                <a:cxnLst>
                  <a:cxn ang="0">
                    <a:pos x="T0" y="T1"/>
                  </a:cxn>
                  <a:cxn ang="0">
                    <a:pos x="T2" y="T3"/>
                  </a:cxn>
                  <a:cxn ang="0">
                    <a:pos x="T4" y="T5"/>
                  </a:cxn>
                  <a:cxn ang="0">
                    <a:pos x="T6" y="T7"/>
                  </a:cxn>
                </a:cxnLst>
                <a:rect l="0" t="0" r="r" b="b"/>
                <a:pathLst>
                  <a:path w="1042" h="96">
                    <a:moveTo>
                      <a:pt x="96" y="96"/>
                    </a:moveTo>
                    <a:lnTo>
                      <a:pt x="1042" y="0"/>
                    </a:lnTo>
                    <a:lnTo>
                      <a:pt x="0" y="0"/>
                    </a:lnTo>
                    <a:lnTo>
                      <a:pt x="96" y="96"/>
                    </a:lnTo>
                    <a:close/>
                  </a:path>
                </a:pathLst>
              </a:custGeom>
              <a:solidFill>
                <a:schemeClr val="tx2">
                  <a:lumMod val="75000"/>
                </a:schemeClr>
              </a:solidFill>
              <a:ln w="6350" cap="rnd">
                <a:noFill/>
                <a:prstDash val="solid"/>
                <a:round/>
              </a:ln>
              <a:effectLst/>
            </p:spPr>
            <p:txBody>
              <a:bodyPr anchor="ctr"/>
              <a:lstStyle/>
              <a:p>
                <a:pPr algn="ctr"/>
                <a:endParaRPr/>
              </a:p>
            </p:txBody>
          </p:sp>
          <p:sp>
            <p:nvSpPr>
              <p:cNvPr id="37" name="Freeform: Shape 88"/>
              <p:cNvSpPr/>
              <p:nvPr/>
            </p:nvSpPr>
            <p:spPr bwMode="auto">
              <a:xfrm rot="16200000">
                <a:off x="4896737" y="2207694"/>
                <a:ext cx="99619" cy="1080239"/>
              </a:xfrm>
              <a:custGeom>
                <a:avLst/>
                <a:gdLst>
                  <a:gd name="T0" fmla="*/ 0 w 96"/>
                  <a:gd name="T1" fmla="*/ 0 h 1041"/>
                  <a:gd name="T2" fmla="*/ 0 w 96"/>
                  <a:gd name="T3" fmla="*/ 1041 h 1041"/>
                  <a:gd name="T4" fmla="*/ 96 w 96"/>
                  <a:gd name="T5" fmla="*/ 96 h 1041"/>
                  <a:gd name="T6" fmla="*/ 0 w 96"/>
                  <a:gd name="T7" fmla="*/ 0 h 1041"/>
                  <a:gd name="T8" fmla="*/ 0 w 96"/>
                  <a:gd name="T9" fmla="*/ 0 h 1041"/>
                </a:gdLst>
                <a:ahLst/>
                <a:cxnLst>
                  <a:cxn ang="0">
                    <a:pos x="T0" y="T1"/>
                  </a:cxn>
                  <a:cxn ang="0">
                    <a:pos x="T2" y="T3"/>
                  </a:cxn>
                  <a:cxn ang="0">
                    <a:pos x="T4" y="T5"/>
                  </a:cxn>
                  <a:cxn ang="0">
                    <a:pos x="T6" y="T7"/>
                  </a:cxn>
                  <a:cxn ang="0">
                    <a:pos x="T8" y="T9"/>
                  </a:cxn>
                </a:cxnLst>
                <a:rect l="0" t="0" r="r" b="b"/>
                <a:pathLst>
                  <a:path w="96" h="1041">
                    <a:moveTo>
                      <a:pt x="0" y="0"/>
                    </a:moveTo>
                    <a:lnTo>
                      <a:pt x="0" y="1041"/>
                    </a:lnTo>
                    <a:lnTo>
                      <a:pt x="96" y="96"/>
                    </a:lnTo>
                    <a:lnTo>
                      <a:pt x="0" y="0"/>
                    </a:lnTo>
                    <a:lnTo>
                      <a:pt x="0" y="0"/>
                    </a:lnTo>
                    <a:close/>
                  </a:path>
                </a:pathLst>
              </a:custGeom>
              <a:solidFill>
                <a:schemeClr val="tx2">
                  <a:lumMod val="75000"/>
                </a:schemeClr>
              </a:solidFill>
              <a:ln w="6350" cap="rnd">
                <a:noFill/>
                <a:round/>
              </a:ln>
              <a:effectLst/>
            </p:spPr>
            <p:txBody>
              <a:bodyPr anchor="ctr"/>
              <a:lstStyle/>
              <a:p>
                <a:pPr algn="ctr"/>
                <a:endParaRPr/>
              </a:p>
            </p:txBody>
          </p:sp>
        </p:grpSp>
        <p:grpSp>
          <p:nvGrpSpPr>
            <p:cNvPr id="11" name="Group 71"/>
            <p:cNvGrpSpPr/>
            <p:nvPr/>
          </p:nvGrpSpPr>
          <p:grpSpPr bwMode="auto">
            <a:xfrm>
              <a:off x="4964472" y="1824761"/>
              <a:ext cx="312269" cy="312269"/>
              <a:chOff x="0" y="0"/>
              <a:chExt cx="571" cy="576"/>
            </a:xfrm>
            <a:solidFill>
              <a:srgbClr val="FFFFFF"/>
            </a:solidFill>
          </p:grpSpPr>
          <p:sp>
            <p:nvSpPr>
              <p:cNvPr id="32" name="Freeform: Shape 78"/>
              <p:cNvSpPr/>
              <p:nvPr/>
            </p:nvSpPr>
            <p:spPr bwMode="auto">
              <a:xfrm>
                <a:off x="88" y="368"/>
                <a:ext cx="182" cy="20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0" y="0"/>
                    </a:moveTo>
                    <a:lnTo>
                      <a:pt x="4113" y="5025"/>
                    </a:lnTo>
                    <a:lnTo>
                      <a:pt x="4113" y="18406"/>
                    </a:lnTo>
                    <a:cubicBezTo>
                      <a:pt x="4113" y="20169"/>
                      <a:pt x="5748" y="21600"/>
                      <a:pt x="7763" y="21600"/>
                    </a:cubicBezTo>
                    <a:lnTo>
                      <a:pt x="17951" y="21600"/>
                    </a:lnTo>
                    <a:cubicBezTo>
                      <a:pt x="19966" y="21600"/>
                      <a:pt x="21600" y="20169"/>
                      <a:pt x="21600" y="18406"/>
                    </a:cubicBezTo>
                    <a:lnTo>
                      <a:pt x="17434" y="5025"/>
                    </a:lnTo>
                    <a:lnTo>
                      <a:pt x="19779" y="1821"/>
                    </a:lnTo>
                    <a:cubicBezTo>
                      <a:pt x="14571" y="906"/>
                      <a:pt x="9477" y="313"/>
                      <a:pt x="5095" y="313"/>
                    </a:cubicBezTo>
                    <a:cubicBezTo>
                      <a:pt x="3263" y="313"/>
                      <a:pt x="1571" y="201"/>
                      <a:pt x="0" y="0"/>
                    </a:cubicBezTo>
                    <a:close/>
                    <a:moveTo>
                      <a:pt x="0" y="0"/>
                    </a:moveTo>
                  </a:path>
                </a:pathLst>
              </a:custGeom>
              <a:grpFill/>
              <a:ln>
                <a:noFill/>
              </a:ln>
            </p:spPr>
            <p:txBody>
              <a:bodyPr anchor="ctr"/>
              <a:lstStyle/>
              <a:p>
                <a:pPr algn="ctr"/>
                <a:endParaRPr/>
              </a:p>
            </p:txBody>
          </p:sp>
          <p:sp>
            <p:nvSpPr>
              <p:cNvPr id="33" name="Freeform: Shape 79"/>
              <p:cNvSpPr/>
              <p:nvPr/>
            </p:nvSpPr>
            <p:spPr bwMode="auto">
              <a:xfrm>
                <a:off x="176" y="0"/>
                <a:ext cx="395" cy="43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750"/>
                    </a:moveTo>
                    <a:cubicBezTo>
                      <a:pt x="8522" y="16492"/>
                      <a:pt x="20175" y="20356"/>
                      <a:pt x="21600" y="21600"/>
                    </a:cubicBezTo>
                    <a:lnTo>
                      <a:pt x="21600" y="0"/>
                    </a:lnTo>
                    <a:cubicBezTo>
                      <a:pt x="19877" y="1348"/>
                      <a:pt x="8354" y="5075"/>
                      <a:pt x="0" y="5783"/>
                    </a:cubicBezTo>
                    <a:lnTo>
                      <a:pt x="0" y="15750"/>
                    </a:lnTo>
                    <a:close/>
                    <a:moveTo>
                      <a:pt x="0" y="15750"/>
                    </a:moveTo>
                  </a:path>
                </a:pathLst>
              </a:custGeom>
              <a:grpFill/>
              <a:ln>
                <a:noFill/>
              </a:ln>
            </p:spPr>
            <p:txBody>
              <a:bodyPr anchor="ctr"/>
              <a:lstStyle/>
              <a:p>
                <a:pPr algn="ctr"/>
                <a:endParaRPr/>
              </a:p>
            </p:txBody>
          </p:sp>
          <p:sp>
            <p:nvSpPr>
              <p:cNvPr id="34" name="Freeform: Shape 85"/>
              <p:cNvSpPr/>
              <p:nvPr/>
            </p:nvSpPr>
            <p:spPr bwMode="auto">
              <a:xfrm>
                <a:off x="0" y="120"/>
                <a:ext cx="114" cy="19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21600"/>
                    </a:moveTo>
                    <a:lnTo>
                      <a:pt x="21600" y="0"/>
                    </a:lnTo>
                    <a:cubicBezTo>
                      <a:pt x="4123" y="761"/>
                      <a:pt x="0" y="7019"/>
                      <a:pt x="0" y="10870"/>
                    </a:cubicBezTo>
                    <a:cubicBezTo>
                      <a:pt x="0" y="15025"/>
                      <a:pt x="3935" y="20934"/>
                      <a:pt x="21600" y="21600"/>
                    </a:cubicBezTo>
                    <a:close/>
                    <a:moveTo>
                      <a:pt x="21600" y="21600"/>
                    </a:moveTo>
                  </a:path>
                </a:pathLst>
              </a:custGeom>
              <a:grpFill/>
              <a:ln>
                <a:noFill/>
              </a:ln>
            </p:spPr>
            <p:txBody>
              <a:bodyPr anchor="ctr"/>
              <a:lstStyle/>
              <a:p>
                <a:pPr algn="ctr"/>
                <a:endParaRPr/>
              </a:p>
            </p:txBody>
          </p:sp>
        </p:grpSp>
        <p:sp>
          <p:nvSpPr>
            <p:cNvPr id="12" name="TextBox 76"/>
            <p:cNvSpPr txBox="1"/>
            <p:nvPr/>
          </p:nvSpPr>
          <p:spPr>
            <a:xfrm>
              <a:off x="4733672" y="2180194"/>
              <a:ext cx="1030916" cy="350050"/>
            </a:xfrm>
            <a:prstGeom prst="rect">
              <a:avLst/>
            </a:prstGeom>
          </p:spPr>
          <p:txBody>
            <a:bodyPr vert="horz" wrap="none">
              <a:normAutofit lnSpcReduction="10000"/>
            </a:bodyPr>
            <a:lstStyle/>
            <a:p>
              <a:pPr lvl="0" algn="r">
                <a:spcBef>
                  <a:spcPct val="0"/>
                </a:spcBef>
              </a:pPr>
              <a:r>
                <a:rPr lang="zh-CN" altLang="en-US" b="1">
                  <a:solidFill>
                    <a:srgbClr val="50706D"/>
                  </a:solidFill>
                  <a:sym typeface="+mn-ea"/>
                </a:rPr>
                <a:t>快速应答</a:t>
              </a:r>
              <a:endParaRPr lang="zh-CN" altLang="en-US" b="1">
                <a:solidFill>
                  <a:srgbClr val="50706D"/>
                </a:solidFill>
              </a:endParaRPr>
            </a:p>
          </p:txBody>
        </p:sp>
        <p:sp>
          <p:nvSpPr>
            <p:cNvPr id="13" name="TextBox 77"/>
            <p:cNvSpPr txBox="1"/>
            <p:nvPr/>
          </p:nvSpPr>
          <p:spPr>
            <a:xfrm>
              <a:off x="5875132" y="1157239"/>
              <a:ext cx="1902460" cy="1090295"/>
            </a:xfrm>
            <a:prstGeom prst="rect">
              <a:avLst/>
            </a:prstGeom>
            <a:noFill/>
          </p:spPr>
          <p:txBody>
            <a:bodyPr wrap="square" lIns="0" tIns="0" rIns="0" bIns="0" anchor="t" anchorCtr="0">
              <a:normAutofit lnSpcReduction="10000"/>
            </a:bodyPr>
            <a:lstStyle/>
            <a:p>
              <a:pPr marL="228600" indent="-228600" algn="l">
                <a:lnSpc>
                  <a:spcPct val="150000"/>
                </a:lnSpc>
                <a:buClr>
                  <a:srgbClr val="256C81"/>
                </a:buClr>
                <a:buFont typeface="+mj-ea"/>
                <a:buAutoNum type="circleNumDbPlain"/>
              </a:pPr>
              <a:r>
                <a:rPr lang="zh-CN" altLang="en-US" sz="1200">
                  <a:solidFill>
                    <a:srgbClr val="50706D"/>
                  </a:solidFill>
                  <a:latin typeface="Arial Unicode MS" panose="020B0604020202020204" charset="-122"/>
                  <a:ea typeface="Arial Unicode MS" panose="020B0604020202020204" charset="-122"/>
                </a:rPr>
                <a:t>3秒应答，快速招呼新顾客</a:t>
              </a:r>
            </a:p>
            <a:p>
              <a:pPr marL="228600" indent="-228600" algn="l">
                <a:lnSpc>
                  <a:spcPct val="150000"/>
                </a:lnSpc>
                <a:buClr>
                  <a:srgbClr val="256C81"/>
                </a:buClr>
                <a:buFont typeface="+mj-ea"/>
                <a:buAutoNum type="circleNumDbPlain"/>
              </a:pPr>
              <a:r>
                <a:rPr lang="zh-CN" altLang="en-US" sz="1200">
                  <a:solidFill>
                    <a:srgbClr val="50706D"/>
                  </a:solidFill>
                  <a:latin typeface="Arial Unicode MS" panose="020B0604020202020204" charset="-122"/>
                  <a:ea typeface="Arial Unicode MS" panose="020B0604020202020204" charset="-122"/>
                </a:rPr>
                <a:t>对无法及时应答的顾客做好解释与安抚</a:t>
              </a:r>
            </a:p>
          </p:txBody>
        </p:sp>
      </p:grpSp>
      <p:grpSp>
        <p:nvGrpSpPr>
          <p:cNvPr id="43" name="组合 42"/>
          <p:cNvGrpSpPr/>
          <p:nvPr/>
        </p:nvGrpSpPr>
        <p:grpSpPr>
          <a:xfrm>
            <a:off x="4607477" y="2749452"/>
            <a:ext cx="3169600" cy="1737564"/>
            <a:chOff x="4607477" y="2749452"/>
            <a:chExt cx="3169600" cy="1737564"/>
          </a:xfrm>
        </p:grpSpPr>
        <p:sp>
          <p:nvSpPr>
            <p:cNvPr id="14" name="Rectangle: Rounded Corners 90"/>
            <p:cNvSpPr/>
            <p:nvPr/>
          </p:nvSpPr>
          <p:spPr>
            <a:xfrm>
              <a:off x="4944441" y="3013369"/>
              <a:ext cx="2832636" cy="1473647"/>
            </a:xfrm>
            <a:prstGeom prst="roundRect">
              <a:avLst>
                <a:gd name="adj" fmla="val 3410"/>
              </a:avLst>
            </a:prstGeom>
            <a:solidFill>
              <a:schemeClr val="bg1"/>
            </a:solidFill>
            <a:ln w="6350">
              <a:solidFill>
                <a:schemeClr val="accent1"/>
              </a:solidFill>
            </a:ln>
          </p:spPr>
          <p:style>
            <a:lnRef idx="2">
              <a:schemeClr val="dk1"/>
            </a:lnRef>
            <a:fillRef idx="1">
              <a:schemeClr val="lt1"/>
            </a:fillRef>
            <a:effectRef idx="0">
              <a:schemeClr val="dk1"/>
            </a:effectRef>
            <a:fontRef idx="minor">
              <a:schemeClr val="dk1"/>
            </a:fontRef>
          </p:style>
          <p:txBody>
            <a:bodyPr anchor="ctr"/>
            <a:lstStyle/>
            <a:p>
              <a:pPr algn="ctr"/>
              <a:endParaRPr/>
            </a:p>
          </p:txBody>
        </p:sp>
        <p:grpSp>
          <p:nvGrpSpPr>
            <p:cNvPr id="15" name="Group 92"/>
            <p:cNvGrpSpPr/>
            <p:nvPr/>
          </p:nvGrpSpPr>
          <p:grpSpPr>
            <a:xfrm rot="16200000">
              <a:off x="4607769" y="2749160"/>
              <a:ext cx="1326685" cy="1327269"/>
              <a:chOff x="3571044" y="2850399"/>
              <a:chExt cx="1657078" cy="1657810"/>
            </a:xfrm>
          </p:grpSpPr>
          <p:sp>
            <p:nvSpPr>
              <p:cNvPr id="29" name="Freeform: Shape 104"/>
              <p:cNvSpPr/>
              <p:nvPr/>
            </p:nvSpPr>
            <p:spPr bwMode="auto">
              <a:xfrm>
                <a:off x="3571044" y="2850399"/>
                <a:ext cx="1652588" cy="1652587"/>
              </a:xfrm>
              <a:custGeom>
                <a:avLst/>
                <a:gdLst>
                  <a:gd name="T0" fmla="*/ 605 w 605"/>
                  <a:gd name="T1" fmla="*/ 605 h 605"/>
                  <a:gd name="T2" fmla="*/ 0 w 605"/>
                  <a:gd name="T3" fmla="*/ 0 h 605"/>
                  <a:gd name="T4" fmla="*/ 550 w 605"/>
                  <a:gd name="T5" fmla="*/ 56 h 605"/>
                  <a:gd name="T6" fmla="*/ 605 w 605"/>
                  <a:gd name="T7" fmla="*/ 605 h 605"/>
                </a:gdLst>
                <a:ahLst/>
                <a:cxnLst>
                  <a:cxn ang="0">
                    <a:pos x="T0" y="T1"/>
                  </a:cxn>
                  <a:cxn ang="0">
                    <a:pos x="T2" y="T3"/>
                  </a:cxn>
                  <a:cxn ang="0">
                    <a:pos x="T4" y="T5"/>
                  </a:cxn>
                  <a:cxn ang="0">
                    <a:pos x="T6" y="T7"/>
                  </a:cxn>
                </a:cxnLst>
                <a:rect l="0" t="0" r="r" b="b"/>
                <a:pathLst>
                  <a:path w="605" h="605">
                    <a:moveTo>
                      <a:pt x="605" y="605"/>
                    </a:moveTo>
                    <a:cubicBezTo>
                      <a:pt x="277" y="592"/>
                      <a:pt x="13" y="329"/>
                      <a:pt x="0" y="0"/>
                    </a:cubicBezTo>
                    <a:cubicBezTo>
                      <a:pt x="550" y="56"/>
                      <a:pt x="550" y="56"/>
                      <a:pt x="550" y="56"/>
                    </a:cubicBezTo>
                    <a:lnTo>
                      <a:pt x="605" y="605"/>
                    </a:lnTo>
                    <a:close/>
                  </a:path>
                </a:pathLst>
              </a:custGeom>
              <a:blipFill dpi="0" rotWithShape="1">
                <a:blip r:embed="rId5">
                  <a:extLst>
                    <a:ext uri="{28A0092B-C50C-407E-A947-70E740481C1C}">
                      <a14:useLocalDpi xmlns:a14="http://schemas.microsoft.com/office/drawing/2010/main" val="0"/>
                    </a:ext>
                  </a:extLst>
                </a:blip>
                <a:srcRect/>
                <a:stretch>
                  <a:fillRect/>
                </a:stretch>
              </a:blip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Freeform: Shape 108"/>
              <p:cNvSpPr/>
              <p:nvPr/>
            </p:nvSpPr>
            <p:spPr bwMode="auto">
              <a:xfrm>
                <a:off x="3575533" y="2855622"/>
                <a:ext cx="1652589" cy="152399"/>
              </a:xfrm>
              <a:custGeom>
                <a:avLst/>
                <a:gdLst>
                  <a:gd name="T0" fmla="*/ 946 w 1041"/>
                  <a:gd name="T1" fmla="*/ 96 h 96"/>
                  <a:gd name="T2" fmla="*/ 0 w 1041"/>
                  <a:gd name="T3" fmla="*/ 0 h 96"/>
                  <a:gd name="T4" fmla="*/ 1041 w 1041"/>
                  <a:gd name="T5" fmla="*/ 0 h 96"/>
                  <a:gd name="T6" fmla="*/ 946 w 1041"/>
                  <a:gd name="T7" fmla="*/ 96 h 96"/>
                </a:gdLst>
                <a:ahLst/>
                <a:cxnLst>
                  <a:cxn ang="0">
                    <a:pos x="T0" y="T1"/>
                  </a:cxn>
                  <a:cxn ang="0">
                    <a:pos x="T2" y="T3"/>
                  </a:cxn>
                  <a:cxn ang="0">
                    <a:pos x="T4" y="T5"/>
                  </a:cxn>
                  <a:cxn ang="0">
                    <a:pos x="T6" y="T7"/>
                  </a:cxn>
                </a:cxnLst>
                <a:rect l="0" t="0" r="r" b="b"/>
                <a:pathLst>
                  <a:path w="1041" h="96">
                    <a:moveTo>
                      <a:pt x="946" y="96"/>
                    </a:moveTo>
                    <a:lnTo>
                      <a:pt x="0" y="0"/>
                    </a:lnTo>
                    <a:lnTo>
                      <a:pt x="1041" y="0"/>
                    </a:lnTo>
                    <a:lnTo>
                      <a:pt x="946" y="96"/>
                    </a:lnTo>
                    <a:close/>
                  </a:path>
                </a:pathLst>
              </a:custGeom>
              <a:solidFill>
                <a:schemeClr val="accent1">
                  <a:lumMod val="75000"/>
                </a:schemeClr>
              </a:solidFill>
              <a:ln w="6350" cap="rnd">
                <a:noFill/>
                <a:prstDash val="solid"/>
                <a:round/>
              </a:ln>
              <a:effectLst/>
            </p:spPr>
            <p:txBody>
              <a:bodyPr anchor="ctr"/>
              <a:lstStyle/>
              <a:p>
                <a:pPr algn="ctr"/>
                <a:endParaRPr/>
              </a:p>
            </p:txBody>
          </p:sp>
          <p:sp>
            <p:nvSpPr>
              <p:cNvPr id="31" name="Freeform: Shape 109"/>
              <p:cNvSpPr/>
              <p:nvPr/>
            </p:nvSpPr>
            <p:spPr bwMode="auto">
              <a:xfrm>
                <a:off x="5067593" y="2855621"/>
                <a:ext cx="150813" cy="1652588"/>
              </a:xfrm>
              <a:custGeom>
                <a:avLst/>
                <a:gdLst>
                  <a:gd name="T0" fmla="*/ 95 w 95"/>
                  <a:gd name="T1" fmla="*/ 0 h 1041"/>
                  <a:gd name="T2" fmla="*/ 95 w 95"/>
                  <a:gd name="T3" fmla="*/ 1041 h 1041"/>
                  <a:gd name="T4" fmla="*/ 0 w 95"/>
                  <a:gd name="T5" fmla="*/ 96 h 1041"/>
                  <a:gd name="T6" fmla="*/ 95 w 95"/>
                  <a:gd name="T7" fmla="*/ 0 h 1041"/>
                  <a:gd name="T8" fmla="*/ 95 w 95"/>
                  <a:gd name="T9" fmla="*/ 0 h 1041"/>
                </a:gdLst>
                <a:ahLst/>
                <a:cxnLst>
                  <a:cxn ang="0">
                    <a:pos x="T0" y="T1"/>
                  </a:cxn>
                  <a:cxn ang="0">
                    <a:pos x="T2" y="T3"/>
                  </a:cxn>
                  <a:cxn ang="0">
                    <a:pos x="T4" y="T5"/>
                  </a:cxn>
                  <a:cxn ang="0">
                    <a:pos x="T6" y="T7"/>
                  </a:cxn>
                  <a:cxn ang="0">
                    <a:pos x="T8" y="T9"/>
                  </a:cxn>
                </a:cxnLst>
                <a:rect l="0" t="0" r="r" b="b"/>
                <a:pathLst>
                  <a:path w="95" h="1041">
                    <a:moveTo>
                      <a:pt x="95" y="0"/>
                    </a:moveTo>
                    <a:lnTo>
                      <a:pt x="95" y="1041"/>
                    </a:lnTo>
                    <a:lnTo>
                      <a:pt x="0" y="96"/>
                    </a:lnTo>
                    <a:lnTo>
                      <a:pt x="95" y="0"/>
                    </a:lnTo>
                    <a:lnTo>
                      <a:pt x="95" y="0"/>
                    </a:lnTo>
                    <a:close/>
                  </a:path>
                </a:pathLst>
              </a:custGeom>
              <a:solidFill>
                <a:schemeClr val="accent1">
                  <a:lumMod val="75000"/>
                </a:schemeClr>
              </a:solidFill>
              <a:ln w="6350" cap="rnd">
                <a:noFill/>
                <a:round/>
              </a:ln>
              <a:effectLst/>
            </p:spPr>
            <p:txBody>
              <a:bodyPr anchor="ctr"/>
              <a:lstStyle/>
              <a:p>
                <a:pPr algn="ctr"/>
                <a:endParaRPr/>
              </a:p>
            </p:txBody>
          </p:sp>
        </p:grpSp>
        <p:grpSp>
          <p:nvGrpSpPr>
            <p:cNvPr id="16" name="Group 93"/>
            <p:cNvGrpSpPr/>
            <p:nvPr/>
          </p:nvGrpSpPr>
          <p:grpSpPr bwMode="auto">
            <a:xfrm>
              <a:off x="4896322" y="3292387"/>
              <a:ext cx="314408" cy="235272"/>
              <a:chOff x="0" y="0"/>
              <a:chExt cx="575" cy="431"/>
            </a:xfrm>
            <a:solidFill>
              <a:schemeClr val="bg1"/>
            </a:solidFill>
          </p:grpSpPr>
          <p:sp>
            <p:nvSpPr>
              <p:cNvPr id="27" name="Freeform: Shape 97"/>
              <p:cNvSpPr/>
              <p:nvPr/>
            </p:nvSpPr>
            <p:spPr bwMode="auto">
              <a:xfrm>
                <a:off x="0" y="0"/>
                <a:ext cx="575" cy="43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0" y="0"/>
                    </a:moveTo>
                    <a:lnTo>
                      <a:pt x="0" y="21600"/>
                    </a:lnTo>
                    <a:lnTo>
                      <a:pt x="21600" y="21600"/>
                    </a:lnTo>
                    <a:lnTo>
                      <a:pt x="21600" y="0"/>
                    </a:lnTo>
                    <a:lnTo>
                      <a:pt x="0" y="0"/>
                    </a:lnTo>
                    <a:close/>
                    <a:moveTo>
                      <a:pt x="19798" y="19200"/>
                    </a:moveTo>
                    <a:lnTo>
                      <a:pt x="1802" y="19200"/>
                    </a:lnTo>
                    <a:lnTo>
                      <a:pt x="1802" y="2400"/>
                    </a:lnTo>
                    <a:lnTo>
                      <a:pt x="19798" y="2400"/>
                    </a:lnTo>
                    <a:lnTo>
                      <a:pt x="19798" y="19200"/>
                    </a:lnTo>
                    <a:close/>
                    <a:moveTo>
                      <a:pt x="19798" y="19200"/>
                    </a:moveTo>
                  </a:path>
                </a:pathLst>
              </a:custGeom>
              <a:grpFill/>
              <a:ln>
                <a:noFill/>
              </a:ln>
            </p:spPr>
            <p:txBody>
              <a:bodyPr anchor="ctr"/>
              <a:lstStyle/>
              <a:p>
                <a:pPr algn="ctr"/>
                <a:endParaRPr/>
              </a:p>
            </p:txBody>
          </p:sp>
          <p:sp>
            <p:nvSpPr>
              <p:cNvPr id="28" name="Freeform: Shape 98"/>
              <p:cNvSpPr/>
              <p:nvPr/>
            </p:nvSpPr>
            <p:spPr bwMode="auto">
              <a:xfrm>
                <a:off x="88" y="80"/>
                <a:ext cx="402" cy="279"/>
              </a:xfrm>
              <a:custGeom>
                <a:avLst/>
                <a:gdLst>
                  <a:gd name="T0" fmla="*/ 0 w 21263"/>
                  <a:gd name="T1" fmla="*/ 0 h 21544"/>
                  <a:gd name="T2" fmla="*/ 0 w 21263"/>
                  <a:gd name="T3" fmla="*/ 0 h 21544"/>
                  <a:gd name="T4" fmla="*/ 0 w 21263"/>
                  <a:gd name="T5" fmla="*/ 0 h 21544"/>
                  <a:gd name="T6" fmla="*/ 0 w 21263"/>
                  <a:gd name="T7" fmla="*/ 0 h 21544"/>
                  <a:gd name="T8" fmla="*/ 0 w 21263"/>
                  <a:gd name="T9" fmla="*/ 0 h 21544"/>
                  <a:gd name="T10" fmla="*/ 0 w 21263"/>
                  <a:gd name="T11" fmla="*/ 0 h 21544"/>
                  <a:gd name="T12" fmla="*/ 0 w 21263"/>
                  <a:gd name="T13" fmla="*/ 0 h 21544"/>
                  <a:gd name="T14" fmla="*/ 0 w 21263"/>
                  <a:gd name="T15" fmla="*/ 0 h 21544"/>
                  <a:gd name="T16" fmla="*/ 0 w 21263"/>
                  <a:gd name="T17" fmla="*/ 0 h 21544"/>
                  <a:gd name="T18" fmla="*/ 0 w 21263"/>
                  <a:gd name="T19" fmla="*/ 0 h 21544"/>
                  <a:gd name="T20" fmla="*/ 0 w 21263"/>
                  <a:gd name="T21" fmla="*/ 0 h 21544"/>
                  <a:gd name="T22" fmla="*/ 0 w 21263"/>
                  <a:gd name="T23" fmla="*/ 0 h 21544"/>
                  <a:gd name="T24" fmla="*/ 0 w 21263"/>
                  <a:gd name="T25" fmla="*/ 0 h 21544"/>
                  <a:gd name="T26" fmla="*/ 0 w 21263"/>
                  <a:gd name="T27" fmla="*/ 0 h 21544"/>
                  <a:gd name="T28" fmla="*/ 0 w 21263"/>
                  <a:gd name="T29" fmla="*/ 0 h 21544"/>
                  <a:gd name="T30" fmla="*/ 0 w 21263"/>
                  <a:gd name="T31" fmla="*/ 0 h 21544"/>
                  <a:gd name="T32" fmla="*/ 0 w 21263"/>
                  <a:gd name="T33" fmla="*/ 0 h 21544"/>
                  <a:gd name="T34" fmla="*/ 0 w 21263"/>
                  <a:gd name="T35" fmla="*/ 0 h 21544"/>
                  <a:gd name="T36" fmla="*/ 0 w 21263"/>
                  <a:gd name="T37" fmla="*/ 0 h 21544"/>
                  <a:gd name="T38" fmla="*/ 0 w 21263"/>
                  <a:gd name="T39" fmla="*/ 0 h 21544"/>
                  <a:gd name="T40" fmla="*/ 0 w 21263"/>
                  <a:gd name="T41" fmla="*/ 0 h 21544"/>
                  <a:gd name="T42" fmla="*/ 0 w 21263"/>
                  <a:gd name="T43" fmla="*/ 0 h 21544"/>
                  <a:gd name="T44" fmla="*/ 0 w 21263"/>
                  <a:gd name="T45" fmla="*/ 0 h 21544"/>
                  <a:gd name="T46" fmla="*/ 0 w 21263"/>
                  <a:gd name="T47" fmla="*/ 0 h 21544"/>
                  <a:gd name="T48" fmla="*/ 0 w 21263"/>
                  <a:gd name="T49" fmla="*/ 0 h 21544"/>
                  <a:gd name="T50" fmla="*/ 0 w 21263"/>
                  <a:gd name="T51" fmla="*/ 0 h 21544"/>
                  <a:gd name="T52" fmla="*/ 0 w 21263"/>
                  <a:gd name="T53" fmla="*/ 0 h 21544"/>
                  <a:gd name="T54" fmla="*/ 0 w 21263"/>
                  <a:gd name="T55" fmla="*/ 0 h 21544"/>
                  <a:gd name="T56" fmla="*/ 0 w 21263"/>
                  <a:gd name="T57" fmla="*/ 0 h 21544"/>
                  <a:gd name="T58" fmla="*/ 0 w 21263"/>
                  <a:gd name="T59" fmla="*/ 0 h 2154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263" h="21544">
                    <a:moveTo>
                      <a:pt x="468" y="16899"/>
                    </a:moveTo>
                    <a:cubicBezTo>
                      <a:pt x="1011" y="17543"/>
                      <a:pt x="1809" y="17423"/>
                      <a:pt x="2251" y="16628"/>
                    </a:cubicBezTo>
                    <a:lnTo>
                      <a:pt x="2251" y="16626"/>
                    </a:lnTo>
                    <a:lnTo>
                      <a:pt x="3543" y="14300"/>
                    </a:lnTo>
                    <a:lnTo>
                      <a:pt x="5600" y="18371"/>
                    </a:lnTo>
                    <a:cubicBezTo>
                      <a:pt x="5873" y="18913"/>
                      <a:pt x="6328" y="19195"/>
                      <a:pt x="6786" y="19106"/>
                    </a:cubicBezTo>
                    <a:cubicBezTo>
                      <a:pt x="7242" y="19020"/>
                      <a:pt x="7630" y="18574"/>
                      <a:pt x="7798" y="17946"/>
                    </a:cubicBezTo>
                    <a:lnTo>
                      <a:pt x="9754" y="10654"/>
                    </a:lnTo>
                    <a:lnTo>
                      <a:pt x="12588" y="20415"/>
                    </a:lnTo>
                    <a:cubicBezTo>
                      <a:pt x="12787" y="21104"/>
                      <a:pt x="13246" y="21544"/>
                      <a:pt x="13755" y="21544"/>
                    </a:cubicBezTo>
                    <a:cubicBezTo>
                      <a:pt x="13778" y="21544"/>
                      <a:pt x="13801" y="21543"/>
                      <a:pt x="13826" y="21542"/>
                    </a:cubicBezTo>
                    <a:cubicBezTo>
                      <a:pt x="14360" y="21496"/>
                      <a:pt x="14816" y="20968"/>
                      <a:pt x="14968" y="20219"/>
                    </a:cubicBezTo>
                    <a:lnTo>
                      <a:pt x="17667" y="6945"/>
                    </a:lnTo>
                    <a:lnTo>
                      <a:pt x="18857" y="10519"/>
                    </a:lnTo>
                    <a:cubicBezTo>
                      <a:pt x="19162" y="11439"/>
                      <a:pt x="19921" y="11821"/>
                      <a:pt x="20550" y="11373"/>
                    </a:cubicBezTo>
                    <a:cubicBezTo>
                      <a:pt x="21179" y="10927"/>
                      <a:pt x="21442" y="9817"/>
                      <a:pt x="21135" y="8898"/>
                    </a:cubicBezTo>
                    <a:lnTo>
                      <a:pt x="18521" y="1042"/>
                    </a:lnTo>
                    <a:cubicBezTo>
                      <a:pt x="18292" y="352"/>
                      <a:pt x="17800" y="-56"/>
                      <a:pt x="17278" y="6"/>
                    </a:cubicBezTo>
                    <a:cubicBezTo>
                      <a:pt x="16755" y="69"/>
                      <a:pt x="16317" y="589"/>
                      <a:pt x="16167" y="1324"/>
                    </a:cubicBezTo>
                    <a:lnTo>
                      <a:pt x="13543" y="14225"/>
                    </a:lnTo>
                    <a:lnTo>
                      <a:pt x="10874" y="5027"/>
                    </a:lnTo>
                    <a:cubicBezTo>
                      <a:pt x="10672" y="4332"/>
                      <a:pt x="10206" y="3887"/>
                      <a:pt x="9689" y="3898"/>
                    </a:cubicBezTo>
                    <a:cubicBezTo>
                      <a:pt x="9173" y="3908"/>
                      <a:pt x="8715" y="4371"/>
                      <a:pt x="8527" y="5075"/>
                    </a:cubicBezTo>
                    <a:lnTo>
                      <a:pt x="6276" y="13475"/>
                    </a:lnTo>
                    <a:lnTo>
                      <a:pt x="4609" y="10174"/>
                    </a:lnTo>
                    <a:cubicBezTo>
                      <a:pt x="4375" y="9712"/>
                      <a:pt x="4012" y="9437"/>
                      <a:pt x="3619" y="9423"/>
                    </a:cubicBezTo>
                    <a:cubicBezTo>
                      <a:pt x="3225" y="9410"/>
                      <a:pt x="2854" y="9660"/>
                      <a:pt x="2606" y="10108"/>
                    </a:cubicBezTo>
                    <a:lnTo>
                      <a:pt x="284" y="14290"/>
                    </a:lnTo>
                    <a:cubicBezTo>
                      <a:pt x="-158" y="15086"/>
                      <a:pt x="-75" y="16253"/>
                      <a:pt x="468" y="16899"/>
                    </a:cubicBezTo>
                    <a:close/>
                    <a:moveTo>
                      <a:pt x="468" y="16899"/>
                    </a:moveTo>
                  </a:path>
                </a:pathLst>
              </a:custGeom>
              <a:grpFill/>
              <a:ln>
                <a:noFill/>
              </a:ln>
            </p:spPr>
            <p:txBody>
              <a:bodyPr anchor="ctr"/>
              <a:lstStyle/>
              <a:p>
                <a:pPr algn="ctr"/>
                <a:endParaRPr/>
              </a:p>
            </p:txBody>
          </p:sp>
        </p:grpSp>
        <p:sp>
          <p:nvSpPr>
            <p:cNvPr id="17" name="TextBox 95"/>
            <p:cNvSpPr txBox="1"/>
            <p:nvPr/>
          </p:nvSpPr>
          <p:spPr>
            <a:xfrm>
              <a:off x="4733672" y="2901307"/>
              <a:ext cx="1030916" cy="350050"/>
            </a:xfrm>
            <a:prstGeom prst="rect">
              <a:avLst/>
            </a:prstGeom>
          </p:spPr>
          <p:txBody>
            <a:bodyPr vert="horz" wrap="none">
              <a:normAutofit fontScale="97500" lnSpcReduction="10000"/>
            </a:bodyPr>
            <a:lstStyle/>
            <a:p>
              <a:pPr algn="l">
                <a:spcBef>
                  <a:spcPct val="0"/>
                </a:spcBef>
              </a:pPr>
              <a:r>
                <a:rPr lang="zh-CN" altLang="en-US" b="1">
                  <a:solidFill>
                    <a:srgbClr val="50706D"/>
                  </a:solidFill>
                </a:rPr>
                <a:t>促进销售</a:t>
              </a:r>
            </a:p>
          </p:txBody>
        </p:sp>
        <p:sp>
          <p:nvSpPr>
            <p:cNvPr id="18" name="TextBox 96"/>
            <p:cNvSpPr txBox="1"/>
            <p:nvPr/>
          </p:nvSpPr>
          <p:spPr>
            <a:xfrm>
              <a:off x="5874927" y="3250501"/>
              <a:ext cx="1902150" cy="989315"/>
            </a:xfrm>
            <a:prstGeom prst="rect">
              <a:avLst/>
            </a:prstGeom>
            <a:noFill/>
          </p:spPr>
          <p:txBody>
            <a:bodyPr wrap="square" lIns="0" tIns="0" rIns="0" bIns="0" anchor="t" anchorCtr="0">
              <a:normAutofit/>
            </a:bodyPr>
            <a:lstStyle/>
            <a:p>
              <a:pPr algn="l">
                <a:lnSpc>
                  <a:spcPct val="150000"/>
                </a:lnSpc>
                <a:buClr>
                  <a:schemeClr val="accent3"/>
                </a:buClr>
              </a:pPr>
              <a:r>
                <a:rPr lang="zh-CN" altLang="en-US" sz="1200">
                  <a:solidFill>
                    <a:srgbClr val="50706D"/>
                  </a:solidFill>
                  <a:latin typeface="Arial Unicode MS" panose="020B0604020202020204" charset="-122"/>
                  <a:ea typeface="Arial Unicode MS" panose="020B0604020202020204" charset="-122"/>
                </a:rPr>
                <a:t>客服的表现是促进下单的重要因素，左右着顾客的购买决策</a:t>
              </a:r>
            </a:p>
          </p:txBody>
        </p:sp>
      </p:grpSp>
      <p:grpSp>
        <p:nvGrpSpPr>
          <p:cNvPr id="44" name="组合 43"/>
          <p:cNvGrpSpPr/>
          <p:nvPr/>
        </p:nvGrpSpPr>
        <p:grpSpPr>
          <a:xfrm>
            <a:off x="1366926" y="2742280"/>
            <a:ext cx="3192466" cy="1744736"/>
            <a:chOff x="1366926" y="2742280"/>
            <a:chExt cx="3192466" cy="1744736"/>
          </a:xfrm>
        </p:grpSpPr>
        <p:sp>
          <p:nvSpPr>
            <p:cNvPr id="19" name="Rectangle: Rounded Corners 111"/>
            <p:cNvSpPr/>
            <p:nvPr/>
          </p:nvSpPr>
          <p:spPr>
            <a:xfrm>
              <a:off x="1366926" y="3013369"/>
              <a:ext cx="2832636" cy="1473647"/>
            </a:xfrm>
            <a:prstGeom prst="roundRect">
              <a:avLst>
                <a:gd name="adj" fmla="val 3410"/>
              </a:avLst>
            </a:prstGeom>
            <a:solidFill>
              <a:schemeClr val="bg1"/>
            </a:solidFill>
            <a:ln w="6350">
              <a:solidFill>
                <a:schemeClr val="accent2"/>
              </a:solidFill>
            </a:ln>
          </p:spPr>
          <p:style>
            <a:lnRef idx="2">
              <a:schemeClr val="dk1"/>
            </a:lnRef>
            <a:fillRef idx="1">
              <a:schemeClr val="lt1"/>
            </a:fillRef>
            <a:effectRef idx="0">
              <a:schemeClr val="dk1"/>
            </a:effectRef>
            <a:fontRef idx="minor">
              <a:schemeClr val="dk1"/>
            </a:fontRef>
          </p:style>
          <p:txBody>
            <a:bodyPr anchor="ctr"/>
            <a:lstStyle/>
            <a:p>
              <a:pPr algn="ctr"/>
              <a:endParaRPr/>
            </a:p>
          </p:txBody>
        </p:sp>
        <p:grpSp>
          <p:nvGrpSpPr>
            <p:cNvPr id="20" name="Group 113"/>
            <p:cNvGrpSpPr/>
            <p:nvPr/>
          </p:nvGrpSpPr>
          <p:grpSpPr>
            <a:xfrm>
              <a:off x="3227890" y="2742280"/>
              <a:ext cx="1331502" cy="1330868"/>
              <a:chOff x="3283921" y="2833020"/>
              <a:chExt cx="1087107" cy="1086589"/>
            </a:xfrm>
          </p:grpSpPr>
          <p:sp>
            <p:nvSpPr>
              <p:cNvPr id="24" name="Freeform: Shape 121"/>
              <p:cNvSpPr/>
              <p:nvPr/>
            </p:nvSpPr>
            <p:spPr bwMode="auto">
              <a:xfrm flipH="1">
                <a:off x="3292865" y="2833020"/>
                <a:ext cx="1078163" cy="1080239"/>
              </a:xfrm>
              <a:custGeom>
                <a:avLst/>
                <a:gdLst>
                  <a:gd name="T0" fmla="*/ 604 w 604"/>
                  <a:gd name="T1" fmla="*/ 0 h 605"/>
                  <a:gd name="T2" fmla="*/ 0 w 604"/>
                  <a:gd name="T3" fmla="*/ 605 h 605"/>
                  <a:gd name="T4" fmla="*/ 56 w 604"/>
                  <a:gd name="T5" fmla="*/ 56 h 605"/>
                  <a:gd name="T6" fmla="*/ 604 w 604"/>
                  <a:gd name="T7" fmla="*/ 0 h 605"/>
                </a:gdLst>
                <a:ahLst/>
                <a:cxnLst>
                  <a:cxn ang="0">
                    <a:pos x="T0" y="T1"/>
                  </a:cxn>
                  <a:cxn ang="0">
                    <a:pos x="T2" y="T3"/>
                  </a:cxn>
                  <a:cxn ang="0">
                    <a:pos x="T4" y="T5"/>
                  </a:cxn>
                  <a:cxn ang="0">
                    <a:pos x="T6" y="T7"/>
                  </a:cxn>
                </a:cxnLst>
                <a:rect l="0" t="0" r="r" b="b"/>
                <a:pathLst>
                  <a:path w="604" h="605">
                    <a:moveTo>
                      <a:pt x="604" y="0"/>
                    </a:moveTo>
                    <a:cubicBezTo>
                      <a:pt x="591" y="328"/>
                      <a:pt x="328" y="591"/>
                      <a:pt x="0" y="605"/>
                    </a:cubicBezTo>
                    <a:cubicBezTo>
                      <a:pt x="56" y="56"/>
                      <a:pt x="56" y="56"/>
                      <a:pt x="56" y="56"/>
                    </a:cubicBezTo>
                    <a:lnTo>
                      <a:pt x="604" y="0"/>
                    </a:lnTo>
                    <a:close/>
                  </a:path>
                </a:pathLst>
              </a:custGeom>
              <a:blipFill dpi="0" rotWithShape="1">
                <a:blip r:embed="rId4">
                  <a:extLst>
                    <a:ext uri="{28A0092B-C50C-407E-A947-70E740481C1C}">
                      <a14:useLocalDpi xmlns:a14="http://schemas.microsoft.com/office/drawing/2010/main" val="0"/>
                    </a:ext>
                  </a:extLst>
                </a:blip>
                <a:srcRect/>
                <a:stretch>
                  <a:fillRect/>
                </a:stretch>
              </a:blipFill>
              <a:ln w="6350" cap="rnd"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Freeform: Shape 122"/>
              <p:cNvSpPr/>
              <p:nvPr/>
            </p:nvSpPr>
            <p:spPr bwMode="auto">
              <a:xfrm flipH="1">
                <a:off x="3283921" y="2838853"/>
                <a:ext cx="1081276" cy="99619"/>
              </a:xfrm>
              <a:custGeom>
                <a:avLst/>
                <a:gdLst>
                  <a:gd name="T0" fmla="*/ 96 w 1042"/>
                  <a:gd name="T1" fmla="*/ 96 h 96"/>
                  <a:gd name="T2" fmla="*/ 1042 w 1042"/>
                  <a:gd name="T3" fmla="*/ 0 h 96"/>
                  <a:gd name="T4" fmla="*/ 0 w 1042"/>
                  <a:gd name="T5" fmla="*/ 0 h 96"/>
                  <a:gd name="T6" fmla="*/ 96 w 1042"/>
                  <a:gd name="T7" fmla="*/ 96 h 96"/>
                </a:gdLst>
                <a:ahLst/>
                <a:cxnLst>
                  <a:cxn ang="0">
                    <a:pos x="T0" y="T1"/>
                  </a:cxn>
                  <a:cxn ang="0">
                    <a:pos x="T2" y="T3"/>
                  </a:cxn>
                  <a:cxn ang="0">
                    <a:pos x="T4" y="T5"/>
                  </a:cxn>
                  <a:cxn ang="0">
                    <a:pos x="T6" y="T7"/>
                  </a:cxn>
                </a:cxnLst>
                <a:rect l="0" t="0" r="r" b="b"/>
                <a:pathLst>
                  <a:path w="1042" h="96">
                    <a:moveTo>
                      <a:pt x="96" y="96"/>
                    </a:moveTo>
                    <a:lnTo>
                      <a:pt x="1042" y="0"/>
                    </a:lnTo>
                    <a:lnTo>
                      <a:pt x="0" y="0"/>
                    </a:lnTo>
                    <a:lnTo>
                      <a:pt x="96" y="96"/>
                    </a:lnTo>
                    <a:close/>
                  </a:path>
                </a:pathLst>
              </a:custGeom>
              <a:solidFill>
                <a:schemeClr val="accent2">
                  <a:lumMod val="75000"/>
                </a:schemeClr>
              </a:solidFill>
              <a:ln w="6350" cap="rnd">
                <a:noFill/>
                <a:prstDash val="solid"/>
                <a:round/>
              </a:ln>
              <a:effectLst/>
            </p:spPr>
            <p:txBody>
              <a:bodyPr anchor="ctr"/>
              <a:lstStyle/>
              <a:p>
                <a:pPr algn="ctr"/>
                <a:endParaRPr/>
              </a:p>
            </p:txBody>
          </p:sp>
          <p:sp>
            <p:nvSpPr>
              <p:cNvPr id="26" name="Freeform: Shape 124"/>
              <p:cNvSpPr/>
              <p:nvPr/>
            </p:nvSpPr>
            <p:spPr bwMode="auto">
              <a:xfrm flipH="1">
                <a:off x="4265061" y="2839370"/>
                <a:ext cx="99619" cy="1080239"/>
              </a:xfrm>
              <a:custGeom>
                <a:avLst/>
                <a:gdLst>
                  <a:gd name="T0" fmla="*/ 0 w 96"/>
                  <a:gd name="T1" fmla="*/ 0 h 1041"/>
                  <a:gd name="T2" fmla="*/ 0 w 96"/>
                  <a:gd name="T3" fmla="*/ 1041 h 1041"/>
                  <a:gd name="T4" fmla="*/ 96 w 96"/>
                  <a:gd name="T5" fmla="*/ 96 h 1041"/>
                  <a:gd name="T6" fmla="*/ 0 w 96"/>
                  <a:gd name="T7" fmla="*/ 0 h 1041"/>
                  <a:gd name="T8" fmla="*/ 0 w 96"/>
                  <a:gd name="T9" fmla="*/ 0 h 1041"/>
                </a:gdLst>
                <a:ahLst/>
                <a:cxnLst>
                  <a:cxn ang="0">
                    <a:pos x="T0" y="T1"/>
                  </a:cxn>
                  <a:cxn ang="0">
                    <a:pos x="T2" y="T3"/>
                  </a:cxn>
                  <a:cxn ang="0">
                    <a:pos x="T4" y="T5"/>
                  </a:cxn>
                  <a:cxn ang="0">
                    <a:pos x="T6" y="T7"/>
                  </a:cxn>
                  <a:cxn ang="0">
                    <a:pos x="T8" y="T9"/>
                  </a:cxn>
                </a:cxnLst>
                <a:rect l="0" t="0" r="r" b="b"/>
                <a:pathLst>
                  <a:path w="96" h="1041">
                    <a:moveTo>
                      <a:pt x="0" y="0"/>
                    </a:moveTo>
                    <a:lnTo>
                      <a:pt x="0" y="1041"/>
                    </a:lnTo>
                    <a:lnTo>
                      <a:pt x="96" y="96"/>
                    </a:lnTo>
                    <a:lnTo>
                      <a:pt x="0" y="0"/>
                    </a:lnTo>
                    <a:lnTo>
                      <a:pt x="0" y="0"/>
                    </a:lnTo>
                    <a:close/>
                  </a:path>
                </a:pathLst>
              </a:custGeom>
              <a:solidFill>
                <a:schemeClr val="accent2">
                  <a:lumMod val="75000"/>
                </a:schemeClr>
              </a:solidFill>
              <a:ln w="6350" cap="rnd">
                <a:noFill/>
                <a:round/>
              </a:ln>
              <a:effectLst/>
            </p:spPr>
            <p:txBody>
              <a:bodyPr anchor="ctr"/>
              <a:lstStyle/>
              <a:p>
                <a:pPr algn="ctr"/>
                <a:endParaRPr/>
              </a:p>
            </p:txBody>
          </p:sp>
        </p:grpSp>
        <p:sp>
          <p:nvSpPr>
            <p:cNvPr id="22" name="TextBox 116"/>
            <p:cNvSpPr txBox="1"/>
            <p:nvPr/>
          </p:nvSpPr>
          <p:spPr>
            <a:xfrm>
              <a:off x="3398687" y="2901307"/>
              <a:ext cx="1030916" cy="350051"/>
            </a:xfrm>
            <a:prstGeom prst="rect">
              <a:avLst/>
            </a:prstGeom>
          </p:spPr>
          <p:txBody>
            <a:bodyPr vert="horz" wrap="none">
              <a:normAutofit fontScale="97500" lnSpcReduction="10000"/>
            </a:bodyPr>
            <a:lstStyle/>
            <a:p>
              <a:pPr lvl="0" algn="r">
                <a:spcBef>
                  <a:spcPct val="0"/>
                </a:spcBef>
              </a:pPr>
              <a:r>
                <a:rPr lang="zh-CN" altLang="en-US" b="1">
                  <a:solidFill>
                    <a:srgbClr val="50706D"/>
                  </a:solidFill>
                </a:rPr>
                <a:t>客服礼仪</a:t>
              </a:r>
            </a:p>
          </p:txBody>
        </p:sp>
        <p:sp>
          <p:nvSpPr>
            <p:cNvPr id="23" name="TextBox 118"/>
            <p:cNvSpPr txBox="1"/>
            <p:nvPr/>
          </p:nvSpPr>
          <p:spPr>
            <a:xfrm>
              <a:off x="1431061" y="3250280"/>
              <a:ext cx="2196465" cy="1181735"/>
            </a:xfrm>
            <a:prstGeom prst="rect">
              <a:avLst/>
            </a:prstGeom>
            <a:noFill/>
          </p:spPr>
          <p:txBody>
            <a:bodyPr wrap="square" lIns="0" tIns="0" rIns="0" bIns="0" anchor="t" anchorCtr="0">
              <a:normAutofit/>
            </a:bodyPr>
            <a:lstStyle/>
            <a:p>
              <a:pPr algn="l">
                <a:lnSpc>
                  <a:spcPct val="150000"/>
                </a:lnSpc>
                <a:buClr>
                  <a:schemeClr val="accent3"/>
                </a:buClr>
              </a:pPr>
              <a:r>
                <a:rPr lang="zh-CN" altLang="en-US" sz="1200">
                  <a:solidFill>
                    <a:srgbClr val="50706D"/>
                  </a:solidFill>
                  <a:latin typeface="Arial Unicode MS" panose="020B0604020202020204" charset="-122"/>
                  <a:ea typeface="Arial Unicode MS" panose="020B0604020202020204" charset="-122"/>
                </a:rPr>
                <a:t>需要注意服务规范和礼仪，不能对顾客粗鲁物力。客服提供顾客咨询时，要避免一些禁用语的出现</a:t>
              </a:r>
            </a:p>
          </p:txBody>
        </p:sp>
      </p:grpSp>
      <p:sp>
        <p:nvSpPr>
          <p:cNvPr id="41" name="Title 1"/>
          <p:cNvSpPr txBox="1"/>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售前客服的能力要求</a:t>
            </a:r>
          </a:p>
        </p:txBody>
      </p:sp>
      <p:pic>
        <p:nvPicPr>
          <p:cNvPr id="45" name="图片 44" descr="1208871"/>
          <p:cNvPicPr>
            <a:picLocks noChangeAspect="1"/>
          </p:cNvPicPr>
          <p:nvPr/>
        </p:nvPicPr>
        <p:blipFill>
          <a:blip r:embed="rId6"/>
          <a:stretch>
            <a:fillRect/>
          </a:stretch>
        </p:blipFill>
        <p:spPr>
          <a:xfrm>
            <a:off x="3865880" y="3292475"/>
            <a:ext cx="316865" cy="316865"/>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airplane"/>
      </p:transition>
    </mc:Choice>
    <mc:Fallback>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14:presetBounceEnd="62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2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62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62000">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14:bounceEnd="62000">
                                          <p:cBhvr additive="base">
                                            <p:cTn id="11" dur="500" fill="hold"/>
                                            <p:tgtEl>
                                              <p:spTgt spid="42"/>
                                            </p:tgtEl>
                                            <p:attrNameLst>
                                              <p:attrName>ppt_x</p:attrName>
                                            </p:attrNameLst>
                                          </p:cBhvr>
                                          <p:tavLst>
                                            <p:tav tm="0">
                                              <p:val>
                                                <p:strVal val="1+#ppt_w/2"/>
                                              </p:val>
                                            </p:tav>
                                            <p:tav tm="100000">
                                              <p:val>
                                                <p:strVal val="#ppt_x"/>
                                              </p:val>
                                            </p:tav>
                                          </p:tavLst>
                                        </p:anim>
                                        <p:anim calcmode="lin" valueType="num" p14:bounceEnd="62000">
                                          <p:cBhvr additive="base">
                                            <p:cTn id="12" dur="500" fill="hold"/>
                                            <p:tgtEl>
                                              <p:spTgt spid="4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62000">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14:bounceEnd="62000">
                                          <p:cBhvr additive="base">
                                            <p:cTn id="15" dur="500" fill="hold"/>
                                            <p:tgtEl>
                                              <p:spTgt spid="43"/>
                                            </p:tgtEl>
                                            <p:attrNameLst>
                                              <p:attrName>ppt_x</p:attrName>
                                            </p:attrNameLst>
                                          </p:cBhvr>
                                          <p:tavLst>
                                            <p:tav tm="0">
                                              <p:val>
                                                <p:strVal val="1+#ppt_w/2"/>
                                              </p:val>
                                            </p:tav>
                                            <p:tav tm="100000">
                                              <p:val>
                                                <p:strVal val="#ppt_x"/>
                                              </p:val>
                                            </p:tav>
                                          </p:tavLst>
                                        </p:anim>
                                        <p:anim calcmode="lin" valueType="num" p14:bounceEnd="62000">
                                          <p:cBhvr additive="base">
                                            <p:cTn id="16" dur="500" fill="hold"/>
                                            <p:tgtEl>
                                              <p:spTgt spid="4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62000">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14:bounceEnd="62000">
                                          <p:cBhvr additive="base">
                                            <p:cTn id="19" dur="500" fill="hold"/>
                                            <p:tgtEl>
                                              <p:spTgt spid="44"/>
                                            </p:tgtEl>
                                            <p:attrNameLst>
                                              <p:attrName>ppt_x</p:attrName>
                                            </p:attrNameLst>
                                          </p:cBhvr>
                                          <p:tavLst>
                                            <p:tav tm="0">
                                              <p:val>
                                                <p:strVal val="0-#ppt_w/2"/>
                                              </p:val>
                                            </p:tav>
                                            <p:tav tm="100000">
                                              <p:val>
                                                <p:strVal val="#ppt_x"/>
                                              </p:val>
                                            </p:tav>
                                          </p:tavLst>
                                        </p:anim>
                                        <p:anim calcmode="lin" valueType="num" p14:bounceEnd="62000">
                                          <p:cBhvr additive="base">
                                            <p:cTn id="20" dur="500" fill="hold"/>
                                            <p:tgtEl>
                                              <p:spTgt spid="44"/>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4"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ppt_x"/>
                                              </p:val>
                                            </p:tav>
                                            <p:tav tm="100000">
                                              <p:val>
                                                <p:strVal val="#ppt_x"/>
                                              </p:val>
                                            </p:tav>
                                          </p:tavLst>
                                        </p:anim>
                                        <p:anim calcmode="lin" valueType="num">
                                          <p:cBhvr additive="base">
                                            <p:cTn id="25"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1+#ppt_w/2"/>
                                              </p:val>
                                            </p:tav>
                                            <p:tav tm="100000">
                                              <p:val>
                                                <p:strVal val="#ppt_x"/>
                                              </p:val>
                                            </p:tav>
                                          </p:tavLst>
                                        </p:anim>
                                        <p:anim calcmode="lin" valueType="num">
                                          <p:cBhvr additive="base">
                                            <p:cTn id="12" dur="500" fill="hold"/>
                                            <p:tgtEl>
                                              <p:spTgt spid="4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0-#ppt_w/2"/>
                                              </p:val>
                                            </p:tav>
                                            <p:tav tm="100000">
                                              <p:val>
                                                <p:strVal val="#ppt_x"/>
                                              </p:val>
                                            </p:tav>
                                          </p:tavLst>
                                        </p:anim>
                                        <p:anim calcmode="lin" valueType="num">
                                          <p:cBhvr additive="base">
                                            <p:cTn id="20" dur="500" fill="hold"/>
                                            <p:tgtEl>
                                              <p:spTgt spid="44"/>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4"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500" fill="hold"/>
                                            <p:tgtEl>
                                              <p:spTgt spid="45"/>
                                            </p:tgtEl>
                                            <p:attrNameLst>
                                              <p:attrName>ppt_x</p:attrName>
                                            </p:attrNameLst>
                                          </p:cBhvr>
                                          <p:tavLst>
                                            <p:tav tm="0">
                                              <p:val>
                                                <p:strVal val="#ppt_x"/>
                                              </p:val>
                                            </p:tav>
                                            <p:tav tm="100000">
                                              <p:val>
                                                <p:strVal val="#ppt_x"/>
                                              </p:val>
                                            </p:tav>
                                          </p:tavLst>
                                        </p:anim>
                                        <p:anim calcmode="lin" valueType="num">
                                          <p:cBhvr additive="base">
                                            <p:cTn id="25"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048664a-32dc-45f0-8894-22a0bafdb272"/>
          <p:cNvGrpSpPr>
            <a:grpSpLocks noChangeAspect="1"/>
          </p:cNvGrpSpPr>
          <p:nvPr/>
        </p:nvGrpSpPr>
        <p:grpSpPr>
          <a:xfrm>
            <a:off x="1008148" y="786051"/>
            <a:ext cx="7181715" cy="2598586"/>
            <a:chOff x="1319644" y="1794829"/>
            <a:chExt cx="9575620" cy="3464782"/>
          </a:xfrm>
        </p:grpSpPr>
        <p:sp>
          <p:nvSpPr>
            <p:cNvPr id="4" name="Oval 5"/>
            <p:cNvSpPr/>
            <p:nvPr/>
          </p:nvSpPr>
          <p:spPr>
            <a:xfrm>
              <a:off x="5093439" y="2574906"/>
              <a:ext cx="2005124" cy="2005124"/>
            </a:xfrm>
            <a:prstGeom prst="ellipse">
              <a:avLst/>
            </a:prstGeom>
            <a:noFill/>
            <a:ln w="28575">
              <a:solidFill>
                <a:schemeClr val="bg1">
                  <a:lumMod val="7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0">
              <a:noAutofit/>
            </a:bodyPr>
            <a:lstStyle/>
            <a:p>
              <a:pPr algn="ctr">
                <a:lnSpc>
                  <a:spcPct val="120000"/>
                </a:lnSpc>
                <a:defRPr/>
              </a:pPr>
              <a:r>
                <a:rPr lang="zh-CN" altLang="en-US" sz="2000">
                  <a:solidFill>
                    <a:srgbClr val="50706D"/>
                  </a:solidFill>
                  <a:latin typeface="Arial Unicode MS" panose="020B0604020202020204" charset="-122"/>
                  <a:ea typeface="Arial Unicode MS" panose="020B0604020202020204" charset="-122"/>
                </a:rPr>
                <a:t>打字速度——60字/分钟</a:t>
              </a:r>
            </a:p>
          </p:txBody>
        </p:sp>
        <p:sp>
          <p:nvSpPr>
            <p:cNvPr id="5" name="Isosceles Triangle 7"/>
            <p:cNvSpPr/>
            <p:nvPr/>
          </p:nvSpPr>
          <p:spPr>
            <a:xfrm rot="14400000" flipH="1" flipV="1">
              <a:off x="5319689" y="1936839"/>
              <a:ext cx="652791" cy="56275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6" name="Group 2"/>
            <p:cNvGrpSpPr/>
            <p:nvPr/>
          </p:nvGrpSpPr>
          <p:grpSpPr>
            <a:xfrm>
              <a:off x="4507373" y="1988840"/>
              <a:ext cx="3177256" cy="3177256"/>
              <a:chOff x="4711001" y="1988840"/>
              <a:chExt cx="3177256" cy="3177256"/>
            </a:xfrm>
          </p:grpSpPr>
          <p:sp>
            <p:nvSpPr>
              <p:cNvPr id="23" name="Block Arc 6"/>
              <p:cNvSpPr/>
              <p:nvPr/>
            </p:nvSpPr>
            <p:spPr>
              <a:xfrm rot="17100000" flipH="1" flipV="1">
                <a:off x="4711001" y="1988840"/>
                <a:ext cx="3177256" cy="3177256"/>
              </a:xfrm>
              <a:prstGeom prst="blockArc">
                <a:avLst>
                  <a:gd name="adj1" fmla="val 21599999"/>
                  <a:gd name="adj2" fmla="val 8180671"/>
                  <a:gd name="adj3" fmla="val 11913"/>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Block Arc 8"/>
              <p:cNvSpPr/>
              <p:nvPr/>
            </p:nvSpPr>
            <p:spPr>
              <a:xfrm rot="17100000">
                <a:off x="4711001" y="1988840"/>
                <a:ext cx="3177256" cy="3177256"/>
              </a:xfrm>
              <a:prstGeom prst="blockArc">
                <a:avLst>
                  <a:gd name="adj1" fmla="val 21599999"/>
                  <a:gd name="adj2" fmla="val 8180671"/>
                  <a:gd name="adj3" fmla="val 11913"/>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7" name="Isosceles Triangle 9"/>
            <p:cNvSpPr/>
            <p:nvPr/>
          </p:nvSpPr>
          <p:spPr>
            <a:xfrm rot="3600000" flipV="1">
              <a:off x="6237385" y="4651840"/>
              <a:ext cx="652791" cy="56275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Freeform: Shape 20"/>
            <p:cNvSpPr/>
            <p:nvPr/>
          </p:nvSpPr>
          <p:spPr bwMode="auto">
            <a:xfrm>
              <a:off x="2264906" y="4139028"/>
              <a:ext cx="548999" cy="548007"/>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 name="Freeform: Shape 21"/>
            <p:cNvSpPr/>
            <p:nvPr/>
          </p:nvSpPr>
          <p:spPr bwMode="auto">
            <a:xfrm>
              <a:off x="3459135" y="4139524"/>
              <a:ext cx="547015" cy="547015"/>
            </a:xfrm>
            <a:custGeom>
              <a:avLst/>
              <a:gdLst>
                <a:gd name="T0" fmla="*/ 1040 w 1104"/>
                <a:gd name="T1" fmla="*/ 3 h 1104"/>
                <a:gd name="T2" fmla="*/ 800 w 1104"/>
                <a:gd name="T3" fmla="*/ 51 h 1104"/>
                <a:gd name="T4" fmla="*/ 817 w 1104"/>
                <a:gd name="T5" fmla="*/ 333 h 1104"/>
                <a:gd name="T6" fmla="*/ 1001 w 1104"/>
                <a:gd name="T7" fmla="*/ 207 h 1104"/>
                <a:gd name="T8" fmla="*/ 1048 w 1104"/>
                <a:gd name="T9" fmla="*/ 372 h 1104"/>
                <a:gd name="T10" fmla="*/ 695 w 1104"/>
                <a:gd name="T11" fmla="*/ 383 h 1104"/>
                <a:gd name="T12" fmla="*/ 673 w 1104"/>
                <a:gd name="T13" fmla="*/ 372 h 1104"/>
                <a:gd name="T14" fmla="*/ 670 w 1104"/>
                <a:gd name="T15" fmla="*/ 20 h 1104"/>
                <a:gd name="T16" fmla="*/ 689 w 1104"/>
                <a:gd name="T17" fmla="*/ 1 h 1104"/>
                <a:gd name="T18" fmla="*/ 332 w 1104"/>
                <a:gd name="T19" fmla="*/ 1063 h 1104"/>
                <a:gd name="T20" fmla="*/ 288 w 1104"/>
                <a:gd name="T21" fmla="*/ 1102 h 1104"/>
                <a:gd name="T22" fmla="*/ 239 w 1104"/>
                <a:gd name="T23" fmla="*/ 1093 h 1104"/>
                <a:gd name="T24" fmla="*/ 219 w 1104"/>
                <a:gd name="T25" fmla="*/ 1081 h 1104"/>
                <a:gd name="T26" fmla="*/ 201 w 1104"/>
                <a:gd name="T27" fmla="*/ 1093 h 1104"/>
                <a:gd name="T28" fmla="*/ 151 w 1104"/>
                <a:gd name="T29" fmla="*/ 1102 h 1104"/>
                <a:gd name="T30" fmla="*/ 107 w 1104"/>
                <a:gd name="T31" fmla="*/ 1063 h 1104"/>
                <a:gd name="T32" fmla="*/ 61 w 1104"/>
                <a:gd name="T33" fmla="*/ 690 h 1104"/>
                <a:gd name="T34" fmla="*/ 20 w 1104"/>
                <a:gd name="T35" fmla="*/ 650 h 1104"/>
                <a:gd name="T36" fmla="*/ 2 w 1104"/>
                <a:gd name="T37" fmla="*/ 471 h 1104"/>
                <a:gd name="T38" fmla="*/ 25 w 1104"/>
                <a:gd name="T39" fmla="*/ 331 h 1104"/>
                <a:gd name="T40" fmla="*/ 156 w 1104"/>
                <a:gd name="T41" fmla="*/ 300 h 1104"/>
                <a:gd name="T42" fmla="*/ 219 w 1104"/>
                <a:gd name="T43" fmla="*/ 380 h 1104"/>
                <a:gd name="T44" fmla="*/ 284 w 1104"/>
                <a:gd name="T45" fmla="*/ 300 h 1104"/>
                <a:gd name="T46" fmla="*/ 377 w 1104"/>
                <a:gd name="T47" fmla="*/ 318 h 1104"/>
                <a:gd name="T48" fmla="*/ 440 w 1104"/>
                <a:gd name="T49" fmla="*/ 392 h 1104"/>
                <a:gd name="T50" fmla="*/ 474 w 1104"/>
                <a:gd name="T51" fmla="*/ 405 h 1104"/>
                <a:gd name="T52" fmla="*/ 542 w 1104"/>
                <a:gd name="T53" fmla="*/ 354 h 1104"/>
                <a:gd name="T54" fmla="*/ 597 w 1104"/>
                <a:gd name="T55" fmla="*/ 353 h 1104"/>
                <a:gd name="T56" fmla="*/ 624 w 1104"/>
                <a:gd name="T57" fmla="*/ 402 h 1104"/>
                <a:gd name="T58" fmla="*/ 573 w 1104"/>
                <a:gd name="T59" fmla="*/ 461 h 1104"/>
                <a:gd name="T60" fmla="*/ 476 w 1104"/>
                <a:gd name="T61" fmla="*/ 521 h 1104"/>
                <a:gd name="T62" fmla="*/ 446 w 1104"/>
                <a:gd name="T63" fmla="*/ 525 h 1104"/>
                <a:gd name="T64" fmla="*/ 396 w 1104"/>
                <a:gd name="T65" fmla="*/ 493 h 1104"/>
                <a:gd name="T66" fmla="*/ 334 w 1104"/>
                <a:gd name="T67" fmla="*/ 1052 h 1104"/>
                <a:gd name="T68" fmla="*/ 257 w 1104"/>
                <a:gd name="T69" fmla="*/ 61 h 1104"/>
                <a:gd name="T70" fmla="*/ 297 w 1104"/>
                <a:gd name="T71" fmla="*/ 97 h 1104"/>
                <a:gd name="T72" fmla="*/ 312 w 1104"/>
                <a:gd name="T73" fmla="*/ 152 h 1104"/>
                <a:gd name="T74" fmla="*/ 300 w 1104"/>
                <a:gd name="T75" fmla="*/ 202 h 1104"/>
                <a:gd name="T76" fmla="*/ 261 w 1104"/>
                <a:gd name="T77" fmla="*/ 252 h 1104"/>
                <a:gd name="T78" fmla="*/ 217 w 1104"/>
                <a:gd name="T79" fmla="*/ 268 h 1104"/>
                <a:gd name="T80" fmla="*/ 166 w 1104"/>
                <a:gd name="T81" fmla="*/ 243 h 1104"/>
                <a:gd name="T82" fmla="*/ 134 w 1104"/>
                <a:gd name="T83" fmla="*/ 188 h 1104"/>
                <a:gd name="T84" fmla="*/ 129 w 1104"/>
                <a:gd name="T85" fmla="*/ 138 h 1104"/>
                <a:gd name="T86" fmla="*/ 150 w 1104"/>
                <a:gd name="T87" fmla="*/ 87 h 1104"/>
                <a:gd name="T88" fmla="*/ 195 w 1104"/>
                <a:gd name="T89" fmla="*/ 57 h 1104"/>
                <a:gd name="T90" fmla="*/ 817 w 1104"/>
                <a:gd name="T91" fmla="*/ 106 h 1104"/>
                <a:gd name="T92" fmla="*/ 791 w 1104"/>
                <a:gd name="T93" fmla="*/ 94 h 1104"/>
                <a:gd name="T94" fmla="*/ 769 w 1104"/>
                <a:gd name="T95" fmla="*/ 113 h 1104"/>
                <a:gd name="T96" fmla="*/ 784 w 1104"/>
                <a:gd name="T97" fmla="*/ 255 h 1104"/>
                <a:gd name="T98" fmla="*/ 821 w 1104"/>
                <a:gd name="T99" fmla="*/ 291 h 1104"/>
                <a:gd name="T100" fmla="*/ 875 w 1104"/>
                <a:gd name="T101" fmla="*/ 258 h 1104"/>
                <a:gd name="T102" fmla="*/ 1099 w 1104"/>
                <a:gd name="T103" fmla="*/ 50 h 1104"/>
                <a:gd name="T104" fmla="*/ 1097 w 1104"/>
                <a:gd name="T105" fmla="*/ 30 h 1104"/>
                <a:gd name="T106" fmla="*/ 1016 w 1104"/>
                <a:gd name="T107" fmla="*/ 75 h 1104"/>
                <a:gd name="T108" fmla="*/ 825 w 1104"/>
                <a:gd name="T109" fmla="*/ 142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4" h="1104">
                  <a:moveTo>
                    <a:pt x="695" y="0"/>
                  </a:moveTo>
                  <a:lnTo>
                    <a:pt x="1027" y="0"/>
                  </a:lnTo>
                  <a:lnTo>
                    <a:pt x="1027" y="0"/>
                  </a:lnTo>
                  <a:lnTo>
                    <a:pt x="1031" y="0"/>
                  </a:lnTo>
                  <a:lnTo>
                    <a:pt x="1035" y="2"/>
                  </a:lnTo>
                  <a:lnTo>
                    <a:pt x="1040" y="3"/>
                  </a:lnTo>
                  <a:lnTo>
                    <a:pt x="1043" y="6"/>
                  </a:lnTo>
                  <a:lnTo>
                    <a:pt x="1043" y="6"/>
                  </a:lnTo>
                  <a:lnTo>
                    <a:pt x="1008" y="29"/>
                  </a:lnTo>
                  <a:lnTo>
                    <a:pt x="973" y="51"/>
                  </a:lnTo>
                  <a:lnTo>
                    <a:pt x="800" y="51"/>
                  </a:lnTo>
                  <a:lnTo>
                    <a:pt x="800" y="51"/>
                  </a:lnTo>
                  <a:lnTo>
                    <a:pt x="791" y="51"/>
                  </a:lnTo>
                  <a:lnTo>
                    <a:pt x="721" y="51"/>
                  </a:lnTo>
                  <a:lnTo>
                    <a:pt x="721" y="332"/>
                  </a:lnTo>
                  <a:lnTo>
                    <a:pt x="808" y="332"/>
                  </a:lnTo>
                  <a:lnTo>
                    <a:pt x="808" y="332"/>
                  </a:lnTo>
                  <a:lnTo>
                    <a:pt x="817" y="333"/>
                  </a:lnTo>
                  <a:lnTo>
                    <a:pt x="825" y="334"/>
                  </a:lnTo>
                  <a:lnTo>
                    <a:pt x="833" y="334"/>
                  </a:lnTo>
                  <a:lnTo>
                    <a:pt x="841" y="332"/>
                  </a:lnTo>
                  <a:lnTo>
                    <a:pt x="1001" y="332"/>
                  </a:lnTo>
                  <a:lnTo>
                    <a:pt x="1001" y="207"/>
                  </a:lnTo>
                  <a:lnTo>
                    <a:pt x="1001" y="207"/>
                  </a:lnTo>
                  <a:lnTo>
                    <a:pt x="1053" y="156"/>
                  </a:lnTo>
                  <a:lnTo>
                    <a:pt x="1053" y="357"/>
                  </a:lnTo>
                  <a:lnTo>
                    <a:pt x="1053" y="357"/>
                  </a:lnTo>
                  <a:lnTo>
                    <a:pt x="1053" y="363"/>
                  </a:lnTo>
                  <a:lnTo>
                    <a:pt x="1050" y="367"/>
                  </a:lnTo>
                  <a:lnTo>
                    <a:pt x="1048" y="372"/>
                  </a:lnTo>
                  <a:lnTo>
                    <a:pt x="1045" y="376"/>
                  </a:lnTo>
                  <a:lnTo>
                    <a:pt x="1041" y="379"/>
                  </a:lnTo>
                  <a:lnTo>
                    <a:pt x="1036" y="381"/>
                  </a:lnTo>
                  <a:lnTo>
                    <a:pt x="1032" y="382"/>
                  </a:lnTo>
                  <a:lnTo>
                    <a:pt x="1027" y="383"/>
                  </a:lnTo>
                  <a:lnTo>
                    <a:pt x="695" y="383"/>
                  </a:lnTo>
                  <a:lnTo>
                    <a:pt x="695" y="383"/>
                  </a:lnTo>
                  <a:lnTo>
                    <a:pt x="689" y="382"/>
                  </a:lnTo>
                  <a:lnTo>
                    <a:pt x="685" y="381"/>
                  </a:lnTo>
                  <a:lnTo>
                    <a:pt x="681" y="379"/>
                  </a:lnTo>
                  <a:lnTo>
                    <a:pt x="676" y="376"/>
                  </a:lnTo>
                  <a:lnTo>
                    <a:pt x="673" y="372"/>
                  </a:lnTo>
                  <a:lnTo>
                    <a:pt x="671" y="367"/>
                  </a:lnTo>
                  <a:lnTo>
                    <a:pt x="670" y="363"/>
                  </a:lnTo>
                  <a:lnTo>
                    <a:pt x="669" y="357"/>
                  </a:lnTo>
                  <a:lnTo>
                    <a:pt x="669" y="25"/>
                  </a:lnTo>
                  <a:lnTo>
                    <a:pt x="669" y="25"/>
                  </a:lnTo>
                  <a:lnTo>
                    <a:pt x="670" y="20"/>
                  </a:lnTo>
                  <a:lnTo>
                    <a:pt x="671" y="16"/>
                  </a:lnTo>
                  <a:lnTo>
                    <a:pt x="673" y="11"/>
                  </a:lnTo>
                  <a:lnTo>
                    <a:pt x="676" y="7"/>
                  </a:lnTo>
                  <a:lnTo>
                    <a:pt x="681" y="4"/>
                  </a:lnTo>
                  <a:lnTo>
                    <a:pt x="685" y="2"/>
                  </a:lnTo>
                  <a:lnTo>
                    <a:pt x="689" y="1"/>
                  </a:lnTo>
                  <a:lnTo>
                    <a:pt x="695" y="0"/>
                  </a:lnTo>
                  <a:lnTo>
                    <a:pt x="695" y="0"/>
                  </a:lnTo>
                  <a:close/>
                  <a:moveTo>
                    <a:pt x="334" y="1052"/>
                  </a:moveTo>
                  <a:lnTo>
                    <a:pt x="334" y="1052"/>
                  </a:lnTo>
                  <a:lnTo>
                    <a:pt x="334" y="1057"/>
                  </a:lnTo>
                  <a:lnTo>
                    <a:pt x="332" y="1063"/>
                  </a:lnTo>
                  <a:lnTo>
                    <a:pt x="328" y="1072"/>
                  </a:lnTo>
                  <a:lnTo>
                    <a:pt x="323" y="1081"/>
                  </a:lnTo>
                  <a:lnTo>
                    <a:pt x="315" y="1088"/>
                  </a:lnTo>
                  <a:lnTo>
                    <a:pt x="307" y="1095"/>
                  </a:lnTo>
                  <a:lnTo>
                    <a:pt x="298" y="1099"/>
                  </a:lnTo>
                  <a:lnTo>
                    <a:pt x="288" y="1102"/>
                  </a:lnTo>
                  <a:lnTo>
                    <a:pt x="278" y="1104"/>
                  </a:lnTo>
                  <a:lnTo>
                    <a:pt x="278" y="1104"/>
                  </a:lnTo>
                  <a:lnTo>
                    <a:pt x="265" y="1102"/>
                  </a:lnTo>
                  <a:lnTo>
                    <a:pt x="251" y="1098"/>
                  </a:lnTo>
                  <a:lnTo>
                    <a:pt x="244" y="1096"/>
                  </a:lnTo>
                  <a:lnTo>
                    <a:pt x="239" y="1093"/>
                  </a:lnTo>
                  <a:lnTo>
                    <a:pt x="233" y="1090"/>
                  </a:lnTo>
                  <a:lnTo>
                    <a:pt x="229" y="1085"/>
                  </a:lnTo>
                  <a:lnTo>
                    <a:pt x="229" y="1085"/>
                  </a:lnTo>
                  <a:lnTo>
                    <a:pt x="228" y="1083"/>
                  </a:lnTo>
                  <a:lnTo>
                    <a:pt x="225" y="1082"/>
                  </a:lnTo>
                  <a:lnTo>
                    <a:pt x="219" y="1081"/>
                  </a:lnTo>
                  <a:lnTo>
                    <a:pt x="215" y="1082"/>
                  </a:lnTo>
                  <a:lnTo>
                    <a:pt x="212" y="1083"/>
                  </a:lnTo>
                  <a:lnTo>
                    <a:pt x="210" y="1085"/>
                  </a:lnTo>
                  <a:lnTo>
                    <a:pt x="210" y="1085"/>
                  </a:lnTo>
                  <a:lnTo>
                    <a:pt x="206" y="1090"/>
                  </a:lnTo>
                  <a:lnTo>
                    <a:pt x="201" y="1093"/>
                  </a:lnTo>
                  <a:lnTo>
                    <a:pt x="196" y="1096"/>
                  </a:lnTo>
                  <a:lnTo>
                    <a:pt x="189" y="1098"/>
                  </a:lnTo>
                  <a:lnTo>
                    <a:pt x="175" y="1102"/>
                  </a:lnTo>
                  <a:lnTo>
                    <a:pt x="161" y="1104"/>
                  </a:lnTo>
                  <a:lnTo>
                    <a:pt x="161" y="1104"/>
                  </a:lnTo>
                  <a:lnTo>
                    <a:pt x="151" y="1102"/>
                  </a:lnTo>
                  <a:lnTo>
                    <a:pt x="142" y="1099"/>
                  </a:lnTo>
                  <a:lnTo>
                    <a:pt x="133" y="1095"/>
                  </a:lnTo>
                  <a:lnTo>
                    <a:pt x="124" y="1088"/>
                  </a:lnTo>
                  <a:lnTo>
                    <a:pt x="117" y="1081"/>
                  </a:lnTo>
                  <a:lnTo>
                    <a:pt x="111" y="1072"/>
                  </a:lnTo>
                  <a:lnTo>
                    <a:pt x="107" y="1063"/>
                  </a:lnTo>
                  <a:lnTo>
                    <a:pt x="105" y="1052"/>
                  </a:lnTo>
                  <a:lnTo>
                    <a:pt x="94" y="696"/>
                  </a:lnTo>
                  <a:lnTo>
                    <a:pt x="80" y="695"/>
                  </a:lnTo>
                  <a:lnTo>
                    <a:pt x="80" y="695"/>
                  </a:lnTo>
                  <a:lnTo>
                    <a:pt x="71" y="693"/>
                  </a:lnTo>
                  <a:lnTo>
                    <a:pt x="61" y="690"/>
                  </a:lnTo>
                  <a:lnTo>
                    <a:pt x="51" y="685"/>
                  </a:lnTo>
                  <a:lnTo>
                    <a:pt x="42" y="680"/>
                  </a:lnTo>
                  <a:lnTo>
                    <a:pt x="34" y="674"/>
                  </a:lnTo>
                  <a:lnTo>
                    <a:pt x="27" y="667"/>
                  </a:lnTo>
                  <a:lnTo>
                    <a:pt x="23" y="658"/>
                  </a:lnTo>
                  <a:lnTo>
                    <a:pt x="20" y="650"/>
                  </a:lnTo>
                  <a:lnTo>
                    <a:pt x="20" y="650"/>
                  </a:lnTo>
                  <a:lnTo>
                    <a:pt x="10" y="600"/>
                  </a:lnTo>
                  <a:lnTo>
                    <a:pt x="5" y="561"/>
                  </a:lnTo>
                  <a:lnTo>
                    <a:pt x="2" y="529"/>
                  </a:lnTo>
                  <a:lnTo>
                    <a:pt x="0" y="500"/>
                  </a:lnTo>
                  <a:lnTo>
                    <a:pt x="2" y="471"/>
                  </a:lnTo>
                  <a:lnTo>
                    <a:pt x="6" y="438"/>
                  </a:lnTo>
                  <a:lnTo>
                    <a:pt x="18" y="346"/>
                  </a:lnTo>
                  <a:lnTo>
                    <a:pt x="18" y="346"/>
                  </a:lnTo>
                  <a:lnTo>
                    <a:pt x="19" y="341"/>
                  </a:lnTo>
                  <a:lnTo>
                    <a:pt x="22" y="336"/>
                  </a:lnTo>
                  <a:lnTo>
                    <a:pt x="25" y="331"/>
                  </a:lnTo>
                  <a:lnTo>
                    <a:pt x="30" y="325"/>
                  </a:lnTo>
                  <a:lnTo>
                    <a:pt x="35" y="321"/>
                  </a:lnTo>
                  <a:lnTo>
                    <a:pt x="41" y="317"/>
                  </a:lnTo>
                  <a:lnTo>
                    <a:pt x="48" y="313"/>
                  </a:lnTo>
                  <a:lnTo>
                    <a:pt x="57" y="312"/>
                  </a:lnTo>
                  <a:lnTo>
                    <a:pt x="156" y="300"/>
                  </a:lnTo>
                  <a:lnTo>
                    <a:pt x="156" y="300"/>
                  </a:lnTo>
                  <a:lnTo>
                    <a:pt x="160" y="300"/>
                  </a:lnTo>
                  <a:lnTo>
                    <a:pt x="164" y="301"/>
                  </a:lnTo>
                  <a:lnTo>
                    <a:pt x="168" y="304"/>
                  </a:lnTo>
                  <a:lnTo>
                    <a:pt x="171" y="307"/>
                  </a:lnTo>
                  <a:lnTo>
                    <a:pt x="219" y="380"/>
                  </a:lnTo>
                  <a:lnTo>
                    <a:pt x="269" y="307"/>
                  </a:lnTo>
                  <a:lnTo>
                    <a:pt x="269" y="307"/>
                  </a:lnTo>
                  <a:lnTo>
                    <a:pt x="271" y="304"/>
                  </a:lnTo>
                  <a:lnTo>
                    <a:pt x="275" y="301"/>
                  </a:lnTo>
                  <a:lnTo>
                    <a:pt x="280" y="300"/>
                  </a:lnTo>
                  <a:lnTo>
                    <a:pt x="284" y="300"/>
                  </a:lnTo>
                  <a:lnTo>
                    <a:pt x="340" y="307"/>
                  </a:lnTo>
                  <a:lnTo>
                    <a:pt x="340" y="307"/>
                  </a:lnTo>
                  <a:lnTo>
                    <a:pt x="358" y="310"/>
                  </a:lnTo>
                  <a:lnTo>
                    <a:pt x="366" y="312"/>
                  </a:lnTo>
                  <a:lnTo>
                    <a:pt x="371" y="314"/>
                  </a:lnTo>
                  <a:lnTo>
                    <a:pt x="377" y="318"/>
                  </a:lnTo>
                  <a:lnTo>
                    <a:pt x="381" y="321"/>
                  </a:lnTo>
                  <a:lnTo>
                    <a:pt x="389" y="329"/>
                  </a:lnTo>
                  <a:lnTo>
                    <a:pt x="389" y="329"/>
                  </a:lnTo>
                  <a:lnTo>
                    <a:pt x="417" y="364"/>
                  </a:lnTo>
                  <a:lnTo>
                    <a:pt x="440" y="392"/>
                  </a:lnTo>
                  <a:lnTo>
                    <a:pt x="440" y="392"/>
                  </a:lnTo>
                  <a:lnTo>
                    <a:pt x="451" y="403"/>
                  </a:lnTo>
                  <a:lnTo>
                    <a:pt x="451" y="403"/>
                  </a:lnTo>
                  <a:lnTo>
                    <a:pt x="456" y="406"/>
                  </a:lnTo>
                  <a:lnTo>
                    <a:pt x="462" y="408"/>
                  </a:lnTo>
                  <a:lnTo>
                    <a:pt x="467" y="407"/>
                  </a:lnTo>
                  <a:lnTo>
                    <a:pt x="474" y="405"/>
                  </a:lnTo>
                  <a:lnTo>
                    <a:pt x="474" y="405"/>
                  </a:lnTo>
                  <a:lnTo>
                    <a:pt x="482" y="398"/>
                  </a:lnTo>
                  <a:lnTo>
                    <a:pt x="482" y="398"/>
                  </a:lnTo>
                  <a:lnTo>
                    <a:pt x="511" y="378"/>
                  </a:lnTo>
                  <a:lnTo>
                    <a:pt x="542" y="354"/>
                  </a:lnTo>
                  <a:lnTo>
                    <a:pt x="542" y="354"/>
                  </a:lnTo>
                  <a:lnTo>
                    <a:pt x="551" y="349"/>
                  </a:lnTo>
                  <a:lnTo>
                    <a:pt x="561" y="346"/>
                  </a:lnTo>
                  <a:lnTo>
                    <a:pt x="571" y="345"/>
                  </a:lnTo>
                  <a:lnTo>
                    <a:pt x="579" y="346"/>
                  </a:lnTo>
                  <a:lnTo>
                    <a:pt x="589" y="349"/>
                  </a:lnTo>
                  <a:lnTo>
                    <a:pt x="597" y="353"/>
                  </a:lnTo>
                  <a:lnTo>
                    <a:pt x="604" y="360"/>
                  </a:lnTo>
                  <a:lnTo>
                    <a:pt x="612" y="366"/>
                  </a:lnTo>
                  <a:lnTo>
                    <a:pt x="616" y="375"/>
                  </a:lnTo>
                  <a:lnTo>
                    <a:pt x="620" y="383"/>
                  </a:lnTo>
                  <a:lnTo>
                    <a:pt x="623" y="392"/>
                  </a:lnTo>
                  <a:lnTo>
                    <a:pt x="624" y="402"/>
                  </a:lnTo>
                  <a:lnTo>
                    <a:pt x="623" y="410"/>
                  </a:lnTo>
                  <a:lnTo>
                    <a:pt x="619" y="420"/>
                  </a:lnTo>
                  <a:lnTo>
                    <a:pt x="613" y="429"/>
                  </a:lnTo>
                  <a:lnTo>
                    <a:pt x="605" y="436"/>
                  </a:lnTo>
                  <a:lnTo>
                    <a:pt x="605" y="436"/>
                  </a:lnTo>
                  <a:lnTo>
                    <a:pt x="573" y="461"/>
                  </a:lnTo>
                  <a:lnTo>
                    <a:pt x="542" y="484"/>
                  </a:lnTo>
                  <a:lnTo>
                    <a:pt x="542" y="484"/>
                  </a:lnTo>
                  <a:lnTo>
                    <a:pt x="522" y="495"/>
                  </a:lnTo>
                  <a:lnTo>
                    <a:pt x="505" y="506"/>
                  </a:lnTo>
                  <a:lnTo>
                    <a:pt x="490" y="515"/>
                  </a:lnTo>
                  <a:lnTo>
                    <a:pt x="476" y="521"/>
                  </a:lnTo>
                  <a:lnTo>
                    <a:pt x="476" y="521"/>
                  </a:lnTo>
                  <a:lnTo>
                    <a:pt x="470" y="524"/>
                  </a:lnTo>
                  <a:lnTo>
                    <a:pt x="464" y="525"/>
                  </a:lnTo>
                  <a:lnTo>
                    <a:pt x="458" y="526"/>
                  </a:lnTo>
                  <a:lnTo>
                    <a:pt x="452" y="526"/>
                  </a:lnTo>
                  <a:lnTo>
                    <a:pt x="446" y="525"/>
                  </a:lnTo>
                  <a:lnTo>
                    <a:pt x="439" y="524"/>
                  </a:lnTo>
                  <a:lnTo>
                    <a:pt x="433" y="520"/>
                  </a:lnTo>
                  <a:lnTo>
                    <a:pt x="427" y="517"/>
                  </a:lnTo>
                  <a:lnTo>
                    <a:pt x="427" y="517"/>
                  </a:lnTo>
                  <a:lnTo>
                    <a:pt x="411" y="506"/>
                  </a:lnTo>
                  <a:lnTo>
                    <a:pt x="396" y="493"/>
                  </a:lnTo>
                  <a:lnTo>
                    <a:pt x="380" y="478"/>
                  </a:lnTo>
                  <a:lnTo>
                    <a:pt x="365" y="461"/>
                  </a:lnTo>
                  <a:lnTo>
                    <a:pt x="365" y="461"/>
                  </a:lnTo>
                  <a:lnTo>
                    <a:pt x="352" y="447"/>
                  </a:lnTo>
                  <a:lnTo>
                    <a:pt x="334" y="1052"/>
                  </a:lnTo>
                  <a:lnTo>
                    <a:pt x="334" y="1052"/>
                  </a:lnTo>
                  <a:close/>
                  <a:moveTo>
                    <a:pt x="221" y="52"/>
                  </a:moveTo>
                  <a:lnTo>
                    <a:pt x="221" y="52"/>
                  </a:lnTo>
                  <a:lnTo>
                    <a:pt x="231" y="53"/>
                  </a:lnTo>
                  <a:lnTo>
                    <a:pt x="240" y="55"/>
                  </a:lnTo>
                  <a:lnTo>
                    <a:pt x="248" y="58"/>
                  </a:lnTo>
                  <a:lnTo>
                    <a:pt x="257" y="61"/>
                  </a:lnTo>
                  <a:lnTo>
                    <a:pt x="266" y="65"/>
                  </a:lnTo>
                  <a:lnTo>
                    <a:pt x="273" y="70"/>
                  </a:lnTo>
                  <a:lnTo>
                    <a:pt x="280" y="76"/>
                  </a:lnTo>
                  <a:lnTo>
                    <a:pt x="286" y="83"/>
                  </a:lnTo>
                  <a:lnTo>
                    <a:pt x="292" y="89"/>
                  </a:lnTo>
                  <a:lnTo>
                    <a:pt x="297" y="97"/>
                  </a:lnTo>
                  <a:lnTo>
                    <a:pt x="301" y="105"/>
                  </a:lnTo>
                  <a:lnTo>
                    <a:pt x="306" y="114"/>
                  </a:lnTo>
                  <a:lnTo>
                    <a:pt x="309" y="122"/>
                  </a:lnTo>
                  <a:lnTo>
                    <a:pt x="310" y="132"/>
                  </a:lnTo>
                  <a:lnTo>
                    <a:pt x="312" y="141"/>
                  </a:lnTo>
                  <a:lnTo>
                    <a:pt x="312" y="152"/>
                  </a:lnTo>
                  <a:lnTo>
                    <a:pt x="312" y="152"/>
                  </a:lnTo>
                  <a:lnTo>
                    <a:pt x="311" y="161"/>
                  </a:lnTo>
                  <a:lnTo>
                    <a:pt x="310" y="172"/>
                  </a:lnTo>
                  <a:lnTo>
                    <a:pt x="308" y="182"/>
                  </a:lnTo>
                  <a:lnTo>
                    <a:pt x="303" y="193"/>
                  </a:lnTo>
                  <a:lnTo>
                    <a:pt x="300" y="202"/>
                  </a:lnTo>
                  <a:lnTo>
                    <a:pt x="295" y="212"/>
                  </a:lnTo>
                  <a:lnTo>
                    <a:pt x="289" y="221"/>
                  </a:lnTo>
                  <a:lnTo>
                    <a:pt x="284" y="230"/>
                  </a:lnTo>
                  <a:lnTo>
                    <a:pt x="276" y="238"/>
                  </a:lnTo>
                  <a:lnTo>
                    <a:pt x="270" y="245"/>
                  </a:lnTo>
                  <a:lnTo>
                    <a:pt x="261" y="252"/>
                  </a:lnTo>
                  <a:lnTo>
                    <a:pt x="254" y="257"/>
                  </a:lnTo>
                  <a:lnTo>
                    <a:pt x="245" y="262"/>
                  </a:lnTo>
                  <a:lnTo>
                    <a:pt x="237" y="265"/>
                  </a:lnTo>
                  <a:lnTo>
                    <a:pt x="227" y="267"/>
                  </a:lnTo>
                  <a:lnTo>
                    <a:pt x="217" y="268"/>
                  </a:lnTo>
                  <a:lnTo>
                    <a:pt x="217" y="268"/>
                  </a:lnTo>
                  <a:lnTo>
                    <a:pt x="209" y="267"/>
                  </a:lnTo>
                  <a:lnTo>
                    <a:pt x="199" y="265"/>
                  </a:lnTo>
                  <a:lnTo>
                    <a:pt x="190" y="260"/>
                  </a:lnTo>
                  <a:lnTo>
                    <a:pt x="182" y="256"/>
                  </a:lnTo>
                  <a:lnTo>
                    <a:pt x="174" y="250"/>
                  </a:lnTo>
                  <a:lnTo>
                    <a:pt x="166" y="243"/>
                  </a:lnTo>
                  <a:lnTo>
                    <a:pt x="160" y="236"/>
                  </a:lnTo>
                  <a:lnTo>
                    <a:pt x="154" y="227"/>
                  </a:lnTo>
                  <a:lnTo>
                    <a:pt x="147" y="218"/>
                  </a:lnTo>
                  <a:lnTo>
                    <a:pt x="143" y="209"/>
                  </a:lnTo>
                  <a:lnTo>
                    <a:pt x="137" y="199"/>
                  </a:lnTo>
                  <a:lnTo>
                    <a:pt x="134" y="188"/>
                  </a:lnTo>
                  <a:lnTo>
                    <a:pt x="131" y="179"/>
                  </a:lnTo>
                  <a:lnTo>
                    <a:pt x="129" y="168"/>
                  </a:lnTo>
                  <a:lnTo>
                    <a:pt x="128" y="158"/>
                  </a:lnTo>
                  <a:lnTo>
                    <a:pt x="128" y="147"/>
                  </a:lnTo>
                  <a:lnTo>
                    <a:pt x="128" y="147"/>
                  </a:lnTo>
                  <a:lnTo>
                    <a:pt x="129" y="138"/>
                  </a:lnTo>
                  <a:lnTo>
                    <a:pt x="130" y="128"/>
                  </a:lnTo>
                  <a:lnTo>
                    <a:pt x="132" y="119"/>
                  </a:lnTo>
                  <a:lnTo>
                    <a:pt x="135" y="110"/>
                  </a:lnTo>
                  <a:lnTo>
                    <a:pt x="140" y="102"/>
                  </a:lnTo>
                  <a:lnTo>
                    <a:pt x="144" y="93"/>
                  </a:lnTo>
                  <a:lnTo>
                    <a:pt x="150" y="87"/>
                  </a:lnTo>
                  <a:lnTo>
                    <a:pt x="156" y="79"/>
                  </a:lnTo>
                  <a:lnTo>
                    <a:pt x="162" y="74"/>
                  </a:lnTo>
                  <a:lnTo>
                    <a:pt x="170" y="69"/>
                  </a:lnTo>
                  <a:lnTo>
                    <a:pt x="177" y="63"/>
                  </a:lnTo>
                  <a:lnTo>
                    <a:pt x="186" y="60"/>
                  </a:lnTo>
                  <a:lnTo>
                    <a:pt x="195" y="57"/>
                  </a:lnTo>
                  <a:lnTo>
                    <a:pt x="203" y="55"/>
                  </a:lnTo>
                  <a:lnTo>
                    <a:pt x="212" y="52"/>
                  </a:lnTo>
                  <a:lnTo>
                    <a:pt x="221" y="52"/>
                  </a:lnTo>
                  <a:lnTo>
                    <a:pt x="221" y="52"/>
                  </a:lnTo>
                  <a:close/>
                  <a:moveTo>
                    <a:pt x="817" y="106"/>
                  </a:moveTo>
                  <a:lnTo>
                    <a:pt x="817" y="106"/>
                  </a:lnTo>
                  <a:lnTo>
                    <a:pt x="814" y="103"/>
                  </a:lnTo>
                  <a:lnTo>
                    <a:pt x="812" y="101"/>
                  </a:lnTo>
                  <a:lnTo>
                    <a:pt x="810" y="98"/>
                  </a:lnTo>
                  <a:lnTo>
                    <a:pt x="807" y="97"/>
                  </a:lnTo>
                  <a:lnTo>
                    <a:pt x="799" y="94"/>
                  </a:lnTo>
                  <a:lnTo>
                    <a:pt x="791" y="94"/>
                  </a:lnTo>
                  <a:lnTo>
                    <a:pt x="783" y="97"/>
                  </a:lnTo>
                  <a:lnTo>
                    <a:pt x="776" y="100"/>
                  </a:lnTo>
                  <a:lnTo>
                    <a:pt x="773" y="102"/>
                  </a:lnTo>
                  <a:lnTo>
                    <a:pt x="771" y="105"/>
                  </a:lnTo>
                  <a:lnTo>
                    <a:pt x="770" y="108"/>
                  </a:lnTo>
                  <a:lnTo>
                    <a:pt x="769" y="113"/>
                  </a:lnTo>
                  <a:lnTo>
                    <a:pt x="769" y="113"/>
                  </a:lnTo>
                  <a:lnTo>
                    <a:pt x="770" y="154"/>
                  </a:lnTo>
                  <a:lnTo>
                    <a:pt x="773" y="186"/>
                  </a:lnTo>
                  <a:lnTo>
                    <a:pt x="778" y="218"/>
                  </a:lnTo>
                  <a:lnTo>
                    <a:pt x="784" y="255"/>
                  </a:lnTo>
                  <a:lnTo>
                    <a:pt x="784" y="255"/>
                  </a:lnTo>
                  <a:lnTo>
                    <a:pt x="787" y="263"/>
                  </a:lnTo>
                  <a:lnTo>
                    <a:pt x="792" y="270"/>
                  </a:lnTo>
                  <a:lnTo>
                    <a:pt x="797" y="278"/>
                  </a:lnTo>
                  <a:lnTo>
                    <a:pt x="805" y="283"/>
                  </a:lnTo>
                  <a:lnTo>
                    <a:pt x="812" y="287"/>
                  </a:lnTo>
                  <a:lnTo>
                    <a:pt x="821" y="291"/>
                  </a:lnTo>
                  <a:lnTo>
                    <a:pt x="824" y="291"/>
                  </a:lnTo>
                  <a:lnTo>
                    <a:pt x="828" y="291"/>
                  </a:lnTo>
                  <a:lnTo>
                    <a:pt x="832" y="290"/>
                  </a:lnTo>
                  <a:lnTo>
                    <a:pt x="835" y="287"/>
                  </a:lnTo>
                  <a:lnTo>
                    <a:pt x="835" y="287"/>
                  </a:lnTo>
                  <a:lnTo>
                    <a:pt x="875" y="258"/>
                  </a:lnTo>
                  <a:lnTo>
                    <a:pt x="910" y="230"/>
                  </a:lnTo>
                  <a:lnTo>
                    <a:pt x="942" y="202"/>
                  </a:lnTo>
                  <a:lnTo>
                    <a:pt x="972" y="175"/>
                  </a:lnTo>
                  <a:lnTo>
                    <a:pt x="1001" y="146"/>
                  </a:lnTo>
                  <a:lnTo>
                    <a:pt x="1031" y="117"/>
                  </a:lnTo>
                  <a:lnTo>
                    <a:pt x="1099" y="50"/>
                  </a:lnTo>
                  <a:lnTo>
                    <a:pt x="1099" y="50"/>
                  </a:lnTo>
                  <a:lnTo>
                    <a:pt x="1103" y="45"/>
                  </a:lnTo>
                  <a:lnTo>
                    <a:pt x="1104" y="39"/>
                  </a:lnTo>
                  <a:lnTo>
                    <a:pt x="1103" y="35"/>
                  </a:lnTo>
                  <a:lnTo>
                    <a:pt x="1101" y="32"/>
                  </a:lnTo>
                  <a:lnTo>
                    <a:pt x="1097" y="30"/>
                  </a:lnTo>
                  <a:lnTo>
                    <a:pt x="1093" y="29"/>
                  </a:lnTo>
                  <a:lnTo>
                    <a:pt x="1087" y="29"/>
                  </a:lnTo>
                  <a:lnTo>
                    <a:pt x="1082" y="32"/>
                  </a:lnTo>
                  <a:lnTo>
                    <a:pt x="1082" y="32"/>
                  </a:lnTo>
                  <a:lnTo>
                    <a:pt x="1047" y="55"/>
                  </a:lnTo>
                  <a:lnTo>
                    <a:pt x="1016" y="75"/>
                  </a:lnTo>
                  <a:lnTo>
                    <a:pt x="960" y="110"/>
                  </a:lnTo>
                  <a:lnTo>
                    <a:pt x="905" y="142"/>
                  </a:lnTo>
                  <a:lnTo>
                    <a:pt x="841" y="181"/>
                  </a:lnTo>
                  <a:lnTo>
                    <a:pt x="841" y="181"/>
                  </a:lnTo>
                  <a:lnTo>
                    <a:pt x="832" y="160"/>
                  </a:lnTo>
                  <a:lnTo>
                    <a:pt x="825" y="142"/>
                  </a:lnTo>
                  <a:lnTo>
                    <a:pt x="817" y="106"/>
                  </a:lnTo>
                  <a:lnTo>
                    <a:pt x="817"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 name="Freeform: Shape 22"/>
            <p:cNvSpPr/>
            <p:nvPr/>
          </p:nvSpPr>
          <p:spPr bwMode="auto">
            <a:xfrm>
              <a:off x="8308843" y="4139524"/>
              <a:ext cx="547015" cy="547015"/>
            </a:xfrm>
            <a:custGeom>
              <a:avLst/>
              <a:gdLst>
                <a:gd name="T0" fmla="*/ 497 w 1104"/>
                <a:gd name="T1" fmla="*/ 19 h 1104"/>
                <a:gd name="T2" fmla="*/ 458 w 1104"/>
                <a:gd name="T3" fmla="*/ 82 h 1104"/>
                <a:gd name="T4" fmla="*/ 469 w 1104"/>
                <a:gd name="T5" fmla="*/ 155 h 1104"/>
                <a:gd name="T6" fmla="*/ 526 w 1104"/>
                <a:gd name="T7" fmla="*/ 217 h 1104"/>
                <a:gd name="T8" fmla="*/ 591 w 1104"/>
                <a:gd name="T9" fmla="*/ 212 h 1104"/>
                <a:gd name="T10" fmla="*/ 640 w 1104"/>
                <a:gd name="T11" fmla="*/ 141 h 1104"/>
                <a:gd name="T12" fmla="*/ 642 w 1104"/>
                <a:gd name="T13" fmla="*/ 69 h 1104"/>
                <a:gd name="T14" fmla="*/ 596 w 1104"/>
                <a:gd name="T15" fmla="*/ 11 h 1104"/>
                <a:gd name="T16" fmla="*/ 615 w 1104"/>
                <a:gd name="T17" fmla="*/ 264 h 1104"/>
                <a:gd name="T18" fmla="*/ 708 w 1104"/>
                <a:gd name="T19" fmla="*/ 272 h 1104"/>
                <a:gd name="T20" fmla="*/ 741 w 1104"/>
                <a:gd name="T21" fmla="*/ 304 h 1104"/>
                <a:gd name="T22" fmla="*/ 749 w 1104"/>
                <a:gd name="T23" fmla="*/ 469 h 1104"/>
                <a:gd name="T24" fmla="*/ 371 w 1104"/>
                <a:gd name="T25" fmla="*/ 478 h 1104"/>
                <a:gd name="T26" fmla="*/ 347 w 1104"/>
                <a:gd name="T27" fmla="*/ 447 h 1104"/>
                <a:gd name="T28" fmla="*/ 372 w 1104"/>
                <a:gd name="T29" fmla="*/ 289 h 1104"/>
                <a:gd name="T30" fmla="*/ 476 w 1104"/>
                <a:gd name="T31" fmla="*/ 257 h 1104"/>
                <a:gd name="T32" fmla="*/ 194 w 1104"/>
                <a:gd name="T33" fmla="*/ 557 h 1104"/>
                <a:gd name="T34" fmla="*/ 131 w 1104"/>
                <a:gd name="T35" fmla="*/ 594 h 1104"/>
                <a:gd name="T36" fmla="*/ 110 w 1104"/>
                <a:gd name="T37" fmla="*/ 658 h 1104"/>
                <a:gd name="T38" fmla="*/ 140 w 1104"/>
                <a:gd name="T39" fmla="*/ 740 h 1104"/>
                <a:gd name="T40" fmla="*/ 208 w 1104"/>
                <a:gd name="T41" fmla="*/ 779 h 1104"/>
                <a:gd name="T42" fmla="*/ 268 w 1104"/>
                <a:gd name="T43" fmla="*/ 746 h 1104"/>
                <a:gd name="T44" fmla="*/ 301 w 1104"/>
                <a:gd name="T45" fmla="*/ 665 h 1104"/>
                <a:gd name="T46" fmla="*/ 285 w 1104"/>
                <a:gd name="T47" fmla="*/ 599 h 1104"/>
                <a:gd name="T48" fmla="*/ 223 w 1104"/>
                <a:gd name="T49" fmla="*/ 558 h 1104"/>
                <a:gd name="T50" fmla="*/ 277 w 1104"/>
                <a:gd name="T51" fmla="*/ 814 h 1104"/>
                <a:gd name="T52" fmla="*/ 382 w 1104"/>
                <a:gd name="T53" fmla="*/ 840 h 1104"/>
                <a:gd name="T54" fmla="*/ 412 w 1104"/>
                <a:gd name="T55" fmla="*/ 1009 h 1104"/>
                <a:gd name="T56" fmla="*/ 400 w 1104"/>
                <a:gd name="T57" fmla="*/ 1097 h 1104"/>
                <a:gd name="T58" fmla="*/ 21 w 1104"/>
                <a:gd name="T59" fmla="*/ 1102 h 1104"/>
                <a:gd name="T60" fmla="*/ 1 w 1104"/>
                <a:gd name="T61" fmla="*/ 1054 h 1104"/>
                <a:gd name="T62" fmla="*/ 21 w 1104"/>
                <a:gd name="T63" fmla="*/ 851 h 1104"/>
                <a:gd name="T64" fmla="*/ 126 w 1104"/>
                <a:gd name="T65" fmla="*/ 813 h 1104"/>
                <a:gd name="T66" fmla="*/ 526 w 1104"/>
                <a:gd name="T67" fmla="*/ 557 h 1104"/>
                <a:gd name="T68" fmla="*/ 552 w 1104"/>
                <a:gd name="T69" fmla="*/ 531 h 1104"/>
                <a:gd name="T70" fmla="*/ 578 w 1104"/>
                <a:gd name="T71" fmla="*/ 551 h 1104"/>
                <a:gd name="T72" fmla="*/ 689 w 1104"/>
                <a:gd name="T73" fmla="*/ 738 h 1104"/>
                <a:gd name="T74" fmla="*/ 676 w 1104"/>
                <a:gd name="T75" fmla="*/ 768 h 1104"/>
                <a:gd name="T76" fmla="*/ 453 w 1104"/>
                <a:gd name="T77" fmla="*/ 767 h 1104"/>
                <a:gd name="T78" fmla="*/ 417 w 1104"/>
                <a:gd name="T79" fmla="*/ 757 h 1104"/>
                <a:gd name="T80" fmla="*/ 423 w 1104"/>
                <a:gd name="T81" fmla="*/ 725 h 1104"/>
                <a:gd name="T82" fmla="*/ 876 w 1104"/>
                <a:gd name="T83" fmla="*/ 559 h 1104"/>
                <a:gd name="T84" fmla="*/ 817 w 1104"/>
                <a:gd name="T85" fmla="*/ 602 h 1104"/>
                <a:gd name="T86" fmla="*/ 803 w 1104"/>
                <a:gd name="T87" fmla="*/ 669 h 1104"/>
                <a:gd name="T88" fmla="*/ 839 w 1104"/>
                <a:gd name="T89" fmla="*/ 748 h 1104"/>
                <a:gd name="T90" fmla="*/ 900 w 1104"/>
                <a:gd name="T91" fmla="*/ 779 h 1104"/>
                <a:gd name="T92" fmla="*/ 967 w 1104"/>
                <a:gd name="T93" fmla="*/ 738 h 1104"/>
                <a:gd name="T94" fmla="*/ 994 w 1104"/>
                <a:gd name="T95" fmla="*/ 655 h 1104"/>
                <a:gd name="T96" fmla="*/ 970 w 1104"/>
                <a:gd name="T97" fmla="*/ 591 h 1104"/>
                <a:gd name="T98" fmla="*/ 905 w 1104"/>
                <a:gd name="T99" fmla="*/ 557 h 1104"/>
                <a:gd name="T100" fmla="*/ 973 w 1104"/>
                <a:gd name="T101" fmla="*/ 813 h 1104"/>
                <a:gd name="T102" fmla="*/ 1078 w 1104"/>
                <a:gd name="T103" fmla="*/ 845 h 1104"/>
                <a:gd name="T104" fmla="*/ 1104 w 1104"/>
                <a:gd name="T105" fmla="*/ 1032 h 1104"/>
                <a:gd name="T106" fmla="*/ 1087 w 1104"/>
                <a:gd name="T107" fmla="*/ 1100 h 1104"/>
                <a:gd name="T108" fmla="*/ 708 w 1104"/>
                <a:gd name="T109" fmla="*/ 1100 h 1104"/>
                <a:gd name="T110" fmla="*/ 692 w 1104"/>
                <a:gd name="T111" fmla="*/ 1032 h 1104"/>
                <a:gd name="T112" fmla="*/ 717 w 1104"/>
                <a:gd name="T113" fmla="*/ 845 h 1104"/>
                <a:gd name="T114" fmla="*/ 822 w 1104"/>
                <a:gd name="T115" fmla="*/ 8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4" h="1104">
                  <a:moveTo>
                    <a:pt x="550" y="0"/>
                  </a:moveTo>
                  <a:lnTo>
                    <a:pt x="550" y="0"/>
                  </a:lnTo>
                  <a:lnTo>
                    <a:pt x="540" y="1"/>
                  </a:lnTo>
                  <a:lnTo>
                    <a:pt x="530" y="2"/>
                  </a:lnTo>
                  <a:lnTo>
                    <a:pt x="522" y="6"/>
                  </a:lnTo>
                  <a:lnTo>
                    <a:pt x="513" y="9"/>
                  </a:lnTo>
                  <a:lnTo>
                    <a:pt x="504" y="13"/>
                  </a:lnTo>
                  <a:lnTo>
                    <a:pt x="497" y="19"/>
                  </a:lnTo>
                  <a:lnTo>
                    <a:pt x="489" y="24"/>
                  </a:lnTo>
                  <a:lnTo>
                    <a:pt x="483" y="31"/>
                  </a:lnTo>
                  <a:lnTo>
                    <a:pt x="478" y="38"/>
                  </a:lnTo>
                  <a:lnTo>
                    <a:pt x="472" y="47"/>
                  </a:lnTo>
                  <a:lnTo>
                    <a:pt x="467" y="54"/>
                  </a:lnTo>
                  <a:lnTo>
                    <a:pt x="463" y="64"/>
                  </a:lnTo>
                  <a:lnTo>
                    <a:pt x="460" y="72"/>
                  </a:lnTo>
                  <a:lnTo>
                    <a:pt x="458" y="82"/>
                  </a:lnTo>
                  <a:lnTo>
                    <a:pt x="457" y="92"/>
                  </a:lnTo>
                  <a:lnTo>
                    <a:pt x="456" y="103"/>
                  </a:lnTo>
                  <a:lnTo>
                    <a:pt x="456" y="103"/>
                  </a:lnTo>
                  <a:lnTo>
                    <a:pt x="457" y="113"/>
                  </a:lnTo>
                  <a:lnTo>
                    <a:pt x="458" y="124"/>
                  </a:lnTo>
                  <a:lnTo>
                    <a:pt x="461" y="134"/>
                  </a:lnTo>
                  <a:lnTo>
                    <a:pt x="465" y="145"/>
                  </a:lnTo>
                  <a:lnTo>
                    <a:pt x="469" y="155"/>
                  </a:lnTo>
                  <a:lnTo>
                    <a:pt x="474" y="165"/>
                  </a:lnTo>
                  <a:lnTo>
                    <a:pt x="480" y="175"/>
                  </a:lnTo>
                  <a:lnTo>
                    <a:pt x="486" y="185"/>
                  </a:lnTo>
                  <a:lnTo>
                    <a:pt x="493" y="192"/>
                  </a:lnTo>
                  <a:lnTo>
                    <a:pt x="500" y="200"/>
                  </a:lnTo>
                  <a:lnTo>
                    <a:pt x="508" y="207"/>
                  </a:lnTo>
                  <a:lnTo>
                    <a:pt x="516" y="213"/>
                  </a:lnTo>
                  <a:lnTo>
                    <a:pt x="526" y="217"/>
                  </a:lnTo>
                  <a:lnTo>
                    <a:pt x="535" y="220"/>
                  </a:lnTo>
                  <a:lnTo>
                    <a:pt x="544" y="222"/>
                  </a:lnTo>
                  <a:lnTo>
                    <a:pt x="554" y="223"/>
                  </a:lnTo>
                  <a:lnTo>
                    <a:pt x="554" y="223"/>
                  </a:lnTo>
                  <a:lnTo>
                    <a:pt x="564" y="222"/>
                  </a:lnTo>
                  <a:lnTo>
                    <a:pt x="573" y="220"/>
                  </a:lnTo>
                  <a:lnTo>
                    <a:pt x="582" y="216"/>
                  </a:lnTo>
                  <a:lnTo>
                    <a:pt x="591" y="212"/>
                  </a:lnTo>
                  <a:lnTo>
                    <a:pt x="599" y="205"/>
                  </a:lnTo>
                  <a:lnTo>
                    <a:pt x="607" y="198"/>
                  </a:lnTo>
                  <a:lnTo>
                    <a:pt x="614" y="190"/>
                  </a:lnTo>
                  <a:lnTo>
                    <a:pt x="621" y="181"/>
                  </a:lnTo>
                  <a:lnTo>
                    <a:pt x="627" y="172"/>
                  </a:lnTo>
                  <a:lnTo>
                    <a:pt x="633" y="162"/>
                  </a:lnTo>
                  <a:lnTo>
                    <a:pt x="637" y="152"/>
                  </a:lnTo>
                  <a:lnTo>
                    <a:pt x="640" y="141"/>
                  </a:lnTo>
                  <a:lnTo>
                    <a:pt x="644" y="131"/>
                  </a:lnTo>
                  <a:lnTo>
                    <a:pt x="646" y="120"/>
                  </a:lnTo>
                  <a:lnTo>
                    <a:pt x="647" y="109"/>
                  </a:lnTo>
                  <a:lnTo>
                    <a:pt x="648" y="98"/>
                  </a:lnTo>
                  <a:lnTo>
                    <a:pt x="648" y="98"/>
                  </a:lnTo>
                  <a:lnTo>
                    <a:pt x="647" y="89"/>
                  </a:lnTo>
                  <a:lnTo>
                    <a:pt x="646" y="79"/>
                  </a:lnTo>
                  <a:lnTo>
                    <a:pt x="642" y="69"/>
                  </a:lnTo>
                  <a:lnTo>
                    <a:pt x="639" y="60"/>
                  </a:lnTo>
                  <a:lnTo>
                    <a:pt x="635" y="51"/>
                  </a:lnTo>
                  <a:lnTo>
                    <a:pt x="631" y="43"/>
                  </a:lnTo>
                  <a:lnTo>
                    <a:pt x="624" y="36"/>
                  </a:lnTo>
                  <a:lnTo>
                    <a:pt x="619" y="28"/>
                  </a:lnTo>
                  <a:lnTo>
                    <a:pt x="611" y="22"/>
                  </a:lnTo>
                  <a:lnTo>
                    <a:pt x="604" y="16"/>
                  </a:lnTo>
                  <a:lnTo>
                    <a:pt x="596" y="11"/>
                  </a:lnTo>
                  <a:lnTo>
                    <a:pt x="587" y="8"/>
                  </a:lnTo>
                  <a:lnTo>
                    <a:pt x="579" y="5"/>
                  </a:lnTo>
                  <a:lnTo>
                    <a:pt x="569" y="2"/>
                  </a:lnTo>
                  <a:lnTo>
                    <a:pt x="559" y="0"/>
                  </a:lnTo>
                  <a:lnTo>
                    <a:pt x="550" y="0"/>
                  </a:lnTo>
                  <a:lnTo>
                    <a:pt x="550" y="0"/>
                  </a:lnTo>
                  <a:close/>
                  <a:moveTo>
                    <a:pt x="552" y="354"/>
                  </a:moveTo>
                  <a:lnTo>
                    <a:pt x="615" y="264"/>
                  </a:lnTo>
                  <a:lnTo>
                    <a:pt x="615" y="264"/>
                  </a:lnTo>
                  <a:lnTo>
                    <a:pt x="619" y="261"/>
                  </a:lnTo>
                  <a:lnTo>
                    <a:pt x="623" y="258"/>
                  </a:lnTo>
                  <a:lnTo>
                    <a:pt x="627" y="257"/>
                  </a:lnTo>
                  <a:lnTo>
                    <a:pt x="632" y="257"/>
                  </a:lnTo>
                  <a:lnTo>
                    <a:pt x="700" y="270"/>
                  </a:lnTo>
                  <a:lnTo>
                    <a:pt x="700" y="270"/>
                  </a:lnTo>
                  <a:lnTo>
                    <a:pt x="708" y="272"/>
                  </a:lnTo>
                  <a:lnTo>
                    <a:pt x="716" y="275"/>
                  </a:lnTo>
                  <a:lnTo>
                    <a:pt x="722" y="279"/>
                  </a:lnTo>
                  <a:lnTo>
                    <a:pt x="728" y="284"/>
                  </a:lnTo>
                  <a:lnTo>
                    <a:pt x="732" y="289"/>
                  </a:lnTo>
                  <a:lnTo>
                    <a:pt x="736" y="295"/>
                  </a:lnTo>
                  <a:lnTo>
                    <a:pt x="738" y="300"/>
                  </a:lnTo>
                  <a:lnTo>
                    <a:pt x="741" y="304"/>
                  </a:lnTo>
                  <a:lnTo>
                    <a:pt x="741" y="304"/>
                  </a:lnTo>
                  <a:lnTo>
                    <a:pt x="751" y="387"/>
                  </a:lnTo>
                  <a:lnTo>
                    <a:pt x="755" y="419"/>
                  </a:lnTo>
                  <a:lnTo>
                    <a:pt x="757" y="447"/>
                  </a:lnTo>
                  <a:lnTo>
                    <a:pt x="757" y="447"/>
                  </a:lnTo>
                  <a:lnTo>
                    <a:pt x="757" y="453"/>
                  </a:lnTo>
                  <a:lnTo>
                    <a:pt x="756" y="458"/>
                  </a:lnTo>
                  <a:lnTo>
                    <a:pt x="752" y="465"/>
                  </a:lnTo>
                  <a:lnTo>
                    <a:pt x="749" y="469"/>
                  </a:lnTo>
                  <a:lnTo>
                    <a:pt x="749" y="469"/>
                  </a:lnTo>
                  <a:lnTo>
                    <a:pt x="744" y="474"/>
                  </a:lnTo>
                  <a:lnTo>
                    <a:pt x="738" y="477"/>
                  </a:lnTo>
                  <a:lnTo>
                    <a:pt x="733" y="478"/>
                  </a:lnTo>
                  <a:lnTo>
                    <a:pt x="727" y="479"/>
                  </a:lnTo>
                  <a:lnTo>
                    <a:pt x="377" y="479"/>
                  </a:lnTo>
                  <a:lnTo>
                    <a:pt x="377" y="479"/>
                  </a:lnTo>
                  <a:lnTo>
                    <a:pt x="371" y="478"/>
                  </a:lnTo>
                  <a:lnTo>
                    <a:pt x="365" y="477"/>
                  </a:lnTo>
                  <a:lnTo>
                    <a:pt x="360" y="474"/>
                  </a:lnTo>
                  <a:lnTo>
                    <a:pt x="355" y="469"/>
                  </a:lnTo>
                  <a:lnTo>
                    <a:pt x="355" y="469"/>
                  </a:lnTo>
                  <a:lnTo>
                    <a:pt x="351" y="465"/>
                  </a:lnTo>
                  <a:lnTo>
                    <a:pt x="348" y="458"/>
                  </a:lnTo>
                  <a:lnTo>
                    <a:pt x="347" y="453"/>
                  </a:lnTo>
                  <a:lnTo>
                    <a:pt x="347" y="447"/>
                  </a:lnTo>
                  <a:lnTo>
                    <a:pt x="347" y="447"/>
                  </a:lnTo>
                  <a:lnTo>
                    <a:pt x="349" y="419"/>
                  </a:lnTo>
                  <a:lnTo>
                    <a:pt x="352" y="387"/>
                  </a:lnTo>
                  <a:lnTo>
                    <a:pt x="363" y="304"/>
                  </a:lnTo>
                  <a:lnTo>
                    <a:pt x="363" y="304"/>
                  </a:lnTo>
                  <a:lnTo>
                    <a:pt x="365" y="300"/>
                  </a:lnTo>
                  <a:lnTo>
                    <a:pt x="368" y="295"/>
                  </a:lnTo>
                  <a:lnTo>
                    <a:pt x="372" y="289"/>
                  </a:lnTo>
                  <a:lnTo>
                    <a:pt x="376" y="284"/>
                  </a:lnTo>
                  <a:lnTo>
                    <a:pt x="382" y="279"/>
                  </a:lnTo>
                  <a:lnTo>
                    <a:pt x="388" y="275"/>
                  </a:lnTo>
                  <a:lnTo>
                    <a:pt x="396" y="272"/>
                  </a:lnTo>
                  <a:lnTo>
                    <a:pt x="404" y="270"/>
                  </a:lnTo>
                  <a:lnTo>
                    <a:pt x="472" y="257"/>
                  </a:lnTo>
                  <a:lnTo>
                    <a:pt x="472" y="257"/>
                  </a:lnTo>
                  <a:lnTo>
                    <a:pt x="476" y="257"/>
                  </a:lnTo>
                  <a:lnTo>
                    <a:pt x="481" y="258"/>
                  </a:lnTo>
                  <a:lnTo>
                    <a:pt x="485" y="261"/>
                  </a:lnTo>
                  <a:lnTo>
                    <a:pt x="488" y="264"/>
                  </a:lnTo>
                  <a:lnTo>
                    <a:pt x="552" y="354"/>
                  </a:lnTo>
                  <a:lnTo>
                    <a:pt x="552" y="354"/>
                  </a:lnTo>
                  <a:close/>
                  <a:moveTo>
                    <a:pt x="204" y="557"/>
                  </a:moveTo>
                  <a:lnTo>
                    <a:pt x="204" y="557"/>
                  </a:lnTo>
                  <a:lnTo>
                    <a:pt x="194" y="557"/>
                  </a:lnTo>
                  <a:lnTo>
                    <a:pt x="185" y="559"/>
                  </a:lnTo>
                  <a:lnTo>
                    <a:pt x="176" y="561"/>
                  </a:lnTo>
                  <a:lnTo>
                    <a:pt x="167" y="565"/>
                  </a:lnTo>
                  <a:lnTo>
                    <a:pt x="158" y="569"/>
                  </a:lnTo>
                  <a:lnTo>
                    <a:pt x="151" y="574"/>
                  </a:lnTo>
                  <a:lnTo>
                    <a:pt x="143" y="580"/>
                  </a:lnTo>
                  <a:lnTo>
                    <a:pt x="137" y="587"/>
                  </a:lnTo>
                  <a:lnTo>
                    <a:pt x="131" y="594"/>
                  </a:lnTo>
                  <a:lnTo>
                    <a:pt x="126" y="602"/>
                  </a:lnTo>
                  <a:lnTo>
                    <a:pt x="121" y="610"/>
                  </a:lnTo>
                  <a:lnTo>
                    <a:pt x="117" y="619"/>
                  </a:lnTo>
                  <a:lnTo>
                    <a:pt x="114" y="629"/>
                  </a:lnTo>
                  <a:lnTo>
                    <a:pt x="112" y="638"/>
                  </a:lnTo>
                  <a:lnTo>
                    <a:pt x="111" y="648"/>
                  </a:lnTo>
                  <a:lnTo>
                    <a:pt x="110" y="658"/>
                  </a:lnTo>
                  <a:lnTo>
                    <a:pt x="110" y="658"/>
                  </a:lnTo>
                  <a:lnTo>
                    <a:pt x="111" y="669"/>
                  </a:lnTo>
                  <a:lnTo>
                    <a:pt x="113" y="679"/>
                  </a:lnTo>
                  <a:lnTo>
                    <a:pt x="115" y="690"/>
                  </a:lnTo>
                  <a:lnTo>
                    <a:pt x="119" y="701"/>
                  </a:lnTo>
                  <a:lnTo>
                    <a:pt x="123" y="711"/>
                  </a:lnTo>
                  <a:lnTo>
                    <a:pt x="128" y="721"/>
                  </a:lnTo>
                  <a:lnTo>
                    <a:pt x="134" y="731"/>
                  </a:lnTo>
                  <a:lnTo>
                    <a:pt x="140" y="740"/>
                  </a:lnTo>
                  <a:lnTo>
                    <a:pt x="147" y="748"/>
                  </a:lnTo>
                  <a:lnTo>
                    <a:pt x="154" y="756"/>
                  </a:lnTo>
                  <a:lnTo>
                    <a:pt x="163" y="762"/>
                  </a:lnTo>
                  <a:lnTo>
                    <a:pt x="170" y="769"/>
                  </a:lnTo>
                  <a:lnTo>
                    <a:pt x="180" y="773"/>
                  </a:lnTo>
                  <a:lnTo>
                    <a:pt x="189" y="776"/>
                  </a:lnTo>
                  <a:lnTo>
                    <a:pt x="198" y="779"/>
                  </a:lnTo>
                  <a:lnTo>
                    <a:pt x="208" y="779"/>
                  </a:lnTo>
                  <a:lnTo>
                    <a:pt x="208" y="779"/>
                  </a:lnTo>
                  <a:lnTo>
                    <a:pt x="218" y="779"/>
                  </a:lnTo>
                  <a:lnTo>
                    <a:pt x="227" y="775"/>
                  </a:lnTo>
                  <a:lnTo>
                    <a:pt x="236" y="772"/>
                  </a:lnTo>
                  <a:lnTo>
                    <a:pt x="245" y="767"/>
                  </a:lnTo>
                  <a:lnTo>
                    <a:pt x="253" y="761"/>
                  </a:lnTo>
                  <a:lnTo>
                    <a:pt x="261" y="754"/>
                  </a:lnTo>
                  <a:lnTo>
                    <a:pt x="268" y="746"/>
                  </a:lnTo>
                  <a:lnTo>
                    <a:pt x="275" y="738"/>
                  </a:lnTo>
                  <a:lnTo>
                    <a:pt x="281" y="728"/>
                  </a:lnTo>
                  <a:lnTo>
                    <a:pt x="287" y="718"/>
                  </a:lnTo>
                  <a:lnTo>
                    <a:pt x="291" y="707"/>
                  </a:lnTo>
                  <a:lnTo>
                    <a:pt x="294" y="698"/>
                  </a:lnTo>
                  <a:lnTo>
                    <a:pt x="297" y="687"/>
                  </a:lnTo>
                  <a:lnTo>
                    <a:pt x="300" y="676"/>
                  </a:lnTo>
                  <a:lnTo>
                    <a:pt x="301" y="665"/>
                  </a:lnTo>
                  <a:lnTo>
                    <a:pt x="302" y="655"/>
                  </a:lnTo>
                  <a:lnTo>
                    <a:pt x="302" y="655"/>
                  </a:lnTo>
                  <a:lnTo>
                    <a:pt x="301" y="644"/>
                  </a:lnTo>
                  <a:lnTo>
                    <a:pt x="300" y="634"/>
                  </a:lnTo>
                  <a:lnTo>
                    <a:pt x="296" y="624"/>
                  </a:lnTo>
                  <a:lnTo>
                    <a:pt x="293" y="616"/>
                  </a:lnTo>
                  <a:lnTo>
                    <a:pt x="289" y="607"/>
                  </a:lnTo>
                  <a:lnTo>
                    <a:pt x="285" y="599"/>
                  </a:lnTo>
                  <a:lnTo>
                    <a:pt x="278" y="591"/>
                  </a:lnTo>
                  <a:lnTo>
                    <a:pt x="273" y="585"/>
                  </a:lnTo>
                  <a:lnTo>
                    <a:pt x="265" y="578"/>
                  </a:lnTo>
                  <a:lnTo>
                    <a:pt x="258" y="572"/>
                  </a:lnTo>
                  <a:lnTo>
                    <a:pt x="250" y="567"/>
                  </a:lnTo>
                  <a:lnTo>
                    <a:pt x="241" y="563"/>
                  </a:lnTo>
                  <a:lnTo>
                    <a:pt x="233" y="560"/>
                  </a:lnTo>
                  <a:lnTo>
                    <a:pt x="223" y="558"/>
                  </a:lnTo>
                  <a:lnTo>
                    <a:pt x="213" y="557"/>
                  </a:lnTo>
                  <a:lnTo>
                    <a:pt x="204" y="557"/>
                  </a:lnTo>
                  <a:lnTo>
                    <a:pt x="204" y="557"/>
                  </a:lnTo>
                  <a:close/>
                  <a:moveTo>
                    <a:pt x="206" y="909"/>
                  </a:moveTo>
                  <a:lnTo>
                    <a:pt x="269" y="821"/>
                  </a:lnTo>
                  <a:lnTo>
                    <a:pt x="269" y="821"/>
                  </a:lnTo>
                  <a:lnTo>
                    <a:pt x="273" y="816"/>
                  </a:lnTo>
                  <a:lnTo>
                    <a:pt x="277" y="814"/>
                  </a:lnTo>
                  <a:lnTo>
                    <a:pt x="281" y="813"/>
                  </a:lnTo>
                  <a:lnTo>
                    <a:pt x="286" y="813"/>
                  </a:lnTo>
                  <a:lnTo>
                    <a:pt x="354" y="825"/>
                  </a:lnTo>
                  <a:lnTo>
                    <a:pt x="354" y="825"/>
                  </a:lnTo>
                  <a:lnTo>
                    <a:pt x="362" y="827"/>
                  </a:lnTo>
                  <a:lnTo>
                    <a:pt x="370" y="830"/>
                  </a:lnTo>
                  <a:lnTo>
                    <a:pt x="376" y="835"/>
                  </a:lnTo>
                  <a:lnTo>
                    <a:pt x="382" y="840"/>
                  </a:lnTo>
                  <a:lnTo>
                    <a:pt x="387" y="845"/>
                  </a:lnTo>
                  <a:lnTo>
                    <a:pt x="390" y="851"/>
                  </a:lnTo>
                  <a:lnTo>
                    <a:pt x="392" y="855"/>
                  </a:lnTo>
                  <a:lnTo>
                    <a:pt x="394" y="861"/>
                  </a:lnTo>
                  <a:lnTo>
                    <a:pt x="394" y="861"/>
                  </a:lnTo>
                  <a:lnTo>
                    <a:pt x="404" y="933"/>
                  </a:lnTo>
                  <a:lnTo>
                    <a:pt x="410" y="987"/>
                  </a:lnTo>
                  <a:lnTo>
                    <a:pt x="412" y="1009"/>
                  </a:lnTo>
                  <a:lnTo>
                    <a:pt x="412" y="1032"/>
                  </a:lnTo>
                  <a:lnTo>
                    <a:pt x="411" y="1054"/>
                  </a:lnTo>
                  <a:lnTo>
                    <a:pt x="410" y="1077"/>
                  </a:lnTo>
                  <a:lnTo>
                    <a:pt x="410" y="1077"/>
                  </a:lnTo>
                  <a:lnTo>
                    <a:pt x="409" y="1083"/>
                  </a:lnTo>
                  <a:lnTo>
                    <a:pt x="406" y="1088"/>
                  </a:lnTo>
                  <a:lnTo>
                    <a:pt x="403" y="1092"/>
                  </a:lnTo>
                  <a:lnTo>
                    <a:pt x="400" y="1097"/>
                  </a:lnTo>
                  <a:lnTo>
                    <a:pt x="396" y="1100"/>
                  </a:lnTo>
                  <a:lnTo>
                    <a:pt x="390" y="1102"/>
                  </a:lnTo>
                  <a:lnTo>
                    <a:pt x="385" y="1104"/>
                  </a:lnTo>
                  <a:lnTo>
                    <a:pt x="379" y="1104"/>
                  </a:lnTo>
                  <a:lnTo>
                    <a:pt x="32" y="1104"/>
                  </a:lnTo>
                  <a:lnTo>
                    <a:pt x="32" y="1104"/>
                  </a:lnTo>
                  <a:lnTo>
                    <a:pt x="27" y="1104"/>
                  </a:lnTo>
                  <a:lnTo>
                    <a:pt x="21" y="1102"/>
                  </a:lnTo>
                  <a:lnTo>
                    <a:pt x="17" y="1100"/>
                  </a:lnTo>
                  <a:lnTo>
                    <a:pt x="13" y="1097"/>
                  </a:lnTo>
                  <a:lnTo>
                    <a:pt x="9" y="1092"/>
                  </a:lnTo>
                  <a:lnTo>
                    <a:pt x="5" y="1088"/>
                  </a:lnTo>
                  <a:lnTo>
                    <a:pt x="4" y="1083"/>
                  </a:lnTo>
                  <a:lnTo>
                    <a:pt x="2" y="1077"/>
                  </a:lnTo>
                  <a:lnTo>
                    <a:pt x="2" y="1077"/>
                  </a:lnTo>
                  <a:lnTo>
                    <a:pt x="1" y="1054"/>
                  </a:lnTo>
                  <a:lnTo>
                    <a:pt x="0" y="1032"/>
                  </a:lnTo>
                  <a:lnTo>
                    <a:pt x="0" y="1009"/>
                  </a:lnTo>
                  <a:lnTo>
                    <a:pt x="2" y="987"/>
                  </a:lnTo>
                  <a:lnTo>
                    <a:pt x="9" y="933"/>
                  </a:lnTo>
                  <a:lnTo>
                    <a:pt x="17" y="861"/>
                  </a:lnTo>
                  <a:lnTo>
                    <a:pt x="17" y="861"/>
                  </a:lnTo>
                  <a:lnTo>
                    <a:pt x="19" y="855"/>
                  </a:lnTo>
                  <a:lnTo>
                    <a:pt x="21" y="851"/>
                  </a:lnTo>
                  <a:lnTo>
                    <a:pt x="26" y="845"/>
                  </a:lnTo>
                  <a:lnTo>
                    <a:pt x="30" y="840"/>
                  </a:lnTo>
                  <a:lnTo>
                    <a:pt x="35" y="835"/>
                  </a:lnTo>
                  <a:lnTo>
                    <a:pt x="42" y="830"/>
                  </a:lnTo>
                  <a:lnTo>
                    <a:pt x="50" y="827"/>
                  </a:lnTo>
                  <a:lnTo>
                    <a:pt x="58" y="825"/>
                  </a:lnTo>
                  <a:lnTo>
                    <a:pt x="126" y="813"/>
                  </a:lnTo>
                  <a:lnTo>
                    <a:pt x="126" y="813"/>
                  </a:lnTo>
                  <a:lnTo>
                    <a:pt x="130" y="813"/>
                  </a:lnTo>
                  <a:lnTo>
                    <a:pt x="136" y="814"/>
                  </a:lnTo>
                  <a:lnTo>
                    <a:pt x="139" y="816"/>
                  </a:lnTo>
                  <a:lnTo>
                    <a:pt x="142" y="821"/>
                  </a:lnTo>
                  <a:lnTo>
                    <a:pt x="206" y="909"/>
                  </a:lnTo>
                  <a:lnTo>
                    <a:pt x="206" y="909"/>
                  </a:lnTo>
                  <a:close/>
                  <a:moveTo>
                    <a:pt x="526" y="557"/>
                  </a:moveTo>
                  <a:lnTo>
                    <a:pt x="526" y="557"/>
                  </a:lnTo>
                  <a:lnTo>
                    <a:pt x="526" y="551"/>
                  </a:lnTo>
                  <a:lnTo>
                    <a:pt x="528" y="546"/>
                  </a:lnTo>
                  <a:lnTo>
                    <a:pt x="530" y="541"/>
                  </a:lnTo>
                  <a:lnTo>
                    <a:pt x="534" y="538"/>
                  </a:lnTo>
                  <a:lnTo>
                    <a:pt x="538" y="535"/>
                  </a:lnTo>
                  <a:lnTo>
                    <a:pt x="542" y="532"/>
                  </a:lnTo>
                  <a:lnTo>
                    <a:pt x="546" y="531"/>
                  </a:lnTo>
                  <a:lnTo>
                    <a:pt x="552" y="531"/>
                  </a:lnTo>
                  <a:lnTo>
                    <a:pt x="552" y="531"/>
                  </a:lnTo>
                  <a:lnTo>
                    <a:pt x="557" y="531"/>
                  </a:lnTo>
                  <a:lnTo>
                    <a:pt x="562" y="532"/>
                  </a:lnTo>
                  <a:lnTo>
                    <a:pt x="566" y="535"/>
                  </a:lnTo>
                  <a:lnTo>
                    <a:pt x="570" y="538"/>
                  </a:lnTo>
                  <a:lnTo>
                    <a:pt x="573" y="541"/>
                  </a:lnTo>
                  <a:lnTo>
                    <a:pt x="576" y="546"/>
                  </a:lnTo>
                  <a:lnTo>
                    <a:pt x="578" y="551"/>
                  </a:lnTo>
                  <a:lnTo>
                    <a:pt x="578" y="557"/>
                  </a:lnTo>
                  <a:lnTo>
                    <a:pt x="578" y="664"/>
                  </a:lnTo>
                  <a:lnTo>
                    <a:pt x="677" y="721"/>
                  </a:lnTo>
                  <a:lnTo>
                    <a:pt x="677" y="721"/>
                  </a:lnTo>
                  <a:lnTo>
                    <a:pt x="681" y="725"/>
                  </a:lnTo>
                  <a:lnTo>
                    <a:pt x="684" y="729"/>
                  </a:lnTo>
                  <a:lnTo>
                    <a:pt x="688" y="733"/>
                  </a:lnTo>
                  <a:lnTo>
                    <a:pt x="689" y="738"/>
                  </a:lnTo>
                  <a:lnTo>
                    <a:pt x="690" y="742"/>
                  </a:lnTo>
                  <a:lnTo>
                    <a:pt x="690" y="747"/>
                  </a:lnTo>
                  <a:lnTo>
                    <a:pt x="689" y="753"/>
                  </a:lnTo>
                  <a:lnTo>
                    <a:pt x="687" y="757"/>
                  </a:lnTo>
                  <a:lnTo>
                    <a:pt x="687" y="757"/>
                  </a:lnTo>
                  <a:lnTo>
                    <a:pt x="683" y="761"/>
                  </a:lnTo>
                  <a:lnTo>
                    <a:pt x="680" y="765"/>
                  </a:lnTo>
                  <a:lnTo>
                    <a:pt x="676" y="768"/>
                  </a:lnTo>
                  <a:lnTo>
                    <a:pt x="670" y="769"/>
                  </a:lnTo>
                  <a:lnTo>
                    <a:pt x="666" y="770"/>
                  </a:lnTo>
                  <a:lnTo>
                    <a:pt x="661" y="770"/>
                  </a:lnTo>
                  <a:lnTo>
                    <a:pt x="656" y="769"/>
                  </a:lnTo>
                  <a:lnTo>
                    <a:pt x="651" y="767"/>
                  </a:lnTo>
                  <a:lnTo>
                    <a:pt x="552" y="710"/>
                  </a:lnTo>
                  <a:lnTo>
                    <a:pt x="453" y="767"/>
                  </a:lnTo>
                  <a:lnTo>
                    <a:pt x="453" y="767"/>
                  </a:lnTo>
                  <a:lnTo>
                    <a:pt x="447" y="769"/>
                  </a:lnTo>
                  <a:lnTo>
                    <a:pt x="443" y="770"/>
                  </a:lnTo>
                  <a:lnTo>
                    <a:pt x="438" y="770"/>
                  </a:lnTo>
                  <a:lnTo>
                    <a:pt x="433" y="769"/>
                  </a:lnTo>
                  <a:lnTo>
                    <a:pt x="428" y="768"/>
                  </a:lnTo>
                  <a:lnTo>
                    <a:pt x="424" y="765"/>
                  </a:lnTo>
                  <a:lnTo>
                    <a:pt x="420" y="761"/>
                  </a:lnTo>
                  <a:lnTo>
                    <a:pt x="417" y="757"/>
                  </a:lnTo>
                  <a:lnTo>
                    <a:pt x="417" y="757"/>
                  </a:lnTo>
                  <a:lnTo>
                    <a:pt x="415" y="753"/>
                  </a:lnTo>
                  <a:lnTo>
                    <a:pt x="414" y="747"/>
                  </a:lnTo>
                  <a:lnTo>
                    <a:pt x="414" y="742"/>
                  </a:lnTo>
                  <a:lnTo>
                    <a:pt x="415" y="738"/>
                  </a:lnTo>
                  <a:lnTo>
                    <a:pt x="416" y="733"/>
                  </a:lnTo>
                  <a:lnTo>
                    <a:pt x="419" y="729"/>
                  </a:lnTo>
                  <a:lnTo>
                    <a:pt x="423" y="725"/>
                  </a:lnTo>
                  <a:lnTo>
                    <a:pt x="427" y="721"/>
                  </a:lnTo>
                  <a:lnTo>
                    <a:pt x="526" y="664"/>
                  </a:lnTo>
                  <a:lnTo>
                    <a:pt x="526" y="557"/>
                  </a:lnTo>
                  <a:lnTo>
                    <a:pt x="526" y="557"/>
                  </a:lnTo>
                  <a:close/>
                  <a:moveTo>
                    <a:pt x="896" y="557"/>
                  </a:moveTo>
                  <a:lnTo>
                    <a:pt x="896" y="557"/>
                  </a:lnTo>
                  <a:lnTo>
                    <a:pt x="886" y="557"/>
                  </a:lnTo>
                  <a:lnTo>
                    <a:pt x="876" y="559"/>
                  </a:lnTo>
                  <a:lnTo>
                    <a:pt x="868" y="561"/>
                  </a:lnTo>
                  <a:lnTo>
                    <a:pt x="859" y="565"/>
                  </a:lnTo>
                  <a:lnTo>
                    <a:pt x="851" y="569"/>
                  </a:lnTo>
                  <a:lnTo>
                    <a:pt x="843" y="574"/>
                  </a:lnTo>
                  <a:lnTo>
                    <a:pt x="835" y="580"/>
                  </a:lnTo>
                  <a:lnTo>
                    <a:pt x="829" y="587"/>
                  </a:lnTo>
                  <a:lnTo>
                    <a:pt x="822" y="594"/>
                  </a:lnTo>
                  <a:lnTo>
                    <a:pt x="817" y="602"/>
                  </a:lnTo>
                  <a:lnTo>
                    <a:pt x="813" y="610"/>
                  </a:lnTo>
                  <a:lnTo>
                    <a:pt x="810" y="619"/>
                  </a:lnTo>
                  <a:lnTo>
                    <a:pt x="806" y="629"/>
                  </a:lnTo>
                  <a:lnTo>
                    <a:pt x="804" y="638"/>
                  </a:lnTo>
                  <a:lnTo>
                    <a:pt x="803" y="648"/>
                  </a:lnTo>
                  <a:lnTo>
                    <a:pt x="802" y="658"/>
                  </a:lnTo>
                  <a:lnTo>
                    <a:pt x="802" y="658"/>
                  </a:lnTo>
                  <a:lnTo>
                    <a:pt x="803" y="669"/>
                  </a:lnTo>
                  <a:lnTo>
                    <a:pt x="804" y="679"/>
                  </a:lnTo>
                  <a:lnTo>
                    <a:pt x="807" y="690"/>
                  </a:lnTo>
                  <a:lnTo>
                    <a:pt x="811" y="701"/>
                  </a:lnTo>
                  <a:lnTo>
                    <a:pt x="815" y="711"/>
                  </a:lnTo>
                  <a:lnTo>
                    <a:pt x="819" y="721"/>
                  </a:lnTo>
                  <a:lnTo>
                    <a:pt x="826" y="731"/>
                  </a:lnTo>
                  <a:lnTo>
                    <a:pt x="832" y="740"/>
                  </a:lnTo>
                  <a:lnTo>
                    <a:pt x="839" y="748"/>
                  </a:lnTo>
                  <a:lnTo>
                    <a:pt x="846" y="756"/>
                  </a:lnTo>
                  <a:lnTo>
                    <a:pt x="854" y="762"/>
                  </a:lnTo>
                  <a:lnTo>
                    <a:pt x="862" y="769"/>
                  </a:lnTo>
                  <a:lnTo>
                    <a:pt x="872" y="773"/>
                  </a:lnTo>
                  <a:lnTo>
                    <a:pt x="881" y="776"/>
                  </a:lnTo>
                  <a:lnTo>
                    <a:pt x="890" y="779"/>
                  </a:lnTo>
                  <a:lnTo>
                    <a:pt x="900" y="779"/>
                  </a:lnTo>
                  <a:lnTo>
                    <a:pt x="900" y="779"/>
                  </a:lnTo>
                  <a:lnTo>
                    <a:pt x="910" y="779"/>
                  </a:lnTo>
                  <a:lnTo>
                    <a:pt x="920" y="775"/>
                  </a:lnTo>
                  <a:lnTo>
                    <a:pt x="928" y="772"/>
                  </a:lnTo>
                  <a:lnTo>
                    <a:pt x="937" y="767"/>
                  </a:lnTo>
                  <a:lnTo>
                    <a:pt x="945" y="761"/>
                  </a:lnTo>
                  <a:lnTo>
                    <a:pt x="953" y="754"/>
                  </a:lnTo>
                  <a:lnTo>
                    <a:pt x="960" y="746"/>
                  </a:lnTo>
                  <a:lnTo>
                    <a:pt x="967" y="738"/>
                  </a:lnTo>
                  <a:lnTo>
                    <a:pt x="973" y="728"/>
                  </a:lnTo>
                  <a:lnTo>
                    <a:pt x="979" y="718"/>
                  </a:lnTo>
                  <a:lnTo>
                    <a:pt x="983" y="707"/>
                  </a:lnTo>
                  <a:lnTo>
                    <a:pt x="986" y="698"/>
                  </a:lnTo>
                  <a:lnTo>
                    <a:pt x="990" y="687"/>
                  </a:lnTo>
                  <a:lnTo>
                    <a:pt x="992" y="676"/>
                  </a:lnTo>
                  <a:lnTo>
                    <a:pt x="993" y="665"/>
                  </a:lnTo>
                  <a:lnTo>
                    <a:pt x="994" y="655"/>
                  </a:lnTo>
                  <a:lnTo>
                    <a:pt x="994" y="655"/>
                  </a:lnTo>
                  <a:lnTo>
                    <a:pt x="993" y="644"/>
                  </a:lnTo>
                  <a:lnTo>
                    <a:pt x="991" y="634"/>
                  </a:lnTo>
                  <a:lnTo>
                    <a:pt x="989" y="624"/>
                  </a:lnTo>
                  <a:lnTo>
                    <a:pt x="985" y="616"/>
                  </a:lnTo>
                  <a:lnTo>
                    <a:pt x="981" y="607"/>
                  </a:lnTo>
                  <a:lnTo>
                    <a:pt x="977" y="599"/>
                  </a:lnTo>
                  <a:lnTo>
                    <a:pt x="970" y="591"/>
                  </a:lnTo>
                  <a:lnTo>
                    <a:pt x="964" y="585"/>
                  </a:lnTo>
                  <a:lnTo>
                    <a:pt x="957" y="578"/>
                  </a:lnTo>
                  <a:lnTo>
                    <a:pt x="950" y="572"/>
                  </a:lnTo>
                  <a:lnTo>
                    <a:pt x="942" y="567"/>
                  </a:lnTo>
                  <a:lnTo>
                    <a:pt x="934" y="563"/>
                  </a:lnTo>
                  <a:lnTo>
                    <a:pt x="925" y="560"/>
                  </a:lnTo>
                  <a:lnTo>
                    <a:pt x="915" y="558"/>
                  </a:lnTo>
                  <a:lnTo>
                    <a:pt x="905" y="557"/>
                  </a:lnTo>
                  <a:lnTo>
                    <a:pt x="896" y="557"/>
                  </a:lnTo>
                  <a:lnTo>
                    <a:pt x="896" y="557"/>
                  </a:lnTo>
                  <a:close/>
                  <a:moveTo>
                    <a:pt x="898" y="909"/>
                  </a:moveTo>
                  <a:lnTo>
                    <a:pt x="962" y="821"/>
                  </a:lnTo>
                  <a:lnTo>
                    <a:pt x="962" y="821"/>
                  </a:lnTo>
                  <a:lnTo>
                    <a:pt x="965" y="816"/>
                  </a:lnTo>
                  <a:lnTo>
                    <a:pt x="968" y="814"/>
                  </a:lnTo>
                  <a:lnTo>
                    <a:pt x="973" y="813"/>
                  </a:lnTo>
                  <a:lnTo>
                    <a:pt x="978" y="813"/>
                  </a:lnTo>
                  <a:lnTo>
                    <a:pt x="1046" y="825"/>
                  </a:lnTo>
                  <a:lnTo>
                    <a:pt x="1046" y="825"/>
                  </a:lnTo>
                  <a:lnTo>
                    <a:pt x="1054" y="827"/>
                  </a:lnTo>
                  <a:lnTo>
                    <a:pt x="1062" y="830"/>
                  </a:lnTo>
                  <a:lnTo>
                    <a:pt x="1068" y="835"/>
                  </a:lnTo>
                  <a:lnTo>
                    <a:pt x="1074" y="840"/>
                  </a:lnTo>
                  <a:lnTo>
                    <a:pt x="1078" y="845"/>
                  </a:lnTo>
                  <a:lnTo>
                    <a:pt x="1082" y="851"/>
                  </a:lnTo>
                  <a:lnTo>
                    <a:pt x="1084" y="855"/>
                  </a:lnTo>
                  <a:lnTo>
                    <a:pt x="1087" y="861"/>
                  </a:lnTo>
                  <a:lnTo>
                    <a:pt x="1087" y="861"/>
                  </a:lnTo>
                  <a:lnTo>
                    <a:pt x="1095" y="933"/>
                  </a:lnTo>
                  <a:lnTo>
                    <a:pt x="1102" y="987"/>
                  </a:lnTo>
                  <a:lnTo>
                    <a:pt x="1104" y="1009"/>
                  </a:lnTo>
                  <a:lnTo>
                    <a:pt x="1104" y="1032"/>
                  </a:lnTo>
                  <a:lnTo>
                    <a:pt x="1103" y="1054"/>
                  </a:lnTo>
                  <a:lnTo>
                    <a:pt x="1102" y="1077"/>
                  </a:lnTo>
                  <a:lnTo>
                    <a:pt x="1102" y="1077"/>
                  </a:lnTo>
                  <a:lnTo>
                    <a:pt x="1100" y="1083"/>
                  </a:lnTo>
                  <a:lnTo>
                    <a:pt x="1098" y="1088"/>
                  </a:lnTo>
                  <a:lnTo>
                    <a:pt x="1095" y="1092"/>
                  </a:lnTo>
                  <a:lnTo>
                    <a:pt x="1091" y="1097"/>
                  </a:lnTo>
                  <a:lnTo>
                    <a:pt x="1087" y="1100"/>
                  </a:lnTo>
                  <a:lnTo>
                    <a:pt x="1082" y="1102"/>
                  </a:lnTo>
                  <a:lnTo>
                    <a:pt x="1077" y="1104"/>
                  </a:lnTo>
                  <a:lnTo>
                    <a:pt x="1072" y="1104"/>
                  </a:lnTo>
                  <a:lnTo>
                    <a:pt x="724" y="1104"/>
                  </a:lnTo>
                  <a:lnTo>
                    <a:pt x="724" y="1104"/>
                  </a:lnTo>
                  <a:lnTo>
                    <a:pt x="719" y="1104"/>
                  </a:lnTo>
                  <a:lnTo>
                    <a:pt x="714" y="1102"/>
                  </a:lnTo>
                  <a:lnTo>
                    <a:pt x="708" y="1100"/>
                  </a:lnTo>
                  <a:lnTo>
                    <a:pt x="704" y="1097"/>
                  </a:lnTo>
                  <a:lnTo>
                    <a:pt x="701" y="1092"/>
                  </a:lnTo>
                  <a:lnTo>
                    <a:pt x="697" y="1088"/>
                  </a:lnTo>
                  <a:lnTo>
                    <a:pt x="695" y="1083"/>
                  </a:lnTo>
                  <a:lnTo>
                    <a:pt x="694" y="1077"/>
                  </a:lnTo>
                  <a:lnTo>
                    <a:pt x="694" y="1077"/>
                  </a:lnTo>
                  <a:lnTo>
                    <a:pt x="693" y="1054"/>
                  </a:lnTo>
                  <a:lnTo>
                    <a:pt x="692" y="1032"/>
                  </a:lnTo>
                  <a:lnTo>
                    <a:pt x="692" y="1009"/>
                  </a:lnTo>
                  <a:lnTo>
                    <a:pt x="694" y="987"/>
                  </a:lnTo>
                  <a:lnTo>
                    <a:pt x="700" y="933"/>
                  </a:lnTo>
                  <a:lnTo>
                    <a:pt x="709" y="861"/>
                  </a:lnTo>
                  <a:lnTo>
                    <a:pt x="709" y="861"/>
                  </a:lnTo>
                  <a:lnTo>
                    <a:pt x="711" y="855"/>
                  </a:lnTo>
                  <a:lnTo>
                    <a:pt x="714" y="851"/>
                  </a:lnTo>
                  <a:lnTo>
                    <a:pt x="717" y="845"/>
                  </a:lnTo>
                  <a:lnTo>
                    <a:pt x="722" y="840"/>
                  </a:lnTo>
                  <a:lnTo>
                    <a:pt x="728" y="835"/>
                  </a:lnTo>
                  <a:lnTo>
                    <a:pt x="734" y="830"/>
                  </a:lnTo>
                  <a:lnTo>
                    <a:pt x="742" y="827"/>
                  </a:lnTo>
                  <a:lnTo>
                    <a:pt x="750" y="825"/>
                  </a:lnTo>
                  <a:lnTo>
                    <a:pt x="818" y="813"/>
                  </a:lnTo>
                  <a:lnTo>
                    <a:pt x="818" y="813"/>
                  </a:lnTo>
                  <a:lnTo>
                    <a:pt x="822" y="813"/>
                  </a:lnTo>
                  <a:lnTo>
                    <a:pt x="827" y="814"/>
                  </a:lnTo>
                  <a:lnTo>
                    <a:pt x="831" y="816"/>
                  </a:lnTo>
                  <a:lnTo>
                    <a:pt x="834" y="821"/>
                  </a:lnTo>
                  <a:lnTo>
                    <a:pt x="898" y="909"/>
                  </a:lnTo>
                  <a:lnTo>
                    <a:pt x="898" y="90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 name="Freeform: Shape 23"/>
            <p:cNvSpPr/>
            <p:nvPr/>
          </p:nvSpPr>
          <p:spPr bwMode="auto">
            <a:xfrm>
              <a:off x="9502577" y="4139524"/>
              <a:ext cx="546024" cy="547015"/>
            </a:xfrm>
            <a:custGeom>
              <a:avLst/>
              <a:gdLst>
                <a:gd name="T0" fmla="*/ 600 w 1102"/>
                <a:gd name="T1" fmla="*/ 929 h 1104"/>
                <a:gd name="T2" fmla="*/ 809 w 1102"/>
                <a:gd name="T3" fmla="*/ 836 h 1104"/>
                <a:gd name="T4" fmla="*/ 830 w 1102"/>
                <a:gd name="T5" fmla="*/ 805 h 1104"/>
                <a:gd name="T6" fmla="*/ 1099 w 1102"/>
                <a:gd name="T7" fmla="*/ 858 h 1104"/>
                <a:gd name="T8" fmla="*/ 886 w 1102"/>
                <a:gd name="T9" fmla="*/ 879 h 1104"/>
                <a:gd name="T10" fmla="*/ 871 w 1102"/>
                <a:gd name="T11" fmla="*/ 986 h 1104"/>
                <a:gd name="T12" fmla="*/ 670 w 1102"/>
                <a:gd name="T13" fmla="*/ 1076 h 1104"/>
                <a:gd name="T14" fmla="*/ 636 w 1102"/>
                <a:gd name="T15" fmla="*/ 1104 h 1104"/>
                <a:gd name="T16" fmla="*/ 388 w 1102"/>
                <a:gd name="T17" fmla="*/ 1036 h 1104"/>
                <a:gd name="T18" fmla="*/ 199 w 1102"/>
                <a:gd name="T19" fmla="*/ 690 h 1104"/>
                <a:gd name="T20" fmla="*/ 236 w 1102"/>
                <a:gd name="T21" fmla="*/ 669 h 1104"/>
                <a:gd name="T22" fmla="*/ 244 w 1102"/>
                <a:gd name="T23" fmla="*/ 543 h 1104"/>
                <a:gd name="T24" fmla="*/ 50 w 1102"/>
                <a:gd name="T25" fmla="*/ 510 h 1104"/>
                <a:gd name="T26" fmla="*/ 10 w 1102"/>
                <a:gd name="T27" fmla="*/ 536 h 1104"/>
                <a:gd name="T28" fmla="*/ 10 w 1102"/>
                <a:gd name="T29" fmla="*/ 662 h 1104"/>
                <a:gd name="T30" fmla="*/ 211 w 1102"/>
                <a:gd name="T31" fmla="*/ 900 h 1104"/>
                <a:gd name="T32" fmla="*/ 315 w 1102"/>
                <a:gd name="T33" fmla="*/ 753 h 1104"/>
                <a:gd name="T34" fmla="*/ 463 w 1102"/>
                <a:gd name="T35" fmla="*/ 691 h 1104"/>
                <a:gd name="T36" fmla="*/ 398 w 1102"/>
                <a:gd name="T37" fmla="*/ 848 h 1104"/>
                <a:gd name="T38" fmla="*/ 282 w 1102"/>
                <a:gd name="T39" fmla="*/ 979 h 1104"/>
                <a:gd name="T40" fmla="*/ 216 w 1102"/>
                <a:gd name="T41" fmla="*/ 974 h 1104"/>
                <a:gd name="T42" fmla="*/ 204 w 1102"/>
                <a:gd name="T43" fmla="*/ 910 h 1104"/>
                <a:gd name="T44" fmla="*/ 536 w 1102"/>
                <a:gd name="T45" fmla="*/ 10 h 1104"/>
                <a:gd name="T46" fmla="*/ 573 w 1102"/>
                <a:gd name="T47" fmla="*/ 55 h 1104"/>
                <a:gd name="T48" fmla="*/ 577 w 1102"/>
                <a:gd name="T49" fmla="*/ 106 h 1104"/>
                <a:gd name="T50" fmla="*/ 545 w 1102"/>
                <a:gd name="T51" fmla="*/ 166 h 1104"/>
                <a:gd name="T52" fmla="*/ 489 w 1102"/>
                <a:gd name="T53" fmla="*/ 196 h 1104"/>
                <a:gd name="T54" fmla="*/ 441 w 1102"/>
                <a:gd name="T55" fmla="*/ 179 h 1104"/>
                <a:gd name="T56" fmla="*/ 412 w 1102"/>
                <a:gd name="T57" fmla="*/ 119 h 1104"/>
                <a:gd name="T58" fmla="*/ 413 w 1102"/>
                <a:gd name="T59" fmla="*/ 62 h 1104"/>
                <a:gd name="T60" fmla="*/ 449 w 1102"/>
                <a:gd name="T61" fmla="*/ 15 h 1104"/>
                <a:gd name="T62" fmla="*/ 504 w 1102"/>
                <a:gd name="T63" fmla="*/ 1 h 1104"/>
                <a:gd name="T64" fmla="*/ 534 w 1102"/>
                <a:gd name="T65" fmla="*/ 253 h 1104"/>
                <a:gd name="T66" fmla="*/ 647 w 1102"/>
                <a:gd name="T67" fmla="*/ 356 h 1104"/>
                <a:gd name="T68" fmla="*/ 778 w 1102"/>
                <a:gd name="T69" fmla="*/ 369 h 1104"/>
                <a:gd name="T70" fmla="*/ 813 w 1102"/>
                <a:gd name="T71" fmla="*/ 394 h 1104"/>
                <a:gd name="T72" fmla="*/ 805 w 1102"/>
                <a:gd name="T73" fmla="*/ 445 h 1104"/>
                <a:gd name="T74" fmla="*/ 686 w 1102"/>
                <a:gd name="T75" fmla="*/ 462 h 1104"/>
                <a:gd name="T76" fmla="*/ 599 w 1102"/>
                <a:gd name="T77" fmla="*/ 441 h 1104"/>
                <a:gd name="T78" fmla="*/ 518 w 1102"/>
                <a:gd name="T79" fmla="*/ 528 h 1104"/>
                <a:gd name="T80" fmla="*/ 646 w 1102"/>
                <a:gd name="T81" fmla="*/ 595 h 1104"/>
                <a:gd name="T82" fmla="*/ 727 w 1102"/>
                <a:gd name="T83" fmla="*/ 705 h 1104"/>
                <a:gd name="T84" fmla="*/ 761 w 1102"/>
                <a:gd name="T85" fmla="*/ 829 h 1104"/>
                <a:gd name="T86" fmla="*/ 712 w 1102"/>
                <a:gd name="T87" fmla="*/ 869 h 1104"/>
                <a:gd name="T88" fmla="*/ 662 w 1102"/>
                <a:gd name="T89" fmla="*/ 841 h 1104"/>
                <a:gd name="T90" fmla="*/ 556 w 1102"/>
                <a:gd name="T91" fmla="*/ 687 h 1104"/>
                <a:gd name="T92" fmla="*/ 314 w 1102"/>
                <a:gd name="T93" fmla="*/ 598 h 1104"/>
                <a:gd name="T94" fmla="*/ 276 w 1102"/>
                <a:gd name="T95" fmla="*/ 547 h 1104"/>
                <a:gd name="T96" fmla="*/ 253 w 1102"/>
                <a:gd name="T97" fmla="*/ 338 h 1104"/>
                <a:gd name="T98" fmla="*/ 222 w 1102"/>
                <a:gd name="T99" fmla="*/ 391 h 1104"/>
                <a:gd name="T100" fmla="*/ 193 w 1102"/>
                <a:gd name="T101" fmla="*/ 482 h 1104"/>
                <a:gd name="T102" fmla="*/ 143 w 1102"/>
                <a:gd name="T103" fmla="*/ 479 h 1104"/>
                <a:gd name="T104" fmla="*/ 130 w 1102"/>
                <a:gd name="T105" fmla="*/ 413 h 1104"/>
                <a:gd name="T106" fmla="*/ 175 w 1102"/>
                <a:gd name="T107" fmla="*/ 281 h 1104"/>
                <a:gd name="T108" fmla="*/ 333 w 1102"/>
                <a:gd name="T109" fmla="*/ 201 h 1104"/>
                <a:gd name="T110" fmla="*/ 423 w 1102"/>
                <a:gd name="T111" fmla="*/ 2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2" h="1104">
                  <a:moveTo>
                    <a:pt x="412" y="1026"/>
                  </a:moveTo>
                  <a:lnTo>
                    <a:pt x="593" y="1026"/>
                  </a:lnTo>
                  <a:lnTo>
                    <a:pt x="593" y="948"/>
                  </a:lnTo>
                  <a:lnTo>
                    <a:pt x="593" y="948"/>
                  </a:lnTo>
                  <a:lnTo>
                    <a:pt x="594" y="942"/>
                  </a:lnTo>
                  <a:lnTo>
                    <a:pt x="596" y="935"/>
                  </a:lnTo>
                  <a:lnTo>
                    <a:pt x="600" y="929"/>
                  </a:lnTo>
                  <a:lnTo>
                    <a:pt x="603" y="924"/>
                  </a:lnTo>
                  <a:lnTo>
                    <a:pt x="608" y="919"/>
                  </a:lnTo>
                  <a:lnTo>
                    <a:pt x="615" y="917"/>
                  </a:lnTo>
                  <a:lnTo>
                    <a:pt x="621" y="915"/>
                  </a:lnTo>
                  <a:lnTo>
                    <a:pt x="628" y="914"/>
                  </a:lnTo>
                  <a:lnTo>
                    <a:pt x="809" y="914"/>
                  </a:lnTo>
                  <a:lnTo>
                    <a:pt x="809" y="836"/>
                  </a:lnTo>
                  <a:lnTo>
                    <a:pt x="809" y="836"/>
                  </a:lnTo>
                  <a:lnTo>
                    <a:pt x="810" y="830"/>
                  </a:lnTo>
                  <a:lnTo>
                    <a:pt x="812" y="823"/>
                  </a:lnTo>
                  <a:lnTo>
                    <a:pt x="815" y="817"/>
                  </a:lnTo>
                  <a:lnTo>
                    <a:pt x="819" y="811"/>
                  </a:lnTo>
                  <a:lnTo>
                    <a:pt x="824" y="807"/>
                  </a:lnTo>
                  <a:lnTo>
                    <a:pt x="830" y="805"/>
                  </a:lnTo>
                  <a:lnTo>
                    <a:pt x="837" y="803"/>
                  </a:lnTo>
                  <a:lnTo>
                    <a:pt x="843" y="802"/>
                  </a:lnTo>
                  <a:lnTo>
                    <a:pt x="1102" y="802"/>
                  </a:lnTo>
                  <a:lnTo>
                    <a:pt x="1102" y="845"/>
                  </a:lnTo>
                  <a:lnTo>
                    <a:pt x="1102" y="845"/>
                  </a:lnTo>
                  <a:lnTo>
                    <a:pt x="1101" y="851"/>
                  </a:lnTo>
                  <a:lnTo>
                    <a:pt x="1099" y="858"/>
                  </a:lnTo>
                  <a:lnTo>
                    <a:pt x="1096" y="864"/>
                  </a:lnTo>
                  <a:lnTo>
                    <a:pt x="1092" y="870"/>
                  </a:lnTo>
                  <a:lnTo>
                    <a:pt x="1087" y="874"/>
                  </a:lnTo>
                  <a:lnTo>
                    <a:pt x="1081" y="876"/>
                  </a:lnTo>
                  <a:lnTo>
                    <a:pt x="1074" y="878"/>
                  </a:lnTo>
                  <a:lnTo>
                    <a:pt x="1068" y="879"/>
                  </a:lnTo>
                  <a:lnTo>
                    <a:pt x="886" y="879"/>
                  </a:lnTo>
                  <a:lnTo>
                    <a:pt x="886" y="957"/>
                  </a:lnTo>
                  <a:lnTo>
                    <a:pt x="886" y="957"/>
                  </a:lnTo>
                  <a:lnTo>
                    <a:pt x="885" y="963"/>
                  </a:lnTo>
                  <a:lnTo>
                    <a:pt x="883" y="970"/>
                  </a:lnTo>
                  <a:lnTo>
                    <a:pt x="881" y="976"/>
                  </a:lnTo>
                  <a:lnTo>
                    <a:pt x="877" y="982"/>
                  </a:lnTo>
                  <a:lnTo>
                    <a:pt x="871" y="986"/>
                  </a:lnTo>
                  <a:lnTo>
                    <a:pt x="865" y="988"/>
                  </a:lnTo>
                  <a:lnTo>
                    <a:pt x="858" y="990"/>
                  </a:lnTo>
                  <a:lnTo>
                    <a:pt x="852" y="991"/>
                  </a:lnTo>
                  <a:lnTo>
                    <a:pt x="671" y="991"/>
                  </a:lnTo>
                  <a:lnTo>
                    <a:pt x="671" y="1069"/>
                  </a:lnTo>
                  <a:lnTo>
                    <a:pt x="671" y="1069"/>
                  </a:lnTo>
                  <a:lnTo>
                    <a:pt x="670" y="1076"/>
                  </a:lnTo>
                  <a:lnTo>
                    <a:pt x="668" y="1082"/>
                  </a:lnTo>
                  <a:lnTo>
                    <a:pt x="664" y="1088"/>
                  </a:lnTo>
                  <a:lnTo>
                    <a:pt x="661" y="1094"/>
                  </a:lnTo>
                  <a:lnTo>
                    <a:pt x="656" y="1098"/>
                  </a:lnTo>
                  <a:lnTo>
                    <a:pt x="649" y="1100"/>
                  </a:lnTo>
                  <a:lnTo>
                    <a:pt x="643" y="1103"/>
                  </a:lnTo>
                  <a:lnTo>
                    <a:pt x="636" y="1104"/>
                  </a:lnTo>
                  <a:lnTo>
                    <a:pt x="378" y="1104"/>
                  </a:lnTo>
                  <a:lnTo>
                    <a:pt x="378" y="1060"/>
                  </a:lnTo>
                  <a:lnTo>
                    <a:pt x="378" y="1060"/>
                  </a:lnTo>
                  <a:lnTo>
                    <a:pt x="379" y="1054"/>
                  </a:lnTo>
                  <a:lnTo>
                    <a:pt x="381" y="1048"/>
                  </a:lnTo>
                  <a:lnTo>
                    <a:pt x="384" y="1041"/>
                  </a:lnTo>
                  <a:lnTo>
                    <a:pt x="388" y="1036"/>
                  </a:lnTo>
                  <a:lnTo>
                    <a:pt x="393" y="1031"/>
                  </a:lnTo>
                  <a:lnTo>
                    <a:pt x="399" y="1029"/>
                  </a:lnTo>
                  <a:lnTo>
                    <a:pt x="406" y="1027"/>
                  </a:lnTo>
                  <a:lnTo>
                    <a:pt x="412" y="1026"/>
                  </a:lnTo>
                  <a:lnTo>
                    <a:pt x="412" y="1026"/>
                  </a:lnTo>
                  <a:close/>
                  <a:moveTo>
                    <a:pt x="36" y="676"/>
                  </a:moveTo>
                  <a:lnTo>
                    <a:pt x="199" y="690"/>
                  </a:lnTo>
                  <a:lnTo>
                    <a:pt x="199" y="690"/>
                  </a:lnTo>
                  <a:lnTo>
                    <a:pt x="206" y="690"/>
                  </a:lnTo>
                  <a:lnTo>
                    <a:pt x="214" y="687"/>
                  </a:lnTo>
                  <a:lnTo>
                    <a:pt x="221" y="684"/>
                  </a:lnTo>
                  <a:lnTo>
                    <a:pt x="227" y="681"/>
                  </a:lnTo>
                  <a:lnTo>
                    <a:pt x="232" y="676"/>
                  </a:lnTo>
                  <a:lnTo>
                    <a:pt x="236" y="669"/>
                  </a:lnTo>
                  <a:lnTo>
                    <a:pt x="240" y="662"/>
                  </a:lnTo>
                  <a:lnTo>
                    <a:pt x="241" y="654"/>
                  </a:lnTo>
                  <a:lnTo>
                    <a:pt x="248" y="566"/>
                  </a:lnTo>
                  <a:lnTo>
                    <a:pt x="248" y="566"/>
                  </a:lnTo>
                  <a:lnTo>
                    <a:pt x="248" y="557"/>
                  </a:lnTo>
                  <a:lnTo>
                    <a:pt x="247" y="549"/>
                  </a:lnTo>
                  <a:lnTo>
                    <a:pt x="244" y="543"/>
                  </a:lnTo>
                  <a:lnTo>
                    <a:pt x="240" y="536"/>
                  </a:lnTo>
                  <a:lnTo>
                    <a:pt x="234" y="531"/>
                  </a:lnTo>
                  <a:lnTo>
                    <a:pt x="228" y="528"/>
                  </a:lnTo>
                  <a:lnTo>
                    <a:pt x="221" y="525"/>
                  </a:lnTo>
                  <a:lnTo>
                    <a:pt x="213" y="524"/>
                  </a:lnTo>
                  <a:lnTo>
                    <a:pt x="50" y="510"/>
                  </a:lnTo>
                  <a:lnTo>
                    <a:pt x="50" y="510"/>
                  </a:lnTo>
                  <a:lnTo>
                    <a:pt x="42" y="510"/>
                  </a:lnTo>
                  <a:lnTo>
                    <a:pt x="35" y="511"/>
                  </a:lnTo>
                  <a:lnTo>
                    <a:pt x="28" y="514"/>
                  </a:lnTo>
                  <a:lnTo>
                    <a:pt x="22" y="518"/>
                  </a:lnTo>
                  <a:lnTo>
                    <a:pt x="16" y="524"/>
                  </a:lnTo>
                  <a:lnTo>
                    <a:pt x="12" y="530"/>
                  </a:lnTo>
                  <a:lnTo>
                    <a:pt x="10" y="536"/>
                  </a:lnTo>
                  <a:lnTo>
                    <a:pt x="8" y="544"/>
                  </a:lnTo>
                  <a:lnTo>
                    <a:pt x="0" y="634"/>
                  </a:lnTo>
                  <a:lnTo>
                    <a:pt x="0" y="634"/>
                  </a:lnTo>
                  <a:lnTo>
                    <a:pt x="0" y="641"/>
                  </a:lnTo>
                  <a:lnTo>
                    <a:pt x="2" y="649"/>
                  </a:lnTo>
                  <a:lnTo>
                    <a:pt x="6" y="655"/>
                  </a:lnTo>
                  <a:lnTo>
                    <a:pt x="10" y="662"/>
                  </a:lnTo>
                  <a:lnTo>
                    <a:pt x="15" y="667"/>
                  </a:lnTo>
                  <a:lnTo>
                    <a:pt x="21" y="671"/>
                  </a:lnTo>
                  <a:lnTo>
                    <a:pt x="28" y="674"/>
                  </a:lnTo>
                  <a:lnTo>
                    <a:pt x="36" y="676"/>
                  </a:lnTo>
                  <a:lnTo>
                    <a:pt x="36" y="676"/>
                  </a:lnTo>
                  <a:close/>
                  <a:moveTo>
                    <a:pt x="211" y="900"/>
                  </a:moveTo>
                  <a:lnTo>
                    <a:pt x="211" y="900"/>
                  </a:lnTo>
                  <a:lnTo>
                    <a:pt x="263" y="839"/>
                  </a:lnTo>
                  <a:lnTo>
                    <a:pt x="282" y="815"/>
                  </a:lnTo>
                  <a:lnTo>
                    <a:pt x="289" y="804"/>
                  </a:lnTo>
                  <a:lnTo>
                    <a:pt x="297" y="792"/>
                  </a:lnTo>
                  <a:lnTo>
                    <a:pt x="303" y="780"/>
                  </a:lnTo>
                  <a:lnTo>
                    <a:pt x="310" y="767"/>
                  </a:lnTo>
                  <a:lnTo>
                    <a:pt x="315" y="753"/>
                  </a:lnTo>
                  <a:lnTo>
                    <a:pt x="320" y="737"/>
                  </a:lnTo>
                  <a:lnTo>
                    <a:pt x="331" y="700"/>
                  </a:lnTo>
                  <a:lnTo>
                    <a:pt x="342" y="653"/>
                  </a:lnTo>
                  <a:lnTo>
                    <a:pt x="342" y="653"/>
                  </a:lnTo>
                  <a:lnTo>
                    <a:pt x="451" y="687"/>
                  </a:lnTo>
                  <a:lnTo>
                    <a:pt x="451" y="687"/>
                  </a:lnTo>
                  <a:lnTo>
                    <a:pt x="463" y="691"/>
                  </a:lnTo>
                  <a:lnTo>
                    <a:pt x="463" y="691"/>
                  </a:lnTo>
                  <a:lnTo>
                    <a:pt x="444" y="745"/>
                  </a:lnTo>
                  <a:lnTo>
                    <a:pt x="428" y="786"/>
                  </a:lnTo>
                  <a:lnTo>
                    <a:pt x="421" y="804"/>
                  </a:lnTo>
                  <a:lnTo>
                    <a:pt x="413" y="820"/>
                  </a:lnTo>
                  <a:lnTo>
                    <a:pt x="406" y="834"/>
                  </a:lnTo>
                  <a:lnTo>
                    <a:pt x="398" y="848"/>
                  </a:lnTo>
                  <a:lnTo>
                    <a:pt x="388" y="861"/>
                  </a:lnTo>
                  <a:lnTo>
                    <a:pt x="379" y="874"/>
                  </a:lnTo>
                  <a:lnTo>
                    <a:pt x="356" y="901"/>
                  </a:lnTo>
                  <a:lnTo>
                    <a:pt x="328" y="932"/>
                  </a:lnTo>
                  <a:lnTo>
                    <a:pt x="291" y="971"/>
                  </a:lnTo>
                  <a:lnTo>
                    <a:pt x="291" y="971"/>
                  </a:lnTo>
                  <a:lnTo>
                    <a:pt x="282" y="979"/>
                  </a:lnTo>
                  <a:lnTo>
                    <a:pt x="272" y="985"/>
                  </a:lnTo>
                  <a:lnTo>
                    <a:pt x="262" y="988"/>
                  </a:lnTo>
                  <a:lnTo>
                    <a:pt x="251" y="988"/>
                  </a:lnTo>
                  <a:lnTo>
                    <a:pt x="242" y="988"/>
                  </a:lnTo>
                  <a:lnTo>
                    <a:pt x="232" y="985"/>
                  </a:lnTo>
                  <a:lnTo>
                    <a:pt x="223" y="981"/>
                  </a:lnTo>
                  <a:lnTo>
                    <a:pt x="216" y="974"/>
                  </a:lnTo>
                  <a:lnTo>
                    <a:pt x="208" y="968"/>
                  </a:lnTo>
                  <a:lnTo>
                    <a:pt x="203" y="959"/>
                  </a:lnTo>
                  <a:lnTo>
                    <a:pt x="199" y="950"/>
                  </a:lnTo>
                  <a:lnTo>
                    <a:pt x="198" y="941"/>
                  </a:lnTo>
                  <a:lnTo>
                    <a:pt x="197" y="931"/>
                  </a:lnTo>
                  <a:lnTo>
                    <a:pt x="199" y="920"/>
                  </a:lnTo>
                  <a:lnTo>
                    <a:pt x="204" y="910"/>
                  </a:lnTo>
                  <a:lnTo>
                    <a:pt x="211" y="900"/>
                  </a:lnTo>
                  <a:lnTo>
                    <a:pt x="211" y="900"/>
                  </a:lnTo>
                  <a:close/>
                  <a:moveTo>
                    <a:pt x="512" y="2"/>
                  </a:moveTo>
                  <a:lnTo>
                    <a:pt x="512" y="2"/>
                  </a:lnTo>
                  <a:lnTo>
                    <a:pt x="521" y="4"/>
                  </a:lnTo>
                  <a:lnTo>
                    <a:pt x="529" y="7"/>
                  </a:lnTo>
                  <a:lnTo>
                    <a:pt x="536" y="10"/>
                  </a:lnTo>
                  <a:lnTo>
                    <a:pt x="544" y="16"/>
                  </a:lnTo>
                  <a:lnTo>
                    <a:pt x="550" y="20"/>
                  </a:lnTo>
                  <a:lnTo>
                    <a:pt x="556" y="27"/>
                  </a:lnTo>
                  <a:lnTo>
                    <a:pt x="561" y="33"/>
                  </a:lnTo>
                  <a:lnTo>
                    <a:pt x="565" y="39"/>
                  </a:lnTo>
                  <a:lnTo>
                    <a:pt x="570" y="47"/>
                  </a:lnTo>
                  <a:lnTo>
                    <a:pt x="573" y="55"/>
                  </a:lnTo>
                  <a:lnTo>
                    <a:pt x="576" y="62"/>
                  </a:lnTo>
                  <a:lnTo>
                    <a:pt x="577" y="71"/>
                  </a:lnTo>
                  <a:lnTo>
                    <a:pt x="578" y="79"/>
                  </a:lnTo>
                  <a:lnTo>
                    <a:pt x="579" y="88"/>
                  </a:lnTo>
                  <a:lnTo>
                    <a:pt x="578" y="98"/>
                  </a:lnTo>
                  <a:lnTo>
                    <a:pt x="577" y="106"/>
                  </a:lnTo>
                  <a:lnTo>
                    <a:pt x="577" y="106"/>
                  </a:lnTo>
                  <a:lnTo>
                    <a:pt x="575" y="115"/>
                  </a:lnTo>
                  <a:lnTo>
                    <a:pt x="572" y="125"/>
                  </a:lnTo>
                  <a:lnTo>
                    <a:pt x="567" y="133"/>
                  </a:lnTo>
                  <a:lnTo>
                    <a:pt x="563" y="142"/>
                  </a:lnTo>
                  <a:lnTo>
                    <a:pt x="558" y="149"/>
                  </a:lnTo>
                  <a:lnTo>
                    <a:pt x="551" y="158"/>
                  </a:lnTo>
                  <a:lnTo>
                    <a:pt x="545" y="166"/>
                  </a:lnTo>
                  <a:lnTo>
                    <a:pt x="538" y="172"/>
                  </a:lnTo>
                  <a:lnTo>
                    <a:pt x="531" y="179"/>
                  </a:lnTo>
                  <a:lnTo>
                    <a:pt x="522" y="184"/>
                  </a:lnTo>
                  <a:lnTo>
                    <a:pt x="515" y="188"/>
                  </a:lnTo>
                  <a:lnTo>
                    <a:pt x="506" y="192"/>
                  </a:lnTo>
                  <a:lnTo>
                    <a:pt x="497" y="195"/>
                  </a:lnTo>
                  <a:lnTo>
                    <a:pt x="489" y="196"/>
                  </a:lnTo>
                  <a:lnTo>
                    <a:pt x="480" y="196"/>
                  </a:lnTo>
                  <a:lnTo>
                    <a:pt x="471" y="195"/>
                  </a:lnTo>
                  <a:lnTo>
                    <a:pt x="471" y="195"/>
                  </a:lnTo>
                  <a:lnTo>
                    <a:pt x="464" y="193"/>
                  </a:lnTo>
                  <a:lnTo>
                    <a:pt x="455" y="188"/>
                  </a:lnTo>
                  <a:lnTo>
                    <a:pt x="449" y="184"/>
                  </a:lnTo>
                  <a:lnTo>
                    <a:pt x="441" y="179"/>
                  </a:lnTo>
                  <a:lnTo>
                    <a:pt x="436" y="171"/>
                  </a:lnTo>
                  <a:lnTo>
                    <a:pt x="430" y="165"/>
                  </a:lnTo>
                  <a:lnTo>
                    <a:pt x="425" y="156"/>
                  </a:lnTo>
                  <a:lnTo>
                    <a:pt x="421" y="147"/>
                  </a:lnTo>
                  <a:lnTo>
                    <a:pt x="418" y="139"/>
                  </a:lnTo>
                  <a:lnTo>
                    <a:pt x="414" y="129"/>
                  </a:lnTo>
                  <a:lnTo>
                    <a:pt x="412" y="119"/>
                  </a:lnTo>
                  <a:lnTo>
                    <a:pt x="410" y="110"/>
                  </a:lnTo>
                  <a:lnTo>
                    <a:pt x="409" y="100"/>
                  </a:lnTo>
                  <a:lnTo>
                    <a:pt x="409" y="90"/>
                  </a:lnTo>
                  <a:lnTo>
                    <a:pt x="410" y="80"/>
                  </a:lnTo>
                  <a:lnTo>
                    <a:pt x="411" y="71"/>
                  </a:lnTo>
                  <a:lnTo>
                    <a:pt x="411" y="71"/>
                  </a:lnTo>
                  <a:lnTo>
                    <a:pt x="413" y="62"/>
                  </a:lnTo>
                  <a:lnTo>
                    <a:pt x="416" y="54"/>
                  </a:lnTo>
                  <a:lnTo>
                    <a:pt x="421" y="46"/>
                  </a:lnTo>
                  <a:lnTo>
                    <a:pt x="425" y="38"/>
                  </a:lnTo>
                  <a:lnTo>
                    <a:pt x="430" y="32"/>
                  </a:lnTo>
                  <a:lnTo>
                    <a:pt x="436" y="25"/>
                  </a:lnTo>
                  <a:lnTo>
                    <a:pt x="442" y="20"/>
                  </a:lnTo>
                  <a:lnTo>
                    <a:pt x="449" y="15"/>
                  </a:lnTo>
                  <a:lnTo>
                    <a:pt x="455" y="10"/>
                  </a:lnTo>
                  <a:lnTo>
                    <a:pt x="463" y="7"/>
                  </a:lnTo>
                  <a:lnTo>
                    <a:pt x="470" y="4"/>
                  </a:lnTo>
                  <a:lnTo>
                    <a:pt x="479" y="2"/>
                  </a:lnTo>
                  <a:lnTo>
                    <a:pt x="487" y="1"/>
                  </a:lnTo>
                  <a:lnTo>
                    <a:pt x="495" y="0"/>
                  </a:lnTo>
                  <a:lnTo>
                    <a:pt x="504" y="1"/>
                  </a:lnTo>
                  <a:lnTo>
                    <a:pt x="512" y="2"/>
                  </a:lnTo>
                  <a:lnTo>
                    <a:pt x="512" y="2"/>
                  </a:lnTo>
                  <a:close/>
                  <a:moveTo>
                    <a:pt x="503" y="239"/>
                  </a:moveTo>
                  <a:lnTo>
                    <a:pt x="503" y="239"/>
                  </a:lnTo>
                  <a:lnTo>
                    <a:pt x="510" y="242"/>
                  </a:lnTo>
                  <a:lnTo>
                    <a:pt x="522" y="246"/>
                  </a:lnTo>
                  <a:lnTo>
                    <a:pt x="534" y="253"/>
                  </a:lnTo>
                  <a:lnTo>
                    <a:pt x="539" y="257"/>
                  </a:lnTo>
                  <a:lnTo>
                    <a:pt x="545" y="262"/>
                  </a:lnTo>
                  <a:lnTo>
                    <a:pt x="545" y="262"/>
                  </a:lnTo>
                  <a:lnTo>
                    <a:pt x="614" y="330"/>
                  </a:lnTo>
                  <a:lnTo>
                    <a:pt x="627" y="340"/>
                  </a:lnTo>
                  <a:lnTo>
                    <a:pt x="637" y="349"/>
                  </a:lnTo>
                  <a:lnTo>
                    <a:pt x="647" y="356"/>
                  </a:lnTo>
                  <a:lnTo>
                    <a:pt x="657" y="362"/>
                  </a:lnTo>
                  <a:lnTo>
                    <a:pt x="667" y="366"/>
                  </a:lnTo>
                  <a:lnTo>
                    <a:pt x="677" y="368"/>
                  </a:lnTo>
                  <a:lnTo>
                    <a:pt x="688" y="370"/>
                  </a:lnTo>
                  <a:lnTo>
                    <a:pt x="701" y="372"/>
                  </a:lnTo>
                  <a:lnTo>
                    <a:pt x="733" y="372"/>
                  </a:lnTo>
                  <a:lnTo>
                    <a:pt x="778" y="369"/>
                  </a:lnTo>
                  <a:lnTo>
                    <a:pt x="778" y="369"/>
                  </a:lnTo>
                  <a:lnTo>
                    <a:pt x="786" y="370"/>
                  </a:lnTo>
                  <a:lnTo>
                    <a:pt x="794" y="373"/>
                  </a:lnTo>
                  <a:lnTo>
                    <a:pt x="800" y="376"/>
                  </a:lnTo>
                  <a:lnTo>
                    <a:pt x="807" y="381"/>
                  </a:lnTo>
                  <a:lnTo>
                    <a:pt x="810" y="388"/>
                  </a:lnTo>
                  <a:lnTo>
                    <a:pt x="813" y="394"/>
                  </a:lnTo>
                  <a:lnTo>
                    <a:pt x="815" y="402"/>
                  </a:lnTo>
                  <a:lnTo>
                    <a:pt x="816" y="409"/>
                  </a:lnTo>
                  <a:lnTo>
                    <a:pt x="816" y="418"/>
                  </a:lnTo>
                  <a:lnTo>
                    <a:pt x="814" y="425"/>
                  </a:lnTo>
                  <a:lnTo>
                    <a:pt x="812" y="432"/>
                  </a:lnTo>
                  <a:lnTo>
                    <a:pt x="809" y="438"/>
                  </a:lnTo>
                  <a:lnTo>
                    <a:pt x="805" y="445"/>
                  </a:lnTo>
                  <a:lnTo>
                    <a:pt x="798" y="449"/>
                  </a:lnTo>
                  <a:lnTo>
                    <a:pt x="792" y="452"/>
                  </a:lnTo>
                  <a:lnTo>
                    <a:pt x="784" y="453"/>
                  </a:lnTo>
                  <a:lnTo>
                    <a:pt x="784" y="453"/>
                  </a:lnTo>
                  <a:lnTo>
                    <a:pt x="738" y="459"/>
                  </a:lnTo>
                  <a:lnTo>
                    <a:pt x="701" y="462"/>
                  </a:lnTo>
                  <a:lnTo>
                    <a:pt x="686" y="462"/>
                  </a:lnTo>
                  <a:lnTo>
                    <a:pt x="671" y="462"/>
                  </a:lnTo>
                  <a:lnTo>
                    <a:pt x="658" y="462"/>
                  </a:lnTo>
                  <a:lnTo>
                    <a:pt x="646" y="460"/>
                  </a:lnTo>
                  <a:lnTo>
                    <a:pt x="634" y="457"/>
                  </a:lnTo>
                  <a:lnTo>
                    <a:pt x="622" y="452"/>
                  </a:lnTo>
                  <a:lnTo>
                    <a:pt x="610" y="447"/>
                  </a:lnTo>
                  <a:lnTo>
                    <a:pt x="599" y="441"/>
                  </a:lnTo>
                  <a:lnTo>
                    <a:pt x="586" y="431"/>
                  </a:lnTo>
                  <a:lnTo>
                    <a:pt x="571" y="421"/>
                  </a:lnTo>
                  <a:lnTo>
                    <a:pt x="538" y="393"/>
                  </a:lnTo>
                  <a:lnTo>
                    <a:pt x="516" y="514"/>
                  </a:lnTo>
                  <a:lnTo>
                    <a:pt x="516" y="514"/>
                  </a:lnTo>
                  <a:lnTo>
                    <a:pt x="516" y="521"/>
                  </a:lnTo>
                  <a:lnTo>
                    <a:pt x="518" y="528"/>
                  </a:lnTo>
                  <a:lnTo>
                    <a:pt x="521" y="533"/>
                  </a:lnTo>
                  <a:lnTo>
                    <a:pt x="526" y="538"/>
                  </a:lnTo>
                  <a:lnTo>
                    <a:pt x="526" y="538"/>
                  </a:lnTo>
                  <a:lnTo>
                    <a:pt x="575" y="558"/>
                  </a:lnTo>
                  <a:lnTo>
                    <a:pt x="614" y="576"/>
                  </a:lnTo>
                  <a:lnTo>
                    <a:pt x="631" y="585"/>
                  </a:lnTo>
                  <a:lnTo>
                    <a:pt x="646" y="595"/>
                  </a:lnTo>
                  <a:lnTo>
                    <a:pt x="660" y="604"/>
                  </a:lnTo>
                  <a:lnTo>
                    <a:pt x="673" y="616"/>
                  </a:lnTo>
                  <a:lnTo>
                    <a:pt x="685" y="629"/>
                  </a:lnTo>
                  <a:lnTo>
                    <a:pt x="696" y="644"/>
                  </a:lnTo>
                  <a:lnTo>
                    <a:pt x="706" y="662"/>
                  </a:lnTo>
                  <a:lnTo>
                    <a:pt x="716" y="682"/>
                  </a:lnTo>
                  <a:lnTo>
                    <a:pt x="727" y="705"/>
                  </a:lnTo>
                  <a:lnTo>
                    <a:pt x="738" y="732"/>
                  </a:lnTo>
                  <a:lnTo>
                    <a:pt x="748" y="762"/>
                  </a:lnTo>
                  <a:lnTo>
                    <a:pt x="759" y="796"/>
                  </a:lnTo>
                  <a:lnTo>
                    <a:pt x="759" y="796"/>
                  </a:lnTo>
                  <a:lnTo>
                    <a:pt x="762" y="808"/>
                  </a:lnTo>
                  <a:lnTo>
                    <a:pt x="764" y="819"/>
                  </a:lnTo>
                  <a:lnTo>
                    <a:pt x="761" y="829"/>
                  </a:lnTo>
                  <a:lnTo>
                    <a:pt x="758" y="837"/>
                  </a:lnTo>
                  <a:lnTo>
                    <a:pt x="753" y="846"/>
                  </a:lnTo>
                  <a:lnTo>
                    <a:pt x="746" y="852"/>
                  </a:lnTo>
                  <a:lnTo>
                    <a:pt x="739" y="859"/>
                  </a:lnTo>
                  <a:lnTo>
                    <a:pt x="730" y="863"/>
                  </a:lnTo>
                  <a:lnTo>
                    <a:pt x="722" y="866"/>
                  </a:lnTo>
                  <a:lnTo>
                    <a:pt x="712" y="869"/>
                  </a:lnTo>
                  <a:lnTo>
                    <a:pt x="702" y="869"/>
                  </a:lnTo>
                  <a:lnTo>
                    <a:pt x="692" y="866"/>
                  </a:lnTo>
                  <a:lnTo>
                    <a:pt x="684" y="863"/>
                  </a:lnTo>
                  <a:lnTo>
                    <a:pt x="675" y="858"/>
                  </a:lnTo>
                  <a:lnTo>
                    <a:pt x="669" y="850"/>
                  </a:lnTo>
                  <a:lnTo>
                    <a:pt x="662" y="841"/>
                  </a:lnTo>
                  <a:lnTo>
                    <a:pt x="662" y="841"/>
                  </a:lnTo>
                  <a:lnTo>
                    <a:pt x="645" y="807"/>
                  </a:lnTo>
                  <a:lnTo>
                    <a:pt x="629" y="778"/>
                  </a:lnTo>
                  <a:lnTo>
                    <a:pt x="614" y="754"/>
                  </a:lnTo>
                  <a:lnTo>
                    <a:pt x="600" y="733"/>
                  </a:lnTo>
                  <a:lnTo>
                    <a:pt x="586" y="715"/>
                  </a:lnTo>
                  <a:lnTo>
                    <a:pt x="571" y="700"/>
                  </a:lnTo>
                  <a:lnTo>
                    <a:pt x="556" y="687"/>
                  </a:lnTo>
                  <a:lnTo>
                    <a:pt x="539" y="677"/>
                  </a:lnTo>
                  <a:lnTo>
                    <a:pt x="521" y="668"/>
                  </a:lnTo>
                  <a:lnTo>
                    <a:pt x="502" y="659"/>
                  </a:lnTo>
                  <a:lnTo>
                    <a:pt x="479" y="651"/>
                  </a:lnTo>
                  <a:lnTo>
                    <a:pt x="453" y="642"/>
                  </a:lnTo>
                  <a:lnTo>
                    <a:pt x="393" y="624"/>
                  </a:lnTo>
                  <a:lnTo>
                    <a:pt x="314" y="598"/>
                  </a:lnTo>
                  <a:lnTo>
                    <a:pt x="314" y="598"/>
                  </a:lnTo>
                  <a:lnTo>
                    <a:pt x="303" y="591"/>
                  </a:lnTo>
                  <a:lnTo>
                    <a:pt x="296" y="584"/>
                  </a:lnTo>
                  <a:lnTo>
                    <a:pt x="288" y="576"/>
                  </a:lnTo>
                  <a:lnTo>
                    <a:pt x="283" y="567"/>
                  </a:lnTo>
                  <a:lnTo>
                    <a:pt x="278" y="557"/>
                  </a:lnTo>
                  <a:lnTo>
                    <a:pt x="276" y="547"/>
                  </a:lnTo>
                  <a:lnTo>
                    <a:pt x="274" y="535"/>
                  </a:lnTo>
                  <a:lnTo>
                    <a:pt x="274" y="525"/>
                  </a:lnTo>
                  <a:lnTo>
                    <a:pt x="312" y="317"/>
                  </a:lnTo>
                  <a:lnTo>
                    <a:pt x="312" y="317"/>
                  </a:lnTo>
                  <a:lnTo>
                    <a:pt x="283" y="326"/>
                  </a:lnTo>
                  <a:lnTo>
                    <a:pt x="261" y="334"/>
                  </a:lnTo>
                  <a:lnTo>
                    <a:pt x="253" y="338"/>
                  </a:lnTo>
                  <a:lnTo>
                    <a:pt x="245" y="344"/>
                  </a:lnTo>
                  <a:lnTo>
                    <a:pt x="240" y="349"/>
                  </a:lnTo>
                  <a:lnTo>
                    <a:pt x="235" y="354"/>
                  </a:lnTo>
                  <a:lnTo>
                    <a:pt x="231" y="362"/>
                  </a:lnTo>
                  <a:lnTo>
                    <a:pt x="228" y="370"/>
                  </a:lnTo>
                  <a:lnTo>
                    <a:pt x="225" y="380"/>
                  </a:lnTo>
                  <a:lnTo>
                    <a:pt x="222" y="391"/>
                  </a:lnTo>
                  <a:lnTo>
                    <a:pt x="217" y="420"/>
                  </a:lnTo>
                  <a:lnTo>
                    <a:pt x="211" y="458"/>
                  </a:lnTo>
                  <a:lnTo>
                    <a:pt x="211" y="458"/>
                  </a:lnTo>
                  <a:lnTo>
                    <a:pt x="208" y="465"/>
                  </a:lnTo>
                  <a:lnTo>
                    <a:pt x="205" y="472"/>
                  </a:lnTo>
                  <a:lnTo>
                    <a:pt x="200" y="477"/>
                  </a:lnTo>
                  <a:lnTo>
                    <a:pt x="193" y="482"/>
                  </a:lnTo>
                  <a:lnTo>
                    <a:pt x="187" y="485"/>
                  </a:lnTo>
                  <a:lnTo>
                    <a:pt x="179" y="487"/>
                  </a:lnTo>
                  <a:lnTo>
                    <a:pt x="172" y="488"/>
                  </a:lnTo>
                  <a:lnTo>
                    <a:pt x="164" y="487"/>
                  </a:lnTo>
                  <a:lnTo>
                    <a:pt x="157" y="486"/>
                  </a:lnTo>
                  <a:lnTo>
                    <a:pt x="149" y="483"/>
                  </a:lnTo>
                  <a:lnTo>
                    <a:pt x="143" y="479"/>
                  </a:lnTo>
                  <a:lnTo>
                    <a:pt x="136" y="474"/>
                  </a:lnTo>
                  <a:lnTo>
                    <a:pt x="132" y="467"/>
                  </a:lnTo>
                  <a:lnTo>
                    <a:pt x="129" y="461"/>
                  </a:lnTo>
                  <a:lnTo>
                    <a:pt x="126" y="452"/>
                  </a:lnTo>
                  <a:lnTo>
                    <a:pt x="126" y="443"/>
                  </a:lnTo>
                  <a:lnTo>
                    <a:pt x="126" y="443"/>
                  </a:lnTo>
                  <a:lnTo>
                    <a:pt x="130" y="413"/>
                  </a:lnTo>
                  <a:lnTo>
                    <a:pt x="134" y="386"/>
                  </a:lnTo>
                  <a:lnTo>
                    <a:pt x="138" y="362"/>
                  </a:lnTo>
                  <a:lnTo>
                    <a:pt x="143" y="341"/>
                  </a:lnTo>
                  <a:lnTo>
                    <a:pt x="149" y="323"/>
                  </a:lnTo>
                  <a:lnTo>
                    <a:pt x="157" y="307"/>
                  </a:lnTo>
                  <a:lnTo>
                    <a:pt x="165" y="293"/>
                  </a:lnTo>
                  <a:lnTo>
                    <a:pt x="175" y="281"/>
                  </a:lnTo>
                  <a:lnTo>
                    <a:pt x="187" y="269"/>
                  </a:lnTo>
                  <a:lnTo>
                    <a:pt x="201" y="259"/>
                  </a:lnTo>
                  <a:lnTo>
                    <a:pt x="216" y="250"/>
                  </a:lnTo>
                  <a:lnTo>
                    <a:pt x="234" y="241"/>
                  </a:lnTo>
                  <a:lnTo>
                    <a:pt x="255" y="231"/>
                  </a:lnTo>
                  <a:lnTo>
                    <a:pt x="278" y="223"/>
                  </a:lnTo>
                  <a:lnTo>
                    <a:pt x="333" y="201"/>
                  </a:lnTo>
                  <a:lnTo>
                    <a:pt x="333" y="201"/>
                  </a:lnTo>
                  <a:lnTo>
                    <a:pt x="343" y="199"/>
                  </a:lnTo>
                  <a:lnTo>
                    <a:pt x="355" y="199"/>
                  </a:lnTo>
                  <a:lnTo>
                    <a:pt x="369" y="200"/>
                  </a:lnTo>
                  <a:lnTo>
                    <a:pt x="382" y="202"/>
                  </a:lnTo>
                  <a:lnTo>
                    <a:pt x="407" y="208"/>
                  </a:lnTo>
                  <a:lnTo>
                    <a:pt x="423" y="213"/>
                  </a:lnTo>
                  <a:lnTo>
                    <a:pt x="472" y="300"/>
                  </a:lnTo>
                  <a:lnTo>
                    <a:pt x="503" y="239"/>
                  </a:lnTo>
                  <a:lnTo>
                    <a:pt x="503" y="2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nvGrpSpPr>
            <p:cNvPr id="17" name="Group 24"/>
            <p:cNvGrpSpPr/>
            <p:nvPr/>
          </p:nvGrpSpPr>
          <p:grpSpPr>
            <a:xfrm>
              <a:off x="1319644" y="1794829"/>
              <a:ext cx="3086946" cy="3188547"/>
              <a:chOff x="8290836" y="2091453"/>
              <a:chExt cx="2311818" cy="3188547"/>
            </a:xfrm>
          </p:grpSpPr>
          <p:sp>
            <p:nvSpPr>
              <p:cNvPr id="21" name="TextBox 32"/>
              <p:cNvSpPr txBox="1"/>
              <p:nvPr/>
            </p:nvSpPr>
            <p:spPr>
              <a:xfrm>
                <a:off x="8592653" y="2091453"/>
                <a:ext cx="1428559" cy="737447"/>
              </a:xfrm>
              <a:prstGeom prst="rect">
                <a:avLst/>
              </a:prstGeom>
              <a:noFill/>
            </p:spPr>
            <p:txBody>
              <a:bodyPr wrap="none" lIns="0" tIns="0" rIns="360000" bIns="0" anchor="ctr" anchorCtr="0">
                <a:noAutofit/>
              </a:bodyPr>
              <a:lstStyle/>
              <a:p>
                <a:pPr algn="ctr"/>
                <a:r>
                  <a:rPr lang="zh-CN" altLang="en-US" sz="2400" b="1">
                    <a:solidFill>
                      <a:schemeClr val="accent1">
                        <a:lumMod val="100000"/>
                      </a:schemeClr>
                    </a:solidFill>
                    <a:latin typeface="Arial Unicode MS" panose="020B0604020202020204" charset="-122"/>
                    <a:ea typeface="Arial Unicode MS" panose="020B0604020202020204" charset="-122"/>
                  </a:rPr>
                  <a:t>案例一</a:t>
                </a:r>
              </a:p>
            </p:txBody>
          </p:sp>
          <p:sp>
            <p:nvSpPr>
              <p:cNvPr id="22" name="TextBox 33"/>
              <p:cNvSpPr txBox="1"/>
              <p:nvPr/>
            </p:nvSpPr>
            <p:spPr>
              <a:xfrm>
                <a:off x="8290836" y="2840753"/>
                <a:ext cx="2311818" cy="2439247"/>
              </a:xfrm>
              <a:prstGeom prst="rect">
                <a:avLst/>
              </a:prstGeom>
            </p:spPr>
            <p:txBody>
              <a:bodyPr vert="horz" wrap="square" lIns="0" tIns="0" rIns="360000" bIns="0" anchor="ctr">
                <a:noAutofit/>
              </a:bodyPr>
              <a:lstStyle/>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顾客（14:34:00）：“您好，在吗？”</a:t>
                </a:r>
              </a:p>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客服（14:34:09）：“您好，在的！客服工号001为您服务！请问能为您提供什么服务吗？”</a:t>
                </a:r>
              </a:p>
            </p:txBody>
          </p:sp>
        </p:grpSp>
        <p:grpSp>
          <p:nvGrpSpPr>
            <p:cNvPr id="18" name="Group 34"/>
            <p:cNvGrpSpPr/>
            <p:nvPr/>
          </p:nvGrpSpPr>
          <p:grpSpPr>
            <a:xfrm>
              <a:off x="7667770" y="1794829"/>
              <a:ext cx="3227493" cy="3075940"/>
              <a:chOff x="940116" y="2318125"/>
              <a:chExt cx="2513210" cy="3075940"/>
            </a:xfrm>
          </p:grpSpPr>
          <p:sp>
            <p:nvSpPr>
              <p:cNvPr id="19" name="TextBox 35"/>
              <p:cNvSpPr txBox="1"/>
              <p:nvPr/>
            </p:nvSpPr>
            <p:spPr>
              <a:xfrm>
                <a:off x="1464251" y="2318125"/>
                <a:ext cx="1932376" cy="574040"/>
              </a:xfrm>
              <a:prstGeom prst="rect">
                <a:avLst/>
              </a:prstGeom>
              <a:noFill/>
            </p:spPr>
            <p:txBody>
              <a:bodyPr wrap="none" lIns="360000" tIns="0" rIns="0" bIns="0" anchor="b" anchorCtr="0">
                <a:noAutofit/>
              </a:bodyPr>
              <a:lstStyle/>
              <a:p>
                <a:r>
                  <a:rPr lang="zh-CN" altLang="en-US" sz="2400" b="1">
                    <a:solidFill>
                      <a:schemeClr val="accent2">
                        <a:lumMod val="100000"/>
                      </a:schemeClr>
                    </a:solidFill>
                    <a:latin typeface="Arial Unicode MS" panose="020B0604020202020204" charset="-122"/>
                    <a:ea typeface="Arial Unicode MS" panose="020B0604020202020204" charset="-122"/>
                  </a:rPr>
                  <a:t>案例二</a:t>
                </a:r>
              </a:p>
            </p:txBody>
          </p:sp>
          <p:sp>
            <p:nvSpPr>
              <p:cNvPr id="20" name="TextBox 36"/>
              <p:cNvSpPr txBox="1"/>
              <p:nvPr/>
            </p:nvSpPr>
            <p:spPr>
              <a:xfrm>
                <a:off x="940116" y="2942118"/>
                <a:ext cx="2513210" cy="2451947"/>
              </a:xfrm>
              <a:prstGeom prst="rect">
                <a:avLst/>
              </a:prstGeom>
            </p:spPr>
            <p:txBody>
              <a:bodyPr vert="horz" wrap="square" lIns="360000" tIns="0" rIns="0" bIns="0" anchor="ctr" anchorCtr="0">
                <a:normAutofit fontScale="97500" lnSpcReduction="10000"/>
              </a:bodyPr>
              <a:lstStyle/>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顾客（14:34:00）：“您好，在吗？”</a:t>
                </a:r>
              </a:p>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客服（14:35:00）：“您好，在的！客服工号001为您服务！请问能为您提供什么服务吗？”</a:t>
                </a:r>
              </a:p>
            </p:txBody>
          </p:sp>
        </p:grpSp>
      </p:grpSp>
      <p:sp>
        <p:nvSpPr>
          <p:cNvPr id="25" name="Title 1"/>
          <p:cNvSpPr txBox="1"/>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打字速度</a:t>
            </a:r>
          </a:p>
        </p:txBody>
      </p:sp>
      <p:sp>
        <p:nvSpPr>
          <p:cNvPr id="2" name="Oval 13"/>
          <p:cNvSpPr/>
          <p:nvPr/>
        </p:nvSpPr>
        <p:spPr>
          <a:xfrm>
            <a:off x="496376" y="3706266"/>
            <a:ext cx="811029" cy="811029"/>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Freeform: Shape 20"/>
          <p:cNvSpPr/>
          <p:nvPr/>
        </p:nvSpPr>
        <p:spPr bwMode="auto">
          <a:xfrm>
            <a:off x="696650" y="3906276"/>
            <a:ext cx="411749" cy="411005"/>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0" name="文本框 99"/>
          <p:cNvSpPr txBox="1"/>
          <p:nvPr/>
        </p:nvSpPr>
        <p:spPr>
          <a:xfrm>
            <a:off x="1498600" y="3582035"/>
            <a:ext cx="7035800" cy="1060450"/>
          </a:xfrm>
          <a:prstGeom prst="rect">
            <a:avLst/>
          </a:prstGeom>
          <a:noFill/>
          <a:ln w="9525">
            <a:noFill/>
          </a:ln>
        </p:spPr>
        <p:txBody>
          <a:bodyPr wrap="square">
            <a:spAutoFit/>
          </a:bodyPr>
          <a:lstStyle/>
          <a:p>
            <a:pPr algn="l" fontAlgn="auto">
              <a:lnSpc>
                <a:spcPct val="150000"/>
              </a:lnSpc>
            </a:pPr>
            <a:r>
              <a:rPr lang="zh-CN" altLang="en-US" sz="1400" b="0">
                <a:solidFill>
                  <a:srgbClr val="50706D"/>
                </a:solidFill>
                <a:latin typeface="Arial Unicode MS" panose="020B0604020202020204" charset="-122"/>
                <a:ea typeface="Arial Unicode MS" panose="020B0604020202020204" charset="-122"/>
              </a:rPr>
              <a:t>在客服回复时间上看，</a:t>
            </a:r>
            <a:r>
              <a:rPr lang="zh-CN" altLang="en-US" sz="1400" b="1">
                <a:solidFill>
                  <a:schemeClr val="accent2"/>
                </a:solidFill>
                <a:latin typeface="Arial Unicode MS" panose="020B0604020202020204" charset="-122"/>
                <a:ea typeface="Arial Unicode MS" panose="020B0604020202020204" charset="-122"/>
              </a:rPr>
              <a:t>案例1</a:t>
            </a:r>
            <a:r>
              <a:rPr lang="zh-CN" altLang="en-US" sz="1400" b="0">
                <a:solidFill>
                  <a:srgbClr val="50706D"/>
                </a:solidFill>
                <a:latin typeface="Arial Unicode MS" panose="020B0604020202020204" charset="-122"/>
                <a:ea typeface="Arial Unicode MS" panose="020B0604020202020204" charset="-122"/>
              </a:rPr>
              <a:t>中的客服只用了</a:t>
            </a:r>
            <a:r>
              <a:rPr lang="zh-CN" altLang="en-US" sz="1400" b="1">
                <a:solidFill>
                  <a:schemeClr val="accent2"/>
                </a:solidFill>
                <a:latin typeface="Arial Unicode MS" panose="020B0604020202020204" charset="-122"/>
                <a:ea typeface="Arial Unicode MS" panose="020B0604020202020204" charset="-122"/>
              </a:rPr>
              <a:t>9秒钟</a:t>
            </a:r>
            <a:r>
              <a:rPr lang="zh-CN" altLang="en-US" sz="1400" b="0">
                <a:solidFill>
                  <a:srgbClr val="50706D"/>
                </a:solidFill>
                <a:latin typeface="Arial Unicode MS" panose="020B0604020202020204" charset="-122"/>
                <a:ea typeface="Arial Unicode MS" panose="020B0604020202020204" charset="-122"/>
              </a:rPr>
              <a:t>就打出了28个字，但是</a:t>
            </a:r>
            <a:r>
              <a:rPr lang="zh-CN" altLang="en-US" sz="1400" b="1">
                <a:solidFill>
                  <a:schemeClr val="accent2"/>
                </a:solidFill>
                <a:latin typeface="Arial Unicode MS" panose="020B0604020202020204" charset="-122"/>
                <a:ea typeface="Arial Unicode MS" panose="020B0604020202020204" charset="-122"/>
              </a:rPr>
              <a:t>案例2</a:t>
            </a:r>
            <a:r>
              <a:rPr lang="zh-CN" altLang="en-US" sz="1400" b="0">
                <a:solidFill>
                  <a:srgbClr val="50706D"/>
                </a:solidFill>
                <a:latin typeface="Arial Unicode MS" panose="020B0604020202020204" charset="-122"/>
                <a:ea typeface="Arial Unicode MS" panose="020B0604020202020204" charset="-122"/>
              </a:rPr>
              <a:t>中的客服用了</a:t>
            </a:r>
            <a:r>
              <a:rPr lang="zh-CN" altLang="en-US" sz="1400" b="1">
                <a:solidFill>
                  <a:schemeClr val="accent2"/>
                </a:solidFill>
                <a:latin typeface="Arial Unicode MS" panose="020B0604020202020204" charset="-122"/>
                <a:ea typeface="Arial Unicode MS" panose="020B0604020202020204" charset="-122"/>
              </a:rPr>
              <a:t>1分钟</a:t>
            </a:r>
            <a:r>
              <a:rPr lang="zh-CN" altLang="en-US" sz="1400" b="0">
                <a:solidFill>
                  <a:srgbClr val="50706D"/>
                </a:solidFill>
                <a:latin typeface="Arial Unicode MS" panose="020B0604020202020204" charset="-122"/>
                <a:ea typeface="Arial Unicode MS" panose="020B0604020202020204" charset="-122"/>
              </a:rPr>
              <a:t>打出的28个字，案例1中的客服让顾客等待的时间较短，快速回应顾客可以减少顾客的流失，让顾客感觉到企业更优质的服务</a:t>
            </a:r>
            <a:endParaRPr lang="zh-CN" altLang="en-US" sz="1400">
              <a:solidFill>
                <a:srgbClr val="50706D"/>
              </a:solidFill>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p:cNvGrpSpPr/>
          <p:nvPr/>
        </p:nvGrpSpPr>
        <p:grpSpPr>
          <a:xfrm>
            <a:off x="3026955" y="898210"/>
            <a:ext cx="3190350" cy="2791319"/>
            <a:chOff x="3042830" y="1089345"/>
            <a:chExt cx="3190350" cy="2791319"/>
          </a:xfrm>
        </p:grpSpPr>
        <p:sp>
          <p:nvSpPr>
            <p:cNvPr id="17" name="Freeform: Shape 50"/>
            <p:cNvSpPr/>
            <p:nvPr/>
          </p:nvSpPr>
          <p:spPr bwMode="auto">
            <a:xfrm>
              <a:off x="3827340" y="1880489"/>
              <a:ext cx="1784859" cy="1278792"/>
            </a:xfrm>
            <a:custGeom>
              <a:avLst/>
              <a:gdLst>
                <a:gd name="T0" fmla="*/ 1413 w 1454"/>
                <a:gd name="T1" fmla="*/ 410 h 1042"/>
                <a:gd name="T2" fmla="*/ 1224 w 1454"/>
                <a:gd name="T3" fmla="*/ 327 h 1042"/>
                <a:gd name="T4" fmla="*/ 1197 w 1454"/>
                <a:gd name="T5" fmla="*/ 328 h 1042"/>
                <a:gd name="T6" fmla="*/ 1119 w 1454"/>
                <a:gd name="T7" fmla="*/ 150 h 1042"/>
                <a:gd name="T8" fmla="*/ 984 w 1454"/>
                <a:gd name="T9" fmla="*/ 101 h 1042"/>
                <a:gd name="T10" fmla="*/ 875 w 1454"/>
                <a:gd name="T11" fmla="*/ 122 h 1042"/>
                <a:gd name="T12" fmla="*/ 641 w 1454"/>
                <a:gd name="T13" fmla="*/ 0 h 1042"/>
                <a:gd name="T14" fmla="*/ 627 w 1454"/>
                <a:gd name="T15" fmla="*/ 0 h 1042"/>
                <a:gd name="T16" fmla="*/ 386 w 1454"/>
                <a:gd name="T17" fmla="*/ 202 h 1042"/>
                <a:gd name="T18" fmla="*/ 343 w 1454"/>
                <a:gd name="T19" fmla="*/ 198 h 1042"/>
                <a:gd name="T20" fmla="*/ 205 w 1454"/>
                <a:gd name="T21" fmla="*/ 300 h 1042"/>
                <a:gd name="T22" fmla="*/ 188 w 1454"/>
                <a:gd name="T23" fmla="*/ 299 h 1042"/>
                <a:gd name="T24" fmla="*/ 42 w 1454"/>
                <a:gd name="T25" fmla="*/ 393 h 1042"/>
                <a:gd name="T26" fmla="*/ 37 w 1454"/>
                <a:gd name="T27" fmla="*/ 610 h 1042"/>
                <a:gd name="T28" fmla="*/ 240 w 1454"/>
                <a:gd name="T29" fmla="*/ 721 h 1042"/>
                <a:gd name="T30" fmla="*/ 317 w 1454"/>
                <a:gd name="T31" fmla="*/ 712 h 1042"/>
                <a:gd name="T32" fmla="*/ 453 w 1454"/>
                <a:gd name="T33" fmla="*/ 841 h 1042"/>
                <a:gd name="T34" fmla="*/ 489 w 1454"/>
                <a:gd name="T35" fmla="*/ 844 h 1042"/>
                <a:gd name="T36" fmla="*/ 644 w 1454"/>
                <a:gd name="T37" fmla="*/ 770 h 1042"/>
                <a:gd name="T38" fmla="*/ 791 w 1454"/>
                <a:gd name="T39" fmla="*/ 873 h 1042"/>
                <a:gd name="T40" fmla="*/ 673 w 1454"/>
                <a:gd name="T41" fmla="*/ 1042 h 1042"/>
                <a:gd name="T42" fmla="*/ 1099 w 1454"/>
                <a:gd name="T43" fmla="*/ 761 h 1042"/>
                <a:gd name="T44" fmla="*/ 1102 w 1454"/>
                <a:gd name="T45" fmla="*/ 757 h 1042"/>
                <a:gd name="T46" fmla="*/ 1162 w 1454"/>
                <a:gd name="T47" fmla="*/ 766 h 1042"/>
                <a:gd name="T48" fmla="*/ 1285 w 1454"/>
                <a:gd name="T49" fmla="*/ 700 h 1042"/>
                <a:gd name="T50" fmla="*/ 1420 w 1454"/>
                <a:gd name="T51" fmla="*/ 601 h 1042"/>
                <a:gd name="T52" fmla="*/ 1413 w 1454"/>
                <a:gd name="T53" fmla="*/ 410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54" h="1042">
                  <a:moveTo>
                    <a:pt x="1413" y="410"/>
                  </a:moveTo>
                  <a:cubicBezTo>
                    <a:pt x="1359" y="338"/>
                    <a:pt x="1272" y="327"/>
                    <a:pt x="1224" y="327"/>
                  </a:cubicBezTo>
                  <a:cubicBezTo>
                    <a:pt x="1214" y="327"/>
                    <a:pt x="1204" y="328"/>
                    <a:pt x="1197" y="328"/>
                  </a:cubicBezTo>
                  <a:cubicBezTo>
                    <a:pt x="1201" y="297"/>
                    <a:pt x="1200" y="224"/>
                    <a:pt x="1119" y="150"/>
                  </a:cubicBezTo>
                  <a:cubicBezTo>
                    <a:pt x="1082" y="117"/>
                    <a:pt x="1037" y="101"/>
                    <a:pt x="984" y="101"/>
                  </a:cubicBezTo>
                  <a:cubicBezTo>
                    <a:pt x="935" y="101"/>
                    <a:pt x="893" y="115"/>
                    <a:pt x="875" y="122"/>
                  </a:cubicBezTo>
                  <a:cubicBezTo>
                    <a:pt x="859" y="91"/>
                    <a:pt x="799" y="0"/>
                    <a:pt x="641" y="0"/>
                  </a:cubicBezTo>
                  <a:cubicBezTo>
                    <a:pt x="637" y="0"/>
                    <a:pt x="632" y="0"/>
                    <a:pt x="627" y="0"/>
                  </a:cubicBezTo>
                  <a:cubicBezTo>
                    <a:pt x="437" y="6"/>
                    <a:pt x="395" y="158"/>
                    <a:pt x="386" y="202"/>
                  </a:cubicBezTo>
                  <a:cubicBezTo>
                    <a:pt x="371" y="199"/>
                    <a:pt x="357" y="198"/>
                    <a:pt x="343" y="198"/>
                  </a:cubicBezTo>
                  <a:cubicBezTo>
                    <a:pt x="246" y="198"/>
                    <a:pt x="214" y="273"/>
                    <a:pt x="205" y="300"/>
                  </a:cubicBezTo>
                  <a:cubicBezTo>
                    <a:pt x="200" y="300"/>
                    <a:pt x="194" y="299"/>
                    <a:pt x="188" y="299"/>
                  </a:cubicBezTo>
                  <a:cubicBezTo>
                    <a:pt x="132" y="299"/>
                    <a:pt x="76" y="335"/>
                    <a:pt x="42" y="393"/>
                  </a:cubicBezTo>
                  <a:cubicBezTo>
                    <a:pt x="2" y="461"/>
                    <a:pt x="0" y="542"/>
                    <a:pt x="37" y="610"/>
                  </a:cubicBezTo>
                  <a:cubicBezTo>
                    <a:pt x="88" y="702"/>
                    <a:pt x="175" y="721"/>
                    <a:pt x="240" y="721"/>
                  </a:cubicBezTo>
                  <a:cubicBezTo>
                    <a:pt x="274" y="721"/>
                    <a:pt x="302" y="716"/>
                    <a:pt x="317" y="712"/>
                  </a:cubicBezTo>
                  <a:cubicBezTo>
                    <a:pt x="322" y="744"/>
                    <a:pt x="347" y="823"/>
                    <a:pt x="453" y="841"/>
                  </a:cubicBezTo>
                  <a:cubicBezTo>
                    <a:pt x="465" y="843"/>
                    <a:pt x="477" y="844"/>
                    <a:pt x="489" y="844"/>
                  </a:cubicBezTo>
                  <a:cubicBezTo>
                    <a:pt x="568" y="844"/>
                    <a:pt x="621" y="797"/>
                    <a:pt x="644" y="770"/>
                  </a:cubicBezTo>
                  <a:cubicBezTo>
                    <a:pt x="655" y="799"/>
                    <a:pt x="689" y="847"/>
                    <a:pt x="791" y="873"/>
                  </a:cubicBezTo>
                  <a:cubicBezTo>
                    <a:pt x="778" y="928"/>
                    <a:pt x="746" y="1003"/>
                    <a:pt x="673" y="1042"/>
                  </a:cubicBezTo>
                  <a:cubicBezTo>
                    <a:pt x="673" y="1042"/>
                    <a:pt x="966" y="1042"/>
                    <a:pt x="1099" y="761"/>
                  </a:cubicBezTo>
                  <a:cubicBezTo>
                    <a:pt x="1100" y="760"/>
                    <a:pt x="1101" y="758"/>
                    <a:pt x="1102" y="757"/>
                  </a:cubicBezTo>
                  <a:cubicBezTo>
                    <a:pt x="1123" y="763"/>
                    <a:pt x="1143" y="766"/>
                    <a:pt x="1162" y="766"/>
                  </a:cubicBezTo>
                  <a:cubicBezTo>
                    <a:pt x="1238" y="766"/>
                    <a:pt x="1274" y="717"/>
                    <a:pt x="1285" y="700"/>
                  </a:cubicBezTo>
                  <a:cubicBezTo>
                    <a:pt x="1339" y="699"/>
                    <a:pt x="1390" y="661"/>
                    <a:pt x="1420" y="601"/>
                  </a:cubicBezTo>
                  <a:cubicBezTo>
                    <a:pt x="1454" y="534"/>
                    <a:pt x="1451" y="461"/>
                    <a:pt x="1413" y="410"/>
                  </a:cubicBezTo>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nchor="ctr"/>
            <a:lstStyle/>
            <a:p>
              <a:pPr algn="ctr"/>
              <a:endParaRPr/>
            </a:p>
          </p:txBody>
        </p:sp>
        <p:grpSp>
          <p:nvGrpSpPr>
            <p:cNvPr id="2" name="组合 1"/>
            <p:cNvGrpSpPr/>
            <p:nvPr/>
          </p:nvGrpSpPr>
          <p:grpSpPr>
            <a:xfrm>
              <a:off x="3042830" y="1089345"/>
              <a:ext cx="3190350" cy="2791319"/>
              <a:chOff x="3042830" y="1089345"/>
              <a:chExt cx="3190350" cy="2791319"/>
            </a:xfrm>
          </p:grpSpPr>
          <p:grpSp>
            <p:nvGrpSpPr>
              <p:cNvPr id="4" name="Group 3"/>
              <p:cNvGrpSpPr/>
              <p:nvPr/>
            </p:nvGrpSpPr>
            <p:grpSpPr>
              <a:xfrm rot="5400000">
                <a:off x="5377583" y="2006815"/>
                <a:ext cx="634239" cy="1076955"/>
                <a:chOff x="5658178" y="1707898"/>
                <a:chExt cx="869583" cy="1476574"/>
              </a:xfrm>
            </p:grpSpPr>
            <p:sp>
              <p:nvSpPr>
                <p:cNvPr id="65" name="Freeform: Shape 4"/>
                <p:cNvSpPr/>
                <p:nvPr/>
              </p:nvSpPr>
              <p:spPr bwMode="auto">
                <a:xfrm>
                  <a:off x="5681407" y="1732137"/>
                  <a:ext cx="823125" cy="1428096"/>
                </a:xfrm>
                <a:custGeom>
                  <a:avLst/>
                  <a:gdLst>
                    <a:gd name="T0" fmla="*/ 489 w 489"/>
                    <a:gd name="T1" fmla="*/ 245 h 849"/>
                    <a:gd name="T2" fmla="*/ 245 w 489"/>
                    <a:gd name="T3" fmla="*/ 0 h 849"/>
                    <a:gd name="T4" fmla="*/ 0 w 489"/>
                    <a:gd name="T5" fmla="*/ 245 h 849"/>
                    <a:gd name="T6" fmla="*/ 215 w 489"/>
                    <a:gd name="T7" fmla="*/ 487 h 849"/>
                    <a:gd name="T8" fmla="*/ 215 w 489"/>
                    <a:gd name="T9" fmla="*/ 849 h 849"/>
                    <a:gd name="T10" fmla="*/ 279 w 489"/>
                    <a:gd name="T11" fmla="*/ 849 h 849"/>
                    <a:gd name="T12" fmla="*/ 279 w 489"/>
                    <a:gd name="T13" fmla="*/ 486 h 849"/>
                    <a:gd name="T14" fmla="*/ 489 w 489"/>
                    <a:gd name="T15" fmla="*/ 245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9" h="849">
                      <a:moveTo>
                        <a:pt x="489" y="245"/>
                      </a:moveTo>
                      <a:cubicBezTo>
                        <a:pt x="489" y="110"/>
                        <a:pt x="379" y="0"/>
                        <a:pt x="245" y="0"/>
                      </a:cubicBezTo>
                      <a:cubicBezTo>
                        <a:pt x="110" y="0"/>
                        <a:pt x="0" y="110"/>
                        <a:pt x="0" y="245"/>
                      </a:cubicBezTo>
                      <a:cubicBezTo>
                        <a:pt x="0" y="370"/>
                        <a:pt x="94" y="473"/>
                        <a:pt x="215" y="487"/>
                      </a:cubicBezTo>
                      <a:cubicBezTo>
                        <a:pt x="215" y="849"/>
                        <a:pt x="215" y="849"/>
                        <a:pt x="215" y="849"/>
                      </a:cubicBezTo>
                      <a:cubicBezTo>
                        <a:pt x="279" y="849"/>
                        <a:pt x="279" y="849"/>
                        <a:pt x="279" y="849"/>
                      </a:cubicBezTo>
                      <a:cubicBezTo>
                        <a:pt x="279" y="486"/>
                        <a:pt x="279" y="486"/>
                        <a:pt x="279" y="486"/>
                      </a:cubicBezTo>
                      <a:cubicBezTo>
                        <a:pt x="398" y="469"/>
                        <a:pt x="489" y="368"/>
                        <a:pt x="489" y="245"/>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nchor="ctr"/>
                <a:lstStyle/>
                <a:p>
                  <a:pPr algn="ctr"/>
                  <a:endParaRPr/>
                </a:p>
              </p:txBody>
            </p:sp>
            <p:sp>
              <p:nvSpPr>
                <p:cNvPr id="66" name="Freeform: Shape 5"/>
                <p:cNvSpPr/>
                <p:nvPr/>
              </p:nvSpPr>
              <p:spPr bwMode="auto">
                <a:xfrm>
                  <a:off x="5658178" y="1707898"/>
                  <a:ext cx="869583" cy="1476574"/>
                </a:xfrm>
                <a:custGeom>
                  <a:avLst/>
                  <a:gdLst>
                    <a:gd name="T0" fmla="*/ 259 w 517"/>
                    <a:gd name="T1" fmla="*/ 14 h 877"/>
                    <a:gd name="T2" fmla="*/ 503 w 517"/>
                    <a:gd name="T3" fmla="*/ 259 h 877"/>
                    <a:gd name="T4" fmla="*/ 293 w 517"/>
                    <a:gd name="T5" fmla="*/ 500 h 877"/>
                    <a:gd name="T6" fmla="*/ 293 w 517"/>
                    <a:gd name="T7" fmla="*/ 863 h 877"/>
                    <a:gd name="T8" fmla="*/ 229 w 517"/>
                    <a:gd name="T9" fmla="*/ 863 h 877"/>
                    <a:gd name="T10" fmla="*/ 229 w 517"/>
                    <a:gd name="T11" fmla="*/ 501 h 877"/>
                    <a:gd name="T12" fmla="*/ 14 w 517"/>
                    <a:gd name="T13" fmla="*/ 259 h 877"/>
                    <a:gd name="T14" fmla="*/ 259 w 517"/>
                    <a:gd name="T15" fmla="*/ 14 h 877"/>
                    <a:gd name="T16" fmla="*/ 259 w 517"/>
                    <a:gd name="T17" fmla="*/ 0 h 877"/>
                    <a:gd name="T18" fmla="*/ 0 w 517"/>
                    <a:gd name="T19" fmla="*/ 259 h 877"/>
                    <a:gd name="T20" fmla="*/ 216 w 517"/>
                    <a:gd name="T21" fmla="*/ 513 h 877"/>
                    <a:gd name="T22" fmla="*/ 216 w 517"/>
                    <a:gd name="T23" fmla="*/ 863 h 877"/>
                    <a:gd name="T24" fmla="*/ 216 w 517"/>
                    <a:gd name="T25" fmla="*/ 877 h 877"/>
                    <a:gd name="T26" fmla="*/ 229 w 517"/>
                    <a:gd name="T27" fmla="*/ 877 h 877"/>
                    <a:gd name="T28" fmla="*/ 293 w 517"/>
                    <a:gd name="T29" fmla="*/ 877 h 877"/>
                    <a:gd name="T30" fmla="*/ 307 w 517"/>
                    <a:gd name="T31" fmla="*/ 877 h 877"/>
                    <a:gd name="T32" fmla="*/ 307 w 517"/>
                    <a:gd name="T33" fmla="*/ 863 h 877"/>
                    <a:gd name="T34" fmla="*/ 307 w 517"/>
                    <a:gd name="T35" fmla="*/ 512 h 877"/>
                    <a:gd name="T36" fmla="*/ 453 w 517"/>
                    <a:gd name="T37" fmla="*/ 428 h 877"/>
                    <a:gd name="T38" fmla="*/ 517 w 517"/>
                    <a:gd name="T39" fmla="*/ 259 h 877"/>
                    <a:gd name="T40" fmla="*/ 259 w 517"/>
                    <a:gd name="T41" fmla="*/ 0 h 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7" h="877">
                      <a:moveTo>
                        <a:pt x="259" y="14"/>
                      </a:moveTo>
                      <a:cubicBezTo>
                        <a:pt x="393" y="14"/>
                        <a:pt x="503" y="124"/>
                        <a:pt x="503" y="259"/>
                      </a:cubicBezTo>
                      <a:cubicBezTo>
                        <a:pt x="503" y="382"/>
                        <a:pt x="412" y="483"/>
                        <a:pt x="293" y="500"/>
                      </a:cubicBezTo>
                      <a:cubicBezTo>
                        <a:pt x="293" y="863"/>
                        <a:pt x="293" y="863"/>
                        <a:pt x="293" y="863"/>
                      </a:cubicBezTo>
                      <a:cubicBezTo>
                        <a:pt x="229" y="863"/>
                        <a:pt x="229" y="863"/>
                        <a:pt x="229" y="863"/>
                      </a:cubicBezTo>
                      <a:cubicBezTo>
                        <a:pt x="229" y="501"/>
                        <a:pt x="229" y="501"/>
                        <a:pt x="229" y="501"/>
                      </a:cubicBezTo>
                      <a:cubicBezTo>
                        <a:pt x="108" y="487"/>
                        <a:pt x="14" y="384"/>
                        <a:pt x="14" y="259"/>
                      </a:cubicBezTo>
                      <a:cubicBezTo>
                        <a:pt x="14" y="124"/>
                        <a:pt x="124" y="14"/>
                        <a:pt x="259" y="14"/>
                      </a:cubicBezTo>
                      <a:moveTo>
                        <a:pt x="259" y="0"/>
                      </a:moveTo>
                      <a:cubicBezTo>
                        <a:pt x="116" y="0"/>
                        <a:pt x="0" y="116"/>
                        <a:pt x="0" y="259"/>
                      </a:cubicBezTo>
                      <a:cubicBezTo>
                        <a:pt x="0" y="385"/>
                        <a:pt x="92" y="492"/>
                        <a:pt x="216" y="513"/>
                      </a:cubicBezTo>
                      <a:cubicBezTo>
                        <a:pt x="216" y="863"/>
                        <a:pt x="216" y="863"/>
                        <a:pt x="216" y="863"/>
                      </a:cubicBezTo>
                      <a:cubicBezTo>
                        <a:pt x="216" y="877"/>
                        <a:pt x="216" y="877"/>
                        <a:pt x="216" y="877"/>
                      </a:cubicBezTo>
                      <a:cubicBezTo>
                        <a:pt x="229" y="877"/>
                        <a:pt x="229" y="877"/>
                        <a:pt x="229" y="877"/>
                      </a:cubicBezTo>
                      <a:cubicBezTo>
                        <a:pt x="293" y="877"/>
                        <a:pt x="293" y="877"/>
                        <a:pt x="293" y="877"/>
                      </a:cubicBezTo>
                      <a:cubicBezTo>
                        <a:pt x="307" y="877"/>
                        <a:pt x="307" y="877"/>
                        <a:pt x="307" y="877"/>
                      </a:cubicBezTo>
                      <a:cubicBezTo>
                        <a:pt x="307" y="863"/>
                        <a:pt x="307" y="863"/>
                        <a:pt x="307" y="863"/>
                      </a:cubicBezTo>
                      <a:cubicBezTo>
                        <a:pt x="307" y="512"/>
                        <a:pt x="307" y="512"/>
                        <a:pt x="307" y="512"/>
                      </a:cubicBezTo>
                      <a:cubicBezTo>
                        <a:pt x="364" y="501"/>
                        <a:pt x="415" y="472"/>
                        <a:pt x="453" y="428"/>
                      </a:cubicBezTo>
                      <a:cubicBezTo>
                        <a:pt x="494" y="381"/>
                        <a:pt x="517" y="321"/>
                        <a:pt x="517" y="259"/>
                      </a:cubicBezTo>
                      <a:cubicBezTo>
                        <a:pt x="517" y="116"/>
                        <a:pt x="401" y="0"/>
                        <a:pt x="259" y="0"/>
                      </a:cubicBezTo>
                      <a:close/>
                    </a:path>
                  </a:pathLst>
                </a:custGeom>
                <a:solidFill>
                  <a:schemeClr val="tx2">
                    <a:lumMod val="20000"/>
                    <a:lumOff val="80000"/>
                  </a:schemeClr>
                </a:solidFill>
                <a:ln>
                  <a:noFill/>
                </a:ln>
              </p:spPr>
              <p:txBody>
                <a:bodyPr anchor="ctr"/>
                <a:lstStyle/>
                <a:p>
                  <a:pPr algn="ctr"/>
                  <a:endParaRPr/>
                </a:p>
              </p:txBody>
            </p:sp>
          </p:grpSp>
          <p:grpSp>
            <p:nvGrpSpPr>
              <p:cNvPr id="5" name="Group 6"/>
              <p:cNvGrpSpPr/>
              <p:nvPr/>
            </p:nvGrpSpPr>
            <p:grpSpPr>
              <a:xfrm rot="5400000">
                <a:off x="3239878" y="1885274"/>
                <a:ext cx="932576" cy="1326673"/>
                <a:chOff x="5458204" y="4263119"/>
                <a:chExt cx="1278621" cy="1818954"/>
              </a:xfrm>
            </p:grpSpPr>
            <p:sp>
              <p:nvSpPr>
                <p:cNvPr id="63" name="Freeform: Shape 7"/>
                <p:cNvSpPr/>
                <p:nvPr/>
              </p:nvSpPr>
              <p:spPr bwMode="auto">
                <a:xfrm>
                  <a:off x="5481433" y="4286348"/>
                  <a:ext cx="1232162" cy="1772495"/>
                </a:xfrm>
                <a:custGeom>
                  <a:avLst/>
                  <a:gdLst>
                    <a:gd name="T0" fmla="*/ 395 w 732"/>
                    <a:gd name="T1" fmla="*/ 321 h 1053"/>
                    <a:gd name="T2" fmla="*/ 395 w 732"/>
                    <a:gd name="T3" fmla="*/ 0 h 1053"/>
                    <a:gd name="T4" fmla="*/ 331 w 732"/>
                    <a:gd name="T5" fmla="*/ 0 h 1053"/>
                    <a:gd name="T6" fmla="*/ 331 w 732"/>
                    <a:gd name="T7" fmla="*/ 322 h 1053"/>
                    <a:gd name="T8" fmla="*/ 0 w 732"/>
                    <a:gd name="T9" fmla="*/ 687 h 1053"/>
                    <a:gd name="T10" fmla="*/ 366 w 732"/>
                    <a:gd name="T11" fmla="*/ 1053 h 1053"/>
                    <a:gd name="T12" fmla="*/ 732 w 732"/>
                    <a:gd name="T13" fmla="*/ 687 h 1053"/>
                    <a:gd name="T14" fmla="*/ 395 w 732"/>
                    <a:gd name="T15" fmla="*/ 321 h 10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2" h="1053">
                      <a:moveTo>
                        <a:pt x="395" y="321"/>
                      </a:moveTo>
                      <a:cubicBezTo>
                        <a:pt x="395" y="0"/>
                        <a:pt x="395" y="0"/>
                        <a:pt x="395" y="0"/>
                      </a:cubicBezTo>
                      <a:cubicBezTo>
                        <a:pt x="331" y="0"/>
                        <a:pt x="331" y="0"/>
                        <a:pt x="331" y="0"/>
                      </a:cubicBezTo>
                      <a:cubicBezTo>
                        <a:pt x="331" y="322"/>
                        <a:pt x="331" y="322"/>
                        <a:pt x="331" y="322"/>
                      </a:cubicBezTo>
                      <a:cubicBezTo>
                        <a:pt x="145" y="339"/>
                        <a:pt x="0" y="496"/>
                        <a:pt x="0" y="687"/>
                      </a:cubicBezTo>
                      <a:cubicBezTo>
                        <a:pt x="0" y="889"/>
                        <a:pt x="164" y="1053"/>
                        <a:pt x="366" y="1053"/>
                      </a:cubicBezTo>
                      <a:cubicBezTo>
                        <a:pt x="568" y="1053"/>
                        <a:pt x="732" y="889"/>
                        <a:pt x="732" y="687"/>
                      </a:cubicBezTo>
                      <a:cubicBezTo>
                        <a:pt x="732" y="494"/>
                        <a:pt x="584" y="336"/>
                        <a:pt x="395" y="321"/>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txBody>
                <a:bodyPr anchor="ctr"/>
                <a:lstStyle/>
                <a:p>
                  <a:pPr algn="ctr"/>
                  <a:endParaRPr/>
                </a:p>
              </p:txBody>
            </p:sp>
            <p:sp>
              <p:nvSpPr>
                <p:cNvPr id="64" name="Freeform: Shape 8"/>
                <p:cNvSpPr/>
                <p:nvPr/>
              </p:nvSpPr>
              <p:spPr bwMode="auto">
                <a:xfrm>
                  <a:off x="5458204" y="4263119"/>
                  <a:ext cx="1278621" cy="1818954"/>
                </a:xfrm>
                <a:custGeom>
                  <a:avLst/>
                  <a:gdLst>
                    <a:gd name="T0" fmla="*/ 409 w 760"/>
                    <a:gd name="T1" fmla="*/ 14 h 1081"/>
                    <a:gd name="T2" fmla="*/ 409 w 760"/>
                    <a:gd name="T3" fmla="*/ 335 h 1081"/>
                    <a:gd name="T4" fmla="*/ 746 w 760"/>
                    <a:gd name="T5" fmla="*/ 701 h 1081"/>
                    <a:gd name="T6" fmla="*/ 380 w 760"/>
                    <a:gd name="T7" fmla="*/ 1067 h 1081"/>
                    <a:gd name="T8" fmla="*/ 14 w 760"/>
                    <a:gd name="T9" fmla="*/ 701 h 1081"/>
                    <a:gd name="T10" fmla="*/ 345 w 760"/>
                    <a:gd name="T11" fmla="*/ 336 h 1081"/>
                    <a:gd name="T12" fmla="*/ 345 w 760"/>
                    <a:gd name="T13" fmla="*/ 14 h 1081"/>
                    <a:gd name="T14" fmla="*/ 409 w 760"/>
                    <a:gd name="T15" fmla="*/ 14 h 1081"/>
                    <a:gd name="T16" fmla="*/ 423 w 760"/>
                    <a:gd name="T17" fmla="*/ 0 h 1081"/>
                    <a:gd name="T18" fmla="*/ 409 w 760"/>
                    <a:gd name="T19" fmla="*/ 0 h 1081"/>
                    <a:gd name="T20" fmla="*/ 345 w 760"/>
                    <a:gd name="T21" fmla="*/ 0 h 1081"/>
                    <a:gd name="T22" fmla="*/ 331 w 760"/>
                    <a:gd name="T23" fmla="*/ 0 h 1081"/>
                    <a:gd name="T24" fmla="*/ 331 w 760"/>
                    <a:gd name="T25" fmla="*/ 14 h 1081"/>
                    <a:gd name="T26" fmla="*/ 331 w 760"/>
                    <a:gd name="T27" fmla="*/ 323 h 1081"/>
                    <a:gd name="T28" fmla="*/ 99 w 760"/>
                    <a:gd name="T29" fmla="*/ 444 h 1081"/>
                    <a:gd name="T30" fmla="*/ 0 w 760"/>
                    <a:gd name="T31" fmla="*/ 701 h 1081"/>
                    <a:gd name="T32" fmla="*/ 111 w 760"/>
                    <a:gd name="T33" fmla="*/ 969 h 1081"/>
                    <a:gd name="T34" fmla="*/ 380 w 760"/>
                    <a:gd name="T35" fmla="*/ 1081 h 1081"/>
                    <a:gd name="T36" fmla="*/ 649 w 760"/>
                    <a:gd name="T37" fmla="*/ 969 h 1081"/>
                    <a:gd name="T38" fmla="*/ 760 w 760"/>
                    <a:gd name="T39" fmla="*/ 701 h 1081"/>
                    <a:gd name="T40" fmla="*/ 659 w 760"/>
                    <a:gd name="T41" fmla="*/ 442 h 1081"/>
                    <a:gd name="T42" fmla="*/ 423 w 760"/>
                    <a:gd name="T43" fmla="*/ 323 h 1081"/>
                    <a:gd name="T44" fmla="*/ 423 w 760"/>
                    <a:gd name="T45" fmla="*/ 14 h 1081"/>
                    <a:gd name="T46" fmla="*/ 423 w 760"/>
                    <a:gd name="T47" fmla="*/ 0 h 10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0" h="1081">
                      <a:moveTo>
                        <a:pt x="409" y="14"/>
                      </a:moveTo>
                      <a:cubicBezTo>
                        <a:pt x="409" y="335"/>
                        <a:pt x="409" y="335"/>
                        <a:pt x="409" y="335"/>
                      </a:cubicBezTo>
                      <a:cubicBezTo>
                        <a:pt x="598" y="350"/>
                        <a:pt x="746" y="508"/>
                        <a:pt x="746" y="701"/>
                      </a:cubicBezTo>
                      <a:cubicBezTo>
                        <a:pt x="746" y="903"/>
                        <a:pt x="582" y="1067"/>
                        <a:pt x="380" y="1067"/>
                      </a:cubicBezTo>
                      <a:cubicBezTo>
                        <a:pt x="178" y="1067"/>
                        <a:pt x="14" y="903"/>
                        <a:pt x="14" y="701"/>
                      </a:cubicBezTo>
                      <a:cubicBezTo>
                        <a:pt x="14" y="510"/>
                        <a:pt x="159" y="353"/>
                        <a:pt x="345" y="336"/>
                      </a:cubicBezTo>
                      <a:cubicBezTo>
                        <a:pt x="345" y="14"/>
                        <a:pt x="345" y="14"/>
                        <a:pt x="345" y="14"/>
                      </a:cubicBezTo>
                      <a:cubicBezTo>
                        <a:pt x="409" y="14"/>
                        <a:pt x="409" y="14"/>
                        <a:pt x="409" y="14"/>
                      </a:cubicBezTo>
                      <a:moveTo>
                        <a:pt x="423" y="0"/>
                      </a:moveTo>
                      <a:cubicBezTo>
                        <a:pt x="409" y="0"/>
                        <a:pt x="409" y="0"/>
                        <a:pt x="409" y="0"/>
                      </a:cubicBezTo>
                      <a:cubicBezTo>
                        <a:pt x="345" y="0"/>
                        <a:pt x="345" y="0"/>
                        <a:pt x="345" y="0"/>
                      </a:cubicBezTo>
                      <a:cubicBezTo>
                        <a:pt x="331" y="0"/>
                        <a:pt x="331" y="0"/>
                        <a:pt x="331" y="0"/>
                      </a:cubicBezTo>
                      <a:cubicBezTo>
                        <a:pt x="331" y="14"/>
                        <a:pt x="331" y="14"/>
                        <a:pt x="331" y="14"/>
                      </a:cubicBezTo>
                      <a:cubicBezTo>
                        <a:pt x="331" y="323"/>
                        <a:pt x="331" y="323"/>
                        <a:pt x="331" y="323"/>
                      </a:cubicBezTo>
                      <a:cubicBezTo>
                        <a:pt x="242" y="335"/>
                        <a:pt x="160" y="377"/>
                        <a:pt x="99" y="444"/>
                      </a:cubicBezTo>
                      <a:cubicBezTo>
                        <a:pt x="35" y="514"/>
                        <a:pt x="0" y="605"/>
                        <a:pt x="0" y="701"/>
                      </a:cubicBezTo>
                      <a:cubicBezTo>
                        <a:pt x="0" y="802"/>
                        <a:pt x="39" y="898"/>
                        <a:pt x="111" y="969"/>
                      </a:cubicBezTo>
                      <a:cubicBezTo>
                        <a:pt x="183" y="1041"/>
                        <a:pt x="278" y="1081"/>
                        <a:pt x="380" y="1081"/>
                      </a:cubicBezTo>
                      <a:cubicBezTo>
                        <a:pt x="482" y="1081"/>
                        <a:pt x="577" y="1041"/>
                        <a:pt x="649" y="969"/>
                      </a:cubicBezTo>
                      <a:cubicBezTo>
                        <a:pt x="721" y="898"/>
                        <a:pt x="760" y="802"/>
                        <a:pt x="760" y="701"/>
                      </a:cubicBezTo>
                      <a:cubicBezTo>
                        <a:pt x="760" y="604"/>
                        <a:pt x="724" y="512"/>
                        <a:pt x="659" y="442"/>
                      </a:cubicBezTo>
                      <a:cubicBezTo>
                        <a:pt x="596" y="375"/>
                        <a:pt x="513" y="333"/>
                        <a:pt x="423" y="323"/>
                      </a:cubicBezTo>
                      <a:cubicBezTo>
                        <a:pt x="423" y="14"/>
                        <a:pt x="423" y="14"/>
                        <a:pt x="423" y="14"/>
                      </a:cubicBezTo>
                      <a:lnTo>
                        <a:pt x="423" y="0"/>
                      </a:lnTo>
                      <a:close/>
                    </a:path>
                  </a:pathLst>
                </a:custGeom>
                <a:solidFill>
                  <a:schemeClr val="tx2">
                    <a:lumMod val="20000"/>
                    <a:lumOff val="80000"/>
                  </a:schemeClr>
                </a:solidFill>
                <a:ln>
                  <a:noFill/>
                </a:ln>
              </p:spPr>
              <p:txBody>
                <a:bodyPr anchor="ctr"/>
                <a:lstStyle/>
                <a:p>
                  <a:pPr algn="ctr"/>
                  <a:endParaRPr/>
                </a:p>
              </p:txBody>
            </p:sp>
          </p:grpSp>
          <p:grpSp>
            <p:nvGrpSpPr>
              <p:cNvPr id="6" name="Group 9"/>
              <p:cNvGrpSpPr/>
              <p:nvPr/>
            </p:nvGrpSpPr>
            <p:grpSpPr>
              <a:xfrm rot="5400000">
                <a:off x="4845429" y="2862713"/>
                <a:ext cx="1110105" cy="922999"/>
                <a:chOff x="6573210" y="2208182"/>
                <a:chExt cx="1522023" cy="1265491"/>
              </a:xfrm>
            </p:grpSpPr>
            <p:sp>
              <p:nvSpPr>
                <p:cNvPr id="61" name="Freeform: Shape 10"/>
                <p:cNvSpPr/>
                <p:nvPr/>
              </p:nvSpPr>
              <p:spPr bwMode="auto">
                <a:xfrm>
                  <a:off x="6613608" y="2209852"/>
                  <a:ext cx="1481625" cy="1263471"/>
                </a:xfrm>
                <a:custGeom>
                  <a:avLst/>
                  <a:gdLst>
                    <a:gd name="T0" fmla="*/ 777 w 880"/>
                    <a:gd name="T1" fmla="*/ 162 h 751"/>
                    <a:gd name="T2" fmla="*/ 347 w 880"/>
                    <a:gd name="T3" fmla="*/ 103 h 751"/>
                    <a:gd name="T4" fmla="*/ 266 w 880"/>
                    <a:gd name="T5" fmla="*/ 498 h 751"/>
                    <a:gd name="T6" fmla="*/ 0 w 880"/>
                    <a:gd name="T7" fmla="*/ 700 h 751"/>
                    <a:gd name="T8" fmla="*/ 39 w 880"/>
                    <a:gd name="T9" fmla="*/ 751 h 751"/>
                    <a:gd name="T10" fmla="*/ 303 w 880"/>
                    <a:gd name="T11" fmla="*/ 550 h 751"/>
                    <a:gd name="T12" fmla="*/ 718 w 880"/>
                    <a:gd name="T13" fmla="*/ 592 h 751"/>
                    <a:gd name="T14" fmla="*/ 777 w 880"/>
                    <a:gd name="T15" fmla="*/ 162 h 7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0" h="751">
                      <a:moveTo>
                        <a:pt x="777" y="162"/>
                      </a:moveTo>
                      <a:cubicBezTo>
                        <a:pt x="675" y="27"/>
                        <a:pt x="482" y="0"/>
                        <a:pt x="347" y="103"/>
                      </a:cubicBezTo>
                      <a:cubicBezTo>
                        <a:pt x="223" y="197"/>
                        <a:pt x="191" y="367"/>
                        <a:pt x="266" y="498"/>
                      </a:cubicBezTo>
                      <a:cubicBezTo>
                        <a:pt x="0" y="700"/>
                        <a:pt x="0" y="700"/>
                        <a:pt x="0" y="700"/>
                      </a:cubicBezTo>
                      <a:cubicBezTo>
                        <a:pt x="39" y="751"/>
                        <a:pt x="39" y="751"/>
                        <a:pt x="39" y="751"/>
                      </a:cubicBezTo>
                      <a:cubicBezTo>
                        <a:pt x="303" y="550"/>
                        <a:pt x="303" y="550"/>
                        <a:pt x="303" y="550"/>
                      </a:cubicBezTo>
                      <a:cubicBezTo>
                        <a:pt x="408" y="670"/>
                        <a:pt x="590" y="689"/>
                        <a:pt x="718" y="592"/>
                      </a:cubicBezTo>
                      <a:cubicBezTo>
                        <a:pt x="853" y="489"/>
                        <a:pt x="880" y="296"/>
                        <a:pt x="777" y="162"/>
                      </a:cubicBez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txBody>
                <a:bodyPr anchor="ctr"/>
                <a:lstStyle/>
                <a:p>
                  <a:pPr algn="ctr"/>
                  <a:endParaRPr/>
                </a:p>
              </p:txBody>
            </p:sp>
            <p:sp>
              <p:nvSpPr>
                <p:cNvPr id="62" name="Freeform: Shape 11"/>
                <p:cNvSpPr/>
                <p:nvPr/>
              </p:nvSpPr>
              <p:spPr bwMode="auto">
                <a:xfrm>
                  <a:off x="6573210" y="2208182"/>
                  <a:ext cx="1522023" cy="1265491"/>
                </a:xfrm>
                <a:custGeom>
                  <a:avLst/>
                  <a:gdLst>
                    <a:gd name="T0" fmla="*/ 557 w 904"/>
                    <a:gd name="T1" fmla="*/ 17 h 752"/>
                    <a:gd name="T2" fmla="*/ 801 w 904"/>
                    <a:gd name="T3" fmla="*/ 139 h 752"/>
                    <a:gd name="T4" fmla="*/ 742 w 904"/>
                    <a:gd name="T5" fmla="*/ 569 h 752"/>
                    <a:gd name="T6" fmla="*/ 557 w 904"/>
                    <a:gd name="T7" fmla="*/ 631 h 752"/>
                    <a:gd name="T8" fmla="*/ 327 w 904"/>
                    <a:gd name="T9" fmla="*/ 527 h 752"/>
                    <a:gd name="T10" fmla="*/ 63 w 904"/>
                    <a:gd name="T11" fmla="*/ 728 h 752"/>
                    <a:gd name="T12" fmla="*/ 24 w 904"/>
                    <a:gd name="T13" fmla="*/ 677 h 752"/>
                    <a:gd name="T14" fmla="*/ 290 w 904"/>
                    <a:gd name="T15" fmla="*/ 475 h 752"/>
                    <a:gd name="T16" fmla="*/ 371 w 904"/>
                    <a:gd name="T17" fmla="*/ 80 h 752"/>
                    <a:gd name="T18" fmla="*/ 557 w 904"/>
                    <a:gd name="T19" fmla="*/ 17 h 752"/>
                    <a:gd name="T20" fmla="*/ 557 w 904"/>
                    <a:gd name="T21" fmla="*/ 0 h 752"/>
                    <a:gd name="T22" fmla="*/ 361 w 904"/>
                    <a:gd name="T23" fmla="*/ 66 h 752"/>
                    <a:gd name="T24" fmla="*/ 239 w 904"/>
                    <a:gd name="T25" fmla="*/ 260 h 752"/>
                    <a:gd name="T26" fmla="*/ 267 w 904"/>
                    <a:gd name="T27" fmla="*/ 470 h 752"/>
                    <a:gd name="T28" fmla="*/ 14 w 904"/>
                    <a:gd name="T29" fmla="*/ 663 h 752"/>
                    <a:gd name="T30" fmla="*/ 0 w 904"/>
                    <a:gd name="T31" fmla="*/ 673 h 752"/>
                    <a:gd name="T32" fmla="*/ 11 w 904"/>
                    <a:gd name="T33" fmla="*/ 687 h 752"/>
                    <a:gd name="T34" fmla="*/ 49 w 904"/>
                    <a:gd name="T35" fmla="*/ 738 h 752"/>
                    <a:gd name="T36" fmla="*/ 60 w 904"/>
                    <a:gd name="T37" fmla="*/ 752 h 752"/>
                    <a:gd name="T38" fmla="*/ 74 w 904"/>
                    <a:gd name="T39" fmla="*/ 741 h 752"/>
                    <a:gd name="T40" fmla="*/ 325 w 904"/>
                    <a:gd name="T41" fmla="*/ 551 h 752"/>
                    <a:gd name="T42" fmla="*/ 557 w 904"/>
                    <a:gd name="T43" fmla="*/ 648 h 752"/>
                    <a:gd name="T44" fmla="*/ 753 w 904"/>
                    <a:gd name="T45" fmla="*/ 582 h 752"/>
                    <a:gd name="T46" fmla="*/ 878 w 904"/>
                    <a:gd name="T47" fmla="*/ 368 h 752"/>
                    <a:gd name="T48" fmla="*/ 815 w 904"/>
                    <a:gd name="T49" fmla="*/ 128 h 752"/>
                    <a:gd name="T50" fmla="*/ 699 w 904"/>
                    <a:gd name="T51" fmla="*/ 32 h 752"/>
                    <a:gd name="T52" fmla="*/ 557 w 904"/>
                    <a:gd name="T5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4" h="752">
                      <a:moveTo>
                        <a:pt x="557" y="17"/>
                      </a:moveTo>
                      <a:cubicBezTo>
                        <a:pt x="649" y="17"/>
                        <a:pt x="741" y="59"/>
                        <a:pt x="801" y="139"/>
                      </a:cubicBezTo>
                      <a:cubicBezTo>
                        <a:pt x="904" y="273"/>
                        <a:pt x="877" y="466"/>
                        <a:pt x="742" y="569"/>
                      </a:cubicBezTo>
                      <a:cubicBezTo>
                        <a:pt x="687" y="611"/>
                        <a:pt x="622" y="631"/>
                        <a:pt x="557" y="631"/>
                      </a:cubicBezTo>
                      <a:cubicBezTo>
                        <a:pt x="472" y="631"/>
                        <a:pt x="387" y="595"/>
                        <a:pt x="327" y="527"/>
                      </a:cubicBezTo>
                      <a:cubicBezTo>
                        <a:pt x="63" y="728"/>
                        <a:pt x="63" y="728"/>
                        <a:pt x="63" y="728"/>
                      </a:cubicBezTo>
                      <a:cubicBezTo>
                        <a:pt x="24" y="677"/>
                        <a:pt x="24" y="677"/>
                        <a:pt x="24" y="677"/>
                      </a:cubicBezTo>
                      <a:cubicBezTo>
                        <a:pt x="290" y="475"/>
                        <a:pt x="290" y="475"/>
                        <a:pt x="290" y="475"/>
                      </a:cubicBezTo>
                      <a:cubicBezTo>
                        <a:pt x="215" y="344"/>
                        <a:pt x="247" y="174"/>
                        <a:pt x="371" y="80"/>
                      </a:cubicBezTo>
                      <a:cubicBezTo>
                        <a:pt x="427" y="38"/>
                        <a:pt x="492" y="17"/>
                        <a:pt x="557" y="17"/>
                      </a:cubicBezTo>
                      <a:moveTo>
                        <a:pt x="557" y="0"/>
                      </a:moveTo>
                      <a:cubicBezTo>
                        <a:pt x="485" y="0"/>
                        <a:pt x="418" y="23"/>
                        <a:pt x="361" y="66"/>
                      </a:cubicBezTo>
                      <a:cubicBezTo>
                        <a:pt x="298" y="114"/>
                        <a:pt x="255" y="183"/>
                        <a:pt x="239" y="260"/>
                      </a:cubicBezTo>
                      <a:cubicBezTo>
                        <a:pt x="225" y="332"/>
                        <a:pt x="235" y="406"/>
                        <a:pt x="267" y="470"/>
                      </a:cubicBezTo>
                      <a:cubicBezTo>
                        <a:pt x="14" y="663"/>
                        <a:pt x="14" y="663"/>
                        <a:pt x="14" y="663"/>
                      </a:cubicBezTo>
                      <a:cubicBezTo>
                        <a:pt x="0" y="673"/>
                        <a:pt x="0" y="673"/>
                        <a:pt x="0" y="673"/>
                      </a:cubicBezTo>
                      <a:cubicBezTo>
                        <a:pt x="11" y="687"/>
                        <a:pt x="11" y="687"/>
                        <a:pt x="11" y="687"/>
                      </a:cubicBezTo>
                      <a:cubicBezTo>
                        <a:pt x="49" y="738"/>
                        <a:pt x="49" y="738"/>
                        <a:pt x="49" y="738"/>
                      </a:cubicBezTo>
                      <a:cubicBezTo>
                        <a:pt x="60" y="752"/>
                        <a:pt x="60" y="752"/>
                        <a:pt x="60" y="752"/>
                      </a:cubicBezTo>
                      <a:cubicBezTo>
                        <a:pt x="74" y="741"/>
                        <a:pt x="74" y="741"/>
                        <a:pt x="74" y="741"/>
                      </a:cubicBezTo>
                      <a:cubicBezTo>
                        <a:pt x="325" y="551"/>
                        <a:pt x="325" y="551"/>
                        <a:pt x="325" y="551"/>
                      </a:cubicBezTo>
                      <a:cubicBezTo>
                        <a:pt x="386" y="613"/>
                        <a:pt x="469" y="648"/>
                        <a:pt x="557" y="648"/>
                      </a:cubicBezTo>
                      <a:cubicBezTo>
                        <a:pt x="628" y="648"/>
                        <a:pt x="696" y="626"/>
                        <a:pt x="753" y="582"/>
                      </a:cubicBezTo>
                      <a:cubicBezTo>
                        <a:pt x="822" y="530"/>
                        <a:pt x="866" y="454"/>
                        <a:pt x="878" y="368"/>
                      </a:cubicBezTo>
                      <a:cubicBezTo>
                        <a:pt x="890" y="282"/>
                        <a:pt x="867" y="197"/>
                        <a:pt x="815" y="128"/>
                      </a:cubicBezTo>
                      <a:cubicBezTo>
                        <a:pt x="784" y="87"/>
                        <a:pt x="745" y="55"/>
                        <a:pt x="699" y="32"/>
                      </a:cubicBezTo>
                      <a:cubicBezTo>
                        <a:pt x="655" y="11"/>
                        <a:pt x="606" y="0"/>
                        <a:pt x="557" y="0"/>
                      </a:cubicBezTo>
                      <a:close/>
                    </a:path>
                  </a:pathLst>
                </a:custGeom>
                <a:solidFill>
                  <a:schemeClr val="tx2">
                    <a:lumMod val="20000"/>
                    <a:lumOff val="80000"/>
                  </a:schemeClr>
                </a:solidFill>
                <a:ln>
                  <a:noFill/>
                </a:ln>
              </p:spPr>
              <p:txBody>
                <a:bodyPr anchor="ctr"/>
                <a:lstStyle/>
                <a:p>
                  <a:pPr algn="ctr"/>
                  <a:endParaRPr/>
                </a:p>
              </p:txBody>
            </p:sp>
          </p:grpSp>
          <p:grpSp>
            <p:nvGrpSpPr>
              <p:cNvPr id="7" name="Group 12"/>
              <p:cNvGrpSpPr/>
              <p:nvPr/>
            </p:nvGrpSpPr>
            <p:grpSpPr>
              <a:xfrm rot="5400000">
                <a:off x="3343372" y="1172584"/>
                <a:ext cx="1269954" cy="1103476"/>
                <a:chOff x="4096766" y="4042946"/>
                <a:chExt cx="1741186" cy="1512934"/>
              </a:xfrm>
            </p:grpSpPr>
            <p:sp>
              <p:nvSpPr>
                <p:cNvPr id="59" name="Freeform: Shape 13"/>
                <p:cNvSpPr/>
                <p:nvPr/>
              </p:nvSpPr>
              <p:spPr bwMode="auto">
                <a:xfrm>
                  <a:off x="4122014" y="4076275"/>
                  <a:ext cx="1682607" cy="1479605"/>
                </a:xfrm>
                <a:custGeom>
                  <a:avLst/>
                  <a:gdLst>
                    <a:gd name="T0" fmla="*/ 1000 w 1000"/>
                    <a:gd name="T1" fmla="*/ 51 h 879"/>
                    <a:gd name="T2" fmla="*/ 962 w 1000"/>
                    <a:gd name="T3" fmla="*/ 0 h 879"/>
                    <a:gd name="T4" fmla="*/ 511 w 1000"/>
                    <a:gd name="T5" fmla="*/ 342 h 879"/>
                    <a:gd name="T6" fmla="*/ 150 w 1000"/>
                    <a:gd name="T7" fmla="*/ 329 h 879"/>
                    <a:gd name="T8" fmla="*/ 95 w 1000"/>
                    <a:gd name="T9" fmla="*/ 729 h 879"/>
                    <a:gd name="T10" fmla="*/ 495 w 1000"/>
                    <a:gd name="T11" fmla="*/ 783 h 879"/>
                    <a:gd name="T12" fmla="*/ 554 w 1000"/>
                    <a:gd name="T13" fmla="*/ 389 h 879"/>
                    <a:gd name="T14" fmla="*/ 1000 w 1000"/>
                    <a:gd name="T15" fmla="*/ 51 h 8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0" h="879">
                      <a:moveTo>
                        <a:pt x="1000" y="51"/>
                      </a:moveTo>
                      <a:cubicBezTo>
                        <a:pt x="962" y="0"/>
                        <a:pt x="962" y="0"/>
                        <a:pt x="962" y="0"/>
                      </a:cubicBezTo>
                      <a:cubicBezTo>
                        <a:pt x="511" y="342"/>
                        <a:pt x="511" y="342"/>
                        <a:pt x="511" y="342"/>
                      </a:cubicBezTo>
                      <a:cubicBezTo>
                        <a:pt x="411" y="254"/>
                        <a:pt x="260" y="245"/>
                        <a:pt x="150" y="329"/>
                      </a:cubicBezTo>
                      <a:cubicBezTo>
                        <a:pt x="25" y="424"/>
                        <a:pt x="0" y="603"/>
                        <a:pt x="95" y="729"/>
                      </a:cubicBezTo>
                      <a:cubicBezTo>
                        <a:pt x="191" y="854"/>
                        <a:pt x="370" y="879"/>
                        <a:pt x="495" y="783"/>
                      </a:cubicBezTo>
                      <a:cubicBezTo>
                        <a:pt x="619" y="689"/>
                        <a:pt x="645" y="515"/>
                        <a:pt x="554" y="389"/>
                      </a:cubicBezTo>
                      <a:lnTo>
                        <a:pt x="1000" y="51"/>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p:spPr>
              <p:txBody>
                <a:bodyPr anchor="ctr"/>
                <a:lstStyle/>
                <a:p>
                  <a:pPr algn="ctr"/>
                  <a:endParaRPr dirty="0"/>
                </a:p>
              </p:txBody>
            </p:sp>
            <p:sp>
              <p:nvSpPr>
                <p:cNvPr id="60" name="Freeform: Shape 14"/>
                <p:cNvSpPr/>
                <p:nvPr/>
              </p:nvSpPr>
              <p:spPr bwMode="auto">
                <a:xfrm>
                  <a:off x="4096766" y="4042946"/>
                  <a:ext cx="1741186" cy="1472534"/>
                </a:xfrm>
                <a:custGeom>
                  <a:avLst/>
                  <a:gdLst>
                    <a:gd name="T0" fmla="*/ 977 w 1035"/>
                    <a:gd name="T1" fmla="*/ 20 h 875"/>
                    <a:gd name="T2" fmla="*/ 1015 w 1035"/>
                    <a:gd name="T3" fmla="*/ 71 h 875"/>
                    <a:gd name="T4" fmla="*/ 569 w 1035"/>
                    <a:gd name="T5" fmla="*/ 409 h 875"/>
                    <a:gd name="T6" fmla="*/ 510 w 1035"/>
                    <a:gd name="T7" fmla="*/ 803 h 875"/>
                    <a:gd name="T8" fmla="*/ 338 w 1035"/>
                    <a:gd name="T9" fmla="*/ 861 h 875"/>
                    <a:gd name="T10" fmla="*/ 110 w 1035"/>
                    <a:gd name="T11" fmla="*/ 749 h 875"/>
                    <a:gd name="T12" fmla="*/ 165 w 1035"/>
                    <a:gd name="T13" fmla="*/ 349 h 875"/>
                    <a:gd name="T14" fmla="*/ 337 w 1035"/>
                    <a:gd name="T15" fmla="*/ 291 h 875"/>
                    <a:gd name="T16" fmla="*/ 526 w 1035"/>
                    <a:gd name="T17" fmla="*/ 362 h 875"/>
                    <a:gd name="T18" fmla="*/ 977 w 1035"/>
                    <a:gd name="T19" fmla="*/ 20 h 875"/>
                    <a:gd name="T20" fmla="*/ 979 w 1035"/>
                    <a:gd name="T21" fmla="*/ 0 h 875"/>
                    <a:gd name="T22" fmla="*/ 968 w 1035"/>
                    <a:gd name="T23" fmla="*/ 9 h 875"/>
                    <a:gd name="T24" fmla="*/ 527 w 1035"/>
                    <a:gd name="T25" fmla="*/ 344 h 875"/>
                    <a:gd name="T26" fmla="*/ 337 w 1035"/>
                    <a:gd name="T27" fmla="*/ 277 h 875"/>
                    <a:gd name="T28" fmla="*/ 157 w 1035"/>
                    <a:gd name="T29" fmla="*/ 338 h 875"/>
                    <a:gd name="T30" fmla="*/ 99 w 1035"/>
                    <a:gd name="T31" fmla="*/ 757 h 875"/>
                    <a:gd name="T32" fmla="*/ 207 w 1035"/>
                    <a:gd name="T33" fmla="*/ 845 h 875"/>
                    <a:gd name="T34" fmla="*/ 338 w 1035"/>
                    <a:gd name="T35" fmla="*/ 875 h 875"/>
                    <a:gd name="T36" fmla="*/ 519 w 1035"/>
                    <a:gd name="T37" fmla="*/ 814 h 875"/>
                    <a:gd name="T38" fmla="*/ 634 w 1035"/>
                    <a:gd name="T39" fmla="*/ 620 h 875"/>
                    <a:gd name="T40" fmla="*/ 588 w 1035"/>
                    <a:gd name="T41" fmla="*/ 412 h 875"/>
                    <a:gd name="T42" fmla="*/ 1024 w 1035"/>
                    <a:gd name="T43" fmla="*/ 82 h 875"/>
                    <a:gd name="T44" fmla="*/ 1035 w 1035"/>
                    <a:gd name="T45" fmla="*/ 73 h 875"/>
                    <a:gd name="T46" fmla="*/ 1026 w 1035"/>
                    <a:gd name="T47" fmla="*/ 62 h 875"/>
                    <a:gd name="T48" fmla="*/ 988 w 1035"/>
                    <a:gd name="T49" fmla="*/ 11 h 875"/>
                    <a:gd name="T50" fmla="*/ 979 w 1035"/>
                    <a:gd name="T51" fmla="*/ 0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5" h="875">
                      <a:moveTo>
                        <a:pt x="977" y="20"/>
                      </a:moveTo>
                      <a:cubicBezTo>
                        <a:pt x="1015" y="71"/>
                        <a:pt x="1015" y="71"/>
                        <a:pt x="1015" y="71"/>
                      </a:cubicBezTo>
                      <a:cubicBezTo>
                        <a:pt x="569" y="409"/>
                        <a:pt x="569" y="409"/>
                        <a:pt x="569" y="409"/>
                      </a:cubicBezTo>
                      <a:cubicBezTo>
                        <a:pt x="660" y="535"/>
                        <a:pt x="634" y="709"/>
                        <a:pt x="510" y="803"/>
                      </a:cubicBezTo>
                      <a:cubicBezTo>
                        <a:pt x="459" y="843"/>
                        <a:pt x="398" y="861"/>
                        <a:pt x="338" y="861"/>
                      </a:cubicBezTo>
                      <a:cubicBezTo>
                        <a:pt x="252" y="861"/>
                        <a:pt x="167" y="823"/>
                        <a:pt x="110" y="749"/>
                      </a:cubicBezTo>
                      <a:cubicBezTo>
                        <a:pt x="15" y="623"/>
                        <a:pt x="40" y="444"/>
                        <a:pt x="165" y="349"/>
                      </a:cubicBezTo>
                      <a:cubicBezTo>
                        <a:pt x="217" y="310"/>
                        <a:pt x="277" y="291"/>
                        <a:pt x="337" y="291"/>
                      </a:cubicBezTo>
                      <a:cubicBezTo>
                        <a:pt x="406" y="291"/>
                        <a:pt x="473" y="315"/>
                        <a:pt x="526" y="362"/>
                      </a:cubicBezTo>
                      <a:cubicBezTo>
                        <a:pt x="977" y="20"/>
                        <a:pt x="977" y="20"/>
                        <a:pt x="977" y="20"/>
                      </a:cubicBezTo>
                      <a:moveTo>
                        <a:pt x="979" y="0"/>
                      </a:moveTo>
                      <a:cubicBezTo>
                        <a:pt x="968" y="9"/>
                        <a:pt x="968" y="9"/>
                        <a:pt x="968" y="9"/>
                      </a:cubicBezTo>
                      <a:cubicBezTo>
                        <a:pt x="527" y="344"/>
                        <a:pt x="527" y="344"/>
                        <a:pt x="527" y="344"/>
                      </a:cubicBezTo>
                      <a:cubicBezTo>
                        <a:pt x="474" y="301"/>
                        <a:pt x="407" y="277"/>
                        <a:pt x="337" y="277"/>
                      </a:cubicBezTo>
                      <a:cubicBezTo>
                        <a:pt x="272" y="277"/>
                        <a:pt x="209" y="298"/>
                        <a:pt x="157" y="338"/>
                      </a:cubicBezTo>
                      <a:cubicBezTo>
                        <a:pt x="25" y="438"/>
                        <a:pt x="0" y="626"/>
                        <a:pt x="99" y="757"/>
                      </a:cubicBezTo>
                      <a:cubicBezTo>
                        <a:pt x="128" y="795"/>
                        <a:pt x="164" y="825"/>
                        <a:pt x="207" y="845"/>
                      </a:cubicBezTo>
                      <a:cubicBezTo>
                        <a:pt x="247" y="865"/>
                        <a:pt x="293" y="875"/>
                        <a:pt x="338" y="875"/>
                      </a:cubicBezTo>
                      <a:cubicBezTo>
                        <a:pt x="404" y="875"/>
                        <a:pt x="466" y="854"/>
                        <a:pt x="519" y="814"/>
                      </a:cubicBezTo>
                      <a:cubicBezTo>
                        <a:pt x="581" y="767"/>
                        <a:pt x="622" y="698"/>
                        <a:pt x="634" y="620"/>
                      </a:cubicBezTo>
                      <a:cubicBezTo>
                        <a:pt x="645" y="547"/>
                        <a:pt x="628" y="474"/>
                        <a:pt x="588" y="412"/>
                      </a:cubicBezTo>
                      <a:cubicBezTo>
                        <a:pt x="1024" y="82"/>
                        <a:pt x="1024" y="82"/>
                        <a:pt x="1024" y="82"/>
                      </a:cubicBezTo>
                      <a:cubicBezTo>
                        <a:pt x="1035" y="73"/>
                        <a:pt x="1035" y="73"/>
                        <a:pt x="1035" y="73"/>
                      </a:cubicBezTo>
                      <a:cubicBezTo>
                        <a:pt x="1026" y="62"/>
                        <a:pt x="1026" y="62"/>
                        <a:pt x="1026" y="62"/>
                      </a:cubicBezTo>
                      <a:cubicBezTo>
                        <a:pt x="988" y="11"/>
                        <a:pt x="988" y="11"/>
                        <a:pt x="988" y="11"/>
                      </a:cubicBezTo>
                      <a:lnTo>
                        <a:pt x="979" y="0"/>
                      </a:lnTo>
                      <a:close/>
                    </a:path>
                  </a:pathLst>
                </a:custGeom>
                <a:solidFill>
                  <a:schemeClr val="tx2">
                    <a:lumMod val="20000"/>
                    <a:lumOff val="80000"/>
                  </a:schemeClr>
                </a:solidFill>
                <a:ln>
                  <a:noFill/>
                </a:ln>
              </p:spPr>
              <p:txBody>
                <a:bodyPr anchor="ctr"/>
                <a:lstStyle/>
                <a:p>
                  <a:pPr algn="ctr"/>
                  <a:endParaRPr/>
                </a:p>
              </p:txBody>
            </p:sp>
          </p:grpSp>
          <p:sp>
            <p:nvSpPr>
              <p:cNvPr id="8" name="Freeform: Shape 16"/>
              <p:cNvSpPr/>
              <p:nvPr/>
            </p:nvSpPr>
            <p:spPr bwMode="auto">
              <a:xfrm rot="5400000">
                <a:off x="3617571" y="2985288"/>
                <a:ext cx="1005504" cy="746944"/>
              </a:xfrm>
              <a:custGeom>
                <a:avLst/>
                <a:gdLst>
                  <a:gd name="T0" fmla="*/ 663 w 819"/>
                  <a:gd name="T1" fmla="*/ 119 h 609"/>
                  <a:gd name="T2" fmla="*/ 345 w 819"/>
                  <a:gd name="T3" fmla="*/ 183 h 609"/>
                  <a:gd name="T4" fmla="*/ 32 w 819"/>
                  <a:gd name="T5" fmla="*/ 0 h 609"/>
                  <a:gd name="T6" fmla="*/ 0 w 819"/>
                  <a:gd name="T7" fmla="*/ 56 h 609"/>
                  <a:gd name="T8" fmla="*/ 314 w 819"/>
                  <a:gd name="T9" fmla="*/ 238 h 609"/>
                  <a:gd name="T10" fmla="*/ 417 w 819"/>
                  <a:gd name="T11" fmla="*/ 541 h 609"/>
                  <a:gd name="T12" fmla="*/ 751 w 819"/>
                  <a:gd name="T13" fmla="*/ 453 h 609"/>
                  <a:gd name="T14" fmla="*/ 663 w 819"/>
                  <a:gd name="T15" fmla="*/ 119 h 6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9" h="609">
                    <a:moveTo>
                      <a:pt x="663" y="119"/>
                    </a:moveTo>
                    <a:cubicBezTo>
                      <a:pt x="555" y="56"/>
                      <a:pt x="418" y="85"/>
                      <a:pt x="345" y="183"/>
                    </a:cubicBezTo>
                    <a:cubicBezTo>
                      <a:pt x="32" y="0"/>
                      <a:pt x="32" y="0"/>
                      <a:pt x="32" y="0"/>
                    </a:cubicBezTo>
                    <a:cubicBezTo>
                      <a:pt x="0" y="56"/>
                      <a:pt x="0" y="56"/>
                      <a:pt x="0" y="56"/>
                    </a:cubicBezTo>
                    <a:cubicBezTo>
                      <a:pt x="314" y="238"/>
                      <a:pt x="314" y="238"/>
                      <a:pt x="314" y="238"/>
                    </a:cubicBezTo>
                    <a:cubicBezTo>
                      <a:pt x="269" y="349"/>
                      <a:pt x="311" y="479"/>
                      <a:pt x="417" y="541"/>
                    </a:cubicBezTo>
                    <a:cubicBezTo>
                      <a:pt x="534" y="609"/>
                      <a:pt x="683" y="569"/>
                      <a:pt x="751" y="453"/>
                    </a:cubicBezTo>
                    <a:cubicBezTo>
                      <a:pt x="819" y="336"/>
                      <a:pt x="779" y="187"/>
                      <a:pt x="663" y="119"/>
                    </a:cubicBezTo>
                    <a:close/>
                  </a:path>
                </a:pathLst>
              </a:custGeom>
              <a:blipFill dpi="0" rotWithShape="1">
                <a:blip r:embed="rId7" cstate="print">
                  <a:extLst>
                    <a:ext uri="{28A0092B-C50C-407E-A947-70E740481C1C}">
                      <a14:useLocalDpi xmlns:a14="http://schemas.microsoft.com/office/drawing/2010/main" val="0"/>
                    </a:ext>
                  </a:extLst>
                </a:blip>
                <a:srcRect/>
                <a:stretch>
                  <a:fillRect/>
                </a:stretch>
              </a:blipFill>
              <a:ln>
                <a:noFill/>
              </a:ln>
            </p:spPr>
            <p:txBody>
              <a:bodyPr anchor="ctr"/>
              <a:lstStyle/>
              <a:p>
                <a:pPr algn="ctr"/>
                <a:endParaRPr/>
              </a:p>
            </p:txBody>
          </p:sp>
          <p:sp>
            <p:nvSpPr>
              <p:cNvPr id="9" name="Freeform: Shape 17"/>
              <p:cNvSpPr/>
              <p:nvPr/>
            </p:nvSpPr>
            <p:spPr bwMode="auto">
              <a:xfrm rot="5400000">
                <a:off x="3620886" y="2984183"/>
                <a:ext cx="1048227" cy="744735"/>
              </a:xfrm>
              <a:custGeom>
                <a:avLst/>
                <a:gdLst>
                  <a:gd name="T0" fmla="*/ 51 w 854"/>
                  <a:gd name="T1" fmla="*/ 19 h 607"/>
                  <a:gd name="T2" fmla="*/ 364 w 854"/>
                  <a:gd name="T3" fmla="*/ 202 h 607"/>
                  <a:gd name="T4" fmla="*/ 559 w 854"/>
                  <a:gd name="T5" fmla="*/ 104 h 607"/>
                  <a:gd name="T6" fmla="*/ 682 w 854"/>
                  <a:gd name="T7" fmla="*/ 138 h 607"/>
                  <a:gd name="T8" fmla="*/ 770 w 854"/>
                  <a:gd name="T9" fmla="*/ 472 h 607"/>
                  <a:gd name="T10" fmla="*/ 559 w 854"/>
                  <a:gd name="T11" fmla="*/ 593 h 607"/>
                  <a:gd name="T12" fmla="*/ 436 w 854"/>
                  <a:gd name="T13" fmla="*/ 560 h 607"/>
                  <a:gd name="T14" fmla="*/ 333 w 854"/>
                  <a:gd name="T15" fmla="*/ 257 h 607"/>
                  <a:gd name="T16" fmla="*/ 19 w 854"/>
                  <a:gd name="T17" fmla="*/ 75 h 607"/>
                  <a:gd name="T18" fmla="*/ 51 w 854"/>
                  <a:gd name="T19" fmla="*/ 19 h 607"/>
                  <a:gd name="T20" fmla="*/ 46 w 854"/>
                  <a:gd name="T21" fmla="*/ 0 h 607"/>
                  <a:gd name="T22" fmla="*/ 39 w 854"/>
                  <a:gd name="T23" fmla="*/ 12 h 607"/>
                  <a:gd name="T24" fmla="*/ 7 w 854"/>
                  <a:gd name="T25" fmla="*/ 68 h 607"/>
                  <a:gd name="T26" fmla="*/ 0 w 854"/>
                  <a:gd name="T27" fmla="*/ 80 h 607"/>
                  <a:gd name="T28" fmla="*/ 12 w 854"/>
                  <a:gd name="T29" fmla="*/ 87 h 607"/>
                  <a:gd name="T30" fmla="*/ 315 w 854"/>
                  <a:gd name="T31" fmla="*/ 263 h 607"/>
                  <a:gd name="T32" fmla="*/ 314 w 854"/>
                  <a:gd name="T33" fmla="*/ 431 h 607"/>
                  <a:gd name="T34" fmla="*/ 429 w 854"/>
                  <a:gd name="T35" fmla="*/ 572 h 607"/>
                  <a:gd name="T36" fmla="*/ 559 w 854"/>
                  <a:gd name="T37" fmla="*/ 607 h 607"/>
                  <a:gd name="T38" fmla="*/ 686 w 854"/>
                  <a:gd name="T39" fmla="*/ 574 h 607"/>
                  <a:gd name="T40" fmla="*/ 782 w 854"/>
                  <a:gd name="T41" fmla="*/ 479 h 607"/>
                  <a:gd name="T42" fmla="*/ 689 w 854"/>
                  <a:gd name="T43" fmla="*/ 126 h 607"/>
                  <a:gd name="T44" fmla="*/ 559 w 854"/>
                  <a:gd name="T45" fmla="*/ 91 h 607"/>
                  <a:gd name="T46" fmla="*/ 361 w 854"/>
                  <a:gd name="T47" fmla="*/ 184 h 607"/>
                  <a:gd name="T48" fmla="*/ 58 w 854"/>
                  <a:gd name="T49" fmla="*/ 7 h 607"/>
                  <a:gd name="T50" fmla="*/ 46 w 854"/>
                  <a:gd name="T51" fmla="*/ 0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4" h="607">
                    <a:moveTo>
                      <a:pt x="51" y="19"/>
                    </a:moveTo>
                    <a:cubicBezTo>
                      <a:pt x="364" y="202"/>
                      <a:pt x="364" y="202"/>
                      <a:pt x="364" y="202"/>
                    </a:cubicBezTo>
                    <a:cubicBezTo>
                      <a:pt x="411" y="139"/>
                      <a:pt x="484" y="104"/>
                      <a:pt x="559" y="104"/>
                    </a:cubicBezTo>
                    <a:cubicBezTo>
                      <a:pt x="601" y="104"/>
                      <a:pt x="643" y="115"/>
                      <a:pt x="682" y="138"/>
                    </a:cubicBezTo>
                    <a:cubicBezTo>
                      <a:pt x="798" y="206"/>
                      <a:pt x="838" y="355"/>
                      <a:pt x="770" y="472"/>
                    </a:cubicBezTo>
                    <a:cubicBezTo>
                      <a:pt x="725" y="550"/>
                      <a:pt x="643" y="593"/>
                      <a:pt x="559" y="593"/>
                    </a:cubicBezTo>
                    <a:cubicBezTo>
                      <a:pt x="517" y="593"/>
                      <a:pt x="475" y="582"/>
                      <a:pt x="436" y="560"/>
                    </a:cubicBezTo>
                    <a:cubicBezTo>
                      <a:pt x="330" y="498"/>
                      <a:pt x="288" y="368"/>
                      <a:pt x="333" y="257"/>
                    </a:cubicBezTo>
                    <a:cubicBezTo>
                      <a:pt x="19" y="75"/>
                      <a:pt x="19" y="75"/>
                      <a:pt x="19" y="75"/>
                    </a:cubicBezTo>
                    <a:cubicBezTo>
                      <a:pt x="51" y="19"/>
                      <a:pt x="51" y="19"/>
                      <a:pt x="51" y="19"/>
                    </a:cubicBezTo>
                    <a:moveTo>
                      <a:pt x="46" y="0"/>
                    </a:moveTo>
                    <a:cubicBezTo>
                      <a:pt x="39" y="12"/>
                      <a:pt x="39" y="12"/>
                      <a:pt x="39" y="12"/>
                    </a:cubicBezTo>
                    <a:cubicBezTo>
                      <a:pt x="7" y="68"/>
                      <a:pt x="7" y="68"/>
                      <a:pt x="7" y="68"/>
                    </a:cubicBezTo>
                    <a:cubicBezTo>
                      <a:pt x="0" y="80"/>
                      <a:pt x="0" y="80"/>
                      <a:pt x="0" y="80"/>
                    </a:cubicBezTo>
                    <a:cubicBezTo>
                      <a:pt x="12" y="87"/>
                      <a:pt x="12" y="87"/>
                      <a:pt x="12" y="87"/>
                    </a:cubicBezTo>
                    <a:cubicBezTo>
                      <a:pt x="315" y="263"/>
                      <a:pt x="315" y="263"/>
                      <a:pt x="315" y="263"/>
                    </a:cubicBezTo>
                    <a:cubicBezTo>
                      <a:pt x="296" y="317"/>
                      <a:pt x="296" y="377"/>
                      <a:pt x="314" y="431"/>
                    </a:cubicBezTo>
                    <a:cubicBezTo>
                      <a:pt x="334" y="490"/>
                      <a:pt x="375" y="540"/>
                      <a:pt x="429" y="572"/>
                    </a:cubicBezTo>
                    <a:cubicBezTo>
                      <a:pt x="469" y="595"/>
                      <a:pt x="513" y="607"/>
                      <a:pt x="559" y="607"/>
                    </a:cubicBezTo>
                    <a:cubicBezTo>
                      <a:pt x="603" y="607"/>
                      <a:pt x="647" y="595"/>
                      <a:pt x="686" y="574"/>
                    </a:cubicBezTo>
                    <a:cubicBezTo>
                      <a:pt x="726" y="551"/>
                      <a:pt x="759" y="518"/>
                      <a:pt x="782" y="479"/>
                    </a:cubicBezTo>
                    <a:cubicBezTo>
                      <a:pt x="854" y="356"/>
                      <a:pt x="812" y="197"/>
                      <a:pt x="689" y="126"/>
                    </a:cubicBezTo>
                    <a:cubicBezTo>
                      <a:pt x="649" y="103"/>
                      <a:pt x="605" y="91"/>
                      <a:pt x="559" y="91"/>
                    </a:cubicBezTo>
                    <a:cubicBezTo>
                      <a:pt x="483" y="91"/>
                      <a:pt x="409" y="125"/>
                      <a:pt x="361" y="184"/>
                    </a:cubicBezTo>
                    <a:cubicBezTo>
                      <a:pt x="58" y="7"/>
                      <a:pt x="58" y="7"/>
                      <a:pt x="58" y="7"/>
                    </a:cubicBezTo>
                    <a:lnTo>
                      <a:pt x="46" y="0"/>
                    </a:lnTo>
                    <a:close/>
                  </a:path>
                </a:pathLst>
              </a:custGeom>
              <a:solidFill>
                <a:schemeClr val="tx2">
                  <a:lumMod val="20000"/>
                  <a:lumOff val="80000"/>
                </a:schemeClr>
              </a:solidFill>
              <a:ln>
                <a:noFill/>
              </a:ln>
            </p:spPr>
            <p:txBody>
              <a:bodyPr anchor="ctr"/>
              <a:lstStyle/>
              <a:p>
                <a:pPr algn="ctr"/>
                <a:endParaRPr/>
              </a:p>
            </p:txBody>
          </p:sp>
          <p:grpSp>
            <p:nvGrpSpPr>
              <p:cNvPr id="10" name="Group 18"/>
              <p:cNvGrpSpPr/>
              <p:nvPr/>
            </p:nvGrpSpPr>
            <p:grpSpPr>
              <a:xfrm rot="5400000">
                <a:off x="4699144" y="1316597"/>
                <a:ext cx="1085058" cy="819135"/>
                <a:chOff x="4226042" y="2505773"/>
                <a:chExt cx="1487684" cy="1123086"/>
              </a:xfrm>
            </p:grpSpPr>
            <p:sp>
              <p:nvSpPr>
                <p:cNvPr id="57" name="Freeform: Shape 19"/>
                <p:cNvSpPr/>
                <p:nvPr/>
              </p:nvSpPr>
              <p:spPr bwMode="auto">
                <a:xfrm>
                  <a:off x="4226042" y="2505773"/>
                  <a:ext cx="1455365" cy="1090766"/>
                </a:xfrm>
                <a:custGeom>
                  <a:avLst/>
                  <a:gdLst>
                    <a:gd name="T0" fmla="*/ 865 w 865"/>
                    <a:gd name="T1" fmla="*/ 593 h 648"/>
                    <a:gd name="T2" fmla="*/ 570 w 865"/>
                    <a:gd name="T3" fmla="*/ 421 h 648"/>
                    <a:gd name="T4" fmla="*/ 454 w 865"/>
                    <a:gd name="T5" fmla="*/ 76 h 648"/>
                    <a:gd name="T6" fmla="*/ 76 w 865"/>
                    <a:gd name="T7" fmla="*/ 176 h 648"/>
                    <a:gd name="T8" fmla="*/ 176 w 865"/>
                    <a:gd name="T9" fmla="*/ 554 h 648"/>
                    <a:gd name="T10" fmla="*/ 539 w 865"/>
                    <a:gd name="T11" fmla="*/ 477 h 648"/>
                    <a:gd name="T12" fmla="*/ 833 w 865"/>
                    <a:gd name="T13" fmla="*/ 648 h 648"/>
                    <a:gd name="T14" fmla="*/ 865 w 865"/>
                    <a:gd name="T15" fmla="*/ 593 h 6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5" h="648">
                      <a:moveTo>
                        <a:pt x="865" y="593"/>
                      </a:moveTo>
                      <a:cubicBezTo>
                        <a:pt x="570" y="421"/>
                        <a:pt x="570" y="421"/>
                        <a:pt x="570" y="421"/>
                      </a:cubicBezTo>
                      <a:cubicBezTo>
                        <a:pt x="623" y="295"/>
                        <a:pt x="575" y="147"/>
                        <a:pt x="454" y="76"/>
                      </a:cubicBezTo>
                      <a:cubicBezTo>
                        <a:pt x="322" y="0"/>
                        <a:pt x="153" y="44"/>
                        <a:pt x="76" y="176"/>
                      </a:cubicBezTo>
                      <a:cubicBezTo>
                        <a:pt x="0" y="308"/>
                        <a:pt x="44" y="477"/>
                        <a:pt x="176" y="554"/>
                      </a:cubicBezTo>
                      <a:cubicBezTo>
                        <a:pt x="300" y="626"/>
                        <a:pt x="457" y="591"/>
                        <a:pt x="539" y="477"/>
                      </a:cubicBezTo>
                      <a:cubicBezTo>
                        <a:pt x="833" y="648"/>
                        <a:pt x="833" y="648"/>
                        <a:pt x="833" y="648"/>
                      </a:cubicBezTo>
                      <a:lnTo>
                        <a:pt x="865" y="593"/>
                      </a:ln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txBody>
                <a:bodyPr anchor="ctr"/>
                <a:lstStyle/>
                <a:p>
                  <a:pPr algn="ctr"/>
                  <a:endParaRPr/>
                </a:p>
              </p:txBody>
            </p:sp>
            <p:sp>
              <p:nvSpPr>
                <p:cNvPr id="58" name="Freeform: Shape 20"/>
                <p:cNvSpPr/>
                <p:nvPr/>
              </p:nvSpPr>
              <p:spPr bwMode="auto">
                <a:xfrm>
                  <a:off x="4226042" y="2548192"/>
                  <a:ext cx="1487684" cy="1080667"/>
                </a:xfrm>
                <a:custGeom>
                  <a:avLst/>
                  <a:gdLst>
                    <a:gd name="T0" fmla="*/ 316 w 884"/>
                    <a:gd name="T1" fmla="*/ 14 h 642"/>
                    <a:gd name="T2" fmla="*/ 454 w 884"/>
                    <a:gd name="T3" fmla="*/ 51 h 642"/>
                    <a:gd name="T4" fmla="*/ 570 w 884"/>
                    <a:gd name="T5" fmla="*/ 396 h 642"/>
                    <a:gd name="T6" fmla="*/ 865 w 884"/>
                    <a:gd name="T7" fmla="*/ 568 h 642"/>
                    <a:gd name="T8" fmla="*/ 833 w 884"/>
                    <a:gd name="T9" fmla="*/ 623 h 642"/>
                    <a:gd name="T10" fmla="*/ 539 w 884"/>
                    <a:gd name="T11" fmla="*/ 452 h 642"/>
                    <a:gd name="T12" fmla="*/ 315 w 884"/>
                    <a:gd name="T13" fmla="*/ 567 h 642"/>
                    <a:gd name="T14" fmla="*/ 176 w 884"/>
                    <a:gd name="T15" fmla="*/ 529 h 642"/>
                    <a:gd name="T16" fmla="*/ 76 w 884"/>
                    <a:gd name="T17" fmla="*/ 151 h 642"/>
                    <a:gd name="T18" fmla="*/ 316 w 884"/>
                    <a:gd name="T19" fmla="*/ 14 h 642"/>
                    <a:gd name="T20" fmla="*/ 316 w 884"/>
                    <a:gd name="T21" fmla="*/ 0 h 642"/>
                    <a:gd name="T22" fmla="*/ 173 w 884"/>
                    <a:gd name="T23" fmla="*/ 37 h 642"/>
                    <a:gd name="T24" fmla="*/ 65 w 884"/>
                    <a:gd name="T25" fmla="*/ 144 h 642"/>
                    <a:gd name="T26" fmla="*/ 35 w 884"/>
                    <a:gd name="T27" fmla="*/ 364 h 642"/>
                    <a:gd name="T28" fmla="*/ 169 w 884"/>
                    <a:gd name="T29" fmla="*/ 541 h 642"/>
                    <a:gd name="T30" fmla="*/ 315 w 884"/>
                    <a:gd name="T31" fmla="*/ 581 h 642"/>
                    <a:gd name="T32" fmla="*/ 543 w 884"/>
                    <a:gd name="T33" fmla="*/ 470 h 642"/>
                    <a:gd name="T34" fmla="*/ 826 w 884"/>
                    <a:gd name="T35" fmla="*/ 635 h 642"/>
                    <a:gd name="T36" fmla="*/ 838 w 884"/>
                    <a:gd name="T37" fmla="*/ 642 h 642"/>
                    <a:gd name="T38" fmla="*/ 845 w 884"/>
                    <a:gd name="T39" fmla="*/ 630 h 642"/>
                    <a:gd name="T40" fmla="*/ 877 w 884"/>
                    <a:gd name="T41" fmla="*/ 575 h 642"/>
                    <a:gd name="T42" fmla="*/ 884 w 884"/>
                    <a:gd name="T43" fmla="*/ 563 h 642"/>
                    <a:gd name="T44" fmla="*/ 872 w 884"/>
                    <a:gd name="T45" fmla="*/ 556 h 642"/>
                    <a:gd name="T46" fmla="*/ 588 w 884"/>
                    <a:gd name="T47" fmla="*/ 390 h 642"/>
                    <a:gd name="T48" fmla="*/ 591 w 884"/>
                    <a:gd name="T49" fmla="*/ 199 h 642"/>
                    <a:gd name="T50" fmla="*/ 461 w 884"/>
                    <a:gd name="T51" fmla="*/ 40 h 642"/>
                    <a:gd name="T52" fmla="*/ 316 w 884"/>
                    <a:gd name="T53"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4" h="642">
                      <a:moveTo>
                        <a:pt x="316" y="14"/>
                      </a:moveTo>
                      <a:cubicBezTo>
                        <a:pt x="363" y="14"/>
                        <a:pt x="411" y="26"/>
                        <a:pt x="454" y="51"/>
                      </a:cubicBezTo>
                      <a:cubicBezTo>
                        <a:pt x="575" y="122"/>
                        <a:pt x="623" y="270"/>
                        <a:pt x="570" y="396"/>
                      </a:cubicBezTo>
                      <a:cubicBezTo>
                        <a:pt x="865" y="568"/>
                        <a:pt x="865" y="568"/>
                        <a:pt x="865" y="568"/>
                      </a:cubicBezTo>
                      <a:cubicBezTo>
                        <a:pt x="833" y="623"/>
                        <a:pt x="833" y="623"/>
                        <a:pt x="833" y="623"/>
                      </a:cubicBezTo>
                      <a:cubicBezTo>
                        <a:pt x="539" y="452"/>
                        <a:pt x="539" y="452"/>
                        <a:pt x="539" y="452"/>
                      </a:cubicBezTo>
                      <a:cubicBezTo>
                        <a:pt x="486" y="526"/>
                        <a:pt x="402" y="567"/>
                        <a:pt x="315" y="567"/>
                      </a:cubicBezTo>
                      <a:cubicBezTo>
                        <a:pt x="268" y="567"/>
                        <a:pt x="220" y="555"/>
                        <a:pt x="176" y="529"/>
                      </a:cubicBezTo>
                      <a:cubicBezTo>
                        <a:pt x="44" y="452"/>
                        <a:pt x="0" y="283"/>
                        <a:pt x="76" y="151"/>
                      </a:cubicBezTo>
                      <a:cubicBezTo>
                        <a:pt x="128" y="63"/>
                        <a:pt x="220" y="14"/>
                        <a:pt x="316" y="14"/>
                      </a:cubicBezTo>
                      <a:moveTo>
                        <a:pt x="316" y="0"/>
                      </a:moveTo>
                      <a:cubicBezTo>
                        <a:pt x="266" y="0"/>
                        <a:pt x="216" y="13"/>
                        <a:pt x="173" y="37"/>
                      </a:cubicBezTo>
                      <a:cubicBezTo>
                        <a:pt x="128" y="63"/>
                        <a:pt x="91" y="100"/>
                        <a:pt x="65" y="144"/>
                      </a:cubicBezTo>
                      <a:cubicBezTo>
                        <a:pt x="26" y="211"/>
                        <a:pt x="15" y="289"/>
                        <a:pt x="35" y="364"/>
                      </a:cubicBezTo>
                      <a:cubicBezTo>
                        <a:pt x="55" y="439"/>
                        <a:pt x="102" y="502"/>
                        <a:pt x="169" y="541"/>
                      </a:cubicBezTo>
                      <a:cubicBezTo>
                        <a:pt x="214" y="567"/>
                        <a:pt x="264" y="581"/>
                        <a:pt x="315" y="581"/>
                      </a:cubicBezTo>
                      <a:cubicBezTo>
                        <a:pt x="404" y="581"/>
                        <a:pt x="488" y="540"/>
                        <a:pt x="543" y="470"/>
                      </a:cubicBezTo>
                      <a:cubicBezTo>
                        <a:pt x="826" y="635"/>
                        <a:pt x="826" y="635"/>
                        <a:pt x="826" y="635"/>
                      </a:cubicBezTo>
                      <a:cubicBezTo>
                        <a:pt x="838" y="642"/>
                        <a:pt x="838" y="642"/>
                        <a:pt x="838" y="642"/>
                      </a:cubicBezTo>
                      <a:cubicBezTo>
                        <a:pt x="845" y="630"/>
                        <a:pt x="845" y="630"/>
                        <a:pt x="845" y="630"/>
                      </a:cubicBezTo>
                      <a:cubicBezTo>
                        <a:pt x="877" y="575"/>
                        <a:pt x="877" y="575"/>
                        <a:pt x="877" y="575"/>
                      </a:cubicBezTo>
                      <a:cubicBezTo>
                        <a:pt x="884" y="563"/>
                        <a:pt x="884" y="563"/>
                        <a:pt x="884" y="563"/>
                      </a:cubicBezTo>
                      <a:cubicBezTo>
                        <a:pt x="872" y="556"/>
                        <a:pt x="872" y="556"/>
                        <a:pt x="872" y="556"/>
                      </a:cubicBezTo>
                      <a:cubicBezTo>
                        <a:pt x="588" y="390"/>
                        <a:pt x="588" y="390"/>
                        <a:pt x="588" y="390"/>
                      </a:cubicBezTo>
                      <a:cubicBezTo>
                        <a:pt x="610" y="329"/>
                        <a:pt x="611" y="261"/>
                        <a:pt x="591" y="199"/>
                      </a:cubicBezTo>
                      <a:cubicBezTo>
                        <a:pt x="568" y="132"/>
                        <a:pt x="522" y="75"/>
                        <a:pt x="461" y="40"/>
                      </a:cubicBezTo>
                      <a:cubicBezTo>
                        <a:pt x="417" y="14"/>
                        <a:pt x="367" y="0"/>
                        <a:pt x="316" y="0"/>
                      </a:cubicBezTo>
                      <a:close/>
                    </a:path>
                  </a:pathLst>
                </a:custGeom>
                <a:solidFill>
                  <a:schemeClr val="tx2">
                    <a:lumMod val="20000"/>
                    <a:lumOff val="80000"/>
                  </a:schemeClr>
                </a:solidFill>
                <a:ln>
                  <a:noFill/>
                </a:ln>
              </p:spPr>
              <p:txBody>
                <a:bodyPr anchor="ctr"/>
                <a:lstStyle/>
                <a:p>
                  <a:pPr algn="ctr"/>
                  <a:endParaRPr/>
                </a:p>
              </p:txBody>
            </p:sp>
          </p:grpSp>
          <p:sp>
            <p:nvSpPr>
              <p:cNvPr id="18" name="Freeform: Shape 51"/>
              <p:cNvSpPr/>
              <p:nvPr/>
            </p:nvSpPr>
            <p:spPr bwMode="auto">
              <a:xfrm>
                <a:off x="3924845" y="2005015"/>
                <a:ext cx="1588770" cy="1028700"/>
              </a:xfrm>
              <a:custGeom>
                <a:avLst/>
                <a:gdLst>
                  <a:gd name="T0" fmla="*/ 1263 w 1300"/>
                  <a:gd name="T1" fmla="*/ 334 h 892"/>
                  <a:gd name="T2" fmla="*/ 1095 w 1300"/>
                  <a:gd name="T3" fmla="*/ 267 h 892"/>
                  <a:gd name="T4" fmla="*/ 1070 w 1300"/>
                  <a:gd name="T5" fmla="*/ 268 h 892"/>
                  <a:gd name="T6" fmla="*/ 1000 w 1300"/>
                  <a:gd name="T7" fmla="*/ 123 h 892"/>
                  <a:gd name="T8" fmla="*/ 880 w 1300"/>
                  <a:gd name="T9" fmla="*/ 82 h 892"/>
                  <a:gd name="T10" fmla="*/ 782 w 1300"/>
                  <a:gd name="T11" fmla="*/ 100 h 892"/>
                  <a:gd name="T12" fmla="*/ 573 w 1300"/>
                  <a:gd name="T13" fmla="*/ 0 h 892"/>
                  <a:gd name="T14" fmla="*/ 561 w 1300"/>
                  <a:gd name="T15" fmla="*/ 1 h 892"/>
                  <a:gd name="T16" fmla="*/ 346 w 1300"/>
                  <a:gd name="T17" fmla="*/ 165 h 892"/>
                  <a:gd name="T18" fmla="*/ 307 w 1300"/>
                  <a:gd name="T19" fmla="*/ 161 h 892"/>
                  <a:gd name="T20" fmla="*/ 183 w 1300"/>
                  <a:gd name="T21" fmla="*/ 245 h 892"/>
                  <a:gd name="T22" fmla="*/ 168 w 1300"/>
                  <a:gd name="T23" fmla="*/ 244 h 892"/>
                  <a:gd name="T24" fmla="*/ 38 w 1300"/>
                  <a:gd name="T25" fmla="*/ 320 h 892"/>
                  <a:gd name="T26" fmla="*/ 33 w 1300"/>
                  <a:gd name="T27" fmla="*/ 496 h 892"/>
                  <a:gd name="T28" fmla="*/ 214 w 1300"/>
                  <a:gd name="T29" fmla="*/ 587 h 892"/>
                  <a:gd name="T30" fmla="*/ 283 w 1300"/>
                  <a:gd name="T31" fmla="*/ 580 h 892"/>
                  <a:gd name="T32" fmla="*/ 405 w 1300"/>
                  <a:gd name="T33" fmla="*/ 685 h 892"/>
                  <a:gd name="T34" fmla="*/ 437 w 1300"/>
                  <a:gd name="T35" fmla="*/ 687 h 892"/>
                  <a:gd name="T36" fmla="*/ 576 w 1300"/>
                  <a:gd name="T37" fmla="*/ 627 h 892"/>
                  <a:gd name="T38" fmla="*/ 792 w 1300"/>
                  <a:gd name="T39" fmla="*/ 752 h 892"/>
                  <a:gd name="T40" fmla="*/ 702 w 1300"/>
                  <a:gd name="T41" fmla="*/ 892 h 892"/>
                  <a:gd name="T42" fmla="*/ 983 w 1300"/>
                  <a:gd name="T43" fmla="*/ 619 h 892"/>
                  <a:gd name="T44" fmla="*/ 985 w 1300"/>
                  <a:gd name="T45" fmla="*/ 616 h 892"/>
                  <a:gd name="T46" fmla="*/ 1039 w 1300"/>
                  <a:gd name="T47" fmla="*/ 623 h 892"/>
                  <a:gd name="T48" fmla="*/ 1149 w 1300"/>
                  <a:gd name="T49" fmla="*/ 570 h 892"/>
                  <a:gd name="T50" fmla="*/ 1270 w 1300"/>
                  <a:gd name="T51" fmla="*/ 489 h 892"/>
                  <a:gd name="T52" fmla="*/ 1263 w 1300"/>
                  <a:gd name="T53" fmla="*/ 334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0" h="892">
                    <a:moveTo>
                      <a:pt x="1263" y="334"/>
                    </a:moveTo>
                    <a:cubicBezTo>
                      <a:pt x="1215" y="275"/>
                      <a:pt x="1137" y="267"/>
                      <a:pt x="1095" y="267"/>
                    </a:cubicBezTo>
                    <a:cubicBezTo>
                      <a:pt x="1085" y="267"/>
                      <a:pt x="1077" y="267"/>
                      <a:pt x="1070" y="268"/>
                    </a:cubicBezTo>
                    <a:cubicBezTo>
                      <a:pt x="1074" y="242"/>
                      <a:pt x="1073" y="183"/>
                      <a:pt x="1000" y="123"/>
                    </a:cubicBezTo>
                    <a:cubicBezTo>
                      <a:pt x="968" y="96"/>
                      <a:pt x="927" y="82"/>
                      <a:pt x="880" y="82"/>
                    </a:cubicBezTo>
                    <a:cubicBezTo>
                      <a:pt x="836" y="82"/>
                      <a:pt x="799" y="94"/>
                      <a:pt x="782" y="100"/>
                    </a:cubicBezTo>
                    <a:cubicBezTo>
                      <a:pt x="768" y="75"/>
                      <a:pt x="714" y="0"/>
                      <a:pt x="573" y="0"/>
                    </a:cubicBezTo>
                    <a:cubicBezTo>
                      <a:pt x="569" y="0"/>
                      <a:pt x="565" y="0"/>
                      <a:pt x="561" y="1"/>
                    </a:cubicBezTo>
                    <a:cubicBezTo>
                      <a:pt x="391" y="6"/>
                      <a:pt x="353" y="129"/>
                      <a:pt x="346" y="165"/>
                    </a:cubicBezTo>
                    <a:cubicBezTo>
                      <a:pt x="332" y="162"/>
                      <a:pt x="319" y="161"/>
                      <a:pt x="307" y="161"/>
                    </a:cubicBezTo>
                    <a:cubicBezTo>
                      <a:pt x="220" y="161"/>
                      <a:pt x="191" y="222"/>
                      <a:pt x="183" y="245"/>
                    </a:cubicBezTo>
                    <a:cubicBezTo>
                      <a:pt x="178" y="244"/>
                      <a:pt x="173" y="244"/>
                      <a:pt x="168" y="244"/>
                    </a:cubicBezTo>
                    <a:cubicBezTo>
                      <a:pt x="118" y="244"/>
                      <a:pt x="68" y="273"/>
                      <a:pt x="38" y="320"/>
                    </a:cubicBezTo>
                    <a:cubicBezTo>
                      <a:pt x="2" y="376"/>
                      <a:pt x="0" y="442"/>
                      <a:pt x="33" y="496"/>
                    </a:cubicBezTo>
                    <a:cubicBezTo>
                      <a:pt x="78" y="571"/>
                      <a:pt x="157" y="587"/>
                      <a:pt x="214" y="587"/>
                    </a:cubicBezTo>
                    <a:cubicBezTo>
                      <a:pt x="245" y="587"/>
                      <a:pt x="270" y="582"/>
                      <a:pt x="283" y="580"/>
                    </a:cubicBezTo>
                    <a:cubicBezTo>
                      <a:pt x="288" y="605"/>
                      <a:pt x="310" y="669"/>
                      <a:pt x="405" y="685"/>
                    </a:cubicBezTo>
                    <a:cubicBezTo>
                      <a:pt x="416" y="686"/>
                      <a:pt x="426" y="687"/>
                      <a:pt x="437" y="687"/>
                    </a:cubicBezTo>
                    <a:cubicBezTo>
                      <a:pt x="508" y="687"/>
                      <a:pt x="555" y="649"/>
                      <a:pt x="576" y="627"/>
                    </a:cubicBezTo>
                    <a:cubicBezTo>
                      <a:pt x="586" y="650"/>
                      <a:pt x="654" y="737"/>
                      <a:pt x="792" y="752"/>
                    </a:cubicBezTo>
                    <a:cubicBezTo>
                      <a:pt x="780" y="798"/>
                      <a:pt x="763" y="849"/>
                      <a:pt x="702" y="892"/>
                    </a:cubicBezTo>
                    <a:cubicBezTo>
                      <a:pt x="702" y="892"/>
                      <a:pt x="864" y="847"/>
                      <a:pt x="983" y="619"/>
                    </a:cubicBezTo>
                    <a:cubicBezTo>
                      <a:pt x="984" y="618"/>
                      <a:pt x="984" y="617"/>
                      <a:pt x="985" y="616"/>
                    </a:cubicBezTo>
                    <a:cubicBezTo>
                      <a:pt x="1004" y="621"/>
                      <a:pt x="1022" y="623"/>
                      <a:pt x="1039" y="623"/>
                    </a:cubicBezTo>
                    <a:cubicBezTo>
                      <a:pt x="1107" y="623"/>
                      <a:pt x="1139" y="584"/>
                      <a:pt x="1149" y="570"/>
                    </a:cubicBezTo>
                    <a:cubicBezTo>
                      <a:pt x="1197" y="569"/>
                      <a:pt x="1243" y="538"/>
                      <a:pt x="1270" y="489"/>
                    </a:cubicBezTo>
                    <a:cubicBezTo>
                      <a:pt x="1300" y="435"/>
                      <a:pt x="1297" y="375"/>
                      <a:pt x="1263" y="334"/>
                    </a:cubicBezTo>
                  </a:path>
                </a:pathLst>
              </a:custGeom>
              <a:solidFill>
                <a:schemeClr val="bg1"/>
              </a:solidFill>
              <a:ln>
                <a:noFill/>
              </a:ln>
            </p:spPr>
            <p:txBody>
              <a:bodyPr vert="horz" wrap="none" lIns="91440" tIns="45720" rIns="91440" bIns="576000" anchor="ctr" anchorCtr="0" compatLnSpc="1">
                <a:noAutofit/>
              </a:bodyPr>
              <a:lstStyle/>
              <a:p>
                <a:pPr algn="ctr"/>
                <a:endParaRPr lang="zh-CN" altLang="en-US" sz="1100" b="1" dirty="0">
                  <a:solidFill>
                    <a:schemeClr val="tx1">
                      <a:lumMod val="65000"/>
                      <a:lumOff val="35000"/>
                    </a:schemeClr>
                  </a:solidFill>
                  <a:latin typeface="Arial Unicode MS" panose="020B0604020202020204" charset="-122"/>
                  <a:ea typeface="Arial Unicode MS" panose="020B0604020202020204" charset="-122"/>
                </a:endParaRPr>
              </a:p>
              <a:p>
                <a:pPr algn="ctr"/>
                <a:endParaRPr lang="zh-CN" altLang="en-US" sz="2400" b="1" dirty="0">
                  <a:solidFill>
                    <a:schemeClr val="tx1">
                      <a:lumMod val="65000"/>
                      <a:lumOff val="35000"/>
                    </a:schemeClr>
                  </a:solidFill>
                  <a:latin typeface="Arial Unicode MS" panose="020B0604020202020204" charset="-122"/>
                  <a:ea typeface="Arial Unicode MS" panose="020B0604020202020204" charset="-122"/>
                </a:endParaRPr>
              </a:p>
              <a:p>
                <a:pPr algn="ctr"/>
                <a:r>
                  <a:rPr lang="zh-CN" altLang="en-US" sz="2400" b="1" dirty="0">
                    <a:solidFill>
                      <a:schemeClr val="tx1">
                        <a:lumMod val="65000"/>
                        <a:lumOff val="35000"/>
                      </a:schemeClr>
                    </a:solidFill>
                    <a:latin typeface="Arial Unicode MS" panose="020B0604020202020204" charset="-122"/>
                    <a:ea typeface="Arial Unicode MS" panose="020B0604020202020204" charset="-122"/>
                  </a:rPr>
                  <a:t>客服礼仪</a:t>
                </a:r>
              </a:p>
            </p:txBody>
          </p:sp>
        </p:grpSp>
      </p:grpSp>
      <p:grpSp>
        <p:nvGrpSpPr>
          <p:cNvPr id="20" name="Group 84"/>
          <p:cNvGrpSpPr/>
          <p:nvPr/>
        </p:nvGrpSpPr>
        <p:grpSpPr>
          <a:xfrm>
            <a:off x="605394" y="2070708"/>
            <a:ext cx="2439035" cy="1078230"/>
            <a:chOff x="719138" y="3057277"/>
            <a:chExt cx="3252046" cy="1437640"/>
          </a:xfrm>
        </p:grpSpPr>
        <p:sp>
          <p:nvSpPr>
            <p:cNvPr id="46" name="Oval 44"/>
            <p:cNvSpPr/>
            <p:nvPr/>
          </p:nvSpPr>
          <p:spPr>
            <a:xfrm>
              <a:off x="3104009" y="3253738"/>
              <a:ext cx="228600" cy="228600"/>
            </a:xfrm>
            <a:prstGeom prst="ellipse">
              <a:avLst/>
            </a:prstGeom>
            <a:solidFill>
              <a:schemeClr val="accent4">
                <a:lumMod val="100000"/>
              </a:schemeClr>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a:solidFill>
                    <a:schemeClr val="accent4">
                      <a:lumMod val="10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7" name="Group 58"/>
            <p:cNvGrpSpPr/>
            <p:nvPr/>
          </p:nvGrpSpPr>
          <p:grpSpPr>
            <a:xfrm>
              <a:off x="719138" y="3057277"/>
              <a:ext cx="3252046" cy="1437640"/>
              <a:chOff x="4410146" y="3640578"/>
              <a:chExt cx="3376094" cy="1734153"/>
            </a:xfrm>
          </p:grpSpPr>
          <p:sp>
            <p:nvSpPr>
              <p:cNvPr id="48" name="TextBox 59"/>
              <p:cNvSpPr txBox="1"/>
              <p:nvPr/>
            </p:nvSpPr>
            <p:spPr bwMode="auto">
              <a:xfrm>
                <a:off x="4410146" y="3640578"/>
                <a:ext cx="2476036" cy="495326"/>
              </a:xfrm>
              <a:prstGeom prst="rect">
                <a:avLst/>
              </a:prstGeom>
              <a:noFill/>
            </p:spPr>
            <p:txBody>
              <a:bodyPr wrap="none" lIns="0" tIns="0" rIns="288000" bIns="0" anchor="b" anchorCtr="0">
                <a:normAutofit/>
              </a:bodyPr>
              <a:lstStyle/>
              <a:p>
                <a:pPr algn="r"/>
                <a:r>
                  <a:rPr lang="zh-CN" altLang="en-US" sz="1600" b="1">
                    <a:solidFill>
                      <a:schemeClr val="accent4">
                        <a:lumMod val="100000"/>
                      </a:schemeClr>
                    </a:solidFill>
                    <a:effectLst/>
                    <a:latin typeface="Arial Unicode MS" panose="020B0604020202020204" charset="-122"/>
                    <a:ea typeface="Arial Unicode MS" panose="020B0604020202020204" charset="-122"/>
                  </a:rPr>
                  <a:t>口语化</a:t>
                </a:r>
              </a:p>
            </p:txBody>
          </p:sp>
          <p:sp>
            <p:nvSpPr>
              <p:cNvPr id="49" name="TextBox 60"/>
              <p:cNvSpPr txBox="1"/>
              <p:nvPr/>
            </p:nvSpPr>
            <p:spPr bwMode="auto">
              <a:xfrm>
                <a:off x="4788979" y="4189011"/>
                <a:ext cx="2997261" cy="1185720"/>
              </a:xfrm>
              <a:prstGeom prst="rect">
                <a:avLst/>
              </a:prstGeom>
              <a:noFill/>
            </p:spPr>
            <p:txBody>
              <a:bodyPr wrap="square" lIns="0" tIns="0" rIns="288000" bIns="0" anchor="t" anchorCtr="0">
                <a:normAutofit lnSpcReduction="10000"/>
              </a:bodyPr>
              <a:lstStyle/>
              <a:p>
                <a:pPr algn="ctr" latinLnBrk="0">
                  <a:lnSpc>
                    <a:spcPct val="120000"/>
                  </a:lnSpc>
                </a:pPr>
                <a:r>
                  <a:rPr lang="zh-CN" altLang="en-US" sz="1400" b="0" dirty="0">
                    <a:solidFill>
                      <a:schemeClr val="tx1">
                        <a:lumMod val="85000"/>
                        <a:lumOff val="15000"/>
                      </a:schemeClr>
                    </a:solidFill>
                    <a:effectLst/>
                    <a:latin typeface="Arial Unicode MS" panose="020B0604020202020204" charset="-122"/>
                    <a:ea typeface="Arial Unicode MS" panose="020B0604020202020204" charset="-122"/>
                  </a:rPr>
                  <a:t>呵呵、哈哈、哎、哦、喂、大哥、大姐</a:t>
                </a:r>
              </a:p>
              <a:p>
                <a:pPr algn="ctr" latinLnBrk="0">
                  <a:lnSpc>
                    <a:spcPct val="120000"/>
                  </a:lnSpc>
                </a:pPr>
                <a:r>
                  <a:rPr lang="zh-CN" altLang="en-US" sz="1400" b="0" dirty="0">
                    <a:solidFill>
                      <a:schemeClr val="tx1">
                        <a:lumMod val="85000"/>
                        <a:lumOff val="15000"/>
                      </a:schemeClr>
                    </a:solidFill>
                    <a:effectLst/>
                    <a:latin typeface="Arial Unicode MS" panose="020B0604020202020204" charset="-122"/>
                    <a:ea typeface="Arial Unicode MS" panose="020B0604020202020204" charset="-122"/>
                  </a:rPr>
                  <a:t>OK、NO、YES等</a:t>
                </a:r>
              </a:p>
            </p:txBody>
          </p:sp>
        </p:grpSp>
      </p:grpSp>
      <p:grpSp>
        <p:nvGrpSpPr>
          <p:cNvPr id="21" name="Group 88"/>
          <p:cNvGrpSpPr/>
          <p:nvPr/>
        </p:nvGrpSpPr>
        <p:grpSpPr>
          <a:xfrm>
            <a:off x="5950076" y="993390"/>
            <a:ext cx="2627630" cy="1153795"/>
            <a:chOff x="7957142" y="1573044"/>
            <a:chExt cx="3503506" cy="1538393"/>
          </a:xfrm>
        </p:grpSpPr>
        <p:sp>
          <p:nvSpPr>
            <p:cNvPr id="42" name="Oval 46"/>
            <p:cNvSpPr/>
            <p:nvPr/>
          </p:nvSpPr>
          <p:spPr>
            <a:xfrm>
              <a:off x="8061282" y="1871220"/>
              <a:ext cx="228600" cy="228600"/>
            </a:xfrm>
            <a:prstGeom prst="ellipse">
              <a:avLst/>
            </a:prstGeom>
            <a:solidFill>
              <a:schemeClr val="accent6">
                <a:lumMod val="100000"/>
              </a:schemeClr>
            </a:solidFill>
            <a:ln w="12700" cap="flat" cmpd="sng" algn="ctr">
              <a:solidFill>
                <a:schemeClr val="accent6">
                  <a:lumMod val="10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3" name="Group 61"/>
            <p:cNvGrpSpPr/>
            <p:nvPr/>
          </p:nvGrpSpPr>
          <p:grpSpPr>
            <a:xfrm>
              <a:off x="7957142" y="1573044"/>
              <a:ext cx="3503506" cy="1538393"/>
              <a:chOff x="4080377" y="3548282"/>
              <a:chExt cx="3472219" cy="1794236"/>
            </a:xfrm>
          </p:grpSpPr>
          <p:sp>
            <p:nvSpPr>
              <p:cNvPr id="44" name="TextBox 62"/>
              <p:cNvSpPr txBox="1"/>
              <p:nvPr/>
            </p:nvSpPr>
            <p:spPr bwMode="auto">
              <a:xfrm>
                <a:off x="4410146" y="3548282"/>
                <a:ext cx="2812682" cy="587546"/>
              </a:xfrm>
              <a:prstGeom prst="rect">
                <a:avLst/>
              </a:prstGeom>
              <a:noFill/>
              <a:extLst>
                <a:ext uri="{909E8E84-426E-40DD-AFC4-6F175D3DCCD1}">
                  <a14:hiddenFill xmlns:a14="http://schemas.microsoft.com/office/drawing/2010/main">
                    <a:solidFill>
                      <a:schemeClr val="accent6">
                        <a:lumMod val="100000"/>
                      </a:schemeClr>
                    </a:solidFill>
                  </a14:hiddenFill>
                </a:ext>
              </a:extLst>
            </p:spPr>
            <p:txBody>
              <a:bodyPr wrap="none" lIns="288000" tIns="0" rIns="288000" bIns="0" anchor="b" anchorCtr="0">
                <a:noAutofit/>
              </a:bodyPr>
              <a:lstStyle/>
              <a:p>
                <a:pPr algn="l"/>
                <a:r>
                  <a:rPr lang="zh-CN" altLang="en-US" sz="1600" b="1">
                    <a:solidFill>
                      <a:schemeClr val="accent6">
                        <a:lumMod val="100000"/>
                      </a:schemeClr>
                    </a:solidFill>
                    <a:effectLst/>
                    <a:latin typeface="Arial Unicode MS" panose="020B0604020202020204" charset="-122"/>
                    <a:ea typeface="Arial Unicode MS" panose="020B0604020202020204" charset="-122"/>
                  </a:rPr>
                  <a:t>态度傲慢、厌烦</a:t>
                </a:r>
              </a:p>
            </p:txBody>
          </p:sp>
          <p:sp>
            <p:nvSpPr>
              <p:cNvPr id="45" name="TextBox 63"/>
              <p:cNvSpPr txBox="1"/>
              <p:nvPr/>
            </p:nvSpPr>
            <p:spPr bwMode="auto">
              <a:xfrm>
                <a:off x="4080377" y="4135828"/>
                <a:ext cx="3472219" cy="1206690"/>
              </a:xfrm>
              <a:prstGeom prst="rect">
                <a:avLst/>
              </a:prstGeom>
              <a:noFill/>
            </p:spPr>
            <p:txBody>
              <a:bodyPr wrap="square" lIns="288000" tIns="0" rIns="288000" bIns="0" anchor="t" anchorCtr="0">
                <a:normAutofit/>
              </a:bodyPr>
              <a:lstStyle/>
              <a:p>
                <a:pPr algn="ctr" latinLnBrk="0">
                  <a:lnSpc>
                    <a:spcPct val="120000"/>
                  </a:lnSpc>
                </a:pPr>
                <a:r>
                  <a:rPr lang="zh-CN" altLang="en-US" sz="1400" b="0" dirty="0">
                    <a:solidFill>
                      <a:schemeClr val="tx1">
                        <a:lumMod val="85000"/>
                        <a:lumOff val="15000"/>
                      </a:schemeClr>
                    </a:solidFill>
                    <a:effectLst/>
                    <a:latin typeface="Arial Unicode MS" panose="020B0604020202020204" charset="-122"/>
                    <a:ea typeface="Arial Unicode MS" panose="020B0604020202020204" charset="-122"/>
                  </a:rPr>
                  <a:t>不行就是不行！</a:t>
                </a:r>
              </a:p>
              <a:p>
                <a:pPr algn="ctr" latinLnBrk="0">
                  <a:lnSpc>
                    <a:spcPct val="120000"/>
                  </a:lnSpc>
                </a:pPr>
                <a:r>
                  <a:rPr lang="zh-CN" altLang="en-US" sz="1400" b="0" dirty="0">
                    <a:solidFill>
                      <a:schemeClr val="tx1">
                        <a:lumMod val="85000"/>
                        <a:lumOff val="15000"/>
                      </a:schemeClr>
                    </a:solidFill>
                    <a:effectLst/>
                    <a:latin typeface="Arial Unicode MS" panose="020B0604020202020204" charset="-122"/>
                    <a:ea typeface="Arial Unicode MS" panose="020B0604020202020204" charset="-122"/>
                  </a:rPr>
                  <a:t>你问我，我问谁？</a:t>
                </a:r>
              </a:p>
              <a:p>
                <a:pPr algn="ctr" latinLnBrk="0">
                  <a:lnSpc>
                    <a:spcPct val="120000"/>
                  </a:lnSpc>
                </a:pPr>
                <a:r>
                  <a:rPr lang="zh-CN" altLang="en-US" sz="1400" b="0" dirty="0">
                    <a:solidFill>
                      <a:schemeClr val="tx1">
                        <a:lumMod val="85000"/>
                        <a:lumOff val="15000"/>
                      </a:schemeClr>
                    </a:solidFill>
                    <a:effectLst/>
                    <a:latin typeface="Arial Unicode MS" panose="020B0604020202020204" charset="-122"/>
                    <a:ea typeface="Arial Unicode MS" panose="020B0604020202020204" charset="-122"/>
                  </a:rPr>
                  <a:t>我就这个态度</a:t>
                </a:r>
              </a:p>
            </p:txBody>
          </p:sp>
        </p:grpSp>
      </p:grpSp>
      <p:grpSp>
        <p:nvGrpSpPr>
          <p:cNvPr id="22" name="Group 86"/>
          <p:cNvGrpSpPr/>
          <p:nvPr/>
        </p:nvGrpSpPr>
        <p:grpSpPr>
          <a:xfrm>
            <a:off x="5709862" y="3148929"/>
            <a:ext cx="2946400" cy="1406525"/>
            <a:chOff x="7613151" y="4485591"/>
            <a:chExt cx="3928533" cy="1875366"/>
          </a:xfrm>
        </p:grpSpPr>
        <p:sp>
          <p:nvSpPr>
            <p:cNvPr id="38" name="Oval 48"/>
            <p:cNvSpPr/>
            <p:nvPr/>
          </p:nvSpPr>
          <p:spPr>
            <a:xfrm>
              <a:off x="8376842" y="4661314"/>
              <a:ext cx="228600" cy="228600"/>
            </a:xfrm>
            <a:prstGeom prst="ellipse">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9" name="Group 64"/>
            <p:cNvGrpSpPr/>
            <p:nvPr/>
          </p:nvGrpSpPr>
          <p:grpSpPr>
            <a:xfrm>
              <a:off x="7613151" y="4485591"/>
              <a:ext cx="3928533" cy="1875366"/>
              <a:chOff x="3426716" y="3687515"/>
              <a:chExt cx="3893450" cy="2187250"/>
            </a:xfrm>
          </p:grpSpPr>
          <p:sp>
            <p:nvSpPr>
              <p:cNvPr id="40" name="TextBox 65"/>
              <p:cNvSpPr txBox="1"/>
              <p:nvPr/>
            </p:nvSpPr>
            <p:spPr bwMode="auto">
              <a:xfrm>
                <a:off x="4183588" y="3687515"/>
                <a:ext cx="2379703" cy="536197"/>
              </a:xfrm>
              <a:prstGeom prst="rect">
                <a:avLst/>
              </a:prstGeom>
              <a:noFill/>
            </p:spPr>
            <p:txBody>
              <a:bodyPr wrap="none" lIns="288000" tIns="0" rIns="288000" bIns="0" anchor="b" anchorCtr="0">
                <a:normAutofit/>
              </a:bodyPr>
              <a:lstStyle/>
              <a:p>
                <a:pPr algn="l"/>
                <a:r>
                  <a:rPr lang="zh-CN" altLang="en-US" sz="1600" b="1">
                    <a:solidFill>
                      <a:schemeClr val="accent6">
                        <a:lumMod val="100000"/>
                      </a:schemeClr>
                    </a:solidFill>
                    <a:effectLst/>
                    <a:latin typeface="Arial Unicode MS" panose="020B0604020202020204" charset="-122"/>
                    <a:ea typeface="Arial Unicode MS" panose="020B0604020202020204" charset="-122"/>
                  </a:rPr>
                  <a:t>推诿顾客</a:t>
                </a:r>
              </a:p>
            </p:txBody>
          </p:sp>
          <p:sp>
            <p:nvSpPr>
              <p:cNvPr id="41" name="TextBox 66"/>
              <p:cNvSpPr txBox="1"/>
              <p:nvPr/>
            </p:nvSpPr>
            <p:spPr bwMode="auto">
              <a:xfrm>
                <a:off x="3426716" y="4223712"/>
                <a:ext cx="3893450" cy="1651053"/>
              </a:xfrm>
              <a:prstGeom prst="rect">
                <a:avLst/>
              </a:prstGeom>
              <a:noFill/>
            </p:spPr>
            <p:txBody>
              <a:bodyPr wrap="square" lIns="288000" tIns="0" rIns="288000" bIns="0" anchor="t" anchorCtr="0">
                <a:normAutofit/>
              </a:bodyPr>
              <a:lstStyle/>
              <a:p>
                <a:pPr algn="ctr" latinLnBrk="0">
                  <a:lnSpc>
                    <a:spcPct val="120000"/>
                  </a:lnSpc>
                </a:pPr>
                <a:r>
                  <a:rPr lang="zh-CN" altLang="en-US" sz="1400" b="0" dirty="0">
                    <a:solidFill>
                      <a:schemeClr val="tx1">
                        <a:lumMod val="85000"/>
                        <a:lumOff val="15000"/>
                      </a:schemeClr>
                    </a:solidFill>
                    <a:effectLst/>
                    <a:latin typeface="Arial Unicode MS" panose="020B0604020202020204" charset="-122"/>
                    <a:ea typeface="Arial Unicode MS" panose="020B0604020202020204" charset="-122"/>
                  </a:rPr>
                  <a:t>我不清楚，你找***公司问去吧！</a:t>
                </a:r>
              </a:p>
              <a:p>
                <a:pPr algn="ctr" latinLnBrk="0">
                  <a:lnSpc>
                    <a:spcPct val="120000"/>
                  </a:lnSpc>
                </a:pPr>
                <a:r>
                  <a:rPr lang="zh-CN" altLang="en-US" sz="1400" b="0" dirty="0">
                    <a:solidFill>
                      <a:schemeClr val="tx1">
                        <a:lumMod val="85000"/>
                        <a:lumOff val="15000"/>
                      </a:schemeClr>
                    </a:solidFill>
                    <a:effectLst/>
                    <a:latin typeface="Arial Unicode MS" panose="020B0604020202020204" charset="-122"/>
                    <a:ea typeface="Arial Unicode MS" panose="020B0604020202020204" charset="-122"/>
                  </a:rPr>
                  <a:t>不关我的事！</a:t>
                </a:r>
              </a:p>
              <a:p>
                <a:pPr algn="ctr" latinLnBrk="0">
                  <a:lnSpc>
                    <a:spcPct val="120000"/>
                  </a:lnSpc>
                </a:pPr>
                <a:r>
                  <a:rPr lang="zh-CN" altLang="en-US" sz="1400" b="0" dirty="0">
                    <a:solidFill>
                      <a:schemeClr val="tx1">
                        <a:lumMod val="85000"/>
                        <a:lumOff val="15000"/>
                      </a:schemeClr>
                    </a:solidFill>
                    <a:effectLst/>
                    <a:latin typeface="Arial Unicode MS" panose="020B0604020202020204" charset="-122"/>
                    <a:ea typeface="Arial Unicode MS" panose="020B0604020202020204" charset="-122"/>
                  </a:rPr>
                  <a:t>这个没办法！</a:t>
                </a:r>
              </a:p>
              <a:p>
                <a:pPr algn="ctr" latinLnBrk="0">
                  <a:lnSpc>
                    <a:spcPct val="120000"/>
                  </a:lnSpc>
                </a:pPr>
                <a:r>
                  <a:rPr lang="zh-CN" altLang="en-US" sz="1400" b="0" dirty="0">
                    <a:solidFill>
                      <a:schemeClr val="tx1">
                        <a:lumMod val="85000"/>
                        <a:lumOff val="15000"/>
                      </a:schemeClr>
                    </a:solidFill>
                    <a:effectLst/>
                    <a:latin typeface="Arial Unicode MS" panose="020B0604020202020204" charset="-122"/>
                    <a:ea typeface="Arial Unicode MS" panose="020B0604020202020204" charset="-122"/>
                  </a:rPr>
                  <a:t>这事不归我们管，我不知道！</a:t>
                </a:r>
              </a:p>
            </p:txBody>
          </p:sp>
        </p:grpSp>
      </p:grpSp>
      <p:grpSp>
        <p:nvGrpSpPr>
          <p:cNvPr id="23" name="Group 85"/>
          <p:cNvGrpSpPr/>
          <p:nvPr/>
        </p:nvGrpSpPr>
        <p:grpSpPr>
          <a:xfrm>
            <a:off x="732185" y="3123469"/>
            <a:ext cx="2576195" cy="1801495"/>
            <a:chOff x="976246" y="4660771"/>
            <a:chExt cx="3434924" cy="2401993"/>
          </a:xfrm>
        </p:grpSpPr>
        <p:sp>
          <p:nvSpPr>
            <p:cNvPr id="34" name="Oval 45"/>
            <p:cNvSpPr/>
            <p:nvPr/>
          </p:nvSpPr>
          <p:spPr>
            <a:xfrm>
              <a:off x="3812051" y="4870441"/>
              <a:ext cx="228600" cy="228600"/>
            </a:xfrm>
            <a:prstGeom prst="ellipse">
              <a:avLst/>
            </a:prstGeom>
            <a:solidFill>
              <a:schemeClr val="accent3">
                <a:lumMod val="100000"/>
              </a:schemeClr>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a:solidFill>
                    <a:schemeClr val="accent3">
                      <a:lumMod val="10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5" name="Group 67"/>
            <p:cNvGrpSpPr/>
            <p:nvPr/>
          </p:nvGrpSpPr>
          <p:grpSpPr>
            <a:xfrm>
              <a:off x="976246" y="4660771"/>
              <a:ext cx="3434924" cy="2401993"/>
              <a:chOff x="4051100" y="3907135"/>
              <a:chExt cx="3333298" cy="2897404"/>
            </a:xfrm>
          </p:grpSpPr>
          <p:sp>
            <p:nvSpPr>
              <p:cNvPr id="36" name="TextBox 68"/>
              <p:cNvSpPr txBox="1"/>
              <p:nvPr/>
            </p:nvSpPr>
            <p:spPr bwMode="auto">
              <a:xfrm>
                <a:off x="4185845" y="3907135"/>
                <a:ext cx="2834577" cy="669967"/>
              </a:xfrm>
              <a:prstGeom prst="rect">
                <a:avLst/>
              </a:prstGeom>
              <a:noFill/>
            </p:spPr>
            <p:txBody>
              <a:bodyPr wrap="none" lIns="0" tIns="0" rIns="288000" bIns="0" anchor="b" anchorCtr="0">
                <a:normAutofit/>
              </a:bodyPr>
              <a:lstStyle/>
              <a:p>
                <a:pPr algn="ctr"/>
                <a:r>
                  <a:rPr lang="zh-CN" altLang="en-US" sz="1600" b="1">
                    <a:solidFill>
                      <a:srgbClr val="FFC000"/>
                    </a:solidFill>
                    <a:effectLst/>
                    <a:latin typeface="Arial Unicode MS" panose="020B0604020202020204" charset="-122"/>
                    <a:ea typeface="Arial Unicode MS" panose="020B0604020202020204" charset="-122"/>
                  </a:rPr>
                  <a:t>责问、训斥或反问顾客</a:t>
                </a:r>
              </a:p>
            </p:txBody>
          </p:sp>
          <p:sp>
            <p:nvSpPr>
              <p:cNvPr id="37" name="TextBox 69"/>
              <p:cNvSpPr txBox="1"/>
              <p:nvPr/>
            </p:nvSpPr>
            <p:spPr bwMode="auto">
              <a:xfrm>
                <a:off x="4051100" y="4562804"/>
                <a:ext cx="3333298" cy="2241735"/>
              </a:xfrm>
              <a:prstGeom prst="rect">
                <a:avLst/>
              </a:prstGeom>
              <a:noFill/>
            </p:spPr>
            <p:txBody>
              <a:bodyPr wrap="square" lIns="0" tIns="0" rIns="288000" bIns="0" anchor="t" anchorCtr="0">
                <a:normAutofit/>
              </a:bodyPr>
              <a:lstStyle/>
              <a:p>
                <a:pPr algn="ctr" latinLnBrk="0">
                  <a:lnSpc>
                    <a:spcPct val="120000"/>
                  </a:lnSpc>
                </a:pPr>
                <a:r>
                  <a:rPr lang="zh-CN" altLang="en-US" sz="1400" b="0" dirty="0">
                    <a:solidFill>
                      <a:schemeClr val="tx1">
                        <a:lumMod val="85000"/>
                        <a:lumOff val="15000"/>
                      </a:schemeClr>
                    </a:solidFill>
                    <a:effectLst/>
                    <a:latin typeface="Arial Unicode MS" panose="020B0604020202020204" charset="-122"/>
                    <a:ea typeface="Arial Unicode MS" panose="020B0604020202020204" charset="-122"/>
                  </a:rPr>
                  <a:t>我不是跟你说得很清楚了吗？</a:t>
                </a:r>
              </a:p>
              <a:p>
                <a:pPr algn="ctr" latinLnBrk="0">
                  <a:lnSpc>
                    <a:spcPct val="120000"/>
                  </a:lnSpc>
                </a:pPr>
                <a:r>
                  <a:rPr lang="zh-CN" altLang="en-US" sz="1400" b="0" dirty="0">
                    <a:solidFill>
                      <a:schemeClr val="tx1">
                        <a:lumMod val="85000"/>
                        <a:lumOff val="15000"/>
                      </a:schemeClr>
                    </a:solidFill>
                    <a:effectLst/>
                    <a:latin typeface="Arial Unicode MS" panose="020B0604020202020204" charset="-122"/>
                    <a:ea typeface="Arial Unicode MS" panose="020B0604020202020204" charset="-122"/>
                  </a:rPr>
                  <a:t>什么3000块钱？谁告诉你的？</a:t>
                </a:r>
              </a:p>
              <a:p>
                <a:pPr algn="ctr" latinLnBrk="0">
                  <a:lnSpc>
                    <a:spcPct val="120000"/>
                  </a:lnSpc>
                </a:pPr>
                <a:r>
                  <a:rPr lang="zh-CN" altLang="en-US" sz="1400" b="0" dirty="0">
                    <a:solidFill>
                      <a:schemeClr val="tx1">
                        <a:lumMod val="85000"/>
                        <a:lumOff val="15000"/>
                      </a:schemeClr>
                    </a:solidFill>
                    <a:effectLst/>
                    <a:latin typeface="Arial Unicode MS" panose="020B0604020202020204" charset="-122"/>
                    <a:ea typeface="Arial Unicode MS" panose="020B0604020202020204" charset="-122"/>
                  </a:rPr>
                  <a:t>你听明白了没有 你不明白吗？</a:t>
                </a:r>
              </a:p>
              <a:p>
                <a:pPr algn="ctr" latinLnBrk="0">
                  <a:lnSpc>
                    <a:spcPct val="120000"/>
                  </a:lnSpc>
                </a:pPr>
                <a:r>
                  <a:rPr lang="zh-CN" altLang="en-US" sz="1400" b="0" dirty="0">
                    <a:solidFill>
                      <a:schemeClr val="tx1">
                        <a:lumMod val="85000"/>
                        <a:lumOff val="15000"/>
                      </a:schemeClr>
                    </a:solidFill>
                    <a:effectLst/>
                    <a:latin typeface="Arial Unicode MS" panose="020B0604020202020204" charset="-122"/>
                    <a:ea typeface="Arial Unicode MS" panose="020B0604020202020204" charset="-122"/>
                  </a:rPr>
                  <a:t>刚才跟你说过了，怎么还问？</a:t>
                </a:r>
              </a:p>
            </p:txBody>
          </p:sp>
        </p:grpSp>
      </p:grpSp>
      <p:grpSp>
        <p:nvGrpSpPr>
          <p:cNvPr id="24" name="Group 87"/>
          <p:cNvGrpSpPr/>
          <p:nvPr/>
        </p:nvGrpSpPr>
        <p:grpSpPr>
          <a:xfrm>
            <a:off x="6284706" y="2077420"/>
            <a:ext cx="2212975" cy="1202690"/>
            <a:chOff x="8379607" y="3056913"/>
            <a:chExt cx="2950633" cy="1603586"/>
          </a:xfrm>
        </p:grpSpPr>
        <p:sp>
          <p:nvSpPr>
            <p:cNvPr id="30" name="Oval 47"/>
            <p:cNvSpPr/>
            <p:nvPr/>
          </p:nvSpPr>
          <p:spPr>
            <a:xfrm>
              <a:off x="8876600" y="3253738"/>
              <a:ext cx="228600" cy="228600"/>
            </a:xfrm>
            <a:prstGeom prst="ellipse">
              <a:avLst/>
            </a:prstGeom>
            <a:solidFill>
              <a:schemeClr val="accent1">
                <a:lumMod val="100000"/>
              </a:schemeClr>
            </a:solidFill>
            <a:ln w="12700" cap="flat" cmpd="sng" algn="ctr">
              <a:noFill/>
              <a:prstDash val="solid"/>
              <a:miter lim="800000"/>
              <a:headEnd type="none" w="med" len="med"/>
              <a:tailEnd type="none" w="med" len="med"/>
            </a:ln>
            <a:effectLst/>
            <a:extLst>
              <a:ext uri="{91240B29-F687-4F45-9708-019B960494DF}">
                <a14:hiddenLine xmlns:a14="http://schemas.microsoft.com/office/drawing/2010/main" w="12700">
                  <a:solidFill>
                    <a:schemeClr val="accent1">
                      <a:lumMod val="100000"/>
                    </a:schemeClr>
                  </a:solidFill>
                  <a:prstDash val="solid"/>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1" name="Group 77"/>
            <p:cNvGrpSpPr/>
            <p:nvPr/>
          </p:nvGrpSpPr>
          <p:grpSpPr>
            <a:xfrm>
              <a:off x="8379607" y="3056913"/>
              <a:ext cx="2950633" cy="1603586"/>
              <a:chOff x="3691033" y="3663816"/>
              <a:chExt cx="2924283" cy="1870271"/>
            </a:xfrm>
          </p:grpSpPr>
          <p:sp>
            <p:nvSpPr>
              <p:cNvPr id="32" name="TextBox 78"/>
              <p:cNvSpPr txBox="1"/>
              <p:nvPr/>
            </p:nvSpPr>
            <p:spPr bwMode="auto">
              <a:xfrm>
                <a:off x="4183587" y="3663816"/>
                <a:ext cx="2210204" cy="576683"/>
              </a:xfrm>
              <a:prstGeom prst="rect">
                <a:avLst/>
              </a:prstGeom>
              <a:noFill/>
            </p:spPr>
            <p:txBody>
              <a:bodyPr wrap="none" lIns="288000" tIns="0" rIns="288000" bIns="0" anchor="b" anchorCtr="0">
                <a:normAutofit/>
              </a:bodyPr>
              <a:lstStyle/>
              <a:p>
                <a:pPr algn="l"/>
                <a:r>
                  <a:rPr lang="zh-CN" altLang="en-US" sz="1600" b="1">
                    <a:solidFill>
                      <a:schemeClr val="accent4">
                        <a:lumMod val="100000"/>
                      </a:schemeClr>
                    </a:solidFill>
                    <a:effectLst/>
                    <a:latin typeface="Arial Unicode MS" panose="020B0604020202020204" charset="-122"/>
                    <a:ea typeface="Arial Unicode MS" panose="020B0604020202020204" charset="-122"/>
                  </a:rPr>
                  <a:t>命令顾客</a:t>
                </a:r>
              </a:p>
            </p:txBody>
          </p:sp>
          <p:sp>
            <p:nvSpPr>
              <p:cNvPr id="33" name="TextBox 79"/>
              <p:cNvSpPr txBox="1"/>
              <p:nvPr/>
            </p:nvSpPr>
            <p:spPr bwMode="auto">
              <a:xfrm>
                <a:off x="3691033" y="4257286"/>
                <a:ext cx="2924283" cy="1276801"/>
              </a:xfrm>
              <a:prstGeom prst="rect">
                <a:avLst/>
              </a:prstGeom>
              <a:noFill/>
            </p:spPr>
            <p:txBody>
              <a:bodyPr wrap="square" lIns="288000" tIns="0" rIns="288000" bIns="0" anchor="t" anchorCtr="0">
                <a:normAutofit/>
              </a:bodyPr>
              <a:lstStyle/>
              <a:p>
                <a:pPr algn="ctr" latinLnBrk="0">
                  <a:lnSpc>
                    <a:spcPct val="120000"/>
                  </a:lnSpc>
                </a:pPr>
                <a:r>
                  <a:rPr lang="zh-CN" altLang="en-US" sz="1400" b="0" dirty="0">
                    <a:solidFill>
                      <a:schemeClr val="tx1">
                        <a:lumMod val="85000"/>
                        <a:lumOff val="15000"/>
                      </a:schemeClr>
                    </a:solidFill>
                    <a:effectLst/>
                    <a:latin typeface="Arial Unicode MS" panose="020B0604020202020204" charset="-122"/>
                    <a:ea typeface="Arial Unicode MS" panose="020B0604020202020204" charset="-122"/>
                  </a:rPr>
                  <a:t>电话已接通，快讲话！</a:t>
                </a:r>
              </a:p>
              <a:p>
                <a:pPr algn="ctr" latinLnBrk="0">
                  <a:lnSpc>
                    <a:spcPct val="120000"/>
                  </a:lnSpc>
                </a:pPr>
                <a:r>
                  <a:rPr lang="zh-CN" altLang="en-US" sz="1400" b="0" dirty="0">
                    <a:solidFill>
                      <a:schemeClr val="tx1">
                        <a:lumMod val="85000"/>
                        <a:lumOff val="15000"/>
                      </a:schemeClr>
                    </a:solidFill>
                    <a:effectLst/>
                    <a:latin typeface="Arial Unicode MS" panose="020B0604020202020204" charset="-122"/>
                    <a:ea typeface="Arial Unicode MS" panose="020B0604020202020204" charset="-122"/>
                  </a:rPr>
                  <a:t>你小声一点行不行！</a:t>
                </a:r>
              </a:p>
              <a:p>
                <a:pPr algn="ctr" latinLnBrk="0">
                  <a:lnSpc>
                    <a:spcPct val="120000"/>
                  </a:lnSpc>
                </a:pPr>
                <a:r>
                  <a:rPr lang="zh-CN" altLang="en-US" sz="1400" b="0" dirty="0">
                    <a:solidFill>
                      <a:schemeClr val="tx1">
                        <a:lumMod val="85000"/>
                        <a:lumOff val="15000"/>
                      </a:schemeClr>
                    </a:solidFill>
                    <a:effectLst/>
                    <a:latin typeface="Arial Unicode MS" panose="020B0604020202020204" charset="-122"/>
                    <a:ea typeface="Arial Unicode MS" panose="020B0604020202020204" charset="-122"/>
                  </a:rPr>
                  <a:t>叫你旁边的人别说话！</a:t>
                </a:r>
              </a:p>
            </p:txBody>
          </p:sp>
        </p:grpSp>
      </p:grpSp>
      <p:grpSp>
        <p:nvGrpSpPr>
          <p:cNvPr id="25" name="Group 83"/>
          <p:cNvGrpSpPr/>
          <p:nvPr/>
        </p:nvGrpSpPr>
        <p:grpSpPr>
          <a:xfrm>
            <a:off x="1519817" y="992569"/>
            <a:ext cx="1788654" cy="836909"/>
            <a:chOff x="2026421" y="1610447"/>
            <a:chExt cx="2384871" cy="1115879"/>
          </a:xfrm>
        </p:grpSpPr>
        <p:sp>
          <p:nvSpPr>
            <p:cNvPr id="26" name="Oval 43"/>
            <p:cNvSpPr/>
            <p:nvPr/>
          </p:nvSpPr>
          <p:spPr>
            <a:xfrm>
              <a:off x="3961712" y="1871220"/>
              <a:ext cx="228600" cy="228600"/>
            </a:xfrm>
            <a:prstGeom prst="ellipse">
              <a:avLst/>
            </a:prstGeom>
            <a:solidFill>
              <a:schemeClr val="accent5">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7" name="Group 80"/>
            <p:cNvGrpSpPr/>
            <p:nvPr/>
          </p:nvGrpSpPr>
          <p:grpSpPr>
            <a:xfrm>
              <a:off x="2026421" y="1610447"/>
              <a:ext cx="2384871" cy="1115879"/>
              <a:chOff x="4876875" y="3550704"/>
              <a:chExt cx="2475841" cy="1346029"/>
            </a:xfrm>
          </p:grpSpPr>
          <p:sp>
            <p:nvSpPr>
              <p:cNvPr id="28" name="TextBox 81"/>
              <p:cNvSpPr txBox="1"/>
              <p:nvPr/>
            </p:nvSpPr>
            <p:spPr bwMode="auto">
              <a:xfrm>
                <a:off x="5233733" y="3550704"/>
                <a:ext cx="1585648" cy="585200"/>
              </a:xfrm>
              <a:prstGeom prst="rect">
                <a:avLst/>
              </a:prstGeom>
              <a:noFill/>
            </p:spPr>
            <p:txBody>
              <a:bodyPr wrap="none" lIns="0" tIns="0" rIns="288000" bIns="0" anchor="b" anchorCtr="0">
                <a:normAutofit/>
              </a:bodyPr>
              <a:lstStyle/>
              <a:p>
                <a:pPr algn="ctr"/>
                <a:r>
                  <a:rPr lang="zh-CN" altLang="en-US" sz="1600" b="1">
                    <a:solidFill>
                      <a:srgbClr val="FFC000"/>
                    </a:solidFill>
                    <a:effectLst/>
                    <a:latin typeface="Arial Unicode MS" panose="020B0604020202020204" charset="-122"/>
                    <a:ea typeface="Arial Unicode MS" panose="020B0604020202020204" charset="-122"/>
                  </a:rPr>
                  <a:t>直呼顾客</a:t>
                </a:r>
              </a:p>
            </p:txBody>
          </p:sp>
          <p:sp>
            <p:nvSpPr>
              <p:cNvPr id="29" name="TextBox 82"/>
              <p:cNvSpPr txBox="1"/>
              <p:nvPr/>
            </p:nvSpPr>
            <p:spPr bwMode="auto">
              <a:xfrm>
                <a:off x="4876875" y="4183754"/>
                <a:ext cx="2475841" cy="712979"/>
              </a:xfrm>
              <a:prstGeom prst="rect">
                <a:avLst/>
              </a:prstGeom>
              <a:noFill/>
            </p:spPr>
            <p:txBody>
              <a:bodyPr wrap="square" lIns="0" tIns="0" rIns="288000" bIns="0" anchor="t" anchorCtr="0">
                <a:normAutofit/>
              </a:bodyPr>
              <a:lstStyle/>
              <a:p>
                <a:pPr algn="ctr" latinLnBrk="0">
                  <a:lnSpc>
                    <a:spcPct val="120000"/>
                  </a:lnSpc>
                </a:pPr>
                <a:r>
                  <a:rPr lang="zh-CN" altLang="en-US" sz="1400" b="0" dirty="0">
                    <a:solidFill>
                      <a:schemeClr val="tx1">
                        <a:lumMod val="85000"/>
                        <a:lumOff val="15000"/>
                      </a:schemeClr>
                    </a:solidFill>
                    <a:effectLst/>
                    <a:latin typeface="Arial Unicode MS" panose="020B0604020202020204" charset="-122"/>
                    <a:ea typeface="Arial Unicode MS" panose="020B0604020202020204" charset="-122"/>
                  </a:rPr>
                  <a:t>嘿！是刘小姐吗？</a:t>
                </a:r>
              </a:p>
            </p:txBody>
          </p:sp>
        </p:grpSp>
      </p:grpSp>
      <p:sp>
        <p:nvSpPr>
          <p:cNvPr id="67" name="Title 1"/>
          <p:cNvSpPr txBox="1"/>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客服礼仪</a:t>
            </a:r>
          </a:p>
        </p:txBody>
      </p:sp>
      <p:pic>
        <p:nvPicPr>
          <p:cNvPr id="19" name="图片 18" descr="11639"/>
          <p:cNvPicPr>
            <a:picLocks noChangeAspect="1"/>
          </p:cNvPicPr>
          <p:nvPr/>
        </p:nvPicPr>
        <p:blipFill>
          <a:blip r:embed="rId8"/>
          <a:stretch>
            <a:fillRect/>
          </a:stretch>
        </p:blipFill>
        <p:spPr>
          <a:xfrm>
            <a:off x="3600450" y="1188085"/>
            <a:ext cx="460375" cy="460375"/>
          </a:xfrm>
          <a:prstGeom prst="rect">
            <a:avLst/>
          </a:prstGeom>
        </p:spPr>
      </p:pic>
      <p:pic>
        <p:nvPicPr>
          <p:cNvPr id="50" name="图片 49" descr="C:\Users\Jasmine\Desktop\项目二 图片\1153535.png1153535"/>
          <p:cNvPicPr>
            <a:picLocks noChangeAspect="1"/>
          </p:cNvPicPr>
          <p:nvPr/>
        </p:nvPicPr>
        <p:blipFill>
          <a:blip r:embed="rId9"/>
          <a:srcRect/>
          <a:stretch>
            <a:fillRect/>
          </a:stretch>
        </p:blipFill>
        <p:spPr>
          <a:xfrm>
            <a:off x="3296285" y="2230755"/>
            <a:ext cx="460375" cy="254000"/>
          </a:xfrm>
          <a:prstGeom prst="rect">
            <a:avLst/>
          </a:prstGeom>
        </p:spPr>
      </p:pic>
      <p:pic>
        <p:nvPicPr>
          <p:cNvPr id="51" name="图片 50" descr="C:\Users\Jasmine\Desktop\项目二 图片\1132457.png1132457"/>
          <p:cNvPicPr>
            <a:picLocks noChangeAspect="1"/>
          </p:cNvPicPr>
          <p:nvPr/>
        </p:nvPicPr>
        <p:blipFill>
          <a:blip r:embed="rId10"/>
          <a:srcRect/>
          <a:stretch>
            <a:fillRect/>
          </a:stretch>
        </p:blipFill>
        <p:spPr>
          <a:xfrm>
            <a:off x="3909060" y="3141345"/>
            <a:ext cx="359410" cy="360045"/>
          </a:xfrm>
          <a:prstGeom prst="rect">
            <a:avLst/>
          </a:prstGeom>
        </p:spPr>
      </p:pic>
      <p:pic>
        <p:nvPicPr>
          <p:cNvPr id="52" name="图片 51" descr="C:\Users\Jasmine\Desktop\项目二 图片\1207460.png1207460"/>
          <p:cNvPicPr>
            <a:picLocks noChangeAspect="1"/>
          </p:cNvPicPr>
          <p:nvPr/>
        </p:nvPicPr>
        <p:blipFill>
          <a:blip r:embed="rId11"/>
          <a:srcRect/>
          <a:stretch>
            <a:fillRect/>
          </a:stretch>
        </p:blipFill>
        <p:spPr>
          <a:xfrm>
            <a:off x="5058410" y="1188085"/>
            <a:ext cx="359410" cy="358775"/>
          </a:xfrm>
          <a:prstGeom prst="rect">
            <a:avLst/>
          </a:prstGeom>
        </p:spPr>
      </p:pic>
      <p:pic>
        <p:nvPicPr>
          <p:cNvPr id="69" name="图片 68" descr="C:\Users\Jasmine\Desktop\项目二 图片\1147077.png1147077"/>
          <p:cNvPicPr>
            <a:picLocks noChangeAspect="1"/>
          </p:cNvPicPr>
          <p:nvPr/>
        </p:nvPicPr>
        <p:blipFill>
          <a:blip r:embed="rId12"/>
          <a:srcRect/>
          <a:stretch>
            <a:fillRect/>
          </a:stretch>
        </p:blipFill>
        <p:spPr>
          <a:xfrm>
            <a:off x="5709920" y="2204720"/>
            <a:ext cx="306705" cy="306705"/>
          </a:xfrm>
          <a:prstGeom prst="rect">
            <a:avLst/>
          </a:prstGeom>
        </p:spPr>
      </p:pic>
      <p:pic>
        <p:nvPicPr>
          <p:cNvPr id="70" name="图片 69" descr="C:\Users\Jasmine\Desktop\项目二 图片\557210.png557210"/>
          <p:cNvPicPr>
            <a:picLocks noChangeAspect="1"/>
          </p:cNvPicPr>
          <p:nvPr/>
        </p:nvPicPr>
        <p:blipFill>
          <a:blip r:embed="rId13"/>
          <a:srcRect/>
          <a:stretch>
            <a:fillRect/>
          </a:stretch>
        </p:blipFill>
        <p:spPr>
          <a:xfrm>
            <a:off x="5231765" y="3084195"/>
            <a:ext cx="363855" cy="363855"/>
          </a:xfrm>
          <a:prstGeom prst="rect">
            <a:avLst/>
          </a:prstGeom>
        </p:spPr>
      </p:pic>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randombar(horizontal)">
                                      <p:cBhvr>
                                        <p:cTn id="13" dur="500"/>
                                        <p:tgtEl>
                                          <p:spTgt spid="25"/>
                                        </p:tgtEl>
                                      </p:cBhvr>
                                    </p:animEffect>
                                  </p:childTnLst>
                                </p:cTn>
                              </p:par>
                              <p:par>
                                <p:cTn id="14" presetID="14" presetClass="entr" presetSubtype="1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horizontal)">
                                      <p:cBhvr>
                                        <p:cTn id="16" dur="500"/>
                                        <p:tgtEl>
                                          <p:spTgt spid="20"/>
                                        </p:tgtEl>
                                      </p:cBhvr>
                                    </p:animEffect>
                                  </p:childTnLst>
                                </p:cTn>
                              </p:par>
                              <p:par>
                                <p:cTn id="17" presetID="14" presetClass="entr" presetSubtype="1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randombar(horizontal)">
                                      <p:cBhvr>
                                        <p:cTn id="19" dur="500"/>
                                        <p:tgtEl>
                                          <p:spTgt spid="23"/>
                                        </p:tgtEl>
                                      </p:cBhvr>
                                    </p:animEffect>
                                  </p:childTnLst>
                                </p:cTn>
                              </p:par>
                              <p:par>
                                <p:cTn id="20" presetID="14" presetClass="entr" presetSubtype="1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randombar(horizontal)">
                                      <p:cBhvr>
                                        <p:cTn id="22" dur="500"/>
                                        <p:tgtEl>
                                          <p:spTgt spid="22"/>
                                        </p:tgtEl>
                                      </p:cBhvr>
                                    </p:animEffect>
                                  </p:childTnLst>
                                </p:cTn>
                              </p:par>
                              <p:par>
                                <p:cTn id="23" presetID="14" presetClass="entr" presetSubtype="1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randombar(horizontal)">
                                      <p:cBhvr>
                                        <p:cTn id="25" dur="500"/>
                                        <p:tgtEl>
                                          <p:spTgt spid="24"/>
                                        </p:tgtEl>
                                      </p:cBhvr>
                                    </p:animEffect>
                                  </p:childTnLst>
                                </p:cTn>
                              </p:par>
                              <p:par>
                                <p:cTn id="26" presetID="14" presetClass="entr" presetSubtype="10"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randombar(horizontal)">
                                      <p:cBhvr>
                                        <p:cTn id="28" dur="500"/>
                                        <p:tgtEl>
                                          <p:spTgt spid="21"/>
                                        </p:tgtEl>
                                      </p:cBhvr>
                                    </p:animEffect>
                                  </p:childTnLst>
                                </p:cTn>
                              </p:par>
                            </p:childTnLst>
                          </p:cTn>
                        </p:par>
                        <p:par>
                          <p:cTn id="29" fill="hold">
                            <p:stCondLst>
                              <p:cond delay="1500"/>
                            </p:stCondLst>
                            <p:childTnLst>
                              <p:par>
                                <p:cTn id="30" presetID="8" presetClass="entr" presetSubtype="16"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diamond(in)">
                                      <p:cBhvr>
                                        <p:cTn id="32" dur="2000"/>
                                        <p:tgtEl>
                                          <p:spTgt spid="19"/>
                                        </p:tgtEl>
                                      </p:cBhvr>
                                    </p:animEffect>
                                  </p:childTnLst>
                                </p:cTn>
                              </p:par>
                            </p:childTnLst>
                          </p:cTn>
                        </p:par>
                        <p:par>
                          <p:cTn id="33" fill="hold">
                            <p:stCondLst>
                              <p:cond delay="3500"/>
                            </p:stCondLst>
                            <p:childTnLst>
                              <p:par>
                                <p:cTn id="34" presetID="8" presetClass="entr" presetSubtype="16"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diamond(in)">
                                      <p:cBhvr>
                                        <p:cTn id="36" dur="2000"/>
                                        <p:tgtEl>
                                          <p:spTgt spid="50"/>
                                        </p:tgtEl>
                                      </p:cBhvr>
                                    </p:animEffect>
                                  </p:childTnLst>
                                </p:cTn>
                              </p:par>
                            </p:childTnLst>
                          </p:cTn>
                        </p:par>
                        <p:par>
                          <p:cTn id="37" fill="hold">
                            <p:stCondLst>
                              <p:cond delay="5500"/>
                            </p:stCondLst>
                            <p:childTnLst>
                              <p:par>
                                <p:cTn id="38" presetID="8" presetClass="entr" presetSubtype="16" fill="hold" nodeType="after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diamond(in)">
                                      <p:cBhvr>
                                        <p:cTn id="40" dur="2000"/>
                                        <p:tgtEl>
                                          <p:spTgt spid="51"/>
                                        </p:tgtEl>
                                      </p:cBhvr>
                                    </p:animEffect>
                                  </p:childTnLst>
                                </p:cTn>
                              </p:par>
                            </p:childTnLst>
                          </p:cTn>
                        </p:par>
                        <p:par>
                          <p:cTn id="41" fill="hold">
                            <p:stCondLst>
                              <p:cond delay="7500"/>
                            </p:stCondLst>
                            <p:childTnLst>
                              <p:par>
                                <p:cTn id="42" presetID="8" presetClass="entr" presetSubtype="16" fill="hold" nodeType="afterEffect">
                                  <p:stCondLst>
                                    <p:cond delay="0"/>
                                  </p:stCondLst>
                                  <p:childTnLst>
                                    <p:set>
                                      <p:cBhvr>
                                        <p:cTn id="43" dur="1" fill="hold">
                                          <p:stCondLst>
                                            <p:cond delay="0"/>
                                          </p:stCondLst>
                                        </p:cTn>
                                        <p:tgtEl>
                                          <p:spTgt spid="52"/>
                                        </p:tgtEl>
                                        <p:attrNameLst>
                                          <p:attrName>style.visibility</p:attrName>
                                        </p:attrNameLst>
                                      </p:cBhvr>
                                      <p:to>
                                        <p:strVal val="visible"/>
                                      </p:to>
                                    </p:set>
                                    <p:animEffect transition="in" filter="diamond(in)">
                                      <p:cBhvr>
                                        <p:cTn id="44" dur="2000"/>
                                        <p:tgtEl>
                                          <p:spTgt spid="52"/>
                                        </p:tgtEl>
                                      </p:cBhvr>
                                    </p:animEffect>
                                  </p:childTnLst>
                                </p:cTn>
                              </p:par>
                            </p:childTnLst>
                          </p:cTn>
                        </p:par>
                        <p:par>
                          <p:cTn id="45" fill="hold">
                            <p:stCondLst>
                              <p:cond delay="9500"/>
                            </p:stCondLst>
                            <p:childTnLst>
                              <p:par>
                                <p:cTn id="46" presetID="8" presetClass="entr" presetSubtype="16" fill="hold" nodeType="after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diamond(in)">
                                      <p:cBhvr>
                                        <p:cTn id="48" dur="2000"/>
                                        <p:tgtEl>
                                          <p:spTgt spid="69"/>
                                        </p:tgtEl>
                                      </p:cBhvr>
                                    </p:animEffect>
                                  </p:childTnLst>
                                </p:cTn>
                              </p:par>
                            </p:childTnLst>
                          </p:cTn>
                        </p:par>
                        <p:par>
                          <p:cTn id="49" fill="hold">
                            <p:stCondLst>
                              <p:cond delay="11500"/>
                            </p:stCondLst>
                            <p:childTnLst>
                              <p:par>
                                <p:cTn id="50" presetID="8" presetClass="entr" presetSubtype="16" fill="hold" nodeType="afterEffect">
                                  <p:stCondLst>
                                    <p:cond delay="0"/>
                                  </p:stCondLst>
                                  <p:childTnLst>
                                    <p:set>
                                      <p:cBhvr>
                                        <p:cTn id="51" dur="1" fill="hold">
                                          <p:stCondLst>
                                            <p:cond delay="0"/>
                                          </p:stCondLst>
                                        </p:cTn>
                                        <p:tgtEl>
                                          <p:spTgt spid="70"/>
                                        </p:tgtEl>
                                        <p:attrNameLst>
                                          <p:attrName>style.visibility</p:attrName>
                                        </p:attrNameLst>
                                      </p:cBhvr>
                                      <p:to>
                                        <p:strVal val="visible"/>
                                      </p:to>
                                    </p:set>
                                    <p:animEffect transition="in" filter="diamond(in)">
                                      <p:cBhvr>
                                        <p:cTn id="52" dur="2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048664a-32dc-45f0-8894-22a0bafdb272"/>
          <p:cNvGrpSpPr>
            <a:grpSpLocks noChangeAspect="1"/>
          </p:cNvGrpSpPr>
          <p:nvPr/>
        </p:nvGrpSpPr>
        <p:grpSpPr>
          <a:xfrm>
            <a:off x="1008148" y="786051"/>
            <a:ext cx="7181715" cy="2598586"/>
            <a:chOff x="1319644" y="1794829"/>
            <a:chExt cx="9575620" cy="3464782"/>
          </a:xfrm>
        </p:grpSpPr>
        <p:sp>
          <p:nvSpPr>
            <p:cNvPr id="4" name="Oval 5"/>
            <p:cNvSpPr/>
            <p:nvPr/>
          </p:nvSpPr>
          <p:spPr>
            <a:xfrm>
              <a:off x="5093439" y="2574906"/>
              <a:ext cx="2005124" cy="2005124"/>
            </a:xfrm>
            <a:prstGeom prst="ellipse">
              <a:avLst/>
            </a:prstGeom>
            <a:noFill/>
            <a:ln w="28575">
              <a:solidFill>
                <a:schemeClr val="bg1">
                  <a:lumMod val="7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chorCtr="0">
              <a:noAutofit/>
            </a:bodyPr>
            <a:lstStyle/>
            <a:p>
              <a:pPr algn="ctr">
                <a:lnSpc>
                  <a:spcPct val="120000"/>
                </a:lnSpc>
                <a:defRPr/>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sym typeface="+mn-ea"/>
                </a:rPr>
                <a:t>3秒应答</a:t>
              </a:r>
              <a:endParaRPr lang="zh-CN" altLang="en-US" sz="2000">
                <a:solidFill>
                  <a:srgbClr val="50706D"/>
                </a:solidFill>
                <a:latin typeface="Arial Unicode MS" panose="020B0604020202020204" charset="-122"/>
                <a:ea typeface="Arial Unicode MS" panose="020B0604020202020204" charset="-122"/>
              </a:endParaRPr>
            </a:p>
          </p:txBody>
        </p:sp>
        <p:sp>
          <p:nvSpPr>
            <p:cNvPr id="5" name="Isosceles Triangle 7"/>
            <p:cNvSpPr/>
            <p:nvPr/>
          </p:nvSpPr>
          <p:spPr>
            <a:xfrm rot="14400000" flipH="1" flipV="1">
              <a:off x="5319689" y="1936839"/>
              <a:ext cx="652791" cy="56275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6" name="Group 2"/>
            <p:cNvGrpSpPr/>
            <p:nvPr/>
          </p:nvGrpSpPr>
          <p:grpSpPr>
            <a:xfrm>
              <a:off x="4507373" y="1988840"/>
              <a:ext cx="3177256" cy="3177256"/>
              <a:chOff x="4711001" y="1988840"/>
              <a:chExt cx="3177256" cy="3177256"/>
            </a:xfrm>
          </p:grpSpPr>
          <p:sp>
            <p:nvSpPr>
              <p:cNvPr id="23" name="Block Arc 6"/>
              <p:cNvSpPr/>
              <p:nvPr/>
            </p:nvSpPr>
            <p:spPr>
              <a:xfrm rot="17100000" flipH="1" flipV="1">
                <a:off x="4711001" y="1988840"/>
                <a:ext cx="3177256" cy="3177256"/>
              </a:xfrm>
              <a:prstGeom prst="blockArc">
                <a:avLst>
                  <a:gd name="adj1" fmla="val 21599999"/>
                  <a:gd name="adj2" fmla="val 8180671"/>
                  <a:gd name="adj3" fmla="val 11913"/>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Block Arc 8"/>
              <p:cNvSpPr/>
              <p:nvPr/>
            </p:nvSpPr>
            <p:spPr>
              <a:xfrm rot="17100000">
                <a:off x="4711001" y="1988840"/>
                <a:ext cx="3177256" cy="3177256"/>
              </a:xfrm>
              <a:prstGeom prst="blockArc">
                <a:avLst>
                  <a:gd name="adj1" fmla="val 21599999"/>
                  <a:gd name="adj2" fmla="val 8180671"/>
                  <a:gd name="adj3" fmla="val 11913"/>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7" name="Isosceles Triangle 9"/>
            <p:cNvSpPr/>
            <p:nvPr/>
          </p:nvSpPr>
          <p:spPr>
            <a:xfrm rot="3600000" flipV="1">
              <a:off x="6237385" y="4651840"/>
              <a:ext cx="652791" cy="56275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Freeform: Shape 20"/>
            <p:cNvSpPr/>
            <p:nvPr/>
          </p:nvSpPr>
          <p:spPr bwMode="auto">
            <a:xfrm>
              <a:off x="2264906" y="4139028"/>
              <a:ext cx="548999" cy="548007"/>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3" name="Freeform: Shape 21"/>
            <p:cNvSpPr/>
            <p:nvPr/>
          </p:nvSpPr>
          <p:spPr bwMode="auto">
            <a:xfrm>
              <a:off x="3459135" y="4139524"/>
              <a:ext cx="547015" cy="547015"/>
            </a:xfrm>
            <a:custGeom>
              <a:avLst/>
              <a:gdLst>
                <a:gd name="T0" fmla="*/ 1040 w 1104"/>
                <a:gd name="T1" fmla="*/ 3 h 1104"/>
                <a:gd name="T2" fmla="*/ 800 w 1104"/>
                <a:gd name="T3" fmla="*/ 51 h 1104"/>
                <a:gd name="T4" fmla="*/ 817 w 1104"/>
                <a:gd name="T5" fmla="*/ 333 h 1104"/>
                <a:gd name="T6" fmla="*/ 1001 w 1104"/>
                <a:gd name="T7" fmla="*/ 207 h 1104"/>
                <a:gd name="T8" fmla="*/ 1048 w 1104"/>
                <a:gd name="T9" fmla="*/ 372 h 1104"/>
                <a:gd name="T10" fmla="*/ 695 w 1104"/>
                <a:gd name="T11" fmla="*/ 383 h 1104"/>
                <a:gd name="T12" fmla="*/ 673 w 1104"/>
                <a:gd name="T13" fmla="*/ 372 h 1104"/>
                <a:gd name="T14" fmla="*/ 670 w 1104"/>
                <a:gd name="T15" fmla="*/ 20 h 1104"/>
                <a:gd name="T16" fmla="*/ 689 w 1104"/>
                <a:gd name="T17" fmla="*/ 1 h 1104"/>
                <a:gd name="T18" fmla="*/ 332 w 1104"/>
                <a:gd name="T19" fmla="*/ 1063 h 1104"/>
                <a:gd name="T20" fmla="*/ 288 w 1104"/>
                <a:gd name="T21" fmla="*/ 1102 h 1104"/>
                <a:gd name="T22" fmla="*/ 239 w 1104"/>
                <a:gd name="T23" fmla="*/ 1093 h 1104"/>
                <a:gd name="T24" fmla="*/ 219 w 1104"/>
                <a:gd name="T25" fmla="*/ 1081 h 1104"/>
                <a:gd name="T26" fmla="*/ 201 w 1104"/>
                <a:gd name="T27" fmla="*/ 1093 h 1104"/>
                <a:gd name="T28" fmla="*/ 151 w 1104"/>
                <a:gd name="T29" fmla="*/ 1102 h 1104"/>
                <a:gd name="T30" fmla="*/ 107 w 1104"/>
                <a:gd name="T31" fmla="*/ 1063 h 1104"/>
                <a:gd name="T32" fmla="*/ 61 w 1104"/>
                <a:gd name="T33" fmla="*/ 690 h 1104"/>
                <a:gd name="T34" fmla="*/ 20 w 1104"/>
                <a:gd name="T35" fmla="*/ 650 h 1104"/>
                <a:gd name="T36" fmla="*/ 2 w 1104"/>
                <a:gd name="T37" fmla="*/ 471 h 1104"/>
                <a:gd name="T38" fmla="*/ 25 w 1104"/>
                <a:gd name="T39" fmla="*/ 331 h 1104"/>
                <a:gd name="T40" fmla="*/ 156 w 1104"/>
                <a:gd name="T41" fmla="*/ 300 h 1104"/>
                <a:gd name="T42" fmla="*/ 219 w 1104"/>
                <a:gd name="T43" fmla="*/ 380 h 1104"/>
                <a:gd name="T44" fmla="*/ 284 w 1104"/>
                <a:gd name="T45" fmla="*/ 300 h 1104"/>
                <a:gd name="T46" fmla="*/ 377 w 1104"/>
                <a:gd name="T47" fmla="*/ 318 h 1104"/>
                <a:gd name="T48" fmla="*/ 440 w 1104"/>
                <a:gd name="T49" fmla="*/ 392 h 1104"/>
                <a:gd name="T50" fmla="*/ 474 w 1104"/>
                <a:gd name="T51" fmla="*/ 405 h 1104"/>
                <a:gd name="T52" fmla="*/ 542 w 1104"/>
                <a:gd name="T53" fmla="*/ 354 h 1104"/>
                <a:gd name="T54" fmla="*/ 597 w 1104"/>
                <a:gd name="T55" fmla="*/ 353 h 1104"/>
                <a:gd name="T56" fmla="*/ 624 w 1104"/>
                <a:gd name="T57" fmla="*/ 402 h 1104"/>
                <a:gd name="T58" fmla="*/ 573 w 1104"/>
                <a:gd name="T59" fmla="*/ 461 h 1104"/>
                <a:gd name="T60" fmla="*/ 476 w 1104"/>
                <a:gd name="T61" fmla="*/ 521 h 1104"/>
                <a:gd name="T62" fmla="*/ 446 w 1104"/>
                <a:gd name="T63" fmla="*/ 525 h 1104"/>
                <a:gd name="T64" fmla="*/ 396 w 1104"/>
                <a:gd name="T65" fmla="*/ 493 h 1104"/>
                <a:gd name="T66" fmla="*/ 334 w 1104"/>
                <a:gd name="T67" fmla="*/ 1052 h 1104"/>
                <a:gd name="T68" fmla="*/ 257 w 1104"/>
                <a:gd name="T69" fmla="*/ 61 h 1104"/>
                <a:gd name="T70" fmla="*/ 297 w 1104"/>
                <a:gd name="T71" fmla="*/ 97 h 1104"/>
                <a:gd name="T72" fmla="*/ 312 w 1104"/>
                <a:gd name="T73" fmla="*/ 152 h 1104"/>
                <a:gd name="T74" fmla="*/ 300 w 1104"/>
                <a:gd name="T75" fmla="*/ 202 h 1104"/>
                <a:gd name="T76" fmla="*/ 261 w 1104"/>
                <a:gd name="T77" fmla="*/ 252 h 1104"/>
                <a:gd name="T78" fmla="*/ 217 w 1104"/>
                <a:gd name="T79" fmla="*/ 268 h 1104"/>
                <a:gd name="T80" fmla="*/ 166 w 1104"/>
                <a:gd name="T81" fmla="*/ 243 h 1104"/>
                <a:gd name="T82" fmla="*/ 134 w 1104"/>
                <a:gd name="T83" fmla="*/ 188 h 1104"/>
                <a:gd name="T84" fmla="*/ 129 w 1104"/>
                <a:gd name="T85" fmla="*/ 138 h 1104"/>
                <a:gd name="T86" fmla="*/ 150 w 1104"/>
                <a:gd name="T87" fmla="*/ 87 h 1104"/>
                <a:gd name="T88" fmla="*/ 195 w 1104"/>
                <a:gd name="T89" fmla="*/ 57 h 1104"/>
                <a:gd name="T90" fmla="*/ 817 w 1104"/>
                <a:gd name="T91" fmla="*/ 106 h 1104"/>
                <a:gd name="T92" fmla="*/ 791 w 1104"/>
                <a:gd name="T93" fmla="*/ 94 h 1104"/>
                <a:gd name="T94" fmla="*/ 769 w 1104"/>
                <a:gd name="T95" fmla="*/ 113 h 1104"/>
                <a:gd name="T96" fmla="*/ 784 w 1104"/>
                <a:gd name="T97" fmla="*/ 255 h 1104"/>
                <a:gd name="T98" fmla="*/ 821 w 1104"/>
                <a:gd name="T99" fmla="*/ 291 h 1104"/>
                <a:gd name="T100" fmla="*/ 875 w 1104"/>
                <a:gd name="T101" fmla="*/ 258 h 1104"/>
                <a:gd name="T102" fmla="*/ 1099 w 1104"/>
                <a:gd name="T103" fmla="*/ 50 h 1104"/>
                <a:gd name="T104" fmla="*/ 1097 w 1104"/>
                <a:gd name="T105" fmla="*/ 30 h 1104"/>
                <a:gd name="T106" fmla="*/ 1016 w 1104"/>
                <a:gd name="T107" fmla="*/ 75 h 1104"/>
                <a:gd name="T108" fmla="*/ 825 w 1104"/>
                <a:gd name="T109" fmla="*/ 142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4" h="1104">
                  <a:moveTo>
                    <a:pt x="695" y="0"/>
                  </a:moveTo>
                  <a:lnTo>
                    <a:pt x="1027" y="0"/>
                  </a:lnTo>
                  <a:lnTo>
                    <a:pt x="1027" y="0"/>
                  </a:lnTo>
                  <a:lnTo>
                    <a:pt x="1031" y="0"/>
                  </a:lnTo>
                  <a:lnTo>
                    <a:pt x="1035" y="2"/>
                  </a:lnTo>
                  <a:lnTo>
                    <a:pt x="1040" y="3"/>
                  </a:lnTo>
                  <a:lnTo>
                    <a:pt x="1043" y="6"/>
                  </a:lnTo>
                  <a:lnTo>
                    <a:pt x="1043" y="6"/>
                  </a:lnTo>
                  <a:lnTo>
                    <a:pt x="1008" y="29"/>
                  </a:lnTo>
                  <a:lnTo>
                    <a:pt x="973" y="51"/>
                  </a:lnTo>
                  <a:lnTo>
                    <a:pt x="800" y="51"/>
                  </a:lnTo>
                  <a:lnTo>
                    <a:pt x="800" y="51"/>
                  </a:lnTo>
                  <a:lnTo>
                    <a:pt x="791" y="51"/>
                  </a:lnTo>
                  <a:lnTo>
                    <a:pt x="721" y="51"/>
                  </a:lnTo>
                  <a:lnTo>
                    <a:pt x="721" y="332"/>
                  </a:lnTo>
                  <a:lnTo>
                    <a:pt x="808" y="332"/>
                  </a:lnTo>
                  <a:lnTo>
                    <a:pt x="808" y="332"/>
                  </a:lnTo>
                  <a:lnTo>
                    <a:pt x="817" y="333"/>
                  </a:lnTo>
                  <a:lnTo>
                    <a:pt x="825" y="334"/>
                  </a:lnTo>
                  <a:lnTo>
                    <a:pt x="833" y="334"/>
                  </a:lnTo>
                  <a:lnTo>
                    <a:pt x="841" y="332"/>
                  </a:lnTo>
                  <a:lnTo>
                    <a:pt x="1001" y="332"/>
                  </a:lnTo>
                  <a:lnTo>
                    <a:pt x="1001" y="207"/>
                  </a:lnTo>
                  <a:lnTo>
                    <a:pt x="1001" y="207"/>
                  </a:lnTo>
                  <a:lnTo>
                    <a:pt x="1053" y="156"/>
                  </a:lnTo>
                  <a:lnTo>
                    <a:pt x="1053" y="357"/>
                  </a:lnTo>
                  <a:lnTo>
                    <a:pt x="1053" y="357"/>
                  </a:lnTo>
                  <a:lnTo>
                    <a:pt x="1053" y="363"/>
                  </a:lnTo>
                  <a:lnTo>
                    <a:pt x="1050" y="367"/>
                  </a:lnTo>
                  <a:lnTo>
                    <a:pt x="1048" y="372"/>
                  </a:lnTo>
                  <a:lnTo>
                    <a:pt x="1045" y="376"/>
                  </a:lnTo>
                  <a:lnTo>
                    <a:pt x="1041" y="379"/>
                  </a:lnTo>
                  <a:lnTo>
                    <a:pt x="1036" y="381"/>
                  </a:lnTo>
                  <a:lnTo>
                    <a:pt x="1032" y="382"/>
                  </a:lnTo>
                  <a:lnTo>
                    <a:pt x="1027" y="383"/>
                  </a:lnTo>
                  <a:lnTo>
                    <a:pt x="695" y="383"/>
                  </a:lnTo>
                  <a:lnTo>
                    <a:pt x="695" y="383"/>
                  </a:lnTo>
                  <a:lnTo>
                    <a:pt x="689" y="382"/>
                  </a:lnTo>
                  <a:lnTo>
                    <a:pt x="685" y="381"/>
                  </a:lnTo>
                  <a:lnTo>
                    <a:pt x="681" y="379"/>
                  </a:lnTo>
                  <a:lnTo>
                    <a:pt x="676" y="376"/>
                  </a:lnTo>
                  <a:lnTo>
                    <a:pt x="673" y="372"/>
                  </a:lnTo>
                  <a:lnTo>
                    <a:pt x="671" y="367"/>
                  </a:lnTo>
                  <a:lnTo>
                    <a:pt x="670" y="363"/>
                  </a:lnTo>
                  <a:lnTo>
                    <a:pt x="669" y="357"/>
                  </a:lnTo>
                  <a:lnTo>
                    <a:pt x="669" y="25"/>
                  </a:lnTo>
                  <a:lnTo>
                    <a:pt x="669" y="25"/>
                  </a:lnTo>
                  <a:lnTo>
                    <a:pt x="670" y="20"/>
                  </a:lnTo>
                  <a:lnTo>
                    <a:pt x="671" y="16"/>
                  </a:lnTo>
                  <a:lnTo>
                    <a:pt x="673" y="11"/>
                  </a:lnTo>
                  <a:lnTo>
                    <a:pt x="676" y="7"/>
                  </a:lnTo>
                  <a:lnTo>
                    <a:pt x="681" y="4"/>
                  </a:lnTo>
                  <a:lnTo>
                    <a:pt x="685" y="2"/>
                  </a:lnTo>
                  <a:lnTo>
                    <a:pt x="689" y="1"/>
                  </a:lnTo>
                  <a:lnTo>
                    <a:pt x="695" y="0"/>
                  </a:lnTo>
                  <a:lnTo>
                    <a:pt x="695" y="0"/>
                  </a:lnTo>
                  <a:close/>
                  <a:moveTo>
                    <a:pt x="334" y="1052"/>
                  </a:moveTo>
                  <a:lnTo>
                    <a:pt x="334" y="1052"/>
                  </a:lnTo>
                  <a:lnTo>
                    <a:pt x="334" y="1057"/>
                  </a:lnTo>
                  <a:lnTo>
                    <a:pt x="332" y="1063"/>
                  </a:lnTo>
                  <a:lnTo>
                    <a:pt x="328" y="1072"/>
                  </a:lnTo>
                  <a:lnTo>
                    <a:pt x="323" y="1081"/>
                  </a:lnTo>
                  <a:lnTo>
                    <a:pt x="315" y="1088"/>
                  </a:lnTo>
                  <a:lnTo>
                    <a:pt x="307" y="1095"/>
                  </a:lnTo>
                  <a:lnTo>
                    <a:pt x="298" y="1099"/>
                  </a:lnTo>
                  <a:lnTo>
                    <a:pt x="288" y="1102"/>
                  </a:lnTo>
                  <a:lnTo>
                    <a:pt x="278" y="1104"/>
                  </a:lnTo>
                  <a:lnTo>
                    <a:pt x="278" y="1104"/>
                  </a:lnTo>
                  <a:lnTo>
                    <a:pt x="265" y="1102"/>
                  </a:lnTo>
                  <a:lnTo>
                    <a:pt x="251" y="1098"/>
                  </a:lnTo>
                  <a:lnTo>
                    <a:pt x="244" y="1096"/>
                  </a:lnTo>
                  <a:lnTo>
                    <a:pt x="239" y="1093"/>
                  </a:lnTo>
                  <a:lnTo>
                    <a:pt x="233" y="1090"/>
                  </a:lnTo>
                  <a:lnTo>
                    <a:pt x="229" y="1085"/>
                  </a:lnTo>
                  <a:lnTo>
                    <a:pt x="229" y="1085"/>
                  </a:lnTo>
                  <a:lnTo>
                    <a:pt x="228" y="1083"/>
                  </a:lnTo>
                  <a:lnTo>
                    <a:pt x="225" y="1082"/>
                  </a:lnTo>
                  <a:lnTo>
                    <a:pt x="219" y="1081"/>
                  </a:lnTo>
                  <a:lnTo>
                    <a:pt x="215" y="1082"/>
                  </a:lnTo>
                  <a:lnTo>
                    <a:pt x="212" y="1083"/>
                  </a:lnTo>
                  <a:lnTo>
                    <a:pt x="210" y="1085"/>
                  </a:lnTo>
                  <a:lnTo>
                    <a:pt x="210" y="1085"/>
                  </a:lnTo>
                  <a:lnTo>
                    <a:pt x="206" y="1090"/>
                  </a:lnTo>
                  <a:lnTo>
                    <a:pt x="201" y="1093"/>
                  </a:lnTo>
                  <a:lnTo>
                    <a:pt x="196" y="1096"/>
                  </a:lnTo>
                  <a:lnTo>
                    <a:pt x="189" y="1098"/>
                  </a:lnTo>
                  <a:lnTo>
                    <a:pt x="175" y="1102"/>
                  </a:lnTo>
                  <a:lnTo>
                    <a:pt x="161" y="1104"/>
                  </a:lnTo>
                  <a:lnTo>
                    <a:pt x="161" y="1104"/>
                  </a:lnTo>
                  <a:lnTo>
                    <a:pt x="151" y="1102"/>
                  </a:lnTo>
                  <a:lnTo>
                    <a:pt x="142" y="1099"/>
                  </a:lnTo>
                  <a:lnTo>
                    <a:pt x="133" y="1095"/>
                  </a:lnTo>
                  <a:lnTo>
                    <a:pt x="124" y="1088"/>
                  </a:lnTo>
                  <a:lnTo>
                    <a:pt x="117" y="1081"/>
                  </a:lnTo>
                  <a:lnTo>
                    <a:pt x="111" y="1072"/>
                  </a:lnTo>
                  <a:lnTo>
                    <a:pt x="107" y="1063"/>
                  </a:lnTo>
                  <a:lnTo>
                    <a:pt x="105" y="1052"/>
                  </a:lnTo>
                  <a:lnTo>
                    <a:pt x="94" y="696"/>
                  </a:lnTo>
                  <a:lnTo>
                    <a:pt x="80" y="695"/>
                  </a:lnTo>
                  <a:lnTo>
                    <a:pt x="80" y="695"/>
                  </a:lnTo>
                  <a:lnTo>
                    <a:pt x="71" y="693"/>
                  </a:lnTo>
                  <a:lnTo>
                    <a:pt x="61" y="690"/>
                  </a:lnTo>
                  <a:lnTo>
                    <a:pt x="51" y="685"/>
                  </a:lnTo>
                  <a:lnTo>
                    <a:pt x="42" y="680"/>
                  </a:lnTo>
                  <a:lnTo>
                    <a:pt x="34" y="674"/>
                  </a:lnTo>
                  <a:lnTo>
                    <a:pt x="27" y="667"/>
                  </a:lnTo>
                  <a:lnTo>
                    <a:pt x="23" y="658"/>
                  </a:lnTo>
                  <a:lnTo>
                    <a:pt x="20" y="650"/>
                  </a:lnTo>
                  <a:lnTo>
                    <a:pt x="20" y="650"/>
                  </a:lnTo>
                  <a:lnTo>
                    <a:pt x="10" y="600"/>
                  </a:lnTo>
                  <a:lnTo>
                    <a:pt x="5" y="561"/>
                  </a:lnTo>
                  <a:lnTo>
                    <a:pt x="2" y="529"/>
                  </a:lnTo>
                  <a:lnTo>
                    <a:pt x="0" y="500"/>
                  </a:lnTo>
                  <a:lnTo>
                    <a:pt x="2" y="471"/>
                  </a:lnTo>
                  <a:lnTo>
                    <a:pt x="6" y="438"/>
                  </a:lnTo>
                  <a:lnTo>
                    <a:pt x="18" y="346"/>
                  </a:lnTo>
                  <a:lnTo>
                    <a:pt x="18" y="346"/>
                  </a:lnTo>
                  <a:lnTo>
                    <a:pt x="19" y="341"/>
                  </a:lnTo>
                  <a:lnTo>
                    <a:pt x="22" y="336"/>
                  </a:lnTo>
                  <a:lnTo>
                    <a:pt x="25" y="331"/>
                  </a:lnTo>
                  <a:lnTo>
                    <a:pt x="30" y="325"/>
                  </a:lnTo>
                  <a:lnTo>
                    <a:pt x="35" y="321"/>
                  </a:lnTo>
                  <a:lnTo>
                    <a:pt x="41" y="317"/>
                  </a:lnTo>
                  <a:lnTo>
                    <a:pt x="48" y="313"/>
                  </a:lnTo>
                  <a:lnTo>
                    <a:pt x="57" y="312"/>
                  </a:lnTo>
                  <a:lnTo>
                    <a:pt x="156" y="300"/>
                  </a:lnTo>
                  <a:lnTo>
                    <a:pt x="156" y="300"/>
                  </a:lnTo>
                  <a:lnTo>
                    <a:pt x="160" y="300"/>
                  </a:lnTo>
                  <a:lnTo>
                    <a:pt x="164" y="301"/>
                  </a:lnTo>
                  <a:lnTo>
                    <a:pt x="168" y="304"/>
                  </a:lnTo>
                  <a:lnTo>
                    <a:pt x="171" y="307"/>
                  </a:lnTo>
                  <a:lnTo>
                    <a:pt x="219" y="380"/>
                  </a:lnTo>
                  <a:lnTo>
                    <a:pt x="269" y="307"/>
                  </a:lnTo>
                  <a:lnTo>
                    <a:pt x="269" y="307"/>
                  </a:lnTo>
                  <a:lnTo>
                    <a:pt x="271" y="304"/>
                  </a:lnTo>
                  <a:lnTo>
                    <a:pt x="275" y="301"/>
                  </a:lnTo>
                  <a:lnTo>
                    <a:pt x="280" y="300"/>
                  </a:lnTo>
                  <a:lnTo>
                    <a:pt x="284" y="300"/>
                  </a:lnTo>
                  <a:lnTo>
                    <a:pt x="340" y="307"/>
                  </a:lnTo>
                  <a:lnTo>
                    <a:pt x="340" y="307"/>
                  </a:lnTo>
                  <a:lnTo>
                    <a:pt x="358" y="310"/>
                  </a:lnTo>
                  <a:lnTo>
                    <a:pt x="366" y="312"/>
                  </a:lnTo>
                  <a:lnTo>
                    <a:pt x="371" y="314"/>
                  </a:lnTo>
                  <a:lnTo>
                    <a:pt x="377" y="318"/>
                  </a:lnTo>
                  <a:lnTo>
                    <a:pt x="381" y="321"/>
                  </a:lnTo>
                  <a:lnTo>
                    <a:pt x="389" y="329"/>
                  </a:lnTo>
                  <a:lnTo>
                    <a:pt x="389" y="329"/>
                  </a:lnTo>
                  <a:lnTo>
                    <a:pt x="417" y="364"/>
                  </a:lnTo>
                  <a:lnTo>
                    <a:pt x="440" y="392"/>
                  </a:lnTo>
                  <a:lnTo>
                    <a:pt x="440" y="392"/>
                  </a:lnTo>
                  <a:lnTo>
                    <a:pt x="451" y="403"/>
                  </a:lnTo>
                  <a:lnTo>
                    <a:pt x="451" y="403"/>
                  </a:lnTo>
                  <a:lnTo>
                    <a:pt x="456" y="406"/>
                  </a:lnTo>
                  <a:lnTo>
                    <a:pt x="462" y="408"/>
                  </a:lnTo>
                  <a:lnTo>
                    <a:pt x="467" y="407"/>
                  </a:lnTo>
                  <a:lnTo>
                    <a:pt x="474" y="405"/>
                  </a:lnTo>
                  <a:lnTo>
                    <a:pt x="474" y="405"/>
                  </a:lnTo>
                  <a:lnTo>
                    <a:pt x="482" y="398"/>
                  </a:lnTo>
                  <a:lnTo>
                    <a:pt x="482" y="398"/>
                  </a:lnTo>
                  <a:lnTo>
                    <a:pt x="511" y="378"/>
                  </a:lnTo>
                  <a:lnTo>
                    <a:pt x="542" y="354"/>
                  </a:lnTo>
                  <a:lnTo>
                    <a:pt x="542" y="354"/>
                  </a:lnTo>
                  <a:lnTo>
                    <a:pt x="551" y="349"/>
                  </a:lnTo>
                  <a:lnTo>
                    <a:pt x="561" y="346"/>
                  </a:lnTo>
                  <a:lnTo>
                    <a:pt x="571" y="345"/>
                  </a:lnTo>
                  <a:lnTo>
                    <a:pt x="579" y="346"/>
                  </a:lnTo>
                  <a:lnTo>
                    <a:pt x="589" y="349"/>
                  </a:lnTo>
                  <a:lnTo>
                    <a:pt x="597" y="353"/>
                  </a:lnTo>
                  <a:lnTo>
                    <a:pt x="604" y="360"/>
                  </a:lnTo>
                  <a:lnTo>
                    <a:pt x="612" y="366"/>
                  </a:lnTo>
                  <a:lnTo>
                    <a:pt x="616" y="375"/>
                  </a:lnTo>
                  <a:lnTo>
                    <a:pt x="620" y="383"/>
                  </a:lnTo>
                  <a:lnTo>
                    <a:pt x="623" y="392"/>
                  </a:lnTo>
                  <a:lnTo>
                    <a:pt x="624" y="402"/>
                  </a:lnTo>
                  <a:lnTo>
                    <a:pt x="623" y="410"/>
                  </a:lnTo>
                  <a:lnTo>
                    <a:pt x="619" y="420"/>
                  </a:lnTo>
                  <a:lnTo>
                    <a:pt x="613" y="429"/>
                  </a:lnTo>
                  <a:lnTo>
                    <a:pt x="605" y="436"/>
                  </a:lnTo>
                  <a:lnTo>
                    <a:pt x="605" y="436"/>
                  </a:lnTo>
                  <a:lnTo>
                    <a:pt x="573" y="461"/>
                  </a:lnTo>
                  <a:lnTo>
                    <a:pt x="542" y="484"/>
                  </a:lnTo>
                  <a:lnTo>
                    <a:pt x="542" y="484"/>
                  </a:lnTo>
                  <a:lnTo>
                    <a:pt x="522" y="495"/>
                  </a:lnTo>
                  <a:lnTo>
                    <a:pt x="505" y="506"/>
                  </a:lnTo>
                  <a:lnTo>
                    <a:pt x="490" y="515"/>
                  </a:lnTo>
                  <a:lnTo>
                    <a:pt x="476" y="521"/>
                  </a:lnTo>
                  <a:lnTo>
                    <a:pt x="476" y="521"/>
                  </a:lnTo>
                  <a:lnTo>
                    <a:pt x="470" y="524"/>
                  </a:lnTo>
                  <a:lnTo>
                    <a:pt x="464" y="525"/>
                  </a:lnTo>
                  <a:lnTo>
                    <a:pt x="458" y="526"/>
                  </a:lnTo>
                  <a:lnTo>
                    <a:pt x="452" y="526"/>
                  </a:lnTo>
                  <a:lnTo>
                    <a:pt x="446" y="525"/>
                  </a:lnTo>
                  <a:lnTo>
                    <a:pt x="439" y="524"/>
                  </a:lnTo>
                  <a:lnTo>
                    <a:pt x="433" y="520"/>
                  </a:lnTo>
                  <a:lnTo>
                    <a:pt x="427" y="517"/>
                  </a:lnTo>
                  <a:lnTo>
                    <a:pt x="427" y="517"/>
                  </a:lnTo>
                  <a:lnTo>
                    <a:pt x="411" y="506"/>
                  </a:lnTo>
                  <a:lnTo>
                    <a:pt x="396" y="493"/>
                  </a:lnTo>
                  <a:lnTo>
                    <a:pt x="380" y="478"/>
                  </a:lnTo>
                  <a:lnTo>
                    <a:pt x="365" y="461"/>
                  </a:lnTo>
                  <a:lnTo>
                    <a:pt x="365" y="461"/>
                  </a:lnTo>
                  <a:lnTo>
                    <a:pt x="352" y="447"/>
                  </a:lnTo>
                  <a:lnTo>
                    <a:pt x="334" y="1052"/>
                  </a:lnTo>
                  <a:lnTo>
                    <a:pt x="334" y="1052"/>
                  </a:lnTo>
                  <a:close/>
                  <a:moveTo>
                    <a:pt x="221" y="52"/>
                  </a:moveTo>
                  <a:lnTo>
                    <a:pt x="221" y="52"/>
                  </a:lnTo>
                  <a:lnTo>
                    <a:pt x="231" y="53"/>
                  </a:lnTo>
                  <a:lnTo>
                    <a:pt x="240" y="55"/>
                  </a:lnTo>
                  <a:lnTo>
                    <a:pt x="248" y="58"/>
                  </a:lnTo>
                  <a:lnTo>
                    <a:pt x="257" y="61"/>
                  </a:lnTo>
                  <a:lnTo>
                    <a:pt x="266" y="65"/>
                  </a:lnTo>
                  <a:lnTo>
                    <a:pt x="273" y="70"/>
                  </a:lnTo>
                  <a:lnTo>
                    <a:pt x="280" y="76"/>
                  </a:lnTo>
                  <a:lnTo>
                    <a:pt x="286" y="83"/>
                  </a:lnTo>
                  <a:lnTo>
                    <a:pt x="292" y="89"/>
                  </a:lnTo>
                  <a:lnTo>
                    <a:pt x="297" y="97"/>
                  </a:lnTo>
                  <a:lnTo>
                    <a:pt x="301" y="105"/>
                  </a:lnTo>
                  <a:lnTo>
                    <a:pt x="306" y="114"/>
                  </a:lnTo>
                  <a:lnTo>
                    <a:pt x="309" y="122"/>
                  </a:lnTo>
                  <a:lnTo>
                    <a:pt x="310" y="132"/>
                  </a:lnTo>
                  <a:lnTo>
                    <a:pt x="312" y="141"/>
                  </a:lnTo>
                  <a:lnTo>
                    <a:pt x="312" y="152"/>
                  </a:lnTo>
                  <a:lnTo>
                    <a:pt x="312" y="152"/>
                  </a:lnTo>
                  <a:lnTo>
                    <a:pt x="311" y="161"/>
                  </a:lnTo>
                  <a:lnTo>
                    <a:pt x="310" y="172"/>
                  </a:lnTo>
                  <a:lnTo>
                    <a:pt x="308" y="182"/>
                  </a:lnTo>
                  <a:lnTo>
                    <a:pt x="303" y="193"/>
                  </a:lnTo>
                  <a:lnTo>
                    <a:pt x="300" y="202"/>
                  </a:lnTo>
                  <a:lnTo>
                    <a:pt x="295" y="212"/>
                  </a:lnTo>
                  <a:lnTo>
                    <a:pt x="289" y="221"/>
                  </a:lnTo>
                  <a:lnTo>
                    <a:pt x="284" y="230"/>
                  </a:lnTo>
                  <a:lnTo>
                    <a:pt x="276" y="238"/>
                  </a:lnTo>
                  <a:lnTo>
                    <a:pt x="270" y="245"/>
                  </a:lnTo>
                  <a:lnTo>
                    <a:pt x="261" y="252"/>
                  </a:lnTo>
                  <a:lnTo>
                    <a:pt x="254" y="257"/>
                  </a:lnTo>
                  <a:lnTo>
                    <a:pt x="245" y="262"/>
                  </a:lnTo>
                  <a:lnTo>
                    <a:pt x="237" y="265"/>
                  </a:lnTo>
                  <a:lnTo>
                    <a:pt x="227" y="267"/>
                  </a:lnTo>
                  <a:lnTo>
                    <a:pt x="217" y="268"/>
                  </a:lnTo>
                  <a:lnTo>
                    <a:pt x="217" y="268"/>
                  </a:lnTo>
                  <a:lnTo>
                    <a:pt x="209" y="267"/>
                  </a:lnTo>
                  <a:lnTo>
                    <a:pt x="199" y="265"/>
                  </a:lnTo>
                  <a:lnTo>
                    <a:pt x="190" y="260"/>
                  </a:lnTo>
                  <a:lnTo>
                    <a:pt x="182" y="256"/>
                  </a:lnTo>
                  <a:lnTo>
                    <a:pt x="174" y="250"/>
                  </a:lnTo>
                  <a:lnTo>
                    <a:pt x="166" y="243"/>
                  </a:lnTo>
                  <a:lnTo>
                    <a:pt x="160" y="236"/>
                  </a:lnTo>
                  <a:lnTo>
                    <a:pt x="154" y="227"/>
                  </a:lnTo>
                  <a:lnTo>
                    <a:pt x="147" y="218"/>
                  </a:lnTo>
                  <a:lnTo>
                    <a:pt x="143" y="209"/>
                  </a:lnTo>
                  <a:lnTo>
                    <a:pt x="137" y="199"/>
                  </a:lnTo>
                  <a:lnTo>
                    <a:pt x="134" y="188"/>
                  </a:lnTo>
                  <a:lnTo>
                    <a:pt x="131" y="179"/>
                  </a:lnTo>
                  <a:lnTo>
                    <a:pt x="129" y="168"/>
                  </a:lnTo>
                  <a:lnTo>
                    <a:pt x="128" y="158"/>
                  </a:lnTo>
                  <a:lnTo>
                    <a:pt x="128" y="147"/>
                  </a:lnTo>
                  <a:lnTo>
                    <a:pt x="128" y="147"/>
                  </a:lnTo>
                  <a:lnTo>
                    <a:pt x="129" y="138"/>
                  </a:lnTo>
                  <a:lnTo>
                    <a:pt x="130" y="128"/>
                  </a:lnTo>
                  <a:lnTo>
                    <a:pt x="132" y="119"/>
                  </a:lnTo>
                  <a:lnTo>
                    <a:pt x="135" y="110"/>
                  </a:lnTo>
                  <a:lnTo>
                    <a:pt x="140" y="102"/>
                  </a:lnTo>
                  <a:lnTo>
                    <a:pt x="144" y="93"/>
                  </a:lnTo>
                  <a:lnTo>
                    <a:pt x="150" y="87"/>
                  </a:lnTo>
                  <a:lnTo>
                    <a:pt x="156" y="79"/>
                  </a:lnTo>
                  <a:lnTo>
                    <a:pt x="162" y="74"/>
                  </a:lnTo>
                  <a:lnTo>
                    <a:pt x="170" y="69"/>
                  </a:lnTo>
                  <a:lnTo>
                    <a:pt x="177" y="63"/>
                  </a:lnTo>
                  <a:lnTo>
                    <a:pt x="186" y="60"/>
                  </a:lnTo>
                  <a:lnTo>
                    <a:pt x="195" y="57"/>
                  </a:lnTo>
                  <a:lnTo>
                    <a:pt x="203" y="55"/>
                  </a:lnTo>
                  <a:lnTo>
                    <a:pt x="212" y="52"/>
                  </a:lnTo>
                  <a:lnTo>
                    <a:pt x="221" y="52"/>
                  </a:lnTo>
                  <a:lnTo>
                    <a:pt x="221" y="52"/>
                  </a:lnTo>
                  <a:close/>
                  <a:moveTo>
                    <a:pt x="817" y="106"/>
                  </a:moveTo>
                  <a:lnTo>
                    <a:pt x="817" y="106"/>
                  </a:lnTo>
                  <a:lnTo>
                    <a:pt x="814" y="103"/>
                  </a:lnTo>
                  <a:lnTo>
                    <a:pt x="812" y="101"/>
                  </a:lnTo>
                  <a:lnTo>
                    <a:pt x="810" y="98"/>
                  </a:lnTo>
                  <a:lnTo>
                    <a:pt x="807" y="97"/>
                  </a:lnTo>
                  <a:lnTo>
                    <a:pt x="799" y="94"/>
                  </a:lnTo>
                  <a:lnTo>
                    <a:pt x="791" y="94"/>
                  </a:lnTo>
                  <a:lnTo>
                    <a:pt x="783" y="97"/>
                  </a:lnTo>
                  <a:lnTo>
                    <a:pt x="776" y="100"/>
                  </a:lnTo>
                  <a:lnTo>
                    <a:pt x="773" y="102"/>
                  </a:lnTo>
                  <a:lnTo>
                    <a:pt x="771" y="105"/>
                  </a:lnTo>
                  <a:lnTo>
                    <a:pt x="770" y="108"/>
                  </a:lnTo>
                  <a:lnTo>
                    <a:pt x="769" y="113"/>
                  </a:lnTo>
                  <a:lnTo>
                    <a:pt x="769" y="113"/>
                  </a:lnTo>
                  <a:lnTo>
                    <a:pt x="770" y="154"/>
                  </a:lnTo>
                  <a:lnTo>
                    <a:pt x="773" y="186"/>
                  </a:lnTo>
                  <a:lnTo>
                    <a:pt x="778" y="218"/>
                  </a:lnTo>
                  <a:lnTo>
                    <a:pt x="784" y="255"/>
                  </a:lnTo>
                  <a:lnTo>
                    <a:pt x="784" y="255"/>
                  </a:lnTo>
                  <a:lnTo>
                    <a:pt x="787" y="263"/>
                  </a:lnTo>
                  <a:lnTo>
                    <a:pt x="792" y="270"/>
                  </a:lnTo>
                  <a:lnTo>
                    <a:pt x="797" y="278"/>
                  </a:lnTo>
                  <a:lnTo>
                    <a:pt x="805" y="283"/>
                  </a:lnTo>
                  <a:lnTo>
                    <a:pt x="812" y="287"/>
                  </a:lnTo>
                  <a:lnTo>
                    <a:pt x="821" y="291"/>
                  </a:lnTo>
                  <a:lnTo>
                    <a:pt x="824" y="291"/>
                  </a:lnTo>
                  <a:lnTo>
                    <a:pt x="828" y="291"/>
                  </a:lnTo>
                  <a:lnTo>
                    <a:pt x="832" y="290"/>
                  </a:lnTo>
                  <a:lnTo>
                    <a:pt x="835" y="287"/>
                  </a:lnTo>
                  <a:lnTo>
                    <a:pt x="835" y="287"/>
                  </a:lnTo>
                  <a:lnTo>
                    <a:pt x="875" y="258"/>
                  </a:lnTo>
                  <a:lnTo>
                    <a:pt x="910" y="230"/>
                  </a:lnTo>
                  <a:lnTo>
                    <a:pt x="942" y="202"/>
                  </a:lnTo>
                  <a:lnTo>
                    <a:pt x="972" y="175"/>
                  </a:lnTo>
                  <a:lnTo>
                    <a:pt x="1001" y="146"/>
                  </a:lnTo>
                  <a:lnTo>
                    <a:pt x="1031" y="117"/>
                  </a:lnTo>
                  <a:lnTo>
                    <a:pt x="1099" y="50"/>
                  </a:lnTo>
                  <a:lnTo>
                    <a:pt x="1099" y="50"/>
                  </a:lnTo>
                  <a:lnTo>
                    <a:pt x="1103" y="45"/>
                  </a:lnTo>
                  <a:lnTo>
                    <a:pt x="1104" y="39"/>
                  </a:lnTo>
                  <a:lnTo>
                    <a:pt x="1103" y="35"/>
                  </a:lnTo>
                  <a:lnTo>
                    <a:pt x="1101" y="32"/>
                  </a:lnTo>
                  <a:lnTo>
                    <a:pt x="1097" y="30"/>
                  </a:lnTo>
                  <a:lnTo>
                    <a:pt x="1093" y="29"/>
                  </a:lnTo>
                  <a:lnTo>
                    <a:pt x="1087" y="29"/>
                  </a:lnTo>
                  <a:lnTo>
                    <a:pt x="1082" y="32"/>
                  </a:lnTo>
                  <a:lnTo>
                    <a:pt x="1082" y="32"/>
                  </a:lnTo>
                  <a:lnTo>
                    <a:pt x="1047" y="55"/>
                  </a:lnTo>
                  <a:lnTo>
                    <a:pt x="1016" y="75"/>
                  </a:lnTo>
                  <a:lnTo>
                    <a:pt x="960" y="110"/>
                  </a:lnTo>
                  <a:lnTo>
                    <a:pt x="905" y="142"/>
                  </a:lnTo>
                  <a:lnTo>
                    <a:pt x="841" y="181"/>
                  </a:lnTo>
                  <a:lnTo>
                    <a:pt x="841" y="181"/>
                  </a:lnTo>
                  <a:lnTo>
                    <a:pt x="832" y="160"/>
                  </a:lnTo>
                  <a:lnTo>
                    <a:pt x="825" y="142"/>
                  </a:lnTo>
                  <a:lnTo>
                    <a:pt x="817" y="106"/>
                  </a:lnTo>
                  <a:lnTo>
                    <a:pt x="817" y="10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4" name="Freeform: Shape 22"/>
            <p:cNvSpPr/>
            <p:nvPr/>
          </p:nvSpPr>
          <p:spPr bwMode="auto">
            <a:xfrm>
              <a:off x="8308843" y="4139524"/>
              <a:ext cx="547015" cy="547015"/>
            </a:xfrm>
            <a:custGeom>
              <a:avLst/>
              <a:gdLst>
                <a:gd name="T0" fmla="*/ 497 w 1104"/>
                <a:gd name="T1" fmla="*/ 19 h 1104"/>
                <a:gd name="T2" fmla="*/ 458 w 1104"/>
                <a:gd name="T3" fmla="*/ 82 h 1104"/>
                <a:gd name="T4" fmla="*/ 469 w 1104"/>
                <a:gd name="T5" fmla="*/ 155 h 1104"/>
                <a:gd name="T6" fmla="*/ 526 w 1104"/>
                <a:gd name="T7" fmla="*/ 217 h 1104"/>
                <a:gd name="T8" fmla="*/ 591 w 1104"/>
                <a:gd name="T9" fmla="*/ 212 h 1104"/>
                <a:gd name="T10" fmla="*/ 640 w 1104"/>
                <a:gd name="T11" fmla="*/ 141 h 1104"/>
                <a:gd name="T12" fmla="*/ 642 w 1104"/>
                <a:gd name="T13" fmla="*/ 69 h 1104"/>
                <a:gd name="T14" fmla="*/ 596 w 1104"/>
                <a:gd name="T15" fmla="*/ 11 h 1104"/>
                <a:gd name="T16" fmla="*/ 615 w 1104"/>
                <a:gd name="T17" fmla="*/ 264 h 1104"/>
                <a:gd name="T18" fmla="*/ 708 w 1104"/>
                <a:gd name="T19" fmla="*/ 272 h 1104"/>
                <a:gd name="T20" fmla="*/ 741 w 1104"/>
                <a:gd name="T21" fmla="*/ 304 h 1104"/>
                <a:gd name="T22" fmla="*/ 749 w 1104"/>
                <a:gd name="T23" fmla="*/ 469 h 1104"/>
                <a:gd name="T24" fmla="*/ 371 w 1104"/>
                <a:gd name="T25" fmla="*/ 478 h 1104"/>
                <a:gd name="T26" fmla="*/ 347 w 1104"/>
                <a:gd name="T27" fmla="*/ 447 h 1104"/>
                <a:gd name="T28" fmla="*/ 372 w 1104"/>
                <a:gd name="T29" fmla="*/ 289 h 1104"/>
                <a:gd name="T30" fmla="*/ 476 w 1104"/>
                <a:gd name="T31" fmla="*/ 257 h 1104"/>
                <a:gd name="T32" fmla="*/ 194 w 1104"/>
                <a:gd name="T33" fmla="*/ 557 h 1104"/>
                <a:gd name="T34" fmla="*/ 131 w 1104"/>
                <a:gd name="T35" fmla="*/ 594 h 1104"/>
                <a:gd name="T36" fmla="*/ 110 w 1104"/>
                <a:gd name="T37" fmla="*/ 658 h 1104"/>
                <a:gd name="T38" fmla="*/ 140 w 1104"/>
                <a:gd name="T39" fmla="*/ 740 h 1104"/>
                <a:gd name="T40" fmla="*/ 208 w 1104"/>
                <a:gd name="T41" fmla="*/ 779 h 1104"/>
                <a:gd name="T42" fmla="*/ 268 w 1104"/>
                <a:gd name="T43" fmla="*/ 746 h 1104"/>
                <a:gd name="T44" fmla="*/ 301 w 1104"/>
                <a:gd name="T45" fmla="*/ 665 h 1104"/>
                <a:gd name="T46" fmla="*/ 285 w 1104"/>
                <a:gd name="T47" fmla="*/ 599 h 1104"/>
                <a:gd name="T48" fmla="*/ 223 w 1104"/>
                <a:gd name="T49" fmla="*/ 558 h 1104"/>
                <a:gd name="T50" fmla="*/ 277 w 1104"/>
                <a:gd name="T51" fmla="*/ 814 h 1104"/>
                <a:gd name="T52" fmla="*/ 382 w 1104"/>
                <a:gd name="T53" fmla="*/ 840 h 1104"/>
                <a:gd name="T54" fmla="*/ 412 w 1104"/>
                <a:gd name="T55" fmla="*/ 1009 h 1104"/>
                <a:gd name="T56" fmla="*/ 400 w 1104"/>
                <a:gd name="T57" fmla="*/ 1097 h 1104"/>
                <a:gd name="T58" fmla="*/ 21 w 1104"/>
                <a:gd name="T59" fmla="*/ 1102 h 1104"/>
                <a:gd name="T60" fmla="*/ 1 w 1104"/>
                <a:gd name="T61" fmla="*/ 1054 h 1104"/>
                <a:gd name="T62" fmla="*/ 21 w 1104"/>
                <a:gd name="T63" fmla="*/ 851 h 1104"/>
                <a:gd name="T64" fmla="*/ 126 w 1104"/>
                <a:gd name="T65" fmla="*/ 813 h 1104"/>
                <a:gd name="T66" fmla="*/ 526 w 1104"/>
                <a:gd name="T67" fmla="*/ 557 h 1104"/>
                <a:gd name="T68" fmla="*/ 552 w 1104"/>
                <a:gd name="T69" fmla="*/ 531 h 1104"/>
                <a:gd name="T70" fmla="*/ 578 w 1104"/>
                <a:gd name="T71" fmla="*/ 551 h 1104"/>
                <a:gd name="T72" fmla="*/ 689 w 1104"/>
                <a:gd name="T73" fmla="*/ 738 h 1104"/>
                <a:gd name="T74" fmla="*/ 676 w 1104"/>
                <a:gd name="T75" fmla="*/ 768 h 1104"/>
                <a:gd name="T76" fmla="*/ 453 w 1104"/>
                <a:gd name="T77" fmla="*/ 767 h 1104"/>
                <a:gd name="T78" fmla="*/ 417 w 1104"/>
                <a:gd name="T79" fmla="*/ 757 h 1104"/>
                <a:gd name="T80" fmla="*/ 423 w 1104"/>
                <a:gd name="T81" fmla="*/ 725 h 1104"/>
                <a:gd name="T82" fmla="*/ 876 w 1104"/>
                <a:gd name="T83" fmla="*/ 559 h 1104"/>
                <a:gd name="T84" fmla="*/ 817 w 1104"/>
                <a:gd name="T85" fmla="*/ 602 h 1104"/>
                <a:gd name="T86" fmla="*/ 803 w 1104"/>
                <a:gd name="T87" fmla="*/ 669 h 1104"/>
                <a:gd name="T88" fmla="*/ 839 w 1104"/>
                <a:gd name="T89" fmla="*/ 748 h 1104"/>
                <a:gd name="T90" fmla="*/ 900 w 1104"/>
                <a:gd name="T91" fmla="*/ 779 h 1104"/>
                <a:gd name="T92" fmla="*/ 967 w 1104"/>
                <a:gd name="T93" fmla="*/ 738 h 1104"/>
                <a:gd name="T94" fmla="*/ 994 w 1104"/>
                <a:gd name="T95" fmla="*/ 655 h 1104"/>
                <a:gd name="T96" fmla="*/ 970 w 1104"/>
                <a:gd name="T97" fmla="*/ 591 h 1104"/>
                <a:gd name="T98" fmla="*/ 905 w 1104"/>
                <a:gd name="T99" fmla="*/ 557 h 1104"/>
                <a:gd name="T100" fmla="*/ 973 w 1104"/>
                <a:gd name="T101" fmla="*/ 813 h 1104"/>
                <a:gd name="T102" fmla="*/ 1078 w 1104"/>
                <a:gd name="T103" fmla="*/ 845 h 1104"/>
                <a:gd name="T104" fmla="*/ 1104 w 1104"/>
                <a:gd name="T105" fmla="*/ 1032 h 1104"/>
                <a:gd name="T106" fmla="*/ 1087 w 1104"/>
                <a:gd name="T107" fmla="*/ 1100 h 1104"/>
                <a:gd name="T108" fmla="*/ 708 w 1104"/>
                <a:gd name="T109" fmla="*/ 1100 h 1104"/>
                <a:gd name="T110" fmla="*/ 692 w 1104"/>
                <a:gd name="T111" fmla="*/ 1032 h 1104"/>
                <a:gd name="T112" fmla="*/ 717 w 1104"/>
                <a:gd name="T113" fmla="*/ 845 h 1104"/>
                <a:gd name="T114" fmla="*/ 822 w 1104"/>
                <a:gd name="T115" fmla="*/ 8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4" h="1104">
                  <a:moveTo>
                    <a:pt x="550" y="0"/>
                  </a:moveTo>
                  <a:lnTo>
                    <a:pt x="550" y="0"/>
                  </a:lnTo>
                  <a:lnTo>
                    <a:pt x="540" y="1"/>
                  </a:lnTo>
                  <a:lnTo>
                    <a:pt x="530" y="2"/>
                  </a:lnTo>
                  <a:lnTo>
                    <a:pt x="522" y="6"/>
                  </a:lnTo>
                  <a:lnTo>
                    <a:pt x="513" y="9"/>
                  </a:lnTo>
                  <a:lnTo>
                    <a:pt x="504" y="13"/>
                  </a:lnTo>
                  <a:lnTo>
                    <a:pt x="497" y="19"/>
                  </a:lnTo>
                  <a:lnTo>
                    <a:pt x="489" y="24"/>
                  </a:lnTo>
                  <a:lnTo>
                    <a:pt x="483" y="31"/>
                  </a:lnTo>
                  <a:lnTo>
                    <a:pt x="478" y="38"/>
                  </a:lnTo>
                  <a:lnTo>
                    <a:pt x="472" y="47"/>
                  </a:lnTo>
                  <a:lnTo>
                    <a:pt x="467" y="54"/>
                  </a:lnTo>
                  <a:lnTo>
                    <a:pt x="463" y="64"/>
                  </a:lnTo>
                  <a:lnTo>
                    <a:pt x="460" y="72"/>
                  </a:lnTo>
                  <a:lnTo>
                    <a:pt x="458" y="82"/>
                  </a:lnTo>
                  <a:lnTo>
                    <a:pt x="457" y="92"/>
                  </a:lnTo>
                  <a:lnTo>
                    <a:pt x="456" y="103"/>
                  </a:lnTo>
                  <a:lnTo>
                    <a:pt x="456" y="103"/>
                  </a:lnTo>
                  <a:lnTo>
                    <a:pt x="457" y="113"/>
                  </a:lnTo>
                  <a:lnTo>
                    <a:pt x="458" y="124"/>
                  </a:lnTo>
                  <a:lnTo>
                    <a:pt x="461" y="134"/>
                  </a:lnTo>
                  <a:lnTo>
                    <a:pt x="465" y="145"/>
                  </a:lnTo>
                  <a:lnTo>
                    <a:pt x="469" y="155"/>
                  </a:lnTo>
                  <a:lnTo>
                    <a:pt x="474" y="165"/>
                  </a:lnTo>
                  <a:lnTo>
                    <a:pt x="480" y="175"/>
                  </a:lnTo>
                  <a:lnTo>
                    <a:pt x="486" y="185"/>
                  </a:lnTo>
                  <a:lnTo>
                    <a:pt x="493" y="192"/>
                  </a:lnTo>
                  <a:lnTo>
                    <a:pt x="500" y="200"/>
                  </a:lnTo>
                  <a:lnTo>
                    <a:pt x="508" y="207"/>
                  </a:lnTo>
                  <a:lnTo>
                    <a:pt x="516" y="213"/>
                  </a:lnTo>
                  <a:lnTo>
                    <a:pt x="526" y="217"/>
                  </a:lnTo>
                  <a:lnTo>
                    <a:pt x="535" y="220"/>
                  </a:lnTo>
                  <a:lnTo>
                    <a:pt x="544" y="222"/>
                  </a:lnTo>
                  <a:lnTo>
                    <a:pt x="554" y="223"/>
                  </a:lnTo>
                  <a:lnTo>
                    <a:pt x="554" y="223"/>
                  </a:lnTo>
                  <a:lnTo>
                    <a:pt x="564" y="222"/>
                  </a:lnTo>
                  <a:lnTo>
                    <a:pt x="573" y="220"/>
                  </a:lnTo>
                  <a:lnTo>
                    <a:pt x="582" y="216"/>
                  </a:lnTo>
                  <a:lnTo>
                    <a:pt x="591" y="212"/>
                  </a:lnTo>
                  <a:lnTo>
                    <a:pt x="599" y="205"/>
                  </a:lnTo>
                  <a:lnTo>
                    <a:pt x="607" y="198"/>
                  </a:lnTo>
                  <a:lnTo>
                    <a:pt x="614" y="190"/>
                  </a:lnTo>
                  <a:lnTo>
                    <a:pt x="621" y="181"/>
                  </a:lnTo>
                  <a:lnTo>
                    <a:pt x="627" y="172"/>
                  </a:lnTo>
                  <a:lnTo>
                    <a:pt x="633" y="162"/>
                  </a:lnTo>
                  <a:lnTo>
                    <a:pt x="637" y="152"/>
                  </a:lnTo>
                  <a:lnTo>
                    <a:pt x="640" y="141"/>
                  </a:lnTo>
                  <a:lnTo>
                    <a:pt x="644" y="131"/>
                  </a:lnTo>
                  <a:lnTo>
                    <a:pt x="646" y="120"/>
                  </a:lnTo>
                  <a:lnTo>
                    <a:pt x="647" y="109"/>
                  </a:lnTo>
                  <a:lnTo>
                    <a:pt x="648" y="98"/>
                  </a:lnTo>
                  <a:lnTo>
                    <a:pt x="648" y="98"/>
                  </a:lnTo>
                  <a:lnTo>
                    <a:pt x="647" y="89"/>
                  </a:lnTo>
                  <a:lnTo>
                    <a:pt x="646" y="79"/>
                  </a:lnTo>
                  <a:lnTo>
                    <a:pt x="642" y="69"/>
                  </a:lnTo>
                  <a:lnTo>
                    <a:pt x="639" y="60"/>
                  </a:lnTo>
                  <a:lnTo>
                    <a:pt x="635" y="51"/>
                  </a:lnTo>
                  <a:lnTo>
                    <a:pt x="631" y="43"/>
                  </a:lnTo>
                  <a:lnTo>
                    <a:pt x="624" y="36"/>
                  </a:lnTo>
                  <a:lnTo>
                    <a:pt x="619" y="28"/>
                  </a:lnTo>
                  <a:lnTo>
                    <a:pt x="611" y="22"/>
                  </a:lnTo>
                  <a:lnTo>
                    <a:pt x="604" y="16"/>
                  </a:lnTo>
                  <a:lnTo>
                    <a:pt x="596" y="11"/>
                  </a:lnTo>
                  <a:lnTo>
                    <a:pt x="587" y="8"/>
                  </a:lnTo>
                  <a:lnTo>
                    <a:pt x="579" y="5"/>
                  </a:lnTo>
                  <a:lnTo>
                    <a:pt x="569" y="2"/>
                  </a:lnTo>
                  <a:lnTo>
                    <a:pt x="559" y="0"/>
                  </a:lnTo>
                  <a:lnTo>
                    <a:pt x="550" y="0"/>
                  </a:lnTo>
                  <a:lnTo>
                    <a:pt x="550" y="0"/>
                  </a:lnTo>
                  <a:close/>
                  <a:moveTo>
                    <a:pt x="552" y="354"/>
                  </a:moveTo>
                  <a:lnTo>
                    <a:pt x="615" y="264"/>
                  </a:lnTo>
                  <a:lnTo>
                    <a:pt x="615" y="264"/>
                  </a:lnTo>
                  <a:lnTo>
                    <a:pt x="619" y="261"/>
                  </a:lnTo>
                  <a:lnTo>
                    <a:pt x="623" y="258"/>
                  </a:lnTo>
                  <a:lnTo>
                    <a:pt x="627" y="257"/>
                  </a:lnTo>
                  <a:lnTo>
                    <a:pt x="632" y="257"/>
                  </a:lnTo>
                  <a:lnTo>
                    <a:pt x="700" y="270"/>
                  </a:lnTo>
                  <a:lnTo>
                    <a:pt x="700" y="270"/>
                  </a:lnTo>
                  <a:lnTo>
                    <a:pt x="708" y="272"/>
                  </a:lnTo>
                  <a:lnTo>
                    <a:pt x="716" y="275"/>
                  </a:lnTo>
                  <a:lnTo>
                    <a:pt x="722" y="279"/>
                  </a:lnTo>
                  <a:lnTo>
                    <a:pt x="728" y="284"/>
                  </a:lnTo>
                  <a:lnTo>
                    <a:pt x="732" y="289"/>
                  </a:lnTo>
                  <a:lnTo>
                    <a:pt x="736" y="295"/>
                  </a:lnTo>
                  <a:lnTo>
                    <a:pt x="738" y="300"/>
                  </a:lnTo>
                  <a:lnTo>
                    <a:pt x="741" y="304"/>
                  </a:lnTo>
                  <a:lnTo>
                    <a:pt x="741" y="304"/>
                  </a:lnTo>
                  <a:lnTo>
                    <a:pt x="751" y="387"/>
                  </a:lnTo>
                  <a:lnTo>
                    <a:pt x="755" y="419"/>
                  </a:lnTo>
                  <a:lnTo>
                    <a:pt x="757" y="447"/>
                  </a:lnTo>
                  <a:lnTo>
                    <a:pt x="757" y="447"/>
                  </a:lnTo>
                  <a:lnTo>
                    <a:pt x="757" y="453"/>
                  </a:lnTo>
                  <a:lnTo>
                    <a:pt x="756" y="458"/>
                  </a:lnTo>
                  <a:lnTo>
                    <a:pt x="752" y="465"/>
                  </a:lnTo>
                  <a:lnTo>
                    <a:pt x="749" y="469"/>
                  </a:lnTo>
                  <a:lnTo>
                    <a:pt x="749" y="469"/>
                  </a:lnTo>
                  <a:lnTo>
                    <a:pt x="744" y="474"/>
                  </a:lnTo>
                  <a:lnTo>
                    <a:pt x="738" y="477"/>
                  </a:lnTo>
                  <a:lnTo>
                    <a:pt x="733" y="478"/>
                  </a:lnTo>
                  <a:lnTo>
                    <a:pt x="727" y="479"/>
                  </a:lnTo>
                  <a:lnTo>
                    <a:pt x="377" y="479"/>
                  </a:lnTo>
                  <a:lnTo>
                    <a:pt x="377" y="479"/>
                  </a:lnTo>
                  <a:lnTo>
                    <a:pt x="371" y="478"/>
                  </a:lnTo>
                  <a:lnTo>
                    <a:pt x="365" y="477"/>
                  </a:lnTo>
                  <a:lnTo>
                    <a:pt x="360" y="474"/>
                  </a:lnTo>
                  <a:lnTo>
                    <a:pt x="355" y="469"/>
                  </a:lnTo>
                  <a:lnTo>
                    <a:pt x="355" y="469"/>
                  </a:lnTo>
                  <a:lnTo>
                    <a:pt x="351" y="465"/>
                  </a:lnTo>
                  <a:lnTo>
                    <a:pt x="348" y="458"/>
                  </a:lnTo>
                  <a:lnTo>
                    <a:pt x="347" y="453"/>
                  </a:lnTo>
                  <a:lnTo>
                    <a:pt x="347" y="447"/>
                  </a:lnTo>
                  <a:lnTo>
                    <a:pt x="347" y="447"/>
                  </a:lnTo>
                  <a:lnTo>
                    <a:pt x="349" y="419"/>
                  </a:lnTo>
                  <a:lnTo>
                    <a:pt x="352" y="387"/>
                  </a:lnTo>
                  <a:lnTo>
                    <a:pt x="363" y="304"/>
                  </a:lnTo>
                  <a:lnTo>
                    <a:pt x="363" y="304"/>
                  </a:lnTo>
                  <a:lnTo>
                    <a:pt x="365" y="300"/>
                  </a:lnTo>
                  <a:lnTo>
                    <a:pt x="368" y="295"/>
                  </a:lnTo>
                  <a:lnTo>
                    <a:pt x="372" y="289"/>
                  </a:lnTo>
                  <a:lnTo>
                    <a:pt x="376" y="284"/>
                  </a:lnTo>
                  <a:lnTo>
                    <a:pt x="382" y="279"/>
                  </a:lnTo>
                  <a:lnTo>
                    <a:pt x="388" y="275"/>
                  </a:lnTo>
                  <a:lnTo>
                    <a:pt x="396" y="272"/>
                  </a:lnTo>
                  <a:lnTo>
                    <a:pt x="404" y="270"/>
                  </a:lnTo>
                  <a:lnTo>
                    <a:pt x="472" y="257"/>
                  </a:lnTo>
                  <a:lnTo>
                    <a:pt x="472" y="257"/>
                  </a:lnTo>
                  <a:lnTo>
                    <a:pt x="476" y="257"/>
                  </a:lnTo>
                  <a:lnTo>
                    <a:pt x="481" y="258"/>
                  </a:lnTo>
                  <a:lnTo>
                    <a:pt x="485" y="261"/>
                  </a:lnTo>
                  <a:lnTo>
                    <a:pt x="488" y="264"/>
                  </a:lnTo>
                  <a:lnTo>
                    <a:pt x="552" y="354"/>
                  </a:lnTo>
                  <a:lnTo>
                    <a:pt x="552" y="354"/>
                  </a:lnTo>
                  <a:close/>
                  <a:moveTo>
                    <a:pt x="204" y="557"/>
                  </a:moveTo>
                  <a:lnTo>
                    <a:pt x="204" y="557"/>
                  </a:lnTo>
                  <a:lnTo>
                    <a:pt x="194" y="557"/>
                  </a:lnTo>
                  <a:lnTo>
                    <a:pt x="185" y="559"/>
                  </a:lnTo>
                  <a:lnTo>
                    <a:pt x="176" y="561"/>
                  </a:lnTo>
                  <a:lnTo>
                    <a:pt x="167" y="565"/>
                  </a:lnTo>
                  <a:lnTo>
                    <a:pt x="158" y="569"/>
                  </a:lnTo>
                  <a:lnTo>
                    <a:pt x="151" y="574"/>
                  </a:lnTo>
                  <a:lnTo>
                    <a:pt x="143" y="580"/>
                  </a:lnTo>
                  <a:lnTo>
                    <a:pt x="137" y="587"/>
                  </a:lnTo>
                  <a:lnTo>
                    <a:pt x="131" y="594"/>
                  </a:lnTo>
                  <a:lnTo>
                    <a:pt x="126" y="602"/>
                  </a:lnTo>
                  <a:lnTo>
                    <a:pt x="121" y="610"/>
                  </a:lnTo>
                  <a:lnTo>
                    <a:pt x="117" y="619"/>
                  </a:lnTo>
                  <a:lnTo>
                    <a:pt x="114" y="629"/>
                  </a:lnTo>
                  <a:lnTo>
                    <a:pt x="112" y="638"/>
                  </a:lnTo>
                  <a:lnTo>
                    <a:pt x="111" y="648"/>
                  </a:lnTo>
                  <a:lnTo>
                    <a:pt x="110" y="658"/>
                  </a:lnTo>
                  <a:lnTo>
                    <a:pt x="110" y="658"/>
                  </a:lnTo>
                  <a:lnTo>
                    <a:pt x="111" y="669"/>
                  </a:lnTo>
                  <a:lnTo>
                    <a:pt x="113" y="679"/>
                  </a:lnTo>
                  <a:lnTo>
                    <a:pt x="115" y="690"/>
                  </a:lnTo>
                  <a:lnTo>
                    <a:pt x="119" y="701"/>
                  </a:lnTo>
                  <a:lnTo>
                    <a:pt x="123" y="711"/>
                  </a:lnTo>
                  <a:lnTo>
                    <a:pt x="128" y="721"/>
                  </a:lnTo>
                  <a:lnTo>
                    <a:pt x="134" y="731"/>
                  </a:lnTo>
                  <a:lnTo>
                    <a:pt x="140" y="740"/>
                  </a:lnTo>
                  <a:lnTo>
                    <a:pt x="147" y="748"/>
                  </a:lnTo>
                  <a:lnTo>
                    <a:pt x="154" y="756"/>
                  </a:lnTo>
                  <a:lnTo>
                    <a:pt x="163" y="762"/>
                  </a:lnTo>
                  <a:lnTo>
                    <a:pt x="170" y="769"/>
                  </a:lnTo>
                  <a:lnTo>
                    <a:pt x="180" y="773"/>
                  </a:lnTo>
                  <a:lnTo>
                    <a:pt x="189" y="776"/>
                  </a:lnTo>
                  <a:lnTo>
                    <a:pt x="198" y="779"/>
                  </a:lnTo>
                  <a:lnTo>
                    <a:pt x="208" y="779"/>
                  </a:lnTo>
                  <a:lnTo>
                    <a:pt x="208" y="779"/>
                  </a:lnTo>
                  <a:lnTo>
                    <a:pt x="218" y="779"/>
                  </a:lnTo>
                  <a:lnTo>
                    <a:pt x="227" y="775"/>
                  </a:lnTo>
                  <a:lnTo>
                    <a:pt x="236" y="772"/>
                  </a:lnTo>
                  <a:lnTo>
                    <a:pt x="245" y="767"/>
                  </a:lnTo>
                  <a:lnTo>
                    <a:pt x="253" y="761"/>
                  </a:lnTo>
                  <a:lnTo>
                    <a:pt x="261" y="754"/>
                  </a:lnTo>
                  <a:lnTo>
                    <a:pt x="268" y="746"/>
                  </a:lnTo>
                  <a:lnTo>
                    <a:pt x="275" y="738"/>
                  </a:lnTo>
                  <a:lnTo>
                    <a:pt x="281" y="728"/>
                  </a:lnTo>
                  <a:lnTo>
                    <a:pt x="287" y="718"/>
                  </a:lnTo>
                  <a:lnTo>
                    <a:pt x="291" y="707"/>
                  </a:lnTo>
                  <a:lnTo>
                    <a:pt x="294" y="698"/>
                  </a:lnTo>
                  <a:lnTo>
                    <a:pt x="297" y="687"/>
                  </a:lnTo>
                  <a:lnTo>
                    <a:pt x="300" y="676"/>
                  </a:lnTo>
                  <a:lnTo>
                    <a:pt x="301" y="665"/>
                  </a:lnTo>
                  <a:lnTo>
                    <a:pt x="302" y="655"/>
                  </a:lnTo>
                  <a:lnTo>
                    <a:pt x="302" y="655"/>
                  </a:lnTo>
                  <a:lnTo>
                    <a:pt x="301" y="644"/>
                  </a:lnTo>
                  <a:lnTo>
                    <a:pt x="300" y="634"/>
                  </a:lnTo>
                  <a:lnTo>
                    <a:pt x="296" y="624"/>
                  </a:lnTo>
                  <a:lnTo>
                    <a:pt x="293" y="616"/>
                  </a:lnTo>
                  <a:lnTo>
                    <a:pt x="289" y="607"/>
                  </a:lnTo>
                  <a:lnTo>
                    <a:pt x="285" y="599"/>
                  </a:lnTo>
                  <a:lnTo>
                    <a:pt x="278" y="591"/>
                  </a:lnTo>
                  <a:lnTo>
                    <a:pt x="273" y="585"/>
                  </a:lnTo>
                  <a:lnTo>
                    <a:pt x="265" y="578"/>
                  </a:lnTo>
                  <a:lnTo>
                    <a:pt x="258" y="572"/>
                  </a:lnTo>
                  <a:lnTo>
                    <a:pt x="250" y="567"/>
                  </a:lnTo>
                  <a:lnTo>
                    <a:pt x="241" y="563"/>
                  </a:lnTo>
                  <a:lnTo>
                    <a:pt x="233" y="560"/>
                  </a:lnTo>
                  <a:lnTo>
                    <a:pt x="223" y="558"/>
                  </a:lnTo>
                  <a:lnTo>
                    <a:pt x="213" y="557"/>
                  </a:lnTo>
                  <a:lnTo>
                    <a:pt x="204" y="557"/>
                  </a:lnTo>
                  <a:lnTo>
                    <a:pt x="204" y="557"/>
                  </a:lnTo>
                  <a:close/>
                  <a:moveTo>
                    <a:pt x="206" y="909"/>
                  </a:moveTo>
                  <a:lnTo>
                    <a:pt x="269" y="821"/>
                  </a:lnTo>
                  <a:lnTo>
                    <a:pt x="269" y="821"/>
                  </a:lnTo>
                  <a:lnTo>
                    <a:pt x="273" y="816"/>
                  </a:lnTo>
                  <a:lnTo>
                    <a:pt x="277" y="814"/>
                  </a:lnTo>
                  <a:lnTo>
                    <a:pt x="281" y="813"/>
                  </a:lnTo>
                  <a:lnTo>
                    <a:pt x="286" y="813"/>
                  </a:lnTo>
                  <a:lnTo>
                    <a:pt x="354" y="825"/>
                  </a:lnTo>
                  <a:lnTo>
                    <a:pt x="354" y="825"/>
                  </a:lnTo>
                  <a:lnTo>
                    <a:pt x="362" y="827"/>
                  </a:lnTo>
                  <a:lnTo>
                    <a:pt x="370" y="830"/>
                  </a:lnTo>
                  <a:lnTo>
                    <a:pt x="376" y="835"/>
                  </a:lnTo>
                  <a:lnTo>
                    <a:pt x="382" y="840"/>
                  </a:lnTo>
                  <a:lnTo>
                    <a:pt x="387" y="845"/>
                  </a:lnTo>
                  <a:lnTo>
                    <a:pt x="390" y="851"/>
                  </a:lnTo>
                  <a:lnTo>
                    <a:pt x="392" y="855"/>
                  </a:lnTo>
                  <a:lnTo>
                    <a:pt x="394" y="861"/>
                  </a:lnTo>
                  <a:lnTo>
                    <a:pt x="394" y="861"/>
                  </a:lnTo>
                  <a:lnTo>
                    <a:pt x="404" y="933"/>
                  </a:lnTo>
                  <a:lnTo>
                    <a:pt x="410" y="987"/>
                  </a:lnTo>
                  <a:lnTo>
                    <a:pt x="412" y="1009"/>
                  </a:lnTo>
                  <a:lnTo>
                    <a:pt x="412" y="1032"/>
                  </a:lnTo>
                  <a:lnTo>
                    <a:pt x="411" y="1054"/>
                  </a:lnTo>
                  <a:lnTo>
                    <a:pt x="410" y="1077"/>
                  </a:lnTo>
                  <a:lnTo>
                    <a:pt x="410" y="1077"/>
                  </a:lnTo>
                  <a:lnTo>
                    <a:pt x="409" y="1083"/>
                  </a:lnTo>
                  <a:lnTo>
                    <a:pt x="406" y="1088"/>
                  </a:lnTo>
                  <a:lnTo>
                    <a:pt x="403" y="1092"/>
                  </a:lnTo>
                  <a:lnTo>
                    <a:pt x="400" y="1097"/>
                  </a:lnTo>
                  <a:lnTo>
                    <a:pt x="396" y="1100"/>
                  </a:lnTo>
                  <a:lnTo>
                    <a:pt x="390" y="1102"/>
                  </a:lnTo>
                  <a:lnTo>
                    <a:pt x="385" y="1104"/>
                  </a:lnTo>
                  <a:lnTo>
                    <a:pt x="379" y="1104"/>
                  </a:lnTo>
                  <a:lnTo>
                    <a:pt x="32" y="1104"/>
                  </a:lnTo>
                  <a:lnTo>
                    <a:pt x="32" y="1104"/>
                  </a:lnTo>
                  <a:lnTo>
                    <a:pt x="27" y="1104"/>
                  </a:lnTo>
                  <a:lnTo>
                    <a:pt x="21" y="1102"/>
                  </a:lnTo>
                  <a:lnTo>
                    <a:pt x="17" y="1100"/>
                  </a:lnTo>
                  <a:lnTo>
                    <a:pt x="13" y="1097"/>
                  </a:lnTo>
                  <a:lnTo>
                    <a:pt x="9" y="1092"/>
                  </a:lnTo>
                  <a:lnTo>
                    <a:pt x="5" y="1088"/>
                  </a:lnTo>
                  <a:lnTo>
                    <a:pt x="4" y="1083"/>
                  </a:lnTo>
                  <a:lnTo>
                    <a:pt x="2" y="1077"/>
                  </a:lnTo>
                  <a:lnTo>
                    <a:pt x="2" y="1077"/>
                  </a:lnTo>
                  <a:lnTo>
                    <a:pt x="1" y="1054"/>
                  </a:lnTo>
                  <a:lnTo>
                    <a:pt x="0" y="1032"/>
                  </a:lnTo>
                  <a:lnTo>
                    <a:pt x="0" y="1009"/>
                  </a:lnTo>
                  <a:lnTo>
                    <a:pt x="2" y="987"/>
                  </a:lnTo>
                  <a:lnTo>
                    <a:pt x="9" y="933"/>
                  </a:lnTo>
                  <a:lnTo>
                    <a:pt x="17" y="861"/>
                  </a:lnTo>
                  <a:lnTo>
                    <a:pt x="17" y="861"/>
                  </a:lnTo>
                  <a:lnTo>
                    <a:pt x="19" y="855"/>
                  </a:lnTo>
                  <a:lnTo>
                    <a:pt x="21" y="851"/>
                  </a:lnTo>
                  <a:lnTo>
                    <a:pt x="26" y="845"/>
                  </a:lnTo>
                  <a:lnTo>
                    <a:pt x="30" y="840"/>
                  </a:lnTo>
                  <a:lnTo>
                    <a:pt x="35" y="835"/>
                  </a:lnTo>
                  <a:lnTo>
                    <a:pt x="42" y="830"/>
                  </a:lnTo>
                  <a:lnTo>
                    <a:pt x="50" y="827"/>
                  </a:lnTo>
                  <a:lnTo>
                    <a:pt x="58" y="825"/>
                  </a:lnTo>
                  <a:lnTo>
                    <a:pt x="126" y="813"/>
                  </a:lnTo>
                  <a:lnTo>
                    <a:pt x="126" y="813"/>
                  </a:lnTo>
                  <a:lnTo>
                    <a:pt x="130" y="813"/>
                  </a:lnTo>
                  <a:lnTo>
                    <a:pt x="136" y="814"/>
                  </a:lnTo>
                  <a:lnTo>
                    <a:pt x="139" y="816"/>
                  </a:lnTo>
                  <a:lnTo>
                    <a:pt x="142" y="821"/>
                  </a:lnTo>
                  <a:lnTo>
                    <a:pt x="206" y="909"/>
                  </a:lnTo>
                  <a:lnTo>
                    <a:pt x="206" y="909"/>
                  </a:lnTo>
                  <a:close/>
                  <a:moveTo>
                    <a:pt x="526" y="557"/>
                  </a:moveTo>
                  <a:lnTo>
                    <a:pt x="526" y="557"/>
                  </a:lnTo>
                  <a:lnTo>
                    <a:pt x="526" y="551"/>
                  </a:lnTo>
                  <a:lnTo>
                    <a:pt x="528" y="546"/>
                  </a:lnTo>
                  <a:lnTo>
                    <a:pt x="530" y="541"/>
                  </a:lnTo>
                  <a:lnTo>
                    <a:pt x="534" y="538"/>
                  </a:lnTo>
                  <a:lnTo>
                    <a:pt x="538" y="535"/>
                  </a:lnTo>
                  <a:lnTo>
                    <a:pt x="542" y="532"/>
                  </a:lnTo>
                  <a:lnTo>
                    <a:pt x="546" y="531"/>
                  </a:lnTo>
                  <a:lnTo>
                    <a:pt x="552" y="531"/>
                  </a:lnTo>
                  <a:lnTo>
                    <a:pt x="552" y="531"/>
                  </a:lnTo>
                  <a:lnTo>
                    <a:pt x="557" y="531"/>
                  </a:lnTo>
                  <a:lnTo>
                    <a:pt x="562" y="532"/>
                  </a:lnTo>
                  <a:lnTo>
                    <a:pt x="566" y="535"/>
                  </a:lnTo>
                  <a:lnTo>
                    <a:pt x="570" y="538"/>
                  </a:lnTo>
                  <a:lnTo>
                    <a:pt x="573" y="541"/>
                  </a:lnTo>
                  <a:lnTo>
                    <a:pt x="576" y="546"/>
                  </a:lnTo>
                  <a:lnTo>
                    <a:pt x="578" y="551"/>
                  </a:lnTo>
                  <a:lnTo>
                    <a:pt x="578" y="557"/>
                  </a:lnTo>
                  <a:lnTo>
                    <a:pt x="578" y="664"/>
                  </a:lnTo>
                  <a:lnTo>
                    <a:pt x="677" y="721"/>
                  </a:lnTo>
                  <a:lnTo>
                    <a:pt x="677" y="721"/>
                  </a:lnTo>
                  <a:lnTo>
                    <a:pt x="681" y="725"/>
                  </a:lnTo>
                  <a:lnTo>
                    <a:pt x="684" y="729"/>
                  </a:lnTo>
                  <a:lnTo>
                    <a:pt x="688" y="733"/>
                  </a:lnTo>
                  <a:lnTo>
                    <a:pt x="689" y="738"/>
                  </a:lnTo>
                  <a:lnTo>
                    <a:pt x="690" y="742"/>
                  </a:lnTo>
                  <a:lnTo>
                    <a:pt x="690" y="747"/>
                  </a:lnTo>
                  <a:lnTo>
                    <a:pt x="689" y="753"/>
                  </a:lnTo>
                  <a:lnTo>
                    <a:pt x="687" y="757"/>
                  </a:lnTo>
                  <a:lnTo>
                    <a:pt x="687" y="757"/>
                  </a:lnTo>
                  <a:lnTo>
                    <a:pt x="683" y="761"/>
                  </a:lnTo>
                  <a:lnTo>
                    <a:pt x="680" y="765"/>
                  </a:lnTo>
                  <a:lnTo>
                    <a:pt x="676" y="768"/>
                  </a:lnTo>
                  <a:lnTo>
                    <a:pt x="670" y="769"/>
                  </a:lnTo>
                  <a:lnTo>
                    <a:pt x="666" y="770"/>
                  </a:lnTo>
                  <a:lnTo>
                    <a:pt x="661" y="770"/>
                  </a:lnTo>
                  <a:lnTo>
                    <a:pt x="656" y="769"/>
                  </a:lnTo>
                  <a:lnTo>
                    <a:pt x="651" y="767"/>
                  </a:lnTo>
                  <a:lnTo>
                    <a:pt x="552" y="710"/>
                  </a:lnTo>
                  <a:lnTo>
                    <a:pt x="453" y="767"/>
                  </a:lnTo>
                  <a:lnTo>
                    <a:pt x="453" y="767"/>
                  </a:lnTo>
                  <a:lnTo>
                    <a:pt x="447" y="769"/>
                  </a:lnTo>
                  <a:lnTo>
                    <a:pt x="443" y="770"/>
                  </a:lnTo>
                  <a:lnTo>
                    <a:pt x="438" y="770"/>
                  </a:lnTo>
                  <a:lnTo>
                    <a:pt x="433" y="769"/>
                  </a:lnTo>
                  <a:lnTo>
                    <a:pt x="428" y="768"/>
                  </a:lnTo>
                  <a:lnTo>
                    <a:pt x="424" y="765"/>
                  </a:lnTo>
                  <a:lnTo>
                    <a:pt x="420" y="761"/>
                  </a:lnTo>
                  <a:lnTo>
                    <a:pt x="417" y="757"/>
                  </a:lnTo>
                  <a:lnTo>
                    <a:pt x="417" y="757"/>
                  </a:lnTo>
                  <a:lnTo>
                    <a:pt x="415" y="753"/>
                  </a:lnTo>
                  <a:lnTo>
                    <a:pt x="414" y="747"/>
                  </a:lnTo>
                  <a:lnTo>
                    <a:pt x="414" y="742"/>
                  </a:lnTo>
                  <a:lnTo>
                    <a:pt x="415" y="738"/>
                  </a:lnTo>
                  <a:lnTo>
                    <a:pt x="416" y="733"/>
                  </a:lnTo>
                  <a:lnTo>
                    <a:pt x="419" y="729"/>
                  </a:lnTo>
                  <a:lnTo>
                    <a:pt x="423" y="725"/>
                  </a:lnTo>
                  <a:lnTo>
                    <a:pt x="427" y="721"/>
                  </a:lnTo>
                  <a:lnTo>
                    <a:pt x="526" y="664"/>
                  </a:lnTo>
                  <a:lnTo>
                    <a:pt x="526" y="557"/>
                  </a:lnTo>
                  <a:lnTo>
                    <a:pt x="526" y="557"/>
                  </a:lnTo>
                  <a:close/>
                  <a:moveTo>
                    <a:pt x="896" y="557"/>
                  </a:moveTo>
                  <a:lnTo>
                    <a:pt x="896" y="557"/>
                  </a:lnTo>
                  <a:lnTo>
                    <a:pt x="886" y="557"/>
                  </a:lnTo>
                  <a:lnTo>
                    <a:pt x="876" y="559"/>
                  </a:lnTo>
                  <a:lnTo>
                    <a:pt x="868" y="561"/>
                  </a:lnTo>
                  <a:lnTo>
                    <a:pt x="859" y="565"/>
                  </a:lnTo>
                  <a:lnTo>
                    <a:pt x="851" y="569"/>
                  </a:lnTo>
                  <a:lnTo>
                    <a:pt x="843" y="574"/>
                  </a:lnTo>
                  <a:lnTo>
                    <a:pt x="835" y="580"/>
                  </a:lnTo>
                  <a:lnTo>
                    <a:pt x="829" y="587"/>
                  </a:lnTo>
                  <a:lnTo>
                    <a:pt x="822" y="594"/>
                  </a:lnTo>
                  <a:lnTo>
                    <a:pt x="817" y="602"/>
                  </a:lnTo>
                  <a:lnTo>
                    <a:pt x="813" y="610"/>
                  </a:lnTo>
                  <a:lnTo>
                    <a:pt x="810" y="619"/>
                  </a:lnTo>
                  <a:lnTo>
                    <a:pt x="806" y="629"/>
                  </a:lnTo>
                  <a:lnTo>
                    <a:pt x="804" y="638"/>
                  </a:lnTo>
                  <a:lnTo>
                    <a:pt x="803" y="648"/>
                  </a:lnTo>
                  <a:lnTo>
                    <a:pt x="802" y="658"/>
                  </a:lnTo>
                  <a:lnTo>
                    <a:pt x="802" y="658"/>
                  </a:lnTo>
                  <a:lnTo>
                    <a:pt x="803" y="669"/>
                  </a:lnTo>
                  <a:lnTo>
                    <a:pt x="804" y="679"/>
                  </a:lnTo>
                  <a:lnTo>
                    <a:pt x="807" y="690"/>
                  </a:lnTo>
                  <a:lnTo>
                    <a:pt x="811" y="701"/>
                  </a:lnTo>
                  <a:lnTo>
                    <a:pt x="815" y="711"/>
                  </a:lnTo>
                  <a:lnTo>
                    <a:pt x="819" y="721"/>
                  </a:lnTo>
                  <a:lnTo>
                    <a:pt x="826" y="731"/>
                  </a:lnTo>
                  <a:lnTo>
                    <a:pt x="832" y="740"/>
                  </a:lnTo>
                  <a:lnTo>
                    <a:pt x="839" y="748"/>
                  </a:lnTo>
                  <a:lnTo>
                    <a:pt x="846" y="756"/>
                  </a:lnTo>
                  <a:lnTo>
                    <a:pt x="854" y="762"/>
                  </a:lnTo>
                  <a:lnTo>
                    <a:pt x="862" y="769"/>
                  </a:lnTo>
                  <a:lnTo>
                    <a:pt x="872" y="773"/>
                  </a:lnTo>
                  <a:lnTo>
                    <a:pt x="881" y="776"/>
                  </a:lnTo>
                  <a:lnTo>
                    <a:pt x="890" y="779"/>
                  </a:lnTo>
                  <a:lnTo>
                    <a:pt x="900" y="779"/>
                  </a:lnTo>
                  <a:lnTo>
                    <a:pt x="900" y="779"/>
                  </a:lnTo>
                  <a:lnTo>
                    <a:pt x="910" y="779"/>
                  </a:lnTo>
                  <a:lnTo>
                    <a:pt x="920" y="775"/>
                  </a:lnTo>
                  <a:lnTo>
                    <a:pt x="928" y="772"/>
                  </a:lnTo>
                  <a:lnTo>
                    <a:pt x="937" y="767"/>
                  </a:lnTo>
                  <a:lnTo>
                    <a:pt x="945" y="761"/>
                  </a:lnTo>
                  <a:lnTo>
                    <a:pt x="953" y="754"/>
                  </a:lnTo>
                  <a:lnTo>
                    <a:pt x="960" y="746"/>
                  </a:lnTo>
                  <a:lnTo>
                    <a:pt x="967" y="738"/>
                  </a:lnTo>
                  <a:lnTo>
                    <a:pt x="973" y="728"/>
                  </a:lnTo>
                  <a:lnTo>
                    <a:pt x="979" y="718"/>
                  </a:lnTo>
                  <a:lnTo>
                    <a:pt x="983" y="707"/>
                  </a:lnTo>
                  <a:lnTo>
                    <a:pt x="986" y="698"/>
                  </a:lnTo>
                  <a:lnTo>
                    <a:pt x="990" y="687"/>
                  </a:lnTo>
                  <a:lnTo>
                    <a:pt x="992" y="676"/>
                  </a:lnTo>
                  <a:lnTo>
                    <a:pt x="993" y="665"/>
                  </a:lnTo>
                  <a:lnTo>
                    <a:pt x="994" y="655"/>
                  </a:lnTo>
                  <a:lnTo>
                    <a:pt x="994" y="655"/>
                  </a:lnTo>
                  <a:lnTo>
                    <a:pt x="993" y="644"/>
                  </a:lnTo>
                  <a:lnTo>
                    <a:pt x="991" y="634"/>
                  </a:lnTo>
                  <a:lnTo>
                    <a:pt x="989" y="624"/>
                  </a:lnTo>
                  <a:lnTo>
                    <a:pt x="985" y="616"/>
                  </a:lnTo>
                  <a:lnTo>
                    <a:pt x="981" y="607"/>
                  </a:lnTo>
                  <a:lnTo>
                    <a:pt x="977" y="599"/>
                  </a:lnTo>
                  <a:lnTo>
                    <a:pt x="970" y="591"/>
                  </a:lnTo>
                  <a:lnTo>
                    <a:pt x="964" y="585"/>
                  </a:lnTo>
                  <a:lnTo>
                    <a:pt x="957" y="578"/>
                  </a:lnTo>
                  <a:lnTo>
                    <a:pt x="950" y="572"/>
                  </a:lnTo>
                  <a:lnTo>
                    <a:pt x="942" y="567"/>
                  </a:lnTo>
                  <a:lnTo>
                    <a:pt x="934" y="563"/>
                  </a:lnTo>
                  <a:lnTo>
                    <a:pt x="925" y="560"/>
                  </a:lnTo>
                  <a:lnTo>
                    <a:pt x="915" y="558"/>
                  </a:lnTo>
                  <a:lnTo>
                    <a:pt x="905" y="557"/>
                  </a:lnTo>
                  <a:lnTo>
                    <a:pt x="896" y="557"/>
                  </a:lnTo>
                  <a:lnTo>
                    <a:pt x="896" y="557"/>
                  </a:lnTo>
                  <a:close/>
                  <a:moveTo>
                    <a:pt x="898" y="909"/>
                  </a:moveTo>
                  <a:lnTo>
                    <a:pt x="962" y="821"/>
                  </a:lnTo>
                  <a:lnTo>
                    <a:pt x="962" y="821"/>
                  </a:lnTo>
                  <a:lnTo>
                    <a:pt x="965" y="816"/>
                  </a:lnTo>
                  <a:lnTo>
                    <a:pt x="968" y="814"/>
                  </a:lnTo>
                  <a:lnTo>
                    <a:pt x="973" y="813"/>
                  </a:lnTo>
                  <a:lnTo>
                    <a:pt x="978" y="813"/>
                  </a:lnTo>
                  <a:lnTo>
                    <a:pt x="1046" y="825"/>
                  </a:lnTo>
                  <a:lnTo>
                    <a:pt x="1046" y="825"/>
                  </a:lnTo>
                  <a:lnTo>
                    <a:pt x="1054" y="827"/>
                  </a:lnTo>
                  <a:lnTo>
                    <a:pt x="1062" y="830"/>
                  </a:lnTo>
                  <a:lnTo>
                    <a:pt x="1068" y="835"/>
                  </a:lnTo>
                  <a:lnTo>
                    <a:pt x="1074" y="840"/>
                  </a:lnTo>
                  <a:lnTo>
                    <a:pt x="1078" y="845"/>
                  </a:lnTo>
                  <a:lnTo>
                    <a:pt x="1082" y="851"/>
                  </a:lnTo>
                  <a:lnTo>
                    <a:pt x="1084" y="855"/>
                  </a:lnTo>
                  <a:lnTo>
                    <a:pt x="1087" y="861"/>
                  </a:lnTo>
                  <a:lnTo>
                    <a:pt x="1087" y="861"/>
                  </a:lnTo>
                  <a:lnTo>
                    <a:pt x="1095" y="933"/>
                  </a:lnTo>
                  <a:lnTo>
                    <a:pt x="1102" y="987"/>
                  </a:lnTo>
                  <a:lnTo>
                    <a:pt x="1104" y="1009"/>
                  </a:lnTo>
                  <a:lnTo>
                    <a:pt x="1104" y="1032"/>
                  </a:lnTo>
                  <a:lnTo>
                    <a:pt x="1103" y="1054"/>
                  </a:lnTo>
                  <a:lnTo>
                    <a:pt x="1102" y="1077"/>
                  </a:lnTo>
                  <a:lnTo>
                    <a:pt x="1102" y="1077"/>
                  </a:lnTo>
                  <a:lnTo>
                    <a:pt x="1100" y="1083"/>
                  </a:lnTo>
                  <a:lnTo>
                    <a:pt x="1098" y="1088"/>
                  </a:lnTo>
                  <a:lnTo>
                    <a:pt x="1095" y="1092"/>
                  </a:lnTo>
                  <a:lnTo>
                    <a:pt x="1091" y="1097"/>
                  </a:lnTo>
                  <a:lnTo>
                    <a:pt x="1087" y="1100"/>
                  </a:lnTo>
                  <a:lnTo>
                    <a:pt x="1082" y="1102"/>
                  </a:lnTo>
                  <a:lnTo>
                    <a:pt x="1077" y="1104"/>
                  </a:lnTo>
                  <a:lnTo>
                    <a:pt x="1072" y="1104"/>
                  </a:lnTo>
                  <a:lnTo>
                    <a:pt x="724" y="1104"/>
                  </a:lnTo>
                  <a:lnTo>
                    <a:pt x="724" y="1104"/>
                  </a:lnTo>
                  <a:lnTo>
                    <a:pt x="719" y="1104"/>
                  </a:lnTo>
                  <a:lnTo>
                    <a:pt x="714" y="1102"/>
                  </a:lnTo>
                  <a:lnTo>
                    <a:pt x="708" y="1100"/>
                  </a:lnTo>
                  <a:lnTo>
                    <a:pt x="704" y="1097"/>
                  </a:lnTo>
                  <a:lnTo>
                    <a:pt x="701" y="1092"/>
                  </a:lnTo>
                  <a:lnTo>
                    <a:pt x="697" y="1088"/>
                  </a:lnTo>
                  <a:lnTo>
                    <a:pt x="695" y="1083"/>
                  </a:lnTo>
                  <a:lnTo>
                    <a:pt x="694" y="1077"/>
                  </a:lnTo>
                  <a:lnTo>
                    <a:pt x="694" y="1077"/>
                  </a:lnTo>
                  <a:lnTo>
                    <a:pt x="693" y="1054"/>
                  </a:lnTo>
                  <a:lnTo>
                    <a:pt x="692" y="1032"/>
                  </a:lnTo>
                  <a:lnTo>
                    <a:pt x="692" y="1009"/>
                  </a:lnTo>
                  <a:lnTo>
                    <a:pt x="694" y="987"/>
                  </a:lnTo>
                  <a:lnTo>
                    <a:pt x="700" y="933"/>
                  </a:lnTo>
                  <a:lnTo>
                    <a:pt x="709" y="861"/>
                  </a:lnTo>
                  <a:lnTo>
                    <a:pt x="709" y="861"/>
                  </a:lnTo>
                  <a:lnTo>
                    <a:pt x="711" y="855"/>
                  </a:lnTo>
                  <a:lnTo>
                    <a:pt x="714" y="851"/>
                  </a:lnTo>
                  <a:lnTo>
                    <a:pt x="717" y="845"/>
                  </a:lnTo>
                  <a:lnTo>
                    <a:pt x="722" y="840"/>
                  </a:lnTo>
                  <a:lnTo>
                    <a:pt x="728" y="835"/>
                  </a:lnTo>
                  <a:lnTo>
                    <a:pt x="734" y="830"/>
                  </a:lnTo>
                  <a:lnTo>
                    <a:pt x="742" y="827"/>
                  </a:lnTo>
                  <a:lnTo>
                    <a:pt x="750" y="825"/>
                  </a:lnTo>
                  <a:lnTo>
                    <a:pt x="818" y="813"/>
                  </a:lnTo>
                  <a:lnTo>
                    <a:pt x="818" y="813"/>
                  </a:lnTo>
                  <a:lnTo>
                    <a:pt x="822" y="813"/>
                  </a:lnTo>
                  <a:lnTo>
                    <a:pt x="827" y="814"/>
                  </a:lnTo>
                  <a:lnTo>
                    <a:pt x="831" y="816"/>
                  </a:lnTo>
                  <a:lnTo>
                    <a:pt x="834" y="821"/>
                  </a:lnTo>
                  <a:lnTo>
                    <a:pt x="898" y="909"/>
                  </a:lnTo>
                  <a:lnTo>
                    <a:pt x="898" y="90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5" name="Freeform: Shape 23"/>
            <p:cNvSpPr/>
            <p:nvPr/>
          </p:nvSpPr>
          <p:spPr bwMode="auto">
            <a:xfrm>
              <a:off x="9502577" y="4139524"/>
              <a:ext cx="546024" cy="547015"/>
            </a:xfrm>
            <a:custGeom>
              <a:avLst/>
              <a:gdLst>
                <a:gd name="T0" fmla="*/ 600 w 1102"/>
                <a:gd name="T1" fmla="*/ 929 h 1104"/>
                <a:gd name="T2" fmla="*/ 809 w 1102"/>
                <a:gd name="T3" fmla="*/ 836 h 1104"/>
                <a:gd name="T4" fmla="*/ 830 w 1102"/>
                <a:gd name="T5" fmla="*/ 805 h 1104"/>
                <a:gd name="T6" fmla="*/ 1099 w 1102"/>
                <a:gd name="T7" fmla="*/ 858 h 1104"/>
                <a:gd name="T8" fmla="*/ 886 w 1102"/>
                <a:gd name="T9" fmla="*/ 879 h 1104"/>
                <a:gd name="T10" fmla="*/ 871 w 1102"/>
                <a:gd name="T11" fmla="*/ 986 h 1104"/>
                <a:gd name="T12" fmla="*/ 670 w 1102"/>
                <a:gd name="T13" fmla="*/ 1076 h 1104"/>
                <a:gd name="T14" fmla="*/ 636 w 1102"/>
                <a:gd name="T15" fmla="*/ 1104 h 1104"/>
                <a:gd name="T16" fmla="*/ 388 w 1102"/>
                <a:gd name="T17" fmla="*/ 1036 h 1104"/>
                <a:gd name="T18" fmla="*/ 199 w 1102"/>
                <a:gd name="T19" fmla="*/ 690 h 1104"/>
                <a:gd name="T20" fmla="*/ 236 w 1102"/>
                <a:gd name="T21" fmla="*/ 669 h 1104"/>
                <a:gd name="T22" fmla="*/ 244 w 1102"/>
                <a:gd name="T23" fmla="*/ 543 h 1104"/>
                <a:gd name="T24" fmla="*/ 50 w 1102"/>
                <a:gd name="T25" fmla="*/ 510 h 1104"/>
                <a:gd name="T26" fmla="*/ 10 w 1102"/>
                <a:gd name="T27" fmla="*/ 536 h 1104"/>
                <a:gd name="T28" fmla="*/ 10 w 1102"/>
                <a:gd name="T29" fmla="*/ 662 h 1104"/>
                <a:gd name="T30" fmla="*/ 211 w 1102"/>
                <a:gd name="T31" fmla="*/ 900 h 1104"/>
                <a:gd name="T32" fmla="*/ 315 w 1102"/>
                <a:gd name="T33" fmla="*/ 753 h 1104"/>
                <a:gd name="T34" fmla="*/ 463 w 1102"/>
                <a:gd name="T35" fmla="*/ 691 h 1104"/>
                <a:gd name="T36" fmla="*/ 398 w 1102"/>
                <a:gd name="T37" fmla="*/ 848 h 1104"/>
                <a:gd name="T38" fmla="*/ 282 w 1102"/>
                <a:gd name="T39" fmla="*/ 979 h 1104"/>
                <a:gd name="T40" fmla="*/ 216 w 1102"/>
                <a:gd name="T41" fmla="*/ 974 h 1104"/>
                <a:gd name="T42" fmla="*/ 204 w 1102"/>
                <a:gd name="T43" fmla="*/ 910 h 1104"/>
                <a:gd name="T44" fmla="*/ 536 w 1102"/>
                <a:gd name="T45" fmla="*/ 10 h 1104"/>
                <a:gd name="T46" fmla="*/ 573 w 1102"/>
                <a:gd name="T47" fmla="*/ 55 h 1104"/>
                <a:gd name="T48" fmla="*/ 577 w 1102"/>
                <a:gd name="T49" fmla="*/ 106 h 1104"/>
                <a:gd name="T50" fmla="*/ 545 w 1102"/>
                <a:gd name="T51" fmla="*/ 166 h 1104"/>
                <a:gd name="T52" fmla="*/ 489 w 1102"/>
                <a:gd name="T53" fmla="*/ 196 h 1104"/>
                <a:gd name="T54" fmla="*/ 441 w 1102"/>
                <a:gd name="T55" fmla="*/ 179 h 1104"/>
                <a:gd name="T56" fmla="*/ 412 w 1102"/>
                <a:gd name="T57" fmla="*/ 119 h 1104"/>
                <a:gd name="T58" fmla="*/ 413 w 1102"/>
                <a:gd name="T59" fmla="*/ 62 h 1104"/>
                <a:gd name="T60" fmla="*/ 449 w 1102"/>
                <a:gd name="T61" fmla="*/ 15 h 1104"/>
                <a:gd name="T62" fmla="*/ 504 w 1102"/>
                <a:gd name="T63" fmla="*/ 1 h 1104"/>
                <a:gd name="T64" fmla="*/ 534 w 1102"/>
                <a:gd name="T65" fmla="*/ 253 h 1104"/>
                <a:gd name="T66" fmla="*/ 647 w 1102"/>
                <a:gd name="T67" fmla="*/ 356 h 1104"/>
                <a:gd name="T68" fmla="*/ 778 w 1102"/>
                <a:gd name="T69" fmla="*/ 369 h 1104"/>
                <a:gd name="T70" fmla="*/ 813 w 1102"/>
                <a:gd name="T71" fmla="*/ 394 h 1104"/>
                <a:gd name="T72" fmla="*/ 805 w 1102"/>
                <a:gd name="T73" fmla="*/ 445 h 1104"/>
                <a:gd name="T74" fmla="*/ 686 w 1102"/>
                <a:gd name="T75" fmla="*/ 462 h 1104"/>
                <a:gd name="T76" fmla="*/ 599 w 1102"/>
                <a:gd name="T77" fmla="*/ 441 h 1104"/>
                <a:gd name="T78" fmla="*/ 518 w 1102"/>
                <a:gd name="T79" fmla="*/ 528 h 1104"/>
                <a:gd name="T80" fmla="*/ 646 w 1102"/>
                <a:gd name="T81" fmla="*/ 595 h 1104"/>
                <a:gd name="T82" fmla="*/ 727 w 1102"/>
                <a:gd name="T83" fmla="*/ 705 h 1104"/>
                <a:gd name="T84" fmla="*/ 761 w 1102"/>
                <a:gd name="T85" fmla="*/ 829 h 1104"/>
                <a:gd name="T86" fmla="*/ 712 w 1102"/>
                <a:gd name="T87" fmla="*/ 869 h 1104"/>
                <a:gd name="T88" fmla="*/ 662 w 1102"/>
                <a:gd name="T89" fmla="*/ 841 h 1104"/>
                <a:gd name="T90" fmla="*/ 556 w 1102"/>
                <a:gd name="T91" fmla="*/ 687 h 1104"/>
                <a:gd name="T92" fmla="*/ 314 w 1102"/>
                <a:gd name="T93" fmla="*/ 598 h 1104"/>
                <a:gd name="T94" fmla="*/ 276 w 1102"/>
                <a:gd name="T95" fmla="*/ 547 h 1104"/>
                <a:gd name="T96" fmla="*/ 253 w 1102"/>
                <a:gd name="T97" fmla="*/ 338 h 1104"/>
                <a:gd name="T98" fmla="*/ 222 w 1102"/>
                <a:gd name="T99" fmla="*/ 391 h 1104"/>
                <a:gd name="T100" fmla="*/ 193 w 1102"/>
                <a:gd name="T101" fmla="*/ 482 h 1104"/>
                <a:gd name="T102" fmla="*/ 143 w 1102"/>
                <a:gd name="T103" fmla="*/ 479 h 1104"/>
                <a:gd name="T104" fmla="*/ 130 w 1102"/>
                <a:gd name="T105" fmla="*/ 413 h 1104"/>
                <a:gd name="T106" fmla="*/ 175 w 1102"/>
                <a:gd name="T107" fmla="*/ 281 h 1104"/>
                <a:gd name="T108" fmla="*/ 333 w 1102"/>
                <a:gd name="T109" fmla="*/ 201 h 1104"/>
                <a:gd name="T110" fmla="*/ 423 w 1102"/>
                <a:gd name="T111" fmla="*/ 2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2" h="1104">
                  <a:moveTo>
                    <a:pt x="412" y="1026"/>
                  </a:moveTo>
                  <a:lnTo>
                    <a:pt x="593" y="1026"/>
                  </a:lnTo>
                  <a:lnTo>
                    <a:pt x="593" y="948"/>
                  </a:lnTo>
                  <a:lnTo>
                    <a:pt x="593" y="948"/>
                  </a:lnTo>
                  <a:lnTo>
                    <a:pt x="594" y="942"/>
                  </a:lnTo>
                  <a:lnTo>
                    <a:pt x="596" y="935"/>
                  </a:lnTo>
                  <a:lnTo>
                    <a:pt x="600" y="929"/>
                  </a:lnTo>
                  <a:lnTo>
                    <a:pt x="603" y="924"/>
                  </a:lnTo>
                  <a:lnTo>
                    <a:pt x="608" y="919"/>
                  </a:lnTo>
                  <a:lnTo>
                    <a:pt x="615" y="917"/>
                  </a:lnTo>
                  <a:lnTo>
                    <a:pt x="621" y="915"/>
                  </a:lnTo>
                  <a:lnTo>
                    <a:pt x="628" y="914"/>
                  </a:lnTo>
                  <a:lnTo>
                    <a:pt x="809" y="914"/>
                  </a:lnTo>
                  <a:lnTo>
                    <a:pt x="809" y="836"/>
                  </a:lnTo>
                  <a:lnTo>
                    <a:pt x="809" y="836"/>
                  </a:lnTo>
                  <a:lnTo>
                    <a:pt x="810" y="830"/>
                  </a:lnTo>
                  <a:lnTo>
                    <a:pt x="812" y="823"/>
                  </a:lnTo>
                  <a:lnTo>
                    <a:pt x="815" y="817"/>
                  </a:lnTo>
                  <a:lnTo>
                    <a:pt x="819" y="811"/>
                  </a:lnTo>
                  <a:lnTo>
                    <a:pt x="824" y="807"/>
                  </a:lnTo>
                  <a:lnTo>
                    <a:pt x="830" y="805"/>
                  </a:lnTo>
                  <a:lnTo>
                    <a:pt x="837" y="803"/>
                  </a:lnTo>
                  <a:lnTo>
                    <a:pt x="843" y="802"/>
                  </a:lnTo>
                  <a:lnTo>
                    <a:pt x="1102" y="802"/>
                  </a:lnTo>
                  <a:lnTo>
                    <a:pt x="1102" y="845"/>
                  </a:lnTo>
                  <a:lnTo>
                    <a:pt x="1102" y="845"/>
                  </a:lnTo>
                  <a:lnTo>
                    <a:pt x="1101" y="851"/>
                  </a:lnTo>
                  <a:lnTo>
                    <a:pt x="1099" y="858"/>
                  </a:lnTo>
                  <a:lnTo>
                    <a:pt x="1096" y="864"/>
                  </a:lnTo>
                  <a:lnTo>
                    <a:pt x="1092" y="870"/>
                  </a:lnTo>
                  <a:lnTo>
                    <a:pt x="1087" y="874"/>
                  </a:lnTo>
                  <a:lnTo>
                    <a:pt x="1081" y="876"/>
                  </a:lnTo>
                  <a:lnTo>
                    <a:pt x="1074" y="878"/>
                  </a:lnTo>
                  <a:lnTo>
                    <a:pt x="1068" y="879"/>
                  </a:lnTo>
                  <a:lnTo>
                    <a:pt x="886" y="879"/>
                  </a:lnTo>
                  <a:lnTo>
                    <a:pt x="886" y="957"/>
                  </a:lnTo>
                  <a:lnTo>
                    <a:pt x="886" y="957"/>
                  </a:lnTo>
                  <a:lnTo>
                    <a:pt x="885" y="963"/>
                  </a:lnTo>
                  <a:lnTo>
                    <a:pt x="883" y="970"/>
                  </a:lnTo>
                  <a:lnTo>
                    <a:pt x="881" y="976"/>
                  </a:lnTo>
                  <a:lnTo>
                    <a:pt x="877" y="982"/>
                  </a:lnTo>
                  <a:lnTo>
                    <a:pt x="871" y="986"/>
                  </a:lnTo>
                  <a:lnTo>
                    <a:pt x="865" y="988"/>
                  </a:lnTo>
                  <a:lnTo>
                    <a:pt x="858" y="990"/>
                  </a:lnTo>
                  <a:lnTo>
                    <a:pt x="852" y="991"/>
                  </a:lnTo>
                  <a:lnTo>
                    <a:pt x="671" y="991"/>
                  </a:lnTo>
                  <a:lnTo>
                    <a:pt x="671" y="1069"/>
                  </a:lnTo>
                  <a:lnTo>
                    <a:pt x="671" y="1069"/>
                  </a:lnTo>
                  <a:lnTo>
                    <a:pt x="670" y="1076"/>
                  </a:lnTo>
                  <a:lnTo>
                    <a:pt x="668" y="1082"/>
                  </a:lnTo>
                  <a:lnTo>
                    <a:pt x="664" y="1088"/>
                  </a:lnTo>
                  <a:lnTo>
                    <a:pt x="661" y="1094"/>
                  </a:lnTo>
                  <a:lnTo>
                    <a:pt x="656" y="1098"/>
                  </a:lnTo>
                  <a:lnTo>
                    <a:pt x="649" y="1100"/>
                  </a:lnTo>
                  <a:lnTo>
                    <a:pt x="643" y="1103"/>
                  </a:lnTo>
                  <a:lnTo>
                    <a:pt x="636" y="1104"/>
                  </a:lnTo>
                  <a:lnTo>
                    <a:pt x="378" y="1104"/>
                  </a:lnTo>
                  <a:lnTo>
                    <a:pt x="378" y="1060"/>
                  </a:lnTo>
                  <a:lnTo>
                    <a:pt x="378" y="1060"/>
                  </a:lnTo>
                  <a:lnTo>
                    <a:pt x="379" y="1054"/>
                  </a:lnTo>
                  <a:lnTo>
                    <a:pt x="381" y="1048"/>
                  </a:lnTo>
                  <a:lnTo>
                    <a:pt x="384" y="1041"/>
                  </a:lnTo>
                  <a:lnTo>
                    <a:pt x="388" y="1036"/>
                  </a:lnTo>
                  <a:lnTo>
                    <a:pt x="393" y="1031"/>
                  </a:lnTo>
                  <a:lnTo>
                    <a:pt x="399" y="1029"/>
                  </a:lnTo>
                  <a:lnTo>
                    <a:pt x="406" y="1027"/>
                  </a:lnTo>
                  <a:lnTo>
                    <a:pt x="412" y="1026"/>
                  </a:lnTo>
                  <a:lnTo>
                    <a:pt x="412" y="1026"/>
                  </a:lnTo>
                  <a:close/>
                  <a:moveTo>
                    <a:pt x="36" y="676"/>
                  </a:moveTo>
                  <a:lnTo>
                    <a:pt x="199" y="690"/>
                  </a:lnTo>
                  <a:lnTo>
                    <a:pt x="199" y="690"/>
                  </a:lnTo>
                  <a:lnTo>
                    <a:pt x="206" y="690"/>
                  </a:lnTo>
                  <a:lnTo>
                    <a:pt x="214" y="687"/>
                  </a:lnTo>
                  <a:lnTo>
                    <a:pt x="221" y="684"/>
                  </a:lnTo>
                  <a:lnTo>
                    <a:pt x="227" y="681"/>
                  </a:lnTo>
                  <a:lnTo>
                    <a:pt x="232" y="676"/>
                  </a:lnTo>
                  <a:lnTo>
                    <a:pt x="236" y="669"/>
                  </a:lnTo>
                  <a:lnTo>
                    <a:pt x="240" y="662"/>
                  </a:lnTo>
                  <a:lnTo>
                    <a:pt x="241" y="654"/>
                  </a:lnTo>
                  <a:lnTo>
                    <a:pt x="248" y="566"/>
                  </a:lnTo>
                  <a:lnTo>
                    <a:pt x="248" y="566"/>
                  </a:lnTo>
                  <a:lnTo>
                    <a:pt x="248" y="557"/>
                  </a:lnTo>
                  <a:lnTo>
                    <a:pt x="247" y="549"/>
                  </a:lnTo>
                  <a:lnTo>
                    <a:pt x="244" y="543"/>
                  </a:lnTo>
                  <a:lnTo>
                    <a:pt x="240" y="536"/>
                  </a:lnTo>
                  <a:lnTo>
                    <a:pt x="234" y="531"/>
                  </a:lnTo>
                  <a:lnTo>
                    <a:pt x="228" y="528"/>
                  </a:lnTo>
                  <a:lnTo>
                    <a:pt x="221" y="525"/>
                  </a:lnTo>
                  <a:lnTo>
                    <a:pt x="213" y="524"/>
                  </a:lnTo>
                  <a:lnTo>
                    <a:pt x="50" y="510"/>
                  </a:lnTo>
                  <a:lnTo>
                    <a:pt x="50" y="510"/>
                  </a:lnTo>
                  <a:lnTo>
                    <a:pt x="42" y="510"/>
                  </a:lnTo>
                  <a:lnTo>
                    <a:pt x="35" y="511"/>
                  </a:lnTo>
                  <a:lnTo>
                    <a:pt x="28" y="514"/>
                  </a:lnTo>
                  <a:lnTo>
                    <a:pt x="22" y="518"/>
                  </a:lnTo>
                  <a:lnTo>
                    <a:pt x="16" y="524"/>
                  </a:lnTo>
                  <a:lnTo>
                    <a:pt x="12" y="530"/>
                  </a:lnTo>
                  <a:lnTo>
                    <a:pt x="10" y="536"/>
                  </a:lnTo>
                  <a:lnTo>
                    <a:pt x="8" y="544"/>
                  </a:lnTo>
                  <a:lnTo>
                    <a:pt x="0" y="634"/>
                  </a:lnTo>
                  <a:lnTo>
                    <a:pt x="0" y="634"/>
                  </a:lnTo>
                  <a:lnTo>
                    <a:pt x="0" y="641"/>
                  </a:lnTo>
                  <a:lnTo>
                    <a:pt x="2" y="649"/>
                  </a:lnTo>
                  <a:lnTo>
                    <a:pt x="6" y="655"/>
                  </a:lnTo>
                  <a:lnTo>
                    <a:pt x="10" y="662"/>
                  </a:lnTo>
                  <a:lnTo>
                    <a:pt x="15" y="667"/>
                  </a:lnTo>
                  <a:lnTo>
                    <a:pt x="21" y="671"/>
                  </a:lnTo>
                  <a:lnTo>
                    <a:pt x="28" y="674"/>
                  </a:lnTo>
                  <a:lnTo>
                    <a:pt x="36" y="676"/>
                  </a:lnTo>
                  <a:lnTo>
                    <a:pt x="36" y="676"/>
                  </a:lnTo>
                  <a:close/>
                  <a:moveTo>
                    <a:pt x="211" y="900"/>
                  </a:moveTo>
                  <a:lnTo>
                    <a:pt x="211" y="900"/>
                  </a:lnTo>
                  <a:lnTo>
                    <a:pt x="263" y="839"/>
                  </a:lnTo>
                  <a:lnTo>
                    <a:pt x="282" y="815"/>
                  </a:lnTo>
                  <a:lnTo>
                    <a:pt x="289" y="804"/>
                  </a:lnTo>
                  <a:lnTo>
                    <a:pt x="297" y="792"/>
                  </a:lnTo>
                  <a:lnTo>
                    <a:pt x="303" y="780"/>
                  </a:lnTo>
                  <a:lnTo>
                    <a:pt x="310" y="767"/>
                  </a:lnTo>
                  <a:lnTo>
                    <a:pt x="315" y="753"/>
                  </a:lnTo>
                  <a:lnTo>
                    <a:pt x="320" y="737"/>
                  </a:lnTo>
                  <a:lnTo>
                    <a:pt x="331" y="700"/>
                  </a:lnTo>
                  <a:lnTo>
                    <a:pt x="342" y="653"/>
                  </a:lnTo>
                  <a:lnTo>
                    <a:pt x="342" y="653"/>
                  </a:lnTo>
                  <a:lnTo>
                    <a:pt x="451" y="687"/>
                  </a:lnTo>
                  <a:lnTo>
                    <a:pt x="451" y="687"/>
                  </a:lnTo>
                  <a:lnTo>
                    <a:pt x="463" y="691"/>
                  </a:lnTo>
                  <a:lnTo>
                    <a:pt x="463" y="691"/>
                  </a:lnTo>
                  <a:lnTo>
                    <a:pt x="444" y="745"/>
                  </a:lnTo>
                  <a:lnTo>
                    <a:pt x="428" y="786"/>
                  </a:lnTo>
                  <a:lnTo>
                    <a:pt x="421" y="804"/>
                  </a:lnTo>
                  <a:lnTo>
                    <a:pt x="413" y="820"/>
                  </a:lnTo>
                  <a:lnTo>
                    <a:pt x="406" y="834"/>
                  </a:lnTo>
                  <a:lnTo>
                    <a:pt x="398" y="848"/>
                  </a:lnTo>
                  <a:lnTo>
                    <a:pt x="388" y="861"/>
                  </a:lnTo>
                  <a:lnTo>
                    <a:pt x="379" y="874"/>
                  </a:lnTo>
                  <a:lnTo>
                    <a:pt x="356" y="901"/>
                  </a:lnTo>
                  <a:lnTo>
                    <a:pt x="328" y="932"/>
                  </a:lnTo>
                  <a:lnTo>
                    <a:pt x="291" y="971"/>
                  </a:lnTo>
                  <a:lnTo>
                    <a:pt x="291" y="971"/>
                  </a:lnTo>
                  <a:lnTo>
                    <a:pt x="282" y="979"/>
                  </a:lnTo>
                  <a:lnTo>
                    <a:pt x="272" y="985"/>
                  </a:lnTo>
                  <a:lnTo>
                    <a:pt x="262" y="988"/>
                  </a:lnTo>
                  <a:lnTo>
                    <a:pt x="251" y="988"/>
                  </a:lnTo>
                  <a:lnTo>
                    <a:pt x="242" y="988"/>
                  </a:lnTo>
                  <a:lnTo>
                    <a:pt x="232" y="985"/>
                  </a:lnTo>
                  <a:lnTo>
                    <a:pt x="223" y="981"/>
                  </a:lnTo>
                  <a:lnTo>
                    <a:pt x="216" y="974"/>
                  </a:lnTo>
                  <a:lnTo>
                    <a:pt x="208" y="968"/>
                  </a:lnTo>
                  <a:lnTo>
                    <a:pt x="203" y="959"/>
                  </a:lnTo>
                  <a:lnTo>
                    <a:pt x="199" y="950"/>
                  </a:lnTo>
                  <a:lnTo>
                    <a:pt x="198" y="941"/>
                  </a:lnTo>
                  <a:lnTo>
                    <a:pt x="197" y="931"/>
                  </a:lnTo>
                  <a:lnTo>
                    <a:pt x="199" y="920"/>
                  </a:lnTo>
                  <a:lnTo>
                    <a:pt x="204" y="910"/>
                  </a:lnTo>
                  <a:lnTo>
                    <a:pt x="211" y="900"/>
                  </a:lnTo>
                  <a:lnTo>
                    <a:pt x="211" y="900"/>
                  </a:lnTo>
                  <a:close/>
                  <a:moveTo>
                    <a:pt x="512" y="2"/>
                  </a:moveTo>
                  <a:lnTo>
                    <a:pt x="512" y="2"/>
                  </a:lnTo>
                  <a:lnTo>
                    <a:pt x="521" y="4"/>
                  </a:lnTo>
                  <a:lnTo>
                    <a:pt x="529" y="7"/>
                  </a:lnTo>
                  <a:lnTo>
                    <a:pt x="536" y="10"/>
                  </a:lnTo>
                  <a:lnTo>
                    <a:pt x="544" y="16"/>
                  </a:lnTo>
                  <a:lnTo>
                    <a:pt x="550" y="20"/>
                  </a:lnTo>
                  <a:lnTo>
                    <a:pt x="556" y="27"/>
                  </a:lnTo>
                  <a:lnTo>
                    <a:pt x="561" y="33"/>
                  </a:lnTo>
                  <a:lnTo>
                    <a:pt x="565" y="39"/>
                  </a:lnTo>
                  <a:lnTo>
                    <a:pt x="570" y="47"/>
                  </a:lnTo>
                  <a:lnTo>
                    <a:pt x="573" y="55"/>
                  </a:lnTo>
                  <a:lnTo>
                    <a:pt x="576" y="62"/>
                  </a:lnTo>
                  <a:lnTo>
                    <a:pt x="577" y="71"/>
                  </a:lnTo>
                  <a:lnTo>
                    <a:pt x="578" y="79"/>
                  </a:lnTo>
                  <a:lnTo>
                    <a:pt x="579" y="88"/>
                  </a:lnTo>
                  <a:lnTo>
                    <a:pt x="578" y="98"/>
                  </a:lnTo>
                  <a:lnTo>
                    <a:pt x="577" y="106"/>
                  </a:lnTo>
                  <a:lnTo>
                    <a:pt x="577" y="106"/>
                  </a:lnTo>
                  <a:lnTo>
                    <a:pt x="575" y="115"/>
                  </a:lnTo>
                  <a:lnTo>
                    <a:pt x="572" y="125"/>
                  </a:lnTo>
                  <a:lnTo>
                    <a:pt x="567" y="133"/>
                  </a:lnTo>
                  <a:lnTo>
                    <a:pt x="563" y="142"/>
                  </a:lnTo>
                  <a:lnTo>
                    <a:pt x="558" y="149"/>
                  </a:lnTo>
                  <a:lnTo>
                    <a:pt x="551" y="158"/>
                  </a:lnTo>
                  <a:lnTo>
                    <a:pt x="545" y="166"/>
                  </a:lnTo>
                  <a:lnTo>
                    <a:pt x="538" y="172"/>
                  </a:lnTo>
                  <a:lnTo>
                    <a:pt x="531" y="179"/>
                  </a:lnTo>
                  <a:lnTo>
                    <a:pt x="522" y="184"/>
                  </a:lnTo>
                  <a:lnTo>
                    <a:pt x="515" y="188"/>
                  </a:lnTo>
                  <a:lnTo>
                    <a:pt x="506" y="192"/>
                  </a:lnTo>
                  <a:lnTo>
                    <a:pt x="497" y="195"/>
                  </a:lnTo>
                  <a:lnTo>
                    <a:pt x="489" y="196"/>
                  </a:lnTo>
                  <a:lnTo>
                    <a:pt x="480" y="196"/>
                  </a:lnTo>
                  <a:lnTo>
                    <a:pt x="471" y="195"/>
                  </a:lnTo>
                  <a:lnTo>
                    <a:pt x="471" y="195"/>
                  </a:lnTo>
                  <a:lnTo>
                    <a:pt x="464" y="193"/>
                  </a:lnTo>
                  <a:lnTo>
                    <a:pt x="455" y="188"/>
                  </a:lnTo>
                  <a:lnTo>
                    <a:pt x="449" y="184"/>
                  </a:lnTo>
                  <a:lnTo>
                    <a:pt x="441" y="179"/>
                  </a:lnTo>
                  <a:lnTo>
                    <a:pt x="436" y="171"/>
                  </a:lnTo>
                  <a:lnTo>
                    <a:pt x="430" y="165"/>
                  </a:lnTo>
                  <a:lnTo>
                    <a:pt x="425" y="156"/>
                  </a:lnTo>
                  <a:lnTo>
                    <a:pt x="421" y="147"/>
                  </a:lnTo>
                  <a:lnTo>
                    <a:pt x="418" y="139"/>
                  </a:lnTo>
                  <a:lnTo>
                    <a:pt x="414" y="129"/>
                  </a:lnTo>
                  <a:lnTo>
                    <a:pt x="412" y="119"/>
                  </a:lnTo>
                  <a:lnTo>
                    <a:pt x="410" y="110"/>
                  </a:lnTo>
                  <a:lnTo>
                    <a:pt x="409" y="100"/>
                  </a:lnTo>
                  <a:lnTo>
                    <a:pt x="409" y="90"/>
                  </a:lnTo>
                  <a:lnTo>
                    <a:pt x="410" y="80"/>
                  </a:lnTo>
                  <a:lnTo>
                    <a:pt x="411" y="71"/>
                  </a:lnTo>
                  <a:lnTo>
                    <a:pt x="411" y="71"/>
                  </a:lnTo>
                  <a:lnTo>
                    <a:pt x="413" y="62"/>
                  </a:lnTo>
                  <a:lnTo>
                    <a:pt x="416" y="54"/>
                  </a:lnTo>
                  <a:lnTo>
                    <a:pt x="421" y="46"/>
                  </a:lnTo>
                  <a:lnTo>
                    <a:pt x="425" y="38"/>
                  </a:lnTo>
                  <a:lnTo>
                    <a:pt x="430" y="32"/>
                  </a:lnTo>
                  <a:lnTo>
                    <a:pt x="436" y="25"/>
                  </a:lnTo>
                  <a:lnTo>
                    <a:pt x="442" y="20"/>
                  </a:lnTo>
                  <a:lnTo>
                    <a:pt x="449" y="15"/>
                  </a:lnTo>
                  <a:lnTo>
                    <a:pt x="455" y="10"/>
                  </a:lnTo>
                  <a:lnTo>
                    <a:pt x="463" y="7"/>
                  </a:lnTo>
                  <a:lnTo>
                    <a:pt x="470" y="4"/>
                  </a:lnTo>
                  <a:lnTo>
                    <a:pt x="479" y="2"/>
                  </a:lnTo>
                  <a:lnTo>
                    <a:pt x="487" y="1"/>
                  </a:lnTo>
                  <a:lnTo>
                    <a:pt x="495" y="0"/>
                  </a:lnTo>
                  <a:lnTo>
                    <a:pt x="504" y="1"/>
                  </a:lnTo>
                  <a:lnTo>
                    <a:pt x="512" y="2"/>
                  </a:lnTo>
                  <a:lnTo>
                    <a:pt x="512" y="2"/>
                  </a:lnTo>
                  <a:close/>
                  <a:moveTo>
                    <a:pt x="503" y="239"/>
                  </a:moveTo>
                  <a:lnTo>
                    <a:pt x="503" y="239"/>
                  </a:lnTo>
                  <a:lnTo>
                    <a:pt x="510" y="242"/>
                  </a:lnTo>
                  <a:lnTo>
                    <a:pt x="522" y="246"/>
                  </a:lnTo>
                  <a:lnTo>
                    <a:pt x="534" y="253"/>
                  </a:lnTo>
                  <a:lnTo>
                    <a:pt x="539" y="257"/>
                  </a:lnTo>
                  <a:lnTo>
                    <a:pt x="545" y="262"/>
                  </a:lnTo>
                  <a:lnTo>
                    <a:pt x="545" y="262"/>
                  </a:lnTo>
                  <a:lnTo>
                    <a:pt x="614" y="330"/>
                  </a:lnTo>
                  <a:lnTo>
                    <a:pt x="627" y="340"/>
                  </a:lnTo>
                  <a:lnTo>
                    <a:pt x="637" y="349"/>
                  </a:lnTo>
                  <a:lnTo>
                    <a:pt x="647" y="356"/>
                  </a:lnTo>
                  <a:lnTo>
                    <a:pt x="657" y="362"/>
                  </a:lnTo>
                  <a:lnTo>
                    <a:pt x="667" y="366"/>
                  </a:lnTo>
                  <a:lnTo>
                    <a:pt x="677" y="368"/>
                  </a:lnTo>
                  <a:lnTo>
                    <a:pt x="688" y="370"/>
                  </a:lnTo>
                  <a:lnTo>
                    <a:pt x="701" y="372"/>
                  </a:lnTo>
                  <a:lnTo>
                    <a:pt x="733" y="372"/>
                  </a:lnTo>
                  <a:lnTo>
                    <a:pt x="778" y="369"/>
                  </a:lnTo>
                  <a:lnTo>
                    <a:pt x="778" y="369"/>
                  </a:lnTo>
                  <a:lnTo>
                    <a:pt x="786" y="370"/>
                  </a:lnTo>
                  <a:lnTo>
                    <a:pt x="794" y="373"/>
                  </a:lnTo>
                  <a:lnTo>
                    <a:pt x="800" y="376"/>
                  </a:lnTo>
                  <a:lnTo>
                    <a:pt x="807" y="381"/>
                  </a:lnTo>
                  <a:lnTo>
                    <a:pt x="810" y="388"/>
                  </a:lnTo>
                  <a:lnTo>
                    <a:pt x="813" y="394"/>
                  </a:lnTo>
                  <a:lnTo>
                    <a:pt x="815" y="402"/>
                  </a:lnTo>
                  <a:lnTo>
                    <a:pt x="816" y="409"/>
                  </a:lnTo>
                  <a:lnTo>
                    <a:pt x="816" y="418"/>
                  </a:lnTo>
                  <a:lnTo>
                    <a:pt x="814" y="425"/>
                  </a:lnTo>
                  <a:lnTo>
                    <a:pt x="812" y="432"/>
                  </a:lnTo>
                  <a:lnTo>
                    <a:pt x="809" y="438"/>
                  </a:lnTo>
                  <a:lnTo>
                    <a:pt x="805" y="445"/>
                  </a:lnTo>
                  <a:lnTo>
                    <a:pt x="798" y="449"/>
                  </a:lnTo>
                  <a:lnTo>
                    <a:pt x="792" y="452"/>
                  </a:lnTo>
                  <a:lnTo>
                    <a:pt x="784" y="453"/>
                  </a:lnTo>
                  <a:lnTo>
                    <a:pt x="784" y="453"/>
                  </a:lnTo>
                  <a:lnTo>
                    <a:pt x="738" y="459"/>
                  </a:lnTo>
                  <a:lnTo>
                    <a:pt x="701" y="462"/>
                  </a:lnTo>
                  <a:lnTo>
                    <a:pt x="686" y="462"/>
                  </a:lnTo>
                  <a:lnTo>
                    <a:pt x="671" y="462"/>
                  </a:lnTo>
                  <a:lnTo>
                    <a:pt x="658" y="462"/>
                  </a:lnTo>
                  <a:lnTo>
                    <a:pt x="646" y="460"/>
                  </a:lnTo>
                  <a:lnTo>
                    <a:pt x="634" y="457"/>
                  </a:lnTo>
                  <a:lnTo>
                    <a:pt x="622" y="452"/>
                  </a:lnTo>
                  <a:lnTo>
                    <a:pt x="610" y="447"/>
                  </a:lnTo>
                  <a:lnTo>
                    <a:pt x="599" y="441"/>
                  </a:lnTo>
                  <a:lnTo>
                    <a:pt x="586" y="431"/>
                  </a:lnTo>
                  <a:lnTo>
                    <a:pt x="571" y="421"/>
                  </a:lnTo>
                  <a:lnTo>
                    <a:pt x="538" y="393"/>
                  </a:lnTo>
                  <a:lnTo>
                    <a:pt x="516" y="514"/>
                  </a:lnTo>
                  <a:lnTo>
                    <a:pt x="516" y="514"/>
                  </a:lnTo>
                  <a:lnTo>
                    <a:pt x="516" y="521"/>
                  </a:lnTo>
                  <a:lnTo>
                    <a:pt x="518" y="528"/>
                  </a:lnTo>
                  <a:lnTo>
                    <a:pt x="521" y="533"/>
                  </a:lnTo>
                  <a:lnTo>
                    <a:pt x="526" y="538"/>
                  </a:lnTo>
                  <a:lnTo>
                    <a:pt x="526" y="538"/>
                  </a:lnTo>
                  <a:lnTo>
                    <a:pt x="575" y="558"/>
                  </a:lnTo>
                  <a:lnTo>
                    <a:pt x="614" y="576"/>
                  </a:lnTo>
                  <a:lnTo>
                    <a:pt x="631" y="585"/>
                  </a:lnTo>
                  <a:lnTo>
                    <a:pt x="646" y="595"/>
                  </a:lnTo>
                  <a:lnTo>
                    <a:pt x="660" y="604"/>
                  </a:lnTo>
                  <a:lnTo>
                    <a:pt x="673" y="616"/>
                  </a:lnTo>
                  <a:lnTo>
                    <a:pt x="685" y="629"/>
                  </a:lnTo>
                  <a:lnTo>
                    <a:pt x="696" y="644"/>
                  </a:lnTo>
                  <a:lnTo>
                    <a:pt x="706" y="662"/>
                  </a:lnTo>
                  <a:lnTo>
                    <a:pt x="716" y="682"/>
                  </a:lnTo>
                  <a:lnTo>
                    <a:pt x="727" y="705"/>
                  </a:lnTo>
                  <a:lnTo>
                    <a:pt x="738" y="732"/>
                  </a:lnTo>
                  <a:lnTo>
                    <a:pt x="748" y="762"/>
                  </a:lnTo>
                  <a:lnTo>
                    <a:pt x="759" y="796"/>
                  </a:lnTo>
                  <a:lnTo>
                    <a:pt x="759" y="796"/>
                  </a:lnTo>
                  <a:lnTo>
                    <a:pt x="762" y="808"/>
                  </a:lnTo>
                  <a:lnTo>
                    <a:pt x="764" y="819"/>
                  </a:lnTo>
                  <a:lnTo>
                    <a:pt x="761" y="829"/>
                  </a:lnTo>
                  <a:lnTo>
                    <a:pt x="758" y="837"/>
                  </a:lnTo>
                  <a:lnTo>
                    <a:pt x="753" y="846"/>
                  </a:lnTo>
                  <a:lnTo>
                    <a:pt x="746" y="852"/>
                  </a:lnTo>
                  <a:lnTo>
                    <a:pt x="739" y="859"/>
                  </a:lnTo>
                  <a:lnTo>
                    <a:pt x="730" y="863"/>
                  </a:lnTo>
                  <a:lnTo>
                    <a:pt x="722" y="866"/>
                  </a:lnTo>
                  <a:lnTo>
                    <a:pt x="712" y="869"/>
                  </a:lnTo>
                  <a:lnTo>
                    <a:pt x="702" y="869"/>
                  </a:lnTo>
                  <a:lnTo>
                    <a:pt x="692" y="866"/>
                  </a:lnTo>
                  <a:lnTo>
                    <a:pt x="684" y="863"/>
                  </a:lnTo>
                  <a:lnTo>
                    <a:pt x="675" y="858"/>
                  </a:lnTo>
                  <a:lnTo>
                    <a:pt x="669" y="850"/>
                  </a:lnTo>
                  <a:lnTo>
                    <a:pt x="662" y="841"/>
                  </a:lnTo>
                  <a:lnTo>
                    <a:pt x="662" y="841"/>
                  </a:lnTo>
                  <a:lnTo>
                    <a:pt x="645" y="807"/>
                  </a:lnTo>
                  <a:lnTo>
                    <a:pt x="629" y="778"/>
                  </a:lnTo>
                  <a:lnTo>
                    <a:pt x="614" y="754"/>
                  </a:lnTo>
                  <a:lnTo>
                    <a:pt x="600" y="733"/>
                  </a:lnTo>
                  <a:lnTo>
                    <a:pt x="586" y="715"/>
                  </a:lnTo>
                  <a:lnTo>
                    <a:pt x="571" y="700"/>
                  </a:lnTo>
                  <a:lnTo>
                    <a:pt x="556" y="687"/>
                  </a:lnTo>
                  <a:lnTo>
                    <a:pt x="539" y="677"/>
                  </a:lnTo>
                  <a:lnTo>
                    <a:pt x="521" y="668"/>
                  </a:lnTo>
                  <a:lnTo>
                    <a:pt x="502" y="659"/>
                  </a:lnTo>
                  <a:lnTo>
                    <a:pt x="479" y="651"/>
                  </a:lnTo>
                  <a:lnTo>
                    <a:pt x="453" y="642"/>
                  </a:lnTo>
                  <a:lnTo>
                    <a:pt x="393" y="624"/>
                  </a:lnTo>
                  <a:lnTo>
                    <a:pt x="314" y="598"/>
                  </a:lnTo>
                  <a:lnTo>
                    <a:pt x="314" y="598"/>
                  </a:lnTo>
                  <a:lnTo>
                    <a:pt x="303" y="591"/>
                  </a:lnTo>
                  <a:lnTo>
                    <a:pt x="296" y="584"/>
                  </a:lnTo>
                  <a:lnTo>
                    <a:pt x="288" y="576"/>
                  </a:lnTo>
                  <a:lnTo>
                    <a:pt x="283" y="567"/>
                  </a:lnTo>
                  <a:lnTo>
                    <a:pt x="278" y="557"/>
                  </a:lnTo>
                  <a:lnTo>
                    <a:pt x="276" y="547"/>
                  </a:lnTo>
                  <a:lnTo>
                    <a:pt x="274" y="535"/>
                  </a:lnTo>
                  <a:lnTo>
                    <a:pt x="274" y="525"/>
                  </a:lnTo>
                  <a:lnTo>
                    <a:pt x="312" y="317"/>
                  </a:lnTo>
                  <a:lnTo>
                    <a:pt x="312" y="317"/>
                  </a:lnTo>
                  <a:lnTo>
                    <a:pt x="283" y="326"/>
                  </a:lnTo>
                  <a:lnTo>
                    <a:pt x="261" y="334"/>
                  </a:lnTo>
                  <a:lnTo>
                    <a:pt x="253" y="338"/>
                  </a:lnTo>
                  <a:lnTo>
                    <a:pt x="245" y="344"/>
                  </a:lnTo>
                  <a:lnTo>
                    <a:pt x="240" y="349"/>
                  </a:lnTo>
                  <a:lnTo>
                    <a:pt x="235" y="354"/>
                  </a:lnTo>
                  <a:lnTo>
                    <a:pt x="231" y="362"/>
                  </a:lnTo>
                  <a:lnTo>
                    <a:pt x="228" y="370"/>
                  </a:lnTo>
                  <a:lnTo>
                    <a:pt x="225" y="380"/>
                  </a:lnTo>
                  <a:lnTo>
                    <a:pt x="222" y="391"/>
                  </a:lnTo>
                  <a:lnTo>
                    <a:pt x="217" y="420"/>
                  </a:lnTo>
                  <a:lnTo>
                    <a:pt x="211" y="458"/>
                  </a:lnTo>
                  <a:lnTo>
                    <a:pt x="211" y="458"/>
                  </a:lnTo>
                  <a:lnTo>
                    <a:pt x="208" y="465"/>
                  </a:lnTo>
                  <a:lnTo>
                    <a:pt x="205" y="472"/>
                  </a:lnTo>
                  <a:lnTo>
                    <a:pt x="200" y="477"/>
                  </a:lnTo>
                  <a:lnTo>
                    <a:pt x="193" y="482"/>
                  </a:lnTo>
                  <a:lnTo>
                    <a:pt x="187" y="485"/>
                  </a:lnTo>
                  <a:lnTo>
                    <a:pt x="179" y="487"/>
                  </a:lnTo>
                  <a:lnTo>
                    <a:pt x="172" y="488"/>
                  </a:lnTo>
                  <a:lnTo>
                    <a:pt x="164" y="487"/>
                  </a:lnTo>
                  <a:lnTo>
                    <a:pt x="157" y="486"/>
                  </a:lnTo>
                  <a:lnTo>
                    <a:pt x="149" y="483"/>
                  </a:lnTo>
                  <a:lnTo>
                    <a:pt x="143" y="479"/>
                  </a:lnTo>
                  <a:lnTo>
                    <a:pt x="136" y="474"/>
                  </a:lnTo>
                  <a:lnTo>
                    <a:pt x="132" y="467"/>
                  </a:lnTo>
                  <a:lnTo>
                    <a:pt x="129" y="461"/>
                  </a:lnTo>
                  <a:lnTo>
                    <a:pt x="126" y="452"/>
                  </a:lnTo>
                  <a:lnTo>
                    <a:pt x="126" y="443"/>
                  </a:lnTo>
                  <a:lnTo>
                    <a:pt x="126" y="443"/>
                  </a:lnTo>
                  <a:lnTo>
                    <a:pt x="130" y="413"/>
                  </a:lnTo>
                  <a:lnTo>
                    <a:pt x="134" y="386"/>
                  </a:lnTo>
                  <a:lnTo>
                    <a:pt x="138" y="362"/>
                  </a:lnTo>
                  <a:lnTo>
                    <a:pt x="143" y="341"/>
                  </a:lnTo>
                  <a:lnTo>
                    <a:pt x="149" y="323"/>
                  </a:lnTo>
                  <a:lnTo>
                    <a:pt x="157" y="307"/>
                  </a:lnTo>
                  <a:lnTo>
                    <a:pt x="165" y="293"/>
                  </a:lnTo>
                  <a:lnTo>
                    <a:pt x="175" y="281"/>
                  </a:lnTo>
                  <a:lnTo>
                    <a:pt x="187" y="269"/>
                  </a:lnTo>
                  <a:lnTo>
                    <a:pt x="201" y="259"/>
                  </a:lnTo>
                  <a:lnTo>
                    <a:pt x="216" y="250"/>
                  </a:lnTo>
                  <a:lnTo>
                    <a:pt x="234" y="241"/>
                  </a:lnTo>
                  <a:lnTo>
                    <a:pt x="255" y="231"/>
                  </a:lnTo>
                  <a:lnTo>
                    <a:pt x="278" y="223"/>
                  </a:lnTo>
                  <a:lnTo>
                    <a:pt x="333" y="201"/>
                  </a:lnTo>
                  <a:lnTo>
                    <a:pt x="333" y="201"/>
                  </a:lnTo>
                  <a:lnTo>
                    <a:pt x="343" y="199"/>
                  </a:lnTo>
                  <a:lnTo>
                    <a:pt x="355" y="199"/>
                  </a:lnTo>
                  <a:lnTo>
                    <a:pt x="369" y="200"/>
                  </a:lnTo>
                  <a:lnTo>
                    <a:pt x="382" y="202"/>
                  </a:lnTo>
                  <a:lnTo>
                    <a:pt x="407" y="208"/>
                  </a:lnTo>
                  <a:lnTo>
                    <a:pt x="423" y="213"/>
                  </a:lnTo>
                  <a:lnTo>
                    <a:pt x="472" y="300"/>
                  </a:lnTo>
                  <a:lnTo>
                    <a:pt x="503" y="239"/>
                  </a:lnTo>
                  <a:lnTo>
                    <a:pt x="503" y="2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nvGrpSpPr>
            <p:cNvPr id="17" name="Group 24"/>
            <p:cNvGrpSpPr/>
            <p:nvPr/>
          </p:nvGrpSpPr>
          <p:grpSpPr>
            <a:xfrm>
              <a:off x="1319644" y="1794829"/>
              <a:ext cx="3086946" cy="3188547"/>
              <a:chOff x="8290836" y="2091453"/>
              <a:chExt cx="2311818" cy="3188547"/>
            </a:xfrm>
          </p:grpSpPr>
          <p:sp>
            <p:nvSpPr>
              <p:cNvPr id="21" name="TextBox 32"/>
              <p:cNvSpPr txBox="1"/>
              <p:nvPr/>
            </p:nvSpPr>
            <p:spPr>
              <a:xfrm>
                <a:off x="8592653" y="2091453"/>
                <a:ext cx="1428559" cy="737447"/>
              </a:xfrm>
              <a:prstGeom prst="rect">
                <a:avLst/>
              </a:prstGeom>
              <a:noFill/>
            </p:spPr>
            <p:txBody>
              <a:bodyPr wrap="none" lIns="0" tIns="0" rIns="360000" bIns="0" anchor="ctr" anchorCtr="0">
                <a:noAutofit/>
              </a:bodyPr>
              <a:lstStyle/>
              <a:p>
                <a:pPr algn="ctr"/>
                <a:r>
                  <a:rPr lang="zh-CN" altLang="en-US" sz="2400" b="1">
                    <a:solidFill>
                      <a:schemeClr val="accent1">
                        <a:lumMod val="100000"/>
                      </a:schemeClr>
                    </a:solidFill>
                    <a:latin typeface="Arial Unicode MS" panose="020B0604020202020204" charset="-122"/>
                    <a:ea typeface="Arial Unicode MS" panose="020B0604020202020204" charset="-122"/>
                  </a:rPr>
                  <a:t>案例一</a:t>
                </a:r>
              </a:p>
            </p:txBody>
          </p:sp>
          <p:sp>
            <p:nvSpPr>
              <p:cNvPr id="22" name="TextBox 33"/>
              <p:cNvSpPr txBox="1"/>
              <p:nvPr/>
            </p:nvSpPr>
            <p:spPr>
              <a:xfrm>
                <a:off x="8290836" y="2840753"/>
                <a:ext cx="2311818" cy="2439247"/>
              </a:xfrm>
              <a:prstGeom prst="rect">
                <a:avLst/>
              </a:prstGeom>
            </p:spPr>
            <p:txBody>
              <a:bodyPr vert="horz" wrap="square" lIns="0" tIns="0" rIns="360000" bIns="0" anchor="ctr">
                <a:noAutofit/>
              </a:bodyPr>
              <a:lstStyle/>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顾客（10:20:23）：“在吗？”</a:t>
                </a:r>
              </a:p>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客服（10:26:23）：“您好，在的！我是客服小七，很高兴为您服务！请问有什么可以帮您的？”</a:t>
                </a:r>
              </a:p>
            </p:txBody>
          </p:sp>
        </p:grpSp>
        <p:grpSp>
          <p:nvGrpSpPr>
            <p:cNvPr id="18" name="Group 34"/>
            <p:cNvGrpSpPr/>
            <p:nvPr/>
          </p:nvGrpSpPr>
          <p:grpSpPr>
            <a:xfrm>
              <a:off x="7667770" y="1794829"/>
              <a:ext cx="3227493" cy="3075940"/>
              <a:chOff x="940116" y="2318125"/>
              <a:chExt cx="2513210" cy="3075940"/>
            </a:xfrm>
          </p:grpSpPr>
          <p:sp>
            <p:nvSpPr>
              <p:cNvPr id="19" name="TextBox 35"/>
              <p:cNvSpPr txBox="1"/>
              <p:nvPr/>
            </p:nvSpPr>
            <p:spPr>
              <a:xfrm>
                <a:off x="1464251" y="2318125"/>
                <a:ext cx="1932376" cy="574040"/>
              </a:xfrm>
              <a:prstGeom prst="rect">
                <a:avLst/>
              </a:prstGeom>
              <a:noFill/>
            </p:spPr>
            <p:txBody>
              <a:bodyPr wrap="none" lIns="360000" tIns="0" rIns="0" bIns="0" anchor="b" anchorCtr="0">
                <a:noAutofit/>
              </a:bodyPr>
              <a:lstStyle/>
              <a:p>
                <a:r>
                  <a:rPr lang="zh-CN" altLang="en-US" sz="2400" b="1">
                    <a:solidFill>
                      <a:schemeClr val="accent2">
                        <a:lumMod val="100000"/>
                      </a:schemeClr>
                    </a:solidFill>
                    <a:latin typeface="Arial Unicode MS" panose="020B0604020202020204" charset="-122"/>
                    <a:ea typeface="Arial Unicode MS" panose="020B0604020202020204" charset="-122"/>
                  </a:rPr>
                  <a:t>案例二</a:t>
                </a:r>
              </a:p>
            </p:txBody>
          </p:sp>
          <p:sp>
            <p:nvSpPr>
              <p:cNvPr id="20" name="TextBox 36"/>
              <p:cNvSpPr txBox="1"/>
              <p:nvPr/>
            </p:nvSpPr>
            <p:spPr>
              <a:xfrm>
                <a:off x="940116" y="2942118"/>
                <a:ext cx="2513210" cy="2451947"/>
              </a:xfrm>
              <a:prstGeom prst="rect">
                <a:avLst/>
              </a:prstGeom>
            </p:spPr>
            <p:txBody>
              <a:bodyPr vert="horz" wrap="square" lIns="360000" tIns="0" rIns="0" bIns="0" anchor="ctr" anchorCtr="0">
                <a:normAutofit lnSpcReduction="10000"/>
              </a:bodyPr>
              <a:lstStyle/>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顾客（10:20:23）：“在吗？”</a:t>
                </a:r>
              </a:p>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客服（10:20:26）：“您好，在的！我是客服小敏，很高兴为您服务！请问您需要什么帮助吗？”</a:t>
                </a:r>
              </a:p>
            </p:txBody>
          </p:sp>
        </p:grpSp>
      </p:grpSp>
      <p:sp>
        <p:nvSpPr>
          <p:cNvPr id="25" name="Title 1"/>
          <p:cNvSpPr txBox="1"/>
          <p:nvPr/>
        </p:nvSpPr>
        <p:spPr>
          <a:xfrm>
            <a:off x="611505" y="175895"/>
            <a:ext cx="4112260" cy="379730"/>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快速应答</a:t>
            </a:r>
            <a:r>
              <a:rPr lang="en-US" altLang="zh-CN" sz="1800" dirty="0">
                <a:solidFill>
                  <a:schemeClr val="tx1">
                    <a:lumMod val="65000"/>
                    <a:lumOff val="35000"/>
                  </a:schemeClr>
                </a:solidFill>
                <a:latin typeface="微软雅黑" panose="020B0503020204020204" pitchFamily="34" charset="-122"/>
                <a:ea typeface="微软雅黑" panose="020B0503020204020204" pitchFamily="34" charset="-122"/>
              </a:rPr>
              <a:t>—3秒应答，快速招呼新顾客</a:t>
            </a:r>
          </a:p>
        </p:txBody>
      </p:sp>
      <p:sp>
        <p:nvSpPr>
          <p:cNvPr id="2" name="Oval 13"/>
          <p:cNvSpPr/>
          <p:nvPr/>
        </p:nvSpPr>
        <p:spPr>
          <a:xfrm>
            <a:off x="496376" y="3706266"/>
            <a:ext cx="811029" cy="811029"/>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Freeform: Shape 20"/>
          <p:cNvSpPr/>
          <p:nvPr/>
        </p:nvSpPr>
        <p:spPr bwMode="auto">
          <a:xfrm>
            <a:off x="696650" y="3906276"/>
            <a:ext cx="411749" cy="411005"/>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00" name="文本框 99"/>
          <p:cNvSpPr txBox="1"/>
          <p:nvPr/>
        </p:nvSpPr>
        <p:spPr>
          <a:xfrm>
            <a:off x="1498600" y="3582035"/>
            <a:ext cx="7035800" cy="1383665"/>
          </a:xfrm>
          <a:prstGeom prst="rect">
            <a:avLst/>
          </a:prstGeom>
          <a:noFill/>
          <a:ln w="9525">
            <a:noFill/>
          </a:ln>
        </p:spPr>
        <p:txBody>
          <a:bodyPr wrap="square">
            <a:spAutoFit/>
          </a:bodyPr>
          <a:lstStyle/>
          <a:p>
            <a:pPr algn="l" fontAlgn="auto">
              <a:lnSpc>
                <a:spcPct val="150000"/>
              </a:lnSpc>
            </a:pPr>
            <a:r>
              <a:rPr lang="zh-CN" altLang="en-US" sz="1400">
                <a:solidFill>
                  <a:srgbClr val="50706D"/>
                </a:solidFill>
                <a:latin typeface="Arial Unicode MS" panose="020B0604020202020204" charset="-122"/>
                <a:ea typeface="Arial Unicode MS" panose="020B0604020202020204" charset="-122"/>
              </a:rPr>
              <a:t>客服人员小敏在接到咨询后，予以顾客同样热情的回应，不同之处在哪里？就是“应答时间”。同样的作答，</a:t>
            </a:r>
            <a:r>
              <a:rPr lang="zh-CN" altLang="en-US" sz="1400" b="1">
                <a:solidFill>
                  <a:schemeClr val="accent2"/>
                </a:solidFill>
                <a:latin typeface="Arial Unicode MS" panose="020B0604020202020204" charset="-122"/>
                <a:ea typeface="Arial Unicode MS" panose="020B0604020202020204" charset="-122"/>
              </a:rPr>
              <a:t>小七</a:t>
            </a:r>
            <a:r>
              <a:rPr lang="zh-CN" altLang="en-US" sz="1400">
                <a:solidFill>
                  <a:srgbClr val="50706D"/>
                </a:solidFill>
                <a:latin typeface="Arial Unicode MS" panose="020B0604020202020204" charset="-122"/>
                <a:ea typeface="Arial Unicode MS" panose="020B0604020202020204" charset="-122"/>
              </a:rPr>
              <a:t>在顾客咨询</a:t>
            </a:r>
            <a:r>
              <a:rPr lang="zh-CN" altLang="en-US" sz="1400" b="1">
                <a:solidFill>
                  <a:schemeClr val="accent2"/>
                </a:solidFill>
                <a:latin typeface="Arial Unicode MS" panose="020B0604020202020204" charset="-122"/>
                <a:ea typeface="Arial Unicode MS" panose="020B0604020202020204" charset="-122"/>
              </a:rPr>
              <a:t>6分钟</a:t>
            </a:r>
            <a:r>
              <a:rPr lang="zh-CN" altLang="en-US" sz="1400">
                <a:solidFill>
                  <a:srgbClr val="50706D"/>
                </a:solidFill>
                <a:latin typeface="Arial Unicode MS" panose="020B0604020202020204" charset="-122"/>
                <a:ea typeface="Arial Unicode MS" panose="020B0604020202020204" charset="-122"/>
              </a:rPr>
              <a:t>后才给出回应，而客服</a:t>
            </a:r>
            <a:r>
              <a:rPr lang="zh-CN" altLang="en-US" sz="1400" b="1">
                <a:solidFill>
                  <a:schemeClr val="accent2"/>
                </a:solidFill>
                <a:latin typeface="Arial Unicode MS" panose="020B0604020202020204" charset="-122"/>
                <a:ea typeface="Arial Unicode MS" panose="020B0604020202020204" charset="-122"/>
              </a:rPr>
              <a:t>小敏</a:t>
            </a:r>
            <a:r>
              <a:rPr lang="zh-CN" altLang="en-US" sz="1400">
                <a:solidFill>
                  <a:srgbClr val="50706D"/>
                </a:solidFill>
                <a:latin typeface="Arial Unicode MS" panose="020B0604020202020204" charset="-122"/>
                <a:ea typeface="Arial Unicode MS" panose="020B0604020202020204" charset="-122"/>
              </a:rPr>
              <a:t>只用了</a:t>
            </a:r>
            <a:r>
              <a:rPr lang="zh-CN" altLang="en-US" sz="1400" b="1">
                <a:solidFill>
                  <a:schemeClr val="accent2"/>
                </a:solidFill>
                <a:latin typeface="Arial Unicode MS" panose="020B0604020202020204" charset="-122"/>
                <a:ea typeface="Arial Unicode MS" panose="020B0604020202020204" charset="-122"/>
              </a:rPr>
              <a:t>3秒钟</a:t>
            </a:r>
            <a:r>
              <a:rPr lang="zh-CN" altLang="en-US" sz="1400">
                <a:solidFill>
                  <a:srgbClr val="50706D"/>
                </a:solidFill>
                <a:latin typeface="Arial Unicode MS" panose="020B0604020202020204" charset="-122"/>
                <a:ea typeface="Arial Unicode MS" panose="020B0604020202020204" charset="-122"/>
              </a:rPr>
              <a:t>就进行了快速回应。如果你是顾客，想必也更喜欢小敏的服务。这就是快速应答带给顾客的直观感受</a:t>
            </a: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第一PPT，www.1ppt.com">
  <a:themeElements>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0.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1.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2.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3.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4.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5.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6.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7.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8.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3.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4.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5.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6.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7.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8.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9.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docProps/app.xml><?xml version="1.0" encoding="utf-8"?>
<Properties xmlns="http://schemas.openxmlformats.org/officeDocument/2006/extended-properties" xmlns:vt="http://schemas.openxmlformats.org/officeDocument/2006/docPropsVTypes">
  <TotalTime>1</TotalTime>
  <Words>1770</Words>
  <Application>Microsoft Office PowerPoint</Application>
  <PresentationFormat>全屏显示(16:9)</PresentationFormat>
  <Paragraphs>141</Paragraphs>
  <Slides>18</Slides>
  <Notes>4</Notes>
  <HiddenSlides>0</HiddenSlides>
  <MMClips>2</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user</dc:creator>
  <cp:keywords>第一PPT模板网-WWW.1PPT.COM</cp:keywords>
  <cp:lastModifiedBy>张凌婕</cp:lastModifiedBy>
  <cp:revision>268</cp:revision>
  <dcterms:created xsi:type="dcterms:W3CDTF">2015-12-11T17:46:00Z</dcterms:created>
  <dcterms:modified xsi:type="dcterms:W3CDTF">2018-01-25T01:56:11Z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