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96" r:id="rId3"/>
    <p:sldId id="297" r:id="rId4"/>
    <p:sldId id="258" r:id="rId5"/>
    <p:sldId id="298" r:id="rId6"/>
    <p:sldId id="299" r:id="rId7"/>
    <p:sldId id="281" r:id="rId8"/>
    <p:sldId id="269" r:id="rId9"/>
    <p:sldId id="278" r:id="rId10"/>
    <p:sldId id="300" r:id="rId11"/>
    <p:sldId id="282" r:id="rId12"/>
    <p:sldId id="268" r:id="rId13"/>
    <p:sldId id="283" r:id="rId14"/>
    <p:sldId id="302" r:id="rId15"/>
    <p:sldId id="303" r:id="rId16"/>
    <p:sldId id="304" r:id="rId17"/>
    <p:sldId id="305" r:id="rId18"/>
    <p:sldId id="306" r:id="rId19"/>
    <p:sldId id="261" r:id="rId20"/>
    <p:sldId id="307" r:id="rId21"/>
    <p:sldId id="308" r:id="rId23"/>
    <p:sldId id="310" r:id="rId24"/>
    <p:sldId id="311" r:id="rId25"/>
    <p:sldId id="312" r:id="rId26"/>
    <p:sldId id="309" r:id="rId27"/>
    <p:sldId id="313" r:id="rId28"/>
    <p:sldId id="315" r:id="rId29"/>
    <p:sldId id="316" r:id="rId30"/>
    <p:sldId id="314" r:id="rId31"/>
    <p:sldId id="301" r:id="rId3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BCC0"/>
    <a:srgbClr val="C8C2AC"/>
    <a:srgbClr val="EC7A1B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58" y="48"/>
      </p:cViewPr>
      <p:guideLst>
        <p:guide orient="horz" pos="2140"/>
        <p:guide pos="36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53B400B-13E7-4092-903F-9AB890B23E9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18794712-5904-427E-9D18-2A9E9DE474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无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304588" y="6086475"/>
            <a:ext cx="298450" cy="298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1603038" y="6034088"/>
            <a:ext cx="142875" cy="14128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11690350" y="6248400"/>
            <a:ext cx="60325" cy="603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11239500" y="6048375"/>
            <a:ext cx="430213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fld id="{3CAA7E89-ABB9-485B-8EAF-4D6A08193F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5D6424-2A38-4113-8D85-15E0655AD89C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80F63C7-9F3E-43CD-B8B1-682246650FD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fade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png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69863" y="3019425"/>
            <a:ext cx="517525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0" y="1858963"/>
            <a:ext cx="628650" cy="627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1" cstate="print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3591239" y="272737"/>
            <a:ext cx="5071436" cy="6035988"/>
            <a:chOff x="3565438" y="299817"/>
            <a:chExt cx="5070953" cy="6036557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124" y="300130"/>
              <a:ext cx="5071580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60369" y="1985579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3835292" y="2118307"/>
              <a:ext cx="2687381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60369" y="3448440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828" y="3511946"/>
              <a:ext cx="145718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 cstate="print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  <p:sp>
          <p:nvSpPr>
            <p:cNvPr id="71" name="文本框 226"/>
            <p:cNvSpPr txBox="1">
              <a:spLocks noChangeArrowheads="1"/>
            </p:cNvSpPr>
            <p:nvPr/>
          </p:nvSpPr>
          <p:spPr bwMode="auto">
            <a:xfrm>
              <a:off x="3702001" y="2198745"/>
              <a:ext cx="4754427" cy="175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商品简易布景与常用构图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&amp;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拍摄布光和角度、照片的简单处理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项目五 电子商务商品信息管理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5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211" grpId="0" bldLvl="0" animBg="1"/>
      <p:bldP spid="212" grpId="0" bldLvl="0" animBg="1"/>
      <p:bldP spid="213" grpId="0" bldLvl="0" animBg="1"/>
      <p:bldP spid="214" grpId="0" bldLvl="0" animBg="1"/>
      <p:bldP spid="215" grpId="0" bldLvl="0" animBg="1"/>
      <p:bldP spid="216" grpId="0" bldLvl="0" animBg="1"/>
      <p:bldP spid="217" grpId="0" bldLvl="0" animBg="1"/>
      <p:bldP spid="218" grpId="0" bldLvl="0" animBg="1"/>
      <p:bldP spid="219" grpId="0" bldLvl="0" animBg="1"/>
      <p:bldP spid="220" grpId="0" bldLvl="0" animBg="1"/>
      <p:bldP spid="221" grpId="0" bldLvl="0" animBg="1"/>
      <p:bldP spid="197" grpId="0" bldLvl="0" animBg="1"/>
      <p:bldP spid="198" grpId="0" bldLvl="0" animBg="1"/>
      <p:bldP spid="201" grpId="0" bldLvl="0" animBg="1"/>
      <p:bldP spid="22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  <a:endParaRPr lang="zh-CN" altLang="en-US" sz="125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135438" y="2443163"/>
            <a:ext cx="6777037" cy="1112837"/>
            <a:chOff x="277329" y="1093495"/>
            <a:chExt cx="5427948" cy="111288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商品拍摄的布光分析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3987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任务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五</a:t>
              </a: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 商品拍摄布光和角度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C8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6828155" y="101155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C8C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141215" y="1713749"/>
              <a:ext cx="894438" cy="522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顺光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8074343" y="1011238"/>
            <a:ext cx="3397250" cy="138366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顺光是摄影中最常见的光线，应用比较广泛。一般情况下是光源、拍摄者和被摄者三者位于同一轴线上，光源一般来自拍摄的后面。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 bwMode="auto">
          <a:xfrm>
            <a:off x="6828155" y="2578735"/>
            <a:ext cx="1073150" cy="1073150"/>
            <a:chOff x="7026060" y="2898238"/>
            <a:chExt cx="1073580" cy="1073578"/>
          </a:xfrm>
        </p:grpSpPr>
        <p:sp>
          <p:nvSpPr>
            <p:cNvPr id="64" name="椭圆 63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rgbClr val="C8C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9" name="文本框 23"/>
            <p:cNvSpPr txBox="1">
              <a:spLocks noChangeArrowheads="1"/>
            </p:cNvSpPr>
            <p:nvPr/>
          </p:nvSpPr>
          <p:spPr bwMode="auto">
            <a:xfrm>
              <a:off x="7115805" y="3167799"/>
              <a:ext cx="894438" cy="522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lvl="0" algn="ctr" eaLnBrk="1" hangingPunct="1">
                <a:lnSpc>
                  <a:spcPct val="100000"/>
                </a:lnSpc>
                <a:buNone/>
              </a:pPr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侧光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8074343" y="2638743"/>
            <a:ext cx="3397250" cy="170688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侧光也是较为常见的摄影光线，摄影师和被摄主体一般处于同一轴线上，光线会从轴线的两边发出，这样被摄主体一侧受光一侧会产生较为明显的阴影，可以凸显出被摄主体的立体感。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 bwMode="auto">
          <a:xfrm>
            <a:off x="6828155" y="4359275"/>
            <a:ext cx="1073150" cy="1073150"/>
            <a:chOff x="7026060" y="4358640"/>
            <a:chExt cx="1073580" cy="1073578"/>
          </a:xfrm>
        </p:grpSpPr>
        <p:sp>
          <p:nvSpPr>
            <p:cNvPr id="69" name="椭圆 68"/>
            <p:cNvSpPr/>
            <p:nvPr/>
          </p:nvSpPr>
          <p:spPr>
            <a:xfrm>
              <a:off x="7026060" y="4358640"/>
              <a:ext cx="1073580" cy="1073578"/>
            </a:xfrm>
            <a:prstGeom prst="ellipse">
              <a:avLst/>
            </a:prstGeom>
            <a:solidFill>
              <a:srgbClr val="C8C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6" name="文本框 23"/>
            <p:cNvSpPr txBox="1">
              <a:spLocks noChangeArrowheads="1"/>
            </p:cNvSpPr>
            <p:nvPr/>
          </p:nvSpPr>
          <p:spPr bwMode="auto">
            <a:xfrm>
              <a:off x="7141215" y="4634554"/>
              <a:ext cx="894438" cy="522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lvl="0" algn="ctr" eaLnBrk="1" hangingPunct="1">
                <a:lnSpc>
                  <a:spcPct val="100000"/>
                </a:lnSpc>
                <a:buNone/>
              </a:pPr>
              <a:r>
                <a:rPr lang="en-US" altLang="zh-CN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顶光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8074343" y="4465003"/>
            <a:ext cx="3397250" cy="170688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顶光在摄影中的应用较为少见，但是在商品拍摄中应用的较为广泛。风景、人物的拍摄和商品拍摄不太一样，商品的顶面也需要展现给消费者，我们可以利用顶光清晰的展示被摄主体的形象。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商品拍摄的布光分析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2" name="图片 52" descr="C:\Users\zhouwenhui\Desktop\项目二 所需场景图片\顺光拍摄\1s-364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18230" y="2069465"/>
            <a:ext cx="2626360" cy="1753870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3" name="图片 53" descr="C:\Users\zhouwenhui\Desktop\拍摄完成000000\侧光拍摄\IMG_14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285" y="3065780"/>
            <a:ext cx="2874010" cy="1916430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图片 54" descr="C:\Users\zhouwenhui\Desktop\拍摄完成000000\顶光拍摄\IMG_1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18230" y="4090035"/>
            <a:ext cx="2600960" cy="1734185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7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anose="020B0502020202020204" pitchFamily="34" charset="0"/>
                </a:rPr>
                <a:t>04</a:t>
              </a:r>
              <a:endParaRPr lang="zh-CN" altLang="en-US" sz="125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135438" y="2443163"/>
            <a:ext cx="6777037" cy="1112837"/>
            <a:chOff x="277329" y="1093495"/>
            <a:chExt cx="5427948" cy="111288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商品拍摄的角度设计 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3987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任务五 商品拍摄布光和角度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C37F7E1-2C3F-49B4-855B-2B603EDB55A8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3DB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文本框 65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商品拍摄的角度设计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26615" y="3935095"/>
            <a:ext cx="7517765" cy="2082165"/>
            <a:chOff x="-11415" y="973"/>
            <a:chExt cx="11839" cy="3279"/>
          </a:xfrm>
        </p:grpSpPr>
        <p:sp>
          <p:nvSpPr>
            <p:cNvPr id="58" name="文本框 57"/>
            <p:cNvSpPr txBox="1"/>
            <p:nvPr/>
          </p:nvSpPr>
          <p:spPr>
            <a:xfrm>
              <a:off x="-9495" y="1782"/>
              <a:ext cx="9919" cy="2470"/>
            </a:xfrm>
            <a:prstGeom prst="rect">
              <a:avLst/>
            </a:prstGeom>
            <a:noFill/>
            <a:ln>
              <a:solidFill>
                <a:srgbClr val="3DBC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3DBCC0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sz="1600" b="1" dirty="0">
                  <a:solidFill>
                    <a:srgbClr val="3DBCC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在正式拍摄之前，我们需要仔细阅读商品介绍资料或者其他经销商相关的信息资料，了解商品的特色和卖点，并设计出商品的拍摄角度。下面我们以雀巢咖啡和碧唇润唇膏为例，来了解商品的卖点。</a:t>
              </a:r>
              <a:endParaRPr lang="zh-CN" altLang="en-US" sz="1600" b="1" dirty="0">
                <a:solidFill>
                  <a:srgbClr val="3DBCC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2" name="图片 1" descr="man_497px_1208352_easyicon.net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11415" y="973"/>
              <a:ext cx="1631" cy="2823"/>
            </a:xfrm>
            <a:prstGeom prst="rect">
              <a:avLst/>
            </a:prstGeom>
          </p:spPr>
        </p:pic>
      </p:grpSp>
      <p:pic>
        <p:nvPicPr>
          <p:cNvPr id="5" name="图片 4" descr="timg"/>
          <p:cNvPicPr>
            <a:picLocks noChangeAspect="1"/>
          </p:cNvPicPr>
          <p:nvPr/>
        </p:nvPicPr>
        <p:blipFill>
          <a:blip r:embed="rId2"/>
          <a:srcRect b="5505"/>
          <a:stretch>
            <a:fillRect/>
          </a:stretch>
        </p:blipFill>
        <p:spPr>
          <a:xfrm>
            <a:off x="3999230" y="1019175"/>
            <a:ext cx="4193540" cy="2915920"/>
          </a:xfrm>
          <a:prstGeom prst="rect">
            <a:avLst/>
          </a:prstGeom>
          <a:ln w="9207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3DB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341755" y="116395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3DB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497549"/>
              <a:ext cx="996714" cy="953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拍摄</a:t>
              </a:r>
              <a:r>
                <a:rPr lang="zh-CN" altLang="en-US" b="1">
                  <a:solidFill>
                    <a:schemeClr val="bg1"/>
                  </a:solidFill>
                  <a:latin typeface="Century Gothic" panose="020B0502020202020204" pitchFamily="34" charset="0"/>
                </a:rPr>
                <a:t>角度</a:t>
              </a:r>
              <a:endParaRPr lang="zh-CN" altLang="en-US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414905" y="1223645"/>
            <a:ext cx="775462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通过仔细阅读雀巢公司咖啡商品的介绍资料，我们将这款咖啡的卖点总结为两点：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商品拍摄的角度设计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905" y="2176780"/>
            <a:ext cx="7444105" cy="382270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3DB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341755" y="116395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3DB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497549"/>
              <a:ext cx="996714" cy="953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拍摄</a:t>
              </a:r>
              <a:r>
                <a:rPr lang="zh-CN" altLang="en-US" b="1">
                  <a:solidFill>
                    <a:schemeClr val="bg1"/>
                  </a:solidFill>
                  <a:latin typeface="Century Gothic" panose="020B0502020202020204" pitchFamily="34" charset="0"/>
                </a:rPr>
                <a:t>角度</a:t>
              </a:r>
              <a:endParaRPr lang="zh-CN" altLang="en-US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414905" y="1223645"/>
            <a:ext cx="775462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通过仔细阅读碧唇公司润唇膏商品的介绍资料，我们将这款润唇膏的卖点总结为两点：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商品拍摄的角度设计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4725" y="2456815"/>
            <a:ext cx="7702550" cy="35915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EAA1204-840C-4FB9-952C-13C28FAB95F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3DBC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文本框 33"/>
          <p:cNvSpPr txBox="1"/>
          <p:nvPr/>
        </p:nvSpPr>
        <p:spPr bwMode="auto">
          <a:xfrm>
            <a:off x="401638" y="242888"/>
            <a:ext cx="1402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任务评价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2780665" y="1757045"/>
          <a:ext cx="8062595" cy="3527425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755265"/>
                <a:gridCol w="1179195"/>
                <a:gridCol w="1739265"/>
                <a:gridCol w="1381125"/>
                <a:gridCol w="1007745"/>
              </a:tblGrid>
              <a:tr h="58801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 b="1"/>
                        <a:t>主要内容</a:t>
                      </a:r>
                      <a:endParaRPr lang="zh-CN" altLang="en-US" sz="3200" b="1"/>
                    </a:p>
                  </a:txBody>
                  <a:tcPr marL="0" marR="0" marT="0" marB="1" vert="horz" anchor="ctr" anchorCtr="0"/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小组评价等级（在符合的情况下面打“√”）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176020">
                <a:tc vMerge="1"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全都做到了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大部分（80%）做到了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基本（60%）做到了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没做到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</a:tr>
              <a:tr h="587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800"/>
                        <a:t>熟悉商品布光的方法</a:t>
                      </a:r>
                      <a:endParaRPr sz="18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/>
                        <a:t>理解布光的重要性</a:t>
                      </a:r>
                      <a:endParaRPr lang="zh-CN" altLang="en-US" sz="18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800"/>
                        <a:t>了解商品卖点分析的方法</a:t>
                      </a:r>
                      <a:endParaRPr sz="18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/>
                    </a:p>
                  </a:txBody>
                  <a:tcPr marL="0" marR="0" marT="0" marB="1" vert="horz" anchor="ctr" anchorCtr="0"/>
                </a:tc>
              </a:tr>
            </a:tbl>
          </a:graphicData>
        </a:graphic>
      </p:graphicFrame>
      <p:pic>
        <p:nvPicPr>
          <p:cNvPr id="12" name="图片 11" descr="Teacher_male_512px_1185976_easyicon.n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131570"/>
            <a:ext cx="2011045" cy="201104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395413" y="2039711"/>
            <a:ext cx="2665185" cy="2346779"/>
            <a:chOff x="1394854" y="2039505"/>
            <a:chExt cx="2666166" cy="2347189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2" name="文本框 5"/>
            <p:cNvSpPr txBox="1">
              <a:spLocks noChangeArrowheads="1"/>
            </p:cNvSpPr>
            <p:nvPr/>
          </p:nvSpPr>
          <p:spPr bwMode="auto">
            <a:xfrm>
              <a:off x="1959302" y="2186816"/>
              <a:ext cx="1942545" cy="20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anose="020B0502020202020204" pitchFamily="34" charset="0"/>
                </a:rPr>
                <a:t>05</a:t>
              </a:r>
              <a:endParaRPr lang="zh-CN" altLang="en-US" sz="125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135438" y="2443163"/>
            <a:ext cx="6777037" cy="2422842"/>
            <a:chOff x="277329" y="1093495"/>
            <a:chExt cx="5427948" cy="2422947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商品照片的亮度处理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3987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任务六 </a:t>
              </a:r>
              <a:r>
                <a:rPr 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sym typeface="+mn-ea"/>
                </a:rPr>
                <a:t>商品照片的简单处理</a:t>
              </a:r>
              <a:endPara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11989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对商品进行拍摄得到的图片都是原始的素材，在进行商品采编时，一般需要对这些原始图片进行简单的加工处理，才能更好地为我所用。通常情况下的商品图片都是采用Photoshop软件进行处理的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6" grpId="0" bldLvl="0" animBg="1"/>
      <p:bldP spid="30" grpId="0" bldLvl="0" animBg="1"/>
      <p:bldP spid="32" grpId="0" bldLvl="0" animBg="1"/>
      <p:bldP spid="36" grpId="0" bldLvl="0" animBg="1"/>
      <p:bldP spid="41" grpId="0" bldLvl="0" animBg="1"/>
      <p:bldP spid="43" grpId="0" bldLvl="0" animBg="1"/>
      <p:bldP spid="15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57372FF-4C98-4E69-8312-4BAE940E57BF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1636078" y="1771650"/>
            <a:ext cx="1728787" cy="1728788"/>
            <a:chOff x="1011953" y="1914525"/>
            <a:chExt cx="1728787" cy="1728787"/>
          </a:xfrm>
        </p:grpSpPr>
        <p:sp>
          <p:nvSpPr>
            <p:cNvPr id="5" name="椭圆 4"/>
            <p:cNvSpPr/>
            <p:nvPr/>
          </p:nvSpPr>
          <p:spPr>
            <a:xfrm>
              <a:off x="1011953" y="1914525"/>
              <a:ext cx="1728787" cy="17287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6" name="Freeform 101"/>
            <p:cNvSpPr>
              <a:spLocks noEditPoints="1"/>
            </p:cNvSpPr>
            <p:nvPr/>
          </p:nvSpPr>
          <p:spPr bwMode="auto">
            <a:xfrm>
              <a:off x="1580991" y="2424188"/>
              <a:ext cx="590710" cy="709460"/>
            </a:xfrm>
            <a:custGeom>
              <a:avLst/>
              <a:gdLst>
                <a:gd name="T0" fmla="*/ 1491964171 w 164"/>
                <a:gd name="T1" fmla="*/ 1491493797 h 197"/>
                <a:gd name="T2" fmla="*/ 1401149712 w 164"/>
                <a:gd name="T3" fmla="*/ 1452585137 h 197"/>
                <a:gd name="T4" fmla="*/ 1284387236 w 164"/>
                <a:gd name="T5" fmla="*/ 1426644831 h 197"/>
                <a:gd name="T6" fmla="*/ 1258439219 w 164"/>
                <a:gd name="T7" fmla="*/ 1426644831 h 197"/>
                <a:gd name="T8" fmla="*/ 1206546786 w 164"/>
                <a:gd name="T9" fmla="*/ 1413676478 h 197"/>
                <a:gd name="T10" fmla="*/ 1206546786 w 164"/>
                <a:gd name="T11" fmla="*/ 1413676478 h 197"/>
                <a:gd name="T12" fmla="*/ 1128702734 w 164"/>
                <a:gd name="T13" fmla="*/ 1400708126 h 197"/>
                <a:gd name="T14" fmla="*/ 973021834 w 164"/>
                <a:gd name="T15" fmla="*/ 1400708126 h 197"/>
                <a:gd name="T16" fmla="*/ 947073817 w 164"/>
                <a:gd name="T17" fmla="*/ 1413676478 h 197"/>
                <a:gd name="T18" fmla="*/ 895177782 w 164"/>
                <a:gd name="T19" fmla="*/ 1413676478 h 197"/>
                <a:gd name="T20" fmla="*/ 830311341 w 164"/>
                <a:gd name="T21" fmla="*/ 1426644831 h 197"/>
                <a:gd name="T22" fmla="*/ 713548865 w 164"/>
                <a:gd name="T23" fmla="*/ 1452585137 h 197"/>
                <a:gd name="T24" fmla="*/ 609760398 w 164"/>
                <a:gd name="T25" fmla="*/ 1504462149 h 197"/>
                <a:gd name="T26" fmla="*/ 596786389 w 164"/>
                <a:gd name="T27" fmla="*/ 1504462149 h 197"/>
                <a:gd name="T28" fmla="*/ 0 w 164"/>
                <a:gd name="T29" fmla="*/ 2147483646 h 197"/>
                <a:gd name="T30" fmla="*/ 2114698577 w 164"/>
                <a:gd name="T31" fmla="*/ 2147483646 h 197"/>
                <a:gd name="T32" fmla="*/ 2127672586 w 164"/>
                <a:gd name="T33" fmla="*/ 2147483646 h 197"/>
                <a:gd name="T34" fmla="*/ 103788467 w 164"/>
                <a:gd name="T35" fmla="*/ 2147483646 h 197"/>
                <a:gd name="T36" fmla="*/ 661652830 w 164"/>
                <a:gd name="T37" fmla="*/ 1595247820 h 197"/>
                <a:gd name="T38" fmla="*/ 739496882 w 164"/>
                <a:gd name="T39" fmla="*/ 1556339161 h 197"/>
                <a:gd name="T40" fmla="*/ 791389315 w 164"/>
                <a:gd name="T41" fmla="*/ 1543370808 h 197"/>
                <a:gd name="T42" fmla="*/ 882207376 w 164"/>
                <a:gd name="T43" fmla="*/ 1517430502 h 197"/>
                <a:gd name="T44" fmla="*/ 908151791 w 164"/>
                <a:gd name="T45" fmla="*/ 1517430502 h 197"/>
                <a:gd name="T46" fmla="*/ 985995843 w 164"/>
                <a:gd name="T47" fmla="*/ 1504462149 h 197"/>
                <a:gd name="T48" fmla="*/ 1154650752 w 164"/>
                <a:gd name="T49" fmla="*/ 1504462149 h 197"/>
                <a:gd name="T50" fmla="*/ 1193572778 w 164"/>
                <a:gd name="T51" fmla="*/ 1517430502 h 197"/>
                <a:gd name="T52" fmla="*/ 1245465210 w 164"/>
                <a:gd name="T53" fmla="*/ 1517430502 h 197"/>
                <a:gd name="T54" fmla="*/ 1323309262 w 164"/>
                <a:gd name="T55" fmla="*/ 1543370808 h 197"/>
                <a:gd name="T56" fmla="*/ 1414123721 w 164"/>
                <a:gd name="T57" fmla="*/ 1569311115 h 197"/>
                <a:gd name="T58" fmla="*/ 1453045747 w 164"/>
                <a:gd name="T59" fmla="*/ 1595247820 h 197"/>
                <a:gd name="T60" fmla="*/ 103788467 w 164"/>
                <a:gd name="T61" fmla="*/ 2147483646 h 197"/>
                <a:gd name="T62" fmla="*/ 830311341 w 164"/>
                <a:gd name="T63" fmla="*/ 1283982149 h 197"/>
                <a:gd name="T64" fmla="*/ 856259358 w 164"/>
                <a:gd name="T65" fmla="*/ 1296950501 h 197"/>
                <a:gd name="T66" fmla="*/ 1063836293 w 164"/>
                <a:gd name="T67" fmla="*/ 1322890808 h 197"/>
                <a:gd name="T68" fmla="*/ 1154650752 w 164"/>
                <a:gd name="T69" fmla="*/ 1309918854 h 197"/>
                <a:gd name="T70" fmla="*/ 1193572778 w 164"/>
                <a:gd name="T71" fmla="*/ 1309918854 h 197"/>
                <a:gd name="T72" fmla="*/ 1232494804 w 164"/>
                <a:gd name="T73" fmla="*/ 1296950501 h 197"/>
                <a:gd name="T74" fmla="*/ 1271413228 w 164"/>
                <a:gd name="T75" fmla="*/ 1283982149 h 197"/>
                <a:gd name="T76" fmla="*/ 1323309262 w 164"/>
                <a:gd name="T77" fmla="*/ 1271010195 h 197"/>
                <a:gd name="T78" fmla="*/ 1336283271 w 164"/>
                <a:gd name="T79" fmla="*/ 1258041842 h 197"/>
                <a:gd name="T80" fmla="*/ 1388175704 w 164"/>
                <a:gd name="T81" fmla="*/ 1232101536 h 197"/>
                <a:gd name="T82" fmla="*/ 1453045747 w 164"/>
                <a:gd name="T83" fmla="*/ 1193192876 h 197"/>
                <a:gd name="T84" fmla="*/ 1725489123 w 164"/>
                <a:gd name="T85" fmla="*/ 661443603 h 197"/>
                <a:gd name="T86" fmla="*/ 1063836293 w 164"/>
                <a:gd name="T87" fmla="*/ 0 h 197"/>
                <a:gd name="T88" fmla="*/ 402183463 w 164"/>
                <a:gd name="T89" fmla="*/ 622534944 h 197"/>
                <a:gd name="T90" fmla="*/ 804363324 w 164"/>
                <a:gd name="T91" fmla="*/ 1271010195 h 197"/>
                <a:gd name="T92" fmla="*/ 505971930 w 164"/>
                <a:gd name="T93" fmla="*/ 622534944 h 197"/>
                <a:gd name="T94" fmla="*/ 1621700656 w 164"/>
                <a:gd name="T95" fmla="*/ 661443603 h 197"/>
                <a:gd name="T96" fmla="*/ 1414123721 w 164"/>
                <a:gd name="T97" fmla="*/ 1089438853 h 197"/>
                <a:gd name="T98" fmla="*/ 1375201695 w 164"/>
                <a:gd name="T99" fmla="*/ 1128347512 h 197"/>
                <a:gd name="T100" fmla="*/ 1323309262 w 164"/>
                <a:gd name="T101" fmla="*/ 1154284217 h 197"/>
                <a:gd name="T102" fmla="*/ 1271413228 w 164"/>
                <a:gd name="T103" fmla="*/ 1180224524 h 197"/>
                <a:gd name="T104" fmla="*/ 1232494804 w 164"/>
                <a:gd name="T105" fmla="*/ 1193192876 h 197"/>
                <a:gd name="T106" fmla="*/ 1206546786 w 164"/>
                <a:gd name="T107" fmla="*/ 1193192876 h 197"/>
                <a:gd name="T108" fmla="*/ 1167624760 w 164"/>
                <a:gd name="T109" fmla="*/ 1206164830 h 197"/>
                <a:gd name="T110" fmla="*/ 1128702734 w 164"/>
                <a:gd name="T111" fmla="*/ 1219133183 h 197"/>
                <a:gd name="T112" fmla="*/ 1063836293 w 164"/>
                <a:gd name="T113" fmla="*/ 1219133183 h 197"/>
                <a:gd name="T114" fmla="*/ 1063836293 w 164"/>
                <a:gd name="T115" fmla="*/ 1219133183 h 197"/>
                <a:gd name="T116" fmla="*/ 882207376 w 164"/>
                <a:gd name="T117" fmla="*/ 1193192876 h 197"/>
                <a:gd name="T118" fmla="*/ 843285350 w 164"/>
                <a:gd name="T119" fmla="*/ 1180224524 h 197"/>
                <a:gd name="T120" fmla="*/ 505971930 w 164"/>
                <a:gd name="T121" fmla="*/ 635506898 h 19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4" h="197">
                  <a:moveTo>
                    <a:pt x="116" y="116"/>
                  </a:moveTo>
                  <a:cubicBezTo>
                    <a:pt x="115" y="115"/>
                    <a:pt x="115" y="115"/>
                    <a:pt x="115" y="115"/>
                  </a:cubicBezTo>
                  <a:cubicBezTo>
                    <a:pt x="114" y="115"/>
                    <a:pt x="113" y="114"/>
                    <a:pt x="112" y="114"/>
                  </a:cubicBezTo>
                  <a:cubicBezTo>
                    <a:pt x="110" y="113"/>
                    <a:pt x="109" y="113"/>
                    <a:pt x="108" y="112"/>
                  </a:cubicBezTo>
                  <a:cubicBezTo>
                    <a:pt x="106" y="112"/>
                    <a:pt x="105" y="112"/>
                    <a:pt x="104" y="111"/>
                  </a:cubicBezTo>
                  <a:cubicBezTo>
                    <a:pt x="103" y="111"/>
                    <a:pt x="101" y="110"/>
                    <a:pt x="99" y="110"/>
                  </a:cubicBezTo>
                  <a:cubicBezTo>
                    <a:pt x="98" y="110"/>
                    <a:pt x="98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09"/>
                    <a:pt x="95" y="109"/>
                    <a:pt x="94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2" y="109"/>
                    <a:pt x="91" y="109"/>
                    <a:pt x="90" y="109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3" y="108"/>
                    <a:pt x="79" y="108"/>
                    <a:pt x="76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9"/>
                    <a:pt x="70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9"/>
                    <a:pt x="67" y="109"/>
                    <a:pt x="67" y="109"/>
                  </a:cubicBezTo>
                  <a:cubicBezTo>
                    <a:pt x="66" y="110"/>
                    <a:pt x="65" y="110"/>
                    <a:pt x="64" y="110"/>
                  </a:cubicBezTo>
                  <a:cubicBezTo>
                    <a:pt x="62" y="110"/>
                    <a:pt x="61" y="111"/>
                    <a:pt x="59" y="111"/>
                  </a:cubicBezTo>
                  <a:cubicBezTo>
                    <a:pt x="58" y="112"/>
                    <a:pt x="56" y="112"/>
                    <a:pt x="55" y="112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2" y="114"/>
                    <a:pt x="49" y="115"/>
                    <a:pt x="47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18" y="130"/>
                    <a:pt x="0" y="159"/>
                    <a:pt x="0" y="190"/>
                  </a:cubicBezTo>
                  <a:cubicBezTo>
                    <a:pt x="0" y="191"/>
                    <a:pt x="0" y="191"/>
                    <a:pt x="0" y="19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163" y="197"/>
                    <a:pt x="163" y="197"/>
                    <a:pt x="163" y="197"/>
                  </a:cubicBezTo>
                  <a:cubicBezTo>
                    <a:pt x="163" y="192"/>
                    <a:pt x="163" y="192"/>
                    <a:pt x="163" y="192"/>
                  </a:cubicBezTo>
                  <a:cubicBezTo>
                    <a:pt x="163" y="191"/>
                    <a:pt x="164" y="191"/>
                    <a:pt x="164" y="190"/>
                  </a:cubicBezTo>
                  <a:cubicBezTo>
                    <a:pt x="164" y="158"/>
                    <a:pt x="145" y="129"/>
                    <a:pt x="116" y="116"/>
                  </a:cubicBezTo>
                  <a:close/>
                  <a:moveTo>
                    <a:pt x="8" y="189"/>
                  </a:moveTo>
                  <a:cubicBezTo>
                    <a:pt x="8" y="161"/>
                    <a:pt x="25" y="135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3" y="122"/>
                    <a:pt x="55" y="121"/>
                    <a:pt x="57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9" y="120"/>
                    <a:pt x="60" y="119"/>
                    <a:pt x="61" y="119"/>
                  </a:cubicBezTo>
                  <a:cubicBezTo>
                    <a:pt x="63" y="119"/>
                    <a:pt x="64" y="118"/>
                    <a:pt x="66" y="118"/>
                  </a:cubicBezTo>
                  <a:cubicBezTo>
                    <a:pt x="66" y="118"/>
                    <a:pt x="67" y="117"/>
                    <a:pt x="68" y="117"/>
                  </a:cubicBezTo>
                  <a:cubicBezTo>
                    <a:pt x="69" y="117"/>
                    <a:pt x="69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1" y="117"/>
                    <a:pt x="73" y="117"/>
                    <a:pt x="74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80" y="116"/>
                    <a:pt x="83" y="116"/>
                    <a:pt x="87" y="116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0" y="117"/>
                    <a:pt x="91" y="117"/>
                    <a:pt x="91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3" y="117"/>
                    <a:pt x="94" y="117"/>
                    <a:pt x="95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7" y="118"/>
                    <a:pt x="97" y="118"/>
                  </a:cubicBezTo>
                  <a:cubicBezTo>
                    <a:pt x="99" y="118"/>
                    <a:pt x="100" y="119"/>
                    <a:pt x="102" y="119"/>
                  </a:cubicBezTo>
                  <a:cubicBezTo>
                    <a:pt x="103" y="119"/>
                    <a:pt x="104" y="120"/>
                    <a:pt x="105" y="120"/>
                  </a:cubicBezTo>
                  <a:cubicBezTo>
                    <a:pt x="106" y="120"/>
                    <a:pt x="107" y="121"/>
                    <a:pt x="109" y="121"/>
                  </a:cubicBezTo>
                  <a:cubicBezTo>
                    <a:pt x="110" y="122"/>
                    <a:pt x="111" y="122"/>
                    <a:pt x="112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38" y="135"/>
                    <a:pt x="155" y="161"/>
                    <a:pt x="156" y="189"/>
                  </a:cubicBezTo>
                  <a:lnTo>
                    <a:pt x="8" y="189"/>
                  </a:lnTo>
                  <a:close/>
                  <a:moveTo>
                    <a:pt x="62" y="98"/>
                  </a:moveTo>
                  <a:cubicBezTo>
                    <a:pt x="62" y="98"/>
                    <a:pt x="63" y="98"/>
                    <a:pt x="64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6" y="100"/>
                    <a:pt x="66" y="100"/>
                  </a:cubicBezTo>
                  <a:cubicBezTo>
                    <a:pt x="71" y="101"/>
                    <a:pt x="76" y="102"/>
                    <a:pt x="81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5" y="102"/>
                    <a:pt x="87" y="102"/>
                  </a:cubicBezTo>
                  <a:cubicBezTo>
                    <a:pt x="87" y="102"/>
                    <a:pt x="88" y="102"/>
                    <a:pt x="89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1"/>
                    <a:pt x="91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7" y="100"/>
                  </a:cubicBezTo>
                  <a:cubicBezTo>
                    <a:pt x="97" y="100"/>
                    <a:pt x="98" y="99"/>
                    <a:pt x="98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1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7"/>
                    <a:pt x="105" y="96"/>
                    <a:pt x="106" y="96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8" y="95"/>
                    <a:pt x="109" y="94"/>
                    <a:pt x="110" y="93"/>
                  </a:cubicBezTo>
                  <a:cubicBezTo>
                    <a:pt x="111" y="93"/>
                    <a:pt x="112" y="92"/>
                    <a:pt x="112" y="92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6" y="80"/>
                    <a:pt x="133" y="66"/>
                    <a:pt x="133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23"/>
                    <a:pt x="110" y="0"/>
                    <a:pt x="82" y="0"/>
                  </a:cubicBezTo>
                  <a:cubicBezTo>
                    <a:pt x="55" y="0"/>
                    <a:pt x="32" y="21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1" y="71"/>
                    <a:pt x="43" y="90"/>
                    <a:pt x="62" y="98"/>
                  </a:cubicBezTo>
                  <a:close/>
                  <a:moveTo>
                    <a:pt x="39" y="49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0" y="26"/>
                    <a:pt x="59" y="8"/>
                    <a:pt x="82" y="8"/>
                  </a:cubicBezTo>
                  <a:cubicBezTo>
                    <a:pt x="105" y="8"/>
                    <a:pt x="125" y="27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64"/>
                    <a:pt x="119" y="76"/>
                    <a:pt x="109" y="84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6"/>
                    <a:pt x="106" y="86"/>
                    <a:pt x="106" y="87"/>
                  </a:cubicBezTo>
                  <a:cubicBezTo>
                    <a:pt x="105" y="87"/>
                    <a:pt x="104" y="88"/>
                    <a:pt x="103" y="88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1" y="89"/>
                    <a:pt x="100" y="90"/>
                    <a:pt x="99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7" y="91"/>
                    <a:pt x="97" y="91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4" y="92"/>
                  </a:cubicBezTo>
                  <a:cubicBezTo>
                    <a:pt x="94" y="92"/>
                    <a:pt x="93" y="92"/>
                    <a:pt x="93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0" y="93"/>
                  </a:cubicBezTo>
                  <a:cubicBezTo>
                    <a:pt x="90" y="93"/>
                    <a:pt x="89" y="93"/>
                    <a:pt x="89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4"/>
                    <a:pt x="87" y="94"/>
                    <a:pt x="86" y="94"/>
                  </a:cubicBezTo>
                  <a:cubicBezTo>
                    <a:pt x="85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77" y="94"/>
                    <a:pt x="73" y="93"/>
                    <a:pt x="69" y="92"/>
                  </a:cubicBezTo>
                  <a:cubicBezTo>
                    <a:pt x="69" y="92"/>
                    <a:pt x="68" y="92"/>
                    <a:pt x="68" y="92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5" y="91"/>
                    <a:pt x="65" y="91"/>
                  </a:cubicBezTo>
                  <a:cubicBezTo>
                    <a:pt x="49" y="84"/>
                    <a:pt x="39" y="68"/>
                    <a:pt x="39" y="51"/>
                  </a:cubicBezTo>
                  <a:cubicBezTo>
                    <a:pt x="39" y="50"/>
                    <a:pt x="39" y="50"/>
                    <a:pt x="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879793" y="3609976"/>
            <a:ext cx="3438525" cy="705485"/>
            <a:chOff x="346696" y="3609990"/>
            <a:chExt cx="3436185" cy="705526"/>
          </a:xfrm>
        </p:grpSpPr>
        <p:sp>
          <p:nvSpPr>
            <p:cNvPr id="20" name="文本框 19"/>
            <p:cNvSpPr txBox="1"/>
            <p:nvPr/>
          </p:nvSpPr>
          <p:spPr>
            <a:xfrm>
              <a:off x="1463218" y="3609990"/>
              <a:ext cx="944237" cy="398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步骤一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46696" y="4008793"/>
              <a:ext cx="3436185" cy="3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打开一张曝光过度的照片 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1567815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234440" y="2559050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3288665" y="3236913"/>
            <a:ext cx="153988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文本框 45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商品照片的亮度处理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56" name="图片框 115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00675" y="1812608"/>
            <a:ext cx="5091430" cy="310451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9" grpId="0" bldLvl="0" animBg="1"/>
      <p:bldP spid="4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57372FF-4C98-4E69-8312-4BAE940E57BF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1947863" y="1954530"/>
            <a:ext cx="1728787" cy="1728788"/>
            <a:chOff x="3640853" y="1914525"/>
            <a:chExt cx="1728787" cy="1728787"/>
          </a:xfrm>
        </p:grpSpPr>
        <p:sp>
          <p:nvSpPr>
            <p:cNvPr id="6" name="椭圆 5"/>
            <p:cNvSpPr/>
            <p:nvPr/>
          </p:nvSpPr>
          <p:spPr>
            <a:xfrm>
              <a:off x="3640853" y="1914525"/>
              <a:ext cx="1728787" cy="1728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0" name="Freeform 133"/>
            <p:cNvSpPr>
              <a:spLocks noEditPoints="1"/>
            </p:cNvSpPr>
            <p:nvPr/>
          </p:nvSpPr>
          <p:spPr bwMode="auto">
            <a:xfrm>
              <a:off x="4112754" y="2386427"/>
              <a:ext cx="784984" cy="784982"/>
            </a:xfrm>
            <a:custGeom>
              <a:avLst/>
              <a:gdLst>
                <a:gd name="T0" fmla="*/ 0 w 80"/>
                <a:gd name="T1" fmla="*/ 2147483646 h 80"/>
                <a:gd name="T2" fmla="*/ 2147483646 w 80"/>
                <a:gd name="T3" fmla="*/ 2147483646 h 80"/>
                <a:gd name="T4" fmla="*/ 2147483646 w 80"/>
                <a:gd name="T5" fmla="*/ 2147483646 h 80"/>
                <a:gd name="T6" fmla="*/ 2147483646 w 80"/>
                <a:gd name="T7" fmla="*/ 2147483646 h 80"/>
                <a:gd name="T8" fmla="*/ 2147483646 w 80"/>
                <a:gd name="T9" fmla="*/ 2147483646 h 80"/>
                <a:gd name="T10" fmla="*/ 1733058238 w 80"/>
                <a:gd name="T11" fmla="*/ 2147483646 h 80"/>
                <a:gd name="T12" fmla="*/ 770245925 w 80"/>
                <a:gd name="T13" fmla="*/ 2147483646 h 80"/>
                <a:gd name="T14" fmla="*/ 2147483646 w 80"/>
                <a:gd name="T15" fmla="*/ 1829331865 h 80"/>
                <a:gd name="T16" fmla="*/ 2147483646 w 80"/>
                <a:gd name="T17" fmla="*/ 288843939 h 80"/>
                <a:gd name="T18" fmla="*/ 2147483646 w 80"/>
                <a:gd name="T19" fmla="*/ 1829331865 h 80"/>
                <a:gd name="T20" fmla="*/ 2147483646 w 80"/>
                <a:gd name="T21" fmla="*/ 2147483646 h 80"/>
                <a:gd name="T22" fmla="*/ 2147483646 w 80"/>
                <a:gd name="T23" fmla="*/ 2118175804 h 80"/>
                <a:gd name="T24" fmla="*/ 2147483646 w 80"/>
                <a:gd name="T25" fmla="*/ 1829331865 h 80"/>
                <a:gd name="T26" fmla="*/ 2147483646 w 80"/>
                <a:gd name="T27" fmla="*/ 288843939 h 80"/>
                <a:gd name="T28" fmla="*/ 2147483646 w 80"/>
                <a:gd name="T29" fmla="*/ 1829331865 h 80"/>
                <a:gd name="T30" fmla="*/ 2147483646 w 80"/>
                <a:gd name="T31" fmla="*/ 2147483646 h 80"/>
                <a:gd name="T32" fmla="*/ 2147483646 w 80"/>
                <a:gd name="T33" fmla="*/ 2118175804 h 80"/>
                <a:gd name="T34" fmla="*/ 1733058238 w 80"/>
                <a:gd name="T35" fmla="*/ 2147483646 h 80"/>
                <a:gd name="T36" fmla="*/ 770245925 w 80"/>
                <a:gd name="T37" fmla="*/ 2118175804 h 80"/>
                <a:gd name="T38" fmla="*/ 1733058238 w 80"/>
                <a:gd name="T39" fmla="*/ 2147483646 h 80"/>
                <a:gd name="T40" fmla="*/ 2147483646 w 80"/>
                <a:gd name="T41" fmla="*/ 2147483646 h 80"/>
                <a:gd name="T42" fmla="*/ 2147483646 w 80"/>
                <a:gd name="T43" fmla="*/ 2147483646 h 80"/>
                <a:gd name="T44" fmla="*/ 2147483646 w 80"/>
                <a:gd name="T45" fmla="*/ 2147483646 h 80"/>
                <a:gd name="T46" fmla="*/ 2147483646 w 80"/>
                <a:gd name="T47" fmla="*/ 2147483646 h 80"/>
                <a:gd name="T48" fmla="*/ 2147483646 w 80"/>
                <a:gd name="T49" fmla="*/ 2147483646 h 80"/>
                <a:gd name="T50" fmla="*/ 2147483646 w 80"/>
                <a:gd name="T51" fmla="*/ 2147483646 h 80"/>
                <a:gd name="T52" fmla="*/ 2147483646 w 80"/>
                <a:gd name="T53" fmla="*/ 2147483646 h 80"/>
                <a:gd name="T54" fmla="*/ 2147483646 w 80"/>
                <a:gd name="T55" fmla="*/ 2147483646 h 80"/>
                <a:gd name="T56" fmla="*/ 2147483646 w 80"/>
                <a:gd name="T57" fmla="*/ 2147483646 h 80"/>
                <a:gd name="T58" fmla="*/ 2147483646 w 80"/>
                <a:gd name="T59" fmla="*/ 2147483646 h 80"/>
                <a:gd name="T60" fmla="*/ 2147483646 w 80"/>
                <a:gd name="T61" fmla="*/ 2147483646 h 80"/>
                <a:gd name="T62" fmla="*/ 2147483646 w 80"/>
                <a:gd name="T63" fmla="*/ 2118175804 h 80"/>
                <a:gd name="T64" fmla="*/ 2147483646 w 80"/>
                <a:gd name="T65" fmla="*/ 2147483646 h 80"/>
                <a:gd name="T66" fmla="*/ 2147483646 w 80"/>
                <a:gd name="T67" fmla="*/ 1829331865 h 80"/>
                <a:gd name="T68" fmla="*/ 2147483646 w 80"/>
                <a:gd name="T69" fmla="*/ 1251653799 h 80"/>
                <a:gd name="T70" fmla="*/ 1347935276 w 80"/>
                <a:gd name="T71" fmla="*/ 1251653799 h 80"/>
                <a:gd name="T72" fmla="*/ 2118191013 w 80"/>
                <a:gd name="T73" fmla="*/ 1829331865 h 80"/>
                <a:gd name="T74" fmla="*/ 1347935276 w 80"/>
                <a:gd name="T75" fmla="*/ 1251653799 h 80"/>
                <a:gd name="T76" fmla="*/ 2118191013 w 80"/>
                <a:gd name="T77" fmla="*/ 2147483646 h 80"/>
                <a:gd name="T78" fmla="*/ 1347935276 w 80"/>
                <a:gd name="T79" fmla="*/ 2147483646 h 80"/>
                <a:gd name="T80" fmla="*/ 2147483646 w 80"/>
                <a:gd name="T81" fmla="*/ 2147483646 h 80"/>
                <a:gd name="T82" fmla="*/ 2147483646 w 80"/>
                <a:gd name="T83" fmla="*/ 2147483646 h 80"/>
                <a:gd name="T84" fmla="*/ 2147483646 w 80"/>
                <a:gd name="T85" fmla="*/ 2147483646 h 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844868" y="3792856"/>
            <a:ext cx="4198620" cy="705485"/>
            <a:chOff x="3193276" y="3609990"/>
            <a:chExt cx="4195762" cy="705526"/>
          </a:xfrm>
        </p:grpSpPr>
        <p:sp>
          <p:nvSpPr>
            <p:cNvPr id="21" name="文本框 20"/>
            <p:cNvSpPr txBox="1"/>
            <p:nvPr/>
          </p:nvSpPr>
          <p:spPr>
            <a:xfrm>
              <a:off x="4607411" y="3609990"/>
              <a:ext cx="944237" cy="398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步骤二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193276" y="4008793"/>
              <a:ext cx="4195762" cy="30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点击“图像- 一调整- -鸣光度”，弹出“曝光度”对话框。 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2151063" y="199580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759200" y="3291205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522663" y="3419793"/>
            <a:ext cx="153987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文本框 45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商品照片的亮度处理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57" name="图片框 115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8530" y="1995805"/>
            <a:ext cx="4495165" cy="275018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椭圆 185"/>
          <p:cNvSpPr/>
          <p:nvPr/>
        </p:nvSpPr>
        <p:spPr>
          <a:xfrm rot="247877">
            <a:off x="5138738" y="2833688"/>
            <a:ext cx="88900" cy="904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9" name="椭圆 188"/>
          <p:cNvSpPr/>
          <p:nvPr/>
        </p:nvSpPr>
        <p:spPr>
          <a:xfrm rot="10800000">
            <a:off x="5349875" y="3590925"/>
            <a:ext cx="192088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1" name="椭圆 190"/>
          <p:cNvSpPr/>
          <p:nvPr/>
        </p:nvSpPr>
        <p:spPr>
          <a:xfrm rot="10800000">
            <a:off x="4916488" y="3005138"/>
            <a:ext cx="485775" cy="4841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2" name="椭圆 191"/>
          <p:cNvSpPr/>
          <p:nvPr/>
        </p:nvSpPr>
        <p:spPr>
          <a:xfrm rot="10800000">
            <a:off x="5340350" y="274955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3" name="椭圆 192"/>
          <p:cNvSpPr/>
          <p:nvPr/>
        </p:nvSpPr>
        <p:spPr>
          <a:xfrm rot="10800000">
            <a:off x="6315075" y="12827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 rot="10800000">
            <a:off x="6781800" y="411956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6" name="椭圆 195"/>
          <p:cNvSpPr/>
          <p:nvPr/>
        </p:nvSpPr>
        <p:spPr>
          <a:xfrm rot="10800000">
            <a:off x="5894388" y="669607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5591175" y="2770188"/>
            <a:ext cx="1368425" cy="1477962"/>
            <a:chOff x="5591459" y="2770428"/>
            <a:chExt cx="1368690" cy="1477955"/>
          </a:xfrm>
        </p:grpSpPr>
        <p:grpSp>
          <p:nvGrpSpPr>
            <p:cNvPr id="7229" name="组合 11"/>
            <p:cNvGrpSpPr/>
            <p:nvPr/>
          </p:nvGrpSpPr>
          <p:grpSpPr bwMode="auto">
            <a:xfrm>
              <a:off x="5591459" y="2770428"/>
              <a:ext cx="1368690" cy="1368690"/>
              <a:chOff x="6096000" y="1504950"/>
              <a:chExt cx="1085850" cy="108585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096000" y="1504950"/>
                <a:ext cx="1085850" cy="10856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32" name="文本框 7"/>
              <p:cNvSpPr txBox="1">
                <a:spLocks noChangeArrowheads="1"/>
              </p:cNvSpPr>
              <p:nvPr/>
            </p:nvSpPr>
            <p:spPr bwMode="auto">
              <a:xfrm>
                <a:off x="6190509" y="1586210"/>
                <a:ext cx="896834" cy="879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6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02</a:t>
                </a:r>
                <a:endParaRPr lang="zh-CN" altLang="en-US" sz="660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 rot="1293395">
              <a:off x="5652795" y="3032900"/>
              <a:ext cx="1215483" cy="1215483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/>
          <p:cNvGrpSpPr/>
          <p:nvPr/>
        </p:nvGrpSpPr>
        <p:grpSpPr bwMode="auto">
          <a:xfrm>
            <a:off x="5232400" y="1684338"/>
            <a:ext cx="1176338" cy="1085850"/>
            <a:chOff x="5231859" y="1684578"/>
            <a:chExt cx="1177200" cy="1085850"/>
          </a:xfrm>
        </p:grpSpPr>
        <p:grpSp>
          <p:nvGrpSpPr>
            <p:cNvPr id="7225" name="组合 10"/>
            <p:cNvGrpSpPr/>
            <p:nvPr/>
          </p:nvGrpSpPr>
          <p:grpSpPr bwMode="auto">
            <a:xfrm>
              <a:off x="5323209" y="1684578"/>
              <a:ext cx="1085850" cy="1085850"/>
              <a:chOff x="1276350" y="1504950"/>
              <a:chExt cx="1085850" cy="108585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77143" y="1504950"/>
                <a:ext cx="1085057" cy="10858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8" name="文本框 6"/>
              <p:cNvSpPr txBox="1">
                <a:spLocks noChangeArrowheads="1"/>
              </p:cNvSpPr>
              <p:nvPr/>
            </p:nvSpPr>
            <p:spPr bwMode="auto">
              <a:xfrm>
                <a:off x="1343825" y="1586210"/>
                <a:ext cx="950902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01</a:t>
                </a:r>
                <a:endParaRPr lang="zh-CN" altLang="en-US" sz="540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 rot="19343822">
              <a:off x="5231859" y="1742018"/>
              <a:ext cx="1019877" cy="1019877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8" name="组合 17"/>
          <p:cNvGrpSpPr/>
          <p:nvPr/>
        </p:nvGrpSpPr>
        <p:grpSpPr bwMode="auto">
          <a:xfrm>
            <a:off x="4905375" y="3916363"/>
            <a:ext cx="1531938" cy="1531937"/>
            <a:chOff x="4905512" y="3916438"/>
            <a:chExt cx="1531210" cy="1531210"/>
          </a:xfrm>
        </p:grpSpPr>
        <p:grpSp>
          <p:nvGrpSpPr>
            <p:cNvPr id="7221" name="组合 13"/>
            <p:cNvGrpSpPr/>
            <p:nvPr/>
          </p:nvGrpSpPr>
          <p:grpSpPr bwMode="auto">
            <a:xfrm>
              <a:off x="4905512" y="3916438"/>
              <a:ext cx="1531210" cy="1531210"/>
              <a:chOff x="1276350" y="4991100"/>
              <a:chExt cx="1085850" cy="10858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276350" y="4991100"/>
                <a:ext cx="1085850" cy="10858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4" name="文本框 8"/>
              <p:cNvSpPr txBox="1">
                <a:spLocks noChangeArrowheads="1"/>
              </p:cNvSpPr>
              <p:nvPr/>
            </p:nvSpPr>
            <p:spPr bwMode="auto">
              <a:xfrm>
                <a:off x="1454258" y="5175970"/>
                <a:ext cx="730029" cy="720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03</a:t>
                </a:r>
                <a:endParaRPr lang="zh-CN" altLang="en-US" sz="600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 rot="19161339">
              <a:off x="4923632" y="4154443"/>
              <a:ext cx="1152845" cy="115284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98" name="椭圆 197"/>
          <p:cNvSpPr/>
          <p:nvPr/>
        </p:nvSpPr>
        <p:spPr>
          <a:xfrm rot="10800000">
            <a:off x="6435725" y="494030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114300" y="1765300"/>
            <a:ext cx="11796712" cy="3377248"/>
            <a:chOff x="114547" y="1764793"/>
            <a:chExt cx="11796471" cy="3378052"/>
          </a:xfrm>
        </p:grpSpPr>
        <p:grpSp>
          <p:nvGrpSpPr>
            <p:cNvPr id="7197" name="组合 213"/>
            <p:cNvGrpSpPr/>
            <p:nvPr/>
          </p:nvGrpSpPr>
          <p:grpSpPr bwMode="auto">
            <a:xfrm>
              <a:off x="411404" y="1764793"/>
              <a:ext cx="4784627" cy="1240769"/>
              <a:chOff x="411404" y="1764793"/>
              <a:chExt cx="4784627" cy="1240769"/>
            </a:xfrm>
          </p:grpSpPr>
          <p:cxnSp>
            <p:nvCxnSpPr>
              <p:cNvPr id="209" name="直接连接符 208"/>
              <p:cNvCxnSpPr/>
              <p:nvPr/>
            </p:nvCxnSpPr>
            <p:spPr>
              <a:xfrm>
                <a:off x="411404" y="2207811"/>
                <a:ext cx="47671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文本框 210"/>
              <p:cNvSpPr txBox="1"/>
              <p:nvPr/>
            </p:nvSpPr>
            <p:spPr>
              <a:xfrm>
                <a:off x="965748" y="1764793"/>
                <a:ext cx="4171230" cy="4604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商品简易布景与常用构图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文本框 212"/>
              <p:cNvSpPr txBox="1"/>
              <p:nvPr/>
            </p:nvSpPr>
            <p:spPr>
              <a:xfrm>
                <a:off x="965430" y="2268151"/>
                <a:ext cx="4230601" cy="7374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简单布景技巧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常用的构图方法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198" name="组合 214"/>
            <p:cNvGrpSpPr/>
            <p:nvPr/>
          </p:nvGrpSpPr>
          <p:grpSpPr bwMode="auto">
            <a:xfrm>
              <a:off x="114547" y="3876258"/>
              <a:ext cx="4819551" cy="1266587"/>
              <a:chOff x="375408" y="1737945"/>
              <a:chExt cx="4819551" cy="1266587"/>
            </a:xfrm>
          </p:grpSpPr>
          <p:cxnSp>
            <p:nvCxnSpPr>
              <p:cNvPr id="216" name="直接连接符 215"/>
              <p:cNvCxnSpPr/>
              <p:nvPr/>
            </p:nvCxnSpPr>
            <p:spPr>
              <a:xfrm>
                <a:off x="410332" y="220678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10" name="文本框 216"/>
              <p:cNvSpPr txBox="1">
                <a:spLocks noChangeArrowheads="1"/>
              </p:cNvSpPr>
              <p:nvPr/>
            </p:nvSpPr>
            <p:spPr bwMode="auto">
              <a:xfrm>
                <a:off x="1788254" y="1737945"/>
                <a:ext cx="3348922" cy="460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商品照片的简单处理</a:t>
                </a:r>
                <a:endParaRPr lang="zh-CN" altLang="en-US" sz="2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75408" y="2267121"/>
                <a:ext cx="4819551" cy="7374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商品照片的亮度处理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商品细节图的处理 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199" name="组合 219"/>
            <p:cNvGrpSpPr/>
            <p:nvPr/>
          </p:nvGrpSpPr>
          <p:grpSpPr bwMode="auto">
            <a:xfrm>
              <a:off x="7010337" y="3008956"/>
              <a:ext cx="4900681" cy="1227211"/>
              <a:chOff x="277330" y="1745441"/>
              <a:chExt cx="4900681" cy="1227211"/>
            </a:xfrm>
          </p:grpSpPr>
          <p:cxnSp>
            <p:nvCxnSpPr>
              <p:cNvPr id="221" name="直接连接符 220"/>
              <p:cNvCxnSpPr/>
              <p:nvPr/>
            </p:nvCxnSpPr>
            <p:spPr>
              <a:xfrm>
                <a:off x="410846" y="2206659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6" name="文本框 221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4678584" cy="460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商品拍摄布光和角度</a:t>
                </a:r>
                <a:endParaRPr lang="zh-CN" altLang="en-US" sz="2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文本框 223"/>
              <p:cNvSpPr txBox="1"/>
              <p:nvPr/>
            </p:nvSpPr>
            <p:spPr>
              <a:xfrm>
                <a:off x="299724" y="2235241"/>
                <a:ext cx="4819551" cy="73741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342900" indent="-342900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商品拍摄的布光分析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商品拍摄的角度设计 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30" name="椭圆 229"/>
          <p:cNvSpPr/>
          <p:nvPr/>
        </p:nvSpPr>
        <p:spPr>
          <a:xfrm rot="10800000">
            <a:off x="6854825" y="2268538"/>
            <a:ext cx="242888" cy="2428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1" name="椭圆 230"/>
          <p:cNvSpPr/>
          <p:nvPr/>
        </p:nvSpPr>
        <p:spPr>
          <a:xfrm rot="10800000">
            <a:off x="6507163" y="195897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2" name="椭圆 231"/>
          <p:cNvSpPr/>
          <p:nvPr/>
        </p:nvSpPr>
        <p:spPr>
          <a:xfrm rot="10800000">
            <a:off x="6538913" y="230187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3" name="椭圆 232"/>
          <p:cNvSpPr/>
          <p:nvPr/>
        </p:nvSpPr>
        <p:spPr>
          <a:xfrm rot="10800000">
            <a:off x="7067550" y="4816475"/>
            <a:ext cx="152400" cy="153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4905375" y="-1123950"/>
            <a:ext cx="2343150" cy="2343150"/>
            <a:chOff x="4905189" y="-1123733"/>
            <a:chExt cx="2342574" cy="2342574"/>
          </a:xfrm>
        </p:grpSpPr>
        <p:sp>
          <p:nvSpPr>
            <p:cNvPr id="202" name="任意多边形 201"/>
            <p:cNvSpPr/>
            <p:nvPr/>
          </p:nvSpPr>
          <p:spPr>
            <a:xfrm rot="13500000" flipH="1">
              <a:off x="4905189" y="-1123733"/>
              <a:ext cx="2342574" cy="2342574"/>
            </a:xfrm>
            <a:custGeom>
              <a:avLst/>
              <a:gdLst>
                <a:gd name="connsiteX0" fmla="*/ 0 w 2342574"/>
                <a:gd name="connsiteY0" fmla="*/ 116757 h 2342574"/>
                <a:gd name="connsiteX1" fmla="*/ 2225818 w 2342574"/>
                <a:gd name="connsiteY1" fmla="*/ 2342574 h 2342574"/>
                <a:gd name="connsiteX2" fmla="*/ 2307225 w 2342574"/>
                <a:gd name="connsiteY2" fmla="*/ 2080322 h 2342574"/>
                <a:gd name="connsiteX3" fmla="*/ 2342574 w 2342574"/>
                <a:gd name="connsiteY3" fmla="*/ 1729671 h 2342574"/>
                <a:gd name="connsiteX4" fmla="*/ 2206215 w 2342574"/>
                <a:gd name="connsiteY4" fmla="*/ 180329 h 2342574"/>
                <a:gd name="connsiteX5" fmla="*/ 2233153 w 2342574"/>
                <a:gd name="connsiteY5" fmla="*/ 119650 h 2342574"/>
                <a:gd name="connsiteX6" fmla="*/ 2259713 w 2342574"/>
                <a:gd name="connsiteY6" fmla="*/ 93089 h 2342574"/>
                <a:gd name="connsiteX7" fmla="*/ 2241319 w 2342574"/>
                <a:gd name="connsiteY7" fmla="*/ 101255 h 2342574"/>
                <a:gd name="connsiteX8" fmla="*/ 2249485 w 2342574"/>
                <a:gd name="connsiteY8" fmla="*/ 82861 h 2342574"/>
                <a:gd name="connsiteX9" fmla="*/ 2222925 w 2342574"/>
                <a:gd name="connsiteY9" fmla="*/ 109421 h 2342574"/>
                <a:gd name="connsiteX10" fmla="*/ 2162245 w 2342574"/>
                <a:gd name="connsiteY10" fmla="*/ 136359 h 2342574"/>
                <a:gd name="connsiteX11" fmla="*/ 612904 w 2342574"/>
                <a:gd name="connsiteY11" fmla="*/ 0 h 2342574"/>
                <a:gd name="connsiteX12" fmla="*/ 262254 w 2342574"/>
                <a:gd name="connsiteY12" fmla="*/ 35349 h 234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2574" h="2342574">
                  <a:moveTo>
                    <a:pt x="0" y="116757"/>
                  </a:moveTo>
                  <a:lnTo>
                    <a:pt x="2225818" y="2342574"/>
                  </a:lnTo>
                  <a:lnTo>
                    <a:pt x="2307225" y="2080322"/>
                  </a:lnTo>
                  <a:cubicBezTo>
                    <a:pt x="2330403" y="1967058"/>
                    <a:pt x="2342574" y="1849786"/>
                    <a:pt x="2342574" y="1729671"/>
                  </a:cubicBezTo>
                  <a:cubicBezTo>
                    <a:pt x="2342574" y="1185952"/>
                    <a:pt x="2024401" y="669505"/>
                    <a:pt x="2206215" y="180329"/>
                  </a:cubicBezTo>
                  <a:lnTo>
                    <a:pt x="2233153" y="119650"/>
                  </a:lnTo>
                  <a:lnTo>
                    <a:pt x="2259713" y="93089"/>
                  </a:lnTo>
                  <a:lnTo>
                    <a:pt x="2241319" y="101255"/>
                  </a:lnTo>
                  <a:lnTo>
                    <a:pt x="2249485" y="82861"/>
                  </a:lnTo>
                  <a:lnTo>
                    <a:pt x="2222925" y="109421"/>
                  </a:lnTo>
                  <a:lnTo>
                    <a:pt x="2162245" y="136359"/>
                  </a:lnTo>
                  <a:cubicBezTo>
                    <a:pt x="1673070" y="318173"/>
                    <a:pt x="1156623" y="0"/>
                    <a:pt x="612904" y="0"/>
                  </a:cubicBezTo>
                  <a:cubicBezTo>
                    <a:pt x="492789" y="0"/>
                    <a:pt x="375517" y="12172"/>
                    <a:pt x="262254" y="353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192" name="组合 206"/>
            <p:cNvGrpSpPr/>
            <p:nvPr/>
          </p:nvGrpSpPr>
          <p:grpSpPr bwMode="auto">
            <a:xfrm>
              <a:off x="5482116" y="-75988"/>
              <a:ext cx="1188720" cy="1037377"/>
              <a:chOff x="5437105" y="14100"/>
              <a:chExt cx="1188720" cy="1037377"/>
            </a:xfrm>
          </p:grpSpPr>
          <p:sp>
            <p:nvSpPr>
              <p:cNvPr id="7194" name="文本框 202"/>
              <p:cNvSpPr txBox="1">
                <a:spLocks noChangeArrowheads="1"/>
              </p:cNvSpPr>
              <p:nvPr/>
            </p:nvSpPr>
            <p:spPr bwMode="auto">
              <a:xfrm>
                <a:off x="5939099" y="14100"/>
                <a:ext cx="184731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4400">
                  <a:solidFill>
                    <a:schemeClr val="bg1"/>
                  </a:solidFill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  <p:cxnSp>
            <p:nvCxnSpPr>
              <p:cNvPr id="205" name="直接连接符 204"/>
              <p:cNvCxnSpPr/>
              <p:nvPr/>
            </p:nvCxnSpPr>
            <p:spPr>
              <a:xfrm>
                <a:off x="5437886" y="723286"/>
                <a:ext cx="1187158" cy="0"/>
              </a:xfrm>
              <a:prstGeom prst="line">
                <a:avLst/>
              </a:prstGeom>
              <a:ln>
                <a:solidFill>
                  <a:schemeClr val="bg1">
                    <a:alpha val="5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96" name="文本框 205"/>
              <p:cNvSpPr txBox="1">
                <a:spLocks noChangeArrowheads="1"/>
              </p:cNvSpPr>
              <p:nvPr/>
            </p:nvSpPr>
            <p:spPr bwMode="auto">
              <a:xfrm>
                <a:off x="5473780" y="743700"/>
                <a:ext cx="11153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193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9810" y="-192446"/>
              <a:ext cx="1792379" cy="117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bldLvl="0" animBg="1"/>
      <p:bldP spid="189" grpId="0" bldLvl="0" animBg="1"/>
      <p:bldP spid="191" grpId="0" bldLvl="0" animBg="1"/>
      <p:bldP spid="192" grpId="0" bldLvl="0" animBg="1"/>
      <p:bldP spid="193" grpId="0" bldLvl="0" animBg="1"/>
      <p:bldP spid="195" grpId="0" bldLvl="0" animBg="1"/>
      <p:bldP spid="196" grpId="0" bldLvl="0" animBg="1"/>
      <p:bldP spid="198" grpId="0" bldLvl="0" animBg="1"/>
      <p:bldP spid="230" grpId="0" bldLvl="0" animBg="1"/>
      <p:bldP spid="231" grpId="0" bldLvl="0" animBg="1"/>
      <p:bldP spid="232" grpId="0" bldLvl="0" animBg="1"/>
      <p:bldP spid="23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57372FF-4C98-4E69-8312-4BAE940E57BF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1917383" y="1543050"/>
            <a:ext cx="1728787" cy="1728788"/>
            <a:chOff x="6269753" y="1914525"/>
            <a:chExt cx="1728787" cy="1728787"/>
          </a:xfrm>
        </p:grpSpPr>
        <p:sp>
          <p:nvSpPr>
            <p:cNvPr id="7" name="椭圆 6"/>
            <p:cNvSpPr/>
            <p:nvPr/>
          </p:nvSpPr>
          <p:spPr>
            <a:xfrm>
              <a:off x="6269753" y="1914525"/>
              <a:ext cx="1728787" cy="17287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04" name="Freeform 139"/>
            <p:cNvSpPr>
              <a:spLocks noEditPoints="1"/>
            </p:cNvSpPr>
            <p:nvPr/>
          </p:nvSpPr>
          <p:spPr bwMode="auto">
            <a:xfrm>
              <a:off x="6734050" y="2493018"/>
              <a:ext cx="800192" cy="571800"/>
            </a:xfrm>
            <a:custGeom>
              <a:avLst/>
              <a:gdLst>
                <a:gd name="T0" fmla="*/ 2147483646 w 206"/>
                <a:gd name="T1" fmla="*/ 1724879433 h 147"/>
                <a:gd name="T2" fmla="*/ 2147483646 w 206"/>
                <a:gd name="T3" fmla="*/ 242089229 h 147"/>
                <a:gd name="T4" fmla="*/ 2147483646 w 206"/>
                <a:gd name="T5" fmla="*/ 0 h 147"/>
                <a:gd name="T6" fmla="*/ 482842068 w 206"/>
                <a:gd name="T7" fmla="*/ 0 h 147"/>
                <a:gd name="T8" fmla="*/ 241421034 w 206"/>
                <a:gd name="T9" fmla="*/ 242089229 h 147"/>
                <a:gd name="T10" fmla="*/ 241421034 w 206"/>
                <a:gd name="T11" fmla="*/ 1724879433 h 147"/>
                <a:gd name="T12" fmla="*/ 0 w 206"/>
                <a:gd name="T13" fmla="*/ 1724879433 h 147"/>
                <a:gd name="T14" fmla="*/ 0 w 206"/>
                <a:gd name="T15" fmla="*/ 1997227384 h 147"/>
                <a:gd name="T16" fmla="*/ 241421034 w 206"/>
                <a:gd name="T17" fmla="*/ 2147483646 h 147"/>
                <a:gd name="T18" fmla="*/ 2147483646 w 206"/>
                <a:gd name="T19" fmla="*/ 2147483646 h 147"/>
                <a:gd name="T20" fmla="*/ 2147483646 w 206"/>
                <a:gd name="T21" fmla="*/ 1997227384 h 147"/>
                <a:gd name="T22" fmla="*/ 2147483646 w 206"/>
                <a:gd name="T23" fmla="*/ 1724879433 h 147"/>
                <a:gd name="T24" fmla="*/ 2147483646 w 206"/>
                <a:gd name="T25" fmla="*/ 1724879433 h 147"/>
                <a:gd name="T26" fmla="*/ 362129609 w 206"/>
                <a:gd name="T27" fmla="*/ 242089229 h 147"/>
                <a:gd name="T28" fmla="*/ 482842068 w 206"/>
                <a:gd name="T29" fmla="*/ 121042669 h 147"/>
                <a:gd name="T30" fmla="*/ 2147483646 w 206"/>
                <a:gd name="T31" fmla="*/ 121042669 h 147"/>
                <a:gd name="T32" fmla="*/ 2147483646 w 206"/>
                <a:gd name="T33" fmla="*/ 242089229 h 147"/>
                <a:gd name="T34" fmla="*/ 2147483646 w 206"/>
                <a:gd name="T35" fmla="*/ 1724879433 h 147"/>
                <a:gd name="T36" fmla="*/ 362129609 w 206"/>
                <a:gd name="T37" fmla="*/ 1724879433 h 147"/>
                <a:gd name="T38" fmla="*/ 362129609 w 206"/>
                <a:gd name="T39" fmla="*/ 242089229 h 147"/>
                <a:gd name="T40" fmla="*/ 2147483646 w 206"/>
                <a:gd name="T41" fmla="*/ 1997227384 h 147"/>
                <a:gd name="T42" fmla="*/ 2147483646 w 206"/>
                <a:gd name="T43" fmla="*/ 2103142637 h 147"/>
                <a:gd name="T44" fmla="*/ 241421034 w 206"/>
                <a:gd name="T45" fmla="*/ 2103142637 h 147"/>
                <a:gd name="T46" fmla="*/ 120708575 w 206"/>
                <a:gd name="T47" fmla="*/ 1997227384 h 147"/>
                <a:gd name="T48" fmla="*/ 120708575 w 206"/>
                <a:gd name="T49" fmla="*/ 1845922102 h 147"/>
                <a:gd name="T50" fmla="*/ 241421034 w 206"/>
                <a:gd name="T51" fmla="*/ 1845922102 h 147"/>
                <a:gd name="T52" fmla="*/ 995858366 w 206"/>
                <a:gd name="T53" fmla="*/ 1845922102 h 147"/>
                <a:gd name="T54" fmla="*/ 1131657941 w 206"/>
                <a:gd name="T55" fmla="*/ 1936706049 h 147"/>
                <a:gd name="T56" fmla="*/ 1991716732 w 206"/>
                <a:gd name="T57" fmla="*/ 1936706049 h 147"/>
                <a:gd name="T58" fmla="*/ 2127516307 w 206"/>
                <a:gd name="T59" fmla="*/ 1845922102 h 147"/>
                <a:gd name="T60" fmla="*/ 2147483646 w 206"/>
                <a:gd name="T61" fmla="*/ 1845922102 h 147"/>
                <a:gd name="T62" fmla="*/ 2147483646 w 206"/>
                <a:gd name="T63" fmla="*/ 1845922102 h 147"/>
                <a:gd name="T64" fmla="*/ 2147483646 w 206"/>
                <a:gd name="T65" fmla="*/ 1997227384 h 1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1484313" y="3381376"/>
            <a:ext cx="2750185" cy="1460500"/>
            <a:chOff x="5836774" y="3609990"/>
            <a:chExt cx="2748313" cy="1460585"/>
          </a:xfrm>
        </p:grpSpPr>
        <p:sp>
          <p:nvSpPr>
            <p:cNvPr id="22" name="文本框 21"/>
            <p:cNvSpPr txBox="1"/>
            <p:nvPr/>
          </p:nvSpPr>
          <p:spPr>
            <a:xfrm>
              <a:off x="6662030" y="3609990"/>
              <a:ext cx="944237" cy="398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步骤三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836774" y="4010063"/>
              <a:ext cx="2748313" cy="10605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在该对话框中将曝光度的值减小，然后单击“确定”按钮，即可调整图片的曝光度。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 rot="10800000">
            <a:off x="3290570" y="2963863"/>
            <a:ext cx="231775" cy="2333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10800000">
            <a:off x="1809433" y="1797050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10800000">
            <a:off x="3646170" y="2817813"/>
            <a:ext cx="155575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文本框 45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商品照片的亮度处理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58" name="图片框 115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3693" y="1748473"/>
            <a:ext cx="5113655" cy="309308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bldLvl="0" animBg="1"/>
      <p:bldP spid="51" grpId="0" bldLvl="0" animBg="1"/>
      <p:bldP spid="5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图片框 115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2790" y="1716405"/>
            <a:ext cx="4410075" cy="264604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Freeform 135"/>
          <p:cNvSpPr>
            <a:spLocks noEditPoints="1"/>
          </p:cNvSpPr>
          <p:nvPr/>
        </p:nvSpPr>
        <p:spPr bwMode="auto">
          <a:xfrm>
            <a:off x="539750" y="1479550"/>
            <a:ext cx="4794250" cy="3835400"/>
          </a:xfrm>
          <a:custGeom>
            <a:avLst/>
            <a:gdLst>
              <a:gd name="T0" fmla="*/ 197 w 207"/>
              <a:gd name="T1" fmla="*/ 0 h 166"/>
              <a:gd name="T2" fmla="*/ 9 w 207"/>
              <a:gd name="T3" fmla="*/ 0 h 166"/>
              <a:gd name="T4" fmla="*/ 0 w 207"/>
              <a:gd name="T5" fmla="*/ 10 h 166"/>
              <a:gd name="T6" fmla="*/ 0 w 207"/>
              <a:gd name="T7" fmla="*/ 126 h 166"/>
              <a:gd name="T8" fmla="*/ 9 w 207"/>
              <a:gd name="T9" fmla="*/ 135 h 166"/>
              <a:gd name="T10" fmla="*/ 80 w 207"/>
              <a:gd name="T11" fmla="*/ 135 h 166"/>
              <a:gd name="T12" fmla="*/ 80 w 207"/>
              <a:gd name="T13" fmla="*/ 157 h 166"/>
              <a:gd name="T14" fmla="*/ 60 w 207"/>
              <a:gd name="T15" fmla="*/ 157 h 166"/>
              <a:gd name="T16" fmla="*/ 60 w 207"/>
              <a:gd name="T17" fmla="*/ 166 h 166"/>
              <a:gd name="T18" fmla="*/ 147 w 207"/>
              <a:gd name="T19" fmla="*/ 166 h 166"/>
              <a:gd name="T20" fmla="*/ 147 w 207"/>
              <a:gd name="T21" fmla="*/ 157 h 166"/>
              <a:gd name="T22" fmla="*/ 126 w 207"/>
              <a:gd name="T23" fmla="*/ 157 h 166"/>
              <a:gd name="T24" fmla="*/ 126 w 207"/>
              <a:gd name="T25" fmla="*/ 135 h 166"/>
              <a:gd name="T26" fmla="*/ 197 w 207"/>
              <a:gd name="T27" fmla="*/ 135 h 166"/>
              <a:gd name="T28" fmla="*/ 207 w 207"/>
              <a:gd name="T29" fmla="*/ 126 h 166"/>
              <a:gd name="T30" fmla="*/ 207 w 207"/>
              <a:gd name="T31" fmla="*/ 10 h 166"/>
              <a:gd name="T32" fmla="*/ 197 w 207"/>
              <a:gd name="T33" fmla="*/ 0 h 166"/>
              <a:gd name="T34" fmla="*/ 199 w 207"/>
              <a:gd name="T35" fmla="*/ 126 h 166"/>
              <a:gd name="T36" fmla="*/ 197 w 207"/>
              <a:gd name="T37" fmla="*/ 127 h 166"/>
              <a:gd name="T38" fmla="*/ 9 w 207"/>
              <a:gd name="T39" fmla="*/ 127 h 166"/>
              <a:gd name="T40" fmla="*/ 8 w 207"/>
              <a:gd name="T41" fmla="*/ 126 h 166"/>
              <a:gd name="T42" fmla="*/ 8 w 207"/>
              <a:gd name="T43" fmla="*/ 10 h 166"/>
              <a:gd name="T44" fmla="*/ 9 w 207"/>
              <a:gd name="T45" fmla="*/ 8 h 166"/>
              <a:gd name="T46" fmla="*/ 197 w 207"/>
              <a:gd name="T47" fmla="*/ 8 h 166"/>
              <a:gd name="T48" fmla="*/ 199 w 207"/>
              <a:gd name="T49" fmla="*/ 10 h 166"/>
              <a:gd name="T50" fmla="*/ 199 w 207"/>
              <a:gd name="T51" fmla="*/ 12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7" h="166">
                <a:moveTo>
                  <a:pt x="19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1"/>
                  <a:pt x="4" y="135"/>
                  <a:pt x="9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47" y="166"/>
                  <a:pt x="147" y="166"/>
                  <a:pt x="147" y="166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97" y="135"/>
                  <a:pt x="197" y="135"/>
                  <a:pt x="197" y="135"/>
                </a:cubicBezTo>
                <a:cubicBezTo>
                  <a:pt x="202" y="135"/>
                  <a:pt x="207" y="131"/>
                  <a:pt x="207" y="126"/>
                </a:cubicBezTo>
                <a:cubicBezTo>
                  <a:pt x="207" y="10"/>
                  <a:pt x="207" y="10"/>
                  <a:pt x="207" y="10"/>
                </a:cubicBezTo>
                <a:cubicBezTo>
                  <a:pt x="207" y="4"/>
                  <a:pt x="202" y="0"/>
                  <a:pt x="197" y="0"/>
                </a:cubicBezTo>
                <a:close/>
                <a:moveTo>
                  <a:pt x="199" y="126"/>
                </a:moveTo>
                <a:cubicBezTo>
                  <a:pt x="199" y="126"/>
                  <a:pt x="198" y="127"/>
                  <a:pt x="197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6"/>
                  <a:pt x="8" y="126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197" y="8"/>
                  <a:pt x="197" y="8"/>
                  <a:pt x="197" y="8"/>
                </a:cubicBezTo>
                <a:cubicBezTo>
                  <a:pt x="198" y="8"/>
                  <a:pt x="199" y="9"/>
                  <a:pt x="199" y="10"/>
                </a:cubicBezTo>
                <a:lnTo>
                  <a:pt x="199" y="1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5622925" y="1479550"/>
            <a:ext cx="6324600" cy="1410017"/>
            <a:chOff x="5623560" y="1479512"/>
            <a:chExt cx="6324600" cy="1409227"/>
          </a:xfrm>
        </p:grpSpPr>
        <p:grpSp>
          <p:nvGrpSpPr>
            <p:cNvPr id="18452" name="组合 17"/>
            <p:cNvGrpSpPr/>
            <p:nvPr/>
          </p:nvGrpSpPr>
          <p:grpSpPr bwMode="auto">
            <a:xfrm>
              <a:off x="5623560" y="1479512"/>
              <a:ext cx="6324600" cy="1409227"/>
              <a:chOff x="5623560" y="1479512"/>
              <a:chExt cx="6324600" cy="1409227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75395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2335964"/>
                <a:ext cx="6156325" cy="5527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打开一张曝光不足的照片</a:t>
                </a:r>
                <a:endPara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403985" cy="58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>
                  <a:solidFill>
                    <a:schemeClr val="bg1"/>
                  </a:solidFill>
                </a:rPr>
                <a:t>步骤一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481797" y="1312863"/>
            <a:ext cx="56324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  <a:endParaRPr lang="en-US" altLang="zh-CN" sz="5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01638" y="242888"/>
            <a:ext cx="3535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商品照片曝光不足的处理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图片框 115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730" y="1705610"/>
            <a:ext cx="4361815" cy="266827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Freeform 135"/>
          <p:cNvSpPr>
            <a:spLocks noEditPoints="1"/>
          </p:cNvSpPr>
          <p:nvPr/>
        </p:nvSpPr>
        <p:spPr bwMode="auto">
          <a:xfrm>
            <a:off x="539750" y="1479550"/>
            <a:ext cx="4794250" cy="3835400"/>
          </a:xfrm>
          <a:custGeom>
            <a:avLst/>
            <a:gdLst>
              <a:gd name="T0" fmla="*/ 197 w 207"/>
              <a:gd name="T1" fmla="*/ 0 h 166"/>
              <a:gd name="T2" fmla="*/ 9 w 207"/>
              <a:gd name="T3" fmla="*/ 0 h 166"/>
              <a:gd name="T4" fmla="*/ 0 w 207"/>
              <a:gd name="T5" fmla="*/ 10 h 166"/>
              <a:gd name="T6" fmla="*/ 0 w 207"/>
              <a:gd name="T7" fmla="*/ 126 h 166"/>
              <a:gd name="T8" fmla="*/ 9 w 207"/>
              <a:gd name="T9" fmla="*/ 135 h 166"/>
              <a:gd name="T10" fmla="*/ 80 w 207"/>
              <a:gd name="T11" fmla="*/ 135 h 166"/>
              <a:gd name="T12" fmla="*/ 80 w 207"/>
              <a:gd name="T13" fmla="*/ 157 h 166"/>
              <a:gd name="T14" fmla="*/ 60 w 207"/>
              <a:gd name="T15" fmla="*/ 157 h 166"/>
              <a:gd name="T16" fmla="*/ 60 w 207"/>
              <a:gd name="T17" fmla="*/ 166 h 166"/>
              <a:gd name="T18" fmla="*/ 147 w 207"/>
              <a:gd name="T19" fmla="*/ 166 h 166"/>
              <a:gd name="T20" fmla="*/ 147 w 207"/>
              <a:gd name="T21" fmla="*/ 157 h 166"/>
              <a:gd name="T22" fmla="*/ 126 w 207"/>
              <a:gd name="T23" fmla="*/ 157 h 166"/>
              <a:gd name="T24" fmla="*/ 126 w 207"/>
              <a:gd name="T25" fmla="*/ 135 h 166"/>
              <a:gd name="T26" fmla="*/ 197 w 207"/>
              <a:gd name="T27" fmla="*/ 135 h 166"/>
              <a:gd name="T28" fmla="*/ 207 w 207"/>
              <a:gd name="T29" fmla="*/ 126 h 166"/>
              <a:gd name="T30" fmla="*/ 207 w 207"/>
              <a:gd name="T31" fmla="*/ 10 h 166"/>
              <a:gd name="T32" fmla="*/ 197 w 207"/>
              <a:gd name="T33" fmla="*/ 0 h 166"/>
              <a:gd name="T34" fmla="*/ 199 w 207"/>
              <a:gd name="T35" fmla="*/ 126 h 166"/>
              <a:gd name="T36" fmla="*/ 197 w 207"/>
              <a:gd name="T37" fmla="*/ 127 h 166"/>
              <a:gd name="T38" fmla="*/ 9 w 207"/>
              <a:gd name="T39" fmla="*/ 127 h 166"/>
              <a:gd name="T40" fmla="*/ 8 w 207"/>
              <a:gd name="T41" fmla="*/ 126 h 166"/>
              <a:gd name="T42" fmla="*/ 8 w 207"/>
              <a:gd name="T43" fmla="*/ 10 h 166"/>
              <a:gd name="T44" fmla="*/ 9 w 207"/>
              <a:gd name="T45" fmla="*/ 8 h 166"/>
              <a:gd name="T46" fmla="*/ 197 w 207"/>
              <a:gd name="T47" fmla="*/ 8 h 166"/>
              <a:gd name="T48" fmla="*/ 199 w 207"/>
              <a:gd name="T49" fmla="*/ 10 h 166"/>
              <a:gd name="T50" fmla="*/ 199 w 207"/>
              <a:gd name="T51" fmla="*/ 12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7" h="166">
                <a:moveTo>
                  <a:pt x="19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1"/>
                  <a:pt x="4" y="135"/>
                  <a:pt x="9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47" y="166"/>
                  <a:pt x="147" y="166"/>
                  <a:pt x="147" y="166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97" y="135"/>
                  <a:pt x="197" y="135"/>
                  <a:pt x="197" y="135"/>
                </a:cubicBezTo>
                <a:cubicBezTo>
                  <a:pt x="202" y="135"/>
                  <a:pt x="207" y="131"/>
                  <a:pt x="207" y="126"/>
                </a:cubicBezTo>
                <a:cubicBezTo>
                  <a:pt x="207" y="10"/>
                  <a:pt x="207" y="10"/>
                  <a:pt x="207" y="10"/>
                </a:cubicBezTo>
                <a:cubicBezTo>
                  <a:pt x="207" y="4"/>
                  <a:pt x="202" y="0"/>
                  <a:pt x="197" y="0"/>
                </a:cubicBezTo>
                <a:close/>
                <a:moveTo>
                  <a:pt x="199" y="126"/>
                </a:moveTo>
                <a:cubicBezTo>
                  <a:pt x="199" y="126"/>
                  <a:pt x="198" y="127"/>
                  <a:pt x="197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6"/>
                  <a:pt x="8" y="126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197" y="8"/>
                  <a:pt x="197" y="8"/>
                  <a:pt x="197" y="8"/>
                </a:cubicBezTo>
                <a:cubicBezTo>
                  <a:pt x="198" y="8"/>
                  <a:pt x="199" y="9"/>
                  <a:pt x="199" y="10"/>
                </a:cubicBezTo>
                <a:lnTo>
                  <a:pt x="199" y="126"/>
                </a:lnTo>
                <a:close/>
              </a:path>
            </a:pathLst>
          </a:custGeom>
          <a:solidFill>
            <a:srgbClr val="FFC536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5622925" y="1479550"/>
            <a:ext cx="6324600" cy="1410017"/>
            <a:chOff x="5623560" y="1479512"/>
            <a:chExt cx="6324600" cy="1409227"/>
          </a:xfrm>
        </p:grpSpPr>
        <p:grpSp>
          <p:nvGrpSpPr>
            <p:cNvPr id="18452" name="组合 17"/>
            <p:cNvGrpSpPr/>
            <p:nvPr/>
          </p:nvGrpSpPr>
          <p:grpSpPr bwMode="auto">
            <a:xfrm>
              <a:off x="5623560" y="1479512"/>
              <a:ext cx="6324600" cy="1409227"/>
              <a:chOff x="5623560" y="1479512"/>
              <a:chExt cx="6324600" cy="1409227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753958"/>
              </a:xfrm>
              <a:prstGeom prst="rect">
                <a:avLst/>
              </a:prstGeom>
              <a:solidFill>
                <a:srgbClr val="FFC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2335964"/>
                <a:ext cx="6156325" cy="5527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点击“图像一调整一曝光度”，弹出“曝光度”对话框</a:t>
                </a:r>
                <a:endPara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403985" cy="58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>
                  <a:solidFill>
                    <a:schemeClr val="bg1"/>
                  </a:solidFill>
                </a:rPr>
                <a:t>步骤二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481797" y="1312863"/>
            <a:ext cx="56324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  <a:endParaRPr lang="en-US" altLang="zh-CN" sz="5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01638" y="242888"/>
            <a:ext cx="3535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商品照片曝光不足的处理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图片框 115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4695" y="1661160"/>
            <a:ext cx="4396105" cy="272034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44BE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Freeform 135"/>
          <p:cNvSpPr>
            <a:spLocks noEditPoints="1"/>
          </p:cNvSpPr>
          <p:nvPr/>
        </p:nvSpPr>
        <p:spPr bwMode="auto">
          <a:xfrm>
            <a:off x="539750" y="1479550"/>
            <a:ext cx="4794250" cy="3835400"/>
          </a:xfrm>
          <a:custGeom>
            <a:avLst/>
            <a:gdLst>
              <a:gd name="T0" fmla="*/ 197 w 207"/>
              <a:gd name="T1" fmla="*/ 0 h 166"/>
              <a:gd name="T2" fmla="*/ 9 w 207"/>
              <a:gd name="T3" fmla="*/ 0 h 166"/>
              <a:gd name="T4" fmla="*/ 0 w 207"/>
              <a:gd name="T5" fmla="*/ 10 h 166"/>
              <a:gd name="T6" fmla="*/ 0 w 207"/>
              <a:gd name="T7" fmla="*/ 126 h 166"/>
              <a:gd name="T8" fmla="*/ 9 w 207"/>
              <a:gd name="T9" fmla="*/ 135 h 166"/>
              <a:gd name="T10" fmla="*/ 80 w 207"/>
              <a:gd name="T11" fmla="*/ 135 h 166"/>
              <a:gd name="T12" fmla="*/ 80 w 207"/>
              <a:gd name="T13" fmla="*/ 157 h 166"/>
              <a:gd name="T14" fmla="*/ 60 w 207"/>
              <a:gd name="T15" fmla="*/ 157 h 166"/>
              <a:gd name="T16" fmla="*/ 60 w 207"/>
              <a:gd name="T17" fmla="*/ 166 h 166"/>
              <a:gd name="T18" fmla="*/ 147 w 207"/>
              <a:gd name="T19" fmla="*/ 166 h 166"/>
              <a:gd name="T20" fmla="*/ 147 w 207"/>
              <a:gd name="T21" fmla="*/ 157 h 166"/>
              <a:gd name="T22" fmla="*/ 126 w 207"/>
              <a:gd name="T23" fmla="*/ 157 h 166"/>
              <a:gd name="T24" fmla="*/ 126 w 207"/>
              <a:gd name="T25" fmla="*/ 135 h 166"/>
              <a:gd name="T26" fmla="*/ 197 w 207"/>
              <a:gd name="T27" fmla="*/ 135 h 166"/>
              <a:gd name="T28" fmla="*/ 207 w 207"/>
              <a:gd name="T29" fmla="*/ 126 h 166"/>
              <a:gd name="T30" fmla="*/ 207 w 207"/>
              <a:gd name="T31" fmla="*/ 10 h 166"/>
              <a:gd name="T32" fmla="*/ 197 w 207"/>
              <a:gd name="T33" fmla="*/ 0 h 166"/>
              <a:gd name="T34" fmla="*/ 199 w 207"/>
              <a:gd name="T35" fmla="*/ 126 h 166"/>
              <a:gd name="T36" fmla="*/ 197 w 207"/>
              <a:gd name="T37" fmla="*/ 127 h 166"/>
              <a:gd name="T38" fmla="*/ 9 w 207"/>
              <a:gd name="T39" fmla="*/ 127 h 166"/>
              <a:gd name="T40" fmla="*/ 8 w 207"/>
              <a:gd name="T41" fmla="*/ 126 h 166"/>
              <a:gd name="T42" fmla="*/ 8 w 207"/>
              <a:gd name="T43" fmla="*/ 10 h 166"/>
              <a:gd name="T44" fmla="*/ 9 w 207"/>
              <a:gd name="T45" fmla="*/ 8 h 166"/>
              <a:gd name="T46" fmla="*/ 197 w 207"/>
              <a:gd name="T47" fmla="*/ 8 h 166"/>
              <a:gd name="T48" fmla="*/ 199 w 207"/>
              <a:gd name="T49" fmla="*/ 10 h 166"/>
              <a:gd name="T50" fmla="*/ 199 w 207"/>
              <a:gd name="T51" fmla="*/ 12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7" h="166">
                <a:moveTo>
                  <a:pt x="19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1"/>
                  <a:pt x="4" y="135"/>
                  <a:pt x="9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47" y="166"/>
                  <a:pt x="147" y="166"/>
                  <a:pt x="147" y="166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97" y="135"/>
                  <a:pt x="197" y="135"/>
                  <a:pt x="197" y="135"/>
                </a:cubicBezTo>
                <a:cubicBezTo>
                  <a:pt x="202" y="135"/>
                  <a:pt x="207" y="131"/>
                  <a:pt x="207" y="126"/>
                </a:cubicBezTo>
                <a:cubicBezTo>
                  <a:pt x="207" y="10"/>
                  <a:pt x="207" y="10"/>
                  <a:pt x="207" y="10"/>
                </a:cubicBezTo>
                <a:cubicBezTo>
                  <a:pt x="207" y="4"/>
                  <a:pt x="202" y="0"/>
                  <a:pt x="197" y="0"/>
                </a:cubicBezTo>
                <a:close/>
                <a:moveTo>
                  <a:pt x="199" y="126"/>
                </a:moveTo>
                <a:cubicBezTo>
                  <a:pt x="199" y="126"/>
                  <a:pt x="198" y="127"/>
                  <a:pt x="197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6"/>
                  <a:pt x="8" y="126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197" y="8"/>
                  <a:pt x="197" y="8"/>
                  <a:pt x="197" y="8"/>
                </a:cubicBezTo>
                <a:cubicBezTo>
                  <a:pt x="198" y="8"/>
                  <a:pt x="199" y="9"/>
                  <a:pt x="199" y="10"/>
                </a:cubicBezTo>
                <a:lnTo>
                  <a:pt x="199" y="126"/>
                </a:lnTo>
                <a:close/>
              </a:path>
            </a:pathLst>
          </a:custGeom>
          <a:solidFill>
            <a:srgbClr val="44BEC2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5622925" y="1479550"/>
            <a:ext cx="6324600" cy="1871662"/>
            <a:chOff x="5623560" y="1479512"/>
            <a:chExt cx="6324600" cy="1870614"/>
          </a:xfrm>
        </p:grpSpPr>
        <p:grpSp>
          <p:nvGrpSpPr>
            <p:cNvPr id="18452" name="组合 17"/>
            <p:cNvGrpSpPr/>
            <p:nvPr/>
          </p:nvGrpSpPr>
          <p:grpSpPr bwMode="auto">
            <a:xfrm>
              <a:off x="5623560" y="1479512"/>
              <a:ext cx="6324600" cy="1870614"/>
              <a:chOff x="5623560" y="1479512"/>
              <a:chExt cx="6324600" cy="1870614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753958"/>
              </a:xfrm>
              <a:prstGeom prst="rect">
                <a:avLst/>
              </a:prstGeom>
              <a:solidFill>
                <a:srgbClr val="44BEC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2335964"/>
                <a:ext cx="6156325" cy="101416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在该对话框中将曝光度的值增大，然后单击“确定”按钮，即可调整图片的曝光度。</a:t>
                </a:r>
                <a:endPara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403985" cy="58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>
                  <a:solidFill>
                    <a:schemeClr val="bg1"/>
                  </a:solidFill>
                </a:rPr>
                <a:t>步骤三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481797" y="1312863"/>
            <a:ext cx="56324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  <a:endParaRPr lang="en-US" altLang="zh-CN" sz="5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01638" y="242888"/>
            <a:ext cx="3535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商品照片曝光不足的处理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395413" y="2039711"/>
            <a:ext cx="2665185" cy="2346779"/>
            <a:chOff x="1394854" y="2039505"/>
            <a:chExt cx="2666166" cy="2347189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6" name="文本框 5"/>
            <p:cNvSpPr txBox="1">
              <a:spLocks noChangeArrowheads="1"/>
            </p:cNvSpPr>
            <p:nvPr/>
          </p:nvSpPr>
          <p:spPr bwMode="auto">
            <a:xfrm>
              <a:off x="1959302" y="2186816"/>
              <a:ext cx="1942545" cy="2015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anose="020B0502020202020204" pitchFamily="34" charset="0"/>
                </a:rPr>
                <a:t>06</a:t>
              </a:r>
              <a:endParaRPr lang="zh-CN" altLang="en-US" sz="125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 rot="1956925"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135438" y="2443163"/>
            <a:ext cx="6777037" cy="1684338"/>
            <a:chOff x="277329" y="1093495"/>
            <a:chExt cx="5427948" cy="168441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商品细节图的处理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3987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任务</a:t>
              </a:r>
              <a:r>
                <a:rPr 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六</a:t>
              </a:r>
              <a:r>
                <a:rPr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 商品照片的简单处理</a:t>
              </a:r>
              <a:endParaRPr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4603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6" grpId="0" bldLvl="0" animBg="1"/>
      <p:bldP spid="30" grpId="0" bldLvl="0" animBg="1"/>
      <p:bldP spid="32" grpId="0" bldLvl="0" animBg="1"/>
      <p:bldP spid="36" grpId="0" bldLvl="0" animBg="1"/>
      <p:bldP spid="41" grpId="0" bldLvl="0" animBg="1"/>
      <p:bldP spid="43" grpId="0" bldLvl="0" animBg="1"/>
      <p:bldP spid="15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8477CBD-9230-41AA-AD60-A751BEE4EEEA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EC7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7739063" y="1077913"/>
            <a:ext cx="3713162" cy="4891087"/>
          </a:xfrm>
          <a:prstGeom prst="roundRect">
            <a:avLst>
              <a:gd name="adj" fmla="val 52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7947025" y="3428683"/>
            <a:ext cx="297973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7947025" y="1992313"/>
            <a:ext cx="3297238" cy="92202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步骤一：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使用椭圆工具选取截取雨伞照片的一部分 </a:t>
            </a:r>
            <a:endParaRPr lang="en-US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商品图片的边框处理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47025" y="3757613"/>
            <a:ext cx="3297238" cy="13379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步骤二：</a:t>
            </a: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点击右键，选择剪切图层</a:t>
            </a:r>
            <a:endParaRPr lang="zh-CN" altLang="en-US" sz="18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 </a:t>
            </a:r>
            <a:endParaRPr lang="zh-CN" altLang="en-US" sz="18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21" name="图片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105" y="2358390"/>
            <a:ext cx="2741930" cy="2519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06240" y="2358390"/>
            <a:ext cx="2468245" cy="25069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" name="直接连接符 1"/>
          <p:cNvCxnSpPr/>
          <p:nvPr/>
        </p:nvCxnSpPr>
        <p:spPr>
          <a:xfrm>
            <a:off x="3703320" y="1349058"/>
            <a:ext cx="0" cy="469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8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8477CBD-9230-41AA-AD60-A751BEE4EEEA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EC7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7739063" y="1077913"/>
            <a:ext cx="3713162" cy="4891087"/>
          </a:xfrm>
          <a:prstGeom prst="roundRect">
            <a:avLst>
              <a:gd name="adj" fmla="val 52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7947025" y="3428683"/>
            <a:ext cx="297973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7947025" y="1992313"/>
            <a:ext cx="3297238" cy="133794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步骤三：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完成剪贴图层后，选择删除背景图层，得到效果图如 </a:t>
            </a:r>
            <a:endParaRPr lang="en-US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商品图片的边框处理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47025" y="3757613"/>
            <a:ext cx="3297238" cy="13379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步骤四：可以根据自身的需要，对图片进行旋转等操作调整角度 </a:t>
            </a:r>
            <a:endParaRPr lang="zh-CN" altLang="en-US" sz="18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868420" y="1349058"/>
            <a:ext cx="0" cy="469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450" y="2358390"/>
            <a:ext cx="3133090" cy="2506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05300" y="2358390"/>
            <a:ext cx="2407920" cy="253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8" grpId="0"/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8477CBD-9230-41AA-AD60-A751BEE4EEEA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EC7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7739063" y="1077913"/>
            <a:ext cx="3713162" cy="4891087"/>
          </a:xfrm>
          <a:prstGeom prst="roundRect">
            <a:avLst>
              <a:gd name="adj" fmla="val 52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7947025" y="3428683"/>
            <a:ext cx="297973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7947025" y="1992313"/>
            <a:ext cx="3297238" cy="133794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步骤五：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可对图片进行描边处理，选择描边3点，颜色为白色255-255-255</a:t>
            </a:r>
            <a:r>
              <a:rPr lang="en-US" altLang="zh-CN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en-US" altLang="zh-CN" sz="18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商品图片的边框处理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47025" y="3757613"/>
            <a:ext cx="3297238" cy="5067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  <a:sym typeface="+mn-ea"/>
              </a:rPr>
              <a:t>步骤六：最终得到的效果 </a:t>
            </a:r>
            <a:endParaRPr lang="zh-CN" altLang="en-US" sz="18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840480" y="1269683"/>
            <a:ext cx="0" cy="469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2930" y="2038985"/>
            <a:ext cx="2369820" cy="2780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4460" y="2038985"/>
            <a:ext cx="3100705" cy="27800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8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EAA1204-840C-4FB9-952C-13C28FAB95F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文本框 33"/>
          <p:cNvSpPr txBox="1"/>
          <p:nvPr/>
        </p:nvSpPr>
        <p:spPr bwMode="auto">
          <a:xfrm>
            <a:off x="401638" y="242888"/>
            <a:ext cx="1402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任务评价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2780665" y="1757045"/>
          <a:ext cx="8062595" cy="3527425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755265"/>
                <a:gridCol w="1179195"/>
                <a:gridCol w="1739265"/>
                <a:gridCol w="1381125"/>
                <a:gridCol w="1007745"/>
              </a:tblGrid>
              <a:tr h="58801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主要内容</a:t>
                      </a:r>
                      <a:endParaRPr lang="zh-CN" altLang="en-US" sz="32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小组评价等级（在符合的情况下面打“√”）</a:t>
                      </a:r>
                      <a:endParaRPr lang="zh-CN" altLang="en-US" sz="20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176020">
                <a:tc vMerge="1"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全都做到了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大部分（80%）做到了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基本（60%）做到了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没做到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7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8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熟悉图片亮度的处理方法</a:t>
                      </a:r>
                      <a:endParaRPr sz="18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理解图片处理的重要性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8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了解图片边角的处理方法</a:t>
                      </a:r>
                      <a:endParaRPr sz="18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</a:tbl>
          </a:graphicData>
        </a:graphic>
      </p:graphicFrame>
      <p:pic>
        <p:nvPicPr>
          <p:cNvPr id="12" name="图片 11" descr="Teacher_male_512px_1185976_easyicon.n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131570"/>
            <a:ext cx="2011045" cy="201104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55563" y="3451225"/>
            <a:ext cx="519112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-434975" y="2360613"/>
            <a:ext cx="627063" cy="628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1" cstate="print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3590955" y="273020"/>
            <a:ext cx="5072002" cy="6035705"/>
            <a:chOff x="3565662" y="300100"/>
            <a:chExt cx="5070953" cy="6036274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632" y="300130"/>
              <a:ext cx="5071014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59267" y="2427581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3759267" y="2462509"/>
              <a:ext cx="2688669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59267" y="3448440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959" y="3511946"/>
              <a:ext cx="1457024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 cstate="print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34865" y="2548890"/>
            <a:ext cx="30670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5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211" grpId="0" bldLvl="0" animBg="1"/>
      <p:bldP spid="212" grpId="0" bldLvl="0" animBg="1"/>
      <p:bldP spid="213" grpId="0" bldLvl="0" animBg="1"/>
      <p:bldP spid="214" grpId="0" bldLvl="0" animBg="1"/>
      <p:bldP spid="215" grpId="0" bldLvl="0" animBg="1"/>
      <p:bldP spid="216" grpId="0" bldLvl="0" animBg="1"/>
      <p:bldP spid="217" grpId="0" bldLvl="0" animBg="1"/>
      <p:bldP spid="218" grpId="0" bldLvl="0" animBg="1"/>
      <p:bldP spid="219" grpId="0" bldLvl="0" animBg="1"/>
      <p:bldP spid="220" grpId="0" bldLvl="0" animBg="1"/>
      <p:bldP spid="221" grpId="0" bldLvl="0" animBg="1"/>
      <p:bldP spid="197" grpId="0" bldLvl="0" animBg="1"/>
      <p:bldP spid="198" grpId="0" bldLvl="0" animBg="1"/>
      <p:bldP spid="201" grpId="0" bldLvl="0" animBg="1"/>
      <p:bldP spid="2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  <a:endParaRPr lang="zh-CN" altLang="en-US" sz="125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135438" y="2443163"/>
            <a:ext cx="6777037" cy="2422842"/>
            <a:chOff x="277329" y="1093495"/>
            <a:chExt cx="5427948" cy="2422947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简单布景技巧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3987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任务四 </a:t>
              </a:r>
              <a:r>
                <a:rPr 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  <a:sym typeface="+mn-ea"/>
                </a:rPr>
                <a:t>商品简易布景与常用构图</a:t>
              </a:r>
              <a:endParaRPr 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11989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简易布景就是对拍摄的物品及环境进行一个简单的布置，使得拍出的画面更有美感，更赏心悦目。拍摄时的商品布局，也可以理解为实物的摆放技巧。在这里主要介绍的是静物画面的摆放构图技巧。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097915" y="466915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FFC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620788"/>
              <a:ext cx="996714" cy="70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食品类商品</a:t>
              </a:r>
              <a:endParaRPr lang="en-US" altLang="zh-CN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171065" y="4728845"/>
            <a:ext cx="84709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比如在对水果进行拍摄时，可以采取特写拍摄，将水果的细节展现出来。另外在水果表面洒水可以将水果拍摄的更加新鲜艳丽，一颗颗水珠成为了画面的亮点。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简单布景技巧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9" name="图片 4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92195" y="1173480"/>
            <a:ext cx="5006975" cy="3108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945515" y="445579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FFC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620788"/>
              <a:ext cx="996714" cy="70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lvl="0" algn="ctr" eaLnBrk="1" hangingPunct="1">
                <a:lnSpc>
                  <a:spcPct val="100000"/>
                </a:lnSpc>
                <a:buNone/>
              </a:pPr>
              <a:r>
                <a:rPr lang="en-US" altLang="zh-CN" sz="2000" b="1">
                  <a:solidFill>
                    <a:schemeClr val="bg1"/>
                  </a:solidFill>
                  <a:latin typeface="Century Gothic" panose="020B0502020202020204" pitchFamily="34" charset="0"/>
                  <a:sym typeface="+mn-ea"/>
                </a:rPr>
                <a:t>服饰类商品</a:t>
              </a:r>
              <a:endParaRPr lang="en-US" altLang="zh-CN" sz="2000" b="1">
                <a:solidFill>
                  <a:schemeClr val="bg1"/>
                </a:solidFill>
                <a:latin typeface="Century Gothic" panose="020B0502020202020204" pitchFamily="34" charset="0"/>
                <a:sym typeface="+mn-ea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018665" y="4515485"/>
            <a:ext cx="84709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在拍摄一些服饰产品时, 可突出衣服的立体感和可塑性。由于条件的限制,可能没有模特来帮忙进行拍摄。为了突出衣服的立体感，让消费者对服饰的样式和款型等有更加直观的感受，可以利用一些物体在衣服内部进行部分填充,另外也可以使用一些立体衣架等工具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简单布景技巧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8" name="图片 4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34560" y="963930"/>
            <a:ext cx="2722245" cy="3385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  <a:endParaRPr lang="zh-CN" altLang="en-US" sz="125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 rot="1956925"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135438" y="2443163"/>
            <a:ext cx="6777037" cy="2053908"/>
            <a:chOff x="277329" y="1093495"/>
            <a:chExt cx="5427948" cy="205399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常用的构图方法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3987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任务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四</a:t>
              </a: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rPr>
                <a:t> 商品简易布景与常用构图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8299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 构图就是要把拍摄的人、景、物安排得当以获得画面最佳布局的方法。构图是“摄影骨架”，是照片的布局、构思、艺术造型。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9673590" y="30591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405053" y="358140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1047877">
            <a:off x="9532303" y="2020888"/>
            <a:ext cx="388937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1047877">
            <a:off x="7590790" y="3632200"/>
            <a:ext cx="169863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7459028" y="1746250"/>
            <a:ext cx="125412" cy="125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58030" y="309340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022793" y="3046413"/>
            <a:ext cx="242887" cy="242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4234180" y="3446463"/>
            <a:ext cx="387350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1047877">
            <a:off x="2125980" y="2579688"/>
            <a:ext cx="169863" cy="169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838768" y="1317625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9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15BEC8C-40F6-4F01-83CD-8570FC1A9748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1618"/>
            <a:ext cx="401638" cy="461962"/>
          </a:xfrm>
          <a:prstGeom prst="rect">
            <a:avLst/>
          </a:prstGeom>
          <a:solidFill>
            <a:srgbClr val="EC7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1502086" y="1298557"/>
            <a:ext cx="4037027" cy="2725773"/>
            <a:chOff x="404877" y="1298805"/>
            <a:chExt cx="4036448" cy="2724832"/>
          </a:xfrm>
        </p:grpSpPr>
        <p:graphicFrame>
          <p:nvGraphicFramePr>
            <p:cNvPr id="21542" name="图表 10"/>
            <p:cNvGraphicFramePr/>
            <p:nvPr/>
          </p:nvGraphicFramePr>
          <p:xfrm>
            <a:off x="404877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图表" r:id="rId1" imgW="4041775" imgH="2731135" progId="">
                    <p:embed/>
                  </p:oleObj>
                </mc:Choice>
                <mc:Fallback>
                  <p:oleObj name="图表" r:id="rId1" imgW="4041775" imgH="2731135" progId="">
                    <p:embed/>
                    <p:pic>
                      <p:nvPicPr>
                        <p:cNvPr id="0" name="图片 204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4877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1569942" y="2480467"/>
              <a:ext cx="1706635" cy="3986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九宫格构图法</a:t>
              </a:r>
              <a:endParaRPr lang="en-US" altLang="zh-CN" sz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3246755" y="4057650"/>
            <a:ext cx="546100" cy="546100"/>
            <a:chOff x="2150093" y="4269844"/>
            <a:chExt cx="546016" cy="546016"/>
          </a:xfrm>
        </p:grpSpPr>
        <p:sp>
          <p:nvSpPr>
            <p:cNvPr id="22" name="椭圆 21"/>
            <p:cNvSpPr/>
            <p:nvPr/>
          </p:nvSpPr>
          <p:spPr>
            <a:xfrm>
              <a:off x="2150093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41" name="Freeform 266"/>
            <p:cNvSpPr>
              <a:spLocks noEditPoints="1"/>
            </p:cNvSpPr>
            <p:nvPr/>
          </p:nvSpPr>
          <p:spPr bwMode="auto">
            <a:xfrm>
              <a:off x="2232601" y="4399977"/>
              <a:ext cx="381000" cy="285750"/>
            </a:xfrm>
            <a:custGeom>
              <a:avLst/>
              <a:gdLst>
                <a:gd name="T0" fmla="*/ 37334472 w 108"/>
                <a:gd name="T1" fmla="*/ 672041667 h 81"/>
                <a:gd name="T2" fmla="*/ 261348361 w 108"/>
                <a:gd name="T3" fmla="*/ 584926722 h 81"/>
                <a:gd name="T4" fmla="*/ 323574833 w 108"/>
                <a:gd name="T5" fmla="*/ 535142722 h 81"/>
                <a:gd name="T6" fmla="*/ 435581778 w 108"/>
                <a:gd name="T7" fmla="*/ 771602611 h 81"/>
                <a:gd name="T8" fmla="*/ 535142722 w 108"/>
                <a:gd name="T9" fmla="*/ 535142722 h 81"/>
                <a:gd name="T10" fmla="*/ 597369194 w 108"/>
                <a:gd name="T11" fmla="*/ 584926722 h 81"/>
                <a:gd name="T12" fmla="*/ 746714139 w 108"/>
                <a:gd name="T13" fmla="*/ 634707194 h 81"/>
                <a:gd name="T14" fmla="*/ 759156611 w 108"/>
                <a:gd name="T15" fmla="*/ 622261194 h 81"/>
                <a:gd name="T16" fmla="*/ 896055556 w 108"/>
                <a:gd name="T17" fmla="*/ 572480722 h 81"/>
                <a:gd name="T18" fmla="*/ 1045396972 w 108"/>
                <a:gd name="T19" fmla="*/ 746714139 h 81"/>
                <a:gd name="T20" fmla="*/ 1194741917 w 108"/>
                <a:gd name="T21" fmla="*/ 572480722 h 81"/>
                <a:gd name="T22" fmla="*/ 1306748861 w 108"/>
                <a:gd name="T23" fmla="*/ 597369194 h 81"/>
                <a:gd name="T24" fmla="*/ 1344083333 w 108"/>
                <a:gd name="T25" fmla="*/ 883609556 h 81"/>
                <a:gd name="T26" fmla="*/ 871163556 w 108"/>
                <a:gd name="T27" fmla="*/ 883609556 h 81"/>
                <a:gd name="T28" fmla="*/ 871163556 w 108"/>
                <a:gd name="T29" fmla="*/ 1008062500 h 81"/>
                <a:gd name="T30" fmla="*/ 0 w 108"/>
                <a:gd name="T31" fmla="*/ 1008062500 h 81"/>
                <a:gd name="T32" fmla="*/ 37334472 w 108"/>
                <a:gd name="T33" fmla="*/ 672041667 h 81"/>
                <a:gd name="T34" fmla="*/ 920947556 w 108"/>
                <a:gd name="T35" fmla="*/ 323574833 h 81"/>
                <a:gd name="T36" fmla="*/ 1169849917 w 108"/>
                <a:gd name="T37" fmla="*/ 298686361 h 81"/>
                <a:gd name="T38" fmla="*/ 1144961444 w 108"/>
                <a:gd name="T39" fmla="*/ 460473778 h 81"/>
                <a:gd name="T40" fmla="*/ 1107623444 w 108"/>
                <a:gd name="T41" fmla="*/ 510254250 h 81"/>
                <a:gd name="T42" fmla="*/ 1232076389 w 108"/>
                <a:gd name="T43" fmla="*/ 522700250 h 81"/>
                <a:gd name="T44" fmla="*/ 1219630389 w 108"/>
                <a:gd name="T45" fmla="*/ 385801306 h 81"/>
                <a:gd name="T46" fmla="*/ 858721083 w 108"/>
                <a:gd name="T47" fmla="*/ 385801306 h 81"/>
                <a:gd name="T48" fmla="*/ 846275083 w 108"/>
                <a:gd name="T49" fmla="*/ 522700250 h 81"/>
                <a:gd name="T50" fmla="*/ 970728028 w 108"/>
                <a:gd name="T51" fmla="*/ 510254250 h 81"/>
                <a:gd name="T52" fmla="*/ 933390028 w 108"/>
                <a:gd name="T53" fmla="*/ 460473778 h 81"/>
                <a:gd name="T54" fmla="*/ 920947556 w 108"/>
                <a:gd name="T55" fmla="*/ 323574833 h 81"/>
                <a:gd name="T56" fmla="*/ 920947556 w 108"/>
                <a:gd name="T57" fmla="*/ 323574833 h 81"/>
                <a:gd name="T58" fmla="*/ 273794361 w 108"/>
                <a:gd name="T59" fmla="*/ 373355306 h 81"/>
                <a:gd name="T60" fmla="*/ 286240361 w 108"/>
                <a:gd name="T61" fmla="*/ 186679417 h 81"/>
                <a:gd name="T62" fmla="*/ 584926722 w 108"/>
                <a:gd name="T63" fmla="*/ 186679417 h 81"/>
                <a:gd name="T64" fmla="*/ 597369194 w 108"/>
                <a:gd name="T65" fmla="*/ 385801306 h 81"/>
                <a:gd name="T66" fmla="*/ 647149667 w 108"/>
                <a:gd name="T67" fmla="*/ 311128833 h 81"/>
                <a:gd name="T68" fmla="*/ 622261194 w 108"/>
                <a:gd name="T69" fmla="*/ 99560944 h 81"/>
                <a:gd name="T70" fmla="*/ 248905889 w 108"/>
                <a:gd name="T71" fmla="*/ 74672472 h 81"/>
                <a:gd name="T72" fmla="*/ 224013889 w 108"/>
                <a:gd name="T73" fmla="*/ 336020833 h 81"/>
                <a:gd name="T74" fmla="*/ 273794361 w 108"/>
                <a:gd name="T75" fmla="*/ 373355306 h 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1684338" y="4710113"/>
            <a:ext cx="3672205" cy="1383665"/>
            <a:chOff x="586148" y="4710598"/>
            <a:chExt cx="3673588" cy="1383750"/>
          </a:xfrm>
        </p:grpSpPr>
        <p:sp>
          <p:nvSpPr>
            <p:cNvPr id="20" name="矩形 19"/>
            <p:cNvSpPr/>
            <p:nvPr/>
          </p:nvSpPr>
          <p:spPr>
            <a:xfrm>
              <a:off x="586148" y="4710598"/>
              <a:ext cx="3673588" cy="1383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九宫格构图又叫“井字形构图”，就是把画面平均分成九份，中心块上的四个点就是画面的黄金分割点，用任意位置来安排被拍摄主体都会让画面更加和谐、更具美感。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7933" y="4710598"/>
              <a:ext cx="2250335" cy="3683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6457308" y="1298557"/>
            <a:ext cx="4037028" cy="2725773"/>
            <a:chOff x="4040455" y="1298805"/>
            <a:chExt cx="4036448" cy="2724832"/>
          </a:xfrm>
        </p:grpSpPr>
        <p:graphicFrame>
          <p:nvGraphicFramePr>
            <p:cNvPr id="21535" name="图表 6"/>
            <p:cNvGraphicFramePr/>
            <p:nvPr/>
          </p:nvGraphicFramePr>
          <p:xfrm>
            <a:off x="4040455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图表" r:id="rId3" imgW="4041775" imgH="2731135" progId="">
                    <p:embed/>
                  </p:oleObj>
                </mc:Choice>
                <mc:Fallback>
                  <p:oleObj name="图表" r:id="rId3" imgW="4041775" imgH="2731135" progId="">
                    <p:embed/>
                    <p:pic>
                      <p:nvPicPr>
                        <p:cNvPr id="0" name="图片 205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040455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5332819" y="2480468"/>
              <a:ext cx="1452671" cy="3986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sym typeface="+mn-ea"/>
                </a:rPr>
                <a:t>色彩构图法</a:t>
              </a:r>
              <a:endParaRPr lang="en-US" altLang="zh-CN" sz="20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8240078" y="4057650"/>
            <a:ext cx="544512" cy="546100"/>
            <a:chOff x="5785671" y="4269844"/>
            <a:chExt cx="546016" cy="546016"/>
          </a:xfrm>
        </p:grpSpPr>
        <p:sp>
          <p:nvSpPr>
            <p:cNvPr id="28" name="椭圆 27"/>
            <p:cNvSpPr/>
            <p:nvPr/>
          </p:nvSpPr>
          <p:spPr>
            <a:xfrm>
              <a:off x="5785671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34" name="Freeform 247"/>
            <p:cNvSpPr>
              <a:spLocks noEditPoints="1"/>
            </p:cNvSpPr>
            <p:nvPr/>
          </p:nvSpPr>
          <p:spPr bwMode="auto">
            <a:xfrm>
              <a:off x="5908660" y="4393627"/>
              <a:ext cx="300038" cy="298450"/>
            </a:xfrm>
            <a:custGeom>
              <a:avLst/>
              <a:gdLst>
                <a:gd name="T0" fmla="*/ 996793303 w 85"/>
                <a:gd name="T1" fmla="*/ 653401852 h 85"/>
                <a:gd name="T2" fmla="*/ 996793303 w 85"/>
                <a:gd name="T3" fmla="*/ 986268404 h 85"/>
                <a:gd name="T4" fmla="*/ 922034423 w 85"/>
                <a:gd name="T5" fmla="*/ 1047910618 h 85"/>
                <a:gd name="T6" fmla="*/ 124600487 w 85"/>
                <a:gd name="T7" fmla="*/ 1047910618 h 85"/>
                <a:gd name="T8" fmla="*/ 62298478 w 85"/>
                <a:gd name="T9" fmla="*/ 986268404 h 85"/>
                <a:gd name="T10" fmla="*/ 62298478 w 85"/>
                <a:gd name="T11" fmla="*/ 653401852 h 85"/>
                <a:gd name="T12" fmla="*/ 211819768 w 85"/>
                <a:gd name="T13" fmla="*/ 690388585 h 85"/>
                <a:gd name="T14" fmla="*/ 211819768 w 85"/>
                <a:gd name="T15" fmla="*/ 752030799 h 85"/>
                <a:gd name="T16" fmla="*/ 261657845 w 85"/>
                <a:gd name="T17" fmla="*/ 752030799 h 85"/>
                <a:gd name="T18" fmla="*/ 261657845 w 85"/>
                <a:gd name="T19" fmla="*/ 838328494 h 85"/>
                <a:gd name="T20" fmla="*/ 336416725 w 85"/>
                <a:gd name="T21" fmla="*/ 838328494 h 85"/>
                <a:gd name="T22" fmla="*/ 336416725 w 85"/>
                <a:gd name="T23" fmla="*/ 752030799 h 85"/>
                <a:gd name="T24" fmla="*/ 373797930 w 85"/>
                <a:gd name="T25" fmla="*/ 752030799 h 85"/>
                <a:gd name="T26" fmla="*/ 373797930 w 85"/>
                <a:gd name="T27" fmla="*/ 702716325 h 85"/>
                <a:gd name="T28" fmla="*/ 672833450 w 85"/>
                <a:gd name="T29" fmla="*/ 702716325 h 85"/>
                <a:gd name="T30" fmla="*/ 672833450 w 85"/>
                <a:gd name="T31" fmla="*/ 752030799 h 85"/>
                <a:gd name="T32" fmla="*/ 710214655 w 85"/>
                <a:gd name="T33" fmla="*/ 752030799 h 85"/>
                <a:gd name="T34" fmla="*/ 710214655 w 85"/>
                <a:gd name="T35" fmla="*/ 838328494 h 85"/>
                <a:gd name="T36" fmla="*/ 784973535 w 85"/>
                <a:gd name="T37" fmla="*/ 838328494 h 85"/>
                <a:gd name="T38" fmla="*/ 784973535 w 85"/>
                <a:gd name="T39" fmla="*/ 752030799 h 85"/>
                <a:gd name="T40" fmla="*/ 822354740 w 85"/>
                <a:gd name="T41" fmla="*/ 752030799 h 85"/>
                <a:gd name="T42" fmla="*/ 822354740 w 85"/>
                <a:gd name="T43" fmla="*/ 690388585 h 85"/>
                <a:gd name="T44" fmla="*/ 996793303 w 85"/>
                <a:gd name="T45" fmla="*/ 653401852 h 85"/>
                <a:gd name="T46" fmla="*/ 386258332 w 85"/>
                <a:gd name="T47" fmla="*/ 0 h 85"/>
                <a:gd name="T48" fmla="*/ 672833450 w 85"/>
                <a:gd name="T49" fmla="*/ 0 h 85"/>
                <a:gd name="T50" fmla="*/ 760052732 w 85"/>
                <a:gd name="T51" fmla="*/ 86297695 h 85"/>
                <a:gd name="T52" fmla="*/ 760052732 w 85"/>
                <a:gd name="T53" fmla="*/ 197254383 h 85"/>
                <a:gd name="T54" fmla="*/ 660376578 w 85"/>
                <a:gd name="T55" fmla="*/ 197254383 h 85"/>
                <a:gd name="T56" fmla="*/ 660376578 w 85"/>
                <a:gd name="T57" fmla="*/ 98625436 h 85"/>
                <a:gd name="T58" fmla="*/ 398715203 w 85"/>
                <a:gd name="T59" fmla="*/ 98625436 h 85"/>
                <a:gd name="T60" fmla="*/ 398715203 w 85"/>
                <a:gd name="T61" fmla="*/ 197254383 h 85"/>
                <a:gd name="T62" fmla="*/ 299039050 w 85"/>
                <a:gd name="T63" fmla="*/ 197254383 h 85"/>
                <a:gd name="T64" fmla="*/ 299039050 w 85"/>
                <a:gd name="T65" fmla="*/ 86297695 h 85"/>
                <a:gd name="T66" fmla="*/ 386258332 w 85"/>
                <a:gd name="T67" fmla="*/ 0 h 85"/>
                <a:gd name="T68" fmla="*/ 0 w 85"/>
                <a:gd name="T69" fmla="*/ 246568856 h 85"/>
                <a:gd name="T70" fmla="*/ 0 w 85"/>
                <a:gd name="T71" fmla="*/ 591759638 h 85"/>
                <a:gd name="T72" fmla="*/ 1059091782 w 85"/>
                <a:gd name="T73" fmla="*/ 591759638 h 85"/>
                <a:gd name="T74" fmla="*/ 1059091782 w 85"/>
                <a:gd name="T75" fmla="*/ 246568856 h 85"/>
                <a:gd name="T76" fmla="*/ 0 w 85"/>
                <a:gd name="T77" fmla="*/ 246568856 h 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6594793" y="4710113"/>
            <a:ext cx="3656330" cy="1383665"/>
            <a:chOff x="4140683" y="4710598"/>
            <a:chExt cx="3657198" cy="1383750"/>
          </a:xfrm>
        </p:grpSpPr>
        <p:sp>
          <p:nvSpPr>
            <p:cNvPr id="26" name="矩形 25"/>
            <p:cNvSpPr/>
            <p:nvPr/>
          </p:nvSpPr>
          <p:spPr>
            <a:xfrm>
              <a:off x="4140683" y="4710598"/>
              <a:ext cx="3657198" cy="13837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色彩构图，从狭义上讲就是色彩的布局。各种色彩在空间位置上的相互关系必须是有机的组合，按照一定的比例，有秩序、有规则地相互衬托，从而构成整体图片的和谐效果。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903703" y="4710598"/>
              <a:ext cx="309954" cy="3683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常用的构图方法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57CD96A-1A3D-4392-93F9-2E1336B7EE84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EC7A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 bwMode="auto">
          <a:xfrm>
            <a:off x="2172335" y="1143000"/>
            <a:ext cx="2952750" cy="2887663"/>
            <a:chOff x="725173" y="1142234"/>
            <a:chExt cx="4291910" cy="4198858"/>
          </a:xfrm>
        </p:grpSpPr>
        <p:sp>
          <p:nvSpPr>
            <p:cNvPr id="6" name="椭圆 5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</p:grpSp>
      <p:grpSp>
        <p:nvGrpSpPr>
          <p:cNvPr id="10" name="组合 9"/>
          <p:cNvGrpSpPr/>
          <p:nvPr/>
        </p:nvGrpSpPr>
        <p:grpSpPr bwMode="auto">
          <a:xfrm>
            <a:off x="6844983" y="1143000"/>
            <a:ext cx="2952750" cy="2887663"/>
            <a:chOff x="725173" y="1142234"/>
            <a:chExt cx="4291910" cy="4198858"/>
          </a:xfrm>
        </p:grpSpPr>
        <p:sp>
          <p:nvSpPr>
            <p:cNvPr id="11" name="椭圆 10"/>
            <p:cNvSpPr/>
            <p:nvPr/>
          </p:nvSpPr>
          <p:spPr>
            <a:xfrm>
              <a:off x="875158" y="1142234"/>
              <a:ext cx="4141925" cy="41411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</p:grpSp>
      <p:sp>
        <p:nvSpPr>
          <p:cNvPr id="18" name="椭圆 17"/>
          <p:cNvSpPr/>
          <p:nvPr/>
        </p:nvSpPr>
        <p:spPr>
          <a:xfrm rot="10836226" flipV="1">
            <a:off x="4626610" y="376713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2034223" y="1873250"/>
            <a:ext cx="234950" cy="2365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4998085" y="2827338"/>
            <a:ext cx="366713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>
            <a:off x="5023485" y="3427413"/>
            <a:ext cx="293688" cy="29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6784658" y="3489325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2029460" y="3262313"/>
            <a:ext cx="273050" cy="2730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1756410" y="2452688"/>
            <a:ext cx="449263" cy="449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4767898" y="1374775"/>
            <a:ext cx="141287" cy="141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10836226" flipV="1">
            <a:off x="6929120" y="3357563"/>
            <a:ext cx="117475" cy="1174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>
            <a:off x="9515158" y="1336675"/>
            <a:ext cx="366712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9724708" y="3270250"/>
            <a:ext cx="295275" cy="295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9831070" y="3068638"/>
            <a:ext cx="133350" cy="133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6708458" y="3167063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 bwMode="auto">
          <a:xfrm>
            <a:off x="2321243" y="4125914"/>
            <a:ext cx="2803525" cy="1783715"/>
            <a:chOff x="737170" y="4125511"/>
            <a:chExt cx="2801617" cy="1783820"/>
          </a:xfrm>
        </p:grpSpPr>
        <p:sp>
          <p:nvSpPr>
            <p:cNvPr id="38" name="文本框 37"/>
            <p:cNvSpPr txBox="1"/>
            <p:nvPr/>
          </p:nvSpPr>
          <p:spPr>
            <a:xfrm>
              <a:off x="1208970" y="4125511"/>
              <a:ext cx="1709526" cy="398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九宫格构图法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37170" y="4525585"/>
              <a:ext cx="2801617" cy="1383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商品主体其实就是摆在了九宫格中的其中一点上，而没有像传统拍照一样放在最中心，这样的构图更符合人们的视觉习惯。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7034530" y="4144964"/>
            <a:ext cx="2792730" cy="1783715"/>
            <a:chOff x="4627512" y="4144213"/>
            <a:chExt cx="2790829" cy="1783820"/>
          </a:xfrm>
        </p:grpSpPr>
        <p:sp>
          <p:nvSpPr>
            <p:cNvPr id="39" name="文本框 38"/>
            <p:cNvSpPr txBox="1"/>
            <p:nvPr/>
          </p:nvSpPr>
          <p:spPr>
            <a:xfrm>
              <a:off x="5185932" y="4144213"/>
              <a:ext cx="1455064" cy="3988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色彩构图法</a:t>
              </a:r>
              <a:endParaRPr lang="zh-CN" altLang="en-US" sz="2000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627512" y="4544287"/>
              <a:ext cx="2790829" cy="1383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利用红绿对比色的视觉冲击感来凸显玛瑙商品的色泽，就好比“万红丛中一点绿”，想不引起顾客的注意都有点难。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7" name="文本框 46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常用的构图方法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6" t="3426" r="22102"/>
          <a:stretch>
            <a:fillRect/>
          </a:stretch>
        </p:blipFill>
        <p:spPr>
          <a:xfrm>
            <a:off x="2439670" y="1266825"/>
            <a:ext cx="2597150" cy="257746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" name="图片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58" b="4360"/>
          <a:stretch>
            <a:fillRect/>
          </a:stretch>
        </p:blipFill>
        <p:spPr>
          <a:xfrm>
            <a:off x="7099300" y="1254125"/>
            <a:ext cx="2633980" cy="2605405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EAA1204-840C-4FB9-952C-13C28FAB95F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文本框 33"/>
          <p:cNvSpPr txBox="1"/>
          <p:nvPr/>
        </p:nvSpPr>
        <p:spPr bwMode="auto">
          <a:xfrm>
            <a:off x="401638" y="242888"/>
            <a:ext cx="1402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任务评价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2780665" y="1757045"/>
          <a:ext cx="8062595" cy="3527425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755265"/>
                <a:gridCol w="1179195"/>
                <a:gridCol w="1739265"/>
                <a:gridCol w="1381125"/>
                <a:gridCol w="1007745"/>
              </a:tblGrid>
              <a:tr h="58801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主要内容</a:t>
                      </a:r>
                      <a:endParaRPr lang="zh-CN" altLang="en-US" sz="32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小组评价等级（在符合的情况下面打“√”）</a:t>
                      </a:r>
                      <a:endParaRPr lang="zh-CN" altLang="en-US" sz="20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176020">
                <a:tc vMerge="1"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全都做到了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大部分（80%）做到了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基本（60%）做到了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没做到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7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8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熟悉相机的基本操作</a:t>
                      </a:r>
                      <a:endParaRPr sz="18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理解辅助器材的作用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8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了解相机的基本种类</a:t>
                      </a:r>
                      <a:endParaRPr sz="18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</a:tbl>
          </a:graphicData>
        </a:graphic>
      </p:graphicFrame>
      <p:pic>
        <p:nvPicPr>
          <p:cNvPr id="12" name="图片 11" descr="Teacher_male_512px_1185976_easyicon.n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131570"/>
            <a:ext cx="2011045" cy="201104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微软雅黑">
  <a:themeElements>
    <a:clrScheme name="平面图表4配色(合集配色)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BCC0"/>
      </a:accent1>
      <a:accent2>
        <a:srgbClr val="FFC535"/>
      </a:accent2>
      <a:accent3>
        <a:srgbClr val="EB7513"/>
      </a:accent3>
      <a:accent4>
        <a:srgbClr val="C8C2AC"/>
      </a:accent4>
      <a:accent5>
        <a:srgbClr val="76AFAF"/>
      </a:accent5>
      <a:accent6>
        <a:srgbClr val="F4EFD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2362</Words>
  <Application>WPS 演示</Application>
  <PresentationFormat>自定义</PresentationFormat>
  <Paragraphs>385</Paragraphs>
  <Slides>29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微软雅黑 Light</vt:lpstr>
      <vt:lpstr>Century Gothic</vt:lpstr>
      <vt:lpstr>微软雅黑</vt:lpstr>
      <vt:lpstr>方正清刻本悦宋简体</vt:lpstr>
      <vt:lpstr>Microsoft YaHei UI Light</vt:lpstr>
      <vt:lpstr>Arial Unicode MS</vt:lpstr>
      <vt:lpstr>华文仿宋</vt:lpstr>
      <vt:lpstr>Microsoft New Tai Lue</vt:lpstr>
      <vt:lpstr>Calibri</vt:lpstr>
      <vt:lpstr>Times New Roman</vt:lpstr>
      <vt:lpstr>微软雅黑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张凌婕</cp:lastModifiedBy>
  <cp:revision>65</cp:revision>
  <dcterms:created xsi:type="dcterms:W3CDTF">2015-02-01T03:08:00Z</dcterms:created>
  <dcterms:modified xsi:type="dcterms:W3CDTF">2018-01-13T17:30:51Z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